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6" r:id="rId4"/>
    <p:sldId id="291" r:id="rId5"/>
    <p:sldId id="292" r:id="rId6"/>
    <p:sldId id="293" r:id="rId7"/>
    <p:sldId id="294" r:id="rId8"/>
    <p:sldId id="295" r:id="rId9"/>
    <p:sldId id="296" r:id="rId10"/>
    <p:sldId id="298" r:id="rId11"/>
    <p:sldId id="299" r:id="rId12"/>
    <p:sldId id="300" r:id="rId13"/>
    <p:sldId id="301" r:id="rId14"/>
    <p:sldId id="302" r:id="rId15"/>
    <p:sldId id="282" r:id="rId16"/>
    <p:sldId id="290" r:id="rId17"/>
    <p:sldId id="289" r:id="rId1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CC00FF"/>
    <a:srgbClr val="3333CC"/>
    <a:srgbClr val="00CC00"/>
    <a:srgbClr val="FF0066"/>
    <a:srgbClr val="472166"/>
    <a:srgbClr val="A20948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33958" autoAdjust="0"/>
  </p:normalViewPr>
  <p:slideViewPr>
    <p:cSldViewPr snapToGrid="0">
      <p:cViewPr varScale="1">
        <p:scale>
          <a:sx n="35" d="100"/>
          <a:sy n="35" d="100"/>
        </p:scale>
        <p:origin x="337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C593A-5E90-4BD1-88A8-95194836256D}" type="datetimeFigureOut">
              <a:rPr lang="pt-PT" smtClean="0"/>
              <a:t>05/09/2017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76BA4-D0ED-4EC8-9BC3-2E71607B00A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33242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A criação da marca e logótipo do projeto </a:t>
            </a:r>
            <a:r>
              <a:rPr lang="pt-PT" b="1" dirty="0" err="1"/>
              <a:t>Uptake</a:t>
            </a:r>
            <a:r>
              <a:rPr lang="pt-PT" b="1" dirty="0"/>
              <a:t> ICT deve-se a um trabalho articulado entre estudantes, professores e especialistas na área do design. Assim, promovendo uma equipa multidisciplinar e integradora de diversas competências técnicas. A metodologia utilizada para o desenvolvimento do logo foi replicada para a construção da página web.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76BA4-D0ED-4EC8-9BC3-2E71607B00AC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8822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O MOOC em literacia digital reúne um trabalho prévio desenvolvido pela iniciativa Rede </a:t>
            </a:r>
            <a:r>
              <a:rPr lang="pt-PT" b="1" dirty="0" err="1"/>
              <a:t>Tic</a:t>
            </a:r>
            <a:r>
              <a:rPr lang="pt-PT" b="1" dirty="0"/>
              <a:t> e Sociedade da Fundação para a Ciência e Tecnologia (FCT). Este MOOC dividia-se em diferentes níveis: (i) nível básico (desde ligar-desligar computar em segurança a como partilhar conteúdos em segurança); (</a:t>
            </a:r>
            <a:r>
              <a:rPr lang="pt-PT" b="1" dirty="0" err="1"/>
              <a:t>ii</a:t>
            </a:r>
            <a:r>
              <a:rPr lang="pt-PT" b="1" dirty="0"/>
              <a:t>) nível intermédio (desde como produzir uma apresentação online dinâmica em </a:t>
            </a:r>
            <a:r>
              <a:rPr lang="pt-PT" b="1" dirty="0" err="1"/>
              <a:t>Prezi</a:t>
            </a:r>
            <a:r>
              <a:rPr lang="pt-PT" b="1" dirty="0"/>
              <a:t> a como gerir um espaça de conversa ou </a:t>
            </a:r>
            <a:r>
              <a:rPr lang="pt-PT" b="1" dirty="0" err="1"/>
              <a:t>vídeo-conferência</a:t>
            </a:r>
            <a:r>
              <a:rPr lang="pt-PT" b="1" dirty="0"/>
              <a:t> (Skype e Google </a:t>
            </a:r>
            <a:r>
              <a:rPr lang="pt-PT" b="1" dirty="0" err="1"/>
              <a:t>Hangouts</a:t>
            </a:r>
            <a:r>
              <a:rPr lang="pt-PT" b="1" dirty="0"/>
              <a:t>); (</a:t>
            </a:r>
            <a:r>
              <a:rPr lang="pt-PT" b="1" dirty="0" err="1"/>
              <a:t>iii</a:t>
            </a:r>
            <a:r>
              <a:rPr lang="pt-PT" b="1" dirty="0"/>
              <a:t>) nível avançado (desde como criar um website (</a:t>
            </a:r>
            <a:r>
              <a:rPr lang="pt-PT" b="1" dirty="0" err="1"/>
              <a:t>Wordpress</a:t>
            </a:r>
            <a:r>
              <a:rPr lang="pt-PT" b="1" dirty="0"/>
              <a:t>) a criar uma APP (</a:t>
            </a:r>
            <a:r>
              <a:rPr lang="pt-PT" b="1" dirty="0" err="1"/>
              <a:t>mobincube</a:t>
            </a:r>
            <a:r>
              <a:rPr lang="pt-PT" b="1" dirty="0"/>
              <a:t>).</a:t>
            </a:r>
          </a:p>
          <a:p>
            <a:endParaRPr lang="pt-PT" b="1" dirty="0"/>
          </a:p>
          <a:p>
            <a:r>
              <a:rPr lang="pt-PT" b="1" dirty="0"/>
              <a:t>Ainda sobre este MOOC é importante realçar o projeto que deu origem a esta ferramenta. A iniciativa Rede TIC e Sociedade contou com 5 recursos didáticos fundamentais: (i) conceitos fundamentais de informática; (</a:t>
            </a:r>
            <a:r>
              <a:rPr lang="pt-PT" b="1" dirty="0" err="1"/>
              <a:t>ii</a:t>
            </a:r>
            <a:r>
              <a:rPr lang="pt-PT" b="1" dirty="0"/>
              <a:t>) pesquisa web com o google; (</a:t>
            </a:r>
            <a:r>
              <a:rPr lang="pt-PT" b="1" dirty="0" err="1"/>
              <a:t>iii</a:t>
            </a:r>
            <a:r>
              <a:rPr lang="pt-PT" b="1" dirty="0"/>
              <a:t>) correio eletrónico </a:t>
            </a:r>
            <a:r>
              <a:rPr lang="pt-PT" b="1" dirty="0" err="1"/>
              <a:t>gmail</a:t>
            </a:r>
            <a:r>
              <a:rPr lang="pt-PT" b="1" dirty="0"/>
              <a:t>; (</a:t>
            </a:r>
            <a:r>
              <a:rPr lang="pt-PT" b="1" dirty="0" err="1"/>
              <a:t>iv</a:t>
            </a:r>
            <a:r>
              <a:rPr lang="pt-PT" b="1" dirty="0"/>
              <a:t>) Skype; (v) Facebook para iniciado. Este programa contou com a presença de mais 30 formadores, 8 freguesias envolvidas e mais de 30 formandos. Sendo que, os </a:t>
            </a:r>
            <a:r>
              <a:rPr lang="pt-PT" b="1" dirty="0" err="1"/>
              <a:t>destintários</a:t>
            </a:r>
            <a:r>
              <a:rPr lang="pt-PT" b="1" dirty="0"/>
              <a:t> desta iniciativa eram idosos (reformados, pensionistas; </a:t>
            </a:r>
            <a:r>
              <a:rPr lang="pt-PT" b="1" dirty="0" err="1"/>
              <a:t>etc</a:t>
            </a:r>
            <a:r>
              <a:rPr lang="pt-PT" b="1" dirty="0"/>
              <a:t>) de forma a favorecer o envelhecimento ativo nas áreas das TIC.</a:t>
            </a:r>
          </a:p>
          <a:p>
            <a:endParaRPr lang="pt-PT" b="1" dirty="0"/>
          </a:p>
          <a:p>
            <a:r>
              <a:rPr lang="pt-PT" b="1" dirty="0"/>
              <a:t>De um total de 26 estagiários | futuros formadores, 25 eram portugueses e 1 italiana vivia em Portugal. Quanto ao gênero, a proporção era exatamente 50% - 50%. Este documento também é um tributo ao seu envolvimento.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76BA4-D0ED-4EC8-9BC3-2E71607B00AC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2670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Este e-book teve como objetivo agregar toda a informação respetiva ao MOOC em literacia digital, as suas principais atividades, módulos de aprendizagens, recursos e resultados atingidos. Em suma uma forma de disseminação de uma das fases do projeto </a:t>
            </a:r>
            <a:r>
              <a:rPr lang="pt-PT" b="1" dirty="0" err="1"/>
              <a:t>Uptake</a:t>
            </a:r>
            <a:r>
              <a:rPr lang="pt-PT" b="1" dirty="0"/>
              <a:t>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76BA4-D0ED-4EC8-9BC3-2E71607B00AC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7141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pt-PT" b="1" dirty="0"/>
              <a:t>O MOOC centrou-se na importância das TIC para a empregabilidade. Apresentou informações e sugestões em três áreas principais, Empregabilidade, </a:t>
            </a:r>
            <a:r>
              <a:rPr lang="pt-PT" b="1" dirty="0" err="1"/>
              <a:t>Freelancing</a:t>
            </a:r>
            <a:r>
              <a:rPr lang="pt-PT" b="1" dirty="0"/>
              <a:t> e Empreendedorismo. </a:t>
            </a:r>
          </a:p>
          <a:p>
            <a:pPr algn="just">
              <a:lnSpc>
                <a:spcPct val="150000"/>
              </a:lnSpc>
            </a:pPr>
            <a:endParaRPr lang="pt-PT" b="1" dirty="0"/>
          </a:p>
          <a:p>
            <a:pPr algn="just">
              <a:lnSpc>
                <a:spcPct val="150000"/>
              </a:lnSpc>
            </a:pPr>
            <a:r>
              <a:rPr lang="pt-PT" b="1" dirty="0"/>
              <a:t>A seção de empregabilidade aborda quatro principais áreas de interesse:</a:t>
            </a:r>
          </a:p>
          <a:p>
            <a:pPr algn="just">
              <a:lnSpc>
                <a:spcPct val="150000"/>
              </a:lnSpc>
            </a:pPr>
            <a:endParaRPr lang="pt-PT" b="1" dirty="0"/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pt-PT" b="1" dirty="0"/>
              <a:t>Pesquisa de emprego on-line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pt-PT" b="1" dirty="0"/>
              <a:t>Criação de CV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pt-PT" b="1" dirty="0"/>
              <a:t>Carta de apresentação: este é um dos conteúdos mais importantes que os participantes precisam aprender para se apresentarem a um futuro empregador ou empresa em que estejam interessados;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pt-PT" b="1" dirty="0"/>
              <a:t>A entrevista de trabalho</a:t>
            </a:r>
          </a:p>
          <a:p>
            <a:pPr marL="0" indent="0" algn="just">
              <a:lnSpc>
                <a:spcPct val="150000"/>
              </a:lnSpc>
              <a:buFontTx/>
              <a:buNone/>
            </a:pPr>
            <a:endParaRPr lang="pt-PT" b="1" dirty="0"/>
          </a:p>
          <a:p>
            <a:pPr marL="0" indent="0" algn="just">
              <a:lnSpc>
                <a:spcPct val="150000"/>
              </a:lnSpc>
              <a:buFontTx/>
              <a:buNone/>
            </a:pPr>
            <a:r>
              <a:rPr lang="pt-PT" b="1" dirty="0"/>
              <a:t>A seção de </a:t>
            </a:r>
            <a:r>
              <a:rPr lang="pt-PT" b="1" dirty="0" err="1"/>
              <a:t>Freelancing</a:t>
            </a:r>
            <a:r>
              <a:rPr lang="pt-PT" b="1" dirty="0"/>
              <a:t> consiste em um e-módulo sobre "como pesquisar propostas de freelance". </a:t>
            </a:r>
          </a:p>
          <a:p>
            <a:pPr marL="0" indent="0" algn="just">
              <a:lnSpc>
                <a:spcPct val="150000"/>
              </a:lnSpc>
              <a:buFontTx/>
              <a:buNone/>
            </a:pPr>
            <a:endParaRPr lang="pt-PT" b="1" dirty="0"/>
          </a:p>
          <a:p>
            <a:pPr marL="0" indent="0" algn="just">
              <a:lnSpc>
                <a:spcPct val="150000"/>
              </a:lnSpc>
              <a:buFontTx/>
              <a:buNone/>
            </a:pPr>
            <a:r>
              <a:rPr lang="pt-PT" b="1" dirty="0"/>
              <a:t>Por fim, a seção Empreendedorismo do MOOC inclui as seguintes etapas:</a:t>
            </a:r>
          </a:p>
          <a:p>
            <a:pPr marL="0" indent="0" algn="just">
              <a:lnSpc>
                <a:spcPct val="150000"/>
              </a:lnSpc>
              <a:buFontTx/>
              <a:buNone/>
            </a:pPr>
            <a:endParaRPr lang="pt-PT" b="1" dirty="0"/>
          </a:p>
          <a:p>
            <a:pPr algn="just">
              <a:lnSpc>
                <a:spcPct val="150000"/>
              </a:lnSpc>
            </a:pPr>
            <a:r>
              <a:rPr lang="pt-PT" b="1" dirty="0"/>
              <a:t>- Ideias: criação e desenvolvimento, onde os processos e as várias etapas que uma pessoa deve tomar para criar, implementar e gerir um serviço ou empresa são explicados;</a:t>
            </a:r>
          </a:p>
          <a:p>
            <a:pPr algn="just">
              <a:lnSpc>
                <a:spcPct val="150000"/>
              </a:lnSpc>
            </a:pPr>
            <a:r>
              <a:rPr lang="pt-PT" b="1" dirty="0"/>
              <a:t>- O plano de negócios, que é a fase de planeamento estratégico e fundamental que baseia e impulsiona qualquer iniciativa empresarial.</a:t>
            </a:r>
          </a:p>
          <a:p>
            <a:pPr algn="just">
              <a:lnSpc>
                <a:spcPct val="150000"/>
              </a:lnSpc>
            </a:pPr>
            <a:endParaRPr lang="pt-PT" b="1" dirty="0"/>
          </a:p>
          <a:p>
            <a:pPr algn="just">
              <a:lnSpc>
                <a:spcPct val="150000"/>
              </a:lnSpc>
            </a:pPr>
            <a:r>
              <a:rPr lang="pt-PT" b="1" dirty="0"/>
              <a:t>O MOOC também inclui apresentações de vídeo com exemplos reais de empresários e freelancers bem-sucedidos, contando sobre as suas experiências e dando conselhos sobre como prosperar no atual mercado de trabalho. Este é um especto inovador que significa uma abordagem entre negócios e educação, bem como aproximar os alunos dos requisitos objetivos da vida profissional fora das escolas.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76BA4-D0ED-4EC8-9BC3-2E71607B00AC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4016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14A95-436E-49AA-8526-F6D868072ABF}" type="datetimeFigureOut">
              <a:rPr lang="pt-PT" smtClean="0"/>
              <a:t>05/09/2017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A9C33-2E0E-42E3-85D7-5B05930849D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142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14A95-436E-49AA-8526-F6D868072ABF}" type="datetimeFigureOut">
              <a:rPr lang="pt-PT" smtClean="0"/>
              <a:t>05/09/2017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A9C33-2E0E-42E3-85D7-5B05930849D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1359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14A95-436E-49AA-8526-F6D868072ABF}" type="datetimeFigureOut">
              <a:rPr lang="pt-PT" smtClean="0"/>
              <a:t>05/09/2017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A9C33-2E0E-42E3-85D7-5B05930849D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214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14A95-436E-49AA-8526-F6D868072ABF}" type="datetimeFigureOut">
              <a:rPr lang="pt-PT" smtClean="0"/>
              <a:t>05/09/2017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A9C33-2E0E-42E3-85D7-5B05930849D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6820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14A95-436E-49AA-8526-F6D868072ABF}" type="datetimeFigureOut">
              <a:rPr lang="pt-PT" smtClean="0"/>
              <a:t>05/09/2017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A9C33-2E0E-42E3-85D7-5B05930849D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051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14A95-436E-49AA-8526-F6D868072ABF}" type="datetimeFigureOut">
              <a:rPr lang="pt-PT" smtClean="0"/>
              <a:t>05/09/2017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A9C33-2E0E-42E3-85D7-5B05930849D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86017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14A95-436E-49AA-8526-F6D868072ABF}" type="datetimeFigureOut">
              <a:rPr lang="pt-PT" smtClean="0"/>
              <a:t>05/09/2017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A9C33-2E0E-42E3-85D7-5B05930849D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1449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14A95-436E-49AA-8526-F6D868072ABF}" type="datetimeFigureOut">
              <a:rPr lang="pt-PT" smtClean="0"/>
              <a:t>05/09/2017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A9C33-2E0E-42E3-85D7-5B05930849D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798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14A95-436E-49AA-8526-F6D868072ABF}" type="datetimeFigureOut">
              <a:rPr lang="pt-PT" smtClean="0"/>
              <a:t>05/09/2017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A9C33-2E0E-42E3-85D7-5B05930849D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0646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14A95-436E-49AA-8526-F6D868072ABF}" type="datetimeFigureOut">
              <a:rPr lang="pt-PT" smtClean="0"/>
              <a:t>05/09/2017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A9C33-2E0E-42E3-85D7-5B05930849D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5770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14A95-436E-49AA-8526-F6D868072ABF}" type="datetimeFigureOut">
              <a:rPr lang="pt-PT" smtClean="0"/>
              <a:t>05/09/2017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A9C33-2E0E-42E3-85D7-5B05930849D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1460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14A95-436E-49AA-8526-F6D868072ABF}" type="datetimeFigureOut">
              <a:rPr lang="pt-PT" smtClean="0"/>
              <a:t>05/09/2017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A9C33-2E0E-42E3-85D7-5B05930849D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05909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tif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hyperlink" Target="http://w3.ese.ipsantarem.pt/uptakeic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3.ese.ipsantarem.pt/uptakeict/wp-content/uploads/2017/05/logo_uptake.pdf" TargetMode="Externa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://cctic.ese.ipsantarem.pt/digital4all/" TargetMode="Externa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://pt.calameo.com/read/0042163423d0c3b35c38c" TargetMode="Externa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library.iated.org/view/POTESBARBAS2016UP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://w3.ese.ipsantarem.pt/uptakeict/wphttp:/w3.ese.ipsantarem.pt/uptakeict/wp-content/uploads/2016/04/pedagogical-guidelines.pdf-content/uploads/2016/04/pedagogical-guidelines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://w3.ese.ipsantarem.pt/uptakeict/wphttp:/w3.ese.ipsantarem.pt/uptakeict/wp-content/uploads/2016/04/pedagogical-guidelines.pdf-content/uploads/2016/04/pedagogical-guidelines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://handsontime.ipsantarem.pt/digital-employability-entrepreneurship/" TargetMode="Externa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s://pt.calameo.com/read/0051365530e08737f512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calameo.com/read/00513655372eb11d98434" TargetMode="External"/><Relationship Id="rId5" Type="http://schemas.openxmlformats.org/officeDocument/2006/relationships/image" Target="../media/image24.PNG"/><Relationship Id="rId4" Type="http://schemas.openxmlformats.org/officeDocument/2006/relationships/hyperlink" Target="https://pt.calameo.com/read/0051365530e08737f512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3.ese.ipsantarem.pt/uptakeict/wp-content/uploads/2015/01/Final-Report.pdf" TargetMode="External"/><Relationship Id="rId3" Type="http://schemas.microsoft.com/office/2007/relationships/hdphoto" Target="../media/hdphoto1.wdp"/><Relationship Id="rId7" Type="http://schemas.openxmlformats.org/officeDocument/2006/relationships/hyperlink" Target="http://w3.ese.ipsantarem.pt/uptakeict/wp-content/uploads/2016/03/REPORT_Meeting2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3.ese.ipsantarem.pt/uptakeict/wp-content/uploads/2016/03/REPORT_Meeting1.pdf" TargetMode="External"/><Relationship Id="rId5" Type="http://schemas.openxmlformats.org/officeDocument/2006/relationships/hyperlink" Target="http://w3.ese.ipsantarem.pt/uptakeict/wp-content/uploads/2016/04/Report.pdf" TargetMode="External"/><Relationship Id="rId4" Type="http://schemas.openxmlformats.org/officeDocument/2006/relationships/image" Target="../media/image28.png"/><Relationship Id="rId9" Type="http://schemas.openxmlformats.org/officeDocument/2006/relationships/hyperlink" Target="http://w3.ese.ipsantarem.pt/uptakeict/wp-content/uploads/2015/01/REPORT_3.pdf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tiff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6" b="7909"/>
          <a:stretch/>
        </p:blipFill>
        <p:spPr>
          <a:xfrm>
            <a:off x="0" y="0"/>
            <a:ext cx="12192000" cy="6870357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0" y="0"/>
            <a:ext cx="12192000" cy="6874476"/>
          </a:xfrm>
          <a:prstGeom prst="rect">
            <a:avLst/>
          </a:prstGeom>
          <a:solidFill>
            <a:schemeClr val="dk1">
              <a:alpha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7" name="Oval 6"/>
          <p:cNvSpPr/>
          <p:nvPr/>
        </p:nvSpPr>
        <p:spPr>
          <a:xfrm>
            <a:off x="2143099" y="342664"/>
            <a:ext cx="1517544" cy="15059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3256479" y="1667455"/>
            <a:ext cx="788696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6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Uptake_ICT</a:t>
            </a:r>
            <a:r>
              <a:rPr lang="en-US" sz="6600" kern="0" dirty="0">
                <a:solidFill>
                  <a:schemeClr val="bg1"/>
                </a:solidFill>
                <a:latin typeface="Agency FB" panose="020B0503020202020204" pitchFamily="34" charset="0"/>
              </a:rPr>
              <a:t> 2life-cycle</a:t>
            </a:r>
            <a:endParaRPr lang="pt-PT" sz="66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200" dirty="0">
                <a:solidFill>
                  <a:srgbClr val="FF0066"/>
                </a:solidFill>
                <a:latin typeface="Agency FB" panose="020B0503020202020204" pitchFamily="34" charset="0"/>
              </a:rPr>
              <a:t>XXII CONGRESO INTERNACIONAL DE TECNOLOGÍAS PARA LA EDUCACIÓN Y EL CONOCIMIENTO: INTERCULTURALIDAD, DIVERSIDAD Y COMPETENCIAS PROFESIONALES.</a:t>
            </a:r>
          </a:p>
          <a:p>
            <a:r>
              <a:rPr lang="es-ES" sz="3200" dirty="0">
                <a:solidFill>
                  <a:srgbClr val="FF0066"/>
                </a:solidFill>
                <a:latin typeface="Agency FB" panose="020B0503020202020204" pitchFamily="34" charset="0"/>
              </a:rPr>
              <a:t>UNED, Facultad de Educación 7septiembre de 2017</a:t>
            </a:r>
          </a:p>
          <a:p>
            <a:endParaRPr lang="pt-PT" sz="4800" dirty="0">
              <a:solidFill>
                <a:srgbClr val="FF0066"/>
              </a:solidFill>
              <a:latin typeface="Agency FB" panose="020B0503020202020204" pitchFamily="34" charset="0"/>
            </a:endParaRPr>
          </a:p>
        </p:txBody>
      </p:sp>
      <p:cxnSp>
        <p:nvCxnSpPr>
          <p:cNvPr id="9" name="Conexão reta 8"/>
          <p:cNvCxnSpPr/>
          <p:nvPr/>
        </p:nvCxnSpPr>
        <p:spPr>
          <a:xfrm flipV="1">
            <a:off x="4278285" y="1088772"/>
            <a:ext cx="0" cy="57036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ta 10"/>
          <p:cNvCxnSpPr/>
          <p:nvPr/>
        </p:nvCxnSpPr>
        <p:spPr>
          <a:xfrm flipH="1">
            <a:off x="2879495" y="1088772"/>
            <a:ext cx="141234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ta 16"/>
          <p:cNvCxnSpPr/>
          <p:nvPr/>
        </p:nvCxnSpPr>
        <p:spPr>
          <a:xfrm>
            <a:off x="2889492" y="3165183"/>
            <a:ext cx="35308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xão reta 22"/>
          <p:cNvCxnSpPr/>
          <p:nvPr/>
        </p:nvCxnSpPr>
        <p:spPr>
          <a:xfrm flipV="1">
            <a:off x="2892195" y="1088773"/>
            <a:ext cx="0" cy="20942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0" y="5591908"/>
            <a:ext cx="12192000" cy="1261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3952" r="8436" b="3035"/>
          <a:stretch/>
        </p:blipFill>
        <p:spPr>
          <a:xfrm>
            <a:off x="2185752" y="376783"/>
            <a:ext cx="1436914" cy="1428315"/>
          </a:xfrm>
          <a:prstGeom prst="ellipse">
            <a:avLst/>
          </a:prstGeom>
        </p:spPr>
      </p:pic>
      <p:pic>
        <p:nvPicPr>
          <p:cNvPr id="14" name="Picture 4" descr="C:\Users\Matias\Desktop\Untitled-1.t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96245" y="5759312"/>
            <a:ext cx="1368239" cy="92716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041752" y="6036330"/>
            <a:ext cx="1537390" cy="4149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Picture 4" descr="http://2.bp.blogspot.com/-VsbCvFMLU1E/TftP8AO0E3I/AAAAAAAAAWE/76KjbM5TXcg/s1600/viatecla_horizontal_assinatura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836903" y="5967509"/>
            <a:ext cx="1402448" cy="5262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Picture 12" descr="http://www.net4info.de/albums/albums/userpics/10003/sapienzia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458614" y="5967509"/>
            <a:ext cx="1804521" cy="5661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Image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6910" y="6004359"/>
            <a:ext cx="1238342" cy="4789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Imagem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1039" y="5676680"/>
            <a:ext cx="1377137" cy="11055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10"/>
          <a:srcRect l="21826" t="9200" r="70722" b="80823"/>
          <a:stretch/>
        </p:blipFill>
        <p:spPr>
          <a:xfrm>
            <a:off x="10675589" y="5799263"/>
            <a:ext cx="1175051" cy="88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58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33375"/>
          <a:stretch/>
        </p:blipFill>
        <p:spPr>
          <a:xfrm>
            <a:off x="0" y="-26126"/>
            <a:ext cx="12192000" cy="4894239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1947" y="-26137"/>
            <a:ext cx="2989546" cy="4894239"/>
          </a:xfrm>
          <a:prstGeom prst="rect">
            <a:avLst/>
          </a:prstGeom>
          <a:solidFill>
            <a:srgbClr val="FF0066">
              <a:alpha val="60000"/>
            </a:srgbClr>
          </a:solidFill>
          <a:ln>
            <a:solidFill>
              <a:srgbClr val="FF0066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tângulo 7"/>
          <p:cNvSpPr/>
          <p:nvPr/>
        </p:nvSpPr>
        <p:spPr>
          <a:xfrm>
            <a:off x="3002479" y="-26131"/>
            <a:ext cx="3185547" cy="4894238"/>
          </a:xfrm>
          <a:prstGeom prst="rect">
            <a:avLst/>
          </a:prstGeom>
          <a:solidFill>
            <a:srgbClr val="CC00FF">
              <a:alpha val="60000"/>
            </a:srgbClr>
          </a:solidFill>
          <a:ln>
            <a:solidFill>
              <a:srgbClr val="CC00FF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tângulo 8"/>
          <p:cNvSpPr/>
          <p:nvPr/>
        </p:nvSpPr>
        <p:spPr>
          <a:xfrm>
            <a:off x="6188701" y="-26131"/>
            <a:ext cx="3001806" cy="4894238"/>
          </a:xfrm>
          <a:prstGeom prst="rect">
            <a:avLst/>
          </a:prstGeom>
          <a:solidFill>
            <a:srgbClr val="3333CC">
              <a:alpha val="60000"/>
            </a:srgbClr>
          </a:solidFill>
          <a:ln>
            <a:solidFill>
              <a:srgbClr val="3333CC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3" name="Conexão reta 12"/>
          <p:cNvCxnSpPr/>
          <p:nvPr/>
        </p:nvCxnSpPr>
        <p:spPr>
          <a:xfrm>
            <a:off x="0" y="5010150"/>
            <a:ext cx="12192000" cy="0"/>
          </a:xfrm>
          <a:prstGeom prst="line">
            <a:avLst/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3952" r="8436" b="3035"/>
          <a:stretch/>
        </p:blipFill>
        <p:spPr>
          <a:xfrm>
            <a:off x="5377543" y="4153955"/>
            <a:ext cx="1436914" cy="1428315"/>
          </a:xfrm>
          <a:prstGeom prst="ellipse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28398" y="819277"/>
            <a:ext cx="25327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dirty="0">
                <a:solidFill>
                  <a:schemeClr val="bg1"/>
                </a:solidFill>
                <a:latin typeface="Agency FB" panose="020B0503020202020204" pitchFamily="34" charset="0"/>
              </a:rPr>
              <a:t>Transnational Project Meetings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347110" y="5601320"/>
            <a:ext cx="1154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kern="0" dirty="0">
                <a:solidFill>
                  <a:srgbClr val="FF0066"/>
                </a:solidFill>
                <a:latin typeface="Agency FB" panose="020B0503020202020204" pitchFamily="34" charset="0"/>
              </a:rPr>
              <a:t>Project implementation Project Management			Project Management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9203127" y="-26131"/>
            <a:ext cx="3001806" cy="4894238"/>
          </a:xfrm>
          <a:prstGeom prst="rect">
            <a:avLst/>
          </a:prstGeom>
          <a:solidFill>
            <a:srgbClr val="FFC000">
              <a:alpha val="60000"/>
            </a:srgbClr>
          </a:solidFill>
          <a:ln>
            <a:solidFill>
              <a:srgbClr val="FFC0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CaixaDeTexto 17"/>
          <p:cNvSpPr txBox="1"/>
          <p:nvPr/>
        </p:nvSpPr>
        <p:spPr>
          <a:xfrm>
            <a:off x="3063877" y="821970"/>
            <a:ext cx="2979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Intellectual Outputs</a:t>
            </a:r>
          </a:p>
        </p:txBody>
      </p:sp>
      <p:sp>
        <p:nvSpPr>
          <p:cNvPr id="19" name="Oval 18"/>
          <p:cNvSpPr/>
          <p:nvPr/>
        </p:nvSpPr>
        <p:spPr>
          <a:xfrm>
            <a:off x="5296913" y="4115135"/>
            <a:ext cx="1517544" cy="15059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CaixaDeTexto 20"/>
          <p:cNvSpPr txBox="1"/>
          <p:nvPr/>
        </p:nvSpPr>
        <p:spPr>
          <a:xfrm>
            <a:off x="6445657" y="821969"/>
            <a:ext cx="2473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Multiplier Events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9543715" y="813484"/>
            <a:ext cx="2447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Dissemination and Use of Project’s Results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3952" r="8436" b="3035"/>
          <a:stretch/>
        </p:blipFill>
        <p:spPr>
          <a:xfrm>
            <a:off x="5353270" y="4156963"/>
            <a:ext cx="1436914" cy="142831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8516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0" y="1277888"/>
            <a:ext cx="12191999" cy="5580112"/>
          </a:xfrm>
          <a:prstGeom prst="rect">
            <a:avLst/>
          </a:prstGeom>
          <a:solidFill>
            <a:srgbClr val="FF0066">
              <a:alpha val="60000"/>
            </a:srgbClr>
          </a:solidFill>
          <a:ln>
            <a:solidFill>
              <a:srgbClr val="FF0066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tângulo 5"/>
          <p:cNvSpPr/>
          <p:nvPr/>
        </p:nvSpPr>
        <p:spPr>
          <a:xfrm>
            <a:off x="320186" y="451518"/>
            <a:ext cx="3583597" cy="19547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/>
          <p:cNvSpPr txBox="1"/>
          <p:nvPr/>
        </p:nvSpPr>
        <p:spPr>
          <a:xfrm>
            <a:off x="321242" y="467994"/>
            <a:ext cx="342130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1. </a:t>
            </a:r>
            <a:r>
              <a:rPr lang="en-GB" sz="4800" dirty="0">
                <a:solidFill>
                  <a:schemeClr val="bg1"/>
                </a:solidFill>
                <a:latin typeface="Agency FB" panose="020B0503020202020204" pitchFamily="34" charset="0"/>
              </a:rPr>
              <a:t>Transnational Project Meetings</a:t>
            </a:r>
          </a:p>
        </p:txBody>
      </p:sp>
      <p:pic>
        <p:nvPicPr>
          <p:cNvPr id="9" name="Picture 4" descr="http://w3.ese.ipsantarem.pt/uptakeict/wp-content/gallery/firstday/IMG_82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86" y="2757773"/>
            <a:ext cx="5475557" cy="3652518"/>
          </a:xfrm>
          <a:prstGeom prst="rect">
            <a:avLst/>
          </a:prstGeom>
          <a:noFill/>
          <a:ln w="38100">
            <a:solidFill>
              <a:srgbClr val="66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otopo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96938">
            <a:off x="4259420" y="630154"/>
            <a:ext cx="5835211" cy="2999664"/>
          </a:xfrm>
          <a:prstGeom prst="rect">
            <a:avLst/>
          </a:prstGeom>
          <a:noFill/>
          <a:ln w="38100">
            <a:solidFill>
              <a:srgbClr val="66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3.ese.ipsantarem.pt/uptakeict/wp-content/gallery/rome-2sd-day-meeting/MG_02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30" y="3112168"/>
            <a:ext cx="5425705" cy="3619264"/>
          </a:xfrm>
          <a:prstGeom prst="rect">
            <a:avLst/>
          </a:prstGeom>
          <a:noFill/>
          <a:ln w="38100">
            <a:solidFill>
              <a:srgbClr val="66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325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0" y="1277888"/>
            <a:ext cx="12192000" cy="5580112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solidFill>
              <a:srgbClr val="7030A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/>
          <p:cNvSpPr/>
          <p:nvPr/>
        </p:nvSpPr>
        <p:spPr>
          <a:xfrm>
            <a:off x="320186" y="451517"/>
            <a:ext cx="3583597" cy="372603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/>
          <p:cNvSpPr txBox="1"/>
          <p:nvPr/>
        </p:nvSpPr>
        <p:spPr>
          <a:xfrm>
            <a:off x="321242" y="467994"/>
            <a:ext cx="3421307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2. </a:t>
            </a:r>
            <a:r>
              <a:rPr lang="en-GB" sz="4800" kern="0" dirty="0">
                <a:solidFill>
                  <a:schemeClr val="bg1"/>
                </a:solidFill>
                <a:latin typeface="Agency FB" panose="020B0503020202020204" pitchFamily="34" charset="0"/>
              </a:rPr>
              <a:t>Intellectual Outputs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8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01 -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Production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of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Preparation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Materials</a:t>
            </a:r>
            <a:endParaRPr lang="en-GB" sz="32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2" name="Imagem 1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656" y="1430287"/>
            <a:ext cx="3424686" cy="2937764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4444656" y="4406151"/>
            <a:ext cx="342468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A1 - </a:t>
            </a:r>
            <a:r>
              <a:rPr lang="pt-PT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BRANDING AND LOGO CREATION</a:t>
            </a:r>
            <a:endParaRPr lang="en-GB" sz="2000" b="1" kern="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4" name="Imagem 3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216" y="1430287"/>
            <a:ext cx="3424686" cy="4577957"/>
          </a:xfrm>
          <a:prstGeom prst="rect">
            <a:avLst/>
          </a:prstGeom>
        </p:spPr>
      </p:pic>
      <p:sp>
        <p:nvSpPr>
          <p:cNvPr id="17" name="Retângulo 16"/>
          <p:cNvSpPr/>
          <p:nvPr/>
        </p:nvSpPr>
        <p:spPr>
          <a:xfrm>
            <a:off x="8410216" y="6036461"/>
            <a:ext cx="342468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A2 – </a:t>
            </a:r>
            <a:r>
              <a:rPr lang="pt-PT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WEBSITE DEVELOPMENT</a:t>
            </a:r>
            <a:endParaRPr lang="en-GB" sz="2000" b="1" kern="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448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0" y="1277888"/>
            <a:ext cx="12192000" cy="5580112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solidFill>
              <a:srgbClr val="7030A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/>
          <p:cNvSpPr/>
          <p:nvPr/>
        </p:nvSpPr>
        <p:spPr>
          <a:xfrm>
            <a:off x="320186" y="451517"/>
            <a:ext cx="3583597" cy="372603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/>
          <p:cNvSpPr txBox="1"/>
          <p:nvPr/>
        </p:nvSpPr>
        <p:spPr>
          <a:xfrm>
            <a:off x="321242" y="467994"/>
            <a:ext cx="342130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2. </a:t>
            </a:r>
            <a:r>
              <a:rPr lang="en-GB" sz="4800" kern="0" dirty="0">
                <a:solidFill>
                  <a:schemeClr val="bg1"/>
                </a:solidFill>
                <a:latin typeface="Agency FB" panose="020B0503020202020204" pitchFamily="34" charset="0"/>
              </a:rPr>
              <a:t>Intellectual Outputs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8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02 -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Educational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Content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and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Support</a:t>
            </a:r>
            <a:endParaRPr lang="en-GB" sz="32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223968" y="5962590"/>
            <a:ext cx="398658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A1 - </a:t>
            </a:r>
            <a:r>
              <a:rPr lang="en-US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Creation of the Educational e-modules</a:t>
            </a:r>
            <a:endParaRPr lang="en-GB" sz="2000" b="1" kern="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69" y="1309777"/>
            <a:ext cx="7633895" cy="455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832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0" y="1277888"/>
            <a:ext cx="12192000" cy="5580112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solidFill>
              <a:srgbClr val="7030A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/>
          <p:cNvSpPr/>
          <p:nvPr/>
        </p:nvSpPr>
        <p:spPr>
          <a:xfrm>
            <a:off x="320186" y="451517"/>
            <a:ext cx="3583597" cy="372603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/>
          <p:cNvSpPr txBox="1"/>
          <p:nvPr/>
        </p:nvSpPr>
        <p:spPr>
          <a:xfrm>
            <a:off x="321242" y="467994"/>
            <a:ext cx="342130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2. </a:t>
            </a:r>
            <a:r>
              <a:rPr lang="en-GB" sz="4800" kern="0" dirty="0">
                <a:solidFill>
                  <a:schemeClr val="bg1"/>
                </a:solidFill>
                <a:latin typeface="Agency FB" panose="020B0503020202020204" pitchFamily="34" charset="0"/>
              </a:rPr>
              <a:t>Intellectual Outputs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8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02 -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Educational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Content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and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Support</a:t>
            </a:r>
            <a:endParaRPr lang="en-GB" sz="32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223968" y="5962590"/>
            <a:ext cx="398658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A2 – </a:t>
            </a:r>
            <a:r>
              <a:rPr lang="pt-PT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MOOC DEVELOPMENT</a:t>
            </a:r>
          </a:p>
        </p:txBody>
      </p:sp>
      <p:pic>
        <p:nvPicPr>
          <p:cNvPr id="2" name="Imagem 1">
            <a:hlinkClick r:id="rId5"/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6" r="19708"/>
          <a:stretch/>
        </p:blipFill>
        <p:spPr>
          <a:xfrm>
            <a:off x="4223968" y="1309777"/>
            <a:ext cx="7219950" cy="458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1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0" y="1277888"/>
            <a:ext cx="12192000" cy="5580112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solidFill>
              <a:srgbClr val="7030A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/>
          <p:cNvSpPr/>
          <p:nvPr/>
        </p:nvSpPr>
        <p:spPr>
          <a:xfrm>
            <a:off x="320186" y="451517"/>
            <a:ext cx="3583597" cy="372603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/>
          <p:cNvSpPr txBox="1"/>
          <p:nvPr/>
        </p:nvSpPr>
        <p:spPr>
          <a:xfrm>
            <a:off x="321242" y="467994"/>
            <a:ext cx="342130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2. </a:t>
            </a:r>
            <a:r>
              <a:rPr lang="en-GB" sz="4800" kern="0" dirty="0">
                <a:solidFill>
                  <a:schemeClr val="bg1"/>
                </a:solidFill>
                <a:latin typeface="Agency FB" panose="020B0503020202020204" pitchFamily="34" charset="0"/>
              </a:rPr>
              <a:t>Intellectual Outputs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8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02 -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Educational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Content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and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Support</a:t>
            </a:r>
            <a:endParaRPr lang="en-GB" sz="32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223968" y="5962590"/>
            <a:ext cx="398658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A3 – </a:t>
            </a:r>
            <a:r>
              <a:rPr lang="pt-PT" sz="2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Educational</a:t>
            </a:r>
            <a:r>
              <a:rPr lang="pt-PT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pt-PT" sz="2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Ebook</a:t>
            </a:r>
            <a:r>
              <a:rPr lang="pt-PT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pt-PT" sz="2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Content</a:t>
            </a:r>
            <a:endParaRPr lang="pt-PT" sz="2000" b="1" kern="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4" name="Imagem 3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68" y="1315212"/>
            <a:ext cx="6367832" cy="45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728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0" y="1277888"/>
            <a:ext cx="12192000" cy="5580112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solidFill>
              <a:srgbClr val="7030A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/>
          <p:cNvSpPr/>
          <p:nvPr/>
        </p:nvSpPr>
        <p:spPr>
          <a:xfrm>
            <a:off x="320186" y="451517"/>
            <a:ext cx="3583597" cy="372603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/>
          <p:cNvSpPr txBox="1"/>
          <p:nvPr/>
        </p:nvSpPr>
        <p:spPr>
          <a:xfrm>
            <a:off x="321242" y="467994"/>
            <a:ext cx="342130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2. </a:t>
            </a:r>
            <a:r>
              <a:rPr lang="en-GB" sz="4800" kern="0" dirty="0">
                <a:solidFill>
                  <a:schemeClr val="bg1"/>
                </a:solidFill>
                <a:latin typeface="Agency FB" panose="020B0503020202020204" pitchFamily="34" charset="0"/>
              </a:rPr>
              <a:t>Intellectual Outputs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8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02 -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Educational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Content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and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Support</a:t>
            </a:r>
            <a:endParaRPr lang="en-GB" sz="32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223968" y="5962590"/>
            <a:ext cx="398658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A4 – </a:t>
            </a:r>
            <a:r>
              <a:rPr lang="en-US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Digital Tool for the Contents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68" y="1315212"/>
            <a:ext cx="7606902" cy="452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69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0" y="1277888"/>
            <a:ext cx="12192000" cy="5580112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solidFill>
              <a:srgbClr val="7030A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/>
          <p:cNvSpPr/>
          <p:nvPr/>
        </p:nvSpPr>
        <p:spPr>
          <a:xfrm>
            <a:off x="320186" y="451517"/>
            <a:ext cx="3583597" cy="389446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/>
          <p:cNvSpPr txBox="1"/>
          <p:nvPr/>
        </p:nvSpPr>
        <p:spPr>
          <a:xfrm>
            <a:off x="321242" y="467994"/>
            <a:ext cx="3421307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2. </a:t>
            </a:r>
            <a:r>
              <a:rPr lang="en-GB" sz="4800" kern="0" dirty="0">
                <a:solidFill>
                  <a:schemeClr val="bg1"/>
                </a:solidFill>
                <a:latin typeface="Agency FB" panose="020B0503020202020204" pitchFamily="34" charset="0"/>
              </a:rPr>
              <a:t>Intellectual Outputs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8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03 - </a:t>
            </a:r>
            <a:r>
              <a:rPr lang="en-US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Paper About the Educational Contents Produced</a:t>
            </a:r>
          </a:p>
        </p:txBody>
      </p:sp>
      <p:sp>
        <p:nvSpPr>
          <p:cNvPr id="3" name="Retângulo 2"/>
          <p:cNvSpPr/>
          <p:nvPr/>
        </p:nvSpPr>
        <p:spPr>
          <a:xfrm>
            <a:off x="4223968" y="5962590"/>
            <a:ext cx="398658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A1 – </a:t>
            </a:r>
            <a:r>
              <a:rPr lang="pt-PT" sz="2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Dissemination</a:t>
            </a:r>
            <a:endParaRPr lang="en-US" sz="2000" b="1" kern="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4" name="Imagem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68" y="1339616"/>
            <a:ext cx="5034522" cy="452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52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0" y="1277888"/>
            <a:ext cx="12192000" cy="5580112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solidFill>
              <a:srgbClr val="7030A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/>
          <p:cNvSpPr/>
          <p:nvPr/>
        </p:nvSpPr>
        <p:spPr>
          <a:xfrm>
            <a:off x="320186" y="451517"/>
            <a:ext cx="3583597" cy="389446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/>
          <p:cNvSpPr txBox="1"/>
          <p:nvPr/>
        </p:nvSpPr>
        <p:spPr>
          <a:xfrm>
            <a:off x="321242" y="467994"/>
            <a:ext cx="3421307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2. </a:t>
            </a:r>
            <a:r>
              <a:rPr lang="en-GB" sz="4800" kern="0" dirty="0">
                <a:solidFill>
                  <a:schemeClr val="bg1"/>
                </a:solidFill>
                <a:latin typeface="Agency FB" panose="020B0503020202020204" pitchFamily="34" charset="0"/>
              </a:rPr>
              <a:t>Intellectual Outputs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8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04 -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Educational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Pedagogical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and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Didactical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Guidelines</a:t>
            </a:r>
            <a:endParaRPr lang="en-GB" sz="32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223968" y="5962590"/>
            <a:ext cx="398658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A1 – </a:t>
            </a:r>
            <a:r>
              <a:rPr lang="pt-PT" sz="2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Pedagogical</a:t>
            </a:r>
            <a:r>
              <a:rPr lang="pt-PT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pt-PT" sz="2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and</a:t>
            </a:r>
            <a:r>
              <a:rPr lang="pt-PT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pt-PT" sz="2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Didatical</a:t>
            </a:r>
            <a:r>
              <a:rPr lang="pt-PT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pt-PT" sz="2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Guidelines</a:t>
            </a:r>
            <a:endParaRPr lang="en-US" sz="2000" b="1" kern="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4" name="Imagem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68" y="1315212"/>
            <a:ext cx="6416108" cy="453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32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0" y="1277888"/>
            <a:ext cx="12192000" cy="5580112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solidFill>
              <a:srgbClr val="7030A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/>
          <p:cNvSpPr/>
          <p:nvPr/>
        </p:nvSpPr>
        <p:spPr>
          <a:xfrm>
            <a:off x="320186" y="451517"/>
            <a:ext cx="3583597" cy="34779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/>
          <p:cNvSpPr txBox="1"/>
          <p:nvPr/>
        </p:nvSpPr>
        <p:spPr>
          <a:xfrm>
            <a:off x="321242" y="467994"/>
            <a:ext cx="342130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2. </a:t>
            </a:r>
            <a:r>
              <a:rPr lang="en-GB" sz="4800" kern="0" dirty="0">
                <a:solidFill>
                  <a:schemeClr val="bg1"/>
                </a:solidFill>
                <a:latin typeface="Agency FB" panose="020B0503020202020204" pitchFamily="34" charset="0"/>
              </a:rPr>
              <a:t>Intellectual Outputs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8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05 - </a:t>
            </a:r>
            <a:r>
              <a:rPr lang="en-US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Papers About the Training Activities Step 2</a:t>
            </a:r>
            <a:endParaRPr lang="en-GB" sz="32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4" name="Imagem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68" y="1315212"/>
            <a:ext cx="6416108" cy="4538392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68" y="1320500"/>
            <a:ext cx="6736293" cy="455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884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0" y="1277888"/>
            <a:ext cx="12192000" cy="5580112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solidFill>
              <a:srgbClr val="7030A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/>
          <p:cNvSpPr/>
          <p:nvPr/>
        </p:nvSpPr>
        <p:spPr>
          <a:xfrm>
            <a:off x="320186" y="451517"/>
            <a:ext cx="3583597" cy="34020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/>
          <p:cNvSpPr txBox="1"/>
          <p:nvPr/>
        </p:nvSpPr>
        <p:spPr>
          <a:xfrm>
            <a:off x="321242" y="467994"/>
            <a:ext cx="342130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2. </a:t>
            </a:r>
            <a:r>
              <a:rPr lang="en-GB" sz="4800" kern="0" dirty="0">
                <a:solidFill>
                  <a:schemeClr val="bg1"/>
                </a:solidFill>
                <a:latin typeface="Agency FB" panose="020B0503020202020204" pitchFamily="34" charset="0"/>
              </a:rPr>
              <a:t>Intellectual Outputs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8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07 - </a:t>
            </a:r>
            <a:r>
              <a:rPr lang="en-US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Massive Open Online Course on Employability</a:t>
            </a:r>
            <a:endParaRPr lang="en-GB" sz="32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5" name="Imagem 4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68" y="1315212"/>
            <a:ext cx="5529632" cy="551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8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0" y="1277888"/>
            <a:ext cx="12192000" cy="5580112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solidFill>
              <a:srgbClr val="7030A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/>
          <p:cNvSpPr/>
          <p:nvPr/>
        </p:nvSpPr>
        <p:spPr>
          <a:xfrm>
            <a:off x="320186" y="451517"/>
            <a:ext cx="3583597" cy="389446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/>
          <p:cNvSpPr txBox="1"/>
          <p:nvPr/>
        </p:nvSpPr>
        <p:spPr>
          <a:xfrm>
            <a:off x="321242" y="467994"/>
            <a:ext cx="342130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2. </a:t>
            </a:r>
            <a:r>
              <a:rPr lang="en-GB" sz="4800" kern="0" dirty="0">
                <a:solidFill>
                  <a:schemeClr val="bg1"/>
                </a:solidFill>
                <a:latin typeface="Agency FB" panose="020B0503020202020204" pitchFamily="34" charset="0"/>
              </a:rPr>
              <a:t>Intellectual Outputs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8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09 -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Ebook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on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Good</a:t>
            </a:r>
            <a:r>
              <a:rPr lang="pt-PT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pt-PT" sz="3200" kern="0" dirty="0" err="1">
                <a:solidFill>
                  <a:schemeClr val="bg1"/>
                </a:solidFill>
                <a:latin typeface="Agency FB" panose="020B0503020202020204" pitchFamily="34" charset="0"/>
              </a:rPr>
              <a:t>Practices</a:t>
            </a:r>
            <a:endParaRPr lang="en-GB" sz="32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2" name="Imagem 1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69" y="1833883"/>
            <a:ext cx="7606902" cy="437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18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0" y="1277888"/>
            <a:ext cx="12192000" cy="5580112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solidFill>
              <a:srgbClr val="7030A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/>
          <p:cNvSpPr/>
          <p:nvPr/>
        </p:nvSpPr>
        <p:spPr>
          <a:xfrm>
            <a:off x="320186" y="451517"/>
            <a:ext cx="3583597" cy="389446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/>
          <p:cNvSpPr txBox="1"/>
          <p:nvPr/>
        </p:nvSpPr>
        <p:spPr>
          <a:xfrm>
            <a:off x="321242" y="467994"/>
            <a:ext cx="342130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2. </a:t>
            </a:r>
            <a:r>
              <a:rPr lang="en-GB" sz="4800" kern="0" dirty="0">
                <a:solidFill>
                  <a:schemeClr val="bg1"/>
                </a:solidFill>
                <a:latin typeface="Agency FB" panose="020B0503020202020204" pitchFamily="34" charset="0"/>
              </a:rPr>
              <a:t>Intellectual Outputs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8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10 - </a:t>
            </a:r>
            <a:r>
              <a:rPr lang="en-US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Papers About Uptake ICT Project</a:t>
            </a:r>
            <a:endParaRPr lang="en-GB" sz="3200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2" name="Imagem 1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69" y="1833883"/>
            <a:ext cx="7606902" cy="4374996"/>
          </a:xfrm>
          <a:prstGeom prst="rect">
            <a:avLst/>
          </a:prstGeom>
        </p:spPr>
      </p:pic>
      <p:pic>
        <p:nvPicPr>
          <p:cNvPr id="3" name="Imagem 2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70" y="1891033"/>
            <a:ext cx="7606902" cy="434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96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15" name="Retângulo 14"/>
          <p:cNvSpPr/>
          <p:nvPr/>
        </p:nvSpPr>
        <p:spPr>
          <a:xfrm>
            <a:off x="0" y="1277888"/>
            <a:ext cx="12192000" cy="5580112"/>
          </a:xfrm>
          <a:prstGeom prst="rect">
            <a:avLst/>
          </a:prstGeom>
          <a:solidFill>
            <a:srgbClr val="3333CC">
              <a:alpha val="60000"/>
            </a:srgbClr>
          </a:solidFill>
          <a:ln>
            <a:solidFill>
              <a:srgbClr val="3333CC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tângulo 8"/>
          <p:cNvSpPr/>
          <p:nvPr/>
        </p:nvSpPr>
        <p:spPr>
          <a:xfrm>
            <a:off x="320186" y="451518"/>
            <a:ext cx="3583597" cy="187258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/>
          <p:cNvSpPr txBox="1"/>
          <p:nvPr/>
        </p:nvSpPr>
        <p:spPr>
          <a:xfrm>
            <a:off x="334754" y="413955"/>
            <a:ext cx="313820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3. </a:t>
            </a:r>
            <a:r>
              <a:rPr lang="en-GB" sz="4800" kern="0" dirty="0">
                <a:solidFill>
                  <a:schemeClr val="bg1"/>
                </a:solidFill>
                <a:latin typeface="Agency FB" panose="020B0503020202020204" pitchFamily="34" charset="0"/>
              </a:rPr>
              <a:t>Multiplier Events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51" y="1363507"/>
            <a:ext cx="3873099" cy="544697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0" y="1384465"/>
            <a:ext cx="3856868" cy="544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10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11" b="24468"/>
          <a:stretch/>
        </p:blipFill>
        <p:spPr>
          <a:xfrm>
            <a:off x="0" y="1277888"/>
            <a:ext cx="12192000" cy="5618212"/>
          </a:xfrm>
          <a:prstGeom prst="rect">
            <a:avLst/>
          </a:prstGeom>
        </p:spPr>
      </p:pic>
      <p:sp>
        <p:nvSpPr>
          <p:cNvPr id="15" name="Retângulo 14"/>
          <p:cNvSpPr/>
          <p:nvPr/>
        </p:nvSpPr>
        <p:spPr>
          <a:xfrm>
            <a:off x="0" y="1277888"/>
            <a:ext cx="12192000" cy="5580112"/>
          </a:xfrm>
          <a:prstGeom prst="rect">
            <a:avLst/>
          </a:prstGeom>
          <a:solidFill>
            <a:srgbClr val="FFC000">
              <a:alpha val="60000"/>
            </a:srgbClr>
          </a:solidFill>
          <a:ln>
            <a:solidFill>
              <a:srgbClr val="FFC0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tângulo 8"/>
          <p:cNvSpPr/>
          <p:nvPr/>
        </p:nvSpPr>
        <p:spPr>
          <a:xfrm>
            <a:off x="320186" y="451519"/>
            <a:ext cx="3583597" cy="1533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/>
          <p:cNvSpPr txBox="1"/>
          <p:nvPr/>
        </p:nvSpPr>
        <p:spPr>
          <a:xfrm>
            <a:off x="321243" y="467994"/>
            <a:ext cx="344473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gency FB" panose="020B0503020202020204" pitchFamily="34" charset="0"/>
              </a:rPr>
              <a:t>4. </a:t>
            </a:r>
            <a:r>
              <a:rPr lang="en-GB" sz="3200" kern="0" dirty="0">
                <a:solidFill>
                  <a:schemeClr val="bg1"/>
                </a:solidFill>
                <a:latin typeface="Agency FB" panose="020B0503020202020204" pitchFamily="34" charset="0"/>
              </a:rPr>
              <a:t>Dissemination and Use of Project’s Results</a:t>
            </a:r>
          </a:p>
        </p:txBody>
      </p:sp>
      <p:sp>
        <p:nvSpPr>
          <p:cNvPr id="8" name="object 5"/>
          <p:cNvSpPr/>
          <p:nvPr/>
        </p:nvSpPr>
        <p:spPr>
          <a:xfrm>
            <a:off x="5009769" y="475107"/>
            <a:ext cx="6650735" cy="63825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5039486" y="542925"/>
            <a:ext cx="6515100" cy="6315075"/>
          </a:xfrm>
          <a:custGeom>
            <a:avLst/>
            <a:gdLst/>
            <a:ahLst/>
            <a:cxnLst/>
            <a:rect l="l" t="t" r="r" b="b"/>
            <a:pathLst>
              <a:path w="6515100" h="6315075">
                <a:moveTo>
                  <a:pt x="6515100" y="6314692"/>
                </a:moveTo>
                <a:lnTo>
                  <a:pt x="6515100" y="0"/>
                </a:lnTo>
                <a:lnTo>
                  <a:pt x="0" y="0"/>
                </a:lnTo>
                <a:lnTo>
                  <a:pt x="0" y="6314692"/>
                </a:lnTo>
                <a:lnTo>
                  <a:pt x="6515100" y="63146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8"/>
          <p:cNvSpPr/>
          <p:nvPr/>
        </p:nvSpPr>
        <p:spPr>
          <a:xfrm>
            <a:off x="5242941" y="1278256"/>
            <a:ext cx="533400" cy="626745"/>
          </a:xfrm>
          <a:custGeom>
            <a:avLst/>
            <a:gdLst/>
            <a:ahLst/>
            <a:cxnLst/>
            <a:rect l="l" t="t" r="r" b="b"/>
            <a:pathLst>
              <a:path w="533400" h="626744">
                <a:moveTo>
                  <a:pt x="533400" y="0"/>
                </a:moveTo>
                <a:lnTo>
                  <a:pt x="0" y="0"/>
                </a:lnTo>
                <a:lnTo>
                  <a:pt x="0" y="626363"/>
                </a:lnTo>
                <a:lnTo>
                  <a:pt x="533400" y="0"/>
                </a:lnTo>
                <a:close/>
              </a:path>
            </a:pathLst>
          </a:custGeom>
          <a:solidFill>
            <a:srgbClr val="FFFF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1"/>
          <p:cNvSpPr/>
          <p:nvPr/>
        </p:nvSpPr>
        <p:spPr>
          <a:xfrm>
            <a:off x="5249036" y="1278256"/>
            <a:ext cx="1752600" cy="2150745"/>
          </a:xfrm>
          <a:custGeom>
            <a:avLst/>
            <a:gdLst/>
            <a:ahLst/>
            <a:cxnLst/>
            <a:rect l="l" t="t" r="r" b="b"/>
            <a:pathLst>
              <a:path w="1752600" h="2150745">
                <a:moveTo>
                  <a:pt x="0" y="2150364"/>
                </a:moveTo>
                <a:lnTo>
                  <a:pt x="1752600" y="2150364"/>
                </a:lnTo>
                <a:lnTo>
                  <a:pt x="1752600" y="0"/>
                </a:lnTo>
                <a:lnTo>
                  <a:pt x="0" y="0"/>
                </a:lnTo>
                <a:lnTo>
                  <a:pt x="0" y="2150364"/>
                </a:lnTo>
                <a:close/>
              </a:path>
            </a:pathLst>
          </a:custGeom>
          <a:ln w="12192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2">
            <a:hlinkClick r:id="rId5"/>
          </p:cNvPr>
          <p:cNvSpPr txBox="1"/>
          <p:nvPr/>
        </p:nvSpPr>
        <p:spPr>
          <a:xfrm>
            <a:off x="5398516" y="1401827"/>
            <a:ext cx="127444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404040"/>
                </a:solidFill>
                <a:latin typeface="Agency FB"/>
                <a:cs typeface="Agency FB"/>
              </a:rPr>
              <a:t>INTERIM  </a:t>
            </a:r>
            <a:r>
              <a:rPr sz="4000" spc="-5" dirty="0">
                <a:solidFill>
                  <a:srgbClr val="404040"/>
                </a:solidFill>
                <a:latin typeface="Agency FB"/>
                <a:cs typeface="Agency FB"/>
              </a:rPr>
              <a:t>REPORT  FORM</a:t>
            </a:r>
            <a:endParaRPr sz="4000" dirty="0">
              <a:latin typeface="Agency FB"/>
              <a:cs typeface="Agency FB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9577196" y="1287400"/>
            <a:ext cx="533400" cy="626745"/>
          </a:xfrm>
          <a:custGeom>
            <a:avLst/>
            <a:gdLst/>
            <a:ahLst/>
            <a:cxnLst/>
            <a:rect l="l" t="t" r="r" b="b"/>
            <a:pathLst>
              <a:path w="533400" h="626744">
                <a:moveTo>
                  <a:pt x="0" y="0"/>
                </a:moveTo>
                <a:lnTo>
                  <a:pt x="0" y="626364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1219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/>
          <p:cNvSpPr/>
          <p:nvPr/>
        </p:nvSpPr>
        <p:spPr>
          <a:xfrm>
            <a:off x="7410069" y="1287400"/>
            <a:ext cx="533400" cy="626745"/>
          </a:xfrm>
          <a:custGeom>
            <a:avLst/>
            <a:gdLst/>
            <a:ahLst/>
            <a:cxnLst/>
            <a:rect l="l" t="t" r="r" b="b"/>
            <a:pathLst>
              <a:path w="533400" h="626744">
                <a:moveTo>
                  <a:pt x="0" y="0"/>
                </a:moveTo>
                <a:lnTo>
                  <a:pt x="0" y="626364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1219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10069" y="1287400"/>
            <a:ext cx="1752600" cy="2152015"/>
          </a:xfrm>
          <a:custGeom>
            <a:avLst/>
            <a:gdLst/>
            <a:ahLst/>
            <a:cxnLst/>
            <a:rect l="l" t="t" r="r" b="b"/>
            <a:pathLst>
              <a:path w="1752600" h="2152015">
                <a:moveTo>
                  <a:pt x="0" y="2151888"/>
                </a:moveTo>
                <a:lnTo>
                  <a:pt x="1752600" y="2151888"/>
                </a:lnTo>
                <a:lnTo>
                  <a:pt x="1752600" y="0"/>
                </a:lnTo>
                <a:lnTo>
                  <a:pt x="0" y="0"/>
                </a:lnTo>
                <a:lnTo>
                  <a:pt x="0" y="2151888"/>
                </a:lnTo>
                <a:close/>
              </a:path>
            </a:pathLst>
          </a:custGeom>
          <a:ln w="12192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572625" y="1278256"/>
            <a:ext cx="1752600" cy="2150745"/>
          </a:xfrm>
          <a:custGeom>
            <a:avLst/>
            <a:gdLst/>
            <a:ahLst/>
            <a:cxnLst/>
            <a:rect l="l" t="t" r="r" b="b"/>
            <a:pathLst>
              <a:path w="1752600" h="2150745">
                <a:moveTo>
                  <a:pt x="0" y="2150364"/>
                </a:moveTo>
                <a:lnTo>
                  <a:pt x="1752600" y="2150364"/>
                </a:lnTo>
                <a:lnTo>
                  <a:pt x="1752600" y="0"/>
                </a:lnTo>
                <a:lnTo>
                  <a:pt x="0" y="0"/>
                </a:lnTo>
                <a:lnTo>
                  <a:pt x="0" y="2150364"/>
                </a:lnTo>
                <a:close/>
              </a:path>
            </a:pathLst>
          </a:custGeom>
          <a:ln w="12192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>
            <a:hlinkClick r:id="rId6"/>
          </p:cNvPr>
          <p:cNvSpPr txBox="1"/>
          <p:nvPr/>
        </p:nvSpPr>
        <p:spPr>
          <a:xfrm>
            <a:off x="7556119" y="1401827"/>
            <a:ext cx="135826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404040"/>
                </a:solidFill>
                <a:latin typeface="Agency FB"/>
                <a:cs typeface="Agency FB"/>
              </a:rPr>
              <a:t>REPORT  </a:t>
            </a:r>
            <a:r>
              <a:rPr sz="4000" spc="-10" dirty="0">
                <a:solidFill>
                  <a:srgbClr val="404040"/>
                </a:solidFill>
                <a:latin typeface="Agency FB"/>
                <a:cs typeface="Agency FB"/>
              </a:rPr>
              <a:t>1ST  </a:t>
            </a:r>
            <a:r>
              <a:rPr sz="4000" spc="-5" dirty="0">
                <a:solidFill>
                  <a:srgbClr val="404040"/>
                </a:solidFill>
                <a:latin typeface="Agency FB"/>
                <a:cs typeface="Agency FB"/>
              </a:rPr>
              <a:t>M</a:t>
            </a:r>
            <a:r>
              <a:rPr sz="4000" dirty="0">
                <a:solidFill>
                  <a:srgbClr val="404040"/>
                </a:solidFill>
                <a:latin typeface="Agency FB"/>
                <a:cs typeface="Agency FB"/>
              </a:rPr>
              <a:t>E</a:t>
            </a:r>
            <a:r>
              <a:rPr sz="4000" spc="-5" dirty="0">
                <a:solidFill>
                  <a:srgbClr val="404040"/>
                </a:solidFill>
                <a:latin typeface="Agency FB"/>
                <a:cs typeface="Agency FB"/>
              </a:rPr>
              <a:t>ETING</a:t>
            </a:r>
            <a:endParaRPr sz="4000" dirty="0">
              <a:latin typeface="Agency FB"/>
              <a:cs typeface="Agency FB"/>
            </a:endParaRPr>
          </a:p>
        </p:txBody>
      </p:sp>
      <p:sp>
        <p:nvSpPr>
          <p:cNvPr id="24" name="object 24">
            <a:hlinkClick r:id="rId7"/>
          </p:cNvPr>
          <p:cNvSpPr txBox="1"/>
          <p:nvPr/>
        </p:nvSpPr>
        <p:spPr>
          <a:xfrm>
            <a:off x="9733026" y="1401827"/>
            <a:ext cx="135699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404040"/>
                </a:solidFill>
                <a:latin typeface="Agency FB"/>
                <a:cs typeface="Agency FB"/>
              </a:rPr>
              <a:t>REPORT  </a:t>
            </a:r>
            <a:r>
              <a:rPr sz="4000" spc="-10" dirty="0">
                <a:solidFill>
                  <a:srgbClr val="404040"/>
                </a:solidFill>
                <a:latin typeface="Agency FB"/>
                <a:cs typeface="Agency FB"/>
              </a:rPr>
              <a:t>2ND  </a:t>
            </a:r>
            <a:r>
              <a:rPr sz="4000" spc="-5" dirty="0">
                <a:solidFill>
                  <a:srgbClr val="404040"/>
                </a:solidFill>
                <a:latin typeface="Agency FB"/>
                <a:cs typeface="Agency FB"/>
              </a:rPr>
              <a:t>MEETING</a:t>
            </a:r>
            <a:endParaRPr sz="4000" dirty="0">
              <a:latin typeface="Agency FB"/>
              <a:cs typeface="Agency FB"/>
            </a:endParaRPr>
          </a:p>
        </p:txBody>
      </p:sp>
      <p:sp>
        <p:nvSpPr>
          <p:cNvPr id="25" name="object 25">
            <a:hlinkClick r:id="rId8"/>
          </p:cNvPr>
          <p:cNvSpPr txBox="1"/>
          <p:nvPr/>
        </p:nvSpPr>
        <p:spPr>
          <a:xfrm>
            <a:off x="5253609" y="4059824"/>
            <a:ext cx="1752600" cy="2015936"/>
          </a:xfrm>
          <a:prstGeom prst="rect">
            <a:avLst/>
          </a:prstGeom>
          <a:solidFill>
            <a:srgbClr val="FFFFFF"/>
          </a:solidFill>
          <a:ln w="12191">
            <a:solidFill>
              <a:srgbClr val="585858"/>
            </a:solidFill>
          </a:ln>
        </p:spPr>
        <p:txBody>
          <a:bodyPr vert="horz" wrap="square" lIns="0" tIns="167640" rIns="0" bIns="0" rtlCol="0">
            <a:spAutoFit/>
          </a:bodyPr>
          <a:lstStyle/>
          <a:p>
            <a:pPr marL="161925" marR="102235">
              <a:lnSpc>
                <a:spcPct val="100000"/>
              </a:lnSpc>
              <a:spcBef>
                <a:spcPts val="1320"/>
              </a:spcBef>
            </a:pPr>
            <a:r>
              <a:rPr sz="4000" spc="-10" dirty="0">
                <a:solidFill>
                  <a:srgbClr val="404040"/>
                </a:solidFill>
                <a:latin typeface="Agency FB"/>
                <a:cs typeface="Agency FB"/>
              </a:rPr>
              <a:t>INTER</a:t>
            </a:r>
            <a:r>
              <a:rPr sz="4000" spc="0" dirty="0">
                <a:solidFill>
                  <a:srgbClr val="404040"/>
                </a:solidFill>
                <a:latin typeface="Agency FB"/>
                <a:cs typeface="Agency FB"/>
              </a:rPr>
              <a:t>M</a:t>
            </a:r>
            <a:r>
              <a:rPr sz="4000" spc="-10" dirty="0">
                <a:solidFill>
                  <a:srgbClr val="404040"/>
                </a:solidFill>
                <a:latin typeface="Agency FB"/>
                <a:cs typeface="Agency FB"/>
              </a:rPr>
              <a:t>E</a:t>
            </a:r>
            <a:r>
              <a:rPr sz="4000" spc="-5" dirty="0">
                <a:solidFill>
                  <a:srgbClr val="404040"/>
                </a:solidFill>
                <a:latin typeface="Agency FB"/>
                <a:cs typeface="Agency FB"/>
              </a:rPr>
              <a:t>-  </a:t>
            </a:r>
            <a:r>
              <a:rPr sz="4000" spc="-10" dirty="0">
                <a:solidFill>
                  <a:srgbClr val="404040"/>
                </a:solidFill>
                <a:latin typeface="Agency FB"/>
                <a:cs typeface="Agency FB"/>
              </a:rPr>
              <a:t>DIATE  </a:t>
            </a:r>
            <a:r>
              <a:rPr sz="4000" spc="-5" dirty="0">
                <a:solidFill>
                  <a:srgbClr val="404040"/>
                </a:solidFill>
                <a:latin typeface="Agency FB"/>
                <a:cs typeface="Agency FB"/>
              </a:rPr>
              <a:t>REPORT</a:t>
            </a:r>
            <a:endParaRPr sz="4000" dirty="0">
              <a:latin typeface="Agency FB"/>
              <a:cs typeface="Agency FB"/>
            </a:endParaRPr>
          </a:p>
        </p:txBody>
      </p:sp>
      <p:sp>
        <p:nvSpPr>
          <p:cNvPr id="27" name="object 17"/>
          <p:cNvSpPr/>
          <p:nvPr/>
        </p:nvSpPr>
        <p:spPr>
          <a:xfrm>
            <a:off x="5261991" y="4064777"/>
            <a:ext cx="533400" cy="626745"/>
          </a:xfrm>
          <a:custGeom>
            <a:avLst/>
            <a:gdLst/>
            <a:ahLst/>
            <a:cxnLst/>
            <a:rect l="l" t="t" r="r" b="b"/>
            <a:pathLst>
              <a:path w="533400" h="626745">
                <a:moveTo>
                  <a:pt x="533400" y="0"/>
                </a:moveTo>
                <a:lnTo>
                  <a:pt x="0" y="0"/>
                </a:lnTo>
                <a:lnTo>
                  <a:pt x="0" y="626363"/>
                </a:lnTo>
                <a:lnTo>
                  <a:pt x="533400" y="0"/>
                </a:lnTo>
                <a:close/>
              </a:path>
            </a:pathLst>
          </a:custGeom>
          <a:solidFill>
            <a:srgbClr val="FFFF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>
            <a:hlinkClick r:id="rId9"/>
          </p:cNvPr>
          <p:cNvSpPr txBox="1"/>
          <p:nvPr/>
        </p:nvSpPr>
        <p:spPr>
          <a:xfrm>
            <a:off x="7410069" y="4065921"/>
            <a:ext cx="1752600" cy="2150745"/>
          </a:xfrm>
          <a:prstGeom prst="rect">
            <a:avLst/>
          </a:prstGeom>
          <a:solidFill>
            <a:srgbClr val="FFFFFF"/>
          </a:solidFill>
          <a:ln w="12192">
            <a:solidFill>
              <a:srgbClr val="585858"/>
            </a:solidFill>
          </a:ln>
        </p:spPr>
        <p:txBody>
          <a:bodyPr vert="horz" wrap="square" lIns="0" tIns="142875" rIns="0" bIns="0" rtlCol="0">
            <a:spAutoFit/>
          </a:bodyPr>
          <a:lstStyle/>
          <a:p>
            <a:pPr marL="163195" marR="247650">
              <a:lnSpc>
                <a:spcPct val="100000"/>
              </a:lnSpc>
              <a:spcBef>
                <a:spcPts val="1125"/>
              </a:spcBef>
            </a:pPr>
            <a:r>
              <a:rPr sz="4000" spc="-5" dirty="0">
                <a:solidFill>
                  <a:srgbClr val="404040"/>
                </a:solidFill>
                <a:latin typeface="Agency FB"/>
                <a:cs typeface="Agency FB"/>
              </a:rPr>
              <a:t>REPORT  4TH  ME</a:t>
            </a:r>
            <a:r>
              <a:rPr sz="4000" dirty="0">
                <a:solidFill>
                  <a:srgbClr val="404040"/>
                </a:solidFill>
                <a:latin typeface="Agency FB"/>
                <a:cs typeface="Agency FB"/>
              </a:rPr>
              <a:t>E</a:t>
            </a:r>
            <a:r>
              <a:rPr sz="4000" spc="-5" dirty="0">
                <a:solidFill>
                  <a:srgbClr val="404040"/>
                </a:solidFill>
                <a:latin typeface="Agency FB"/>
                <a:cs typeface="Agency FB"/>
              </a:rPr>
              <a:t>TING</a:t>
            </a:r>
            <a:endParaRPr sz="4000" dirty="0">
              <a:latin typeface="Agency FB"/>
              <a:cs typeface="Agency FB"/>
            </a:endParaRPr>
          </a:p>
        </p:txBody>
      </p:sp>
      <p:sp>
        <p:nvSpPr>
          <p:cNvPr id="28" name="object 19"/>
          <p:cNvSpPr/>
          <p:nvPr/>
        </p:nvSpPr>
        <p:spPr>
          <a:xfrm>
            <a:off x="7419594" y="4075064"/>
            <a:ext cx="533400" cy="626745"/>
          </a:xfrm>
          <a:custGeom>
            <a:avLst/>
            <a:gdLst/>
            <a:ahLst/>
            <a:cxnLst/>
            <a:rect l="l" t="t" r="r" b="b"/>
            <a:pathLst>
              <a:path w="533400" h="626745">
                <a:moveTo>
                  <a:pt x="533400" y="0"/>
                </a:moveTo>
                <a:lnTo>
                  <a:pt x="0" y="0"/>
                </a:lnTo>
                <a:lnTo>
                  <a:pt x="0" y="626363"/>
                </a:lnTo>
                <a:lnTo>
                  <a:pt x="533400" y="0"/>
                </a:lnTo>
                <a:close/>
              </a:path>
            </a:pathLst>
          </a:custGeom>
          <a:solidFill>
            <a:srgbClr val="FFFF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098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6" b="7909"/>
          <a:stretch/>
        </p:blipFill>
        <p:spPr>
          <a:xfrm>
            <a:off x="0" y="-16476"/>
            <a:ext cx="12192000" cy="6870357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0" y="-16475"/>
            <a:ext cx="12191999" cy="6874476"/>
          </a:xfrm>
          <a:prstGeom prst="rect">
            <a:avLst/>
          </a:prstGeom>
          <a:solidFill>
            <a:schemeClr val="dk1">
              <a:alpha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>
            <a:off x="4236454" y="1837627"/>
            <a:ext cx="629819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dirty="0">
                <a:solidFill>
                  <a:schemeClr val="bg1"/>
                </a:solidFill>
                <a:latin typeface="Agency FB" panose="020B0503020202020204" pitchFamily="34" charset="0"/>
              </a:rPr>
              <a:t>Maria Potes Barbas</a:t>
            </a:r>
          </a:p>
          <a:p>
            <a:r>
              <a:rPr lang="pt-PT" sz="4800" kern="0" dirty="0">
                <a:solidFill>
                  <a:srgbClr val="FF0066"/>
                </a:solidFill>
                <a:latin typeface="Agency FB" panose="020B0503020202020204" pitchFamily="34" charset="0"/>
              </a:rPr>
              <a:t>mariapbarbas@gmail.com</a:t>
            </a:r>
          </a:p>
        </p:txBody>
      </p:sp>
      <p:cxnSp>
        <p:nvCxnSpPr>
          <p:cNvPr id="9" name="Conexão reta 8"/>
          <p:cNvCxnSpPr/>
          <p:nvPr/>
        </p:nvCxnSpPr>
        <p:spPr>
          <a:xfrm flipV="1">
            <a:off x="4929075" y="1088772"/>
            <a:ext cx="0" cy="57036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ta 10"/>
          <p:cNvCxnSpPr/>
          <p:nvPr/>
        </p:nvCxnSpPr>
        <p:spPr>
          <a:xfrm flipH="1">
            <a:off x="3530285" y="1088772"/>
            <a:ext cx="141234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ta 16"/>
          <p:cNvCxnSpPr/>
          <p:nvPr/>
        </p:nvCxnSpPr>
        <p:spPr>
          <a:xfrm>
            <a:off x="3540282" y="3165183"/>
            <a:ext cx="35308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xão reta 22"/>
          <p:cNvCxnSpPr/>
          <p:nvPr/>
        </p:nvCxnSpPr>
        <p:spPr>
          <a:xfrm flipV="1">
            <a:off x="3542985" y="1088773"/>
            <a:ext cx="0" cy="20942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0" y="5591908"/>
            <a:ext cx="12192000" cy="1261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/>
          <p:cNvSpPr/>
          <p:nvPr/>
        </p:nvSpPr>
        <p:spPr>
          <a:xfrm>
            <a:off x="2785651" y="334426"/>
            <a:ext cx="1517544" cy="15059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6" name="Picture 4" descr="C:\Users\Matias\Desktop\Untitled-1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6245" y="5759312"/>
            <a:ext cx="1368239" cy="92716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041752" y="6036330"/>
            <a:ext cx="1537390" cy="4149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Picture 4" descr="http://2.bp.blogspot.com/-VsbCvFMLU1E/TftP8AO0E3I/AAAAAAAAAWE/76KjbM5TXcg/s1600/viatecla_horizontal_assinatura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836903" y="5967509"/>
            <a:ext cx="1402448" cy="5262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Picture 12" descr="http://www.net4info.de/albums/albums/userpics/10003/sapienzia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458614" y="5967509"/>
            <a:ext cx="1804521" cy="5661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Imagem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6910" y="6004359"/>
            <a:ext cx="1238342" cy="4789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Imagem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1039" y="5676680"/>
            <a:ext cx="1377137" cy="11055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4" name="Imagem 23"/>
          <p:cNvPicPr>
            <a:picLocks noChangeAspect="1"/>
          </p:cNvPicPr>
          <p:nvPr/>
        </p:nvPicPr>
        <p:blipFill rotWithShape="1">
          <a:blip r:embed="rId9"/>
          <a:srcRect l="21826" t="9200" r="70722" b="80823"/>
          <a:stretch/>
        </p:blipFill>
        <p:spPr>
          <a:xfrm>
            <a:off x="10675589" y="5799263"/>
            <a:ext cx="1175051" cy="884913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3952" r="8436" b="3035"/>
          <a:stretch/>
        </p:blipFill>
        <p:spPr>
          <a:xfrm>
            <a:off x="2832110" y="381901"/>
            <a:ext cx="1436914" cy="142831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300033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2267</TotalTime>
  <Words>833</Words>
  <Application>Microsoft Office PowerPoint</Application>
  <PresentationFormat>Ecrã Panorâmico</PresentationFormat>
  <Paragraphs>87</Paragraphs>
  <Slides>17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22" baseType="lpstr">
      <vt:lpstr>Agency FB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Ricardo Matias</dc:creator>
  <cp:lastModifiedBy>Matos</cp:lastModifiedBy>
  <cp:revision>85</cp:revision>
  <dcterms:created xsi:type="dcterms:W3CDTF">2017-05-01T14:03:59Z</dcterms:created>
  <dcterms:modified xsi:type="dcterms:W3CDTF">2017-09-05T14:33:38Z</dcterms:modified>
</cp:coreProperties>
</file>