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71" r:id="rId3"/>
    <p:sldId id="349" r:id="rId4"/>
    <p:sldId id="370" r:id="rId5"/>
    <p:sldId id="381" r:id="rId6"/>
    <p:sldId id="380" r:id="rId7"/>
    <p:sldId id="383" r:id="rId8"/>
    <p:sldId id="356" r:id="rId9"/>
    <p:sldId id="382" r:id="rId10"/>
    <p:sldId id="384" r:id="rId11"/>
    <p:sldId id="358" r:id="rId12"/>
    <p:sldId id="359" r:id="rId13"/>
    <p:sldId id="304" r:id="rId14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Geneva" pitchFamily="126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Geneva" pitchFamily="126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Geneva" pitchFamily="126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Geneva" pitchFamily="126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Geneva" pitchFamily="126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Geneva" pitchFamily="126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Geneva" pitchFamily="126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Geneva" pitchFamily="126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Geneva" pitchFamily="126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8B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50" autoAdjust="0"/>
    <p:restoredTop sz="68956" autoAdjust="0"/>
  </p:normalViewPr>
  <p:slideViewPr>
    <p:cSldViewPr>
      <p:cViewPr varScale="1">
        <p:scale>
          <a:sx n="79" d="100"/>
          <a:sy n="79" d="100"/>
        </p:scale>
        <p:origin x="21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D93C80-53A0-4A64-962B-1DC0DC57D7F7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A70F174-43B5-4148-9DFE-EB355EF6B93F}">
      <dgm:prSet phldrT="[Text]" custT="1"/>
      <dgm:spPr/>
      <dgm:t>
        <a:bodyPr/>
        <a:lstStyle/>
        <a:p>
          <a:pPr algn="ctr"/>
          <a:r>
            <a:rPr lang="en-US" sz="1200" b="0" dirty="0"/>
            <a:t>Research Data Management </a:t>
          </a:r>
        </a:p>
      </dgm:t>
    </dgm:pt>
    <dgm:pt modelId="{74F28796-110A-4364-9559-6F6A67949F1A}" type="parTrans" cxnId="{A5FBB35F-8334-456F-8F80-C1BFD2E7BC30}">
      <dgm:prSet/>
      <dgm:spPr/>
      <dgm:t>
        <a:bodyPr/>
        <a:lstStyle/>
        <a:p>
          <a:pPr algn="ctr"/>
          <a:endParaRPr lang="en-US"/>
        </a:p>
      </dgm:t>
    </dgm:pt>
    <dgm:pt modelId="{9235394C-2A11-43AC-939C-4C55C9C2E58C}" type="sibTrans" cxnId="{A5FBB35F-8334-456F-8F80-C1BFD2E7BC30}">
      <dgm:prSet/>
      <dgm:spPr/>
      <dgm:t>
        <a:bodyPr/>
        <a:lstStyle/>
        <a:p>
          <a:pPr algn="ctr"/>
          <a:endParaRPr lang="en-US"/>
        </a:p>
      </dgm:t>
    </dgm:pt>
    <dgm:pt modelId="{1BD945EF-54E0-4E9C-90DB-B4ABDD7C98DF}">
      <dgm:prSet phldrT="[Text]" custT="1"/>
      <dgm:spPr/>
      <dgm:t>
        <a:bodyPr/>
        <a:lstStyle/>
        <a:p>
          <a:pPr algn="ctr"/>
          <a:r>
            <a:rPr lang="en-US" sz="1200" b="0" dirty="0"/>
            <a:t>Active data management and storage</a:t>
          </a:r>
        </a:p>
      </dgm:t>
    </dgm:pt>
    <dgm:pt modelId="{8000C797-5FBE-4BD4-AD88-2E604A9931D7}" type="parTrans" cxnId="{93F633B7-036F-44AE-B9E9-6A078C2BD6EC}">
      <dgm:prSet/>
      <dgm:spPr/>
      <dgm:t>
        <a:bodyPr/>
        <a:lstStyle/>
        <a:p>
          <a:pPr algn="ctr"/>
          <a:endParaRPr lang="en-US"/>
        </a:p>
      </dgm:t>
    </dgm:pt>
    <dgm:pt modelId="{02B1D78A-91C8-4B64-9895-AFF1D90963AF}" type="sibTrans" cxnId="{93F633B7-036F-44AE-B9E9-6A078C2BD6EC}">
      <dgm:prSet/>
      <dgm:spPr/>
      <dgm:t>
        <a:bodyPr/>
        <a:lstStyle/>
        <a:p>
          <a:pPr algn="ctr"/>
          <a:endParaRPr lang="en-US"/>
        </a:p>
      </dgm:t>
    </dgm:pt>
    <dgm:pt modelId="{E2691614-C96E-4F52-A1E9-59E8C8079DAC}">
      <dgm:prSet phldrT="[Text]" custT="1"/>
      <dgm:spPr/>
      <dgm:t>
        <a:bodyPr/>
        <a:lstStyle/>
        <a:p>
          <a:pPr algn="ctr"/>
          <a:r>
            <a:rPr lang="en-US" sz="1200" b="0" dirty="0"/>
            <a:t>Data appraisal, selection, and transfer</a:t>
          </a:r>
        </a:p>
      </dgm:t>
    </dgm:pt>
    <dgm:pt modelId="{865C2931-C65D-4E9F-86A0-B6FAE4FCABD5}" type="parTrans" cxnId="{948C658D-D60F-4DA8-B6B4-5CF52275840A}">
      <dgm:prSet/>
      <dgm:spPr/>
      <dgm:t>
        <a:bodyPr/>
        <a:lstStyle/>
        <a:p>
          <a:pPr algn="ctr"/>
          <a:endParaRPr lang="en-US"/>
        </a:p>
      </dgm:t>
    </dgm:pt>
    <dgm:pt modelId="{519C39CE-F9E3-421B-B2DC-1D8A41FA9E23}" type="sibTrans" cxnId="{948C658D-D60F-4DA8-B6B4-5CF52275840A}">
      <dgm:prSet/>
      <dgm:spPr/>
      <dgm:t>
        <a:bodyPr/>
        <a:lstStyle/>
        <a:p>
          <a:pPr algn="ctr"/>
          <a:endParaRPr lang="en-US"/>
        </a:p>
      </dgm:t>
    </dgm:pt>
    <dgm:pt modelId="{E6E29311-452F-48CC-8155-E140DAE962CD}">
      <dgm:prSet phldrT="[Text]" custT="1"/>
      <dgm:spPr/>
      <dgm:t>
        <a:bodyPr/>
        <a:lstStyle/>
        <a:p>
          <a:pPr algn="ctr"/>
          <a:r>
            <a:rPr lang="en-US" sz="1200" b="0" dirty="0"/>
            <a:t>Data archives and repositories</a:t>
          </a:r>
        </a:p>
      </dgm:t>
    </dgm:pt>
    <dgm:pt modelId="{FA5E6278-5F4F-475C-8B07-297340002E8D}" type="parTrans" cxnId="{D64410CC-C803-4134-AFE3-13D5E2E13B5E}">
      <dgm:prSet/>
      <dgm:spPr/>
      <dgm:t>
        <a:bodyPr/>
        <a:lstStyle/>
        <a:p>
          <a:pPr algn="ctr"/>
          <a:endParaRPr lang="en-US"/>
        </a:p>
      </dgm:t>
    </dgm:pt>
    <dgm:pt modelId="{576303F8-110E-4EE5-89FB-D79DAA668954}" type="sibTrans" cxnId="{D64410CC-C803-4134-AFE3-13D5E2E13B5E}">
      <dgm:prSet/>
      <dgm:spPr/>
      <dgm:t>
        <a:bodyPr/>
        <a:lstStyle/>
        <a:p>
          <a:pPr algn="ctr"/>
          <a:endParaRPr lang="en-US"/>
        </a:p>
      </dgm:t>
    </dgm:pt>
    <dgm:pt modelId="{22982F6E-0CF4-4464-AE2F-5B97DD71CEA6}">
      <dgm:prSet phldrT="[Text]" custT="1"/>
      <dgm:spPr/>
      <dgm:t>
        <a:bodyPr/>
        <a:lstStyle/>
        <a:p>
          <a:pPr algn="ctr"/>
          <a:r>
            <a:rPr lang="en-US" sz="1200" b="0" dirty="0"/>
            <a:t>Data access portals and publication</a:t>
          </a:r>
        </a:p>
      </dgm:t>
    </dgm:pt>
    <dgm:pt modelId="{C6AD194C-92D2-443A-8B2F-8E6C02732370}" type="parTrans" cxnId="{3DE8970E-EC29-40B6-9C1A-9970E246F0FF}">
      <dgm:prSet/>
      <dgm:spPr/>
      <dgm:t>
        <a:bodyPr/>
        <a:lstStyle/>
        <a:p>
          <a:pPr algn="ctr"/>
          <a:endParaRPr lang="en-US"/>
        </a:p>
      </dgm:t>
    </dgm:pt>
    <dgm:pt modelId="{B96E2B09-5E64-4E0C-B272-4DB30A86A955}" type="sibTrans" cxnId="{3DE8970E-EC29-40B6-9C1A-9970E246F0FF}">
      <dgm:prSet/>
      <dgm:spPr/>
      <dgm:t>
        <a:bodyPr/>
        <a:lstStyle/>
        <a:p>
          <a:pPr algn="ctr"/>
          <a:endParaRPr lang="en-US"/>
        </a:p>
      </dgm:t>
    </dgm:pt>
    <dgm:pt modelId="{5573D789-965E-4CED-B789-E29AC4B110A4}" type="pres">
      <dgm:prSet presAssocID="{4ED93C80-53A0-4A64-962B-1DC0DC57D7F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0F8B17-FEF7-4A36-8DAA-A9F607517A5F}" type="pres">
      <dgm:prSet presAssocID="{4ED93C80-53A0-4A64-962B-1DC0DC57D7F7}" presName="cycle" presStyleCnt="0"/>
      <dgm:spPr/>
    </dgm:pt>
    <dgm:pt modelId="{E01FF018-28A9-4F96-9B6C-0DB5C1379FBC}" type="pres">
      <dgm:prSet presAssocID="{0A70F174-43B5-4148-9DFE-EB355EF6B93F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1E045-8356-48C4-ADEA-1D64EA1F4501}" type="pres">
      <dgm:prSet presAssocID="{9235394C-2A11-43AC-939C-4C55C9C2E58C}" presName="sibTransFirstNode" presStyleLbl="bgShp" presStyleIdx="0" presStyleCnt="1" custLinFactNeighborY="535"/>
      <dgm:spPr/>
      <dgm:t>
        <a:bodyPr/>
        <a:lstStyle/>
        <a:p>
          <a:endParaRPr lang="en-US"/>
        </a:p>
      </dgm:t>
    </dgm:pt>
    <dgm:pt modelId="{EDE570D4-30BB-4D55-A817-A7C0A424FB3F}" type="pres">
      <dgm:prSet presAssocID="{1BD945EF-54E0-4E9C-90DB-B4ABDD7C98DF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105B8A-C313-497B-B1FA-8B6066832DFD}" type="pres">
      <dgm:prSet presAssocID="{E2691614-C96E-4F52-A1E9-59E8C8079DAC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B8C456-AB20-4B22-B1D3-5F77D02E988F}" type="pres">
      <dgm:prSet presAssocID="{E6E29311-452F-48CC-8155-E140DAE962CD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D63A8C-F330-4FAA-98E2-EAA917E4017F}" type="pres">
      <dgm:prSet presAssocID="{22982F6E-0CF4-4464-AE2F-5B97DD71CEA6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63185A-A884-47D9-B244-19568287D509}" type="presOf" srcId="{9235394C-2A11-43AC-939C-4C55C9C2E58C}" destId="{4081E045-8356-48C4-ADEA-1D64EA1F4501}" srcOrd="0" destOrd="0" presId="urn:microsoft.com/office/officeart/2005/8/layout/cycle3"/>
    <dgm:cxn modelId="{948C658D-D60F-4DA8-B6B4-5CF52275840A}" srcId="{4ED93C80-53A0-4A64-962B-1DC0DC57D7F7}" destId="{E2691614-C96E-4F52-A1E9-59E8C8079DAC}" srcOrd="2" destOrd="0" parTransId="{865C2931-C65D-4E9F-86A0-B6FAE4FCABD5}" sibTransId="{519C39CE-F9E3-421B-B2DC-1D8A41FA9E23}"/>
    <dgm:cxn modelId="{86F35A4C-D388-47B3-9233-640A9FC377EE}" type="presOf" srcId="{E2691614-C96E-4F52-A1E9-59E8C8079DAC}" destId="{F8105B8A-C313-497B-B1FA-8B6066832DFD}" srcOrd="0" destOrd="0" presId="urn:microsoft.com/office/officeart/2005/8/layout/cycle3"/>
    <dgm:cxn modelId="{9C8AC5CB-0BE5-4D1D-8CDA-BA72EFFC9E5E}" type="presOf" srcId="{1BD945EF-54E0-4E9C-90DB-B4ABDD7C98DF}" destId="{EDE570D4-30BB-4D55-A817-A7C0A424FB3F}" srcOrd="0" destOrd="0" presId="urn:microsoft.com/office/officeart/2005/8/layout/cycle3"/>
    <dgm:cxn modelId="{93F633B7-036F-44AE-B9E9-6A078C2BD6EC}" srcId="{4ED93C80-53A0-4A64-962B-1DC0DC57D7F7}" destId="{1BD945EF-54E0-4E9C-90DB-B4ABDD7C98DF}" srcOrd="1" destOrd="0" parTransId="{8000C797-5FBE-4BD4-AD88-2E604A9931D7}" sibTransId="{02B1D78A-91C8-4B64-9895-AFF1D90963AF}"/>
    <dgm:cxn modelId="{931EDF13-0E9C-4313-B6BC-9667865F0604}" type="presOf" srcId="{0A70F174-43B5-4148-9DFE-EB355EF6B93F}" destId="{E01FF018-28A9-4F96-9B6C-0DB5C1379FBC}" srcOrd="0" destOrd="0" presId="urn:microsoft.com/office/officeart/2005/8/layout/cycle3"/>
    <dgm:cxn modelId="{D64410CC-C803-4134-AFE3-13D5E2E13B5E}" srcId="{4ED93C80-53A0-4A64-962B-1DC0DC57D7F7}" destId="{E6E29311-452F-48CC-8155-E140DAE962CD}" srcOrd="3" destOrd="0" parTransId="{FA5E6278-5F4F-475C-8B07-297340002E8D}" sibTransId="{576303F8-110E-4EE5-89FB-D79DAA668954}"/>
    <dgm:cxn modelId="{3DE8970E-EC29-40B6-9C1A-9970E246F0FF}" srcId="{4ED93C80-53A0-4A64-962B-1DC0DC57D7F7}" destId="{22982F6E-0CF4-4464-AE2F-5B97DD71CEA6}" srcOrd="4" destOrd="0" parTransId="{C6AD194C-92D2-443A-8B2F-8E6C02732370}" sibTransId="{B96E2B09-5E64-4E0C-B272-4DB30A86A955}"/>
    <dgm:cxn modelId="{A5FBB35F-8334-456F-8F80-C1BFD2E7BC30}" srcId="{4ED93C80-53A0-4A64-962B-1DC0DC57D7F7}" destId="{0A70F174-43B5-4148-9DFE-EB355EF6B93F}" srcOrd="0" destOrd="0" parTransId="{74F28796-110A-4364-9559-6F6A67949F1A}" sibTransId="{9235394C-2A11-43AC-939C-4C55C9C2E58C}"/>
    <dgm:cxn modelId="{C5D9647D-DE8C-49DA-A48A-48FC38001905}" type="presOf" srcId="{22982F6E-0CF4-4464-AE2F-5B97DD71CEA6}" destId="{C9D63A8C-F330-4FAA-98E2-EAA917E4017F}" srcOrd="0" destOrd="0" presId="urn:microsoft.com/office/officeart/2005/8/layout/cycle3"/>
    <dgm:cxn modelId="{8D7760BE-C946-4E7A-B7D0-3A4F6BF37EEF}" type="presOf" srcId="{E6E29311-452F-48CC-8155-E140DAE962CD}" destId="{C5B8C456-AB20-4B22-B1D3-5F77D02E988F}" srcOrd="0" destOrd="0" presId="urn:microsoft.com/office/officeart/2005/8/layout/cycle3"/>
    <dgm:cxn modelId="{E8C2659C-AD73-40F4-BA36-A8227347353B}" type="presOf" srcId="{4ED93C80-53A0-4A64-962B-1DC0DC57D7F7}" destId="{5573D789-965E-4CED-B789-E29AC4B110A4}" srcOrd="0" destOrd="0" presId="urn:microsoft.com/office/officeart/2005/8/layout/cycle3"/>
    <dgm:cxn modelId="{CCD58DA3-7C25-408E-9AE9-7CAE7B9BFB37}" type="presParOf" srcId="{5573D789-965E-4CED-B789-E29AC4B110A4}" destId="{660F8B17-FEF7-4A36-8DAA-A9F607517A5F}" srcOrd="0" destOrd="0" presId="urn:microsoft.com/office/officeart/2005/8/layout/cycle3"/>
    <dgm:cxn modelId="{AEB715BC-DB72-4C3D-A120-950D9164150C}" type="presParOf" srcId="{660F8B17-FEF7-4A36-8DAA-A9F607517A5F}" destId="{E01FF018-28A9-4F96-9B6C-0DB5C1379FBC}" srcOrd="0" destOrd="0" presId="urn:microsoft.com/office/officeart/2005/8/layout/cycle3"/>
    <dgm:cxn modelId="{716F6ECE-0D5C-4537-863B-D47BD2838071}" type="presParOf" srcId="{660F8B17-FEF7-4A36-8DAA-A9F607517A5F}" destId="{4081E045-8356-48C4-ADEA-1D64EA1F4501}" srcOrd="1" destOrd="0" presId="urn:microsoft.com/office/officeart/2005/8/layout/cycle3"/>
    <dgm:cxn modelId="{CC983E00-FC89-4F41-A123-86478A6E880D}" type="presParOf" srcId="{660F8B17-FEF7-4A36-8DAA-A9F607517A5F}" destId="{EDE570D4-30BB-4D55-A817-A7C0A424FB3F}" srcOrd="2" destOrd="0" presId="urn:microsoft.com/office/officeart/2005/8/layout/cycle3"/>
    <dgm:cxn modelId="{67EECE81-29D3-42C8-BB32-F5EA6B99C8D8}" type="presParOf" srcId="{660F8B17-FEF7-4A36-8DAA-A9F607517A5F}" destId="{F8105B8A-C313-497B-B1FA-8B6066832DFD}" srcOrd="3" destOrd="0" presId="urn:microsoft.com/office/officeart/2005/8/layout/cycle3"/>
    <dgm:cxn modelId="{58D3DF3E-9BDD-45D0-BA3A-E08B26D06F8A}" type="presParOf" srcId="{660F8B17-FEF7-4A36-8DAA-A9F607517A5F}" destId="{C5B8C456-AB20-4B22-B1D3-5F77D02E988F}" srcOrd="4" destOrd="0" presId="urn:microsoft.com/office/officeart/2005/8/layout/cycle3"/>
    <dgm:cxn modelId="{2DFE638C-E8C5-4347-BDAE-E6AE1DD5F749}" type="presParOf" srcId="{660F8B17-FEF7-4A36-8DAA-A9F607517A5F}" destId="{C9D63A8C-F330-4FAA-98E2-EAA917E4017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1E045-8356-48C4-ADEA-1D64EA1F4501}">
      <dsp:nvSpPr>
        <dsp:cNvPr id="0" name=""/>
        <dsp:cNvSpPr/>
      </dsp:nvSpPr>
      <dsp:spPr>
        <a:xfrm>
          <a:off x="925163" y="-8"/>
          <a:ext cx="3636073" cy="3636073"/>
        </a:xfrm>
        <a:prstGeom prst="circularArrow">
          <a:avLst>
            <a:gd name="adj1" fmla="val 5544"/>
            <a:gd name="adj2" fmla="val 330680"/>
            <a:gd name="adj3" fmla="val 13839716"/>
            <a:gd name="adj4" fmla="val 17347263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1FF018-28A9-4F96-9B6C-0DB5C1379FBC}">
      <dsp:nvSpPr>
        <dsp:cNvPr id="0" name=""/>
        <dsp:cNvSpPr/>
      </dsp:nvSpPr>
      <dsp:spPr>
        <a:xfrm>
          <a:off x="1915417" y="771"/>
          <a:ext cx="1655564" cy="82778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/>
            <a:t>Research Data Management </a:t>
          </a:r>
        </a:p>
      </dsp:txBody>
      <dsp:txXfrm>
        <a:off x="1955826" y="41180"/>
        <a:ext cx="1574746" cy="746964"/>
      </dsp:txXfrm>
    </dsp:sp>
    <dsp:sp modelId="{EDE570D4-30BB-4D55-A817-A7C0A424FB3F}">
      <dsp:nvSpPr>
        <dsp:cNvPr id="0" name=""/>
        <dsp:cNvSpPr/>
      </dsp:nvSpPr>
      <dsp:spPr>
        <a:xfrm>
          <a:off x="3390092" y="1072185"/>
          <a:ext cx="1655564" cy="82778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/>
            <a:t>Active data management and storage</a:t>
          </a:r>
        </a:p>
      </dsp:txBody>
      <dsp:txXfrm>
        <a:off x="3430501" y="1112594"/>
        <a:ext cx="1574746" cy="746964"/>
      </dsp:txXfrm>
    </dsp:sp>
    <dsp:sp modelId="{F8105B8A-C313-497B-B1FA-8B6066832DFD}">
      <dsp:nvSpPr>
        <dsp:cNvPr id="0" name=""/>
        <dsp:cNvSpPr/>
      </dsp:nvSpPr>
      <dsp:spPr>
        <a:xfrm>
          <a:off x="2826816" y="2805769"/>
          <a:ext cx="1655564" cy="8277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/>
            <a:t>Data appraisal, selection, and transfer</a:t>
          </a:r>
        </a:p>
      </dsp:txBody>
      <dsp:txXfrm>
        <a:off x="2867225" y="2846178"/>
        <a:ext cx="1574746" cy="746964"/>
      </dsp:txXfrm>
    </dsp:sp>
    <dsp:sp modelId="{C5B8C456-AB20-4B22-B1D3-5F77D02E988F}">
      <dsp:nvSpPr>
        <dsp:cNvPr id="0" name=""/>
        <dsp:cNvSpPr/>
      </dsp:nvSpPr>
      <dsp:spPr>
        <a:xfrm>
          <a:off x="1004019" y="2805769"/>
          <a:ext cx="1655564" cy="82778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/>
            <a:t>Data archives and repositories</a:t>
          </a:r>
        </a:p>
      </dsp:txBody>
      <dsp:txXfrm>
        <a:off x="1044428" y="2846178"/>
        <a:ext cx="1574746" cy="746964"/>
      </dsp:txXfrm>
    </dsp:sp>
    <dsp:sp modelId="{C9D63A8C-F330-4FAA-98E2-EAA917E4017F}">
      <dsp:nvSpPr>
        <dsp:cNvPr id="0" name=""/>
        <dsp:cNvSpPr/>
      </dsp:nvSpPr>
      <dsp:spPr>
        <a:xfrm>
          <a:off x="440743" y="1072185"/>
          <a:ext cx="1655564" cy="82778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/>
            <a:t>Data access portals and publication</a:t>
          </a:r>
        </a:p>
      </dsp:txBody>
      <dsp:txXfrm>
        <a:off x="481152" y="1112594"/>
        <a:ext cx="1574746" cy="746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55B1290-E24B-4732-B53D-4474FECB34B6}" type="datetimeFigureOut">
              <a:rPr lang="en-US" altLang="en-US"/>
              <a:pPr/>
              <a:t>9/7/2017</a:t>
            </a:fld>
            <a:endParaRPr lang="en-US" alt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33C1234-355D-4C8E-91FF-D37BB496D9E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1295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9BC0CD5-BE9A-4104-B1A9-42F73F253EA8}" type="datetimeFigureOut">
              <a:rPr lang="en-US" altLang="en-US"/>
              <a:pPr/>
              <a:t>9/7/2017</a:t>
            </a:fld>
            <a:endParaRPr lang="en-US" alt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anchor="ctr"/>
          <a:lstStyle/>
          <a:p>
            <a:pPr lvl="0"/>
            <a:endParaRPr lang="en-US" noProof="0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97DC55-6492-4170-8D0D-0CC64D370B0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4161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cc.ac.uk/resources/how-guide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324" tIns="46662" rIns="93324" bIns="46662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ea typeface="Geneva" pitchFamily="126" charset="-128"/>
            </a:endParaRPr>
          </a:p>
        </p:txBody>
      </p:sp>
      <p:sp>
        <p:nvSpPr>
          <p:cNvPr id="12291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1pPr>
            <a:lvl2pPr marL="758255" indent="-291636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2pPr>
            <a:lvl3pPr marL="1166546" indent="-233309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3pPr>
            <a:lvl4pPr marL="1633164" indent="-233309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4pPr>
            <a:lvl5pPr marL="2099782" indent="-233309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9pPr>
          </a:lstStyle>
          <a:p>
            <a:pPr eaLnBrk="1" hangingPunct="1"/>
            <a:fld id="{835C736B-43A7-48A8-8091-45E9FD49DA49}" type="slidenum">
              <a:rPr lang="en-US" altLang="en-US" sz="1800"/>
              <a:pPr eaLnBrk="1" hangingPunct="1"/>
              <a:t>1</a:t>
            </a:fld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692343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solidFill>
                <a:srgbClr val="00478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59189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5377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979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2992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6276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7348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Geneva" charset="0"/>
                <a:cs typeface="Geneva" charset="0"/>
              </a:rPr>
              <a:t>Jones, S., Pryor, G. &amp; Whyte, A. (2013). How to Develop Research Data Management Services - a guide for HEIs’. DCC How-to Guides, page 5. Edinburgh: Digital Curation Centre (used with permission). Available online: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Geneva" charset="0"/>
                <a:cs typeface="Geneva" charset="0"/>
                <a:hlinkClick r:id="rId3"/>
              </a:rPr>
              <a:t>http://www.dcc.ac.uk/resources/how-guides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Geneva" charset="0"/>
                <a:cs typeface="Geneva" charset="0"/>
              </a:rPr>
              <a:t> </a:t>
            </a:r>
            <a:endParaRPr lang="en-US" dirty="0" smtClean="0">
              <a:solidFill>
                <a:srgbClr val="00478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8758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solidFill>
                <a:srgbClr val="00478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1310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solidFill>
                <a:srgbClr val="00478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7726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solidFill>
                <a:srgbClr val="00478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4177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solidFill>
                <a:srgbClr val="00478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7DC55-6492-4170-8D0D-0CC64D370B0C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99537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324" tIns="46662" rIns="93324" bIns="46662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ea typeface="Geneva" pitchFamily="126" charset="-128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1pPr>
            <a:lvl2pPr marL="758255" indent="-291636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2pPr>
            <a:lvl3pPr marL="1166546" indent="-233309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3pPr>
            <a:lvl4pPr marL="1633164" indent="-233309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4pPr>
            <a:lvl5pPr marL="2099782" indent="-233309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9pPr>
          </a:lstStyle>
          <a:p>
            <a:pPr eaLnBrk="1" hangingPunct="1"/>
            <a:fld id="{52646448-5B98-4EB5-AEFD-3A2F17FE1CF8}" type="slidenum">
              <a:rPr lang="en-US" altLang="en-US" sz="1800"/>
              <a:pPr eaLnBrk="1" hangingPunct="1"/>
              <a:t>13</a:t>
            </a:fld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20152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T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prstGeom prst="rect">
            <a:avLst/>
          </a:prstGeo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Rectangle 3"/>
          <p:cNvSpPr>
            <a:spLocks noGrp="1"/>
          </p:cNvSpPr>
          <p:nvPr>
            <p:ph type="subTitle" idx="1" hasCustomPrompt="1"/>
          </p:nvPr>
        </p:nvSpPr>
        <p:spPr>
          <a:xfrm>
            <a:off x="228600" y="6223210"/>
            <a:ext cx="5943600" cy="32999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>
                <a:solidFill>
                  <a:srgbClr val="0047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extLst/>
          </a:lstStyle>
          <a:p>
            <a:r>
              <a:rPr lang="en-US" dirty="0" smtClean="0"/>
              <a:t>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16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62000" y="228600"/>
            <a:ext cx="7162800" cy="5334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47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74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0"/>
            <a:ext cx="8937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478B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39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Geneva" charset="0"/>
          <a:cs typeface="Geneva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charset="0"/>
          <a:ea typeface="Geneva" charset="0"/>
          <a:cs typeface="Genev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charset="0"/>
          <a:ea typeface="Geneva" charset="0"/>
          <a:cs typeface="Genev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charset="0"/>
          <a:ea typeface="Geneva" charset="0"/>
          <a:cs typeface="Genev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charset="0"/>
          <a:ea typeface="Geneva" charset="0"/>
          <a:cs typeface="Genev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charset="0"/>
          <a:ea typeface="Geneva" charset="0"/>
          <a:cs typeface="Genev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charset="0"/>
          <a:ea typeface="Geneva" charset="0"/>
          <a:cs typeface="Genev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charset="0"/>
          <a:ea typeface="Geneva" charset="0"/>
          <a:cs typeface="Genev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charset="0"/>
          <a:ea typeface="Geneva" charset="0"/>
          <a:cs typeface="Geneva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Geneva" charset="0"/>
          <a:cs typeface="Geneva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Geneva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Geneva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Geneva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Geneva" charset="0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cc.ac.uk/resources/curation-lifecycle-mode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orcid.org/" TargetMode="External"/><Relationship Id="rId3" Type="http://schemas.openxmlformats.org/officeDocument/2006/relationships/hyperlink" Target="https://dmptool.org/" TargetMode="External"/><Relationship Id="rId7" Type="http://schemas.openxmlformats.org/officeDocument/2006/relationships/hyperlink" Target="http://www.loni.usc.edu/Software/" TargetMode="External"/><Relationship Id="rId12" Type="http://schemas.openxmlformats.org/officeDocument/2006/relationships/hyperlink" Target="https://zenodo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ivebench.com/" TargetMode="External"/><Relationship Id="rId11" Type="http://schemas.openxmlformats.org/officeDocument/2006/relationships/hyperlink" Target="https://www.rc.ufl.edu/services/restricted-data/researchvault/" TargetMode="External"/><Relationship Id="rId5" Type="http://schemas.openxmlformats.org/officeDocument/2006/relationships/hyperlink" Target="https://scinote.net/" TargetMode="External"/><Relationship Id="rId10" Type="http://schemas.openxmlformats.org/officeDocument/2006/relationships/hyperlink" Target="http://www.re3data.org/search?subjects%5b%5d=104%20Linguistics" TargetMode="External"/><Relationship Id="rId4" Type="http://schemas.openxmlformats.org/officeDocument/2006/relationships/hyperlink" Target="http://www.labarchives.com/professional-edition/" TargetMode="External"/><Relationship Id="rId9" Type="http://schemas.openxmlformats.org/officeDocument/2006/relationships/hyperlink" Target="https://osf.io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oftware-carpentry.org/lesson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atacarpentry.org/lessons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guides.uflib.ufl.edu/datamanagement" TargetMode="External"/><Relationship Id="rId13" Type="http://schemas.openxmlformats.org/officeDocument/2006/relationships/hyperlink" Target="http://tinyurl.com/y7dct55o" TargetMode="External"/><Relationship Id="rId3" Type="http://schemas.openxmlformats.org/officeDocument/2006/relationships/hyperlink" Target="http://tinyurl.com/ycgs6mqy" TargetMode="External"/><Relationship Id="rId7" Type="http://schemas.openxmlformats.org/officeDocument/2006/relationships/hyperlink" Target="https://www.nsf.gov/sbe/SBE_DataMgmtPlanPolicy.pdf" TargetMode="External"/><Relationship Id="rId12" Type="http://schemas.openxmlformats.org/officeDocument/2006/relationships/hyperlink" Target="https://www.rc.ufl.edu/service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cc.ac.uk/resources/how-guides" TargetMode="External"/><Relationship Id="rId11" Type="http://schemas.openxmlformats.org/officeDocument/2006/relationships/hyperlink" Target="http://tinyurl.com/y8xjxy4f" TargetMode="External"/><Relationship Id="rId5" Type="http://schemas.openxmlformats.org/officeDocument/2006/relationships/hyperlink" Target="http://tinyurl.com/qa4y3om" TargetMode="External"/><Relationship Id="rId10" Type="http://schemas.openxmlformats.org/officeDocument/2006/relationships/hyperlink" Target="http://tinyurl.com/ycn8h9y9" TargetMode="External"/><Relationship Id="rId4" Type="http://schemas.openxmlformats.org/officeDocument/2006/relationships/hyperlink" Target="http://db-reproducibility.seas.harvard.edu/" TargetMode="External"/><Relationship Id="rId9" Type="http://schemas.openxmlformats.org/officeDocument/2006/relationships/hyperlink" Target="http://tinyurl.com/y9w37nr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3733800"/>
            <a:ext cx="8763000" cy="685800"/>
          </a:xfrm>
        </p:spPr>
        <p:txBody>
          <a:bodyPr/>
          <a:lstStyle/>
          <a:p>
            <a:r>
              <a:rPr lang="en-US" sz="2400" b="1" dirty="0">
                <a:latin typeface="+mj-lt"/>
              </a:rPr>
              <a:t>Assessing Data Management Needs and Practices to Enable Research Data Support Services</a:t>
            </a:r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876800"/>
            <a:ext cx="6324600" cy="1676400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en-US" sz="1800" dirty="0" smtClean="0">
                <a:latin typeface="+mn-lt"/>
                <a:ea typeface="+mn-ea"/>
              </a:rPr>
              <a:t>UF Graduate Linguistics Society Seminar Series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en-US" sz="1800" dirty="0" smtClean="0">
                <a:latin typeface="+mn-lt"/>
              </a:rPr>
              <a:t>Plato </a:t>
            </a:r>
            <a:r>
              <a:rPr lang="en-US" sz="1800" dirty="0">
                <a:latin typeface="+mn-lt"/>
              </a:rPr>
              <a:t>Smith, Ph.D., Data Management </a:t>
            </a:r>
            <a:r>
              <a:rPr lang="en-US" sz="1800" dirty="0" smtClean="0">
                <a:latin typeface="+mn-lt"/>
              </a:rPr>
              <a:t>Librarian</a:t>
            </a:r>
            <a:endParaRPr lang="en-US" sz="1800" dirty="0" smtClean="0">
              <a:latin typeface="+mn-lt"/>
              <a:ea typeface="+mn-ea"/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en-US" sz="1800" dirty="0" smtClean="0">
                <a:latin typeface="+mn-lt"/>
                <a:ea typeface="+mn-ea"/>
              </a:rPr>
              <a:t>Florida Gym, Room 280, 4:05 pm – 4:55 pm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en-US" sz="1800" dirty="0" smtClean="0">
                <a:latin typeface="+mn-lt"/>
                <a:ea typeface="+mn-ea"/>
              </a:rPr>
              <a:t>September 7, 2017</a:t>
            </a:r>
          </a:p>
        </p:txBody>
      </p:sp>
      <p:pic>
        <p:nvPicPr>
          <p:cNvPr id="5" name="Picture 1" descr="Smathers Libraries UF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6118225"/>
            <a:ext cx="2133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569" y="1369874"/>
            <a:ext cx="7010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sz="2000" dirty="0" smtClean="0">
              <a:solidFill>
                <a:srgbClr val="00478B"/>
              </a:solidFill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00478B"/>
                </a:solidFill>
                <a:latin typeface="+mn-lt"/>
              </a:rPr>
              <a:t>How to keep notes about decisions taken about experimental design and analysis such that everybody involved has access?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i="1" dirty="0" smtClean="0">
                <a:solidFill>
                  <a:srgbClr val="00478B"/>
                </a:solidFill>
                <a:latin typeface="+mn-lt"/>
              </a:rPr>
              <a:t>How to store/structure raw and analyzed data for long-term lab archiving?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i="1" dirty="0" smtClean="0">
                <a:solidFill>
                  <a:srgbClr val="00478B"/>
                </a:solidFill>
                <a:latin typeface="+mn-lt"/>
              </a:rPr>
              <a:t>How to streamline data analysis such that everybody involved has access and knows what has been done?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i="1" dirty="0" smtClean="0">
                <a:solidFill>
                  <a:srgbClr val="00478B"/>
                </a:solidFill>
                <a:latin typeface="+mn-lt"/>
              </a:rPr>
              <a:t>How to store/structure raw and analyzed data for long term lab archiving?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i="1" dirty="0" smtClean="0">
                <a:solidFill>
                  <a:srgbClr val="00478B"/>
                </a:solidFill>
                <a:latin typeface="+mn-lt"/>
              </a:rPr>
              <a:t>How to prepare and store raw data and analyzed data so that other researchers can use data (e.g. raw, aggregate, analyzed)?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00478B"/>
                </a:solidFill>
                <a:latin typeface="+mn-lt"/>
              </a:rPr>
              <a:t>How to teach students about data management and have students integrate data management practices in thesis and dissertation projects?</a:t>
            </a:r>
            <a:endParaRPr lang="en-US" b="1" dirty="0">
              <a:solidFill>
                <a:srgbClr val="00478B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cap="small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9pPr>
            <a:extLst/>
          </a:lstStyle>
          <a:p>
            <a:r>
              <a:rPr lang="en-US" sz="3200" kern="0" dirty="0" smtClean="0">
                <a:solidFill>
                  <a:srgbClr val="00478B"/>
                </a:solidFill>
              </a:rPr>
              <a:t>ASSESSING DATA MANAGEMENT NEEDS – DEPARTMENT OF LINGUISTICS</a:t>
            </a:r>
            <a:endParaRPr lang="en-US" sz="3200" kern="0" dirty="0">
              <a:solidFill>
                <a:srgbClr val="004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59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569" y="762000"/>
            <a:ext cx="7010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478B"/>
              </a:solidFill>
            </a:endParaRPr>
          </a:p>
          <a:p>
            <a:endParaRPr lang="en-US" dirty="0">
              <a:solidFill>
                <a:srgbClr val="00478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Digital Curation Centre (DCC) Curation Lifecycle Model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Introductory Data Management Plan Guidelines &amp; Processes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Data Management Lifecycle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Data Management Overview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Research Data Management Support Services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Tools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Acknowledgements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cap="small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9pPr>
            <a:extLst/>
          </a:lstStyle>
          <a:p>
            <a:r>
              <a:rPr lang="en-US" sz="3200" kern="0" dirty="0" smtClean="0">
                <a:solidFill>
                  <a:srgbClr val="00478B"/>
                </a:solidFill>
                <a:cs typeface="Arial" panose="020B0604020202020204" pitchFamily="34" charset="0"/>
              </a:rPr>
              <a:t>Table of contents</a:t>
            </a:r>
            <a:endParaRPr lang="en-US" sz="3200" kern="0" dirty="0">
              <a:solidFill>
                <a:srgbClr val="00478B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53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93113" y="6324600"/>
            <a:ext cx="572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www.dcc.ac.uk/resources/curation-lifecycle-model</a:t>
            </a: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113" y="1198562"/>
            <a:ext cx="5722087" cy="512603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62000" y="228600"/>
            <a:ext cx="71628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DCC CURATION LIFECYCLE MODEL </a:t>
            </a:r>
            <a:r>
              <a:rPr lang="en-US" sz="2000" dirty="0" smtClean="0">
                <a:latin typeface="+mn-lt"/>
              </a:rPr>
              <a:t>(CIRCA 2007)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904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9"/>
            <a:ext cx="9143999" cy="685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2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cap="small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9pPr>
            <a:extLst/>
          </a:lstStyle>
          <a:p>
            <a:r>
              <a:rPr lang="en-US" sz="3200" kern="0" dirty="0" smtClean="0">
                <a:solidFill>
                  <a:srgbClr val="00478B"/>
                </a:solidFill>
              </a:rPr>
              <a:t>Data Management Lifecycle </a:t>
            </a:r>
            <a:r>
              <a:rPr lang="en-US" sz="2000" kern="0" dirty="0" smtClean="0">
                <a:solidFill>
                  <a:srgbClr val="00478B"/>
                </a:solidFill>
              </a:rPr>
              <a:t>(UNSW, 2017)</a:t>
            </a:r>
            <a:endParaRPr lang="en-US" sz="2000" kern="0" dirty="0">
              <a:solidFill>
                <a:srgbClr val="00478B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90600"/>
            <a:ext cx="8029796" cy="505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7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cap="small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9pPr>
            <a:extLst/>
          </a:lstStyle>
          <a:p>
            <a:r>
              <a:rPr lang="en-US" sz="3200" kern="0" dirty="0" smtClean="0">
                <a:solidFill>
                  <a:srgbClr val="00478B"/>
                </a:solidFill>
              </a:rPr>
              <a:t>Data Management overview </a:t>
            </a:r>
            <a:r>
              <a:rPr lang="en-US" sz="2000" kern="0" dirty="0" smtClean="0">
                <a:solidFill>
                  <a:srgbClr val="00478B"/>
                </a:solidFill>
              </a:rPr>
              <a:t>(</a:t>
            </a:r>
            <a:r>
              <a:rPr lang="en-US" sz="2000" kern="0" dirty="0">
                <a:solidFill>
                  <a:srgbClr val="00478B"/>
                </a:solidFill>
              </a:rPr>
              <a:t>A</a:t>
            </a:r>
            <a:r>
              <a:rPr lang="en-US" sz="2000" kern="0" dirty="0" smtClean="0">
                <a:solidFill>
                  <a:srgbClr val="00478B"/>
                </a:solidFill>
              </a:rPr>
              <a:t>NDS, 2017)</a:t>
            </a:r>
            <a:endParaRPr lang="en-US" sz="2000" kern="0" dirty="0">
              <a:solidFill>
                <a:srgbClr val="00478B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179"/>
            <a:ext cx="7924800" cy="550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7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569" y="1369874"/>
            <a:ext cx="700783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sz="2000" dirty="0" smtClean="0">
              <a:solidFill>
                <a:srgbClr val="00478B"/>
              </a:solidFill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478B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solidFill>
                <a:srgbClr val="00478B"/>
              </a:solidFill>
            </a:endParaRPr>
          </a:p>
          <a:p>
            <a:endParaRPr lang="en-US" dirty="0">
              <a:solidFill>
                <a:srgbClr val="00478B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cap="small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9pPr>
            <a:extLst/>
          </a:lstStyle>
          <a:p>
            <a:r>
              <a:rPr lang="en-US" sz="3200" kern="0" dirty="0" smtClean="0">
                <a:solidFill>
                  <a:srgbClr val="00478B"/>
                </a:solidFill>
              </a:rPr>
              <a:t>Research data management support services* </a:t>
            </a:r>
            <a:r>
              <a:rPr lang="en-US" sz="1800" kern="0" dirty="0" smtClean="0">
                <a:solidFill>
                  <a:srgbClr val="00478B"/>
                </a:solidFill>
              </a:rPr>
              <a:t>(Jones, Pryor, &amp; Whyte, 2013)</a:t>
            </a:r>
            <a:endParaRPr lang="en-US" sz="1800" kern="0" dirty="0">
              <a:solidFill>
                <a:srgbClr val="00478B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649072672"/>
              </p:ext>
            </p:extLst>
          </p:nvPr>
        </p:nvGraphicFramePr>
        <p:xfrm>
          <a:off x="1447800" y="1985425"/>
          <a:ext cx="5486400" cy="363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824068" y="1143001"/>
            <a:ext cx="4562475" cy="685800"/>
            <a:chOff x="0" y="0"/>
            <a:chExt cx="4562475" cy="542925"/>
          </a:xfrm>
        </p:grpSpPr>
        <p:sp>
          <p:nvSpPr>
            <p:cNvPr id="8" name="Rounded Rectangle 7"/>
            <p:cNvSpPr/>
            <p:nvPr/>
          </p:nvSpPr>
          <p:spPr>
            <a:xfrm>
              <a:off x="2562225" y="0"/>
              <a:ext cx="2000250" cy="542925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 kern="50" dirty="0">
                  <a:effectLst/>
                  <a:ea typeface="SimSun" panose="02010600030101010101" pitchFamily="2" charset="-122"/>
                  <a:cs typeface="Calibri" panose="020F0502020204030204" pitchFamily="34" charset="0"/>
                </a:rPr>
                <a:t>Business Plan and Sustainability</a:t>
              </a:r>
              <a:endParaRPr lang="en-US" sz="1100" kern="50" dirty="0">
                <a:effectLst/>
                <a:ea typeface="SimSun" panose="02010600030101010101" pitchFamily="2" charset="-122"/>
                <a:cs typeface="Calibri" panose="020F0502020204030204" pitchFamily="34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0" y="9525"/>
              <a:ext cx="2438400" cy="533400"/>
              <a:chOff x="0" y="0"/>
              <a:chExt cx="2438400" cy="533400"/>
            </a:xfrm>
          </p:grpSpPr>
          <p:sp>
            <p:nvSpPr>
              <p:cNvPr id="10" name="Right Arrow 9"/>
              <p:cNvSpPr/>
              <p:nvPr/>
            </p:nvSpPr>
            <p:spPr>
              <a:xfrm>
                <a:off x="1857375" y="0"/>
                <a:ext cx="581025" cy="533400"/>
              </a:xfrm>
              <a:prstGeom prst="rightArrow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0" y="0"/>
                <a:ext cx="1847850" cy="4953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kern="5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SimSun" panose="02010600030101010101" pitchFamily="2" charset="-122"/>
                    <a:cs typeface="Calibri" panose="020F0502020204030204" pitchFamily="34" charset="0"/>
                  </a:rPr>
                  <a:t>RDM Policy and Strategy</a:t>
                </a:r>
                <a:endParaRPr lang="en-US" sz="1100" kern="5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1876425" y="5619749"/>
            <a:ext cx="4600575" cy="932795"/>
            <a:chOff x="0" y="0"/>
            <a:chExt cx="4600575" cy="704850"/>
          </a:xfrm>
        </p:grpSpPr>
        <p:sp>
          <p:nvSpPr>
            <p:cNvPr id="13" name="Rounded Rectangle 12"/>
            <p:cNvSpPr/>
            <p:nvPr/>
          </p:nvSpPr>
          <p:spPr>
            <a:xfrm>
              <a:off x="0" y="224320"/>
              <a:ext cx="4600575" cy="48053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 kern="50" dirty="0">
                  <a:effectLst/>
                  <a:ea typeface="SimSun" panose="02010600030101010101" pitchFamily="2" charset="-122"/>
                  <a:cs typeface="Calibri" panose="020F0502020204030204" pitchFamily="34" charset="0"/>
                </a:rPr>
                <a:t>Education, guidance, support, and training</a:t>
              </a:r>
              <a:endParaRPr lang="en-US" sz="1100" kern="50" dirty="0">
                <a:effectLst/>
                <a:ea typeface="SimSun" panose="02010600030101010101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14" name="Up Arrow 13"/>
            <p:cNvSpPr/>
            <p:nvPr/>
          </p:nvSpPr>
          <p:spPr>
            <a:xfrm>
              <a:off x="28575" y="0"/>
              <a:ext cx="466725" cy="285750"/>
            </a:xfrm>
            <a:prstGeom prst="upArrow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Up Arrow 14"/>
            <p:cNvSpPr/>
            <p:nvPr/>
          </p:nvSpPr>
          <p:spPr>
            <a:xfrm>
              <a:off x="4124325" y="9525"/>
              <a:ext cx="466725" cy="285750"/>
            </a:xfrm>
            <a:prstGeom prst="upArrow">
              <a:avLst/>
            </a:prstGeom>
            <a:solidFill>
              <a:schemeClr val="accent2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0" y="3667125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05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569" y="1369874"/>
            <a:ext cx="7010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 err="1">
                <a:solidFill>
                  <a:srgbClr val="00478B"/>
                </a:solidFill>
                <a:hlinkClick r:id="rId3"/>
              </a:rPr>
              <a:t>DMPTool</a:t>
            </a:r>
            <a:r>
              <a:rPr lang="en-US" sz="2000" b="1" dirty="0">
                <a:solidFill>
                  <a:srgbClr val="00478B"/>
                </a:solidFill>
              </a:rPr>
              <a:t> – key components of data management planning </a:t>
            </a:r>
            <a:endParaRPr lang="en-US" sz="2000" b="1" dirty="0" smtClean="0">
              <a:solidFill>
                <a:srgbClr val="00478B"/>
              </a:solidFill>
              <a:latin typeface="+mn-lt"/>
              <a:hlinkClick r:id="rId4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b="1" dirty="0" err="1" smtClean="0">
                <a:solidFill>
                  <a:srgbClr val="00478B"/>
                </a:solidFill>
                <a:latin typeface="+mn-lt"/>
                <a:hlinkClick r:id="rId4"/>
              </a:rPr>
              <a:t>LabArchives</a:t>
            </a:r>
            <a:r>
              <a:rPr lang="en-US" sz="2000" b="1" dirty="0" smtClean="0">
                <a:solidFill>
                  <a:srgbClr val="00478B"/>
                </a:solidFill>
                <a:latin typeface="+mn-lt"/>
              </a:rPr>
              <a:t> (ELN) – organizing and managing data projects within/across </a:t>
            </a:r>
            <a:r>
              <a:rPr lang="en-US" sz="2000" b="1" dirty="0">
                <a:solidFill>
                  <a:srgbClr val="00478B"/>
                </a:solidFill>
                <a:latin typeface="+mn-lt"/>
              </a:rPr>
              <a:t>labs/units </a:t>
            </a:r>
            <a:r>
              <a:rPr lang="en-US" sz="2000" b="1" dirty="0" smtClean="0">
                <a:solidFill>
                  <a:srgbClr val="00478B"/>
                </a:solidFill>
                <a:latin typeface="+mn-lt"/>
              </a:rPr>
              <a:t>(e.g. </a:t>
            </a:r>
            <a:r>
              <a:rPr lang="en-US" sz="2000" b="1" dirty="0" err="1" smtClean="0">
                <a:solidFill>
                  <a:srgbClr val="00478B"/>
                </a:solidFill>
                <a:latin typeface="+mn-lt"/>
                <a:hlinkClick r:id="rId5"/>
              </a:rPr>
              <a:t>sciNote</a:t>
            </a:r>
            <a:r>
              <a:rPr lang="en-US" sz="2000" b="1" dirty="0">
                <a:solidFill>
                  <a:srgbClr val="00478B"/>
                </a:solidFill>
                <a:latin typeface="+mn-lt"/>
              </a:rPr>
              <a:t> </a:t>
            </a:r>
            <a:r>
              <a:rPr lang="en-US" sz="2000" b="1" dirty="0" smtClean="0">
                <a:solidFill>
                  <a:srgbClr val="00478B"/>
                </a:solidFill>
                <a:latin typeface="+mn-lt"/>
              </a:rPr>
              <a:t>and </a:t>
            </a:r>
            <a:r>
              <a:rPr lang="en-US" sz="2000" b="1" dirty="0" err="1" smtClean="0">
                <a:solidFill>
                  <a:srgbClr val="00478B"/>
                </a:solidFill>
                <a:latin typeface="+mn-lt"/>
                <a:hlinkClick r:id="rId6"/>
              </a:rPr>
              <a:t>hivebench</a:t>
            </a:r>
            <a:r>
              <a:rPr lang="en-US" sz="2000" b="1" dirty="0" smtClean="0">
                <a:solidFill>
                  <a:srgbClr val="00478B"/>
                </a:solidFill>
                <a:latin typeface="+mn-lt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00478B"/>
                </a:solidFill>
                <a:latin typeface="+mn-lt"/>
                <a:hlinkClick r:id="rId7"/>
              </a:rPr>
              <a:t>Laboratory of </a:t>
            </a:r>
            <a:r>
              <a:rPr lang="en-US" sz="2000" b="1" dirty="0">
                <a:solidFill>
                  <a:srgbClr val="00478B"/>
                </a:solidFill>
                <a:latin typeface="+mn-lt"/>
                <a:hlinkClick r:id="rId7"/>
              </a:rPr>
              <a:t>Neuro Imaging</a:t>
            </a:r>
            <a:r>
              <a:rPr lang="en-US" sz="2000" b="1" dirty="0">
                <a:solidFill>
                  <a:srgbClr val="00478B"/>
                </a:solidFill>
                <a:latin typeface="+mn-lt"/>
              </a:rPr>
              <a:t> (LONI) </a:t>
            </a:r>
            <a:r>
              <a:rPr lang="en-US" sz="2000" b="1" dirty="0" smtClean="0">
                <a:solidFill>
                  <a:srgbClr val="00478B"/>
                </a:solidFill>
                <a:latin typeface="+mn-lt"/>
              </a:rPr>
              <a:t>software </a:t>
            </a:r>
            <a:endParaRPr lang="en-US" sz="2000" b="1" dirty="0">
              <a:solidFill>
                <a:srgbClr val="00478B"/>
              </a:solidFill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00478B"/>
                </a:solidFill>
                <a:latin typeface="+mn-lt"/>
                <a:hlinkClick r:id="rId7"/>
              </a:rPr>
              <a:t>LONI Image and Data Archive </a:t>
            </a:r>
            <a:r>
              <a:rPr lang="en-US" sz="2000" b="1" dirty="0" smtClean="0">
                <a:solidFill>
                  <a:srgbClr val="00478B"/>
                </a:solidFill>
                <a:latin typeface="+mn-lt"/>
              </a:rPr>
              <a:t>(IDA) – a secure online resource for sharing, visualizing, and exploring neuroscience data</a:t>
            </a:r>
            <a:endParaRPr lang="en-US" sz="2000" b="1" dirty="0">
              <a:solidFill>
                <a:srgbClr val="00478B"/>
              </a:solidFill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hlinkClick r:id="rId8"/>
              </a:rPr>
              <a:t>ORCID</a:t>
            </a:r>
            <a:r>
              <a:rPr lang="en-US" sz="2000" dirty="0" smtClean="0">
                <a:solidFill>
                  <a:srgbClr val="00478B"/>
                </a:solidFill>
                <a:latin typeface="+mn-lt"/>
              </a:rPr>
              <a:t> – aggregating and harmonizing scholarly publications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hlinkClick r:id="rId9"/>
              </a:rPr>
              <a:t>Open Science Framework </a:t>
            </a:r>
            <a:r>
              <a:rPr lang="en-US" sz="2000" dirty="0" smtClean="0">
                <a:solidFill>
                  <a:srgbClr val="00478B"/>
                </a:solidFill>
                <a:latin typeface="+mn-lt"/>
              </a:rPr>
              <a:t>– allows managing data throughout the research lifecycle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00478B"/>
                </a:solidFill>
                <a:latin typeface="+mn-lt"/>
                <a:sym typeface="Wingdings" panose="05000000000000000000" pitchFamily="2" charset="2"/>
                <a:hlinkClick r:id="rId10"/>
              </a:rPr>
              <a:t>Re3data</a:t>
            </a:r>
            <a:r>
              <a:rPr lang="en-US" sz="2000" dirty="0" smtClean="0">
                <a:solidFill>
                  <a:srgbClr val="00478B"/>
                </a:solidFill>
                <a:latin typeface="+mn-lt"/>
                <a:sym typeface="Wingdings" panose="05000000000000000000" pitchFamily="2" charset="2"/>
              </a:rPr>
              <a:t> (registry of research data repositories) Linguistics </a:t>
            </a:r>
            <a:endParaRPr lang="en-US" sz="2000" dirty="0">
              <a:solidFill>
                <a:srgbClr val="00478B"/>
              </a:solidFill>
              <a:latin typeface="+mn-lt"/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b="1" dirty="0" err="1" smtClean="0">
                <a:solidFill>
                  <a:srgbClr val="00478B"/>
                </a:solidFill>
                <a:latin typeface="+mn-lt"/>
                <a:sym typeface="Wingdings" panose="05000000000000000000" pitchFamily="2" charset="2"/>
                <a:hlinkClick r:id="rId11"/>
              </a:rPr>
              <a:t>ResVault</a:t>
            </a:r>
            <a:r>
              <a:rPr lang="en-US" sz="2000" b="1" dirty="0" smtClean="0">
                <a:solidFill>
                  <a:srgbClr val="00478B"/>
                </a:solidFill>
                <a:latin typeface="+mn-lt"/>
                <a:sym typeface="Wingdings" panose="05000000000000000000" pitchFamily="2" charset="2"/>
              </a:rPr>
              <a:t> – is a secure computing environment for collaborating and managing restricted or confidential data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00478B"/>
                </a:solidFill>
                <a:latin typeface="+mn-lt"/>
                <a:sym typeface="Wingdings" panose="05000000000000000000" pitchFamily="2" charset="2"/>
                <a:hlinkClick r:id="rId12"/>
              </a:rPr>
              <a:t>Zenodo</a:t>
            </a:r>
            <a:r>
              <a:rPr lang="en-US" sz="2000" b="1" dirty="0" smtClean="0">
                <a:solidFill>
                  <a:srgbClr val="00478B"/>
                </a:solidFill>
                <a:latin typeface="+mn-lt"/>
                <a:sym typeface="Wingdings" panose="05000000000000000000" pitchFamily="2" charset="2"/>
              </a:rPr>
              <a:t> – enables DOIs for datasets, linking datasets, and developing dataset collections</a:t>
            </a:r>
            <a:endParaRPr lang="en-US" b="1" dirty="0" smtClean="0">
              <a:solidFill>
                <a:srgbClr val="00478B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cap="small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9pPr>
            <a:extLst/>
          </a:lstStyle>
          <a:p>
            <a:r>
              <a:rPr lang="en-US" sz="3200" kern="0" dirty="0" smtClean="0">
                <a:solidFill>
                  <a:srgbClr val="00478B"/>
                </a:solidFill>
              </a:rPr>
              <a:t>Tools (general)</a:t>
            </a:r>
            <a:endParaRPr lang="en-US" sz="3200" kern="0" dirty="0">
              <a:solidFill>
                <a:srgbClr val="004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0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569" y="1369874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00478B"/>
                </a:solidFill>
              </a:rPr>
              <a:t>Software Carpentry  (basic lab skills for research computing) </a:t>
            </a:r>
            <a:r>
              <a:rPr lang="en-US" dirty="0">
                <a:solidFill>
                  <a:srgbClr val="00478B"/>
                </a:solidFill>
              </a:rPr>
              <a:t>- </a:t>
            </a:r>
            <a:r>
              <a:rPr lang="en-US" dirty="0">
                <a:solidFill>
                  <a:srgbClr val="00478B"/>
                </a:solidFill>
                <a:hlinkClick r:id="rId3"/>
              </a:rPr>
              <a:t>https://software-carpentry.org/lessons</a:t>
            </a:r>
            <a:r>
              <a:rPr lang="en-US" dirty="0" smtClean="0">
                <a:solidFill>
                  <a:srgbClr val="00478B"/>
                </a:solidFill>
                <a:hlinkClick r:id="rId3"/>
              </a:rPr>
              <a:t>/</a:t>
            </a:r>
            <a:endParaRPr lang="en-US" dirty="0" smtClean="0">
              <a:solidFill>
                <a:srgbClr val="00478B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00478B"/>
                </a:solidFill>
              </a:rPr>
              <a:t>Data Carpentry (domain-specific </a:t>
            </a:r>
            <a:r>
              <a:rPr lang="en-US" dirty="0">
                <a:solidFill>
                  <a:srgbClr val="00478B"/>
                </a:solidFill>
              </a:rPr>
              <a:t>data skills) - </a:t>
            </a:r>
            <a:r>
              <a:rPr lang="en-US" dirty="0">
                <a:solidFill>
                  <a:srgbClr val="00478B"/>
                </a:solidFill>
                <a:hlinkClick r:id="rId4"/>
              </a:rPr>
              <a:t>http://www.datacarpentry.org/lessons</a:t>
            </a:r>
            <a:r>
              <a:rPr lang="en-US" dirty="0" smtClean="0">
                <a:solidFill>
                  <a:srgbClr val="00478B"/>
                </a:solidFill>
                <a:hlinkClick r:id="rId4"/>
              </a:rPr>
              <a:t>/</a:t>
            </a:r>
            <a:r>
              <a:rPr lang="en-US" dirty="0" smtClean="0">
                <a:solidFill>
                  <a:srgbClr val="00478B"/>
                </a:solidFill>
              </a:rPr>
              <a:t>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cap="small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9pPr>
            <a:extLst/>
          </a:lstStyle>
          <a:p>
            <a:r>
              <a:rPr lang="en-US" sz="3200" kern="0" dirty="0" smtClean="0">
                <a:solidFill>
                  <a:srgbClr val="00478B"/>
                </a:solidFill>
              </a:rPr>
              <a:t>Tools (technical - domain specific)</a:t>
            </a:r>
            <a:endParaRPr lang="en-US" sz="3200" kern="0" dirty="0">
              <a:solidFill>
                <a:srgbClr val="004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86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569" y="1369874"/>
            <a:ext cx="70104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478B"/>
                </a:solidFill>
              </a:rPr>
              <a:t>Dr. Edith Kaan, Associate Professor, UF Department of </a:t>
            </a:r>
            <a:r>
              <a:rPr lang="en-US" sz="2000" dirty="0" smtClean="0">
                <a:solidFill>
                  <a:srgbClr val="00478B"/>
                </a:solidFill>
              </a:rPr>
              <a:t>Linguistics</a:t>
            </a:r>
            <a:endParaRPr lang="en-US" sz="2000" dirty="0" smtClean="0">
              <a:solidFill>
                <a:srgbClr val="00478B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478B"/>
                </a:solidFill>
                <a:latin typeface="+mn-lt"/>
              </a:rPr>
              <a:t>Aleksandra </a:t>
            </a:r>
            <a:r>
              <a:rPr lang="en-US" sz="2000" dirty="0" err="1" smtClean="0">
                <a:solidFill>
                  <a:srgbClr val="00478B"/>
                </a:solidFill>
                <a:latin typeface="+mn-lt"/>
              </a:rPr>
              <a:t>Tomić</a:t>
            </a:r>
            <a:r>
              <a:rPr lang="en-US" sz="2000" dirty="0" smtClean="0">
                <a:solidFill>
                  <a:srgbClr val="00478B"/>
                </a:solidFill>
                <a:latin typeface="+mn-lt"/>
              </a:rPr>
              <a:t>, PhD Student, LIN 3680 Instructor, GLS Seminar Coordinator, UF Department of Linguistics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478B"/>
                </a:solidFill>
                <a:latin typeface="+mn-lt"/>
              </a:rPr>
              <a:t>Pamir Gogoi, PhD Student, UF Department of Linguistics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478B"/>
                </a:solidFill>
                <a:latin typeface="+mn-lt"/>
              </a:rPr>
              <a:t>Data Management and Curation Working Group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478B"/>
                </a:solidFill>
                <a:latin typeface="+mn-lt"/>
              </a:rPr>
              <a:t>UF Informatics Institute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478B"/>
                </a:solidFill>
                <a:latin typeface="+mn-lt"/>
              </a:rPr>
              <a:t>UF/IFAS Wildlife Ecology &amp; Conservation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478B"/>
                </a:solidFill>
                <a:latin typeface="+mn-lt"/>
              </a:rPr>
              <a:t>UF Research IT Storage Task Force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478B"/>
                </a:solidFill>
                <a:latin typeface="+mn-lt"/>
              </a:rPr>
              <a:t>UF CTSI Roundtable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478B"/>
              </a:solidFill>
            </a:endParaRPr>
          </a:p>
          <a:p>
            <a:endParaRPr lang="en-US" dirty="0" smtClean="0">
              <a:solidFill>
                <a:srgbClr val="00478B"/>
              </a:solidFill>
            </a:endParaRPr>
          </a:p>
          <a:p>
            <a:endParaRPr lang="en-US" dirty="0">
              <a:solidFill>
                <a:srgbClr val="00478B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cap="small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9pPr>
            <a:extLst/>
          </a:lstStyle>
          <a:p>
            <a:r>
              <a:rPr lang="en-US" sz="3200" kern="0" dirty="0" smtClean="0">
                <a:solidFill>
                  <a:srgbClr val="00478B"/>
                </a:solidFill>
              </a:rPr>
              <a:t>acknowledgements</a:t>
            </a:r>
            <a:endParaRPr lang="en-US" sz="3200" kern="0" dirty="0">
              <a:solidFill>
                <a:srgbClr val="004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49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838200"/>
            <a:ext cx="7696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ANDS. (2017). Data management overview.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Accessed via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3"/>
              </a:rPr>
              <a:t>http://tinyurl.com/ycgs6mqy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.  </a:t>
            </a:r>
            <a:endParaRPr lang="en-US" dirty="0">
              <a:solidFill>
                <a:srgbClr val="00478B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DASlab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, Harvard SEAS. (2017). ACM SIGMOD 2017/2018 Reproducibility.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Accessed via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4"/>
              </a:rPr>
              <a:t>http://db-reproducibility.seas.harvard.edu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4"/>
              </a:rPr>
              <a:t>/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. </a:t>
            </a:r>
            <a:endParaRPr lang="en-US" dirty="0">
              <a:solidFill>
                <a:srgbClr val="00478B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DCC. (2013). Checklist for a Data Management Plan, v.4.0. Edinburgh: Digital Curation Centre.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Accessed via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5"/>
              </a:rPr>
              <a:t>http://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5"/>
              </a:rPr>
              <a:t>tinyurl.com/qa4y3om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Jones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, S., Pryor, G. &amp; Whyte, A. (2013). How to Develop Research Data Management Services - a guide for HEIs’. DCC How-to Guides, page 5. Edinburgh: Digital Curation Centre (used with permission). Available online: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6"/>
              </a:rPr>
              <a:t>http://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6"/>
              </a:rPr>
              <a:t>www.dcc.ac.uk/resources/how-guides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.  </a:t>
            </a:r>
            <a:endParaRPr lang="en-US" dirty="0">
              <a:solidFill>
                <a:srgbClr val="00478B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NSF. (2010). Data Management for NSF SBE Directorate Proposal and Awards.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Accessed via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7"/>
              </a:rPr>
              <a:t>https://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7"/>
              </a:rPr>
              <a:t>www.nsf.gov/sbe/SBE_DataMgmtPlanPolicy.pdf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UF Libraries. (2017). Research Data Management at UF Guide.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Accessed via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8"/>
              </a:rPr>
              <a:t>http://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8"/>
              </a:rPr>
              <a:t>guides.uflib.ufl.edu/datamanagement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. </a:t>
            </a:r>
            <a:endParaRPr lang="en-US" dirty="0">
              <a:solidFill>
                <a:srgbClr val="00478B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UF Clinical and Translational Science Institute. (2017). REDCap.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Accessed via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9"/>
              </a:rPr>
              <a:t>http://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9"/>
              </a:rPr>
              <a:t>tinyurl.com/y9w37nra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; 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10"/>
              </a:rPr>
              <a:t>Integrated Data Repository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UF Research Computing. Technical Help and Documentation.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Accessed via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11"/>
              </a:rPr>
              <a:t>http://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11"/>
              </a:rPr>
              <a:t>tinyurl.com/y8xjxy4f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; 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12"/>
              </a:rPr>
              <a:t>Services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. </a:t>
            </a:r>
            <a:endParaRPr lang="en-US" dirty="0">
              <a:solidFill>
                <a:srgbClr val="00478B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UNSW. (2017). Data Governance Policy, Appendix 1. Data Management Lifecycle, p. 7.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Accessed via </a:t>
            </a:r>
            <a:r>
              <a:rPr lang="en-US" dirty="0">
                <a:solidFill>
                  <a:srgbClr val="00478B"/>
                </a:solidFill>
                <a:latin typeface="+mn-lt"/>
                <a:cs typeface="Arial" panose="020B0604020202020204" pitchFamily="34" charset="0"/>
                <a:hlinkClick r:id="rId13"/>
              </a:rPr>
              <a:t>http://tinyurl.com/y7dct55o</a:t>
            </a:r>
            <a:r>
              <a:rPr lang="en-US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.  </a:t>
            </a:r>
            <a:endParaRPr lang="en-US" dirty="0">
              <a:solidFill>
                <a:srgbClr val="00478B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cap="small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charset="0"/>
                <a:ea typeface="Geneva" charset="0"/>
                <a:cs typeface="Geneva" charset="0"/>
              </a:defRPr>
            </a:lvl9pPr>
            <a:extLst/>
          </a:lstStyle>
          <a:p>
            <a:r>
              <a:rPr lang="en-US" sz="3200" kern="0" dirty="0" smtClean="0">
                <a:solidFill>
                  <a:srgbClr val="00478B"/>
                </a:solidFill>
                <a:cs typeface="Arial" panose="020B0604020202020204" pitchFamily="34" charset="0"/>
              </a:rPr>
              <a:t>references</a:t>
            </a:r>
            <a:endParaRPr lang="en-US" sz="3200" kern="0" dirty="0">
              <a:solidFill>
                <a:srgbClr val="00478B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01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621806" y="2209800"/>
            <a:ext cx="7162800" cy="1711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6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18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Contact information: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Data Management and Curation </a:t>
            </a:r>
            <a:r>
              <a:rPr lang="en-US" altLang="en-US" sz="1800" dirty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Working Group (DMCWG), </a:t>
            </a:r>
            <a:r>
              <a:rPr lang="en-US" altLang="en-US" sz="18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DATAMGMT-[at]LISTS[dot]UFL[dot]EDU 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Plato Smith, Data Management Librarian, </a:t>
            </a:r>
            <a:r>
              <a:rPr lang="en-US" altLang="en-US" sz="1800" dirty="0" err="1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plato.smith</a:t>
            </a:r>
            <a:r>
              <a:rPr lang="en-US" altLang="en-US" sz="18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[at]</a:t>
            </a:r>
            <a:r>
              <a:rPr lang="en-US" altLang="en-US" sz="1800" dirty="0" err="1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ufl</a:t>
            </a:r>
            <a:r>
              <a:rPr lang="en-US" altLang="en-US" sz="1800" dirty="0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[dot]</a:t>
            </a:r>
            <a:r>
              <a:rPr lang="en-US" altLang="en-US" sz="1800" dirty="0" err="1" smtClean="0">
                <a:solidFill>
                  <a:srgbClr val="00478B"/>
                </a:solidFill>
                <a:latin typeface="+mn-lt"/>
                <a:cs typeface="Arial" panose="020B0604020202020204" pitchFamily="34" charset="0"/>
              </a:rPr>
              <a:t>edu</a:t>
            </a:r>
            <a:endParaRPr lang="en-US" altLang="en-US" sz="1800" dirty="0">
              <a:solidFill>
                <a:srgbClr val="00478B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1" descr="Smathers Libraries UF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5937389"/>
            <a:ext cx="2133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21806" y="533400"/>
            <a:ext cx="7162800" cy="1143000"/>
          </a:xfrm>
        </p:spPr>
        <p:txBody>
          <a:bodyPr/>
          <a:lstStyle/>
          <a:p>
            <a:pPr marL="0" lvl="0" indent="0" algn="ctr"/>
            <a:r>
              <a:rPr lang="en-US" sz="2000" b="1" dirty="0" smtClean="0">
                <a:latin typeface="+mj-lt"/>
              </a:rPr>
              <a:t>Thank you</a:t>
            </a:r>
          </a:p>
          <a:p>
            <a:pPr marL="0" lvl="0" indent="0" algn="ctr"/>
            <a:endParaRPr lang="en-US" sz="2000" b="1" dirty="0">
              <a:latin typeface="+mj-lt"/>
            </a:endParaRPr>
          </a:p>
          <a:p>
            <a:pPr marL="0" lvl="0" indent="0" algn="ctr"/>
            <a:r>
              <a:rPr lang="en-US" sz="2000" b="1" dirty="0" smtClean="0">
                <a:latin typeface="+mj-lt"/>
              </a:rPr>
              <a:t>Questions/Comments</a:t>
            </a:r>
            <a:endParaRPr lang="en-US" sz="20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 Book">
  <a:themeElements>
    <a:clrScheme name="Custom 1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798</Words>
  <Application>Microsoft Office PowerPoint</Application>
  <PresentationFormat>On-screen Show (4:3)</PresentationFormat>
  <Paragraphs>94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SimSun</vt:lpstr>
      <vt:lpstr>Arial</vt:lpstr>
      <vt:lpstr>Calibri</vt:lpstr>
      <vt:lpstr>Geneva</vt:lpstr>
      <vt:lpstr>Wingdings</vt:lpstr>
      <vt:lpstr>Pitch Book</vt:lpstr>
      <vt:lpstr>Assessing Data Management Needs and Practices to Enable Research Data Support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Management Workshop</dc:title>
  <dc:creator/>
  <cp:keywords>Data Management and Curation</cp:keywords>
  <cp:lastModifiedBy/>
  <cp:revision>1</cp:revision>
  <cp:lastPrinted>2017-07-12T12:39:58Z</cp:lastPrinted>
  <dcterms:created xsi:type="dcterms:W3CDTF">2010-04-19T20:44:32Z</dcterms:created>
  <dcterms:modified xsi:type="dcterms:W3CDTF">2017-09-07T15:37:38Z</dcterms:modified>
</cp:coreProperties>
</file>