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5"/>
  </p:notesMasterIdLst>
  <p:sldIdLst>
    <p:sldId id="299" r:id="rId2"/>
    <p:sldId id="479" r:id="rId3"/>
    <p:sldId id="300" r:id="rId4"/>
  </p:sldIdLst>
  <p:sldSz cx="9144000" cy="5143500" type="screen16x9"/>
  <p:notesSz cx="6858000" cy="9144000"/>
  <p:embeddedFontLst>
    <p:embeddedFont>
      <p:font typeface="Aptos Display" panose="020B0004020202020204" pitchFamily="34" charset="0"/>
      <p:regular r:id="rId6"/>
      <p:bold r:id="rId7"/>
      <p:italic r:id="rId8"/>
      <p:boldItalic r:id="rId9"/>
    </p:embeddedFont>
    <p:embeddedFont>
      <p:font typeface="Calibri" panose="020F0502020204030204" pitchFamily="34" charset="0"/>
      <p:regular r:id="rId10"/>
      <p:bold r:id="rId11"/>
      <p:italic r:id="rId12"/>
      <p:boldItalic r:id="rId13"/>
    </p:embeddedFont>
    <p:embeddedFont>
      <p:font typeface="Merriweather Sans" pitchFamily="2" charset="77"/>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2D55"/>
    <a:srgbClr val="27195F"/>
    <a:srgbClr val="3A2C66"/>
    <a:srgbClr val="0559B5"/>
    <a:srgbClr val="FFDD8F"/>
    <a:srgbClr val="000000"/>
    <a:srgbClr val="005493"/>
    <a:srgbClr val="011893"/>
    <a:srgbClr val="EEEEEE"/>
    <a:srgbClr val="5443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5B1D33-AA15-4335-9C5E-0A2F0671C9A5}">
  <a:tblStyle styleId="{0D5B1D33-AA15-4335-9C5E-0A2F0671C9A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7C23034-CA8E-4678-A5B8-824B47664890}"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6781C26-C1A2-4F18-B449-8515A84227B3}" styleName="Table_2">
    <a:wholeTbl>
      <a:tcTxStyle b="off" i="off">
        <a:font>
          <a:latin typeface="Calibri"/>
          <a:ea typeface="Calibri"/>
          <a:cs typeface="Calibri"/>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54"/>
    <p:restoredTop sz="77483"/>
  </p:normalViewPr>
  <p:slideViewPr>
    <p:cSldViewPr snapToGrid="0">
      <p:cViewPr>
        <p:scale>
          <a:sx n="61" d="100"/>
          <a:sy n="61" d="100"/>
        </p:scale>
        <p:origin x="2424" y="1304"/>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notesTextViewPr>
    <p:cViewPr>
      <p:scale>
        <a:sx n="90" d="100"/>
        <a:sy n="9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1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font" Target="fonts/font10.fntdata"/><Relationship Id="rId10" Type="http://schemas.openxmlformats.org/officeDocument/2006/relationships/font" Target="fonts/font5.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8375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C882C-6931-48D7-9B18-809CA6FAEAE8}" type="slidenum">
              <a:rPr lang="en-US" smtClean="0"/>
              <a:pPr/>
              <a:t>2</a:t>
            </a:fld>
            <a:endParaRPr lang="en-US" dirty="0"/>
          </a:p>
        </p:txBody>
      </p:sp>
    </p:spTree>
    <p:extLst>
      <p:ext uri="{BB962C8B-B14F-4D97-AF65-F5344CB8AC3E}">
        <p14:creationId xmlns:p14="http://schemas.microsoft.com/office/powerpoint/2010/main" val="722542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6863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
        <p:cNvGrpSpPr/>
        <p:nvPr/>
      </p:nvGrpSpPr>
      <p:grpSpPr>
        <a:xfrm>
          <a:off x="0" y="0"/>
          <a:ext cx="0" cy="0"/>
          <a:chOff x="0" y="0"/>
          <a:chExt cx="0" cy="0"/>
        </a:xfrm>
      </p:grpSpPr>
      <p:sp>
        <p:nvSpPr>
          <p:cNvPr id="19" name="Google Shape;19;p3"/>
          <p:cNvSpPr txBox="1">
            <a:spLocks noGrp="1"/>
          </p:cNvSpPr>
          <p:nvPr>
            <p:ph type="body" idx="1"/>
          </p:nvPr>
        </p:nvSpPr>
        <p:spPr>
          <a:xfrm>
            <a:off x="281746" y="917713"/>
            <a:ext cx="8541832" cy="26076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85000"/>
              </a:lnSpc>
              <a:spcBef>
                <a:spcPts val="0"/>
              </a:spcBef>
              <a:spcAft>
                <a:spcPts val="0"/>
              </a:spcAft>
              <a:buClr>
                <a:srgbClr val="3F4243"/>
              </a:buClr>
              <a:buSzPts val="1600"/>
              <a:buFont typeface="Arial"/>
              <a:buNone/>
              <a:defRPr sz="1600" b="0" i="1" u="none" strike="noStrike" cap="none">
                <a:solidFill>
                  <a:schemeClr val="tx1"/>
                </a:solidFill>
                <a:latin typeface="Calibri"/>
                <a:ea typeface="Calibri"/>
                <a:cs typeface="Calibri"/>
                <a:sym typeface="Calibri"/>
              </a:defRPr>
            </a:lvl1pPr>
            <a:lvl2pPr marL="914400" marR="0" lvl="1" indent="-228600" algn="l" rtl="0">
              <a:spcBef>
                <a:spcPts val="340"/>
              </a:spcBef>
              <a:spcAft>
                <a:spcPts val="0"/>
              </a:spcAft>
              <a:buClr>
                <a:srgbClr val="3F4243"/>
              </a:buClr>
              <a:buSzPts val="1360"/>
              <a:buFont typeface="Merriweather Sans"/>
              <a:buNone/>
              <a:defRPr sz="1700" b="0" i="0" u="none" strike="noStrike" cap="none">
                <a:solidFill>
                  <a:srgbClr val="3F4243"/>
                </a:solidFill>
                <a:latin typeface="Calibri"/>
                <a:ea typeface="Calibri"/>
                <a:cs typeface="Calibri"/>
                <a:sym typeface="Calibri"/>
              </a:defRPr>
            </a:lvl2pPr>
            <a:lvl3pPr marL="1371600" marR="0" lvl="2" indent="-228600" algn="l" rtl="0">
              <a:spcBef>
                <a:spcPts val="280"/>
              </a:spcBef>
              <a:spcAft>
                <a:spcPts val="0"/>
              </a:spcAft>
              <a:buClr>
                <a:srgbClr val="3F4243"/>
              </a:buClr>
              <a:buSzPts val="1400"/>
              <a:buFont typeface="Arial"/>
              <a:buNone/>
              <a:defRPr sz="1400" b="0" i="0" u="none" strike="noStrike" cap="none">
                <a:solidFill>
                  <a:srgbClr val="3F4243"/>
                </a:solidFill>
                <a:latin typeface="Calibri"/>
                <a:ea typeface="Calibri"/>
                <a:cs typeface="Calibri"/>
                <a:sym typeface="Calibri"/>
              </a:defRPr>
            </a:lvl3pPr>
            <a:lvl4pPr marL="1828800" marR="0" lvl="3" indent="-228600" algn="l" rtl="0">
              <a:spcBef>
                <a:spcPts val="280"/>
              </a:spcBef>
              <a:spcAft>
                <a:spcPts val="0"/>
              </a:spcAft>
              <a:buClr>
                <a:srgbClr val="3F4243"/>
              </a:buClr>
              <a:buSzPts val="1400"/>
              <a:buFont typeface="Arial"/>
              <a:buNone/>
              <a:defRPr sz="1400" b="0" i="0" u="none" strike="noStrike" cap="none">
                <a:solidFill>
                  <a:srgbClr val="3F4243"/>
                </a:solidFill>
                <a:latin typeface="Calibri"/>
                <a:ea typeface="Calibri"/>
                <a:cs typeface="Calibri"/>
                <a:sym typeface="Calibri"/>
              </a:defRPr>
            </a:lvl4pPr>
            <a:lvl5pPr marL="2286000" marR="0" lvl="4" indent="-228600" algn="l" rtl="0">
              <a:spcBef>
                <a:spcPts val="280"/>
              </a:spcBef>
              <a:spcAft>
                <a:spcPts val="0"/>
              </a:spcAft>
              <a:buClr>
                <a:srgbClr val="3F4243"/>
              </a:buClr>
              <a:buSzPts val="1400"/>
              <a:buFont typeface="Arial"/>
              <a:buNone/>
              <a:defRPr sz="1400" b="0" i="0" u="none" strike="noStrike" cap="none">
                <a:solidFill>
                  <a:srgbClr val="3F4243"/>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title"/>
          </p:nvPr>
        </p:nvSpPr>
        <p:spPr>
          <a:xfrm>
            <a:off x="281746" y="126213"/>
            <a:ext cx="8541833" cy="762000"/>
          </a:xfrm>
          <a:prstGeom prst="rect">
            <a:avLst/>
          </a:prstGeom>
          <a:noFill/>
          <a:ln>
            <a:noFill/>
          </a:ln>
        </p:spPr>
        <p:txBody>
          <a:bodyPr spcFirstLastPara="1" wrap="square" lIns="0" tIns="0" rIns="91425" bIns="45700" anchor="b" anchorCtr="0">
            <a:noAutofit/>
          </a:bodyPr>
          <a:lstStyle>
            <a:lvl1pPr marR="0" lvl="0" algn="l" rtl="0">
              <a:lnSpc>
                <a:spcPct val="90000"/>
              </a:lnSpc>
              <a:spcBef>
                <a:spcPts val="0"/>
              </a:spcBef>
              <a:spcAft>
                <a:spcPts val="0"/>
              </a:spcAft>
              <a:buClr>
                <a:srgbClr val="54438E"/>
              </a:buClr>
              <a:buSzPts val="2800"/>
              <a:buFont typeface="Calibri"/>
              <a:buNone/>
              <a:defRPr sz="3200" b="0" i="0" u="none" strike="noStrike" cap="none">
                <a:solidFill>
                  <a:schemeClr val="tx1">
                    <a:lumMod val="75000"/>
                  </a:schemeClr>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1" name="Google Shape;21;p3"/>
          <p:cNvSpPr txBox="1">
            <a:spLocks noGrp="1"/>
          </p:cNvSpPr>
          <p:nvPr>
            <p:ph type="body" idx="2"/>
          </p:nvPr>
        </p:nvSpPr>
        <p:spPr>
          <a:xfrm>
            <a:off x="281746" y="1330879"/>
            <a:ext cx="8541832" cy="3047308"/>
          </a:xfrm>
          <a:prstGeom prst="rect">
            <a:avLst/>
          </a:prstGeom>
          <a:noFill/>
          <a:ln>
            <a:noFill/>
          </a:ln>
        </p:spPr>
        <p:txBody>
          <a:bodyPr spcFirstLastPara="1" wrap="square" lIns="0" tIns="0" rIns="91425" bIns="45700" anchor="t" anchorCtr="0">
            <a:noAutofit/>
          </a:bodyPr>
          <a:lstStyle>
            <a:lvl1pPr marL="457200" marR="0" lvl="0" indent="-336550" algn="l" rtl="0">
              <a:spcBef>
                <a:spcPts val="340"/>
              </a:spcBef>
              <a:spcAft>
                <a:spcPts val="0"/>
              </a:spcAft>
              <a:buClr>
                <a:schemeClr val="tx1">
                  <a:lumMod val="75000"/>
                </a:schemeClr>
              </a:buClr>
              <a:buSzPts val="1700"/>
              <a:buFont typeface="Arial"/>
              <a:buChar char="•"/>
              <a:defRPr sz="2000" b="0" i="0" u="none" strike="noStrike" cap="none">
                <a:solidFill>
                  <a:schemeClr val="tx1">
                    <a:lumMod val="75000"/>
                  </a:schemeClr>
                </a:solidFill>
                <a:latin typeface="Calibri"/>
                <a:ea typeface="Calibri"/>
                <a:cs typeface="Calibri"/>
                <a:sym typeface="Calibri"/>
              </a:defRPr>
            </a:lvl1pPr>
            <a:lvl2pPr marL="914400" marR="0" lvl="1" indent="-314960" algn="l" rtl="0">
              <a:spcBef>
                <a:spcPts val="340"/>
              </a:spcBef>
              <a:spcAft>
                <a:spcPts val="0"/>
              </a:spcAft>
              <a:buClr>
                <a:srgbClr val="3F4243"/>
              </a:buClr>
              <a:buSzPts val="1360"/>
              <a:buFont typeface="Merriweather Sans"/>
              <a:buChar char="-"/>
              <a:defRPr sz="1700" b="0" i="0" u="none" strike="noStrike" cap="none">
                <a:solidFill>
                  <a:srgbClr val="3F4243"/>
                </a:solidFill>
                <a:latin typeface="Calibri"/>
                <a:ea typeface="Calibri"/>
                <a:cs typeface="Calibri"/>
                <a:sym typeface="Calibri"/>
              </a:defRPr>
            </a:lvl2pPr>
            <a:lvl3pPr marL="1371600" marR="0" lvl="2" indent="-317500" algn="l" rtl="0">
              <a:spcBef>
                <a:spcPts val="280"/>
              </a:spcBef>
              <a:spcAft>
                <a:spcPts val="0"/>
              </a:spcAft>
              <a:buClr>
                <a:srgbClr val="3F4243"/>
              </a:buClr>
              <a:buSzPts val="1400"/>
              <a:buFont typeface="Arial"/>
              <a:buChar char="•"/>
              <a:defRPr sz="1400" b="0" i="0" u="none" strike="noStrike" cap="none">
                <a:solidFill>
                  <a:srgbClr val="3F4243"/>
                </a:solidFill>
                <a:latin typeface="Calibri"/>
                <a:ea typeface="Calibri"/>
                <a:cs typeface="Calibri"/>
                <a:sym typeface="Calibri"/>
              </a:defRPr>
            </a:lvl3pPr>
            <a:lvl4pPr marL="1828800" marR="0" lvl="3" indent="-317500" algn="l" rtl="0">
              <a:spcBef>
                <a:spcPts val="280"/>
              </a:spcBef>
              <a:spcAft>
                <a:spcPts val="0"/>
              </a:spcAft>
              <a:buClr>
                <a:srgbClr val="3F4243"/>
              </a:buClr>
              <a:buSzPts val="1400"/>
              <a:buFont typeface="Arial"/>
              <a:buChar char="•"/>
              <a:defRPr sz="1400" b="0" i="0" u="none" strike="noStrike" cap="none">
                <a:solidFill>
                  <a:srgbClr val="3F4243"/>
                </a:solidFill>
                <a:latin typeface="Calibri"/>
                <a:ea typeface="Calibri"/>
                <a:cs typeface="Calibri"/>
                <a:sym typeface="Calibri"/>
              </a:defRPr>
            </a:lvl4pPr>
            <a:lvl5pPr marL="2286000" marR="0" lvl="4" indent="-317500" algn="l" rtl="0">
              <a:spcBef>
                <a:spcPts val="280"/>
              </a:spcBef>
              <a:spcAft>
                <a:spcPts val="0"/>
              </a:spcAft>
              <a:buClr>
                <a:srgbClr val="3F4243"/>
              </a:buClr>
              <a:buSzPts val="1400"/>
              <a:buFont typeface="Arial"/>
              <a:buChar char="•"/>
              <a:defRPr sz="1400" b="0" i="0" u="none" strike="noStrike" cap="none">
                <a:solidFill>
                  <a:srgbClr val="3F4243"/>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355EF3-3D8B-582B-F8DA-C39E430750E5}"/>
              </a:ext>
            </a:extLst>
          </p:cNvPr>
          <p:cNvSpPr>
            <a:spLocks noGrp="1"/>
          </p:cNvSpPr>
          <p:nvPr>
            <p:ph type="dt" sz="half" idx="10"/>
          </p:nvPr>
        </p:nvSpPr>
        <p:spPr/>
        <p:txBody>
          <a:bodyPr/>
          <a:lstStyle/>
          <a:p>
            <a:fld id="{750ABC5F-5682-7C40-A937-6BF150B7A2A9}" type="datetimeFigureOut">
              <a:rPr lang="en-US" smtClean="0"/>
              <a:t>10/11/23</a:t>
            </a:fld>
            <a:endParaRPr lang="en-US"/>
          </a:p>
        </p:txBody>
      </p:sp>
      <p:sp>
        <p:nvSpPr>
          <p:cNvPr id="3" name="Footer Placeholder 2">
            <a:extLst>
              <a:ext uri="{FF2B5EF4-FFF2-40B4-BE49-F238E27FC236}">
                <a16:creationId xmlns:a16="http://schemas.microsoft.com/office/drawing/2014/main" id="{3009E3AD-7230-AE1B-9B10-AD7804D57A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02A1CC-2D6D-AC62-9D84-5FF30FD23789}"/>
              </a:ext>
            </a:extLst>
          </p:cNvPr>
          <p:cNvSpPr>
            <a:spLocks noGrp="1"/>
          </p:cNvSpPr>
          <p:nvPr>
            <p:ph type="sldNum" sz="quarter" idx="12"/>
          </p:nvPr>
        </p:nvSpPr>
        <p:spPr/>
        <p:txBody>
          <a:bodyPr/>
          <a:lstStyle/>
          <a:p>
            <a:fld id="{E4655CCA-8236-7044-AC10-41C59151EBB0}" type="slidenum">
              <a:rPr lang="en-US" smtClean="0"/>
              <a:t>‹#›</a:t>
            </a:fld>
            <a:endParaRPr lang="en-US"/>
          </a:p>
        </p:txBody>
      </p:sp>
    </p:spTree>
    <p:extLst>
      <p:ext uri="{BB962C8B-B14F-4D97-AF65-F5344CB8AC3E}">
        <p14:creationId xmlns:p14="http://schemas.microsoft.com/office/powerpoint/2010/main" val="2321111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6"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inveniosoftware.org/documentation/" TargetMode="External"/><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hyperlink" Target="https://inveniosoftware.org/blog/" TargetMode="External"/><Relationship Id="rId17"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hyperlink" Target="https://zenodo.org/communities/grei/" TargetMode="Externa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hyperlink" Target="https://inveniosoftware.org/products/rdm/" TargetMode="External"/><Relationship Id="rId5" Type="http://schemas.openxmlformats.org/officeDocument/2006/relationships/image" Target="../media/image3.png"/><Relationship Id="rId15" Type="http://schemas.openxmlformats.org/officeDocument/2006/relationships/hyperlink" Target="https://zenodo.org/communities/inveniordm-workshop-2023/" TargetMode="External"/><Relationship Id="rId10" Type="http://schemas.openxmlformats.org/officeDocument/2006/relationships/hyperlink" Target="https://prism.northwestern.edu/" TargetMode="External"/><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hyperlink" Target="https://zenodo.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datascience.nih.gov/data-ecosystem/exploring-a-generalist-repository-for-nih-funded-data" TargetMode="External"/><Relationship Id="rId5" Type="http://schemas.openxmlformats.org/officeDocument/2006/relationships/image" Target="../media/image12.jpe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descr="A screenshot of a computer&#10;&#10;Description automatically generated">
            <a:extLst>
              <a:ext uri="{FF2B5EF4-FFF2-40B4-BE49-F238E27FC236}">
                <a16:creationId xmlns:a16="http://schemas.microsoft.com/office/drawing/2014/main" id="{095BD7F5-C352-17E1-DA1B-4BA18C955740}"/>
              </a:ext>
            </a:extLst>
          </p:cNvPr>
          <p:cNvPicPr>
            <a:picLocks noChangeAspect="1"/>
          </p:cNvPicPr>
          <p:nvPr/>
        </p:nvPicPr>
        <p:blipFill>
          <a:blip r:embed="rId3"/>
          <a:stretch>
            <a:fillRect/>
          </a:stretch>
        </p:blipFill>
        <p:spPr>
          <a:xfrm>
            <a:off x="0" y="3656"/>
            <a:ext cx="9144000" cy="3013713"/>
          </a:xfrm>
          <a:prstGeom prst="rect">
            <a:avLst/>
          </a:prstGeom>
        </p:spPr>
      </p:pic>
      <p:sp>
        <p:nvSpPr>
          <p:cNvPr id="3" name="Title 2">
            <a:extLst>
              <a:ext uri="{FF2B5EF4-FFF2-40B4-BE49-F238E27FC236}">
                <a16:creationId xmlns:a16="http://schemas.microsoft.com/office/drawing/2014/main" id="{FE331508-56D9-2BEA-EBDC-2C4B58142D38}"/>
              </a:ext>
            </a:extLst>
          </p:cNvPr>
          <p:cNvSpPr>
            <a:spLocks noGrp="1"/>
          </p:cNvSpPr>
          <p:nvPr>
            <p:ph type="title"/>
          </p:nvPr>
        </p:nvSpPr>
        <p:spPr>
          <a:xfrm>
            <a:off x="85059" y="1048619"/>
            <a:ext cx="7611210" cy="1777843"/>
          </a:xfrm>
        </p:spPr>
        <p:txBody>
          <a:bodyPr anchor="t"/>
          <a:lstStyle/>
          <a:p>
            <a:r>
              <a:rPr lang="en-US" sz="2800" dirty="0">
                <a:solidFill>
                  <a:schemeClr val="bg1"/>
                </a:solidFill>
                <a:latin typeface="Aptos Display" panose="020B0004020202020204" pitchFamily="34" charset="0"/>
              </a:rPr>
              <a:t>Prism</a:t>
            </a:r>
            <a:br>
              <a:rPr lang="en-US" sz="2000" dirty="0">
                <a:solidFill>
                  <a:schemeClr val="bg1"/>
                </a:solidFill>
                <a:latin typeface="Aptos Display" panose="020B0004020202020204" pitchFamily="34" charset="0"/>
              </a:rPr>
            </a:br>
            <a:r>
              <a:rPr lang="en-US" sz="1400" dirty="0">
                <a:solidFill>
                  <a:schemeClr val="bg1"/>
                </a:solidFill>
                <a:latin typeface="Aptos Display" panose="020B0004020202020204" pitchFamily="34" charset="0"/>
              </a:rPr>
              <a:t>Northwestern University</a:t>
            </a:r>
            <a:br>
              <a:rPr lang="en-US" sz="1400" dirty="0">
                <a:solidFill>
                  <a:schemeClr val="bg1"/>
                </a:solidFill>
                <a:latin typeface="Aptos Display" panose="020B0004020202020204" pitchFamily="34" charset="0"/>
              </a:rPr>
            </a:br>
            <a:r>
              <a:rPr lang="en-US" sz="1400" dirty="0">
                <a:solidFill>
                  <a:schemeClr val="bg1"/>
                </a:solidFill>
                <a:latin typeface="Aptos Display" panose="020B0004020202020204" pitchFamily="34" charset="0"/>
              </a:rPr>
              <a:t>Feinberg School of Medicine</a:t>
            </a:r>
            <a:br>
              <a:rPr lang="en-US" sz="2000" dirty="0">
                <a:solidFill>
                  <a:schemeClr val="bg1"/>
                </a:solidFill>
                <a:latin typeface="Aptos Display" panose="020B0004020202020204" pitchFamily="34" charset="0"/>
              </a:rPr>
            </a:br>
            <a:br>
              <a:rPr lang="en-US" sz="1400" dirty="0">
                <a:solidFill>
                  <a:schemeClr val="bg1"/>
                </a:solidFill>
                <a:latin typeface="Aptos Display" panose="020B0004020202020204" pitchFamily="34" charset="0"/>
              </a:rPr>
            </a:br>
            <a:r>
              <a:rPr lang="en-US" sz="1400" dirty="0">
                <a:solidFill>
                  <a:schemeClr val="bg1"/>
                </a:solidFill>
                <a:latin typeface="Aptos Display" panose="020B0004020202020204" pitchFamily="34" charset="0"/>
              </a:rPr>
              <a:t>Kristi Holmes, PhD</a:t>
            </a:r>
            <a:br>
              <a:rPr lang="en-US" sz="1400" dirty="0">
                <a:solidFill>
                  <a:schemeClr val="bg1"/>
                </a:solidFill>
                <a:latin typeface="Aptos Display" panose="020B0004020202020204" pitchFamily="34" charset="0"/>
              </a:rPr>
            </a:br>
            <a:r>
              <a:rPr lang="en-US" sz="1400" dirty="0">
                <a:solidFill>
                  <a:schemeClr val="bg1"/>
                </a:solidFill>
                <a:latin typeface="Aptos Display" panose="020B0004020202020204" pitchFamily="34" charset="0"/>
              </a:rPr>
              <a:t>Director, Galter Health Sciences Library</a:t>
            </a:r>
            <a:br>
              <a:rPr lang="en-US" sz="1400" dirty="0">
                <a:solidFill>
                  <a:schemeClr val="bg1"/>
                </a:solidFill>
                <a:latin typeface="Aptos Display" panose="020B0004020202020204" pitchFamily="34" charset="0"/>
              </a:rPr>
            </a:br>
            <a:r>
              <a:rPr lang="en-US" sz="1400" dirty="0" err="1">
                <a:solidFill>
                  <a:schemeClr val="bg1"/>
                </a:solidFill>
                <a:latin typeface="Aptos Display" panose="020B0004020202020204" pitchFamily="34" charset="0"/>
              </a:rPr>
              <a:t>kristi.holmes@northwestern.edu</a:t>
            </a:r>
            <a:br>
              <a:rPr lang="en-US" sz="1400" dirty="0">
                <a:solidFill>
                  <a:schemeClr val="bg1"/>
                </a:solidFill>
                <a:latin typeface="Aptos Display" panose="020B0004020202020204" pitchFamily="34" charset="0"/>
              </a:rPr>
            </a:br>
            <a:endParaRPr lang="en-US" sz="1400" dirty="0">
              <a:solidFill>
                <a:schemeClr val="bg1"/>
              </a:solidFill>
              <a:latin typeface="Aptos Display" panose="020B0004020202020204" pitchFamily="34" charset="0"/>
            </a:endParaRPr>
          </a:p>
        </p:txBody>
      </p:sp>
      <p:sp>
        <p:nvSpPr>
          <p:cNvPr id="5" name="Google Shape;10;p1">
            <a:extLst>
              <a:ext uri="{FF2B5EF4-FFF2-40B4-BE49-F238E27FC236}">
                <a16:creationId xmlns:a16="http://schemas.microsoft.com/office/drawing/2014/main" id="{36D8564B-51C4-9378-E4AE-DBD64392EE8C}"/>
              </a:ext>
            </a:extLst>
          </p:cNvPr>
          <p:cNvSpPr/>
          <p:nvPr/>
        </p:nvSpPr>
        <p:spPr>
          <a:xfrm>
            <a:off x="-29633" y="4530587"/>
            <a:ext cx="9173633" cy="612913"/>
          </a:xfrm>
          <a:prstGeom prst="rect">
            <a:avLst/>
          </a:prstGeom>
          <a:solidFill>
            <a:srgbClr val="27195F"/>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6" name="Google Shape;11;p1" descr="Text&#10;&#10;Description automatically generated with medium confidence">
            <a:extLst>
              <a:ext uri="{FF2B5EF4-FFF2-40B4-BE49-F238E27FC236}">
                <a16:creationId xmlns:a16="http://schemas.microsoft.com/office/drawing/2014/main" id="{001CF6AC-7315-740B-48B1-5BB7E0AA9442}"/>
              </a:ext>
            </a:extLst>
          </p:cNvPr>
          <p:cNvPicPr preferRelativeResize="0"/>
          <p:nvPr/>
        </p:nvPicPr>
        <p:blipFill rotWithShape="1">
          <a:blip r:embed="rId4">
            <a:alphaModFix/>
          </a:blip>
          <a:srcRect/>
          <a:stretch/>
        </p:blipFill>
        <p:spPr>
          <a:xfrm>
            <a:off x="265572" y="4729255"/>
            <a:ext cx="1830024" cy="264534"/>
          </a:xfrm>
          <a:prstGeom prst="rect">
            <a:avLst/>
          </a:prstGeom>
          <a:noFill/>
          <a:ln>
            <a:noFill/>
          </a:ln>
        </p:spPr>
      </p:pic>
      <p:pic>
        <p:nvPicPr>
          <p:cNvPr id="3074" name="Picture 2" descr="Zenodo - Wikipedia">
            <a:extLst>
              <a:ext uri="{FF2B5EF4-FFF2-40B4-BE49-F238E27FC236}">
                <a16:creationId xmlns:a16="http://schemas.microsoft.com/office/drawing/2014/main" id="{79298562-EDB3-C0C8-39CF-3408182FC1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803" y="1449366"/>
            <a:ext cx="1006581" cy="365760"/>
          </a:xfrm>
          <a:prstGeom prst="roundRect">
            <a:avLst/>
          </a:prstGeom>
          <a:noFill/>
          <a:extLst>
            <a:ext uri="{909E8E84-426E-40DD-AFC4-6F175D3DCCD1}">
              <a14:hiddenFill xmlns:a14="http://schemas.microsoft.com/office/drawing/2010/main">
                <a:solidFill>
                  <a:srgbClr val="FFFFFF"/>
                </a:solidFill>
              </a14:hiddenFill>
            </a:ext>
          </a:extLst>
        </p:spPr>
      </p:pic>
      <p:pic>
        <p:nvPicPr>
          <p:cNvPr id="3078" name="Picture 6" descr="Make Data Count – Responsible, meaningful approaches to research data  assessment">
            <a:extLst>
              <a:ext uri="{FF2B5EF4-FFF2-40B4-BE49-F238E27FC236}">
                <a16:creationId xmlns:a16="http://schemas.microsoft.com/office/drawing/2014/main" id="{4A61328F-45FF-702C-92FC-CC024AFEA9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4151" y="2333294"/>
            <a:ext cx="759474" cy="365760"/>
          </a:xfrm>
          <a:prstGeom prst="roundRect">
            <a:avLst/>
          </a:prstGeom>
          <a:noFill/>
          <a:extLst>
            <a:ext uri="{909E8E84-426E-40DD-AFC4-6F175D3DCCD1}">
              <a14:hiddenFill xmlns:a14="http://schemas.microsoft.com/office/drawing/2010/main">
                <a:solidFill>
                  <a:srgbClr val="FFFFFF"/>
                </a:solidFill>
              </a14:hiddenFill>
            </a:ext>
          </a:extLst>
        </p:spPr>
      </p:pic>
      <p:pic>
        <p:nvPicPr>
          <p:cNvPr id="3082" name="Picture 10" descr="NIH launches the Generalist Repository Ecosystem Initiative to increase  access to biomedical data | INCF">
            <a:extLst>
              <a:ext uri="{FF2B5EF4-FFF2-40B4-BE49-F238E27FC236}">
                <a16:creationId xmlns:a16="http://schemas.microsoft.com/office/drawing/2014/main" id="{E7525A7C-B5D9-0CF9-FC64-590B6E7B2D8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6058" b="15887"/>
          <a:stretch/>
        </p:blipFill>
        <p:spPr bwMode="auto">
          <a:xfrm>
            <a:off x="8086655" y="1446042"/>
            <a:ext cx="806970" cy="365760"/>
          </a:xfrm>
          <a:prstGeom prst="round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2DC98BCD-DB40-B2AA-4245-2E4F17969005}"/>
              </a:ext>
            </a:extLst>
          </p:cNvPr>
          <p:cNvGrpSpPr>
            <a:grpSpLocks noChangeAspect="1"/>
          </p:cNvGrpSpPr>
          <p:nvPr/>
        </p:nvGrpSpPr>
        <p:grpSpPr>
          <a:xfrm>
            <a:off x="7506343" y="1002416"/>
            <a:ext cx="1387282" cy="365760"/>
            <a:chOff x="-925551" y="1003610"/>
            <a:chExt cx="2791484" cy="735980"/>
          </a:xfrm>
        </p:grpSpPr>
        <p:sp>
          <p:nvSpPr>
            <p:cNvPr id="13" name="Rounded Rectangle 12">
              <a:extLst>
                <a:ext uri="{FF2B5EF4-FFF2-40B4-BE49-F238E27FC236}">
                  <a16:creationId xmlns:a16="http://schemas.microsoft.com/office/drawing/2014/main" id="{3211816D-490A-CF39-C92E-549376BEEAC8}"/>
                </a:ext>
              </a:extLst>
            </p:cNvPr>
            <p:cNvSpPr/>
            <p:nvPr/>
          </p:nvSpPr>
          <p:spPr>
            <a:xfrm>
              <a:off x="-925551" y="1003610"/>
              <a:ext cx="2791484" cy="735980"/>
            </a:xfrm>
            <a:prstGeom prst="roundRect">
              <a:avLst/>
            </a:prstGeom>
            <a:solidFill>
              <a:srgbClr val="055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Turn-key research data management repository">
              <a:extLst>
                <a:ext uri="{FF2B5EF4-FFF2-40B4-BE49-F238E27FC236}">
                  <a16:creationId xmlns:a16="http://schemas.microsoft.com/office/drawing/2014/main" id="{1B16ABB1-8C70-F4B4-720C-2C5556A8316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5958" y="1127742"/>
              <a:ext cx="2495587" cy="5285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3EBCC6DC-4F6E-26D8-FD13-099B8B541076}"/>
              </a:ext>
            </a:extLst>
          </p:cNvPr>
          <p:cNvGrpSpPr>
            <a:grpSpLocks noChangeAspect="1"/>
          </p:cNvGrpSpPr>
          <p:nvPr/>
        </p:nvGrpSpPr>
        <p:grpSpPr>
          <a:xfrm>
            <a:off x="7523094" y="1889668"/>
            <a:ext cx="1370531" cy="365760"/>
            <a:chOff x="-657922" y="1160862"/>
            <a:chExt cx="2753518" cy="734845"/>
          </a:xfrm>
        </p:grpSpPr>
        <p:sp>
          <p:nvSpPr>
            <p:cNvPr id="2" name="Rounded Rectangle 1">
              <a:extLst>
                <a:ext uri="{FF2B5EF4-FFF2-40B4-BE49-F238E27FC236}">
                  <a16:creationId xmlns:a16="http://schemas.microsoft.com/office/drawing/2014/main" id="{8BF21066-A26D-1C61-6483-A3C9751CBC8D}"/>
                </a:ext>
              </a:extLst>
            </p:cNvPr>
            <p:cNvSpPr/>
            <p:nvPr/>
          </p:nvSpPr>
          <p:spPr>
            <a:xfrm>
              <a:off x="-657922" y="1160862"/>
              <a:ext cx="2753518" cy="7348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6" name="Picture 14" descr="SPARC">
              <a:extLst>
                <a:ext uri="{FF2B5EF4-FFF2-40B4-BE49-F238E27FC236}">
                  <a16:creationId xmlns:a16="http://schemas.microsoft.com/office/drawing/2014/main" id="{F3C8C7F0-1732-F5DC-2039-738E585D484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207" y="1210569"/>
              <a:ext cx="2499263" cy="61959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3" name="Straight Connector 22">
            <a:extLst>
              <a:ext uri="{FF2B5EF4-FFF2-40B4-BE49-F238E27FC236}">
                <a16:creationId xmlns:a16="http://schemas.microsoft.com/office/drawing/2014/main" id="{A5586C08-F176-2D09-77EF-9FBD94C96340}"/>
              </a:ext>
            </a:extLst>
          </p:cNvPr>
          <p:cNvCxnSpPr/>
          <p:nvPr/>
        </p:nvCxnSpPr>
        <p:spPr>
          <a:xfrm>
            <a:off x="1180584" y="-367729"/>
            <a:ext cx="7281267" cy="0"/>
          </a:xfrm>
          <a:prstGeom prst="line">
            <a:avLst/>
          </a:prstGeom>
          <a:ln w="12700">
            <a:solidFill>
              <a:srgbClr val="3A2C66"/>
            </a:solidFill>
          </a:ln>
        </p:spPr>
        <p:style>
          <a:lnRef idx="1">
            <a:schemeClr val="accent1"/>
          </a:lnRef>
          <a:fillRef idx="0">
            <a:schemeClr val="accent1"/>
          </a:fillRef>
          <a:effectRef idx="0">
            <a:schemeClr val="accent1"/>
          </a:effectRef>
          <a:fontRef idx="minor">
            <a:schemeClr val="tx1"/>
          </a:fontRef>
        </p:style>
      </p:cxnSp>
      <p:sp>
        <p:nvSpPr>
          <p:cNvPr id="20" name="Title 2">
            <a:extLst>
              <a:ext uri="{FF2B5EF4-FFF2-40B4-BE49-F238E27FC236}">
                <a16:creationId xmlns:a16="http://schemas.microsoft.com/office/drawing/2014/main" id="{3D12D42A-D22F-A87A-55D6-779916F947C7}"/>
              </a:ext>
            </a:extLst>
          </p:cNvPr>
          <p:cNvSpPr txBox="1">
            <a:spLocks/>
          </p:cNvSpPr>
          <p:nvPr/>
        </p:nvSpPr>
        <p:spPr>
          <a:xfrm>
            <a:off x="85059" y="3064061"/>
            <a:ext cx="4647689" cy="1777843"/>
          </a:xfrm>
          <a:prstGeom prst="rect">
            <a:avLst/>
          </a:prstGeom>
          <a:noFill/>
          <a:ln>
            <a:noFill/>
          </a:ln>
        </p:spPr>
        <p:txBody>
          <a:bodyPr spcFirstLastPara="1" wrap="square" lIns="0" tIns="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4438E"/>
              </a:buClr>
              <a:buSzPts val="2800"/>
              <a:buFont typeface="Calibri"/>
              <a:buNone/>
              <a:defRPr sz="3200" b="0" i="0" u="none" strike="noStrike" cap="none">
                <a:solidFill>
                  <a:schemeClr val="tx1">
                    <a:lumMod val="75000"/>
                  </a:schemeClr>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1600" b="1" dirty="0">
                <a:solidFill>
                  <a:srgbClr val="27195F"/>
                </a:solidFill>
                <a:latin typeface="Aptos Display" panose="020B0004020202020204" pitchFamily="34" charset="0"/>
              </a:rPr>
              <a:t>Links!</a:t>
            </a:r>
          </a:p>
          <a:p>
            <a:pPr>
              <a:lnSpc>
                <a:spcPct val="100000"/>
              </a:lnSpc>
            </a:pPr>
            <a:r>
              <a:rPr lang="en-US" sz="1100" dirty="0">
                <a:solidFill>
                  <a:srgbClr val="27195F"/>
                </a:solidFill>
                <a:latin typeface="Aptos Display" panose="020B0004020202020204" pitchFamily="34" charset="0"/>
              </a:rPr>
              <a:t>Prism: </a:t>
            </a:r>
            <a:r>
              <a:rPr lang="en-US" sz="1100" dirty="0">
                <a:solidFill>
                  <a:srgbClr val="27195F"/>
                </a:solidFill>
                <a:latin typeface="Aptos Display" panose="020B0004020202020204" pitchFamily="34" charset="0"/>
                <a:hlinkClick r:id="rId10"/>
              </a:rPr>
              <a:t>https://prism.northwestern.edu/</a:t>
            </a:r>
            <a:r>
              <a:rPr lang="en-US" sz="1100" dirty="0">
                <a:solidFill>
                  <a:srgbClr val="27195F"/>
                </a:solidFill>
                <a:latin typeface="Aptos Display" panose="020B0004020202020204" pitchFamily="34" charset="0"/>
              </a:rPr>
              <a:t> </a:t>
            </a:r>
          </a:p>
          <a:p>
            <a:pPr>
              <a:lnSpc>
                <a:spcPct val="100000"/>
              </a:lnSpc>
            </a:pPr>
            <a:r>
              <a:rPr lang="en-US" sz="1100" dirty="0">
                <a:solidFill>
                  <a:srgbClr val="27195F"/>
                </a:solidFill>
                <a:latin typeface="Aptos Display" panose="020B0004020202020204" pitchFamily="34" charset="0"/>
              </a:rPr>
              <a:t>InvenioRDM: </a:t>
            </a:r>
            <a:r>
              <a:rPr lang="en-US" sz="1100" dirty="0">
                <a:solidFill>
                  <a:srgbClr val="27195F"/>
                </a:solidFill>
                <a:latin typeface="Aptos Display" panose="020B0004020202020204" pitchFamily="34" charset="0"/>
                <a:hlinkClick r:id="rId11"/>
              </a:rPr>
              <a:t>https://inveniosoftware.org/products/rdm/</a:t>
            </a:r>
            <a:r>
              <a:rPr lang="en-US" sz="1100" dirty="0">
                <a:solidFill>
                  <a:srgbClr val="27195F"/>
                </a:solidFill>
                <a:latin typeface="Aptos Display" panose="020B0004020202020204" pitchFamily="34" charset="0"/>
              </a:rPr>
              <a:t> </a:t>
            </a:r>
            <a:br>
              <a:rPr lang="en-US" sz="1100" dirty="0">
                <a:solidFill>
                  <a:srgbClr val="27195F"/>
                </a:solidFill>
                <a:latin typeface="Aptos Display" panose="020B0004020202020204" pitchFamily="34" charset="0"/>
              </a:rPr>
            </a:br>
            <a:r>
              <a:rPr lang="en-US" sz="1100" dirty="0">
                <a:solidFill>
                  <a:srgbClr val="27195F"/>
                </a:solidFill>
                <a:latin typeface="Aptos Display" panose="020B0004020202020204" pitchFamily="34" charset="0"/>
              </a:rPr>
              <a:t>Invenio Blog: </a:t>
            </a:r>
            <a:r>
              <a:rPr lang="en-US" sz="1100" dirty="0">
                <a:solidFill>
                  <a:srgbClr val="27195F"/>
                </a:solidFill>
                <a:latin typeface="Aptos Display" panose="020B0004020202020204" pitchFamily="34" charset="0"/>
                <a:hlinkClick r:id="rId12"/>
              </a:rPr>
              <a:t>https://inveniosoftware.org/blog/</a:t>
            </a:r>
            <a:r>
              <a:rPr lang="en-US" sz="1100" dirty="0">
                <a:solidFill>
                  <a:srgbClr val="27195F"/>
                </a:solidFill>
                <a:latin typeface="Aptos Display" panose="020B0004020202020204" pitchFamily="34" charset="0"/>
              </a:rPr>
              <a:t> </a:t>
            </a:r>
          </a:p>
          <a:p>
            <a:pPr>
              <a:lnSpc>
                <a:spcPct val="100000"/>
              </a:lnSpc>
            </a:pPr>
            <a:r>
              <a:rPr lang="en-US" sz="1100" dirty="0">
                <a:solidFill>
                  <a:srgbClr val="27195F"/>
                </a:solidFill>
                <a:latin typeface="Aptos Display" panose="020B0004020202020204" pitchFamily="34" charset="0"/>
              </a:rPr>
              <a:t>Invenio documentation: </a:t>
            </a:r>
            <a:r>
              <a:rPr lang="en-US" sz="1100" dirty="0">
                <a:solidFill>
                  <a:srgbClr val="27195F"/>
                </a:solidFill>
                <a:latin typeface="Aptos Display" panose="020B0004020202020204" pitchFamily="34" charset="0"/>
                <a:hlinkClick r:id="rId13"/>
              </a:rPr>
              <a:t>https://inveniosoftware.org/documentation/</a:t>
            </a:r>
            <a:r>
              <a:rPr lang="en-US" sz="1100" dirty="0">
                <a:solidFill>
                  <a:srgbClr val="27195F"/>
                </a:solidFill>
                <a:latin typeface="Aptos Display" panose="020B0004020202020204" pitchFamily="34" charset="0"/>
              </a:rPr>
              <a:t> </a:t>
            </a:r>
          </a:p>
          <a:p>
            <a:pPr>
              <a:lnSpc>
                <a:spcPct val="100000"/>
              </a:lnSpc>
            </a:pPr>
            <a:r>
              <a:rPr lang="en-US" sz="1100" dirty="0">
                <a:solidFill>
                  <a:srgbClr val="27195F"/>
                </a:solidFill>
                <a:latin typeface="Aptos Display" panose="020B0004020202020204" pitchFamily="34" charset="0"/>
              </a:rPr>
              <a:t>Zenodo: </a:t>
            </a:r>
            <a:r>
              <a:rPr lang="en-US" sz="1100" dirty="0">
                <a:solidFill>
                  <a:srgbClr val="27195F"/>
                </a:solidFill>
                <a:latin typeface="Aptos Display" panose="020B0004020202020204" pitchFamily="34" charset="0"/>
                <a:hlinkClick r:id="rId14"/>
              </a:rPr>
              <a:t>https://zenodo.org/</a:t>
            </a:r>
            <a:r>
              <a:rPr lang="en-US" sz="1100" dirty="0">
                <a:solidFill>
                  <a:srgbClr val="27195F"/>
                </a:solidFill>
                <a:latin typeface="Aptos Display" panose="020B0004020202020204" pitchFamily="34" charset="0"/>
              </a:rPr>
              <a:t> </a:t>
            </a:r>
          </a:p>
          <a:p>
            <a:pPr>
              <a:lnSpc>
                <a:spcPct val="100000"/>
              </a:lnSpc>
            </a:pPr>
            <a:r>
              <a:rPr lang="en-US" sz="1100" dirty="0">
                <a:solidFill>
                  <a:srgbClr val="27195F"/>
                </a:solidFill>
                <a:latin typeface="Aptos Display" panose="020B0004020202020204" pitchFamily="34" charset="0"/>
              </a:rPr>
              <a:t>OR23 workshop: </a:t>
            </a:r>
            <a:r>
              <a:rPr lang="en-US" sz="1100" dirty="0">
                <a:solidFill>
                  <a:srgbClr val="27195F"/>
                </a:solidFill>
                <a:latin typeface="Aptos Display" panose="020B0004020202020204" pitchFamily="34" charset="0"/>
                <a:hlinkClick r:id="rId15"/>
              </a:rPr>
              <a:t>https://zenodo.org/communities/inveniordm-workshop-2023/</a:t>
            </a:r>
            <a:r>
              <a:rPr lang="en-US" sz="1100" dirty="0">
                <a:solidFill>
                  <a:srgbClr val="27195F"/>
                </a:solidFill>
                <a:latin typeface="Aptos Display" panose="020B0004020202020204" pitchFamily="34" charset="0"/>
              </a:rPr>
              <a:t> </a:t>
            </a:r>
          </a:p>
          <a:p>
            <a:pPr>
              <a:lnSpc>
                <a:spcPct val="100000"/>
              </a:lnSpc>
            </a:pPr>
            <a:r>
              <a:rPr lang="en-US" sz="1100" dirty="0">
                <a:solidFill>
                  <a:srgbClr val="27195F"/>
                </a:solidFill>
                <a:latin typeface="Aptos Display" panose="020B0004020202020204" pitchFamily="34" charset="0"/>
              </a:rPr>
              <a:t>GREI Community:  </a:t>
            </a:r>
            <a:r>
              <a:rPr lang="en-US" sz="1100" dirty="0">
                <a:solidFill>
                  <a:srgbClr val="27195F"/>
                </a:solidFill>
                <a:latin typeface="Aptos Display" panose="020B0004020202020204" pitchFamily="34" charset="0"/>
                <a:hlinkClick r:id="rId16"/>
              </a:rPr>
              <a:t>https://zenodo.org/communities/grei/</a:t>
            </a:r>
            <a:r>
              <a:rPr lang="en-US" sz="1100" dirty="0">
                <a:solidFill>
                  <a:srgbClr val="27195F"/>
                </a:solidFill>
                <a:latin typeface="Aptos Display" panose="020B0004020202020204" pitchFamily="34" charset="0"/>
              </a:rPr>
              <a:t> </a:t>
            </a:r>
          </a:p>
        </p:txBody>
      </p:sp>
      <p:pic>
        <p:nvPicPr>
          <p:cNvPr id="1032" name="Picture 8" descr="Directory of Open Access Preprint Repositories: Home">
            <a:extLst>
              <a:ext uri="{FF2B5EF4-FFF2-40B4-BE49-F238E27FC236}">
                <a16:creationId xmlns:a16="http://schemas.microsoft.com/office/drawing/2014/main" id="{4825F491-DE94-482E-3A30-9A311E941FD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74742" y="2343933"/>
            <a:ext cx="1411913" cy="365760"/>
          </a:xfrm>
          <a:prstGeom prst="roundRect">
            <a:avLst/>
          </a:prstGeom>
          <a:noFill/>
          <a:extLst>
            <a:ext uri="{909E8E84-426E-40DD-AFC4-6F175D3DCCD1}">
              <a14:hiddenFill xmlns:a14="http://schemas.microsoft.com/office/drawing/2010/main">
                <a:solidFill>
                  <a:srgbClr val="FFFFFF"/>
                </a:solidFill>
              </a14:hiddenFill>
            </a:ext>
          </a:extLst>
        </p:spPr>
      </p:pic>
      <p:sp>
        <p:nvSpPr>
          <p:cNvPr id="4" name="Title 2">
            <a:extLst>
              <a:ext uri="{FF2B5EF4-FFF2-40B4-BE49-F238E27FC236}">
                <a16:creationId xmlns:a16="http://schemas.microsoft.com/office/drawing/2014/main" id="{3BFE02CB-23D1-0815-ECC5-C0301938C8F9}"/>
              </a:ext>
            </a:extLst>
          </p:cNvPr>
          <p:cNvSpPr txBox="1">
            <a:spLocks/>
          </p:cNvSpPr>
          <p:nvPr/>
        </p:nvSpPr>
        <p:spPr>
          <a:xfrm>
            <a:off x="4857134" y="3078895"/>
            <a:ext cx="4131141" cy="1777843"/>
          </a:xfrm>
          <a:prstGeom prst="rect">
            <a:avLst/>
          </a:prstGeom>
          <a:noFill/>
          <a:ln>
            <a:noFill/>
          </a:ln>
        </p:spPr>
        <p:txBody>
          <a:bodyPr spcFirstLastPara="1" wrap="square" lIns="0" tIns="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4438E"/>
              </a:buClr>
              <a:buSzPts val="2800"/>
              <a:buFont typeface="Calibri"/>
              <a:buNone/>
              <a:defRPr sz="3200" b="0" i="0" u="none" strike="noStrike" cap="none">
                <a:solidFill>
                  <a:schemeClr val="tx1">
                    <a:lumMod val="75000"/>
                  </a:schemeClr>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1600" b="1" dirty="0">
                <a:solidFill>
                  <a:srgbClr val="27195F"/>
                </a:solidFill>
                <a:latin typeface="Aptos Display" panose="020B0004020202020204" pitchFamily="34" charset="0"/>
              </a:rPr>
              <a:t>Thanks!</a:t>
            </a:r>
          </a:p>
          <a:p>
            <a:pPr marL="171450" indent="-171450">
              <a:lnSpc>
                <a:spcPct val="100000"/>
              </a:lnSpc>
              <a:buClr>
                <a:srgbClr val="27195F"/>
              </a:buClr>
              <a:buSzPct val="100000"/>
              <a:buFont typeface="Arial" panose="020B0604020202020204" pitchFamily="34" charset="0"/>
              <a:buChar char="•"/>
            </a:pPr>
            <a:r>
              <a:rPr lang="en-US" sz="1100" dirty="0">
                <a:solidFill>
                  <a:srgbClr val="27195F"/>
                </a:solidFill>
                <a:latin typeface="Aptos Display" panose="020B0004020202020204" pitchFamily="34" charset="0"/>
              </a:rPr>
              <a:t>Prism team</a:t>
            </a:r>
          </a:p>
          <a:p>
            <a:pPr marL="171450" indent="-171450">
              <a:lnSpc>
                <a:spcPct val="100000"/>
              </a:lnSpc>
              <a:buClr>
                <a:srgbClr val="27195F"/>
              </a:buClr>
              <a:buSzPct val="100000"/>
              <a:buFont typeface="Arial" panose="020B0604020202020204" pitchFamily="34" charset="0"/>
              <a:buChar char="•"/>
            </a:pPr>
            <a:r>
              <a:rPr lang="en-US" sz="1100" dirty="0">
                <a:solidFill>
                  <a:srgbClr val="27195F"/>
                </a:solidFill>
                <a:latin typeface="Aptos Display" panose="020B0004020202020204" pitchFamily="34" charset="0"/>
              </a:rPr>
              <a:t>InvenioRDM open source community</a:t>
            </a:r>
          </a:p>
          <a:p>
            <a:pPr>
              <a:lnSpc>
                <a:spcPct val="100000"/>
              </a:lnSpc>
              <a:buClr>
                <a:srgbClr val="27195F"/>
              </a:buClr>
              <a:buSzPct val="100000"/>
            </a:pPr>
            <a:endParaRPr lang="en-US" sz="400" dirty="0">
              <a:solidFill>
                <a:srgbClr val="27195F"/>
              </a:solidFill>
              <a:latin typeface="Aptos Display" panose="020B0004020202020204" pitchFamily="34" charset="0"/>
            </a:endParaRPr>
          </a:p>
          <a:p>
            <a:pPr>
              <a:lnSpc>
                <a:spcPct val="100000"/>
              </a:lnSpc>
            </a:pPr>
            <a:r>
              <a:rPr lang="en-US" sz="1200" dirty="0">
                <a:solidFill>
                  <a:srgbClr val="27195F"/>
                </a:solidFill>
                <a:latin typeface="Aptos Display" panose="020B0004020202020204" pitchFamily="34" charset="0"/>
              </a:rPr>
              <a:t>Support: NIH – below and impact of others</a:t>
            </a:r>
          </a:p>
          <a:p>
            <a:pPr marL="171450" indent="-171450">
              <a:lnSpc>
                <a:spcPct val="100000"/>
              </a:lnSpc>
              <a:buClr>
                <a:srgbClr val="27195F"/>
              </a:buClr>
              <a:buSzPct val="100000"/>
              <a:buFont typeface="Arial" panose="020B0604020202020204" pitchFamily="34" charset="0"/>
              <a:buChar char="•"/>
            </a:pPr>
            <a:r>
              <a:rPr lang="en-US" sz="1050" dirty="0">
                <a:solidFill>
                  <a:srgbClr val="27195F"/>
                </a:solidFill>
                <a:latin typeface="Aptos Display" panose="020B0004020202020204" pitchFamily="34" charset="0"/>
              </a:rPr>
              <a:t>ODSS/Office of the NIH Director pursuant to OTA-21-009, “Generalist Repository Ecosystem Initiative (GREI)” through </a:t>
            </a:r>
            <a:r>
              <a:rPr lang="en-US" sz="1050" dirty="0">
                <a:solidFill>
                  <a:srgbClr val="27195F"/>
                </a:solidFill>
                <a:effectLst/>
                <a:latin typeface="Aptos Display" panose="020B0004020202020204" pitchFamily="34" charset="0"/>
              </a:rPr>
              <a:t>1OT2DB000013</a:t>
            </a:r>
          </a:p>
          <a:p>
            <a:pPr marL="171450" indent="-171450">
              <a:lnSpc>
                <a:spcPct val="100000"/>
              </a:lnSpc>
              <a:buClr>
                <a:srgbClr val="27195F"/>
              </a:buClr>
              <a:buSzPct val="100000"/>
              <a:buFont typeface="Arial" panose="020B0604020202020204" pitchFamily="34" charset="0"/>
              <a:buChar char="•"/>
            </a:pPr>
            <a:r>
              <a:rPr lang="en-US" sz="1050" dirty="0">
                <a:solidFill>
                  <a:srgbClr val="27195F"/>
                </a:solidFill>
                <a:latin typeface="Aptos Display" panose="020B0004020202020204" pitchFamily="34" charset="0"/>
              </a:rPr>
              <a:t>Northwestern Clinical and Translational Sciences Institute (NCATS UL1TR001422)</a:t>
            </a:r>
          </a:p>
        </p:txBody>
      </p:sp>
    </p:spTree>
    <p:extLst>
      <p:ext uri="{BB962C8B-B14F-4D97-AF65-F5344CB8AC3E}">
        <p14:creationId xmlns:p14="http://schemas.microsoft.com/office/powerpoint/2010/main" val="3019734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p1">
            <a:extLst>
              <a:ext uri="{FF2B5EF4-FFF2-40B4-BE49-F238E27FC236}">
                <a16:creationId xmlns:a16="http://schemas.microsoft.com/office/drawing/2014/main" id="{87E0B2D4-0B3F-E5C9-AE01-9A5EBD97B713}"/>
              </a:ext>
            </a:extLst>
          </p:cNvPr>
          <p:cNvSpPr/>
          <p:nvPr/>
        </p:nvSpPr>
        <p:spPr>
          <a:xfrm>
            <a:off x="-29633" y="4530587"/>
            <a:ext cx="9173633" cy="612913"/>
          </a:xfrm>
          <a:prstGeom prst="rect">
            <a:avLst/>
          </a:prstGeom>
          <a:solidFill>
            <a:srgbClr val="27195F"/>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cxnSp>
        <p:nvCxnSpPr>
          <p:cNvPr id="6" name="Google Shape;109;p17">
            <a:extLst>
              <a:ext uri="{FF2B5EF4-FFF2-40B4-BE49-F238E27FC236}">
                <a16:creationId xmlns:a16="http://schemas.microsoft.com/office/drawing/2014/main" id="{FA251CF3-B5E6-394C-98FC-C41249761779}"/>
              </a:ext>
            </a:extLst>
          </p:cNvPr>
          <p:cNvCxnSpPr>
            <a:cxnSpLocks/>
            <a:stCxn id="24" idx="6"/>
            <a:endCxn id="22" idx="1"/>
          </p:cNvCxnSpPr>
          <p:nvPr/>
        </p:nvCxnSpPr>
        <p:spPr>
          <a:xfrm>
            <a:off x="1288642" y="1654416"/>
            <a:ext cx="5058062" cy="1884895"/>
          </a:xfrm>
          <a:prstGeom prst="straightConnector1">
            <a:avLst/>
          </a:prstGeom>
          <a:noFill/>
          <a:ln w="28575" cap="sq" cmpd="sng">
            <a:solidFill>
              <a:srgbClr val="A92D55"/>
            </a:solidFill>
            <a:prstDash val="solid"/>
            <a:round/>
            <a:headEnd type="none" w="med" len="med"/>
            <a:tailEnd type="none" w="med" len="med"/>
          </a:ln>
        </p:spPr>
      </p:cxnSp>
      <p:cxnSp>
        <p:nvCxnSpPr>
          <p:cNvPr id="9" name="Google Shape;113;p17">
            <a:extLst>
              <a:ext uri="{FF2B5EF4-FFF2-40B4-BE49-F238E27FC236}">
                <a16:creationId xmlns:a16="http://schemas.microsoft.com/office/drawing/2014/main" id="{426C8469-05D0-8944-B274-52789CCFFD6F}"/>
              </a:ext>
            </a:extLst>
          </p:cNvPr>
          <p:cNvCxnSpPr>
            <a:cxnSpLocks/>
            <a:stCxn id="24" idx="6"/>
            <a:endCxn id="14" idx="1"/>
          </p:cNvCxnSpPr>
          <p:nvPr/>
        </p:nvCxnSpPr>
        <p:spPr>
          <a:xfrm flipV="1">
            <a:off x="1288642" y="1168226"/>
            <a:ext cx="951603" cy="486189"/>
          </a:xfrm>
          <a:prstGeom prst="straightConnector1">
            <a:avLst/>
          </a:prstGeom>
          <a:noFill/>
          <a:ln w="28575" cap="sq" cmpd="sng">
            <a:solidFill>
              <a:srgbClr val="A92D55"/>
            </a:solidFill>
            <a:prstDash val="solid"/>
            <a:round/>
            <a:headEnd type="none" w="med" len="med"/>
            <a:tailEnd type="none" w="med" len="med"/>
          </a:ln>
        </p:spPr>
      </p:cxnSp>
      <p:cxnSp>
        <p:nvCxnSpPr>
          <p:cNvPr id="10" name="Google Shape;115;p17">
            <a:extLst>
              <a:ext uri="{FF2B5EF4-FFF2-40B4-BE49-F238E27FC236}">
                <a16:creationId xmlns:a16="http://schemas.microsoft.com/office/drawing/2014/main" id="{48881E01-3DC6-AF47-A0DE-DA4444617F8B}"/>
              </a:ext>
            </a:extLst>
          </p:cNvPr>
          <p:cNvCxnSpPr>
            <a:cxnSpLocks/>
            <a:stCxn id="24" idx="6"/>
            <a:endCxn id="15" idx="0"/>
          </p:cNvCxnSpPr>
          <p:nvPr/>
        </p:nvCxnSpPr>
        <p:spPr>
          <a:xfrm>
            <a:off x="1288642" y="1654416"/>
            <a:ext cx="525023" cy="1370923"/>
          </a:xfrm>
          <a:prstGeom prst="straightConnector1">
            <a:avLst/>
          </a:prstGeom>
          <a:noFill/>
          <a:ln w="28575" cap="flat" cmpd="sng">
            <a:solidFill>
              <a:srgbClr val="A92D55"/>
            </a:solidFill>
            <a:prstDash val="solid"/>
            <a:round/>
            <a:headEnd type="none" w="med" len="med"/>
            <a:tailEnd type="none" w="med" len="med"/>
          </a:ln>
        </p:spPr>
      </p:cxnSp>
      <p:cxnSp>
        <p:nvCxnSpPr>
          <p:cNvPr id="11" name="Google Shape;117;p17">
            <a:extLst>
              <a:ext uri="{FF2B5EF4-FFF2-40B4-BE49-F238E27FC236}">
                <a16:creationId xmlns:a16="http://schemas.microsoft.com/office/drawing/2014/main" id="{BDF0CE15-4E81-1947-BFD9-FA77D43F156E}"/>
              </a:ext>
            </a:extLst>
          </p:cNvPr>
          <p:cNvCxnSpPr>
            <a:cxnSpLocks/>
            <a:stCxn id="24" idx="6"/>
            <a:endCxn id="19" idx="1"/>
          </p:cNvCxnSpPr>
          <p:nvPr/>
        </p:nvCxnSpPr>
        <p:spPr>
          <a:xfrm>
            <a:off x="1288642" y="1654416"/>
            <a:ext cx="2152181" cy="1928050"/>
          </a:xfrm>
          <a:prstGeom prst="straightConnector1">
            <a:avLst/>
          </a:prstGeom>
          <a:noFill/>
          <a:ln w="28575" cap="sq" cmpd="sng">
            <a:solidFill>
              <a:srgbClr val="A92D55"/>
            </a:solidFill>
            <a:prstDash val="solid"/>
            <a:round/>
            <a:headEnd type="none" w="med" len="med"/>
            <a:tailEnd type="none" w="med" len="med"/>
          </a:ln>
        </p:spPr>
      </p:cxnSp>
      <p:cxnSp>
        <p:nvCxnSpPr>
          <p:cNvPr id="12" name="Google Shape;119;p17">
            <a:extLst>
              <a:ext uri="{FF2B5EF4-FFF2-40B4-BE49-F238E27FC236}">
                <a16:creationId xmlns:a16="http://schemas.microsoft.com/office/drawing/2014/main" id="{E6B84C9C-68EE-AE47-9C2C-71C9433AFB69}"/>
              </a:ext>
            </a:extLst>
          </p:cNvPr>
          <p:cNvCxnSpPr>
            <a:cxnSpLocks/>
            <a:stCxn id="24" idx="6"/>
            <a:endCxn id="17" idx="1"/>
          </p:cNvCxnSpPr>
          <p:nvPr/>
        </p:nvCxnSpPr>
        <p:spPr>
          <a:xfrm flipV="1">
            <a:off x="1288642" y="881012"/>
            <a:ext cx="3979822" cy="773404"/>
          </a:xfrm>
          <a:prstGeom prst="straightConnector1">
            <a:avLst/>
          </a:prstGeom>
          <a:noFill/>
          <a:ln w="28575" cap="sq" cmpd="sng">
            <a:solidFill>
              <a:srgbClr val="A92D55"/>
            </a:solidFill>
            <a:prstDash val="solid"/>
            <a:round/>
            <a:headEnd type="none" w="med" len="med"/>
            <a:tailEnd type="none" w="med" len="med"/>
          </a:ln>
        </p:spPr>
      </p:cxnSp>
      <p:cxnSp>
        <p:nvCxnSpPr>
          <p:cNvPr id="13" name="Google Shape;121;p17">
            <a:extLst>
              <a:ext uri="{FF2B5EF4-FFF2-40B4-BE49-F238E27FC236}">
                <a16:creationId xmlns:a16="http://schemas.microsoft.com/office/drawing/2014/main" id="{39C4BE52-F913-0C49-9EE3-1A40D06DEF97}"/>
              </a:ext>
            </a:extLst>
          </p:cNvPr>
          <p:cNvCxnSpPr>
            <a:cxnSpLocks/>
            <a:stCxn id="24" idx="6"/>
            <a:endCxn id="18" idx="1"/>
          </p:cNvCxnSpPr>
          <p:nvPr/>
        </p:nvCxnSpPr>
        <p:spPr>
          <a:xfrm>
            <a:off x="1288642" y="1654416"/>
            <a:ext cx="4747042" cy="601801"/>
          </a:xfrm>
          <a:prstGeom prst="straightConnector1">
            <a:avLst/>
          </a:prstGeom>
          <a:noFill/>
          <a:ln w="28575" cap="sq" cmpd="sng">
            <a:solidFill>
              <a:srgbClr val="A92D55"/>
            </a:solidFill>
            <a:prstDash val="solid"/>
            <a:round/>
            <a:headEnd type="none" w="med" len="med"/>
            <a:tailEnd type="none" w="med" len="med"/>
          </a:ln>
        </p:spPr>
      </p:cxnSp>
      <p:sp>
        <p:nvSpPr>
          <p:cNvPr id="14" name="Google Shape;114;p17">
            <a:extLst>
              <a:ext uri="{FF2B5EF4-FFF2-40B4-BE49-F238E27FC236}">
                <a16:creationId xmlns:a16="http://schemas.microsoft.com/office/drawing/2014/main" id="{DE4D96F6-16B6-384D-BB8F-599390807A48}"/>
              </a:ext>
            </a:extLst>
          </p:cNvPr>
          <p:cNvSpPr/>
          <p:nvPr/>
        </p:nvSpPr>
        <p:spPr>
          <a:xfrm>
            <a:off x="2240245" y="741871"/>
            <a:ext cx="2646993" cy="852710"/>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r>
              <a:rPr lang="en-US" sz="1200" b="1" dirty="0">
                <a:solidFill>
                  <a:srgbClr val="434343"/>
                </a:solidFill>
              </a:rPr>
              <a:t>Pre-Clinical: </a:t>
            </a:r>
            <a:r>
              <a:rPr lang="en-US" sz="825" i="1" dirty="0">
                <a:solidFill>
                  <a:srgbClr val="434343"/>
                </a:solidFill>
              </a:rPr>
              <a:t>We’re managing a large multi-site project, harmonizing data from numerous sources and managing research projects. We want to create communities of practice to integrate theories, data, techniques, and tools.</a:t>
            </a:r>
            <a:endParaRPr sz="825" dirty="0"/>
          </a:p>
        </p:txBody>
      </p:sp>
      <p:sp>
        <p:nvSpPr>
          <p:cNvPr id="15" name="Google Shape;116;p17">
            <a:extLst>
              <a:ext uri="{FF2B5EF4-FFF2-40B4-BE49-F238E27FC236}">
                <a16:creationId xmlns:a16="http://schemas.microsoft.com/office/drawing/2014/main" id="{4FCF069C-B86C-514D-A129-323149D10E14}"/>
              </a:ext>
            </a:extLst>
          </p:cNvPr>
          <p:cNvSpPr/>
          <p:nvPr/>
        </p:nvSpPr>
        <p:spPr>
          <a:xfrm>
            <a:off x="389950" y="3025338"/>
            <a:ext cx="2847430" cy="1298523"/>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pPr>
              <a:buClr>
                <a:schemeClr val="dk1"/>
              </a:buClr>
            </a:pPr>
            <a:r>
              <a:rPr lang="en-US" sz="1200" b="1" dirty="0">
                <a:solidFill>
                  <a:srgbClr val="434343"/>
                </a:solidFill>
              </a:rPr>
              <a:t>Basic Science: </a:t>
            </a:r>
            <a:r>
              <a:rPr lang="en-US" sz="825" i="1" dirty="0">
                <a:solidFill>
                  <a:srgbClr val="434343"/>
                </a:solidFill>
              </a:rPr>
              <a:t>I lead a large basic science research group. We use the repository to support reproducible science by packaging our data and methods in a combined way. Everything gets a unique identifier and versioning is supported. Our lab prioritizes science communication, so the lab graduate students set up a collection of lay summaries of their research projects to enhance engagement and dissemination, tweeting back to the summaries.</a:t>
            </a:r>
            <a:endParaRPr sz="825" dirty="0"/>
          </a:p>
        </p:txBody>
      </p:sp>
      <p:sp>
        <p:nvSpPr>
          <p:cNvPr id="16" name="Google Shape;123;p17">
            <a:extLst>
              <a:ext uri="{FF2B5EF4-FFF2-40B4-BE49-F238E27FC236}">
                <a16:creationId xmlns:a16="http://schemas.microsoft.com/office/drawing/2014/main" id="{DD6B4AEE-D86D-F34D-BC67-7DBCFDA2EDE2}"/>
              </a:ext>
            </a:extLst>
          </p:cNvPr>
          <p:cNvSpPr/>
          <p:nvPr/>
        </p:nvSpPr>
        <p:spPr>
          <a:xfrm>
            <a:off x="1861926" y="1954280"/>
            <a:ext cx="3841253" cy="832311"/>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r>
              <a:rPr lang="en-US" sz="1200" b="1" dirty="0">
                <a:solidFill>
                  <a:srgbClr val="434343"/>
                </a:solidFill>
              </a:rPr>
              <a:t>Clinical Trials: </a:t>
            </a:r>
            <a:r>
              <a:rPr lang="en-US" sz="825" i="1" dirty="0">
                <a:solidFill>
                  <a:srgbClr val="434343"/>
                </a:solidFill>
              </a:rPr>
              <a:t>I am a clinical researcher. I need a way to pre-register protocols or research proposals, search on demographics of participants in similar studies, get insights into recruitment, and share portions of study for compliance. I also want an easy way to share materials such as recruitment protocols, and lay summaries of the trials with the community in an organized way.</a:t>
            </a:r>
            <a:endParaRPr sz="825" dirty="0"/>
          </a:p>
        </p:txBody>
      </p:sp>
      <p:sp>
        <p:nvSpPr>
          <p:cNvPr id="17" name="Google Shape;120;p17">
            <a:extLst>
              <a:ext uri="{FF2B5EF4-FFF2-40B4-BE49-F238E27FC236}">
                <a16:creationId xmlns:a16="http://schemas.microsoft.com/office/drawing/2014/main" id="{44BB0DF9-D3B0-DA40-B3E5-8F614540C28A}"/>
              </a:ext>
            </a:extLst>
          </p:cNvPr>
          <p:cNvSpPr/>
          <p:nvPr/>
        </p:nvSpPr>
        <p:spPr>
          <a:xfrm>
            <a:off x="5268464" y="356156"/>
            <a:ext cx="3720733" cy="1049712"/>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r>
              <a:rPr lang="en-US" sz="1200" b="1" dirty="0">
                <a:solidFill>
                  <a:srgbClr val="434343"/>
                </a:solidFill>
              </a:rPr>
              <a:t>Population Health and Health Equity: </a:t>
            </a:r>
            <a:r>
              <a:rPr lang="en-US" sz="825" i="1" dirty="0">
                <a:solidFill>
                  <a:srgbClr val="434343"/>
                </a:solidFill>
              </a:rPr>
              <a:t>Our multi-institution health equity project uses InvenioRDM to collaborate with our community-based partners and credit these partnerships. We can share materials from community health events, project materials, training materials, annual reports, and lay summaries of research. InvenioRDM helps us to be better partners, accountable to collaborators and the community. (ChicagoCHEC)</a:t>
            </a:r>
            <a:endParaRPr sz="825" dirty="0"/>
          </a:p>
        </p:txBody>
      </p:sp>
      <p:sp>
        <p:nvSpPr>
          <p:cNvPr id="19" name="Google Shape;118;p17">
            <a:extLst>
              <a:ext uri="{FF2B5EF4-FFF2-40B4-BE49-F238E27FC236}">
                <a16:creationId xmlns:a16="http://schemas.microsoft.com/office/drawing/2014/main" id="{34CE5088-EC19-EF45-9FC0-D99A458C6D4B}"/>
              </a:ext>
            </a:extLst>
          </p:cNvPr>
          <p:cNvSpPr/>
          <p:nvPr/>
        </p:nvSpPr>
        <p:spPr>
          <a:xfrm>
            <a:off x="3440823" y="2937110"/>
            <a:ext cx="2711207" cy="1290710"/>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r>
              <a:rPr lang="en-US" sz="1200" b="1" dirty="0">
                <a:solidFill>
                  <a:srgbClr val="434343"/>
                </a:solidFill>
              </a:rPr>
              <a:t>Translation to Practice: </a:t>
            </a:r>
            <a:r>
              <a:rPr lang="en-US" sz="825" i="1" dirty="0">
                <a:solidFill>
                  <a:srgbClr val="434343"/>
                </a:solidFill>
              </a:rPr>
              <a:t>My team wants to find out about clinical trial opportunities to better offer patients all options for treatment. It is important to us to openly share the latest research with patients. The InvenioRDM communities give us a way to make these materials openly, packaged in a cohesive and attractive manner.  As resources are updated, we can upload the new versions and track access.</a:t>
            </a:r>
            <a:endParaRPr sz="825" dirty="0"/>
          </a:p>
        </p:txBody>
      </p:sp>
      <p:cxnSp>
        <p:nvCxnSpPr>
          <p:cNvPr id="20" name="Google Shape;124;p17">
            <a:extLst>
              <a:ext uri="{FF2B5EF4-FFF2-40B4-BE49-F238E27FC236}">
                <a16:creationId xmlns:a16="http://schemas.microsoft.com/office/drawing/2014/main" id="{DBDB103E-3303-0A4F-8FD7-527EF0F72BBD}"/>
              </a:ext>
            </a:extLst>
          </p:cNvPr>
          <p:cNvCxnSpPr>
            <a:cxnSpLocks/>
            <a:stCxn id="24" idx="6"/>
            <a:endCxn id="16" idx="1"/>
          </p:cNvCxnSpPr>
          <p:nvPr/>
        </p:nvCxnSpPr>
        <p:spPr>
          <a:xfrm>
            <a:off x="1288642" y="1654416"/>
            <a:ext cx="573284" cy="716020"/>
          </a:xfrm>
          <a:prstGeom prst="straightConnector1">
            <a:avLst/>
          </a:prstGeom>
          <a:noFill/>
          <a:ln w="28575" cap="sq" cmpd="sng">
            <a:solidFill>
              <a:srgbClr val="A92D55"/>
            </a:solidFill>
            <a:prstDash val="solid"/>
            <a:round/>
            <a:headEnd type="none" w="med" len="med"/>
            <a:tailEnd type="none" w="med" len="med"/>
          </a:ln>
        </p:spPr>
      </p:cxnSp>
      <p:sp>
        <p:nvSpPr>
          <p:cNvPr id="22" name="Google Shape;111;p17">
            <a:extLst>
              <a:ext uri="{FF2B5EF4-FFF2-40B4-BE49-F238E27FC236}">
                <a16:creationId xmlns:a16="http://schemas.microsoft.com/office/drawing/2014/main" id="{A25EE411-EDB6-ED43-84A2-CEB35B599EC9}"/>
              </a:ext>
            </a:extLst>
          </p:cNvPr>
          <p:cNvSpPr/>
          <p:nvPr/>
        </p:nvSpPr>
        <p:spPr>
          <a:xfrm>
            <a:off x="6346703" y="3106565"/>
            <a:ext cx="2547675" cy="865490"/>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r>
              <a:rPr lang="en-US" sz="1200" b="1" dirty="0">
                <a:solidFill>
                  <a:srgbClr val="434343"/>
                </a:solidFill>
              </a:rPr>
              <a:t>Dissemination: </a:t>
            </a:r>
            <a:r>
              <a:rPr lang="en-US" sz="825" i="1" dirty="0">
                <a:solidFill>
                  <a:srgbClr val="434343"/>
                </a:solidFill>
              </a:rPr>
              <a:t>Our institute wants a way to publish and disseminate content like handbooks, lay summaries, and more. We want to credit all contributors and produce an attractive and interactive resource that can be easily updated.</a:t>
            </a:r>
            <a:endParaRPr sz="825" dirty="0"/>
          </a:p>
        </p:txBody>
      </p:sp>
      <p:sp>
        <p:nvSpPr>
          <p:cNvPr id="18" name="Google Shape;122;p17">
            <a:extLst>
              <a:ext uri="{FF2B5EF4-FFF2-40B4-BE49-F238E27FC236}">
                <a16:creationId xmlns:a16="http://schemas.microsoft.com/office/drawing/2014/main" id="{39B0EC3B-4A9A-614C-BB99-0266E77B990B}"/>
              </a:ext>
            </a:extLst>
          </p:cNvPr>
          <p:cNvSpPr/>
          <p:nvPr/>
        </p:nvSpPr>
        <p:spPr>
          <a:xfrm>
            <a:off x="6035684" y="1731360"/>
            <a:ext cx="2858695" cy="1049712"/>
          </a:xfrm>
          <a:prstGeom prst="roundRect">
            <a:avLst>
              <a:gd name="adj" fmla="val 16667"/>
            </a:avLst>
          </a:prstGeom>
          <a:solidFill>
            <a:schemeClr val="bg1"/>
          </a:solidFill>
          <a:ln w="38100" cap="flat" cmpd="sng">
            <a:solidFill>
              <a:srgbClr val="A92D55"/>
            </a:solidFill>
            <a:prstDash val="solid"/>
            <a:round/>
            <a:headEnd type="none" w="sm" len="sm"/>
            <a:tailEnd type="none" w="sm" len="sm"/>
          </a:ln>
        </p:spPr>
        <p:txBody>
          <a:bodyPr spcFirstLastPara="1" wrap="square" lIns="68569" tIns="68569" rIns="68569" bIns="68569" anchor="ctr" anchorCtr="0">
            <a:noAutofit/>
          </a:bodyPr>
          <a:lstStyle/>
          <a:p>
            <a:r>
              <a:rPr lang="en-US" sz="1200" b="1" dirty="0">
                <a:solidFill>
                  <a:srgbClr val="434343"/>
                </a:solidFill>
              </a:rPr>
              <a:t>Early-Stage Investigators:</a:t>
            </a:r>
            <a:r>
              <a:rPr lang="en-US" sz="1200" i="1" dirty="0">
                <a:solidFill>
                  <a:srgbClr val="434343"/>
                </a:solidFill>
              </a:rPr>
              <a:t> </a:t>
            </a:r>
            <a:r>
              <a:rPr lang="en-US" sz="825" i="1" dirty="0">
                <a:solidFill>
                  <a:srgbClr val="434343"/>
                </a:solidFill>
              </a:rPr>
              <a:t>I’m an early career researcher just getting started on my research career. I want to  “put my best foot forward” to showcase my work and demonstrate my expertise and collaborations. Our repository gives me a way to make all my research efforts findable and the metrics are helpful for reporting to leadership.</a:t>
            </a:r>
            <a:endParaRPr sz="825" dirty="0"/>
          </a:p>
        </p:txBody>
      </p:sp>
      <p:sp>
        <p:nvSpPr>
          <p:cNvPr id="106" name="Google Shape;314;p38">
            <a:extLst>
              <a:ext uri="{FF2B5EF4-FFF2-40B4-BE49-F238E27FC236}">
                <a16:creationId xmlns:a16="http://schemas.microsoft.com/office/drawing/2014/main" id="{7D0073C9-F291-314C-A9BB-F2D8252571AC}"/>
              </a:ext>
            </a:extLst>
          </p:cNvPr>
          <p:cNvSpPr txBox="1"/>
          <p:nvPr/>
        </p:nvSpPr>
        <p:spPr>
          <a:xfrm>
            <a:off x="2475187" y="4553313"/>
            <a:ext cx="6668813" cy="499652"/>
          </a:xfrm>
          <a:prstGeom prst="rect">
            <a:avLst/>
          </a:prstGeom>
          <a:noFill/>
          <a:ln>
            <a:noFill/>
          </a:ln>
        </p:spPr>
        <p:txBody>
          <a:bodyPr spcFirstLastPara="1" wrap="square" lIns="68569" tIns="34275" rIns="68569" bIns="34275" anchor="t" anchorCtr="0">
            <a:noAutofit/>
          </a:bodyPr>
          <a:lstStyle/>
          <a:p>
            <a:pPr algn="r"/>
            <a:r>
              <a:rPr lang="en-US" sz="900" dirty="0">
                <a:solidFill>
                  <a:schemeClr val="lt1"/>
                </a:solidFill>
                <a:ea typeface="Arial Narrow"/>
                <a:sym typeface="Arial Narrow"/>
              </a:rPr>
              <a:t>Use cases and implementation in collaboration with the Northwestern University Clinical and Translational Sciences Institute  [NCATS UL1TR001422] &amp; the Chicago Cancer Health Equity Collaborative (ChicagoCHEC) [NCI U54CA202995, U54CA202997, and U54CA203000]. </a:t>
            </a:r>
            <a:endParaRPr sz="900" dirty="0">
              <a:solidFill>
                <a:schemeClr val="lt1"/>
              </a:solidFill>
              <a:ea typeface="Arial Narrow"/>
              <a:sym typeface="Arial Narrow"/>
            </a:endParaRPr>
          </a:p>
        </p:txBody>
      </p:sp>
      <p:grpSp>
        <p:nvGrpSpPr>
          <p:cNvPr id="43" name="Group 42">
            <a:extLst>
              <a:ext uri="{FF2B5EF4-FFF2-40B4-BE49-F238E27FC236}">
                <a16:creationId xmlns:a16="http://schemas.microsoft.com/office/drawing/2014/main" id="{81CAFD6E-6D77-F159-9973-BFBF32FF9A6C}"/>
              </a:ext>
            </a:extLst>
          </p:cNvPr>
          <p:cNvGrpSpPr/>
          <p:nvPr/>
        </p:nvGrpSpPr>
        <p:grpSpPr>
          <a:xfrm>
            <a:off x="266517" y="1143353"/>
            <a:ext cx="1022125" cy="1022125"/>
            <a:chOff x="301568" y="1245422"/>
            <a:chExt cx="1362833" cy="1362833"/>
          </a:xfrm>
        </p:grpSpPr>
        <p:sp>
          <p:nvSpPr>
            <p:cNvPr id="24" name="Oval 23">
              <a:extLst>
                <a:ext uri="{FF2B5EF4-FFF2-40B4-BE49-F238E27FC236}">
                  <a16:creationId xmlns:a16="http://schemas.microsoft.com/office/drawing/2014/main" id="{88D2117D-95DA-1DE9-76D5-72B33503F366}"/>
                </a:ext>
              </a:extLst>
            </p:cNvPr>
            <p:cNvSpPr>
              <a:spLocks noChangeAspect="1"/>
            </p:cNvSpPr>
            <p:nvPr/>
          </p:nvSpPr>
          <p:spPr>
            <a:xfrm>
              <a:off x="301568" y="1245422"/>
              <a:ext cx="1362833" cy="1362833"/>
            </a:xfrm>
            <a:prstGeom prst="ellipse">
              <a:avLst/>
            </a:prstGeom>
            <a:noFill/>
            <a:ln w="57150">
              <a:solidFill>
                <a:srgbClr val="A92D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23" name="Graphic 22" descr="Magnifying glass with solid fill">
              <a:extLst>
                <a:ext uri="{FF2B5EF4-FFF2-40B4-BE49-F238E27FC236}">
                  <a16:creationId xmlns:a16="http://schemas.microsoft.com/office/drawing/2014/main" id="{133EFC86-0438-E911-73FE-94C1608A52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31" y="1332133"/>
              <a:ext cx="1135694" cy="1135694"/>
            </a:xfrm>
            <a:prstGeom prst="rect">
              <a:avLst/>
            </a:prstGeom>
          </p:spPr>
        </p:pic>
      </p:grpSp>
      <p:pic>
        <p:nvPicPr>
          <p:cNvPr id="3" name="Google Shape;11;p1" descr="Text&#10;&#10;Description automatically generated with medium confidence">
            <a:extLst>
              <a:ext uri="{FF2B5EF4-FFF2-40B4-BE49-F238E27FC236}">
                <a16:creationId xmlns:a16="http://schemas.microsoft.com/office/drawing/2014/main" id="{A4A09A70-008E-E924-9BCE-E720F540777E}"/>
              </a:ext>
            </a:extLst>
          </p:cNvPr>
          <p:cNvPicPr preferRelativeResize="0"/>
          <p:nvPr/>
        </p:nvPicPr>
        <p:blipFill rotWithShape="1">
          <a:blip r:embed="rId5">
            <a:alphaModFix/>
          </a:blip>
          <a:srcRect/>
          <a:stretch/>
        </p:blipFill>
        <p:spPr>
          <a:xfrm>
            <a:off x="265572" y="4729255"/>
            <a:ext cx="1830024" cy="264534"/>
          </a:xfrm>
          <a:prstGeom prst="rect">
            <a:avLst/>
          </a:prstGeom>
          <a:noFill/>
          <a:ln>
            <a:noFill/>
          </a:ln>
        </p:spPr>
      </p:pic>
      <p:sp>
        <p:nvSpPr>
          <p:cNvPr id="4" name="Title 6">
            <a:extLst>
              <a:ext uri="{FF2B5EF4-FFF2-40B4-BE49-F238E27FC236}">
                <a16:creationId xmlns:a16="http://schemas.microsoft.com/office/drawing/2014/main" id="{0B029CD4-7249-3E5B-BA48-66D2FBE144B1}"/>
              </a:ext>
            </a:extLst>
          </p:cNvPr>
          <p:cNvSpPr txBox="1">
            <a:spLocks/>
          </p:cNvSpPr>
          <p:nvPr/>
        </p:nvSpPr>
        <p:spPr>
          <a:xfrm>
            <a:off x="140872" y="-20410"/>
            <a:ext cx="8862254" cy="762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200" dirty="0">
                <a:latin typeface="Aptos Display" panose="020B0004020202020204" pitchFamily="34" charset="0"/>
              </a:rPr>
              <a:t>Sample Use Cases</a:t>
            </a:r>
          </a:p>
        </p:txBody>
      </p:sp>
    </p:spTree>
    <p:extLst>
      <p:ext uri="{BB962C8B-B14F-4D97-AF65-F5344CB8AC3E}">
        <p14:creationId xmlns:p14="http://schemas.microsoft.com/office/powerpoint/2010/main" val="3568530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10;p1">
            <a:extLst>
              <a:ext uri="{FF2B5EF4-FFF2-40B4-BE49-F238E27FC236}">
                <a16:creationId xmlns:a16="http://schemas.microsoft.com/office/drawing/2014/main" id="{E055E429-EC1B-DCC7-D164-CB4DB5C8E532}"/>
              </a:ext>
            </a:extLst>
          </p:cNvPr>
          <p:cNvSpPr/>
          <p:nvPr/>
        </p:nvSpPr>
        <p:spPr>
          <a:xfrm>
            <a:off x="-29633" y="4530587"/>
            <a:ext cx="9173633" cy="612913"/>
          </a:xfrm>
          <a:prstGeom prst="rect">
            <a:avLst/>
          </a:prstGeom>
          <a:solidFill>
            <a:srgbClr val="27195F"/>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9" name="Google Shape;11;p1" descr="Text&#10;&#10;Description automatically generated with medium confidence">
            <a:extLst>
              <a:ext uri="{FF2B5EF4-FFF2-40B4-BE49-F238E27FC236}">
                <a16:creationId xmlns:a16="http://schemas.microsoft.com/office/drawing/2014/main" id="{0ADD4702-CB60-F8E3-9699-9675F00EA495}"/>
              </a:ext>
            </a:extLst>
          </p:cNvPr>
          <p:cNvPicPr preferRelativeResize="0"/>
          <p:nvPr/>
        </p:nvPicPr>
        <p:blipFill rotWithShape="1">
          <a:blip r:embed="rId3">
            <a:alphaModFix/>
          </a:blip>
          <a:srcRect/>
          <a:stretch/>
        </p:blipFill>
        <p:spPr>
          <a:xfrm>
            <a:off x="265572" y="4729255"/>
            <a:ext cx="1830024" cy="264534"/>
          </a:xfrm>
          <a:prstGeom prst="rect">
            <a:avLst/>
          </a:prstGeom>
          <a:noFill/>
          <a:ln>
            <a:noFill/>
          </a:ln>
        </p:spPr>
      </p:pic>
      <p:pic>
        <p:nvPicPr>
          <p:cNvPr id="1026" name="Picture 2">
            <a:extLst>
              <a:ext uri="{FF2B5EF4-FFF2-40B4-BE49-F238E27FC236}">
                <a16:creationId xmlns:a16="http://schemas.microsoft.com/office/drawing/2014/main" id="{28F78E4A-F6D1-93EC-B19B-4DE5821A0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4083" y="921951"/>
            <a:ext cx="4435833" cy="326189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National Institutes of Health (NIH) | Facebook">
            <a:extLst>
              <a:ext uri="{FF2B5EF4-FFF2-40B4-BE49-F238E27FC236}">
                <a16:creationId xmlns:a16="http://schemas.microsoft.com/office/drawing/2014/main" id="{384AB873-C236-A2CC-2A5B-E5C831E16C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82" y="646651"/>
            <a:ext cx="1063256" cy="106325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276271C-3C3B-0C0A-9F05-E7A14274648D}"/>
              </a:ext>
            </a:extLst>
          </p:cNvPr>
          <p:cNvSpPr txBox="1"/>
          <p:nvPr/>
        </p:nvSpPr>
        <p:spPr>
          <a:xfrm>
            <a:off x="68082" y="4219850"/>
            <a:ext cx="8927061"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sng" strike="noStrike" cap="none" normalizeH="0" baseline="0" dirty="0">
                <a:ln>
                  <a:noFill/>
                </a:ln>
                <a:solidFill>
                  <a:srgbClr val="C85208"/>
                </a:solidFill>
                <a:effectLst/>
                <a:latin typeface="Arial" panose="020B0604020202020204" pitchFamily="34" charset="0"/>
                <a:hlinkClick r:id="rId6"/>
              </a:rPr>
              <a:t>https://datascience.nih.gov/data-ecosystem/exploring-a-generalist-repository-for-nih-funded-data</a:t>
            </a:r>
            <a:r>
              <a:rPr kumimoji="0" lang="en-US" altLang="en-US" sz="1200" b="0" i="0" u="none" strike="noStrike" cap="none" normalizeH="0" baseline="0" dirty="0">
                <a:ln>
                  <a:noFill/>
                </a:ln>
                <a:solidFill>
                  <a:srgbClr val="C85208"/>
                </a:solidFill>
                <a:effectLst/>
                <a:latin typeface="Arial" panose="020B0604020202020204" pitchFamily="34" charset="0"/>
                <a:cs typeface="Arial" panose="020B0604020202020204" pitchFamily="34" charset="0"/>
              </a:rPr>
              <a:t>  </a:t>
            </a:r>
            <a:endParaRPr kumimoji="0" lang="en-US" altLang="en-US" sz="700" b="0" i="0" u="none" strike="noStrike" cap="none" normalizeH="0" baseline="0" dirty="0">
              <a:ln>
                <a:noFill/>
              </a:ln>
              <a:solidFill>
                <a:schemeClr val="tx1"/>
              </a:solidFill>
              <a:effectLst/>
            </a:endParaRPr>
          </a:p>
        </p:txBody>
      </p:sp>
      <p:sp>
        <p:nvSpPr>
          <p:cNvPr id="16" name="Title 6">
            <a:extLst>
              <a:ext uri="{FF2B5EF4-FFF2-40B4-BE49-F238E27FC236}">
                <a16:creationId xmlns:a16="http://schemas.microsoft.com/office/drawing/2014/main" id="{9DFFE4E9-FDB5-13C5-C30C-5A92B89967B9}"/>
              </a:ext>
            </a:extLst>
          </p:cNvPr>
          <p:cNvSpPr>
            <a:spLocks noGrp="1"/>
          </p:cNvSpPr>
          <p:nvPr>
            <p:ph type="title"/>
          </p:nvPr>
        </p:nvSpPr>
        <p:spPr>
          <a:xfrm>
            <a:off x="140872" y="-20410"/>
            <a:ext cx="8862254" cy="762000"/>
          </a:xfrm>
        </p:spPr>
        <p:txBody>
          <a:bodyPr/>
          <a:lstStyle/>
          <a:p>
            <a:r>
              <a:rPr lang="en-US" dirty="0">
                <a:latin typeface="Aptos Display" panose="020B0004020202020204" pitchFamily="34" charset="0"/>
              </a:rPr>
              <a:t>Generalist Repository Ecosystem Initiative (GREI)</a:t>
            </a:r>
          </a:p>
        </p:txBody>
      </p:sp>
    </p:spTree>
    <p:extLst>
      <p:ext uri="{BB962C8B-B14F-4D97-AF65-F5344CB8AC3E}">
        <p14:creationId xmlns:p14="http://schemas.microsoft.com/office/powerpoint/2010/main" val="1205208168"/>
      </p:ext>
    </p:extLst>
  </p:cSld>
  <p:clrMapOvr>
    <a:masterClrMapping/>
  </p:clrMapOvr>
</p:sld>
</file>

<file path=ppt/theme/theme1.xml><?xml version="1.0" encoding="utf-8"?>
<a:theme xmlns:a="http://schemas.openxmlformats.org/drawingml/2006/main" name="Office Theme">
  <a:themeElements>
    <a:clrScheme name="NM Colors">
      <a:dk1>
        <a:srgbClr val="54585A"/>
      </a:dk1>
      <a:lt1>
        <a:srgbClr val="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5744</TotalTime>
  <Words>643</Words>
  <Application>Microsoft Macintosh PowerPoint</Application>
  <PresentationFormat>On-screen Show (16:9)</PresentationFormat>
  <Paragraphs>29</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Calibri</vt:lpstr>
      <vt:lpstr>Aptos Display</vt:lpstr>
      <vt:lpstr>Arial</vt:lpstr>
      <vt:lpstr>Merriweather Sans</vt:lpstr>
      <vt:lpstr>Office Theme</vt:lpstr>
      <vt:lpstr>Prism Northwestern University Feinberg School of Medicine  Kristi Holmes, PhD Director, Galter Health Sciences Library kristi.holmes@northwestern.edu </vt:lpstr>
      <vt:lpstr>PowerPoint Presentation</vt:lpstr>
      <vt:lpstr>Generalist Repository Ecosystem Initiative (GREI)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view from Galter:  Data Repository Discussion   NU IT Research Governance Committee</dc:title>
  <cp:lastModifiedBy>Kristi Holmes</cp:lastModifiedBy>
  <cp:revision>29</cp:revision>
  <dcterms:modified xsi:type="dcterms:W3CDTF">2023-10-11T15:50:46Z</dcterms:modified>
</cp:coreProperties>
</file>