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1" r:id="rId2"/>
    <p:sldId id="465" r:id="rId3"/>
    <p:sldId id="38181" r:id="rId4"/>
    <p:sldId id="38184" r:id="rId5"/>
    <p:sldId id="38185" r:id="rId6"/>
    <p:sldId id="38186" r:id="rId7"/>
    <p:sldId id="438" r:id="rId8"/>
    <p:sldId id="38187" r:id="rId9"/>
    <p:sldId id="38182" r:id="rId10"/>
    <p:sldId id="38183" r:id="rId11"/>
    <p:sldId id="38179" r:id="rId12"/>
    <p:sldId id="38180" r:id="rId13"/>
    <p:sldId id="38193" r:id="rId14"/>
    <p:sldId id="38188" r:id="rId15"/>
    <p:sldId id="38191" r:id="rId16"/>
    <p:sldId id="38192" r:id="rId17"/>
    <p:sldId id="381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061321-7AE8-E68B-A6C8-105CCCB88687}" name="Jian, Lan (GSFC-6720)" initials="JL(6" userId="S::ljian@ndc.nasa.gov::eaa12858-ae6c-46ab-b534-c54e232c68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44" autoAdjust="0"/>
    <p:restoredTop sz="90465" autoAdjust="0"/>
  </p:normalViewPr>
  <p:slideViewPr>
    <p:cSldViewPr snapToGrid="0">
      <p:cViewPr>
        <p:scale>
          <a:sx n="105" d="100"/>
          <a:sy n="105" d="100"/>
        </p:scale>
        <p:origin x="1374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2DD70-71AD-5444-AAE7-E46D47250AEF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D203E-F48E-9142-9151-59DBCE7EC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63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I’m Robert Candey, project scientist of the Space Physics Data Facility, speaking on behalf of the SPDF team.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D203E-F48E-9142-9151-59DBCE7EC0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73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services include CDAWeb with its many display and listing formats,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81A0A12-C822-AB42-B29C-B7E5ED419DD3}" type="datetime9">
              <a:rPr lang="en-US" smtClean="0"/>
              <a:t>10/9/2023 9:33:31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602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5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9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7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8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2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0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829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3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1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14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56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D42C9-CC20-4AD4-ADF1-2EEA43C2AAD7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391D3-9B2E-45A2-A33A-465F5EFA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79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oleObject" Target="???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D1037-0B34-124D-AAD7-A13C2C34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480403"/>
            <a:ext cx="11332028" cy="157000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Comparison of Some NASA Portals </a:t>
            </a:r>
            <a:b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Heliophysics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0524E-AB81-4644-9345-FD861BA24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3552" y="2318681"/>
            <a:ext cx="8864896" cy="412477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Robert Candey, Bernard Harris, Jack Ireland, Lan Jian, Rita Johnson, Tamara Kovalick, Jennifer Sun, Brian Thomas, Ron Yurow, and the Rest of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Heliophysics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Digital Resource Library (HDRL) Team</a:t>
            </a:r>
          </a:p>
          <a:p>
            <a:pPr marL="0" indent="0" algn="ctr">
              <a:lnSpc>
                <a:spcPct val="120000"/>
              </a:lnSpc>
              <a:buNone/>
            </a:pPr>
            <a:b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NASA Goddard Space Flight Center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1000" dirty="0"/>
          </a:p>
          <a:p>
            <a:pPr marL="0" indent="0" algn="ctr">
              <a:buNone/>
            </a:pPr>
            <a:r>
              <a:rPr lang="en-US" sz="3200" dirty="0"/>
              <a:t>DASH: Data, Analysis, and Software in Heliophysics</a:t>
            </a:r>
          </a:p>
          <a:p>
            <a:pPr marL="0" indent="0" algn="ctr">
              <a:buNone/>
            </a:pPr>
            <a:r>
              <a:rPr lang="en-US" sz="3200" dirty="0"/>
              <a:t>2023 October 9-11</a:t>
            </a:r>
          </a:p>
        </p:txBody>
      </p:sp>
    </p:spTree>
    <p:extLst>
      <p:ext uri="{BB962C8B-B14F-4D97-AF65-F5344CB8AC3E}">
        <p14:creationId xmlns:p14="http://schemas.microsoft.com/office/powerpoint/2010/main" val="1280861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C685-CC9B-8447-93F1-8E9DF1FCE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D6437-EDB7-8B48-9274-57F61024A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677" y="1166181"/>
            <a:ext cx="10864645" cy="5074708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Coordinated Data Analysis Web (</a:t>
            </a:r>
            <a:r>
              <a:rPr lang="en-US" b="1" dirty="0" err="1">
                <a:solidFill>
                  <a:srgbClr val="000000"/>
                </a:solidFill>
                <a:latin typeface="Calibri" panose="020F0502020204030204" pitchFamily="34" charset="0"/>
              </a:rPr>
              <a:t>CDAWeb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) Data Browsing System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  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https://cdaweb.gsfc.nasa.gov/ </a:t>
            </a:r>
          </a:p>
          <a:p>
            <a:pPr marL="2286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Space Physics Data Facility (SPDF) https://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spdf.gsfc.nasa.gov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 (part of HDRL) manages the non-solar data archive and associated services</a:t>
            </a:r>
            <a:endParaRPr lang="en-US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Heliophysics Data Portal (HDP) 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https://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heliophysicsdata.gsfc.nasa.gov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/</a:t>
            </a:r>
          </a:p>
          <a:p>
            <a:pPr marL="2286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HDRL manages the Space Physics Archive Search and Extract (SPASE) metadata collection effort for describing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heliophysics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resources, which are searchable via the HDP</a:t>
            </a:r>
          </a:p>
          <a:p>
            <a:pPr marL="0" marR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Science Discovery Engine (SDE) 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https://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sciencediscoveryengine.nasa.gov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/</a:t>
            </a:r>
          </a:p>
          <a:p>
            <a:pPr marL="2286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Search across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NASA's Science Mission Directorate (SMD) divisions, particularly the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SPASE records,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Heliophysics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Events Knowledgebase (HEK) events, and ADS bibliographies for heliophysics metadata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NASA's Heliophysics Digital Resource Library (HDRL) 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https://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hdrl.gsfc.nasa.gov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/ </a:t>
            </a:r>
          </a:p>
          <a:p>
            <a:pPr marL="2286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provides data and services for the Heliophysics System Observatory</a:t>
            </a:r>
          </a:p>
          <a:p>
            <a:pPr marL="2286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7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87CB779F-937A-B846-2210-D531AB52B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750" y="173225"/>
            <a:ext cx="6056070" cy="6426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D9F542-3B4B-0BD6-39F9-867F73925075}"/>
              </a:ext>
            </a:extLst>
          </p:cNvPr>
          <p:cNvSpPr txBox="1"/>
          <p:nvPr/>
        </p:nvSpPr>
        <p:spPr>
          <a:xfrm>
            <a:off x="1542433" y="417952"/>
            <a:ext cx="429476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/>
              <a:t>60+ Missions/Sources (Groups)</a:t>
            </a:r>
          </a:p>
        </p:txBody>
      </p:sp>
      <p:sp>
        <p:nvSpPr>
          <p:cNvPr id="3" name="Right Arrow 6">
            <a:extLst>
              <a:ext uri="{FF2B5EF4-FFF2-40B4-BE49-F238E27FC236}">
                <a16:creationId xmlns:a16="http://schemas.microsoft.com/office/drawing/2014/main" id="{3B5C1F12-03C3-33C3-B40E-97477D57EFE2}"/>
              </a:ext>
            </a:extLst>
          </p:cNvPr>
          <p:cNvSpPr/>
          <p:nvPr/>
        </p:nvSpPr>
        <p:spPr bwMode="auto">
          <a:xfrm>
            <a:off x="5696150" y="572863"/>
            <a:ext cx="516273" cy="292928"/>
          </a:xfrm>
          <a:prstGeom prst="rightArrow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2607AA-B966-1E17-28B9-90EFBC5CE04B}"/>
              </a:ext>
            </a:extLst>
          </p:cNvPr>
          <p:cNvSpPr txBox="1"/>
          <p:nvPr/>
        </p:nvSpPr>
        <p:spPr>
          <a:xfrm>
            <a:off x="640929" y="2042855"/>
            <a:ext cx="49517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Coordinated Data </a:t>
            </a:r>
          </a:p>
          <a:p>
            <a:pPr algn="ctr"/>
            <a:r>
              <a:rPr lang="en-US" sz="3600" b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Analysis Web (</a:t>
            </a:r>
            <a:r>
              <a:rPr lang="en-US" sz="3600" b="1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CDAWeb</a:t>
            </a:r>
            <a:r>
              <a:rPr lang="en-US" sz="3600" b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04939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C64C8C21-8D84-8DE1-EDB5-1BF2A42A2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436" y="77720"/>
            <a:ext cx="7385127" cy="661749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4B6027C-67A2-50DC-2A25-3247E3992598}"/>
              </a:ext>
            </a:extLst>
          </p:cNvPr>
          <p:cNvSpPr/>
          <p:nvPr/>
        </p:nvSpPr>
        <p:spPr>
          <a:xfrm>
            <a:off x="6388696" y="2101626"/>
            <a:ext cx="914400" cy="182562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8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 survey&#10;&#10;Description automatically generated">
            <a:extLst>
              <a:ext uri="{FF2B5EF4-FFF2-40B4-BE49-F238E27FC236}">
                <a16:creationId xmlns:a16="http://schemas.microsoft.com/office/drawing/2014/main" id="{B6FAEF16-3FE4-35EB-2F10-57704C03F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766" y="0"/>
            <a:ext cx="492246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38EBC2-40A3-6B1C-FD39-1D59954742B0}"/>
              </a:ext>
            </a:extLst>
          </p:cNvPr>
          <p:cNvSpPr/>
          <p:nvPr/>
        </p:nvSpPr>
        <p:spPr>
          <a:xfrm>
            <a:off x="3908262" y="2162481"/>
            <a:ext cx="4385133" cy="995389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F158918-ACBB-7CEF-C74C-3E2D3B68C48A}"/>
              </a:ext>
            </a:extLst>
          </p:cNvPr>
          <p:cNvCxnSpPr/>
          <p:nvPr/>
        </p:nvCxnSpPr>
        <p:spPr>
          <a:xfrm>
            <a:off x="3908262" y="1977656"/>
            <a:ext cx="71690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013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622A4AC1-A877-200A-70F4-2C6E1E32D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506" y="0"/>
            <a:ext cx="67289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85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3955922" y="748303"/>
            <a:ext cx="7456433" cy="646331"/>
          </a:xfrm>
          <a:prstGeom prst="rect">
            <a:avLst/>
          </a:prstGeom>
          <a:noFill/>
          <a:ln w="38100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 Displays in CDAWeb</a:t>
            </a:r>
            <a:endParaRPr lang="en-US" altLang="en-US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052" name="Text Box 12"/>
          <p:cNvSpPr txBox="1">
            <a:spLocks noChangeArrowheads="1"/>
          </p:cNvSpPr>
          <p:nvPr/>
        </p:nvSpPr>
        <p:spPr bwMode="auto">
          <a:xfrm rot="16200000">
            <a:off x="-2693453" y="3059921"/>
            <a:ext cx="642132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000" dirty="0"/>
              <a:t>WIND MFI &amp; SWE </a:t>
            </a:r>
          </a:p>
          <a:p>
            <a:pPr algn="ctr"/>
            <a:r>
              <a:rPr lang="en-US" altLang="en-US" sz="2000" dirty="0"/>
              <a:t>Van Allen Probe A ECT &amp; MagEIS</a:t>
            </a:r>
          </a:p>
        </p:txBody>
      </p:sp>
      <p:sp>
        <p:nvSpPr>
          <p:cNvPr id="87053" name="Text Box 13"/>
          <p:cNvSpPr txBox="1">
            <a:spLocks noChangeArrowheads="1"/>
          </p:cNvSpPr>
          <p:nvPr/>
        </p:nvSpPr>
        <p:spPr bwMode="auto">
          <a:xfrm>
            <a:off x="3463636" y="5549364"/>
            <a:ext cx="39867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000" dirty="0"/>
              <a:t>GPS International GNSS Service Total Electron Content</a:t>
            </a:r>
          </a:p>
        </p:txBody>
      </p:sp>
      <p:pic>
        <p:nvPicPr>
          <p:cNvPr id="4" name="TIMED_WINDVECTORSNCAR_TIDI_27120_00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1930" b="9800"/>
          <a:stretch/>
        </p:blipFill>
        <p:spPr>
          <a:xfrm>
            <a:off x="7707575" y="2068945"/>
            <a:ext cx="4220974" cy="326043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291" y="328457"/>
            <a:ext cx="2332646" cy="6296070"/>
          </a:xfrm>
          <a:prstGeom prst="rect">
            <a:avLst/>
          </a:prstGeom>
        </p:spPr>
      </p:pic>
      <p:graphicFrame>
        <p:nvGraphicFramePr>
          <p:cNvPr id="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054203"/>
              </p:ext>
            </p:extLst>
          </p:nvPr>
        </p:nvGraphicFramePr>
        <p:xfrm>
          <a:off x="3578092" y="2071497"/>
          <a:ext cx="3872328" cy="3301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7" imgW="12117491" imgH="10326541" progId="Word.Document.12">
                  <p:link updateAutomatic="1"/>
                </p:oleObj>
              </mc:Choice>
              <mc:Fallback>
                <p:oleObj name="Document" r:id="rId7" imgW="12117491" imgH="10326541" progId="Word.Document.12">
                  <p:link updateAutomatic="1"/>
                  <p:pic>
                    <p:nvPicPr>
                      <p:cNvPr id="2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8092" y="2071497"/>
                        <a:ext cx="3872328" cy="3301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7951101" y="5549364"/>
            <a:ext cx="38894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000" dirty="0"/>
              <a:t>TIMED/TIDI Wind Vectors Movie</a:t>
            </a:r>
          </a:p>
          <a:p>
            <a:pPr algn="ctr"/>
            <a:r>
              <a:rPr lang="en-US" altLang="en-US" sz="2000" dirty="0"/>
              <a:t>Transverse Mercator Projection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33C9-172C-EB4C-98D5-0E26F1E23F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8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9359BE41-8029-9685-06D1-D63F64321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797" y="58479"/>
            <a:ext cx="5102409" cy="67410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15A8B1-0602-3AAF-EDC5-A31CC161D574}"/>
              </a:ext>
            </a:extLst>
          </p:cNvPr>
          <p:cNvSpPr txBox="1"/>
          <p:nvPr/>
        </p:nvSpPr>
        <p:spPr>
          <a:xfrm>
            <a:off x="0" y="2351199"/>
            <a:ext cx="49517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Heliophysics</a:t>
            </a:r>
            <a:endParaRPr lang="en-US" sz="3600" b="1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algn="ctr"/>
            <a:r>
              <a:rPr lang="en-US" sz="3600" b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Data Portal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488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A8D36EA6-A14C-F0CF-6DA6-D5447F96C3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86"/>
          <a:stretch/>
        </p:blipFill>
        <p:spPr>
          <a:xfrm>
            <a:off x="2722593" y="196369"/>
            <a:ext cx="6931768" cy="646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83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8B9901D4-2BA8-9DEA-000F-42E736A748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06"/>
          <a:stretch/>
        </p:blipFill>
        <p:spPr>
          <a:xfrm>
            <a:off x="2257189" y="143933"/>
            <a:ext cx="7677622" cy="65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60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A8724157-7DC2-8A96-1119-4FB0F0E345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0"/>
          <a:stretch/>
        </p:blipFill>
        <p:spPr>
          <a:xfrm>
            <a:off x="116738" y="135467"/>
            <a:ext cx="11968932" cy="661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0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9FCD27C-A6C1-365A-E409-C3D168BC8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54" y="92928"/>
            <a:ext cx="9767092" cy="667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12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3A5359-A6B5-AA7C-75CB-0CA6487AA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374" y="99475"/>
            <a:ext cx="9495425" cy="665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64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C685-CC9B-8447-93F1-8E9DF1FCE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-117475"/>
            <a:ext cx="10515600" cy="111693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Comparisons: CDAWeb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D6437-EDB7-8B48-9274-57F61024A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660" y="797439"/>
            <a:ext cx="9770140" cy="6166883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Overall goals: </a:t>
            </a:r>
          </a:p>
          <a:p>
            <a:pPr lvl="1"/>
            <a:r>
              <a:rPr lang="en-US" dirty="0"/>
              <a:t>Simple interface that generally guarantees a useful plot or listing</a:t>
            </a:r>
          </a:p>
          <a:p>
            <a:pPr lvl="1"/>
            <a:r>
              <a:rPr lang="en-US" dirty="0"/>
              <a:t>Entirely driven by standardized ISTP metadata (little specialized code)</a:t>
            </a:r>
          </a:p>
          <a:p>
            <a:pPr lvl="1"/>
            <a:r>
              <a:rPr lang="en-US" dirty="0"/>
              <a:t>Display each mission data within the context of other missions</a:t>
            </a:r>
          </a:p>
          <a:p>
            <a:pPr lvl="1"/>
            <a:r>
              <a:rPr lang="en-US" dirty="0"/>
              <a:t>Curation independent of display</a:t>
            </a:r>
            <a:endParaRPr lang="en-US" b="0" i="0" dirty="0">
              <a:effectLst/>
            </a:endParaRPr>
          </a:p>
          <a:p>
            <a:pPr algn="l"/>
            <a:r>
              <a:rPr lang="en-US" sz="2800" b="0" i="0" dirty="0">
                <a:effectLst/>
              </a:rPr>
              <a:t>Interoperability: </a:t>
            </a:r>
          </a:p>
          <a:p>
            <a:pPr lvl="1"/>
            <a:r>
              <a:rPr lang="en-US" dirty="0"/>
              <a:t>W</a:t>
            </a:r>
            <a:r>
              <a:rPr lang="en-US" b="0" i="0" dirty="0">
                <a:effectLst/>
              </a:rPr>
              <a:t>eb service APIs, HAPI</a:t>
            </a:r>
          </a:p>
          <a:p>
            <a:pPr lvl="1"/>
            <a:r>
              <a:rPr lang="en-US" b="0" i="0" dirty="0">
                <a:effectLst/>
              </a:rPr>
              <a:t>ISTP and SPASE metadata standards</a:t>
            </a:r>
          </a:p>
          <a:p>
            <a:pPr lvl="1"/>
            <a:r>
              <a:rPr lang="en-US" b="0" i="0" dirty="0">
                <a:effectLst/>
              </a:rPr>
              <a:t>Standardized CDF/netCDF self-describing formats</a:t>
            </a:r>
          </a:p>
          <a:p>
            <a:pPr algn="l"/>
            <a:r>
              <a:rPr lang="en-US" sz="2800" dirty="0"/>
              <a:t>Maintenance: </a:t>
            </a:r>
            <a:r>
              <a:rPr lang="en-US" sz="2400" dirty="0"/>
              <a:t>Continual improvement for new data types, bugs, features</a:t>
            </a:r>
          </a:p>
          <a:p>
            <a:pPr algn="l"/>
            <a:r>
              <a:rPr lang="en-US" sz="2800" dirty="0"/>
              <a:t>Usability improvements: </a:t>
            </a:r>
          </a:p>
          <a:p>
            <a:pPr lvl="1"/>
            <a:r>
              <a:rPr lang="en-US" dirty="0"/>
              <a:t>Added options like averaging, outlier removal</a:t>
            </a:r>
          </a:p>
          <a:p>
            <a:pPr lvl="1"/>
            <a:r>
              <a:rPr lang="en-US" dirty="0"/>
              <a:t>Will add multiple submit buttons</a:t>
            </a:r>
          </a:p>
          <a:p>
            <a:pPr lvl="1"/>
            <a:r>
              <a:rPr lang="en-US" dirty="0"/>
              <a:t>New </a:t>
            </a:r>
            <a:r>
              <a:rPr lang="en-US" dirty="0" err="1"/>
              <a:t>Javascript</a:t>
            </a:r>
            <a:r>
              <a:rPr lang="en-US" dirty="0"/>
              <a:t> interface to hide complexity, more accessible, responsive </a:t>
            </a:r>
          </a:p>
          <a:p>
            <a:pPr algn="l"/>
            <a:r>
              <a:rPr lang="en-US" sz="2800" b="0" i="0" dirty="0">
                <a:effectLst/>
              </a:rPr>
              <a:t>Future/Sustainability: </a:t>
            </a:r>
          </a:p>
          <a:p>
            <a:pPr lvl="1"/>
            <a:r>
              <a:rPr lang="en-US" b="0" i="0" dirty="0">
                <a:effectLst/>
              </a:rPr>
              <a:t>Permanent SPDF archive</a:t>
            </a:r>
          </a:p>
          <a:p>
            <a:pPr lvl="1"/>
            <a:r>
              <a:rPr lang="en-US" dirty="0"/>
              <a:t>D</a:t>
            </a:r>
            <a:r>
              <a:rPr lang="en-US" b="0" i="0" dirty="0">
                <a:effectLst/>
              </a:rPr>
              <a:t>eveloping </a:t>
            </a:r>
            <a:r>
              <a:rPr lang="en-US" b="0" i="0" dirty="0" err="1">
                <a:effectLst/>
              </a:rPr>
              <a:t>Javascript</a:t>
            </a:r>
            <a:r>
              <a:rPr lang="en-US" b="0" i="0" dirty="0">
                <a:effectLst/>
              </a:rPr>
              <a:t> </a:t>
            </a:r>
            <a:r>
              <a:rPr lang="en-US" dirty="0"/>
              <a:t>plotting/list interface on top of web service calls</a:t>
            </a:r>
            <a:endParaRPr lang="en-US" b="0" i="0" dirty="0">
              <a:effectLst/>
            </a:endParaRPr>
          </a:p>
          <a:p>
            <a:pPr algn="l"/>
            <a:r>
              <a:rPr lang="en-US" sz="2800" b="0" i="0" dirty="0">
                <a:effectLst/>
              </a:rPr>
              <a:t>Newcomers vs. experi</a:t>
            </a:r>
            <a:r>
              <a:rPr lang="en-US" sz="2800" dirty="0"/>
              <a:t>enced users: </a:t>
            </a:r>
          </a:p>
          <a:p>
            <a:pPr lvl="1"/>
            <a:r>
              <a:rPr lang="en-US" sz="2500" dirty="0"/>
              <a:t>Simple interface, but requires studying dataset/variable info</a:t>
            </a:r>
          </a:p>
          <a:p>
            <a:pPr algn="l"/>
            <a:r>
              <a:rPr lang="en-US" sz="2800" b="0" i="0" dirty="0">
                <a:effectLst/>
              </a:rPr>
              <a:t>Metrics: </a:t>
            </a:r>
            <a:r>
              <a:rPr lang="en-US" sz="2400" b="0" i="0" dirty="0">
                <a:effectLst/>
              </a:rPr>
              <a:t>Popularity by dataset and mission over time, calls by each access method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461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C685-CC9B-8447-93F1-8E9DF1FCE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745"/>
            <a:ext cx="10515600" cy="68118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Comparisons: Heliophysics Data Portal (HDP)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D6437-EDB7-8B48-9274-57F61024A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902" y="1106488"/>
            <a:ext cx="9614195" cy="5698345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Overall goals: </a:t>
            </a:r>
          </a:p>
          <a:p>
            <a:pPr lvl="1"/>
            <a:r>
              <a:rPr lang="en-US" dirty="0"/>
              <a:t>Search for datasets and other resources of interest across world-wide holdings</a:t>
            </a:r>
          </a:p>
          <a:p>
            <a:pPr lvl="1"/>
            <a:r>
              <a:rPr lang="en-US" dirty="0"/>
              <a:t>Entirely driven by standardized SPASE metadata</a:t>
            </a:r>
          </a:p>
          <a:p>
            <a:pPr algn="l"/>
            <a:r>
              <a:rPr lang="en-US" sz="2800" b="0" i="0" dirty="0">
                <a:effectLst/>
              </a:rPr>
              <a:t>Interoperability: </a:t>
            </a:r>
          </a:p>
          <a:p>
            <a:pPr lvl="1"/>
            <a:r>
              <a:rPr lang="en-US" dirty="0"/>
              <a:t>W</a:t>
            </a:r>
            <a:r>
              <a:rPr lang="en-US" b="0" i="0" dirty="0">
                <a:effectLst/>
              </a:rPr>
              <a:t>eb service API</a:t>
            </a:r>
          </a:p>
          <a:p>
            <a:pPr lvl="1"/>
            <a:r>
              <a:rPr lang="en-US" b="0" i="0" dirty="0">
                <a:effectLst/>
              </a:rPr>
              <a:t>SPASE metadata standards</a:t>
            </a:r>
          </a:p>
          <a:p>
            <a:pPr algn="l"/>
            <a:r>
              <a:rPr lang="en-US" sz="2800" dirty="0"/>
              <a:t>Maintenance: </a:t>
            </a:r>
          </a:p>
          <a:p>
            <a:pPr lvl="1"/>
            <a:r>
              <a:rPr lang="en-US" dirty="0"/>
              <a:t>Modest changes on a fixed code base to support more SPASE resource types</a:t>
            </a:r>
          </a:p>
          <a:p>
            <a:pPr algn="l"/>
            <a:r>
              <a:rPr lang="en-US" sz="2800" dirty="0"/>
              <a:t>Usability improvements: </a:t>
            </a:r>
            <a:endParaRPr lang="en-US" dirty="0"/>
          </a:p>
          <a:p>
            <a:pPr lvl="1"/>
            <a:r>
              <a:rPr lang="en-US" dirty="0"/>
              <a:t>Needs a rewrite to be more accessible, responsive, easier to maintain </a:t>
            </a:r>
          </a:p>
          <a:p>
            <a:pPr algn="l"/>
            <a:r>
              <a:rPr lang="en-US" sz="2800" b="0" i="0" dirty="0">
                <a:effectLst/>
              </a:rPr>
              <a:t>Future/Sustainability: </a:t>
            </a:r>
          </a:p>
          <a:p>
            <a:pPr lvl="1"/>
            <a:r>
              <a:rPr lang="en-US" b="0" i="0" dirty="0">
                <a:effectLst/>
              </a:rPr>
              <a:t>Uncertain, could be replaced by a subset of SDE or another metadata search service</a:t>
            </a:r>
          </a:p>
          <a:p>
            <a:pPr algn="l"/>
            <a:r>
              <a:rPr lang="en-US" sz="2800" b="0" i="0" dirty="0">
                <a:effectLst/>
              </a:rPr>
              <a:t>Newcomers vs. experi</a:t>
            </a:r>
            <a:r>
              <a:rPr lang="en-US" sz="2800" dirty="0"/>
              <a:t>enced users:</a:t>
            </a:r>
          </a:p>
          <a:p>
            <a:pPr lvl="1"/>
            <a:r>
              <a:rPr lang="en-US" dirty="0"/>
              <a:t>Requires some effort to understand, but provides access info to a semi-complete set of public heliophysics data</a:t>
            </a:r>
          </a:p>
          <a:p>
            <a:pPr algn="l"/>
            <a:r>
              <a:rPr lang="en-US" sz="2800" b="0" i="0" dirty="0">
                <a:effectLst/>
              </a:rPr>
              <a:t>Metrics: </a:t>
            </a:r>
            <a:r>
              <a:rPr lang="en-US" sz="2400" b="0" i="0" dirty="0">
                <a:effectLst/>
              </a:rPr>
              <a:t>not tracked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638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C685-CC9B-8447-93F1-8E9DF1FCE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29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Comparisons: Science Discovery Engine (SDE)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D6437-EDB7-8B48-9274-57F61024A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818489"/>
            <a:ext cx="10515600" cy="5996984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Overall goals: </a:t>
            </a:r>
          </a:p>
          <a:p>
            <a:pPr lvl="1"/>
            <a:r>
              <a:rPr lang="en-US" dirty="0"/>
              <a:t>Rapid discovery of NASA science data, software, documentation</a:t>
            </a:r>
          </a:p>
          <a:p>
            <a:pPr lvl="1"/>
            <a:r>
              <a:rPr lang="en-US" dirty="0"/>
              <a:t>Open science and interdisciplinary science</a:t>
            </a:r>
          </a:p>
          <a:p>
            <a:pPr lvl="1"/>
            <a:r>
              <a:rPr lang="en-US" dirty="0"/>
              <a:t>Initial Google-like simple interface, then drilling down with various facets</a:t>
            </a:r>
          </a:p>
          <a:p>
            <a:pPr lvl="1"/>
            <a:r>
              <a:rPr lang="en-US" dirty="0"/>
              <a:t>Driven by available metadata from the science divisions (SPASE, HEK, ADS </a:t>
            </a:r>
            <a:r>
              <a:rPr lang="en-US" dirty="0" err="1"/>
              <a:t>biblio</a:t>
            </a:r>
            <a:r>
              <a:rPr lang="en-US" dirty="0"/>
              <a:t> for </a:t>
            </a:r>
            <a:r>
              <a:rPr lang="en-US" dirty="0" err="1"/>
              <a:t>Helio</a:t>
            </a:r>
            <a:r>
              <a:rPr lang="en-US" dirty="0"/>
              <a:t>)</a:t>
            </a:r>
          </a:p>
          <a:p>
            <a:pPr lvl="1"/>
            <a:r>
              <a:rPr lang="en-US" b="0" i="0" dirty="0">
                <a:effectLst/>
              </a:rPr>
              <a:t>Apply emerging tech</a:t>
            </a:r>
            <a:r>
              <a:rPr lang="en-US" dirty="0"/>
              <a:t>nologies and search techniques, such as Large Language Models (LLMs)</a:t>
            </a:r>
            <a:endParaRPr lang="en-US" b="0" i="0" dirty="0">
              <a:effectLst/>
            </a:endParaRPr>
          </a:p>
          <a:p>
            <a:pPr algn="l"/>
            <a:r>
              <a:rPr lang="en-US" sz="2800" b="0" i="0" dirty="0">
                <a:effectLst/>
              </a:rPr>
              <a:t>Interoperability: </a:t>
            </a:r>
          </a:p>
          <a:p>
            <a:pPr lvl="1"/>
            <a:r>
              <a:rPr lang="en-US" dirty="0"/>
              <a:t>W</a:t>
            </a:r>
            <a:r>
              <a:rPr lang="en-US" b="0" i="0" dirty="0">
                <a:effectLst/>
              </a:rPr>
              <a:t>eb service APIs for </a:t>
            </a:r>
            <a:r>
              <a:rPr lang="en-US" b="0" i="0" dirty="0" err="1">
                <a:effectLst/>
              </a:rPr>
              <a:t>Jupyter</a:t>
            </a:r>
            <a:r>
              <a:rPr lang="en-US" b="0" i="0" dirty="0">
                <a:effectLst/>
              </a:rPr>
              <a:t> notebooks and other applications</a:t>
            </a:r>
          </a:p>
          <a:p>
            <a:pPr algn="l"/>
            <a:r>
              <a:rPr lang="en-US" sz="2800" dirty="0"/>
              <a:t>Maintenance:</a:t>
            </a:r>
          </a:p>
          <a:p>
            <a:pPr lvl="1"/>
            <a:r>
              <a:rPr lang="en-US" dirty="0"/>
              <a:t>Continual improvement for new data types, bugs, features</a:t>
            </a:r>
          </a:p>
          <a:p>
            <a:pPr algn="l"/>
            <a:r>
              <a:rPr lang="en-US" sz="2800" dirty="0"/>
              <a:t>Usability improvements: </a:t>
            </a:r>
          </a:p>
          <a:p>
            <a:pPr lvl="1"/>
            <a:r>
              <a:rPr lang="en-US" dirty="0"/>
              <a:t>Added more facets</a:t>
            </a:r>
          </a:p>
          <a:p>
            <a:pPr lvl="1"/>
            <a:r>
              <a:rPr lang="en-US" dirty="0"/>
              <a:t>Adding more sources </a:t>
            </a:r>
          </a:p>
          <a:p>
            <a:pPr lvl="1"/>
            <a:r>
              <a:rPr lang="en-US" dirty="0"/>
              <a:t>Interfacing with ADS Science Explorer (</a:t>
            </a:r>
            <a:r>
              <a:rPr lang="en-US" dirty="0" err="1"/>
              <a:t>SciX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Exploring LLMs</a:t>
            </a:r>
          </a:p>
          <a:p>
            <a:pPr algn="l"/>
            <a:r>
              <a:rPr lang="en-US" sz="2800" b="0" i="0" dirty="0">
                <a:effectLst/>
              </a:rPr>
              <a:t>Future/Sustainability: </a:t>
            </a:r>
          </a:p>
          <a:p>
            <a:pPr lvl="1"/>
            <a:r>
              <a:rPr lang="en-US" dirty="0"/>
              <a:t>NASA SMD sponsored, new project</a:t>
            </a:r>
            <a:endParaRPr lang="en-US" b="0" i="0" dirty="0">
              <a:effectLst/>
            </a:endParaRPr>
          </a:p>
          <a:p>
            <a:pPr algn="l"/>
            <a:r>
              <a:rPr lang="en-US" sz="2800" b="0" i="0" dirty="0">
                <a:effectLst/>
              </a:rPr>
              <a:t>Newcomers vs. experi</a:t>
            </a:r>
            <a:r>
              <a:rPr lang="en-US" sz="2800" dirty="0"/>
              <a:t>enced users: </a:t>
            </a:r>
            <a:r>
              <a:rPr lang="en-US" sz="2400" dirty="0"/>
              <a:t>simple interface, with facets for constraining further</a:t>
            </a:r>
          </a:p>
          <a:p>
            <a:pPr algn="l"/>
            <a:r>
              <a:rPr lang="en-US" sz="2800" b="0" i="0" dirty="0">
                <a:effectLst/>
              </a:rPr>
              <a:t>Metrics: </a:t>
            </a:r>
            <a:r>
              <a:rPr lang="en-US" sz="2400" b="0" i="0" dirty="0">
                <a:effectLst/>
              </a:rPr>
              <a:t>detailed logs of sessions, queries, most searched terms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539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B164-C3E8-4221-4D70-E9FD5F77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998980-6BC3-C049-3190-F28A9DED45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621" y="73166"/>
            <a:ext cx="6932285" cy="6494128"/>
          </a:xfrm>
        </p:spPr>
      </p:pic>
    </p:spTree>
    <p:extLst>
      <p:ext uri="{BB962C8B-B14F-4D97-AF65-F5344CB8AC3E}">
        <p14:creationId xmlns:p14="http://schemas.microsoft.com/office/powerpoint/2010/main" val="4267515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52338</TotalTime>
  <Words>726</Words>
  <Application>Microsoft Office PowerPoint</Application>
  <PresentationFormat>Widescreen</PresentationFormat>
  <Paragraphs>92</Paragraphs>
  <Slides>17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???</vt:lpstr>
      <vt:lpstr>Comparison of Some NASA Portals  for Heliophysics Data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Comparisons: CDAWeb</vt:lpstr>
      <vt:lpstr>Comparisons: Heliophysics Data Portal (HDP)</vt:lpstr>
      <vt:lpstr>Comparisons: Science Discovery Engine (SDE)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4D Orbit Viewer Prototypes</dc:title>
  <dc:creator>Chimiak, Reine A. (GSFC-5870)</dc:creator>
  <cp:lastModifiedBy>Jian, Lan (GSFC-6720)</cp:lastModifiedBy>
  <cp:revision>97</cp:revision>
  <dcterms:created xsi:type="dcterms:W3CDTF">2020-10-13T14:36:18Z</dcterms:created>
  <dcterms:modified xsi:type="dcterms:W3CDTF">2023-10-10T00:28:06Z</dcterms:modified>
</cp:coreProperties>
</file>