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9" r:id="rId3"/>
    <p:sldId id="260" r:id="rId4"/>
    <p:sldId id="262" r:id="rId5"/>
    <p:sldId id="267" r:id="rId6"/>
    <p:sldId id="264" r:id="rId7"/>
    <p:sldId id="265" r:id="rId8"/>
    <p:sldId id="266" r:id="rId9"/>
    <p:sldId id="268" r:id="rId10"/>
    <p:sldId id="270" r:id="rId11"/>
    <p:sldId id="269" r:id="rId12"/>
    <p:sldId id="271" r:id="rId13"/>
    <p:sldId id="272" r:id="rId14"/>
    <p:sldId id="274" r:id="rId15"/>
    <p:sldId id="273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3918" autoAdjust="0"/>
  </p:normalViewPr>
  <p:slideViewPr>
    <p:cSldViewPr snapToGrid="0">
      <p:cViewPr varScale="1">
        <p:scale>
          <a:sx n="60" d="100"/>
          <a:sy n="60" d="100"/>
        </p:scale>
        <p:origin x="844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4BA1C7AC-EC39-4AB3-C164-E2BBDBC4E7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41DB906-6388-8CD8-E00B-77E9D2EE2B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1DCBA-41CB-4546-84D1-163C06EE428F}" type="datetimeFigureOut">
              <a:rPr lang="de-DE" smtClean="0"/>
              <a:t>06.06.2023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723DC0C-ABBE-BF39-9D29-8180ED042C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74F33E9-5C31-0566-A967-4D42D773AD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A6543-D3EF-4F71-8A0D-385E887729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4697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C7F24-AAEE-4314-9D6D-90845222FC3D}" type="datetimeFigureOut">
              <a:rPr lang="de-DE" smtClean="0"/>
              <a:t>06.06.2023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18CED2-DFBC-44D9-9EA0-1AD022C231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6360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18CED2-DFBC-44D9-9EA0-1AD022C2315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8876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18CED2-DFBC-44D9-9EA0-1AD022C23152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389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719241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680468" cy="782478"/>
          </a:xfrm>
        </p:spPr>
        <p:txBody>
          <a:bodyPr>
            <a:noAutofit/>
          </a:bodyPr>
          <a:lstStyle>
            <a:lvl1pPr>
              <a:defRPr sz="3200" b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303987"/>
            <a:ext cx="10515600" cy="504273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85800" indent="-228600">
              <a:buFont typeface="Wingdings" panose="05000000000000000000" pitchFamily="2" charset="2"/>
              <a:buChar char="Ø"/>
              <a:defRPr sz="240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1143000" indent="-228600">
              <a:buFont typeface="Courier New" panose="02070309020205020404" pitchFamily="49" charset="0"/>
              <a:buChar char="o"/>
              <a:defRPr sz="240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 sz="240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 sz="240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919" y="286484"/>
            <a:ext cx="939762" cy="939762"/>
          </a:xfrm>
          <a:prstGeom prst="rect">
            <a:avLst/>
          </a:prstGeom>
        </p:spPr>
      </p:pic>
      <p:cxnSp>
        <p:nvCxnSpPr>
          <p:cNvPr id="12" name="Gerader Verbinder 11"/>
          <p:cNvCxnSpPr/>
          <p:nvPr userDrawn="1"/>
        </p:nvCxnSpPr>
        <p:spPr>
          <a:xfrm>
            <a:off x="942528" y="1073962"/>
            <a:ext cx="9477950" cy="6135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umsplatzhalter 3">
            <a:extLst>
              <a:ext uri="{FF2B5EF4-FFF2-40B4-BE49-F238E27FC236}">
                <a16:creationId xmlns:a16="http://schemas.microsoft.com/office/drawing/2014/main" id="{F2AF459A-2A2E-C4AA-A1C1-30C824235C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de-DE"/>
              <a:t>2023</a:t>
            </a:r>
            <a:endParaRPr lang="de-DE" dirty="0"/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BE3241F6-77D9-E0C1-8385-5FE4EA60F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de-DE"/>
              <a:t>Open Energy Family</a:t>
            </a:r>
            <a:endParaRPr lang="de-DE" dirty="0"/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5E005CEB-E68F-5719-6AD3-2336F34D91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38B41E43-8758-45F9-A46F-E98B3FA44E6E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26422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919" y="286484"/>
            <a:ext cx="939762" cy="93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27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666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60062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reiner-lemoine-institut.de/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s://creativecommons.org/licenses/by/4.0/legalcode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esr.2017.12.002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4.0/legalcod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hyperlink" Target="https://github.com/OpenEnergyPlatfor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penenergy-platform.org/viewer/oeo/" TargetMode="Externa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oss.tools.dbpedia.org/" TargetMode="External"/><Relationship Id="rId2" Type="http://schemas.openxmlformats.org/officeDocument/2006/relationships/hyperlink" Target="https://energy.databus.dbpedia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mailto:ludwig.huelk@rl-institut.de" TargetMode="External"/><Relationship Id="rId3" Type="http://schemas.openxmlformats.org/officeDocument/2006/relationships/hyperlink" Target="https://creativecommons.org/licenses/by/4.0/legalcode" TargetMode="External"/><Relationship Id="rId7" Type="http://schemas.openxmlformats.org/officeDocument/2006/relationships/hyperlink" Target="https://creativecommons.org/licenses/by/4.0/" TargetMode="External"/><Relationship Id="rId12" Type="http://schemas.openxmlformats.org/officeDocument/2006/relationships/image" Target="../media/image11.gi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reiner-lemoine-institut.de/" TargetMode="External"/><Relationship Id="rId11" Type="http://schemas.openxmlformats.org/officeDocument/2006/relationships/image" Target="../media/image27.png"/><Relationship Id="rId5" Type="http://schemas.openxmlformats.org/officeDocument/2006/relationships/image" Target="../media/image3.png"/><Relationship Id="rId10" Type="http://schemas.openxmlformats.org/officeDocument/2006/relationships/image" Target="../media/image9.png"/><Relationship Id="rId4" Type="http://schemas.openxmlformats.org/officeDocument/2006/relationships/hyperlink" Target="https://creativecommons.org/licenses/by/3.0/de/" TargetMode="External"/><Relationship Id="rId9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03817" y="1368168"/>
            <a:ext cx="5613098" cy="3302153"/>
          </a:xfrm>
        </p:spPr>
        <p:txBody>
          <a:bodyPr>
            <a:noAutofit/>
          </a:bodyPr>
          <a:lstStyle/>
          <a:p>
            <a:pPr algn="l"/>
            <a:r>
              <a:rPr lang="en-GB" sz="2800" noProof="0" dirty="0">
                <a:solidFill>
                  <a:schemeClr val="accent1">
                    <a:lumMod val="5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The OEFamily and the</a:t>
            </a:r>
            <a:br>
              <a:rPr lang="en-GB" sz="2800" noProof="0" dirty="0">
                <a:solidFill>
                  <a:schemeClr val="accent1">
                    <a:lumMod val="5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en-GB" sz="2800" noProof="0" dirty="0">
                <a:solidFill>
                  <a:schemeClr val="accent1">
                    <a:lumMod val="5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Open Energy Platform (OEP)</a:t>
            </a:r>
            <a:br>
              <a:rPr lang="en-GB" sz="2800" dirty="0">
                <a:solidFill>
                  <a:schemeClr val="accent1">
                    <a:lumMod val="5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br>
              <a:rPr lang="en-GB" sz="2800" noProof="0" dirty="0">
                <a:solidFill>
                  <a:schemeClr val="accent1">
                    <a:lumMod val="5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en-GB" sz="2800" noProof="0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 framework for research data management and a community database for energy data</a:t>
            </a:r>
            <a:endParaRPr lang="en-GB" sz="7200" b="1" noProof="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Inhaltsplatzhalter 9">
            <a:extLst>
              <a:ext uri="{FF2B5EF4-FFF2-40B4-BE49-F238E27FC236}">
                <a16:creationId xmlns:a16="http://schemas.microsoft.com/office/drawing/2014/main" id="{07B6C332-7294-4105-8554-D890921D946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5600" y="1230111"/>
            <a:ext cx="4775187" cy="4775187"/>
          </a:xfrm>
          <a:prstGeom prst="rect">
            <a:avLst/>
          </a:prstGeom>
        </p:spPr>
      </p:pic>
      <p:pic>
        <p:nvPicPr>
          <p:cNvPr id="8" name="Picture 2" descr="https://mirrors.creativecommons.org/presskit/buttons/88x31/png/by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03" y="5149240"/>
            <a:ext cx="1946929" cy="68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>
            <a:hlinkClick r:id="rId6"/>
          </p:cNvPr>
          <p:cNvSpPr txBox="1"/>
          <p:nvPr/>
        </p:nvSpPr>
        <p:spPr>
          <a:xfrm>
            <a:off x="203200" y="5900203"/>
            <a:ext cx="44297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© Reiner Lemoine Institut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4C8C2ED-4694-D29B-19BF-349B8EEDF795}"/>
              </a:ext>
            </a:extLst>
          </p:cNvPr>
          <p:cNvSpPr txBox="1"/>
          <p:nvPr/>
        </p:nvSpPr>
        <p:spPr>
          <a:xfrm rot="16200000">
            <a:off x="10234226" y="4798625"/>
            <a:ext cx="3638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Version-RLI-OEFamily-Public-2023-002</a:t>
            </a:r>
          </a:p>
        </p:txBody>
      </p:sp>
    </p:spTree>
    <p:extLst>
      <p:ext uri="{BB962C8B-B14F-4D97-AF65-F5344CB8AC3E}">
        <p14:creationId xmlns:p14="http://schemas.microsoft.com/office/powerpoint/2010/main" val="4092487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Open Science - Energy System Modelling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9226028" y="6492875"/>
            <a:ext cx="2743200" cy="365125"/>
          </a:xfrm>
        </p:spPr>
        <p:txBody>
          <a:bodyPr/>
          <a:lstStyle/>
          <a:p>
            <a:fld id="{38B41E43-8758-45F9-A46F-E98B3FA44E6E}" type="slidenum">
              <a:rPr lang="de-DE" smtClean="0"/>
              <a:pPr/>
              <a:t>2</a:t>
            </a:fld>
            <a:endParaRPr lang="de-DE"/>
          </a:p>
        </p:txBody>
      </p:sp>
      <p:pic>
        <p:nvPicPr>
          <p:cNvPr id="6" name="Picture 2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283" y="2169542"/>
            <a:ext cx="10769452" cy="2711557"/>
          </a:xfrm>
          <a:prstGeom prst="rect">
            <a:avLst/>
          </a:prstGeom>
        </p:spPr>
      </p:pic>
      <p:sp>
        <p:nvSpPr>
          <p:cNvPr id="8" name="Textplatzhalter 6"/>
          <p:cNvSpPr txBox="1">
            <a:spLocks/>
          </p:cNvSpPr>
          <p:nvPr/>
        </p:nvSpPr>
        <p:spPr>
          <a:xfrm>
            <a:off x="2316342" y="5786080"/>
            <a:ext cx="7878952" cy="385107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02E4F"/>
              </a:buClr>
              <a:buSzPct val="50000"/>
              <a:buFontTx/>
              <a:buNone/>
              <a:defRPr sz="900" b="0" i="0" kern="1200">
                <a:solidFill>
                  <a:srgbClr val="002E50"/>
                </a:solidFill>
                <a:latin typeface="Roboto Light" charset="0"/>
                <a:ea typeface="Roboto Light" charset="0"/>
                <a:cs typeface="Roboto Light" charset="0"/>
              </a:defRPr>
            </a:lvl1pPr>
            <a:lvl2pPr marL="360000" indent="-180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2E4F"/>
              </a:buClr>
              <a:buSzPct val="50000"/>
              <a:buFont typeface="LucidaGrande" charset="0"/>
              <a:buChar char="▶︎"/>
              <a:defRPr sz="2000" b="0" i="0" kern="1200">
                <a:solidFill>
                  <a:srgbClr val="002E4F"/>
                </a:solidFill>
                <a:latin typeface="Roboto Light" charset="0"/>
                <a:ea typeface="Roboto Light" charset="0"/>
                <a:cs typeface="Roboto Light" charset="0"/>
              </a:defRPr>
            </a:lvl2pPr>
            <a:lvl3pPr marL="540000" indent="-180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2E4F"/>
              </a:buClr>
              <a:buSzPct val="50000"/>
              <a:buFont typeface="LucidaGrande" charset="0"/>
              <a:buChar char="▶︎"/>
              <a:defRPr sz="1800" b="0" i="0" kern="1200">
                <a:solidFill>
                  <a:srgbClr val="002E4F"/>
                </a:solidFill>
                <a:latin typeface="Roboto Light" charset="0"/>
                <a:ea typeface="Roboto Light" charset="0"/>
                <a:cs typeface="Roboto Light" charset="0"/>
              </a:defRPr>
            </a:lvl3pPr>
            <a:lvl4pPr marL="720000" indent="-180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2E4F"/>
              </a:buClr>
              <a:buSzPct val="50000"/>
              <a:buFont typeface="LucidaGrande" charset="0"/>
              <a:buChar char="▶︎"/>
              <a:defRPr sz="1600" b="0" i="0" kern="1200">
                <a:solidFill>
                  <a:srgbClr val="002E4F"/>
                </a:solidFill>
                <a:latin typeface="Roboto Light" charset="0"/>
                <a:ea typeface="Roboto Light" charset="0"/>
                <a:cs typeface="Roboto Light" charset="0"/>
              </a:defRPr>
            </a:lvl4pPr>
            <a:lvl5pPr marL="900000" indent="-180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2E4F"/>
              </a:buClr>
              <a:buSzPct val="50000"/>
              <a:buFont typeface="LucidaGrande" charset="0"/>
              <a:buChar char="▶︎"/>
              <a:defRPr sz="1400" b="0" i="0" kern="1200">
                <a:solidFill>
                  <a:srgbClr val="002E4F"/>
                </a:solidFill>
                <a:latin typeface="Roboto Light" charset="0"/>
                <a:ea typeface="Roboto Light" charset="0"/>
                <a:cs typeface="Roboto Light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E4F"/>
              </a:buClr>
              <a:buSzPct val="50000"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rPr>
              <a:t>„Open data, open source, and open access in relation to the energy modelling process.” 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rPr>
            </a:b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  <a:hlinkClick r:id="rId3"/>
              </a:rPr>
              <a:t>Pfenninger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  <a:hlinkClick r:id="rId3"/>
              </a:rPr>
              <a:t> et al. (2018)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rPr>
              <a:t> licensed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  <a:hlinkClick r:id="rId4"/>
              </a:rPr>
              <a:t>CC BY 4.0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F355DAA-1164-437A-E5EF-855A92BA46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r>
              <a:rPr lang="de-DE" dirty="0"/>
              <a:t>Open Energy Family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50532E67-58C5-C06B-3421-B122D5EE39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4"/>
            <a:ext cx="2743200" cy="365125"/>
          </a:xfrm>
        </p:spPr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4025637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Open Energy Family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9226028" y="6492875"/>
            <a:ext cx="2743200" cy="365125"/>
          </a:xfrm>
        </p:spPr>
        <p:txBody>
          <a:bodyPr/>
          <a:lstStyle/>
          <a:p>
            <a:fld id="{38B41E43-8758-45F9-A46F-E98B3FA44E6E}" type="slidenum">
              <a:rPr lang="de-DE" smtClean="0"/>
              <a:pPr/>
              <a:t>3</a:t>
            </a:fld>
            <a:endParaRPr lang="de-DE" dirty="0"/>
          </a:p>
        </p:txBody>
      </p:sp>
      <p:pic>
        <p:nvPicPr>
          <p:cNvPr id="6" name="Inhaltsplatzhalter 7">
            <a:extLst>
              <a:ext uri="{FF2B5EF4-FFF2-40B4-BE49-F238E27FC236}">
                <a16:creationId xmlns:a16="http://schemas.microsoft.com/office/drawing/2014/main" id="{0D2BE8D2-027D-4437-BBCE-DE7E2DA7A3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8578" y="1470172"/>
            <a:ext cx="5915916" cy="4303308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406BF12-5763-24B7-4C7E-51365A7CEA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r>
              <a:rPr lang="de-DE"/>
              <a:t>Open Energy Family</a:t>
            </a: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91491082-40FC-57F3-18F5-9162B9AA54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4"/>
            <a:ext cx="2743200" cy="365125"/>
          </a:xfrm>
        </p:spPr>
        <p:txBody>
          <a:bodyPr/>
          <a:lstStyle/>
          <a:p>
            <a:r>
              <a:rPr lang="de-DE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7312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Open Energy Family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9226028" y="6492875"/>
            <a:ext cx="2743200" cy="365125"/>
          </a:xfrm>
        </p:spPr>
        <p:txBody>
          <a:bodyPr/>
          <a:lstStyle/>
          <a:p>
            <a:fld id="{38B41E43-8758-45F9-A46F-E98B3FA44E6E}" type="slidenum">
              <a:rPr lang="de-DE" smtClean="0"/>
              <a:pPr/>
              <a:t>4</a:t>
            </a:fld>
            <a:endParaRPr lang="de-DE" dirty="0"/>
          </a:p>
        </p:txBody>
      </p:sp>
      <p:pic>
        <p:nvPicPr>
          <p:cNvPr id="7" name="Inhaltsplatzhalter 9">
            <a:extLst>
              <a:ext uri="{FF2B5EF4-FFF2-40B4-BE49-F238E27FC236}">
                <a16:creationId xmlns:a16="http://schemas.microsoft.com/office/drawing/2014/main" id="{07B6C332-7294-4105-8554-D890921D9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2489" y="1259608"/>
            <a:ext cx="4775187" cy="4775187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99D30D3-099F-B973-6C08-A40D38134A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r>
              <a:rPr lang="de-DE"/>
              <a:t>Open Energy Family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3201D08-9829-3FE0-0AE7-7A26B8A846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4"/>
            <a:ext cx="2743200" cy="365125"/>
          </a:xfrm>
        </p:spPr>
        <p:txBody>
          <a:bodyPr/>
          <a:lstStyle/>
          <a:p>
            <a:r>
              <a:rPr lang="de-DE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2601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Open Energy Family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9226028" y="6492875"/>
            <a:ext cx="2743200" cy="365125"/>
          </a:xfrm>
        </p:spPr>
        <p:txBody>
          <a:bodyPr/>
          <a:lstStyle/>
          <a:p>
            <a:fld id="{38B41E43-8758-45F9-A46F-E98B3FA44E6E}" type="slidenum">
              <a:rPr lang="de-DE" smtClean="0"/>
              <a:pPr/>
              <a:t>5</a:t>
            </a:fld>
            <a:endParaRPr lang="de-DE" dirty="0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A9670194-0179-3234-A03D-3381492E0F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558" y="1286432"/>
            <a:ext cx="7990883" cy="5060517"/>
          </a:xfrm>
          <a:prstGeom prst="rect">
            <a:avLst/>
          </a:prstGeom>
        </p:spPr>
      </p:pic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F7461F6A-D476-D246-583F-10EA7BA0A6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r>
              <a:rPr lang="de-DE"/>
              <a:t>Open Energy Family</a:t>
            </a:r>
          </a:p>
        </p:txBody>
      </p:sp>
      <p:sp>
        <p:nvSpPr>
          <p:cNvPr id="12" name="Datumsplatzhalter 11">
            <a:extLst>
              <a:ext uri="{FF2B5EF4-FFF2-40B4-BE49-F238E27FC236}">
                <a16:creationId xmlns:a16="http://schemas.microsoft.com/office/drawing/2014/main" id="{4CFA6C75-0550-7900-0041-5BD1313598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4"/>
            <a:ext cx="2743200" cy="365125"/>
          </a:xfrm>
        </p:spPr>
        <p:txBody>
          <a:bodyPr/>
          <a:lstStyle/>
          <a:p>
            <a:r>
              <a:rPr lang="de-DE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3298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Open Energy Family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678624"/>
            <a:ext cx="5328684" cy="3056306"/>
          </a:xfrm>
        </p:spPr>
        <p:txBody>
          <a:bodyPr/>
          <a:lstStyle/>
          <a:p>
            <a:pPr marL="342900" indent="-342900">
              <a:buSzPct val="100000"/>
            </a:pPr>
            <a:r>
              <a:rPr lang="en-GB" noProof="0" dirty="0"/>
              <a:t>University Magdeburg (OvGU) is host and main developer</a:t>
            </a:r>
          </a:p>
          <a:p>
            <a:pPr marL="342900" indent="-342900">
              <a:buSzPct val="100000"/>
            </a:pPr>
            <a:r>
              <a:rPr lang="en-GB" noProof="0" dirty="0"/>
              <a:t>Funded projects until 2028</a:t>
            </a:r>
          </a:p>
          <a:p>
            <a:pPr marL="342900" indent="-342900">
              <a:buSzPct val="100000"/>
            </a:pPr>
            <a:r>
              <a:rPr lang="en-GB" noProof="0" dirty="0"/>
              <a:t>Server deployment for +10 years guaranteed by OvGU</a:t>
            </a:r>
          </a:p>
          <a:p>
            <a:pPr marL="342900" indent="-342900">
              <a:buSzPct val="100000"/>
            </a:pPr>
            <a:r>
              <a:rPr lang="en-GB" noProof="0" dirty="0"/>
              <a:t>Cross-tier community project</a:t>
            </a:r>
          </a:p>
          <a:p>
            <a:pPr marL="342900" indent="-342900">
              <a:buSzPct val="100000"/>
            </a:pPr>
            <a:r>
              <a:rPr lang="en-GB" noProof="0" dirty="0"/>
              <a:t>Code available at </a:t>
            </a:r>
            <a:r>
              <a:rPr lang="en-GB" noProof="0" dirty="0">
                <a:hlinkClick r:id="rId2"/>
              </a:rPr>
              <a:t>GitHub</a:t>
            </a:r>
            <a:endParaRPr lang="en-GB" noProof="0" dirty="0"/>
          </a:p>
          <a:p>
            <a:pPr marL="0" indent="0">
              <a:buNone/>
            </a:pPr>
            <a:endParaRPr lang="en-GB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9226028" y="6492875"/>
            <a:ext cx="2743200" cy="365125"/>
          </a:xfrm>
        </p:spPr>
        <p:txBody>
          <a:bodyPr/>
          <a:lstStyle/>
          <a:p>
            <a:fld id="{38B41E43-8758-45F9-A46F-E98B3FA44E6E}" type="slidenum">
              <a:rPr lang="de-DE" smtClean="0"/>
              <a:pPr/>
              <a:t>6</a:t>
            </a:fld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EB3CA99-2245-4EF8-98F3-930C189BC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727" y="1238842"/>
            <a:ext cx="929068" cy="929068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1619232" y="1409685"/>
            <a:ext cx="4655565" cy="84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800">
              <a:lnSpc>
                <a:spcPct val="90000"/>
              </a:lnSpc>
              <a:spcBef>
                <a:spcPts val="750"/>
              </a:spcBef>
              <a:buClr>
                <a:srgbClr val="002E4F"/>
              </a:buClr>
              <a:buSzPct val="100000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openenergy-platform.org</a:t>
            </a:r>
          </a:p>
          <a:p>
            <a:endParaRPr lang="de-DE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Fußzeilenplatzhalter 17">
            <a:extLst>
              <a:ext uri="{FF2B5EF4-FFF2-40B4-BE49-F238E27FC236}">
                <a16:creationId xmlns:a16="http://schemas.microsoft.com/office/drawing/2014/main" id="{4C191D24-7B11-A6AD-6D34-6C126B97DD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r>
              <a:rPr lang="de-DE"/>
              <a:t>Open Energy Family</a:t>
            </a:r>
          </a:p>
        </p:txBody>
      </p:sp>
      <p:sp>
        <p:nvSpPr>
          <p:cNvPr id="19" name="Datumsplatzhalter 18">
            <a:extLst>
              <a:ext uri="{FF2B5EF4-FFF2-40B4-BE49-F238E27FC236}">
                <a16:creationId xmlns:a16="http://schemas.microsoft.com/office/drawing/2014/main" id="{9595F4EA-F31F-D1EA-BEEB-14BA038E4E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4"/>
            <a:ext cx="2743200" cy="365125"/>
          </a:xfrm>
        </p:spPr>
        <p:txBody>
          <a:bodyPr/>
          <a:lstStyle/>
          <a:p>
            <a:r>
              <a:rPr lang="de-DE"/>
              <a:t>2023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012A97A-2C0D-7B08-26F5-36FD5E2C6C06}"/>
              </a:ext>
            </a:extLst>
          </p:cNvPr>
          <p:cNvSpPr txBox="1"/>
          <p:nvPr/>
        </p:nvSpPr>
        <p:spPr>
          <a:xfrm>
            <a:off x="9668087" y="601028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Logos not licensed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654BF38-944E-046E-5CBF-2323169C8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28" y="1664506"/>
            <a:ext cx="2483201" cy="86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60BBCEC5-3414-E130-E34C-B70E97FA6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3923" y="2706844"/>
            <a:ext cx="2483201" cy="586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BC20BEAD-BDD1-A616-B9D5-4EAB33C0A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924" y="5094837"/>
            <a:ext cx="2017408" cy="5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6B3E1412-81DB-2B8C-D67E-666C90B8B2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24"/>
          <a:stretch/>
        </p:blipFill>
        <p:spPr bwMode="auto">
          <a:xfrm>
            <a:off x="6978668" y="4206777"/>
            <a:ext cx="1876666" cy="186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BBC8C7A-8C87-1500-903E-FFA8D140F21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160" y="3656699"/>
            <a:ext cx="1332936" cy="975836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3B6CE88A-889E-25EB-2830-C709487B9C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184" y="2838029"/>
            <a:ext cx="2115952" cy="86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969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Open Energy Family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303987"/>
            <a:ext cx="10515600" cy="5673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noProof="0" dirty="0"/>
              <a:t>Development History: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9226028" y="6492875"/>
            <a:ext cx="2743200" cy="365125"/>
          </a:xfrm>
        </p:spPr>
        <p:txBody>
          <a:bodyPr/>
          <a:lstStyle/>
          <a:p>
            <a:fld id="{38B41E43-8758-45F9-A46F-E98B3FA44E6E}" type="slidenum">
              <a:rPr lang="de-DE" smtClean="0"/>
              <a:pPr/>
              <a:t>7</a:t>
            </a:fld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E039ED1-60B9-4412-AD25-A8C62A0A9E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889"/>
          <a:stretch/>
        </p:blipFill>
        <p:spPr>
          <a:xfrm>
            <a:off x="726935" y="3482512"/>
            <a:ext cx="11143517" cy="2676374"/>
          </a:xfrm>
          <a:prstGeom prst="rect">
            <a:avLst/>
          </a:prstGeom>
        </p:spPr>
      </p:pic>
      <p:cxnSp>
        <p:nvCxnSpPr>
          <p:cNvPr id="7" name="Gerade Verbindung mit Pfeil 6"/>
          <p:cNvCxnSpPr>
            <a:cxnSpLocks/>
          </p:cNvCxnSpPr>
          <p:nvPr/>
        </p:nvCxnSpPr>
        <p:spPr>
          <a:xfrm flipV="1">
            <a:off x="564671" y="5833277"/>
            <a:ext cx="11305781" cy="281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41432" y="5479914"/>
            <a:ext cx="937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2015</a:t>
            </a:r>
            <a:endParaRPr lang="en-GB" dirty="0"/>
          </a:p>
        </p:txBody>
      </p:sp>
      <p:sp>
        <p:nvSpPr>
          <p:cNvPr id="9" name="Textfeld 8"/>
          <p:cNvSpPr txBox="1"/>
          <p:nvPr/>
        </p:nvSpPr>
        <p:spPr>
          <a:xfrm>
            <a:off x="1322346" y="5479914"/>
            <a:ext cx="68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2016</a:t>
            </a:r>
            <a:endParaRPr lang="en-GB" dirty="0"/>
          </a:p>
        </p:txBody>
      </p:sp>
      <p:sp>
        <p:nvSpPr>
          <p:cNvPr id="10" name="Textfeld 9"/>
          <p:cNvSpPr txBox="1"/>
          <p:nvPr/>
        </p:nvSpPr>
        <p:spPr>
          <a:xfrm>
            <a:off x="2945525" y="5479914"/>
            <a:ext cx="68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2017</a:t>
            </a:r>
            <a:endParaRPr lang="en-GB" dirty="0"/>
          </a:p>
        </p:txBody>
      </p:sp>
      <p:sp>
        <p:nvSpPr>
          <p:cNvPr id="11" name="Textfeld 10"/>
          <p:cNvSpPr txBox="1"/>
          <p:nvPr/>
        </p:nvSpPr>
        <p:spPr>
          <a:xfrm>
            <a:off x="4551412" y="5442084"/>
            <a:ext cx="68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2018</a:t>
            </a:r>
            <a:endParaRPr lang="en-GB" dirty="0"/>
          </a:p>
        </p:txBody>
      </p:sp>
      <p:sp>
        <p:nvSpPr>
          <p:cNvPr id="12" name="Textfeld 11"/>
          <p:cNvSpPr txBox="1"/>
          <p:nvPr/>
        </p:nvSpPr>
        <p:spPr>
          <a:xfrm>
            <a:off x="6191884" y="5460148"/>
            <a:ext cx="68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2019</a:t>
            </a:r>
            <a:endParaRPr lang="en-GB" dirty="0"/>
          </a:p>
        </p:txBody>
      </p:sp>
      <p:sp>
        <p:nvSpPr>
          <p:cNvPr id="13" name="Textfeld 12"/>
          <p:cNvSpPr txBox="1"/>
          <p:nvPr/>
        </p:nvSpPr>
        <p:spPr>
          <a:xfrm>
            <a:off x="7817501" y="5466762"/>
            <a:ext cx="68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2020</a:t>
            </a:r>
            <a:endParaRPr lang="en-GB" dirty="0"/>
          </a:p>
        </p:txBody>
      </p:sp>
      <p:sp>
        <p:nvSpPr>
          <p:cNvPr id="14" name="Abgerundetes Rechteck 13"/>
          <p:cNvSpPr/>
          <p:nvPr/>
        </p:nvSpPr>
        <p:spPr>
          <a:xfrm>
            <a:off x="1322346" y="1760451"/>
            <a:ext cx="4869538" cy="3096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open_eGo</a:t>
            </a:r>
            <a:endParaRPr lang="en-GB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Abgerundetes Rechteck 14"/>
          <p:cNvSpPr/>
          <p:nvPr/>
        </p:nvSpPr>
        <p:spPr>
          <a:xfrm>
            <a:off x="2308613" y="2101464"/>
            <a:ext cx="5167728" cy="3096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open_FRED</a:t>
            </a:r>
            <a:endParaRPr lang="en-GB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Abgerundetes Rechteck 15"/>
          <p:cNvSpPr/>
          <p:nvPr/>
        </p:nvSpPr>
        <p:spPr>
          <a:xfrm>
            <a:off x="4723150" y="2447295"/>
            <a:ext cx="4889349" cy="3096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SzenarienDB</a:t>
            </a:r>
            <a:endParaRPr lang="en-GB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119179" y="4287477"/>
            <a:ext cx="1744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Presentation of a commonly used open database at the openmod in London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2318242" y="4687371"/>
            <a:ext cx="1403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Workshop to introduce to OEP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608923" y="3886766"/>
            <a:ext cx="1350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Internal project use of the OEDB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4406764" y="4292231"/>
            <a:ext cx="2127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Start new URL</a:t>
            </a:r>
            <a:b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openenergy-platform.org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5550037" y="4908369"/>
            <a:ext cx="1335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API &amp; oedialect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7719493" y="4022309"/>
            <a:ext cx="1789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OpenEnergyOntology</a:t>
            </a:r>
            <a:endParaRPr lang="en-GB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3683229" y="3884706"/>
            <a:ext cx="10398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Factsheets</a:t>
            </a:r>
            <a:endParaRPr lang="en-GB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4" name="Abgerundetes Rechteck 30">
            <a:extLst>
              <a:ext uri="{FF2B5EF4-FFF2-40B4-BE49-F238E27FC236}">
                <a16:creationId xmlns:a16="http://schemas.microsoft.com/office/drawing/2014/main" id="{B4E4D3FF-9116-44A7-9E20-C7B27DE1AAC7}"/>
              </a:ext>
            </a:extLst>
          </p:cNvPr>
          <p:cNvSpPr/>
          <p:nvPr/>
        </p:nvSpPr>
        <p:spPr>
          <a:xfrm>
            <a:off x="7717456" y="2785606"/>
            <a:ext cx="4014541" cy="3096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LOD-GEOSS</a:t>
            </a:r>
            <a:endParaRPr lang="en-GB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7B820BF-056C-4A33-8FA9-94F2A073D825}"/>
              </a:ext>
            </a:extLst>
          </p:cNvPr>
          <p:cNvSpPr txBox="1"/>
          <p:nvPr/>
        </p:nvSpPr>
        <p:spPr>
          <a:xfrm>
            <a:off x="9383662" y="5460148"/>
            <a:ext cx="68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2021</a:t>
            </a:r>
            <a:endParaRPr lang="en-GB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25CD6EF9-3FC5-4A71-BC87-A74EDEC12DA7}"/>
              </a:ext>
            </a:extLst>
          </p:cNvPr>
          <p:cNvSpPr txBox="1"/>
          <p:nvPr/>
        </p:nvSpPr>
        <p:spPr>
          <a:xfrm>
            <a:off x="11063860" y="5460148"/>
            <a:ext cx="68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2022</a:t>
            </a:r>
            <a:endParaRPr lang="en-GB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DF75F6E3-AAA8-4A44-9C40-626E3A9C93DA}"/>
              </a:ext>
            </a:extLst>
          </p:cNvPr>
          <p:cNvSpPr txBox="1"/>
          <p:nvPr/>
        </p:nvSpPr>
        <p:spPr>
          <a:xfrm>
            <a:off x="9466130" y="4652671"/>
            <a:ext cx="1025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Redesign</a:t>
            </a:r>
          </a:p>
        </p:txBody>
      </p:sp>
      <p:sp>
        <p:nvSpPr>
          <p:cNvPr id="28" name="Abgerundetes Rechteck 30">
            <a:extLst>
              <a:ext uri="{FF2B5EF4-FFF2-40B4-BE49-F238E27FC236}">
                <a16:creationId xmlns:a16="http://schemas.microsoft.com/office/drawing/2014/main" id="{61BA2200-DF19-4786-AD6A-2779D6F78FA2}"/>
              </a:ext>
            </a:extLst>
          </p:cNvPr>
          <p:cNvSpPr/>
          <p:nvPr/>
        </p:nvSpPr>
        <p:spPr>
          <a:xfrm>
            <a:off x="9674873" y="3131356"/>
            <a:ext cx="2057124" cy="30954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SIROP</a:t>
            </a:r>
            <a:endParaRPr lang="en-GB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Fußzeilenplatzhalter 28">
            <a:extLst>
              <a:ext uri="{FF2B5EF4-FFF2-40B4-BE49-F238E27FC236}">
                <a16:creationId xmlns:a16="http://schemas.microsoft.com/office/drawing/2014/main" id="{B395E01E-2C34-F754-6CD4-547E4BFA77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r>
              <a:rPr lang="de-DE"/>
              <a:t>Open Energy Family</a:t>
            </a:r>
          </a:p>
        </p:txBody>
      </p:sp>
      <p:sp>
        <p:nvSpPr>
          <p:cNvPr id="30" name="Datumsplatzhalter 29">
            <a:extLst>
              <a:ext uri="{FF2B5EF4-FFF2-40B4-BE49-F238E27FC236}">
                <a16:creationId xmlns:a16="http://schemas.microsoft.com/office/drawing/2014/main" id="{3664EBA2-1913-C4D2-EE1A-6ED2469A06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4"/>
            <a:ext cx="2743200" cy="365125"/>
          </a:xfrm>
        </p:spPr>
        <p:txBody>
          <a:bodyPr/>
          <a:lstStyle/>
          <a:p>
            <a:r>
              <a:rPr lang="de-DE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69045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Open Energy Family - History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9226028" y="6492875"/>
            <a:ext cx="2743200" cy="365125"/>
          </a:xfrm>
        </p:spPr>
        <p:txBody>
          <a:bodyPr/>
          <a:lstStyle/>
          <a:p>
            <a:fld id="{38B41E43-8758-45F9-A46F-E98B3FA44E6E}" type="slidenum">
              <a:rPr lang="de-DE" smtClean="0"/>
              <a:pPr/>
              <a:t>8</a:t>
            </a:fld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E039ED1-60B9-4412-AD25-A8C62A0A9E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889"/>
          <a:stretch/>
        </p:blipFill>
        <p:spPr>
          <a:xfrm>
            <a:off x="27533" y="3520403"/>
            <a:ext cx="11143517" cy="2676374"/>
          </a:xfrm>
          <a:prstGeom prst="rect">
            <a:avLst/>
          </a:prstGeom>
        </p:spPr>
      </p:pic>
      <p:cxnSp>
        <p:nvCxnSpPr>
          <p:cNvPr id="7" name="Gerade Verbindung mit Pfeil 6"/>
          <p:cNvCxnSpPr>
            <a:cxnSpLocks/>
          </p:cNvCxnSpPr>
          <p:nvPr/>
        </p:nvCxnSpPr>
        <p:spPr>
          <a:xfrm>
            <a:off x="147505" y="5849307"/>
            <a:ext cx="12016929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622944" y="5517805"/>
            <a:ext cx="68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2016</a:t>
            </a:r>
            <a:endParaRPr lang="en-GB" dirty="0"/>
          </a:p>
        </p:txBody>
      </p:sp>
      <p:sp>
        <p:nvSpPr>
          <p:cNvPr id="10" name="Textfeld 9"/>
          <p:cNvSpPr txBox="1"/>
          <p:nvPr/>
        </p:nvSpPr>
        <p:spPr>
          <a:xfrm>
            <a:off x="2246123" y="5517805"/>
            <a:ext cx="68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2017</a:t>
            </a:r>
            <a:endParaRPr lang="en-GB" dirty="0"/>
          </a:p>
        </p:txBody>
      </p:sp>
      <p:sp>
        <p:nvSpPr>
          <p:cNvPr id="11" name="Textfeld 10"/>
          <p:cNvSpPr txBox="1"/>
          <p:nvPr/>
        </p:nvSpPr>
        <p:spPr>
          <a:xfrm>
            <a:off x="3852010" y="5479975"/>
            <a:ext cx="68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2018</a:t>
            </a:r>
            <a:endParaRPr lang="en-GB" dirty="0"/>
          </a:p>
        </p:txBody>
      </p:sp>
      <p:sp>
        <p:nvSpPr>
          <p:cNvPr id="12" name="Textfeld 11"/>
          <p:cNvSpPr txBox="1"/>
          <p:nvPr/>
        </p:nvSpPr>
        <p:spPr>
          <a:xfrm>
            <a:off x="5492482" y="5498039"/>
            <a:ext cx="68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2019</a:t>
            </a:r>
            <a:endParaRPr lang="en-GB" dirty="0"/>
          </a:p>
        </p:txBody>
      </p:sp>
      <p:sp>
        <p:nvSpPr>
          <p:cNvPr id="13" name="Textfeld 12"/>
          <p:cNvSpPr txBox="1"/>
          <p:nvPr/>
        </p:nvSpPr>
        <p:spPr>
          <a:xfrm>
            <a:off x="7118099" y="5504653"/>
            <a:ext cx="68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2020</a:t>
            </a:r>
            <a:endParaRPr lang="en-GB" dirty="0"/>
          </a:p>
        </p:txBody>
      </p:sp>
      <p:sp>
        <p:nvSpPr>
          <p:cNvPr id="14" name="Abgerundetes Rechteck 13"/>
          <p:cNvSpPr/>
          <p:nvPr/>
        </p:nvSpPr>
        <p:spPr>
          <a:xfrm>
            <a:off x="759362" y="1351369"/>
            <a:ext cx="4869538" cy="30960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open_eGo</a:t>
            </a:r>
            <a:endParaRPr lang="en-GB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Abgerundetes Rechteck 14"/>
          <p:cNvSpPr/>
          <p:nvPr/>
        </p:nvSpPr>
        <p:spPr>
          <a:xfrm>
            <a:off x="1541974" y="1911090"/>
            <a:ext cx="5112826" cy="3096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open_FRED</a:t>
            </a:r>
            <a:endParaRPr lang="en-GB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Abgerundetes Rechteck 15"/>
          <p:cNvSpPr/>
          <p:nvPr/>
        </p:nvSpPr>
        <p:spPr>
          <a:xfrm>
            <a:off x="4125838" y="1508068"/>
            <a:ext cx="4683729" cy="30960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SzenarienDB</a:t>
            </a:r>
            <a:endParaRPr lang="en-GB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618840" y="4725262"/>
            <a:ext cx="1403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Workshop to introduce to OEP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909521" y="3924657"/>
            <a:ext cx="1350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Internal project use of the OEDB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3707362" y="4330122"/>
            <a:ext cx="2127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Start new URL</a:t>
            </a:r>
            <a:b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openenergy-platform.org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4850635" y="4946260"/>
            <a:ext cx="1335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API &amp; oedialect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7020091" y="4060200"/>
            <a:ext cx="1789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OpenEnergyOntology</a:t>
            </a:r>
            <a:endParaRPr lang="en-GB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2983827" y="3922597"/>
            <a:ext cx="10398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Factsheets</a:t>
            </a:r>
            <a:endParaRPr lang="en-GB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4" name="Abgerundetes Rechteck 30">
            <a:extLst>
              <a:ext uri="{FF2B5EF4-FFF2-40B4-BE49-F238E27FC236}">
                <a16:creationId xmlns:a16="http://schemas.microsoft.com/office/drawing/2014/main" id="{B4E4D3FF-9116-44A7-9E20-C7B27DE1AAC7}"/>
              </a:ext>
            </a:extLst>
          </p:cNvPr>
          <p:cNvSpPr/>
          <p:nvPr/>
        </p:nvSpPr>
        <p:spPr>
          <a:xfrm>
            <a:off x="7156510" y="1908440"/>
            <a:ext cx="3890080" cy="31225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LOD-GEOSS</a:t>
            </a:r>
            <a:endParaRPr lang="en-GB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7B820BF-056C-4A33-8FA9-94F2A073D825}"/>
              </a:ext>
            </a:extLst>
          </p:cNvPr>
          <p:cNvSpPr txBox="1"/>
          <p:nvPr/>
        </p:nvSpPr>
        <p:spPr>
          <a:xfrm>
            <a:off x="8684260" y="5498039"/>
            <a:ext cx="68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2021</a:t>
            </a:r>
            <a:endParaRPr lang="en-GB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25CD6EF9-3FC5-4A71-BC87-A74EDEC12DA7}"/>
              </a:ext>
            </a:extLst>
          </p:cNvPr>
          <p:cNvSpPr txBox="1"/>
          <p:nvPr/>
        </p:nvSpPr>
        <p:spPr>
          <a:xfrm>
            <a:off x="10364458" y="5498039"/>
            <a:ext cx="68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2022</a:t>
            </a:r>
            <a:endParaRPr lang="en-GB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DF75F6E3-AAA8-4A44-9C40-626E3A9C93DA}"/>
              </a:ext>
            </a:extLst>
          </p:cNvPr>
          <p:cNvSpPr txBox="1"/>
          <p:nvPr/>
        </p:nvSpPr>
        <p:spPr>
          <a:xfrm>
            <a:off x="8766728" y="4690562"/>
            <a:ext cx="1025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Redesign</a:t>
            </a:r>
          </a:p>
        </p:txBody>
      </p:sp>
      <p:sp>
        <p:nvSpPr>
          <p:cNvPr id="28" name="Abgerundetes Rechteck 30">
            <a:extLst>
              <a:ext uri="{FF2B5EF4-FFF2-40B4-BE49-F238E27FC236}">
                <a16:creationId xmlns:a16="http://schemas.microsoft.com/office/drawing/2014/main" id="{61BA2200-DF19-4786-AD6A-2779D6F78FA2}"/>
              </a:ext>
            </a:extLst>
          </p:cNvPr>
          <p:cNvSpPr/>
          <p:nvPr/>
        </p:nvSpPr>
        <p:spPr>
          <a:xfrm>
            <a:off x="9113926" y="1502122"/>
            <a:ext cx="2671674" cy="30786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SIROP</a:t>
            </a:r>
            <a:endParaRPr lang="en-GB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25CD6EF9-3FC5-4A71-BC87-A74EDEC12DA7}"/>
              </a:ext>
            </a:extLst>
          </p:cNvPr>
          <p:cNvSpPr txBox="1"/>
          <p:nvPr/>
        </p:nvSpPr>
        <p:spPr>
          <a:xfrm>
            <a:off x="11164178" y="5504653"/>
            <a:ext cx="68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2023</a:t>
            </a:r>
            <a:endParaRPr lang="en-GB" dirty="0"/>
          </a:p>
        </p:txBody>
      </p:sp>
      <p:sp>
        <p:nvSpPr>
          <p:cNvPr id="30" name="Abgerundetes Rechteck 30">
            <a:extLst>
              <a:ext uri="{FF2B5EF4-FFF2-40B4-BE49-F238E27FC236}">
                <a16:creationId xmlns:a16="http://schemas.microsoft.com/office/drawing/2014/main" id="{61BA2200-DF19-4786-AD6A-2779D6F78FA2}"/>
              </a:ext>
            </a:extLst>
          </p:cNvPr>
          <p:cNvSpPr/>
          <p:nvPr/>
        </p:nvSpPr>
        <p:spPr>
          <a:xfrm>
            <a:off x="11164178" y="1892448"/>
            <a:ext cx="1167446" cy="32824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NFDI</a:t>
            </a:r>
            <a:endParaRPr lang="en-GB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Abgerundetes Rechteck 30"/>
          <p:cNvSpPr/>
          <p:nvPr/>
        </p:nvSpPr>
        <p:spPr>
          <a:xfrm>
            <a:off x="5833547" y="2305776"/>
            <a:ext cx="5112826" cy="3096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open_MODEX</a:t>
            </a:r>
            <a:endParaRPr lang="en-GB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2" name="Abgerundetes Rechteck 31"/>
          <p:cNvSpPr/>
          <p:nvPr/>
        </p:nvSpPr>
        <p:spPr>
          <a:xfrm>
            <a:off x="10958352" y="2309383"/>
            <a:ext cx="1258751" cy="30599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SEDOS</a:t>
            </a:r>
            <a:endParaRPr lang="en-GB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4" name="Abgerundetes Rechteck 33"/>
          <p:cNvSpPr/>
          <p:nvPr/>
        </p:nvSpPr>
        <p:spPr>
          <a:xfrm>
            <a:off x="10658764" y="2711870"/>
            <a:ext cx="1533237" cy="30477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SLE</a:t>
            </a:r>
            <a:endParaRPr lang="en-GB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25CD6EF9-3FC5-4A71-BC87-A74EDEC12DA7}"/>
              </a:ext>
            </a:extLst>
          </p:cNvPr>
          <p:cNvSpPr txBox="1"/>
          <p:nvPr/>
        </p:nvSpPr>
        <p:spPr>
          <a:xfrm>
            <a:off x="11599660" y="5910647"/>
            <a:ext cx="68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2024</a:t>
            </a:r>
            <a:endParaRPr lang="en-GB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A1F1D3F-F640-BA7D-3D73-2DAE7653B0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r>
              <a:rPr lang="de-DE"/>
              <a:t>Open Energy Family</a:t>
            </a: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D124E6BE-1F81-B524-D81F-C7F1BEDECF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4"/>
            <a:ext cx="2743200" cy="365125"/>
          </a:xfrm>
        </p:spPr>
        <p:txBody>
          <a:bodyPr/>
          <a:lstStyle/>
          <a:p>
            <a:r>
              <a:rPr lang="de-DE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1190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Open Energy Family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075248" y="1303986"/>
            <a:ext cx="9769642" cy="5185340"/>
          </a:xfrm>
        </p:spPr>
        <p:txBody>
          <a:bodyPr>
            <a:normAutofit/>
          </a:bodyPr>
          <a:lstStyle/>
          <a:p>
            <a:r>
              <a:rPr lang="en-GB" sz="2400" noProof="0" dirty="0"/>
              <a:t>Open </a:t>
            </a:r>
            <a:r>
              <a:rPr lang="en-GB" sz="2400" b="1" spc="-1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community database </a:t>
            </a:r>
            <a:r>
              <a:rPr lang="en-GB" sz="2400" spc="-1" noProof="0" dirty="0">
                <a:latin typeface="Roboto Light"/>
                <a:ea typeface="Roboto Light"/>
              </a:rPr>
              <a:t>for energy climate and modelling data</a:t>
            </a:r>
          </a:p>
          <a:p>
            <a:pPr lvl="1"/>
            <a:r>
              <a:rPr lang="en-GB" spc="-1" noProof="0" dirty="0">
                <a:latin typeface="Roboto Light"/>
                <a:ea typeface="Roboto Light"/>
              </a:rPr>
              <a:t>Status: 1000+ data tables</a:t>
            </a:r>
          </a:p>
          <a:p>
            <a:pPr lvl="1"/>
            <a:r>
              <a:rPr lang="en-GB" spc="-1" noProof="0" dirty="0">
                <a:latin typeface="Roboto Light"/>
                <a:ea typeface="Roboto Light"/>
              </a:rPr>
              <a:t>Planed: Constant maintenance and clean-up </a:t>
            </a:r>
          </a:p>
          <a:p>
            <a:pPr lvl="1"/>
            <a:endParaRPr lang="en-GB" sz="2400" spc="-1" noProof="0" dirty="0">
              <a:latin typeface="Roboto Light"/>
              <a:ea typeface="Roboto Light"/>
            </a:endParaRPr>
          </a:p>
          <a:p>
            <a:r>
              <a:rPr lang="en-GB" sz="2400" b="1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Platform </a:t>
            </a:r>
            <a:r>
              <a:rPr lang="en-GB" sz="2400" noProof="0" dirty="0"/>
              <a:t>and web interface</a:t>
            </a:r>
          </a:p>
          <a:p>
            <a:pPr lvl="1"/>
            <a:r>
              <a:rPr lang="en-GB" noProof="0" dirty="0"/>
              <a:t>Status: Redesign and usability</a:t>
            </a:r>
          </a:p>
          <a:p>
            <a:pPr lvl="1"/>
            <a:r>
              <a:rPr lang="en-GB" noProof="0" dirty="0"/>
              <a:t>Planed: More frontend for existing tools + OEO</a:t>
            </a:r>
          </a:p>
          <a:p>
            <a:endParaRPr lang="en-GB" sz="2400" noProof="0" dirty="0"/>
          </a:p>
          <a:p>
            <a:r>
              <a:rPr lang="en-GB" sz="2400" noProof="0" dirty="0"/>
              <a:t>Standardised </a:t>
            </a:r>
            <a:r>
              <a:rPr lang="en-GB" sz="2400" b="1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Fact sheets </a:t>
            </a:r>
            <a:r>
              <a:rPr lang="en-GB" sz="2400" noProof="0" dirty="0"/>
              <a:t>for frameworks, models and scenarios</a:t>
            </a:r>
          </a:p>
          <a:p>
            <a:pPr lvl="1"/>
            <a:r>
              <a:rPr lang="en-GB" noProof="0" dirty="0"/>
              <a:t>Status: 20+ frameworks and 200+ models</a:t>
            </a:r>
          </a:p>
          <a:p>
            <a:pPr lvl="1"/>
            <a:r>
              <a:rPr lang="en-GB" noProof="0" dirty="0"/>
              <a:t>Planed: Scenarios using the Ontology and Knowledge Graph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800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9226028" y="6492875"/>
            <a:ext cx="2743200" cy="365125"/>
          </a:xfrm>
        </p:spPr>
        <p:txBody>
          <a:bodyPr/>
          <a:lstStyle/>
          <a:p>
            <a:fld id="{38B41E43-8758-45F9-A46F-E98B3FA44E6E}" type="slidenum">
              <a:rPr lang="de-DE" smtClean="0"/>
              <a:pPr/>
              <a:t>9</a:t>
            </a:fld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58B4D80-7202-4242-9AF5-AA4170070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25427"/>
            <a:ext cx="1092669" cy="109266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F68A6E0-B0CF-4767-AE09-0CDC3F701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075253"/>
            <a:ext cx="1078225" cy="107822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E257546-4B5F-4EFF-9821-4F8EC9D02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244" y="4710635"/>
            <a:ext cx="1082181" cy="1082181"/>
          </a:xfrm>
          <a:prstGeom prst="rect">
            <a:avLst/>
          </a:prstGeom>
        </p:spPr>
      </p:pic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12E32443-814E-B39D-90A6-839325404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r>
              <a:rPr lang="de-DE"/>
              <a:t>Open Energy Family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F1FD885F-6D51-EFA9-DEB3-7417AEB4E2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4"/>
            <a:ext cx="2743200" cy="365125"/>
          </a:xfrm>
        </p:spPr>
        <p:txBody>
          <a:bodyPr/>
          <a:lstStyle/>
          <a:p>
            <a:r>
              <a:rPr lang="de-DE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1185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E6542882-16AA-4D95-A3C2-2AC41AE9F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002" y="4710635"/>
            <a:ext cx="1083574" cy="1083574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C795788-38FB-4BC4-9A4E-F6F549F30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002" y="3078652"/>
            <a:ext cx="1074826" cy="107482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B160E66-C128-4051-B9A1-65CF110DC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907" y="1425426"/>
            <a:ext cx="1092669" cy="109266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Open Energy Family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083955" y="1303986"/>
            <a:ext cx="9769642" cy="5185340"/>
          </a:xfrm>
        </p:spPr>
        <p:txBody>
          <a:bodyPr>
            <a:normAutofit/>
          </a:bodyPr>
          <a:lstStyle/>
          <a:p>
            <a:r>
              <a:rPr lang="en-GB" sz="2400" spc="-1" noProof="0" dirty="0">
                <a:latin typeface="Roboto Light"/>
                <a:ea typeface="Roboto Light"/>
              </a:rPr>
              <a:t>SQLAlchemy dialect using the </a:t>
            </a:r>
            <a:r>
              <a:rPr lang="en-GB" sz="2400" b="1" spc="-1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REST-API</a:t>
            </a:r>
            <a:endParaRPr lang="en-GB" sz="2400" spc="-1" noProof="0" dirty="0">
              <a:latin typeface="Roboto Light"/>
              <a:ea typeface="Roboto Light"/>
            </a:endParaRPr>
          </a:p>
          <a:p>
            <a:pPr lvl="1"/>
            <a:r>
              <a:rPr lang="en-GB" spc="-1" noProof="0" dirty="0">
                <a:latin typeface="Roboto Light"/>
                <a:ea typeface="Roboto Light"/>
              </a:rPr>
              <a:t>Status: Easy to use; additional tools available (e.g. OEM2ORM) </a:t>
            </a:r>
          </a:p>
          <a:p>
            <a:pPr lvl="1"/>
            <a:r>
              <a:rPr lang="en-GB" spc="-1" noProof="0" dirty="0">
                <a:latin typeface="Roboto Light"/>
                <a:ea typeface="Roboto Light"/>
              </a:rPr>
              <a:t>Planed: Bugfixes and support of additional data types</a:t>
            </a:r>
          </a:p>
          <a:p>
            <a:pPr marL="457200" lvl="1" indent="0">
              <a:buNone/>
            </a:pPr>
            <a:endParaRPr lang="en-GB" sz="2400" spc="-1" noProof="0" dirty="0">
              <a:latin typeface="Roboto Light"/>
              <a:ea typeface="Roboto Light"/>
            </a:endParaRPr>
          </a:p>
          <a:p>
            <a:r>
              <a:rPr lang="en-GB" sz="2400" noProof="0" dirty="0"/>
              <a:t>Metadata integration to </a:t>
            </a:r>
            <a:r>
              <a:rPr lang="en-GB" sz="2400" b="1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process </a:t>
            </a:r>
            <a:r>
              <a:rPr lang="en-GB" sz="2400" noProof="0" dirty="0"/>
              <a:t>and translate OEMetadata</a:t>
            </a:r>
          </a:p>
          <a:p>
            <a:pPr lvl="1"/>
            <a:r>
              <a:rPr lang="en-GB" noProof="0" dirty="0"/>
              <a:t>Status: Release of v1.5.1 in progress</a:t>
            </a:r>
          </a:p>
          <a:p>
            <a:pPr lvl="1"/>
            <a:r>
              <a:rPr lang="en-GB" noProof="0" dirty="0"/>
              <a:t>Planed: Mappings to other standards like DCAT-AP</a:t>
            </a:r>
          </a:p>
          <a:p>
            <a:pPr marL="0" indent="0">
              <a:buNone/>
            </a:pPr>
            <a:endParaRPr lang="en-GB" sz="2400" noProof="0" dirty="0"/>
          </a:p>
          <a:p>
            <a:r>
              <a:rPr lang="en-GB" sz="2400" noProof="0" dirty="0"/>
              <a:t>Process integration, </a:t>
            </a:r>
            <a:r>
              <a:rPr lang="en-GB" sz="2400" b="1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data pipelines </a:t>
            </a:r>
            <a:r>
              <a:rPr lang="en-GB" sz="2400" noProof="0" dirty="0"/>
              <a:t>and data review</a:t>
            </a:r>
          </a:p>
          <a:p>
            <a:pPr lvl="1"/>
            <a:r>
              <a:rPr lang="en-GB" noProof="0" dirty="0"/>
              <a:t>Status: 100+ datasets under review (GitHub process)</a:t>
            </a:r>
          </a:p>
          <a:p>
            <a:pPr lvl="1"/>
            <a:r>
              <a:rPr lang="en-GB" noProof="0" dirty="0"/>
              <a:t>Planed: Move process to the OEP, display with data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800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9226028" y="6492875"/>
            <a:ext cx="2743200" cy="365125"/>
          </a:xfrm>
        </p:spPr>
        <p:txBody>
          <a:bodyPr/>
          <a:lstStyle/>
          <a:p>
            <a:fld id="{38B41E43-8758-45F9-A46F-E98B3FA44E6E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D794E4C-E2BB-DE11-16CD-7FF54075A7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r>
              <a:rPr lang="de-DE"/>
              <a:t>Open Energy Family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A2483A7-34D4-A84E-6793-AB9E4B591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4"/>
            <a:ext cx="2743200" cy="365125"/>
          </a:xfrm>
        </p:spPr>
        <p:txBody>
          <a:bodyPr/>
          <a:lstStyle/>
          <a:p>
            <a:r>
              <a:rPr lang="de-DE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7112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D34E1069-1E1E-480D-B02F-9BA8006B1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613372"/>
            <a:ext cx="1179444" cy="1179444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E5B8E668-983B-46AC-9348-112077E3C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242" y="3060809"/>
            <a:ext cx="1037926" cy="109266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04CB623-592A-4273-8B53-58F4C6EB0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070" y="1419225"/>
            <a:ext cx="1092669" cy="109266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Open Energy Family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108119" y="1303986"/>
            <a:ext cx="9769642" cy="5185340"/>
          </a:xfrm>
        </p:spPr>
        <p:txBody>
          <a:bodyPr>
            <a:normAutofit/>
          </a:bodyPr>
          <a:lstStyle/>
          <a:p>
            <a:r>
              <a:rPr lang="en-GB" sz="2400" b="1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Ontology</a:t>
            </a:r>
            <a:r>
              <a:rPr lang="en-GB" sz="2400" noProof="0" dirty="0"/>
              <a:t> - a formal collection of terms</a:t>
            </a:r>
          </a:p>
          <a:p>
            <a:pPr lvl="1"/>
            <a:r>
              <a:rPr lang="en-GB" noProof="0" dirty="0"/>
              <a:t>Status: 1000+ issues; 2000+ classes (terms)</a:t>
            </a:r>
          </a:p>
          <a:p>
            <a:pPr lvl="1"/>
            <a:r>
              <a:rPr lang="en-GB" noProof="0" dirty="0"/>
              <a:t>Planed: Integrate and improve </a:t>
            </a:r>
            <a:r>
              <a:rPr lang="en-GB" noProof="0" dirty="0">
                <a:hlinkClick r:id="rId5"/>
              </a:rPr>
              <a:t>OEO-Viewer </a:t>
            </a:r>
            <a:endParaRPr lang="en-GB" noProof="0" dirty="0"/>
          </a:p>
          <a:p>
            <a:pPr marL="0" indent="0">
              <a:buNone/>
            </a:pPr>
            <a:endParaRPr lang="en-GB" sz="2400" spc="-1" noProof="0" dirty="0">
              <a:latin typeface="Roboto Light"/>
              <a:ea typeface="Roboto Light"/>
            </a:endParaRPr>
          </a:p>
          <a:p>
            <a:r>
              <a:rPr lang="en-GB" sz="2400" noProof="0" dirty="0"/>
              <a:t>Open Energy </a:t>
            </a:r>
            <a:r>
              <a:rPr lang="en-GB" sz="2400" b="1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Knowledge Graph</a:t>
            </a:r>
            <a:r>
              <a:rPr lang="en-GB" sz="2400" noProof="0" dirty="0"/>
              <a:t> (OEKG)</a:t>
            </a:r>
          </a:p>
          <a:p>
            <a:pPr lvl="1"/>
            <a:r>
              <a:rPr lang="en-GB" noProof="0" dirty="0"/>
              <a:t>Status: First prototypes under development</a:t>
            </a:r>
          </a:p>
          <a:p>
            <a:pPr lvl="1"/>
            <a:r>
              <a:rPr lang="en-GB" noProof="0" dirty="0"/>
              <a:t>Planed: Factsheets, Scenario Comparisons</a:t>
            </a:r>
          </a:p>
          <a:p>
            <a:endParaRPr lang="en-GB" sz="2400" noProof="0" dirty="0"/>
          </a:p>
          <a:p>
            <a:r>
              <a:rPr lang="en-GB" sz="2400" noProof="0" dirty="0"/>
              <a:t>Data </a:t>
            </a:r>
            <a:r>
              <a:rPr lang="en-GB" sz="2400" b="1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pipelines</a:t>
            </a:r>
            <a:r>
              <a:rPr lang="en-GB" sz="2400" noProof="0" dirty="0"/>
              <a:t> (</a:t>
            </a:r>
            <a:r>
              <a:rPr lang="en-GB" sz="2400" noProof="0" dirty="0" err="1"/>
              <a:t>open_MaStR</a:t>
            </a:r>
            <a:r>
              <a:rPr lang="en-GB" sz="2400" noProof="0" dirty="0"/>
              <a:t>) and helper </a:t>
            </a:r>
            <a:r>
              <a:rPr lang="en-GB" sz="2400" noProof="0" dirty="0" err="1"/>
              <a:t>toos</a:t>
            </a:r>
            <a:r>
              <a:rPr lang="en-GB" sz="2400" noProof="0" dirty="0"/>
              <a:t> (OEM2ORM, SAIO)</a:t>
            </a:r>
          </a:p>
          <a:p>
            <a:pPr lvl="1"/>
            <a:r>
              <a:rPr lang="en-GB" noProof="0" dirty="0"/>
              <a:t>Status: Used for automations</a:t>
            </a:r>
          </a:p>
          <a:p>
            <a:pPr lvl="1"/>
            <a:r>
              <a:rPr lang="en-GB" noProof="0" dirty="0"/>
              <a:t>Planed: Update, integrate, and documentation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800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9226028" y="6492875"/>
            <a:ext cx="2743200" cy="365125"/>
          </a:xfrm>
        </p:spPr>
        <p:txBody>
          <a:bodyPr/>
          <a:lstStyle/>
          <a:p>
            <a:fld id="{38B41E43-8758-45F9-A46F-E98B3FA44E6E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5E61AC7-B751-0353-465B-BE32D75B4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r>
              <a:rPr lang="de-DE"/>
              <a:t>Open Energy Family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0A9E204-9FAD-8BB7-BA08-2727597C93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4"/>
            <a:ext cx="2743200" cy="365125"/>
          </a:xfrm>
        </p:spPr>
        <p:txBody>
          <a:bodyPr/>
          <a:lstStyle/>
          <a:p>
            <a:r>
              <a:rPr lang="de-DE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98462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Open Energy Family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081114" y="1303986"/>
            <a:ext cx="9769642" cy="5185340"/>
          </a:xfrm>
        </p:spPr>
        <p:txBody>
          <a:bodyPr>
            <a:normAutofit/>
          </a:bodyPr>
          <a:lstStyle/>
          <a:p>
            <a:r>
              <a:rPr lang="en-GB" sz="2400" b="1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Energy Databus</a:t>
            </a:r>
            <a:r>
              <a:rPr lang="en-GB" sz="2400" noProof="0" dirty="0"/>
              <a:t> for LOD and federated databases</a:t>
            </a:r>
          </a:p>
          <a:p>
            <a:pPr lvl="1"/>
            <a:r>
              <a:rPr lang="en-GB" noProof="0" dirty="0"/>
              <a:t>Status: 1000+ datasets; OEP Pipeline, MOSS-MOD</a:t>
            </a:r>
          </a:p>
          <a:p>
            <a:pPr lvl="1"/>
            <a:r>
              <a:rPr lang="en-GB" noProof="0" dirty="0"/>
              <a:t>Planed: Redesign, Integration OEP, Usability</a:t>
            </a:r>
          </a:p>
          <a:p>
            <a:pPr marL="0" indent="0">
              <a:buNone/>
            </a:pPr>
            <a:endParaRPr lang="en-GB" sz="2400" noProof="0" dirty="0"/>
          </a:p>
          <a:p>
            <a:pPr lvl="1"/>
            <a:r>
              <a:rPr lang="en-GB" noProof="0" dirty="0">
                <a:hlinkClick r:id="rId2"/>
              </a:rPr>
              <a:t>https://energy.databus.dbpedia.org/</a:t>
            </a:r>
            <a:r>
              <a:rPr lang="en-GB" noProof="0" dirty="0"/>
              <a:t> </a:t>
            </a:r>
          </a:p>
          <a:p>
            <a:pPr lvl="1"/>
            <a:r>
              <a:rPr lang="en-GB" noProof="0" dirty="0">
                <a:hlinkClick r:id="rId3"/>
              </a:rPr>
              <a:t>https://moss.tools.dbpedia.org/</a:t>
            </a:r>
            <a:r>
              <a:rPr lang="en-GB" noProof="0" dirty="0"/>
              <a:t> </a:t>
            </a:r>
          </a:p>
          <a:p>
            <a:pPr marL="0" indent="0">
              <a:buNone/>
            </a:pPr>
            <a:endParaRPr lang="en-GB" sz="2400" noProof="0" dirty="0"/>
          </a:p>
          <a:p>
            <a:pPr marL="0" indent="0">
              <a:buNone/>
            </a:pPr>
            <a:endParaRPr lang="en-GB" sz="2800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9226028" y="6492875"/>
            <a:ext cx="2743200" cy="365125"/>
          </a:xfrm>
        </p:spPr>
        <p:txBody>
          <a:bodyPr/>
          <a:lstStyle/>
          <a:p>
            <a:fld id="{38B41E43-8758-45F9-A46F-E98B3FA44E6E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27EA0DA-8056-0EE3-4807-C08687EF1B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r>
              <a:rPr lang="de-DE"/>
              <a:t>Open Energy Family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E1CAD91-E85E-AC06-19EA-D548422471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4"/>
            <a:ext cx="2743200" cy="365125"/>
          </a:xfrm>
        </p:spPr>
        <p:txBody>
          <a:bodyPr/>
          <a:lstStyle/>
          <a:p>
            <a:r>
              <a:rPr lang="de-DE"/>
              <a:t>2023</a:t>
            </a:r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2297F08-4ACA-7611-5B43-A4224B9A1D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21" y="1396349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496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Open Energy Family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590314"/>
            <a:ext cx="10515600" cy="446397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9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Conclusion</a:t>
            </a:r>
          </a:p>
          <a:p>
            <a:pPr marL="376238" indent="-285750">
              <a:lnSpc>
                <a:spcPct val="150000"/>
              </a:lnSpc>
              <a:spcBef>
                <a:spcPts val="751"/>
              </a:spcBef>
              <a:buSzPct val="100000"/>
            </a:pPr>
            <a:r>
              <a:rPr lang="en-US" sz="9600" spc="-1" noProof="0" dirty="0">
                <a:latin typeface="Roboto Light"/>
                <a:ea typeface="Roboto Light"/>
              </a:rPr>
              <a:t>A robust framework for data management is essential for energy research</a:t>
            </a:r>
          </a:p>
          <a:p>
            <a:pPr marL="376238" indent="-285750">
              <a:lnSpc>
                <a:spcPct val="150000"/>
              </a:lnSpc>
              <a:spcBef>
                <a:spcPts val="751"/>
              </a:spcBef>
              <a:buSzPct val="100000"/>
            </a:pPr>
            <a:r>
              <a:rPr lang="en-US" sz="9600" spc="-1" noProof="0" dirty="0">
                <a:latin typeface="Roboto Light"/>
                <a:ea typeface="Roboto Light"/>
              </a:rPr>
              <a:t>The OEFamily has been proven effective and widely adopted</a:t>
            </a:r>
          </a:p>
          <a:p>
            <a:pPr marL="376238" indent="-285750">
              <a:lnSpc>
                <a:spcPct val="150000"/>
              </a:lnSpc>
              <a:spcBef>
                <a:spcPts val="751"/>
              </a:spcBef>
              <a:buSzPct val="100000"/>
            </a:pPr>
            <a:r>
              <a:rPr lang="en-US" sz="9600" spc="-1" noProof="0" dirty="0">
                <a:latin typeface="Roboto Light"/>
                <a:ea typeface="Roboto Light"/>
              </a:rPr>
              <a:t>The Open Energy Platform (OEP) and Open Energy Database (OEDB) are ready to publish modelling data for further collaboration and research</a:t>
            </a:r>
          </a:p>
          <a:p>
            <a:pPr marL="376238" indent="-285750">
              <a:lnSpc>
                <a:spcPct val="150000"/>
              </a:lnSpc>
              <a:spcBef>
                <a:spcPts val="751"/>
              </a:spcBef>
              <a:buSzPct val="100000"/>
            </a:pPr>
            <a:r>
              <a:rPr lang="en-US" sz="9600" spc="-1" noProof="0" dirty="0">
                <a:latin typeface="Roboto Light"/>
                <a:ea typeface="Roboto Light"/>
              </a:rPr>
              <a:t>A collaborative approach may be more challenging, </a:t>
            </a:r>
            <a:br>
              <a:rPr lang="en-US" sz="9600" spc="-1" noProof="0" dirty="0">
                <a:latin typeface="Roboto Light"/>
                <a:ea typeface="Roboto Light"/>
              </a:rPr>
            </a:br>
            <a:r>
              <a:rPr lang="en-US" sz="9600" spc="-1" noProof="0" dirty="0">
                <a:latin typeface="Roboto Light"/>
                <a:ea typeface="Roboto Light"/>
              </a:rPr>
              <a:t>but it ultimately leads to better results and outcomes</a:t>
            </a:r>
          </a:p>
          <a:p>
            <a:pPr marL="376238" indent="-285750">
              <a:lnSpc>
                <a:spcPct val="150000"/>
              </a:lnSpc>
              <a:spcBef>
                <a:spcPts val="751"/>
              </a:spcBef>
              <a:buSzPct val="100000"/>
            </a:pPr>
            <a:r>
              <a:rPr lang="en-US" sz="9600" spc="-1" noProof="0" dirty="0">
                <a:latin typeface="Roboto Light"/>
                <a:ea typeface="Roboto Light"/>
              </a:rPr>
              <a:t>We welcome other institutes and projects to join us</a:t>
            </a:r>
            <a:endParaRPr lang="en-GB" sz="9600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9226028" y="6492875"/>
            <a:ext cx="2743200" cy="365125"/>
          </a:xfrm>
        </p:spPr>
        <p:txBody>
          <a:bodyPr/>
          <a:lstStyle/>
          <a:p>
            <a:fld id="{38B41E43-8758-45F9-A46F-E98B3FA44E6E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8CC8771-A0FA-9EE5-9939-31BAE05B4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r>
              <a:rPr lang="de-DE"/>
              <a:t>Open Energy Family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4E2C869-8375-B03B-47AF-04D3762A1D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4"/>
            <a:ext cx="2743200" cy="365125"/>
          </a:xfrm>
        </p:spPr>
        <p:txBody>
          <a:bodyPr/>
          <a:lstStyle/>
          <a:p>
            <a:r>
              <a:rPr lang="de-DE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4846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Open Energy Family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590314"/>
            <a:ext cx="10515600" cy="323913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2800" b="1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Conclusion</a:t>
            </a:r>
          </a:p>
          <a:p>
            <a:pPr marL="376238" indent="-285750">
              <a:lnSpc>
                <a:spcPct val="150000"/>
              </a:lnSpc>
              <a:spcBef>
                <a:spcPts val="751"/>
              </a:spcBef>
              <a:buSzPct val="100000"/>
            </a:pPr>
            <a:r>
              <a:rPr lang="en-GB" sz="2800" spc="-1" noProof="0" dirty="0">
                <a:latin typeface="Roboto Light"/>
                <a:ea typeface="Roboto Light"/>
              </a:rPr>
              <a:t>Framework for RDM in energy research</a:t>
            </a:r>
          </a:p>
          <a:p>
            <a:pPr marL="376238" indent="-285750">
              <a:lnSpc>
                <a:spcPct val="150000"/>
              </a:lnSpc>
              <a:spcBef>
                <a:spcPts val="751"/>
              </a:spcBef>
              <a:buSzPct val="100000"/>
            </a:pPr>
            <a:r>
              <a:rPr lang="en-GB" sz="2800" spc="-1" noProof="0" dirty="0">
                <a:latin typeface="Roboto Light"/>
                <a:ea typeface="Roboto Light"/>
              </a:rPr>
              <a:t>Developed and used by large community</a:t>
            </a:r>
          </a:p>
          <a:p>
            <a:pPr marL="376238" indent="-285750">
              <a:lnSpc>
                <a:spcPct val="150000"/>
              </a:lnSpc>
              <a:spcBef>
                <a:spcPts val="751"/>
              </a:spcBef>
              <a:buSzPct val="100000"/>
            </a:pPr>
            <a:r>
              <a:rPr lang="en-GB" sz="2800" spc="-1" noProof="0" dirty="0">
                <a:latin typeface="Roboto Light"/>
                <a:ea typeface="Roboto Light"/>
              </a:rPr>
              <a:t>OEP / OEDB ready to publish modelling data</a:t>
            </a:r>
          </a:p>
          <a:p>
            <a:pPr marL="376238" indent="-285750">
              <a:lnSpc>
                <a:spcPct val="150000"/>
              </a:lnSpc>
              <a:spcBef>
                <a:spcPts val="751"/>
              </a:spcBef>
              <a:buSzPct val="100000"/>
            </a:pPr>
            <a:r>
              <a:rPr lang="en-GB" sz="2800" spc="-1" noProof="0" dirty="0">
                <a:latin typeface="Roboto Light"/>
                <a:ea typeface="Roboto Light"/>
              </a:rPr>
              <a:t>A collaborative approach is more difficult but leads to better results</a:t>
            </a:r>
          </a:p>
          <a:p>
            <a:pPr marL="376238" indent="-285750">
              <a:lnSpc>
                <a:spcPct val="150000"/>
              </a:lnSpc>
              <a:spcBef>
                <a:spcPts val="751"/>
              </a:spcBef>
              <a:buSzPct val="100000"/>
            </a:pPr>
            <a:r>
              <a:rPr lang="en-GB" sz="2800" spc="-1" noProof="0" dirty="0">
                <a:latin typeface="Roboto Light"/>
                <a:ea typeface="Roboto Light"/>
              </a:rPr>
              <a:t>We are happy to include other institutes and projects</a:t>
            </a:r>
          </a:p>
          <a:p>
            <a:endParaRPr lang="en-GB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9226028" y="6492875"/>
            <a:ext cx="2743200" cy="365125"/>
          </a:xfrm>
        </p:spPr>
        <p:txBody>
          <a:bodyPr/>
          <a:lstStyle/>
          <a:p>
            <a:fld id="{38B41E43-8758-45F9-A46F-E98B3FA44E6E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8CC8771-A0FA-9EE5-9939-31BAE05B4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r>
              <a:rPr lang="de-DE"/>
              <a:t>Open Energy Family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4E2C869-8375-B03B-47AF-04D3762A1D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4"/>
            <a:ext cx="2743200" cy="365125"/>
          </a:xfrm>
        </p:spPr>
        <p:txBody>
          <a:bodyPr/>
          <a:lstStyle/>
          <a:p>
            <a:r>
              <a:rPr lang="de-DE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7009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284" y="1993247"/>
            <a:ext cx="1192357" cy="1192357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766351" y="3174307"/>
            <a:ext cx="5327238" cy="1605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License</a:t>
            </a:r>
          </a:p>
          <a:p>
            <a:pPr>
              <a:spcAft>
                <a:spcPts val="50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Except where otherwise noted, this work and its content (texts and illustrations) are licensed under the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hlinkClick r:id="rId3"/>
              </a:rPr>
              <a:t>Attribution 4.0 International (CC-BY-4.0)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>
              <a:spcAft>
                <a:spcPts val="50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See license text for further information.</a:t>
            </a:r>
            <a:endParaRPr lang="de-DE" dirty="0">
              <a:solidFill>
                <a:schemeClr val="accent1">
                  <a:lumMod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7" name="Picture 2" descr="https://mirrors.creativecommons.org/presskit/buttons/88x31/png/by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73" y="2176095"/>
            <a:ext cx="2362718" cy="82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766351" y="4941360"/>
            <a:ext cx="102237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Please quote as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“The OEFamily and the Open Energy Platform (OEP) -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 framework for research data management and a community database for energy data (2023)” 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©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hlinkClick r:id="rId6"/>
              </a:rPr>
              <a:t>Reiner Lemoine Institut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|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hlinkClick r:id="rId7"/>
              </a:rPr>
              <a:t>CC-BY-4.0 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9" name="CustomShape 4"/>
          <p:cNvSpPr/>
          <p:nvPr/>
        </p:nvSpPr>
        <p:spPr>
          <a:xfrm>
            <a:off x="6440284" y="3174307"/>
            <a:ext cx="4134532" cy="13725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Ludwig Hülk</a:t>
            </a:r>
          </a:p>
          <a:p>
            <a:pPr>
              <a:spcAft>
                <a:spcPts val="500"/>
              </a:spcAft>
              <a:defRPr/>
            </a:pPr>
            <a:r>
              <a:rPr lang="de-DE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E-Mail: 	</a:t>
            </a:r>
            <a:r>
              <a:rPr lang="de-DE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hlinkClick r:id="rId8"/>
              </a:rPr>
              <a:t>ludwig.huelk@rl-institut.de</a:t>
            </a:r>
            <a:endParaRPr lang="de-DE" dirty="0">
              <a:solidFill>
                <a:schemeClr val="accent1">
                  <a:lumMod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>
              <a:spcAft>
                <a:spcPts val="500"/>
              </a:spcAft>
              <a:defRPr/>
            </a:pPr>
            <a:r>
              <a:rPr lang="de-DE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Web: 	http://www.rl-institut.de</a:t>
            </a:r>
          </a:p>
          <a:p>
            <a:pPr>
              <a:spcAft>
                <a:spcPts val="500"/>
              </a:spcAft>
              <a:defRPr/>
            </a:pPr>
            <a:r>
              <a:rPr lang="de-DE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Twitter:	@LudwigHuelk</a:t>
            </a:r>
            <a:endParaRPr dirty="0">
              <a:solidFill>
                <a:schemeClr val="accent1">
                  <a:lumMod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231" y="393862"/>
            <a:ext cx="3124813" cy="738207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98" y="393862"/>
            <a:ext cx="2339892" cy="811084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005" y="480290"/>
            <a:ext cx="1111636" cy="813824"/>
          </a:xfrm>
          <a:prstGeom prst="rect">
            <a:avLst/>
          </a:prstGeom>
        </p:spPr>
      </p:pic>
      <p:pic>
        <p:nvPicPr>
          <p:cNvPr id="2" name="Picture 5" descr="\\SRV02\RL-Institut\04_Projekte\207_SzenarienDB\05-OeA\Logos_Partner_Foerderer\fraunhofer-iee.gif">
            <a:extLst>
              <a:ext uri="{FF2B5EF4-FFF2-40B4-BE49-F238E27FC236}">
                <a16:creationId xmlns:a16="http://schemas.microsoft.com/office/drawing/2014/main" id="{7F1F0C46-80B1-8509-329F-0777BD785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02" y="480290"/>
            <a:ext cx="2553401" cy="72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67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792</Words>
  <Application>Microsoft Office PowerPoint</Application>
  <PresentationFormat>Breitbild</PresentationFormat>
  <Paragraphs>171</Paragraphs>
  <Slides>15</Slides>
  <Notes>2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Courier New</vt:lpstr>
      <vt:lpstr>Roboto</vt:lpstr>
      <vt:lpstr>Roboto Black</vt:lpstr>
      <vt:lpstr>Roboto Light</vt:lpstr>
      <vt:lpstr>Wingdings</vt:lpstr>
      <vt:lpstr>Office</vt:lpstr>
      <vt:lpstr>The OEFamily and the Open Energy Platform (OEP)  A framework for research data management and a community database for energy data</vt:lpstr>
      <vt:lpstr>Open Science - Energy System Modelling</vt:lpstr>
      <vt:lpstr>Open Energy Family</vt:lpstr>
      <vt:lpstr>Open Energy Family</vt:lpstr>
      <vt:lpstr>Open Energy Family</vt:lpstr>
      <vt:lpstr>Open Energy Family</vt:lpstr>
      <vt:lpstr>Open Energy Family</vt:lpstr>
      <vt:lpstr>Open Energy Family - History</vt:lpstr>
      <vt:lpstr>Open Energy Family</vt:lpstr>
      <vt:lpstr>Open Energy Family</vt:lpstr>
      <vt:lpstr>Open Energy Family</vt:lpstr>
      <vt:lpstr>Open Energy Family</vt:lpstr>
      <vt:lpstr>Open Energy Family</vt:lpstr>
      <vt:lpstr>Open Energy Family</vt:lpstr>
      <vt:lpstr>PowerPoint-Präsentation</vt:lpstr>
    </vt:vector>
  </TitlesOfParts>
  <Company>Reiner Lemoine Institut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Maja Zimmermann</dc:creator>
  <cp:lastModifiedBy>LH</cp:lastModifiedBy>
  <cp:revision>36</cp:revision>
  <dcterms:created xsi:type="dcterms:W3CDTF">2023-03-14T13:25:11Z</dcterms:created>
  <dcterms:modified xsi:type="dcterms:W3CDTF">2023-06-06T11:41:41Z</dcterms:modified>
</cp:coreProperties>
</file>