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8" r:id="rId2"/>
    <p:sldId id="263" r:id="rId3"/>
    <p:sldId id="265" r:id="rId4"/>
    <p:sldId id="266" r:id="rId5"/>
    <p:sldId id="267" r:id="rId6"/>
    <p:sldId id="270" r:id="rId7"/>
    <p:sldId id="271" r:id="rId8"/>
    <p:sldId id="269" r:id="rId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61"/>
    <p:restoredTop sz="94643"/>
  </p:normalViewPr>
  <p:slideViewPr>
    <p:cSldViewPr snapToGrid="0" snapToObjects="1">
      <p:cViewPr varScale="1">
        <p:scale>
          <a:sx n="188" d="100"/>
          <a:sy n="188" d="100"/>
        </p:scale>
        <p:origin x="464" y="1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3" name="Shape 16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77334757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tif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9" name="TextBox 4"/>
          <p:cNvSpPr txBox="1"/>
          <p:nvPr/>
        </p:nvSpPr>
        <p:spPr>
          <a:xfrm>
            <a:off x="0" y="6550223"/>
            <a:ext cx="39624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1400"/>
            </a:lvl1pPr>
          </a:lstStyle>
          <a:p>
            <a:r>
              <a:rPr sz="1400"/>
              <a:t>Presenter: Abbr Presentation Title</a:t>
            </a:r>
          </a:p>
        </p:txBody>
      </p:sp>
      <p:sp>
        <p:nvSpPr>
          <p:cNvPr id="20" name="TextBox 5"/>
          <p:cNvSpPr txBox="1"/>
          <p:nvPr/>
        </p:nvSpPr>
        <p:spPr>
          <a:xfrm>
            <a:off x="1828800" y="6550223"/>
            <a:ext cx="883920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1400" i="1"/>
            </a:lvl1pPr>
          </a:lstStyle>
          <a:p>
            <a:r>
              <a:rPr sz="1400"/>
              <a:t>Competition Sensitive</a:t>
            </a:r>
          </a:p>
        </p:txBody>
      </p:sp>
      <p:pic>
        <p:nvPicPr>
          <p:cNvPr id="21" name="Picture 9" descr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Rectangle 12"/>
          <p:cNvSpPr/>
          <p:nvPr/>
        </p:nvSpPr>
        <p:spPr>
          <a:xfrm>
            <a:off x="406400" y="1143000"/>
            <a:ext cx="11379200" cy="548640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1800"/>
          </a:p>
        </p:txBody>
      </p:sp>
      <p:sp>
        <p:nvSpPr>
          <p:cNvPr id="2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592796" y="1251866"/>
            <a:ext cx="7010401" cy="562463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800"/>
              </a:spcBef>
              <a:buSzTx/>
              <a:buFontTx/>
              <a:buNone/>
              <a:defRPr sz="2800" b="1">
                <a:solidFill>
                  <a:srgbClr val="FFFFFF"/>
                </a:solidFill>
              </a:defRPr>
            </a:lvl1pPr>
            <a:lvl2pPr marL="0" indent="457200" algn="ctr">
              <a:spcBef>
                <a:spcPts val="800"/>
              </a:spcBef>
              <a:buSzTx/>
              <a:buFontTx/>
              <a:buNone/>
              <a:defRPr sz="3600">
                <a:solidFill>
                  <a:srgbClr val="FFFFFF"/>
                </a:solidFill>
              </a:defRPr>
            </a:lvl2pPr>
            <a:lvl3pPr marL="0" indent="914400" algn="ctr">
              <a:spcBef>
                <a:spcPts val="800"/>
              </a:spcBef>
              <a:buSzTx/>
              <a:buFontTx/>
              <a:buNone/>
              <a:defRPr sz="3600">
                <a:solidFill>
                  <a:srgbClr val="FFFFFF"/>
                </a:solidFill>
              </a:defRPr>
            </a:lvl3pPr>
            <a:lvl4pPr marL="0" indent="1371600" algn="ctr">
              <a:spcBef>
                <a:spcPts val="800"/>
              </a:spcBef>
              <a:buSzTx/>
              <a:buFontTx/>
              <a:buNone/>
              <a:defRPr sz="3600">
                <a:solidFill>
                  <a:srgbClr val="FFFFFF"/>
                </a:solidFill>
              </a:defRPr>
            </a:lvl4pPr>
            <a:lvl5pPr marL="0" indent="1828800" algn="ctr">
              <a:spcBef>
                <a:spcPts val="800"/>
              </a:spcBef>
              <a:buSzTx/>
              <a:buFontTx/>
              <a:buNone/>
              <a:defRPr sz="3600">
                <a:solidFill>
                  <a:srgbClr val="FFFFFF"/>
                </a:solidFill>
              </a:defRPr>
            </a:lvl5pPr>
          </a:lstStyle>
          <a:p>
            <a:r>
              <a:rPr lang="en-US" dirty="0"/>
              <a:t>Presentation Title</a:t>
            </a:r>
          </a:p>
        </p:txBody>
      </p:sp>
      <p:pic>
        <p:nvPicPr>
          <p:cNvPr id="24" name="Picture 10" descr="Picture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873" y="1142564"/>
            <a:ext cx="3131865" cy="4325980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TextBox 11"/>
          <p:cNvSpPr txBox="1"/>
          <p:nvPr/>
        </p:nvSpPr>
        <p:spPr>
          <a:xfrm>
            <a:off x="406400" y="457201"/>
            <a:ext cx="11379200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400" b="1">
                <a:solidFill>
                  <a:srgbClr val="FEF3A0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sz="2400"/>
              <a:t>Polarimeter to Unify the Corona and Heliosphere</a:t>
            </a:r>
          </a:p>
        </p:txBody>
      </p:sp>
      <p:pic>
        <p:nvPicPr>
          <p:cNvPr id="28" name="Picture 14" descr="Picture 1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2475" y="5338383"/>
            <a:ext cx="2767532" cy="132731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" name="Group 1"/>
          <p:cNvGrpSpPr/>
          <p:nvPr userDrawn="1"/>
        </p:nvGrpSpPr>
        <p:grpSpPr>
          <a:xfrm>
            <a:off x="9660137" y="5619167"/>
            <a:ext cx="1879408" cy="729498"/>
            <a:chOff x="7658099" y="5791200"/>
            <a:chExt cx="1244601" cy="451858"/>
          </a:xfrm>
        </p:grpSpPr>
        <p:sp>
          <p:nvSpPr>
            <p:cNvPr id="27" name="Rectangle"/>
            <p:cNvSpPr/>
            <p:nvPr/>
          </p:nvSpPr>
          <p:spPr>
            <a:xfrm>
              <a:off x="7658099" y="5821171"/>
              <a:ext cx="1244601" cy="391916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chemeClr val="accent1"/>
              </a:solidFill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45719" rIns="45719" anchor="ctr"/>
            <a:lstStyle/>
            <a:p>
              <a:endParaRPr sz="1800"/>
            </a:p>
          </p:txBody>
        </p:sp>
        <p:pic>
          <p:nvPicPr>
            <p:cNvPr id="29" name="Picture 15" descr="Picture 15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96200" y="5791200"/>
              <a:ext cx="1163348" cy="451858"/>
            </a:xfrm>
            <a:prstGeom prst="rect">
              <a:avLst/>
            </a:prstGeom>
            <a:ln w="12700">
              <a:miter lim="400000"/>
            </a:ln>
          </p:spPr>
        </p:pic>
      </p:grpSp>
      <p:grpSp>
        <p:nvGrpSpPr>
          <p:cNvPr id="3" name="Group 2"/>
          <p:cNvGrpSpPr/>
          <p:nvPr userDrawn="1"/>
        </p:nvGrpSpPr>
        <p:grpSpPr>
          <a:xfrm>
            <a:off x="4580425" y="5554018"/>
            <a:ext cx="1575524" cy="849175"/>
            <a:chOff x="3435318" y="5701388"/>
            <a:chExt cx="926189" cy="646388"/>
          </a:xfrm>
        </p:grpSpPr>
        <p:sp>
          <p:nvSpPr>
            <p:cNvPr id="30" name="Rectangle"/>
            <p:cNvSpPr/>
            <p:nvPr/>
          </p:nvSpPr>
          <p:spPr>
            <a:xfrm>
              <a:off x="3444596" y="5701388"/>
              <a:ext cx="888536" cy="632375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chemeClr val="accent1"/>
              </a:solidFill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45719" rIns="45719" anchor="ctr"/>
            <a:lstStyle/>
            <a:p>
              <a:endParaRPr sz="1800"/>
            </a:p>
          </p:txBody>
        </p:sp>
        <p:pic>
          <p:nvPicPr>
            <p:cNvPr id="31" name="Picture 16" descr="Picture 16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35318" y="5712775"/>
              <a:ext cx="926189" cy="635001"/>
            </a:xfrm>
            <a:prstGeom prst="rect">
              <a:avLst/>
            </a:prstGeom>
            <a:ln w="12700">
              <a:miter lim="400000"/>
            </a:ln>
          </p:spPr>
        </p:pic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ED0C9077-4038-8640-8755-EADEDA023A90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651228" y="3446196"/>
            <a:ext cx="4008909" cy="1887805"/>
          </a:xfrm>
          <a:prstGeom prst="rect">
            <a:avLst/>
          </a:prstGeom>
        </p:spPr>
      </p:pic>
      <p:sp>
        <p:nvSpPr>
          <p:cNvPr id="33" name="Body Level One…">
            <a:extLst>
              <a:ext uri="{FF2B5EF4-FFF2-40B4-BE49-F238E27FC236}">
                <a16:creationId xmlns:a16="http://schemas.microsoft.com/office/drawing/2014/main" id="{05F5C1DD-C989-5C4B-9D4B-BF6E3286D77E}"/>
              </a:ext>
            </a:extLst>
          </p:cNvPr>
          <p:cNvSpPr txBox="1">
            <a:spLocks noGrp="1"/>
          </p:cNvSpPr>
          <p:nvPr>
            <p:ph type="body" sz="quarter" idx="11" hasCustomPrompt="1"/>
          </p:nvPr>
        </p:nvSpPr>
        <p:spPr>
          <a:xfrm>
            <a:off x="4662772" y="1970442"/>
            <a:ext cx="7010401" cy="10601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spcBef>
                <a:spcPts val="800"/>
              </a:spcBef>
              <a:buSzTx/>
              <a:buFontTx/>
              <a:buNone/>
              <a:defRPr sz="2400">
                <a:solidFill>
                  <a:srgbClr val="FFFFFF"/>
                </a:solidFill>
              </a:defRPr>
            </a:lvl1pPr>
            <a:lvl2pPr marL="0" indent="457200" algn="ctr">
              <a:spcBef>
                <a:spcPts val="800"/>
              </a:spcBef>
              <a:buSzTx/>
              <a:buFontTx/>
              <a:buNone/>
              <a:defRPr sz="3600">
                <a:solidFill>
                  <a:srgbClr val="FFFFFF"/>
                </a:solidFill>
              </a:defRPr>
            </a:lvl2pPr>
            <a:lvl3pPr marL="0" indent="914400" algn="ctr">
              <a:spcBef>
                <a:spcPts val="800"/>
              </a:spcBef>
              <a:buSzTx/>
              <a:buFontTx/>
              <a:buNone/>
              <a:defRPr sz="3600">
                <a:solidFill>
                  <a:srgbClr val="FFFFFF"/>
                </a:solidFill>
              </a:defRPr>
            </a:lvl3pPr>
            <a:lvl4pPr marL="0" indent="1371600" algn="ctr">
              <a:spcBef>
                <a:spcPts val="800"/>
              </a:spcBef>
              <a:buSzTx/>
              <a:buFontTx/>
              <a:buNone/>
              <a:defRPr sz="3600">
                <a:solidFill>
                  <a:srgbClr val="FFFFFF"/>
                </a:solidFill>
              </a:defRPr>
            </a:lvl4pPr>
            <a:lvl5pPr marL="0" indent="1828800" algn="ctr">
              <a:spcBef>
                <a:spcPts val="800"/>
              </a:spcBef>
              <a:buSzTx/>
              <a:buFontTx/>
              <a:buNone/>
              <a:defRPr sz="3600">
                <a:solidFill>
                  <a:srgbClr val="FFFFFF"/>
                </a:solidFill>
              </a:defRPr>
            </a:lvl5pPr>
          </a:lstStyle>
          <a:p>
            <a:r>
              <a:rPr lang="en-US" dirty="0"/>
              <a:t>Presenter and Role</a:t>
            </a:r>
          </a:p>
        </p:txBody>
      </p:sp>
      <p:sp>
        <p:nvSpPr>
          <p:cNvPr id="34" name="Body Level One…">
            <a:extLst>
              <a:ext uri="{FF2B5EF4-FFF2-40B4-BE49-F238E27FC236}">
                <a16:creationId xmlns:a16="http://schemas.microsoft.com/office/drawing/2014/main" id="{73E9DB15-114F-4C42-86DE-1718C423B177}"/>
              </a:ext>
            </a:extLst>
          </p:cNvPr>
          <p:cNvSpPr txBox="1">
            <a:spLocks noGrp="1"/>
          </p:cNvSpPr>
          <p:nvPr>
            <p:ph type="body" sz="quarter" idx="12" hasCustomPrompt="1"/>
          </p:nvPr>
        </p:nvSpPr>
        <p:spPr>
          <a:xfrm>
            <a:off x="693685" y="5554018"/>
            <a:ext cx="3312243" cy="10601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spcBef>
                <a:spcPts val="800"/>
              </a:spcBef>
              <a:buSzTx/>
              <a:buFontTx/>
              <a:buNone/>
              <a:defRPr sz="2000">
                <a:solidFill>
                  <a:srgbClr val="FFFFFF"/>
                </a:solidFill>
              </a:defRPr>
            </a:lvl1pPr>
            <a:lvl2pPr marL="0" indent="457200" algn="ctr">
              <a:spcBef>
                <a:spcPts val="800"/>
              </a:spcBef>
              <a:buSzTx/>
              <a:buFontTx/>
              <a:buNone/>
              <a:defRPr sz="3600">
                <a:solidFill>
                  <a:srgbClr val="FFFFFF"/>
                </a:solidFill>
              </a:defRPr>
            </a:lvl2pPr>
            <a:lvl3pPr marL="0" indent="914400" algn="ctr">
              <a:spcBef>
                <a:spcPts val="800"/>
              </a:spcBef>
              <a:buSzTx/>
              <a:buFontTx/>
              <a:buNone/>
              <a:defRPr sz="3600">
                <a:solidFill>
                  <a:srgbClr val="FFFFFF"/>
                </a:solidFill>
              </a:defRPr>
            </a:lvl3pPr>
            <a:lvl4pPr marL="0" indent="1371600" algn="ctr">
              <a:spcBef>
                <a:spcPts val="800"/>
              </a:spcBef>
              <a:buSzTx/>
              <a:buFontTx/>
              <a:buNone/>
              <a:defRPr sz="3600">
                <a:solidFill>
                  <a:srgbClr val="FFFFFF"/>
                </a:solidFill>
              </a:defRPr>
            </a:lvl4pPr>
            <a:lvl5pPr marL="0" indent="1828800" algn="ctr">
              <a:spcBef>
                <a:spcPts val="800"/>
              </a:spcBef>
              <a:buSzTx/>
              <a:buFontTx/>
              <a:buNone/>
              <a:defRPr sz="3600">
                <a:solidFill>
                  <a:srgbClr val="FFFFFF"/>
                </a:solidFill>
              </a:defRPr>
            </a:lvl5pPr>
          </a:lstStyle>
          <a:p>
            <a:r>
              <a:rPr lang="en-US" dirty="0"/>
              <a:t>Event/Review, Date(s) and Location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9" name="TextBox 4"/>
          <p:cNvSpPr txBox="1"/>
          <p:nvPr/>
        </p:nvSpPr>
        <p:spPr>
          <a:xfrm>
            <a:off x="0" y="6550223"/>
            <a:ext cx="39624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1400"/>
            </a:lvl1pPr>
          </a:lstStyle>
          <a:p>
            <a:r>
              <a:rPr sz="1400"/>
              <a:t>Presenter: Abbr Presentation Title</a:t>
            </a:r>
          </a:p>
        </p:txBody>
      </p:sp>
      <p:sp>
        <p:nvSpPr>
          <p:cNvPr id="20" name="TextBox 5"/>
          <p:cNvSpPr txBox="1"/>
          <p:nvPr/>
        </p:nvSpPr>
        <p:spPr>
          <a:xfrm>
            <a:off x="1828800" y="6550223"/>
            <a:ext cx="883920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1400" i="1"/>
            </a:lvl1pPr>
          </a:lstStyle>
          <a:p>
            <a:r>
              <a:rPr sz="1400"/>
              <a:t>Competition Sensitive</a:t>
            </a:r>
          </a:p>
        </p:txBody>
      </p:sp>
      <p:pic>
        <p:nvPicPr>
          <p:cNvPr id="21" name="Picture 9" descr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Rectangle 12"/>
          <p:cNvSpPr/>
          <p:nvPr/>
        </p:nvSpPr>
        <p:spPr>
          <a:xfrm>
            <a:off x="406400" y="1143000"/>
            <a:ext cx="11379200" cy="548640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1800"/>
          </a:p>
        </p:txBody>
      </p:sp>
      <p:sp>
        <p:nvSpPr>
          <p:cNvPr id="2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548668" y="1992617"/>
            <a:ext cx="7010401" cy="562463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800"/>
              </a:spcBef>
              <a:buSzTx/>
              <a:buFontTx/>
              <a:buNone/>
              <a:defRPr sz="2800" b="1">
                <a:solidFill>
                  <a:srgbClr val="FFFFFF"/>
                </a:solidFill>
              </a:defRPr>
            </a:lvl1pPr>
            <a:lvl2pPr marL="0" indent="457200" algn="ctr">
              <a:spcBef>
                <a:spcPts val="800"/>
              </a:spcBef>
              <a:buSzTx/>
              <a:buFontTx/>
              <a:buNone/>
              <a:defRPr sz="3600">
                <a:solidFill>
                  <a:srgbClr val="FFFFFF"/>
                </a:solidFill>
              </a:defRPr>
            </a:lvl2pPr>
            <a:lvl3pPr marL="0" indent="914400" algn="ctr">
              <a:spcBef>
                <a:spcPts val="800"/>
              </a:spcBef>
              <a:buSzTx/>
              <a:buFontTx/>
              <a:buNone/>
              <a:defRPr sz="3600">
                <a:solidFill>
                  <a:srgbClr val="FFFFFF"/>
                </a:solidFill>
              </a:defRPr>
            </a:lvl3pPr>
            <a:lvl4pPr marL="0" indent="1371600" algn="ctr">
              <a:spcBef>
                <a:spcPts val="800"/>
              </a:spcBef>
              <a:buSzTx/>
              <a:buFontTx/>
              <a:buNone/>
              <a:defRPr sz="3600">
                <a:solidFill>
                  <a:srgbClr val="FFFFFF"/>
                </a:solidFill>
              </a:defRPr>
            </a:lvl4pPr>
            <a:lvl5pPr marL="0" indent="1828800" algn="ctr">
              <a:spcBef>
                <a:spcPts val="800"/>
              </a:spcBef>
              <a:buSzTx/>
              <a:buFontTx/>
              <a:buNone/>
              <a:defRPr sz="3600">
                <a:solidFill>
                  <a:srgbClr val="FFFFFF"/>
                </a:solidFill>
              </a:defRPr>
            </a:lvl5pPr>
          </a:lstStyle>
          <a:p>
            <a:r>
              <a:rPr lang="en-US" dirty="0"/>
              <a:t>Section Title</a:t>
            </a:r>
          </a:p>
        </p:txBody>
      </p:sp>
      <p:pic>
        <p:nvPicPr>
          <p:cNvPr id="24" name="Picture 10" descr="Picture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806" y="1570593"/>
            <a:ext cx="3131865" cy="4325980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TextBox 11"/>
          <p:cNvSpPr txBox="1"/>
          <p:nvPr/>
        </p:nvSpPr>
        <p:spPr>
          <a:xfrm>
            <a:off x="406400" y="457201"/>
            <a:ext cx="11379200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400" b="1">
                <a:solidFill>
                  <a:srgbClr val="FEF3A0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sz="2400"/>
              <a:t>Polarimeter to Unify the Corona and Heliosphere</a:t>
            </a:r>
          </a:p>
        </p:txBody>
      </p:sp>
      <p:sp>
        <p:nvSpPr>
          <p:cNvPr id="33" name="Body Level One…">
            <a:extLst>
              <a:ext uri="{FF2B5EF4-FFF2-40B4-BE49-F238E27FC236}">
                <a16:creationId xmlns:a16="http://schemas.microsoft.com/office/drawing/2014/main" id="{05F5C1DD-C989-5C4B-9D4B-BF6E3286D77E}"/>
              </a:ext>
            </a:extLst>
          </p:cNvPr>
          <p:cNvSpPr txBox="1">
            <a:spLocks noGrp="1"/>
          </p:cNvSpPr>
          <p:nvPr>
            <p:ph type="body" sz="quarter" idx="11" hasCustomPrompt="1"/>
          </p:nvPr>
        </p:nvSpPr>
        <p:spPr>
          <a:xfrm>
            <a:off x="4592796" y="3223509"/>
            <a:ext cx="7010401" cy="10601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spcBef>
                <a:spcPts val="800"/>
              </a:spcBef>
              <a:buSzTx/>
              <a:buFontTx/>
              <a:buNone/>
              <a:defRPr sz="2400">
                <a:solidFill>
                  <a:srgbClr val="FFFFFF"/>
                </a:solidFill>
              </a:defRPr>
            </a:lvl1pPr>
            <a:lvl2pPr marL="0" indent="457200" algn="ctr">
              <a:spcBef>
                <a:spcPts val="800"/>
              </a:spcBef>
              <a:buSzTx/>
              <a:buFontTx/>
              <a:buNone/>
              <a:defRPr sz="3600">
                <a:solidFill>
                  <a:srgbClr val="FFFFFF"/>
                </a:solidFill>
              </a:defRPr>
            </a:lvl2pPr>
            <a:lvl3pPr marL="0" indent="914400" algn="ctr">
              <a:spcBef>
                <a:spcPts val="800"/>
              </a:spcBef>
              <a:buSzTx/>
              <a:buFontTx/>
              <a:buNone/>
              <a:defRPr sz="3600">
                <a:solidFill>
                  <a:srgbClr val="FFFFFF"/>
                </a:solidFill>
              </a:defRPr>
            </a:lvl3pPr>
            <a:lvl4pPr marL="0" indent="1371600" algn="ctr">
              <a:spcBef>
                <a:spcPts val="800"/>
              </a:spcBef>
              <a:buSzTx/>
              <a:buFontTx/>
              <a:buNone/>
              <a:defRPr sz="3600">
                <a:solidFill>
                  <a:srgbClr val="FFFFFF"/>
                </a:solidFill>
              </a:defRPr>
            </a:lvl4pPr>
            <a:lvl5pPr marL="0" indent="1828800" algn="ctr">
              <a:spcBef>
                <a:spcPts val="800"/>
              </a:spcBef>
              <a:buSzTx/>
              <a:buFontTx/>
              <a:buNone/>
              <a:defRPr sz="3600">
                <a:solidFill>
                  <a:srgbClr val="FFFFFF"/>
                </a:solidFill>
              </a:defRPr>
            </a:lvl5pPr>
          </a:lstStyle>
          <a:p>
            <a:r>
              <a:rPr lang="en-US" dirty="0"/>
              <a:t>Presenter and Role</a:t>
            </a:r>
          </a:p>
        </p:txBody>
      </p:sp>
    </p:spTree>
    <p:extLst>
      <p:ext uri="{BB962C8B-B14F-4D97-AF65-F5344CB8AC3E}">
        <p14:creationId xmlns:p14="http://schemas.microsoft.com/office/powerpoint/2010/main" val="233071113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9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19D94-A1B4-724E-878B-F194C6A0F4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 Text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392945-103B-5646-93C7-54CEF4FAED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641024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D0CF5-8EF7-AF40-AC8E-F7AA6B8381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Title Text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F4B519-22F9-174C-874B-2F9DB95519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1EF47B-C83B-514C-B546-A48368B614E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8486" y="1590537"/>
            <a:ext cx="5419217" cy="4611481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7F500AE1-E269-9E40-AE78-770FD6D93C2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66381" y="1590537"/>
            <a:ext cx="5419217" cy="46114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12846976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D0CF5-8EF7-AF40-AC8E-F7AA6B8381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 Text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F4B519-22F9-174C-874B-2F9DB95519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1EF47B-C83B-514C-B546-A48368B614E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8486" y="2146852"/>
            <a:ext cx="5419217" cy="405516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7F500AE1-E269-9E40-AE78-770FD6D93C2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66381" y="2146852"/>
            <a:ext cx="5419217" cy="40551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Body Level One…">
            <a:extLst>
              <a:ext uri="{FF2B5EF4-FFF2-40B4-BE49-F238E27FC236}">
                <a16:creationId xmlns:a16="http://schemas.microsoft.com/office/drawing/2014/main" id="{6CC98103-1CE0-AA42-8770-F4F5F27A55B9}"/>
              </a:ext>
            </a:extLst>
          </p:cNvPr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98486" y="1431068"/>
            <a:ext cx="5419217" cy="56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spcBef>
                <a:spcPts val="800"/>
              </a:spcBef>
              <a:buSzTx/>
              <a:buFontTx/>
              <a:buNone/>
              <a:defRPr sz="2400" b="1">
                <a:solidFill>
                  <a:schemeClr val="tx1"/>
                </a:solidFill>
              </a:defRPr>
            </a:lvl1pPr>
            <a:lvl2pPr marL="0" indent="457200" algn="ctr">
              <a:spcBef>
                <a:spcPts val="800"/>
              </a:spcBef>
              <a:buSzTx/>
              <a:buFontTx/>
              <a:buNone/>
              <a:defRPr sz="3600">
                <a:solidFill>
                  <a:srgbClr val="FFFFFF"/>
                </a:solidFill>
              </a:defRPr>
            </a:lvl2pPr>
            <a:lvl3pPr marL="0" indent="914400" algn="ctr">
              <a:spcBef>
                <a:spcPts val="800"/>
              </a:spcBef>
              <a:buSzTx/>
              <a:buFontTx/>
              <a:buNone/>
              <a:defRPr sz="3600">
                <a:solidFill>
                  <a:srgbClr val="FFFFFF"/>
                </a:solidFill>
              </a:defRPr>
            </a:lvl3pPr>
            <a:lvl4pPr marL="0" indent="1371600" algn="ctr">
              <a:spcBef>
                <a:spcPts val="800"/>
              </a:spcBef>
              <a:buSzTx/>
              <a:buFontTx/>
              <a:buNone/>
              <a:defRPr sz="3600">
                <a:solidFill>
                  <a:srgbClr val="FFFFFF"/>
                </a:solidFill>
              </a:defRPr>
            </a:lvl4pPr>
            <a:lvl5pPr marL="0" indent="1828800" algn="ctr">
              <a:spcBef>
                <a:spcPts val="800"/>
              </a:spcBef>
              <a:buSzTx/>
              <a:buFontTx/>
              <a:buNone/>
              <a:defRPr sz="3600">
                <a:solidFill>
                  <a:srgbClr val="FFFFFF"/>
                </a:solidFill>
              </a:defRPr>
            </a:lvl5pPr>
          </a:lstStyle>
          <a:p>
            <a:r>
              <a:rPr lang="en-US" dirty="0"/>
              <a:t>Column Heading</a:t>
            </a:r>
          </a:p>
        </p:txBody>
      </p:sp>
      <p:sp>
        <p:nvSpPr>
          <p:cNvPr id="8" name="Body Level One…">
            <a:extLst>
              <a:ext uri="{FF2B5EF4-FFF2-40B4-BE49-F238E27FC236}">
                <a16:creationId xmlns:a16="http://schemas.microsoft.com/office/drawing/2014/main" id="{4D673C83-1039-0844-89C6-5C43CF8E9E6E}"/>
              </a:ext>
            </a:extLst>
          </p:cNvPr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6366381" y="1431067"/>
            <a:ext cx="5419217" cy="56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spcBef>
                <a:spcPts val="800"/>
              </a:spcBef>
              <a:buSzTx/>
              <a:buFontTx/>
              <a:buNone/>
              <a:defRPr sz="2400" b="1">
                <a:solidFill>
                  <a:schemeClr val="tx1"/>
                </a:solidFill>
              </a:defRPr>
            </a:lvl1pPr>
            <a:lvl2pPr marL="0" indent="457200" algn="ctr">
              <a:spcBef>
                <a:spcPts val="800"/>
              </a:spcBef>
              <a:buSzTx/>
              <a:buFontTx/>
              <a:buNone/>
              <a:defRPr sz="3600">
                <a:solidFill>
                  <a:srgbClr val="FFFFFF"/>
                </a:solidFill>
              </a:defRPr>
            </a:lvl2pPr>
            <a:lvl3pPr marL="0" indent="914400" algn="ctr">
              <a:spcBef>
                <a:spcPts val="800"/>
              </a:spcBef>
              <a:buSzTx/>
              <a:buFontTx/>
              <a:buNone/>
              <a:defRPr sz="3600">
                <a:solidFill>
                  <a:srgbClr val="FFFFFF"/>
                </a:solidFill>
              </a:defRPr>
            </a:lvl3pPr>
            <a:lvl4pPr marL="0" indent="1371600" algn="ctr">
              <a:spcBef>
                <a:spcPts val="800"/>
              </a:spcBef>
              <a:buSzTx/>
              <a:buFontTx/>
              <a:buNone/>
              <a:defRPr sz="3600">
                <a:solidFill>
                  <a:srgbClr val="FFFFFF"/>
                </a:solidFill>
              </a:defRPr>
            </a:lvl4pPr>
            <a:lvl5pPr marL="0" indent="1828800" algn="ctr">
              <a:spcBef>
                <a:spcPts val="800"/>
              </a:spcBef>
              <a:buSzTx/>
              <a:buFontTx/>
              <a:buNone/>
              <a:defRPr sz="3600">
                <a:solidFill>
                  <a:srgbClr val="FFFFFF"/>
                </a:solidFill>
              </a:defRPr>
            </a:lvl5pPr>
          </a:lstStyle>
          <a:p>
            <a:r>
              <a:rPr lang="en-US" dirty="0"/>
              <a:t>Column Heading</a:t>
            </a:r>
          </a:p>
        </p:txBody>
      </p:sp>
    </p:spTree>
    <p:extLst>
      <p:ext uri="{BB962C8B-B14F-4D97-AF65-F5344CB8AC3E}">
        <p14:creationId xmlns:p14="http://schemas.microsoft.com/office/powerpoint/2010/main" val="172186994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888075" y="6550222"/>
            <a:ext cx="303927" cy="307777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r">
              <a:defRPr sz="14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5" name="Picture 6" descr="Picture 6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513"/>
            <a:ext cx="12192000" cy="5010442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Body Level One…"/>
          <p:cNvSpPr txBox="1">
            <a:spLocks noGrp="1"/>
          </p:cNvSpPr>
          <p:nvPr>
            <p:ph type="body" idx="1"/>
          </p:nvPr>
        </p:nvSpPr>
        <p:spPr>
          <a:xfrm>
            <a:off x="406400" y="1063824"/>
            <a:ext cx="11480800" cy="54131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7" name="Title Text"/>
          <p:cNvSpPr txBox="1">
            <a:spLocks noGrp="1"/>
          </p:cNvSpPr>
          <p:nvPr>
            <p:ph type="title"/>
          </p:nvPr>
        </p:nvSpPr>
        <p:spPr>
          <a:xfrm>
            <a:off x="1422400" y="0"/>
            <a:ext cx="10769600" cy="7598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pic>
        <p:nvPicPr>
          <p:cNvPr id="8" name="Picture 14" descr="Picture 14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534" y="1"/>
            <a:ext cx="745066" cy="9906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TextBox 8"/>
          <p:cNvSpPr txBox="1"/>
          <p:nvPr/>
        </p:nvSpPr>
        <p:spPr>
          <a:xfrm>
            <a:off x="11277600" y="6550223"/>
            <a:ext cx="914400" cy="307777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r">
              <a:defRPr sz="1400"/>
            </a:pPr>
            <a:endParaRPr sz="1400"/>
          </a:p>
        </p:txBody>
      </p:sp>
      <p:sp>
        <p:nvSpPr>
          <p:cNvPr id="10" name="TextBox 11"/>
          <p:cNvSpPr txBox="1"/>
          <p:nvPr/>
        </p:nvSpPr>
        <p:spPr>
          <a:xfrm>
            <a:off x="0" y="6550223"/>
            <a:ext cx="39624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1400"/>
            </a:lvl1pPr>
          </a:lstStyle>
          <a:p>
            <a:r>
              <a:rPr lang="en-US" sz="1400" dirty="0"/>
              <a:t>Topic: F. Last Presenter</a:t>
            </a:r>
            <a:endParaRPr sz="1400" dirty="0"/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0ACE991F-5EA8-E542-A567-B9F1C091E87A}"/>
              </a:ext>
            </a:extLst>
          </p:cNvPr>
          <p:cNvSpPr txBox="1"/>
          <p:nvPr userDrawn="1"/>
        </p:nvSpPr>
        <p:spPr>
          <a:xfrm>
            <a:off x="3666185" y="6541390"/>
            <a:ext cx="518160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1400" i="1"/>
            </a:lvl1pPr>
          </a:lstStyle>
          <a:p>
            <a:endParaRPr sz="14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50" r:id="rId3"/>
    <p:sldLayoutId id="2147483659" r:id="rId4"/>
    <p:sldLayoutId id="2147483660" r:id="rId5"/>
    <p:sldLayoutId id="2147483661" r:id="rId6"/>
  </p:sldLayoutIdLst>
  <p:transition spd="med"/>
  <p:hf hdr="0" ftr="0" dt="0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90575" marR="0" indent="-333375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Tx/>
        <a:buSzPct val="100000"/>
        <a:buFont typeface="Arial"/>
        <a:buChar char="▪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Tx/>
        <a:buSzPct val="100000"/>
        <a:buFont typeface="Arial"/>
        <a:buChar char="–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286000" marR="0" indent="-4572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Tx/>
        <a:buSzPct val="100000"/>
        <a:buFont typeface="Arial"/>
        <a:buChar char="»"/>
        <a:tabLst/>
        <a:defRPr sz="1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06039" marR="0" indent="-320039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63239" marR="0" indent="-320039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20440" marR="0" indent="-32004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3977640" marR="0" indent="-32004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tinyurl.com/hughes-dash23" TargetMode="Externa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mailto:marcus.hughes@swri.org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B2146A-A6AE-D04F-8CCD-F1ADA8F56D60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4592796" y="1251866"/>
            <a:ext cx="7010401" cy="1010427"/>
          </a:xfrm>
        </p:spPr>
        <p:txBody>
          <a:bodyPr>
            <a:normAutofit/>
          </a:bodyPr>
          <a:lstStyle/>
          <a:p>
            <a:r>
              <a:rPr lang="en-US" dirty="0"/>
              <a:t>Interoperability of PUNCH software in the Python ecosystem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570BBB-381D-ED4E-99DC-730ACF81BA6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89865" y="2370069"/>
            <a:ext cx="7010401" cy="1060109"/>
          </a:xfrm>
        </p:spPr>
        <p:txBody>
          <a:bodyPr/>
          <a:lstStyle/>
          <a:p>
            <a:r>
              <a:rPr lang="en-US" dirty="0"/>
              <a:t>J. Marcus Hughes</a:t>
            </a:r>
          </a:p>
          <a:p>
            <a:r>
              <a:rPr lang="en-US" i="1" dirty="0"/>
              <a:t>PUNCH Science Operations Center Software Lead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358C994-73B6-F54E-80D1-467D6411813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DASH 2023</a:t>
            </a:r>
          </a:p>
          <a:p>
            <a:r>
              <a:rPr lang="en-US" dirty="0"/>
              <a:t>9 October 2023</a:t>
            </a:r>
          </a:p>
          <a:p>
            <a:r>
              <a:rPr lang="en-US" dirty="0"/>
              <a:t>APL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FE1197-4819-E94F-A457-197675024BF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008299" y="6550222"/>
            <a:ext cx="183703" cy="307777"/>
          </a:xfrm>
        </p:spPr>
        <p:txBody>
          <a:bodyPr/>
          <a:lstStyle/>
          <a:p>
            <a:fld id="{86CB4B4D-7CA3-9044-876B-883B54F8677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909355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844F926-9BEE-D443-B4C0-92898F9A7C0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16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06400" y="1063824"/>
            <a:ext cx="5190532" cy="4995332"/>
          </a:xfrm>
        </p:spPr>
        <p:txBody>
          <a:bodyPr>
            <a:normAutofit/>
          </a:bodyPr>
          <a:lstStyle/>
          <a:p>
            <a:pPr>
              <a:spcBef>
                <a:spcPts val="500"/>
              </a:spcBef>
              <a:defRPr sz="2400"/>
            </a:pPr>
            <a:r>
              <a:rPr lang="en-US" dirty="0"/>
              <a:t>PUNCH will be a constellation of four </a:t>
            </a:r>
            <a:r>
              <a:rPr lang="en-US" dirty="0" err="1"/>
              <a:t>smallsats</a:t>
            </a:r>
            <a:r>
              <a:rPr lang="en-US" dirty="0"/>
              <a:t> to study the solar wind</a:t>
            </a:r>
          </a:p>
          <a:p>
            <a:pPr>
              <a:spcBef>
                <a:spcPts val="500"/>
              </a:spcBef>
              <a:defRPr sz="2400"/>
            </a:pPr>
            <a:r>
              <a:rPr lang="en-US" dirty="0"/>
              <a:t>Launch in April 2025</a:t>
            </a:r>
          </a:p>
          <a:p>
            <a:pPr>
              <a:spcBef>
                <a:spcPts val="500"/>
              </a:spcBef>
              <a:defRPr sz="2400"/>
            </a:pPr>
            <a:r>
              <a:rPr lang="en-US" dirty="0"/>
              <a:t>Complicated processing pipeline of stitching together images from multiple satellites</a:t>
            </a:r>
          </a:p>
          <a:p>
            <a:pPr>
              <a:spcBef>
                <a:spcPts val="500"/>
              </a:spcBef>
              <a:defRPr sz="2400"/>
            </a:pPr>
            <a:r>
              <a:rPr lang="en-US" dirty="0"/>
              <a:t>Software will be completely open</a:t>
            </a:r>
          </a:p>
          <a:p>
            <a:pPr>
              <a:spcBef>
                <a:spcPts val="500"/>
              </a:spcBef>
              <a:defRPr sz="2400"/>
            </a:pPr>
            <a:endParaRPr lang="en-US" dirty="0"/>
          </a:p>
        </p:txBody>
      </p:sp>
      <p:sp>
        <p:nvSpPr>
          <p:cNvPr id="11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to PUNCH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C51F2B-AF73-3B4A-A93A-3788CCA111C6}"/>
              </a:ext>
            </a:extLst>
          </p:cNvPr>
          <p:cNvSpPr txBox="1"/>
          <p:nvPr/>
        </p:nvSpPr>
        <p:spPr>
          <a:xfrm>
            <a:off x="-1" y="6214534"/>
            <a:ext cx="12192001" cy="346247"/>
          </a:xfrm>
          <a:prstGeom prst="rect">
            <a:avLst/>
          </a:prstGeom>
          <a:solidFill>
            <a:srgbClr val="00B0F0">
              <a:alpha val="47000"/>
            </a:srgb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PUNCH will change how we understand the solar wind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835977-EE4F-7BA8-EBF7-6DE206CF343D}"/>
              </a:ext>
            </a:extLst>
          </p:cNvPr>
          <p:cNvSpPr txBox="1"/>
          <p:nvPr/>
        </p:nvSpPr>
        <p:spPr>
          <a:xfrm>
            <a:off x="0" y="6604000"/>
            <a:ext cx="5066453" cy="307775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PUNCH Software Interoperability: J. M. Hughes</a:t>
            </a:r>
          </a:p>
        </p:txBody>
      </p:sp>
      <p:pic>
        <p:nvPicPr>
          <p:cNvPr id="3" name="fov-movie-720">
            <a:hlinkClick r:id="" action="ppaction://media"/>
            <a:extLst>
              <a:ext uri="{FF2B5EF4-FFF2-40B4-BE49-F238E27FC236}">
                <a16:creationId xmlns:a16="http://schemas.microsoft.com/office/drawing/2014/main" id="{6B70035F-33D4-C783-E8CE-E6B6063F8D7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4334" t="8000" r="8557" b="7847"/>
          <a:stretch/>
        </p:blipFill>
        <p:spPr>
          <a:xfrm>
            <a:off x="5873213" y="1259224"/>
            <a:ext cx="4436396" cy="4401504"/>
          </a:xfrm>
          <a:prstGeom prst="rect">
            <a:avLst/>
          </a:prstGeom>
        </p:spPr>
      </p:pic>
      <p:sp>
        <p:nvSpPr>
          <p:cNvPr id="4" name="Sun">
            <a:extLst>
              <a:ext uri="{FF2B5EF4-FFF2-40B4-BE49-F238E27FC236}">
                <a16:creationId xmlns:a16="http://schemas.microsoft.com/office/drawing/2014/main" id="{44865E58-3D22-3E3B-60A1-59AA42BA1BE4}"/>
              </a:ext>
            </a:extLst>
          </p:cNvPr>
          <p:cNvSpPr txBox="1"/>
          <p:nvPr/>
        </p:nvSpPr>
        <p:spPr>
          <a:xfrm>
            <a:off x="10313688" y="4500534"/>
            <a:ext cx="2227284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6000" b="1">
                <a:solidFill>
                  <a:schemeClr val="accent3"/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rPr dirty="0"/>
              <a:t>Sun</a:t>
            </a:r>
          </a:p>
        </p:txBody>
      </p:sp>
      <p:sp>
        <p:nvSpPr>
          <p:cNvPr id="5" name="Line">
            <a:extLst>
              <a:ext uri="{FF2B5EF4-FFF2-40B4-BE49-F238E27FC236}">
                <a16:creationId xmlns:a16="http://schemas.microsoft.com/office/drawing/2014/main" id="{00E27B59-109C-B70F-8FFC-8C7729138B85}"/>
              </a:ext>
            </a:extLst>
          </p:cNvPr>
          <p:cNvSpPr/>
          <p:nvPr/>
        </p:nvSpPr>
        <p:spPr>
          <a:xfrm flipH="1" flipV="1">
            <a:off x="8098803" y="3460222"/>
            <a:ext cx="2240950" cy="1403179"/>
          </a:xfrm>
          <a:prstGeom prst="line">
            <a:avLst/>
          </a:prstGeom>
          <a:ln w="50800">
            <a:solidFill>
              <a:schemeClr val="accent3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defRPr sz="4000" cap="all">
                <a:latin typeface="+mn-lt"/>
                <a:ea typeface="+mn-ea"/>
                <a:cs typeface="+mn-cs"/>
                <a:sym typeface="DIN Condensed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5657747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7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844F926-9BEE-D443-B4C0-92898F9A7C0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1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PUNCH Software Packages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C51F2B-AF73-3B4A-A93A-3788CCA111C6}"/>
              </a:ext>
            </a:extLst>
          </p:cNvPr>
          <p:cNvSpPr txBox="1"/>
          <p:nvPr/>
        </p:nvSpPr>
        <p:spPr>
          <a:xfrm>
            <a:off x="-1" y="6214534"/>
            <a:ext cx="12192001" cy="346247"/>
          </a:xfrm>
          <a:prstGeom prst="rect">
            <a:avLst/>
          </a:prstGeom>
          <a:solidFill>
            <a:srgbClr val="00B0F0">
              <a:alpha val="47000"/>
            </a:srgb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PUNCH software is divided into several packages, emphasizing reusability by isolating functionality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835977-EE4F-7BA8-EBF7-6DE206CF343D}"/>
              </a:ext>
            </a:extLst>
          </p:cNvPr>
          <p:cNvSpPr txBox="1"/>
          <p:nvPr/>
        </p:nvSpPr>
        <p:spPr>
          <a:xfrm>
            <a:off x="0" y="6604000"/>
            <a:ext cx="5066453" cy="307775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PUNCH Software Interoperability: J. M. Hughes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7183E145-AC32-1948-F23C-2A404F0425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950" y="977900"/>
            <a:ext cx="9182100" cy="490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09BF973-5B7D-4C5B-CB3E-B9C9ED1F7654}"/>
              </a:ext>
            </a:extLst>
          </p:cNvPr>
          <p:cNvSpPr txBox="1"/>
          <p:nvPr/>
        </p:nvSpPr>
        <p:spPr>
          <a:xfrm>
            <a:off x="4416213" y="3163146"/>
            <a:ext cx="4946224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Arrows indicate which packages are used by others.</a:t>
            </a:r>
          </a:p>
        </p:txBody>
      </p:sp>
    </p:spTree>
    <p:extLst>
      <p:ext uri="{BB962C8B-B14F-4D97-AF65-F5344CB8AC3E}">
        <p14:creationId xmlns:p14="http://schemas.microsoft.com/office/powerpoint/2010/main" val="173923075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844F926-9BEE-D443-B4C0-92898F9A7C0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1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PUNCH Software Dependencies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C51F2B-AF73-3B4A-A93A-3788CCA111C6}"/>
              </a:ext>
            </a:extLst>
          </p:cNvPr>
          <p:cNvSpPr txBox="1"/>
          <p:nvPr/>
        </p:nvSpPr>
        <p:spPr>
          <a:xfrm>
            <a:off x="-1" y="6214534"/>
            <a:ext cx="12192001" cy="346247"/>
          </a:xfrm>
          <a:prstGeom prst="rect">
            <a:avLst/>
          </a:prstGeom>
          <a:solidFill>
            <a:srgbClr val="00B0F0">
              <a:alpha val="47000"/>
            </a:srgb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PUNCH software makes use of many external packages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835977-EE4F-7BA8-EBF7-6DE206CF343D}"/>
              </a:ext>
            </a:extLst>
          </p:cNvPr>
          <p:cNvSpPr txBox="1"/>
          <p:nvPr/>
        </p:nvSpPr>
        <p:spPr>
          <a:xfrm>
            <a:off x="0" y="6604000"/>
            <a:ext cx="5066453" cy="307775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PUNCH Software Interoperability: J. M. Hughes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0B041D5E-0FE2-8E8F-BE86-CB22778C7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4923" y="984740"/>
            <a:ext cx="1962045" cy="4913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04CA9-8BE8-A603-6675-235487B00B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6400" y="1063824"/>
            <a:ext cx="4077547" cy="4995332"/>
          </a:xfrm>
        </p:spPr>
        <p:txBody>
          <a:bodyPr>
            <a:normAutofit/>
          </a:bodyPr>
          <a:lstStyle/>
          <a:p>
            <a:pPr>
              <a:spcBef>
                <a:spcPts val="500"/>
              </a:spcBef>
              <a:defRPr sz="2400"/>
            </a:pPr>
            <a:r>
              <a:rPr lang="en-US" dirty="0"/>
              <a:t>Difficult to clearly visualize dependencies all at once</a:t>
            </a:r>
          </a:p>
          <a:p>
            <a:pPr>
              <a:spcBef>
                <a:spcPts val="500"/>
              </a:spcBef>
              <a:defRPr sz="2400"/>
            </a:pPr>
            <a:r>
              <a:rPr lang="en-US" dirty="0"/>
              <a:t>Blue are dependencies to external packages</a:t>
            </a:r>
          </a:p>
          <a:p>
            <a:pPr>
              <a:spcBef>
                <a:spcPts val="500"/>
              </a:spcBef>
              <a:defRPr sz="2400"/>
            </a:pPr>
            <a:r>
              <a:rPr lang="en-US" dirty="0"/>
              <a:t>Packages heavily used:</a:t>
            </a:r>
          </a:p>
          <a:p>
            <a:pPr lvl="1">
              <a:spcBef>
                <a:spcPts val="500"/>
              </a:spcBef>
              <a:defRPr sz="2400"/>
            </a:pPr>
            <a:r>
              <a:rPr lang="en-US" dirty="0"/>
              <a:t>Prefect</a:t>
            </a:r>
          </a:p>
          <a:p>
            <a:pPr lvl="1">
              <a:spcBef>
                <a:spcPts val="500"/>
              </a:spcBef>
              <a:defRPr sz="2400"/>
            </a:pPr>
            <a:r>
              <a:rPr lang="en-US" dirty="0" err="1"/>
              <a:t>SunPy</a:t>
            </a:r>
            <a:endParaRPr lang="en-US" dirty="0"/>
          </a:p>
          <a:p>
            <a:pPr lvl="1">
              <a:spcBef>
                <a:spcPts val="500"/>
              </a:spcBef>
              <a:defRPr sz="2400"/>
            </a:pPr>
            <a:r>
              <a:rPr lang="en-US" dirty="0" err="1"/>
              <a:t>AstroPy</a:t>
            </a:r>
            <a:endParaRPr lang="en-US" dirty="0"/>
          </a:p>
          <a:p>
            <a:pPr lvl="1">
              <a:spcBef>
                <a:spcPts val="500"/>
              </a:spcBef>
              <a:defRPr sz="2400"/>
            </a:pPr>
            <a:r>
              <a:rPr lang="en-US" dirty="0"/>
              <a:t>reproject</a:t>
            </a:r>
          </a:p>
          <a:p>
            <a:pPr lvl="1">
              <a:spcBef>
                <a:spcPts val="500"/>
              </a:spcBef>
              <a:defRPr sz="2400"/>
            </a:pPr>
            <a:r>
              <a:rPr lang="en-US" dirty="0" err="1"/>
              <a:t>ndcube</a:t>
            </a:r>
            <a:endParaRPr lang="en-US" dirty="0"/>
          </a:p>
          <a:p>
            <a:pPr lvl="1">
              <a:spcBef>
                <a:spcPts val="500"/>
              </a:spcBef>
              <a:defRPr sz="2400"/>
            </a:pPr>
            <a:r>
              <a:rPr lang="en-US" dirty="0"/>
              <a:t>NumPy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BAD6F74C-F16D-AA76-8D35-94327EBAA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026" y="1768512"/>
            <a:ext cx="5012977" cy="3275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CDC3B7-3364-0A9D-B6F9-F2D2ED8AFA4C}"/>
              </a:ext>
            </a:extLst>
          </p:cNvPr>
          <p:cNvSpPr txBox="1"/>
          <p:nvPr/>
        </p:nvSpPr>
        <p:spPr>
          <a:xfrm>
            <a:off x="7288107" y="5113867"/>
            <a:ext cx="436880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A view of Prefect for monitoring the pipeline’s health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4412906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B82382E-69B4-3552-C626-052187E7986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5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3D399B-C3C8-DECA-442E-E59320386B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6399" y="1063824"/>
            <a:ext cx="11691815" cy="5413176"/>
          </a:xfrm>
        </p:spPr>
        <p:txBody>
          <a:bodyPr/>
          <a:lstStyle/>
          <a:p>
            <a:r>
              <a:rPr lang="en-US" b="1" dirty="0"/>
              <a:t>Maintaining dependencies: </a:t>
            </a:r>
          </a:p>
          <a:p>
            <a:pPr lvl="1"/>
            <a:r>
              <a:rPr lang="en-US" dirty="0"/>
              <a:t>Automated testing is a must to be confident that new versions of dependencies do not break your software. </a:t>
            </a:r>
          </a:p>
          <a:p>
            <a:pPr lvl="1"/>
            <a:r>
              <a:rPr lang="en-US" dirty="0"/>
              <a:t>Major version changes can take time to adapt to.</a:t>
            </a:r>
          </a:p>
          <a:p>
            <a:r>
              <a:rPr lang="en-US" b="1" dirty="0"/>
              <a:t>Efficient and flexible algorithms:</a:t>
            </a:r>
          </a:p>
          <a:p>
            <a:pPr lvl="1"/>
            <a:r>
              <a:rPr lang="en-US" dirty="0"/>
              <a:t>Cannot assume our software will only be run on PUNCH servers.  </a:t>
            </a:r>
          </a:p>
          <a:p>
            <a:r>
              <a:rPr lang="en-US" b="1" dirty="0"/>
              <a:t>Consistent data models: </a:t>
            </a:r>
          </a:p>
          <a:p>
            <a:pPr lvl="1"/>
            <a:r>
              <a:rPr lang="en-US" dirty="0"/>
              <a:t>We use </a:t>
            </a:r>
            <a:r>
              <a:rPr lang="en-US" dirty="0" err="1"/>
              <a:t>ndcube</a:t>
            </a:r>
            <a:r>
              <a:rPr lang="en-US" dirty="0"/>
              <a:t> for our data but other packages expect NumPy arrays or </a:t>
            </a:r>
            <a:r>
              <a:rPr lang="en-US" dirty="0" err="1"/>
              <a:t>SunPy</a:t>
            </a:r>
            <a:r>
              <a:rPr lang="en-US" dirty="0"/>
              <a:t> maps</a:t>
            </a:r>
          </a:p>
          <a:p>
            <a:r>
              <a:rPr lang="en-US" b="1" dirty="0"/>
              <a:t>Clear communication: </a:t>
            </a:r>
          </a:p>
          <a:p>
            <a:pPr lvl="1"/>
            <a:r>
              <a:rPr lang="en-US" dirty="0"/>
              <a:t>Our documentation must now be clear to a wider diversity of audiences.</a:t>
            </a:r>
          </a:p>
          <a:p>
            <a:pPr lvl="1"/>
            <a:r>
              <a:rPr lang="en-US" dirty="0"/>
              <a:t>Conveying the state and reliability of our software.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D24B593-7629-B2BA-47E1-359B2510E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PUNCH Interoperability Challenges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4F522E-65D4-BD0F-EEC6-BEEB229962E7}"/>
              </a:ext>
            </a:extLst>
          </p:cNvPr>
          <p:cNvSpPr txBox="1"/>
          <p:nvPr/>
        </p:nvSpPr>
        <p:spPr>
          <a:xfrm>
            <a:off x="-1" y="6214534"/>
            <a:ext cx="12192001" cy="346247"/>
          </a:xfrm>
          <a:prstGeom prst="rect">
            <a:avLst/>
          </a:prstGeom>
          <a:solidFill>
            <a:srgbClr val="00B0F0">
              <a:alpha val="47000"/>
            </a:srgb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Designing for interoperability poses some challenges alongside the many benefits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C00849-F4A9-680B-C511-2D0FE7253A0D}"/>
              </a:ext>
            </a:extLst>
          </p:cNvPr>
          <p:cNvSpPr txBox="1"/>
          <p:nvPr/>
        </p:nvSpPr>
        <p:spPr>
          <a:xfrm>
            <a:off x="0" y="6604000"/>
            <a:ext cx="5066453" cy="307775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PUNCH Software Interoperability: J. M. Hughes</a:t>
            </a:r>
          </a:p>
        </p:txBody>
      </p:sp>
    </p:spTree>
    <p:extLst>
      <p:ext uri="{BB962C8B-B14F-4D97-AF65-F5344CB8AC3E}">
        <p14:creationId xmlns:p14="http://schemas.microsoft.com/office/powerpoint/2010/main" val="275601519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B82382E-69B4-3552-C626-052187E7986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6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3D399B-C3C8-DECA-442E-E59320386B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6399" y="1063824"/>
            <a:ext cx="5301065" cy="5413176"/>
          </a:xfrm>
        </p:spPr>
        <p:txBody>
          <a:bodyPr>
            <a:normAutofit/>
          </a:bodyPr>
          <a:lstStyle/>
          <a:p>
            <a:r>
              <a:rPr lang="en-US" b="1" i="1" dirty="0"/>
              <a:t>Usage instructions </a:t>
            </a:r>
            <a:r>
              <a:rPr lang="en-US" dirty="0"/>
              <a:t>must be clear.</a:t>
            </a:r>
          </a:p>
          <a:p>
            <a:r>
              <a:rPr lang="en-US" b="1" i="1" dirty="0"/>
              <a:t>Contribution guide</a:t>
            </a:r>
            <a:r>
              <a:rPr lang="en-US" i="1" dirty="0"/>
              <a:t> </a:t>
            </a:r>
            <a:r>
              <a:rPr lang="en-US" dirty="0"/>
              <a:t>should welcome contributions with a guide to get started.</a:t>
            </a:r>
          </a:p>
          <a:p>
            <a:r>
              <a:rPr lang="en-US" b="1" i="1" dirty="0"/>
              <a:t>Code of Conduct </a:t>
            </a:r>
            <a:r>
              <a:rPr lang="en-US" dirty="0"/>
              <a:t>defines the culture of respect around the package.</a:t>
            </a:r>
          </a:p>
          <a:p>
            <a:r>
              <a:rPr lang="en-US" b="1" i="1" dirty="0"/>
              <a:t>Badges</a:t>
            </a:r>
            <a:r>
              <a:rPr lang="en-US" dirty="0"/>
              <a:t> indicate the state of the package.</a:t>
            </a:r>
          </a:p>
          <a:p>
            <a:r>
              <a:rPr lang="en-US" dirty="0"/>
              <a:t>A </a:t>
            </a:r>
            <a:r>
              <a:rPr lang="en-US" b="1" i="1" dirty="0"/>
              <a:t>point of contact </a:t>
            </a:r>
            <a:r>
              <a:rPr lang="en-US" dirty="0"/>
              <a:t>should be identified for further inquiry.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D24B593-7629-B2BA-47E1-359B2510E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is Paramount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4F522E-65D4-BD0F-EEC6-BEEB229962E7}"/>
              </a:ext>
            </a:extLst>
          </p:cNvPr>
          <p:cNvSpPr txBox="1"/>
          <p:nvPr/>
        </p:nvSpPr>
        <p:spPr>
          <a:xfrm>
            <a:off x="-1" y="6214534"/>
            <a:ext cx="12192001" cy="346247"/>
          </a:xfrm>
          <a:prstGeom prst="rect">
            <a:avLst/>
          </a:prstGeom>
          <a:solidFill>
            <a:srgbClr val="00B0F0">
              <a:alpha val="47000"/>
            </a:srgb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Interoperability is only possible with clear communication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pic>
        <p:nvPicPr>
          <p:cNvPr id="7" name="Picture 6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FEB9B4F1-81D3-1EA0-F8E8-96FC449CCF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7181" y="984739"/>
            <a:ext cx="6051597" cy="512391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D3466A0-670D-FD0E-4FE9-E38036A68F29}"/>
              </a:ext>
            </a:extLst>
          </p:cNvPr>
          <p:cNvSpPr txBox="1"/>
          <p:nvPr/>
        </p:nvSpPr>
        <p:spPr>
          <a:xfrm>
            <a:off x="0" y="6604000"/>
            <a:ext cx="5066453" cy="307775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PUNCH Software Interoperability: J. M. Hughes</a:t>
            </a:r>
          </a:p>
        </p:txBody>
      </p:sp>
    </p:spTree>
    <p:extLst>
      <p:ext uri="{BB962C8B-B14F-4D97-AF65-F5344CB8AC3E}">
        <p14:creationId xmlns:p14="http://schemas.microsoft.com/office/powerpoint/2010/main" val="251978656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D259B33-A103-A9A0-7864-FAF74360CD8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7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07595C-65E3-3B14-0617-88887ECE3B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6400" y="1063824"/>
            <a:ext cx="5350933" cy="5413176"/>
          </a:xfrm>
        </p:spPr>
        <p:txBody>
          <a:bodyPr/>
          <a:lstStyle/>
          <a:p>
            <a:r>
              <a:rPr lang="en-US" dirty="0"/>
              <a:t>We’ll now look at </a:t>
            </a:r>
            <a:r>
              <a:rPr lang="en-US" dirty="0" err="1"/>
              <a:t>regularizepsf</a:t>
            </a:r>
            <a:r>
              <a:rPr lang="en-US" dirty="0"/>
              <a:t>, one of our general purpose packages from PUNCH and discuss how it has interoperability. </a:t>
            </a:r>
          </a:p>
          <a:p>
            <a:r>
              <a:rPr lang="en-US" dirty="0" err="1"/>
              <a:t>DeepNote</a:t>
            </a:r>
            <a:r>
              <a:rPr lang="en-US"/>
              <a:t> demo link</a:t>
            </a:r>
            <a:r>
              <a:rPr lang="en-US" dirty="0"/>
              <a:t>:</a:t>
            </a:r>
          </a:p>
          <a:p>
            <a:pPr lvl="1"/>
            <a:r>
              <a:rPr lang="en-US" sz="2000" dirty="0">
                <a:hlinkClick r:id="rId2"/>
              </a:rPr>
              <a:t>https://</a:t>
            </a:r>
            <a:r>
              <a:rPr lang="en-US" sz="2000" dirty="0" err="1">
                <a:hlinkClick r:id="rId2"/>
              </a:rPr>
              <a:t>tinyurl.com</a:t>
            </a:r>
            <a:r>
              <a:rPr lang="en-US" sz="2000" dirty="0">
                <a:hlinkClick r:id="rId2"/>
              </a:rPr>
              <a:t>/hughes-dash23</a:t>
            </a:r>
            <a:endParaRPr lang="en-US" sz="20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7B94BE0-CC4F-13A7-B1CF-A9387B588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Demo!</a:t>
            </a:r>
          </a:p>
        </p:txBody>
      </p:sp>
      <p:pic>
        <p:nvPicPr>
          <p:cNvPr id="6" name="Picture 5" descr="Text&#10;&#10;Description automatically generated with medium confidence">
            <a:extLst>
              <a:ext uri="{FF2B5EF4-FFF2-40B4-BE49-F238E27FC236}">
                <a16:creationId xmlns:a16="http://schemas.microsoft.com/office/drawing/2014/main" id="{7D76196E-B4C8-F1F8-8FF0-72C9685D30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383" y="1228613"/>
            <a:ext cx="6087530" cy="482558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B8C2FB3-6760-8546-13F7-6508B3CCCB09}"/>
              </a:ext>
            </a:extLst>
          </p:cNvPr>
          <p:cNvSpPr txBox="1"/>
          <p:nvPr/>
        </p:nvSpPr>
        <p:spPr>
          <a:xfrm>
            <a:off x="0" y="6604000"/>
            <a:ext cx="5066453" cy="307775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PUNCH Software Interoperability: J. M. Hughes</a:t>
            </a:r>
          </a:p>
        </p:txBody>
      </p:sp>
    </p:spTree>
    <p:extLst>
      <p:ext uri="{BB962C8B-B14F-4D97-AF65-F5344CB8AC3E}">
        <p14:creationId xmlns:p14="http://schemas.microsoft.com/office/powerpoint/2010/main" val="222684126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B82382E-69B4-3552-C626-052187E7986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8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3D399B-C3C8-DECA-442E-E59320386B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6400" y="1063824"/>
            <a:ext cx="6165222" cy="5413176"/>
          </a:xfrm>
        </p:spPr>
        <p:txBody>
          <a:bodyPr/>
          <a:lstStyle/>
          <a:p>
            <a:r>
              <a:rPr lang="en-US" dirty="0"/>
              <a:t>PUNCH is an upcoming mission with complex data processing. </a:t>
            </a:r>
          </a:p>
          <a:p>
            <a:r>
              <a:rPr lang="en-US" dirty="0"/>
              <a:t>Designing with interoperability in mind has led us to adopt a policy of small, focused packages that work together. </a:t>
            </a:r>
          </a:p>
          <a:p>
            <a:r>
              <a:rPr lang="en-US" dirty="0"/>
              <a:t>Being open comes with benefits and challenges.</a:t>
            </a:r>
          </a:p>
          <a:p>
            <a:r>
              <a:rPr lang="en-US" dirty="0">
                <a:hlinkClick r:id="rId2"/>
              </a:rPr>
              <a:t>marcus.hughes@swri.org</a:t>
            </a:r>
            <a:r>
              <a:rPr lang="en-US" dirty="0"/>
              <a:t> or create a discussion/issue on GitHub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D24B593-7629-B2BA-47E1-359B2510E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CEF1B4-3DBE-2306-CB82-D1A5498E77B0}"/>
              </a:ext>
            </a:extLst>
          </p:cNvPr>
          <p:cNvSpPr txBox="1"/>
          <p:nvPr/>
        </p:nvSpPr>
        <p:spPr>
          <a:xfrm>
            <a:off x="-1" y="6214534"/>
            <a:ext cx="12192001" cy="346247"/>
          </a:xfrm>
          <a:prstGeom prst="rect">
            <a:avLst/>
          </a:prstGeom>
          <a:solidFill>
            <a:srgbClr val="00B0F0">
              <a:alpha val="47000"/>
            </a:srgb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Design with interoperability in mind from the beginning</a:t>
            </a:r>
          </a:p>
        </p:txBody>
      </p:sp>
      <p:pic>
        <p:nvPicPr>
          <p:cNvPr id="9220" name="Picture 4" descr="Open science - Wikipedia">
            <a:extLst>
              <a:ext uri="{FF2B5EF4-FFF2-40B4-BE49-F238E27FC236}">
                <a16:creationId xmlns:a16="http://schemas.microsoft.com/office/drawing/2014/main" id="{B32E3B81-347E-CA4A-6F97-B1AF6A4C4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754" y="844062"/>
            <a:ext cx="4665620" cy="5496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178611E-8800-A0C9-21EF-E1C03015936B}"/>
              </a:ext>
            </a:extLst>
          </p:cNvPr>
          <p:cNvSpPr txBox="1"/>
          <p:nvPr/>
        </p:nvSpPr>
        <p:spPr>
          <a:xfrm>
            <a:off x="7159451" y="5809176"/>
            <a:ext cx="6159638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en.wikipedia.org</a:t>
            </a:r>
            <a:r>
              <a:rPr lang="en-US" dirty="0"/>
              <a:t>/wiki/</a:t>
            </a:r>
            <a:r>
              <a:rPr lang="en-US" dirty="0" err="1"/>
              <a:t>Open_science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A8EF4D-1955-E6D1-8F68-9D21D465CB27}"/>
              </a:ext>
            </a:extLst>
          </p:cNvPr>
          <p:cNvSpPr txBox="1"/>
          <p:nvPr/>
        </p:nvSpPr>
        <p:spPr>
          <a:xfrm>
            <a:off x="0" y="6604000"/>
            <a:ext cx="5066453" cy="307775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PUNCH Software Interoperability: J. M. Hughes</a:t>
            </a:r>
          </a:p>
        </p:txBody>
      </p:sp>
    </p:spTree>
    <p:extLst>
      <p:ext uri="{BB962C8B-B14F-4D97-AF65-F5344CB8AC3E}">
        <p14:creationId xmlns:p14="http://schemas.microsoft.com/office/powerpoint/2010/main" val="108921744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3973</TotalTime>
  <Words>484</Words>
  <Application>Microsoft Macintosh PowerPoint</Application>
  <PresentationFormat>Widescreen</PresentationFormat>
  <Paragraphs>73</Paragraphs>
  <Slides>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Avenir Next</vt:lpstr>
      <vt:lpstr>Calibri</vt:lpstr>
      <vt:lpstr>Office Theme</vt:lpstr>
      <vt:lpstr>PowerPoint Presentation</vt:lpstr>
      <vt:lpstr>Introduction to PUNCH</vt:lpstr>
      <vt:lpstr>PUNCH Software Packages</vt:lpstr>
      <vt:lpstr>PUNCH Software Dependencies</vt:lpstr>
      <vt:lpstr>PUNCH Interoperability Challenges</vt:lpstr>
      <vt:lpstr>Communication is Paramount</vt:lpstr>
      <vt:lpstr>Demo!</vt:lpstr>
      <vt:lpstr>Summary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Hughes, Marcus</cp:lastModifiedBy>
  <cp:revision>83</cp:revision>
  <dcterms:modified xsi:type="dcterms:W3CDTF">2023-10-05T20:30:22Z</dcterms:modified>
  <cp:category/>
</cp:coreProperties>
</file>