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6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2.xml" ContentType="application/vnd.openxmlformats-officedocument.presentationml.tags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4.xml" ContentType="application/vnd.openxmlformats-officedocument.presentationml.tags+xml"/>
  <Override PartName="/ppt/notesSlides/notesSlide23.xml" ContentType="application/vnd.openxmlformats-officedocument.presentationml.notesSlide+xml"/>
  <Override PartName="/ppt/tags/tag15.xml" ContentType="application/vnd.openxmlformats-officedocument.presentationml.tags+xml"/>
  <Override PartName="/ppt/notesSlides/notesSlide24.xml" ContentType="application/vnd.openxmlformats-officedocument.presentationml.notesSlide+xml"/>
  <Override PartName="/ppt/tags/tag16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  <p:sldMasterId id="2147483697" r:id="rId3"/>
    <p:sldMasterId id="2147483709" r:id="rId4"/>
    <p:sldMasterId id="2147483760" r:id="rId5"/>
    <p:sldMasterId id="2147483800" r:id="rId6"/>
    <p:sldMasterId id="2147483804" r:id="rId7"/>
  </p:sldMasterIdLst>
  <p:notesMasterIdLst>
    <p:notesMasterId r:id="rId33"/>
  </p:notesMasterIdLst>
  <p:sldIdLst>
    <p:sldId id="677" r:id="rId8"/>
    <p:sldId id="816" r:id="rId9"/>
    <p:sldId id="734" r:id="rId10"/>
    <p:sldId id="698" r:id="rId11"/>
    <p:sldId id="632" r:id="rId12"/>
    <p:sldId id="830" r:id="rId13"/>
    <p:sldId id="797" r:id="rId14"/>
    <p:sldId id="831" r:id="rId15"/>
    <p:sldId id="801" r:id="rId16"/>
    <p:sldId id="817" r:id="rId17"/>
    <p:sldId id="820" r:id="rId18"/>
    <p:sldId id="818" r:id="rId19"/>
    <p:sldId id="832" r:id="rId20"/>
    <p:sldId id="821" r:id="rId21"/>
    <p:sldId id="822" r:id="rId22"/>
    <p:sldId id="823" r:id="rId23"/>
    <p:sldId id="827" r:id="rId24"/>
    <p:sldId id="824" r:id="rId25"/>
    <p:sldId id="833" r:id="rId26"/>
    <p:sldId id="828" r:id="rId27"/>
    <p:sldId id="829" r:id="rId28"/>
    <p:sldId id="610" r:id="rId29"/>
    <p:sldId id="609" r:id="rId30"/>
    <p:sldId id="621" r:id="rId31"/>
    <p:sldId id="77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36465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08"/>
    <p:restoredTop sz="88551"/>
  </p:normalViewPr>
  <p:slideViewPr>
    <p:cSldViewPr snapToGrid="0" snapToObjects="1">
      <p:cViewPr varScale="1">
        <p:scale>
          <a:sx n="67" d="100"/>
          <a:sy n="67" d="100"/>
        </p:scale>
        <p:origin x="200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C2156-DB5E-CD4A-9396-EA7387893EB5}" type="datetimeFigureOut">
              <a:rPr lang="en-US" smtClean="0"/>
              <a:t>10/3/23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4F79B-9206-FF49-A065-37851696E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69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7AD6-4FC0-A543-A4D6-93C7CFFD4D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519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Source: https://</a:t>
            </a:r>
            <a:r>
              <a:rPr lang="en-GB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www.stroke.org.uk</a:t>
            </a:r>
            <a:r>
              <a:rPr lang="en-GB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/professionals/atrial-fibrillation-information-and-resources ; “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It's estimated that if AF was adequately treated, around 7,000 strokes would be prevented and over 2,000 lives saved every year in England alone.”</a:t>
            </a: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887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202124"/>
                </a:solidFill>
                <a:effectLst/>
                <a:latin typeface="Roboto" panose="020F0502020204030204" pitchFamily="34" charset="0"/>
              </a:rPr>
              <a:t>smart wearables provide way of detecting possible </a:t>
            </a:r>
            <a:r>
              <a:rPr lang="en-GB" b="0" i="0" dirty="0" err="1">
                <a:solidFill>
                  <a:srgbClr val="202124"/>
                </a:solidFill>
                <a:effectLst/>
                <a:latin typeface="Roboto" panose="020F0502020204030204" pitchFamily="34" charset="0"/>
              </a:rPr>
              <a:t>af</a:t>
            </a:r>
            <a:r>
              <a:rPr lang="en-GB" b="0" i="0" dirty="0">
                <a:solidFill>
                  <a:srgbClr val="202124"/>
                </a:solidFill>
                <a:effectLst/>
                <a:latin typeface="Roboto" panose="020F0502020204030204" pitchFamily="34" charset="0"/>
              </a:rPr>
              <a:t> in daily life based on IBIs, but ppg signals are highly susceptible to noise, often due to motion artifact which could result in erroneous IBIs and false positives</a:t>
            </a:r>
          </a:p>
          <a:p>
            <a:r>
              <a:rPr lang="en-GB" sz="1200" b="0" i="0" kern="1200" dirty="0">
                <a:solidFill>
                  <a:srgbClr val="202124"/>
                </a:solidFill>
                <a:effectLst/>
                <a:latin typeface="Roboto" panose="020F0502020204030204" pitchFamily="34" charset="0"/>
                <a:ea typeface="+mn-ea"/>
                <a:cs typeface="+mn-cs"/>
              </a:rPr>
              <a:t>(add signals with motion artifact and erroneous beat detection)</a:t>
            </a:r>
            <a:endParaRPr lang="en-GB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6720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introduce myself [click], my name's Peter Charlton, and I'm a researcher in Bioinformatics. I develop techniques to analyse physiological signals, such as those acquired by consumer devices, to aid clinical decision making. I initially conducted my research here at St Thomas' Hospital in London, where I looked into using wearables to monitor hospital patients.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21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then, I've been working on developing data analysis techniques for use [click] with wearables in daily life.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4F79B-9206-FF49-A065-37851696EAD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46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202124"/>
                </a:solidFill>
                <a:effectLst/>
                <a:latin typeface="Roboto" panose="020F0502020204030204" pitchFamily="34" charset="0"/>
              </a:rPr>
              <a:t>smart wearables provide way of detecting possible </a:t>
            </a:r>
            <a:r>
              <a:rPr lang="en-GB" b="0" i="0" dirty="0" err="1">
                <a:solidFill>
                  <a:srgbClr val="202124"/>
                </a:solidFill>
                <a:effectLst/>
                <a:latin typeface="Roboto" panose="020F0502020204030204" pitchFamily="34" charset="0"/>
              </a:rPr>
              <a:t>af</a:t>
            </a:r>
            <a:r>
              <a:rPr lang="en-GB" b="0" i="0" dirty="0">
                <a:solidFill>
                  <a:srgbClr val="202124"/>
                </a:solidFill>
                <a:effectLst/>
                <a:latin typeface="Roboto" panose="020F0502020204030204" pitchFamily="34" charset="0"/>
              </a:rPr>
              <a:t> in daily life based on IBIs, but ppg signals are highly susceptible to noise, often due to motion artifact which could result in erroneous IBIs and false positives</a:t>
            </a:r>
          </a:p>
          <a:p>
            <a:r>
              <a:rPr lang="en-GB" sz="1200" b="0" i="0" kern="1200" dirty="0">
                <a:solidFill>
                  <a:srgbClr val="202124"/>
                </a:solidFill>
                <a:effectLst/>
                <a:latin typeface="Roboto" panose="020F0502020204030204" pitchFamily="34" charset="0"/>
                <a:ea typeface="+mn-ea"/>
                <a:cs typeface="+mn-cs"/>
              </a:rPr>
              <a:t>(add signals with motion artifact and erroneous beat detection)</a:t>
            </a:r>
            <a:endParaRPr lang="en-GB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075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F7AD6-4FC0-A543-A4D6-93C7CFFD4D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363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F7AD6-4FC0-A543-A4D6-93C7CFFD4D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275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685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812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4632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436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F7AD6-4FC0-A543-A4D6-93C7CFFD4D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9172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967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824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1121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4678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97623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F7AD6-4FC0-A543-A4D6-93C7CFFD4D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1799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131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5274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/>
              <a:t>... I’d like to thank </a:t>
            </a:r>
            <a:r>
              <a:rPr lang="en-US" i="1" dirty="0"/>
              <a:t>you for listening, and </a:t>
            </a:r>
            <a:r>
              <a:rPr lang="en-US" sz="1200" i="1" dirty="0"/>
              <a:t>[click] thank my colleagues …</a:t>
            </a:r>
            <a:endParaRPr lang="en-US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for their valuable input and guidance as we’ve been developing our understanding of wearables, and my funder, the British Heart Foundation, without whom this work would not have been possible.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[click] I’m always pleased to hear from others – do feel free to get in touch.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… To conclude, [click] </a:t>
            </a:r>
            <a:r>
              <a:rPr lang="en-US" sz="1200" i="1" dirty="0"/>
              <a:t>Consumer wearables now have a wide functionality [click]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5D666D-9342-7844-8FF7-82CB5988B7D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826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To conclude,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pPr marL="228600" indent="-228600">
              <a:buAutoNum type="arabicPeriod"/>
            </a:pPr>
            <a:r>
              <a:rPr lang="en-US" i="1" dirty="0"/>
              <a:t>[click] </a:t>
            </a:r>
            <a:r>
              <a:rPr lang="en-US" sz="1200" dirty="0"/>
              <a:t>There is great opportunity to use photoplethysmography in public health</a:t>
            </a:r>
          </a:p>
          <a:p>
            <a:pPr marL="228600" indent="-228600">
              <a:buAutoNum type="arabicPeriod"/>
            </a:pPr>
            <a:r>
              <a:rPr lang="en-US" sz="1200" dirty="0"/>
              <a:t>[click] Clinical applications are emerging, including detecting atrial fibrillation</a:t>
            </a:r>
          </a:p>
          <a:p>
            <a:pPr marL="228600" indent="-228600">
              <a:buAutoNum type="arabicPeriod"/>
            </a:pPr>
            <a:r>
              <a:rPr lang="en-US" sz="1200" dirty="0"/>
              <a:t>[click] And, when used clinically, </a:t>
            </a:r>
            <a:r>
              <a:rPr lang="en-US" sz="1200" dirty="0" err="1"/>
              <a:t>photoplethysmgoraphy</a:t>
            </a:r>
            <a:r>
              <a:rPr lang="en-US" sz="1200" dirty="0"/>
              <a:t> should be like a climbing rope. [click] It should be highly reliable, validated, and used for specified purposes.</a:t>
            </a:r>
          </a:p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3109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 course, you can’t do justice to the potential of photoplethysmography in just 15 minutes. For more information see my website, and [click] our review of wearable photoplethysmography for cardiovascular monitoring. Thanks for listening.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F7AD6-4FC0-A543-A4D6-93C7CFFD4D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7635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5258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399" y="3388937"/>
            <a:ext cx="5363400" cy="2249863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5543" y="3388937"/>
            <a:ext cx="4462058" cy="224986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Peter H. Charlton</a:t>
            </a:r>
          </a:p>
          <a:p>
            <a:endParaRPr lang="en-US" dirty="0"/>
          </a:p>
          <a:p>
            <a:r>
              <a:rPr lang="en-US" dirty="0"/>
              <a:t>University of Cambridge</a:t>
            </a:r>
          </a:p>
          <a:p>
            <a:r>
              <a:rPr lang="en-US" dirty="0"/>
              <a:t>City, University of London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2A604-C499-7246-B278-41D6A5D9F1B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22327C-2345-A947-B16F-7F16C25058AC}"/>
              </a:ext>
            </a:extLst>
          </p:cNvPr>
          <p:cNvSpPr/>
          <p:nvPr userDrawn="1"/>
        </p:nvSpPr>
        <p:spPr>
          <a:xfrm rot="5400000" flipV="1">
            <a:off x="5421739" y="4491009"/>
            <a:ext cx="2249863" cy="45719"/>
          </a:xfrm>
          <a:prstGeom prst="rect">
            <a:avLst/>
          </a:prstGeom>
          <a:solidFill>
            <a:srgbClr val="32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28190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8884-6BC2-7549-906C-76DB43E45149}" type="datetimeFigureOut">
              <a:rPr lang="en-US" smtClean="0"/>
              <a:t>10/3/23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1FF-0021-264C-A4EC-C169E98D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31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8884-6BC2-7549-906C-76DB43E45149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1FF-0021-264C-A4EC-C169E98D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7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8884-6BC2-7549-906C-76DB43E45149}" type="datetimeFigureOut">
              <a:rPr lang="en-US" smtClean="0"/>
              <a:t>10/3/23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1FF-0021-264C-A4EC-C169E98D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04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399" y="3388937"/>
            <a:ext cx="5363400" cy="2249863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5543" y="3388937"/>
            <a:ext cx="4462058" cy="224986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Peter H. Charlton</a:t>
            </a:r>
          </a:p>
          <a:p>
            <a:endParaRPr lang="en-US" dirty="0"/>
          </a:p>
          <a:p>
            <a:r>
              <a:rPr lang="en-US" dirty="0"/>
              <a:t>University of Cambridge</a:t>
            </a:r>
          </a:p>
          <a:p>
            <a:r>
              <a:rPr lang="en-US" dirty="0"/>
              <a:t>City, University of London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2A604-C499-7246-B278-41D6A5D9F1B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22327C-2345-A947-B16F-7F16C25058AC}"/>
              </a:ext>
            </a:extLst>
          </p:cNvPr>
          <p:cNvSpPr/>
          <p:nvPr userDrawn="1"/>
        </p:nvSpPr>
        <p:spPr>
          <a:xfrm rot="5400000" flipV="1">
            <a:off x="5421739" y="4491009"/>
            <a:ext cx="2249863" cy="45719"/>
          </a:xfrm>
          <a:prstGeom prst="rect">
            <a:avLst/>
          </a:prstGeom>
          <a:solidFill>
            <a:srgbClr val="32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740434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65BF6-5A67-2243-969E-7C0BEA332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1DE71-4F5B-BA4D-ACEC-CE007F7E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88A5D-65ED-CF4F-BC22-AAD6A3D9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5C29D-BFAF-594C-9CF7-3E9D09925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3BBCB-D2FA-8945-B079-B34E5A41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1543C46E-5073-DD47-BBEA-5ADA7465C9CB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8025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88A5D-65ED-CF4F-BC22-AAD6A3D9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5C29D-BFAF-594C-9CF7-3E9D09925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3BBCB-D2FA-8945-B079-B34E5A41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1543C46E-5073-DD47-BBEA-5ADA7465C9CB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480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8884-6BC2-7549-906C-76DB43E45149}" type="datetimeFigureOut">
              <a:rPr lang="en-US" smtClean="0"/>
              <a:t>10/3/23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1FF-0021-264C-A4EC-C169E98D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03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8884-6BC2-7549-906C-76DB43E45149}" type="datetimeFigureOut">
              <a:rPr lang="en-US" smtClean="0"/>
              <a:t>10/3/23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1FF-0021-264C-A4EC-C169E98D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85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667A9-CC9D-3642-ABE8-2BF86A28E7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E0955B-B7BB-7E44-90C7-3B96D6F608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A784C-04D8-7C4B-8E67-1058B872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0E5DA-63D2-9B4E-8961-431A06B2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F0C1B-876D-0647-B29D-5806C96DB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81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0FB40-4609-0E4D-BC5F-D92FBEF2A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EC69E-A22C-3241-B565-CCC9BCD4B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1E788-9462-7D42-B3C1-D170EF64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64187-1FB5-2045-9E4D-872472012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56479-65F2-D44C-8802-0885EB5C3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40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BD2A1-F730-1F44-97F8-1BB44536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DC1AB-3B75-794B-81A6-F4E412F5E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CEF7A-338F-B543-BE49-7262C061F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351A2-C9CB-CF41-91A4-FEC87BB42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6D8AD-1F5E-A649-8B7F-D5058A075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15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A7CB7-69A2-B049-813E-27C89DBD9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9FB55-20E2-614F-A20D-6631EFB5F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AE94B-00EF-374B-ACFC-5F46D298DF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FECCD7-5368-8A42-AEF8-1018C02A4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10/3/23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A7FF4-CDD4-CD40-A8FC-0EFC4B6FC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FDD5B2-335A-644A-9558-0F2BD1B2F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56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40BE6-C098-004B-9883-D40014D0E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E5363-F742-8A4B-AE6B-936A6E13A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DF0AE3-E0FB-0240-8039-61C7E39D7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4C3F0D-FB40-2E42-B12C-7B597D8893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BCF280-C84D-D141-959D-D64157370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998260-FE7A-FB4C-9975-420764B06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10/3/23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175B91-AC33-2541-8FEA-7A6F8ACC4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B92EE0-AC28-1F42-82E5-1C8F9572D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93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9ED64-BB1C-2A4D-BFB3-8844A9F3C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0E1F74-5A83-AA4E-8FF9-8C770A677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10/3/23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A31A9A-BF4A-E241-9C88-8C9BFD153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6B247-B992-8C4C-BFBA-242950E40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39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35F6B-E147-E04B-B320-28BDE26C7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10/3/23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98D64D-C2ED-A64C-83DD-B16B4FFA6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2F5AE-FE8B-E640-B7BC-210F3E70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56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68D9D-0590-2844-AD9E-079677BA6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B6CDE-4619-3E4B-82C4-111AE1C15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E608B-6C72-794D-A12C-99577372C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1373B3-4AAA-A548-8D25-04A818E2E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10/3/23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BF419-8ED2-8A4C-808B-F0DCF7984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495AEC-9F56-6147-9CBF-7990E842C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562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BA609-CF03-9E47-9CC3-E58640BDB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3E148B-7256-5043-9A97-30602879B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7CA0F-A7F2-5744-8E1B-39B6A3727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FB41B-8B61-8442-87AD-0515E955E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10/3/23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52EED5-C3DC-8D49-8DF9-B8C7DCCAB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6760C-5505-2A4C-B1EA-BFA28A734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538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A692A-465A-424B-BBF4-6A4DF58C5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1FF6E4-9037-374F-96A1-E5912F93B3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8BE39-F033-414D-B8F4-53F980542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4CE35-CDAF-9940-8825-55E885A6E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9422D-206C-AB44-AF0C-D9D3B4B38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8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A45E9A-99EB-3A47-BEA6-91ABDD8D8E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17C7B-06B6-024C-9DB2-61AEB429E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1C3FF-B09B-3E45-9FD8-BC73399F3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039B6-6930-DD47-83B1-7A4ABE878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2912B-C723-4E42-9F20-47E07CA35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922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096C5-6890-9F49-8F9C-749F3E36255D}" type="datetimeFigureOut">
              <a:rPr lang="en-GB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2A604-C499-7246-B278-41D6A5D9F1B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780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530504"/>
            <a:ext cx="103632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096C5-6890-9F49-8F9C-749F3E36255D}" type="datetimeFigureOut">
              <a:rPr lang="en-GB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2A604-C499-7246-B278-41D6A5D9F1B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11408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A82D6-7384-BD41-B16D-E66790CBA03A}" type="datetimeFigureOut">
              <a:rPr lang="en-GB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BE212-8482-DE46-A52D-6F2B4617851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29309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399" y="3388937"/>
            <a:ext cx="5363400" cy="2249863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5543" y="3388937"/>
            <a:ext cx="4462058" cy="224986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Peter H. Charlton</a:t>
            </a:r>
          </a:p>
          <a:p>
            <a:endParaRPr lang="en-US" dirty="0"/>
          </a:p>
          <a:p>
            <a:r>
              <a:rPr lang="en-US" dirty="0"/>
              <a:t>University of Cambridge</a:t>
            </a:r>
          </a:p>
          <a:p>
            <a:r>
              <a:rPr lang="en-US" dirty="0"/>
              <a:t>City, University of London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2A604-C499-7246-B278-41D6A5D9F1B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22327C-2345-A947-B16F-7F16C25058AC}"/>
              </a:ext>
            </a:extLst>
          </p:cNvPr>
          <p:cNvSpPr/>
          <p:nvPr userDrawn="1"/>
        </p:nvSpPr>
        <p:spPr>
          <a:xfrm rot="5400000" flipV="1">
            <a:off x="5421739" y="4491009"/>
            <a:ext cx="2249863" cy="45719"/>
          </a:xfrm>
          <a:prstGeom prst="rect">
            <a:avLst/>
          </a:prstGeom>
          <a:solidFill>
            <a:srgbClr val="32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133641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8884-6BC2-7549-906C-76DB43E45149}" type="datetimeFigureOut">
              <a:rPr lang="en-US" smtClean="0"/>
              <a:t>10/3/23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1FF-0021-264C-A4EC-C169E98D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607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399" y="3388937"/>
            <a:ext cx="5363400" cy="2249863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5543" y="3388937"/>
            <a:ext cx="4462058" cy="224986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Peter H. Charlton</a:t>
            </a:r>
          </a:p>
          <a:p>
            <a:endParaRPr lang="en-US" dirty="0"/>
          </a:p>
          <a:p>
            <a:r>
              <a:rPr lang="en-US" dirty="0"/>
              <a:t>University of Cambridge</a:t>
            </a:r>
          </a:p>
          <a:p>
            <a:r>
              <a:rPr lang="en-US" dirty="0"/>
              <a:t>City, University of London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2A604-C499-7246-B278-41D6A5D9F1B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22327C-2345-A947-B16F-7F16C25058AC}"/>
              </a:ext>
            </a:extLst>
          </p:cNvPr>
          <p:cNvSpPr/>
          <p:nvPr userDrawn="1"/>
        </p:nvSpPr>
        <p:spPr>
          <a:xfrm rot="5400000" flipV="1">
            <a:off x="5421739" y="4491009"/>
            <a:ext cx="2249863" cy="45719"/>
          </a:xfrm>
          <a:prstGeom prst="rect">
            <a:avLst/>
          </a:prstGeom>
          <a:solidFill>
            <a:srgbClr val="32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2378332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8884-6BC2-7549-906C-76DB43E45149}" type="datetimeFigureOut">
              <a:rPr lang="en-US" smtClean="0"/>
              <a:t>10/3/23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1FF-0021-264C-A4EC-C169E98D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73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08726"/>
            <a:ext cx="12251268" cy="549274"/>
          </a:xfrm>
          <a:prstGeom prst="rect">
            <a:avLst/>
          </a:prstGeom>
          <a:gradFill flip="none" rotWithShape="1">
            <a:gsLst>
              <a:gs pos="0">
                <a:srgbClr val="326092"/>
              </a:gs>
              <a:gs pos="100000">
                <a:srgbClr val="3B814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053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0533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0533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6C6F103-5FD3-EE40-AC38-3A282FC1E4F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1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492874"/>
            <a:ext cx="12251268" cy="365125"/>
          </a:xfrm>
          <a:prstGeom prst="rect">
            <a:avLst/>
          </a:prstGeom>
          <a:gradFill flip="none" rotWithShape="1">
            <a:gsLst>
              <a:gs pos="0">
                <a:srgbClr val="326092"/>
              </a:gs>
              <a:gs pos="100000">
                <a:srgbClr val="3B814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92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9287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9287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6C6F103-5FD3-EE40-AC38-3A282FC1E4F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892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838" r:id="rId5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6E8E70-B595-4549-A6C0-B9E2039CE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F99BD2-1676-824F-AB4D-88278EF3B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37EAC-9B18-BA41-8183-7930B4E529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62555-E728-274C-A8E3-0102EEED6C1C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35BC7-5749-2A4C-9719-1BF652B6E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2D159-F53D-D54E-85B5-24DA6BCE67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7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0582" y="1916114"/>
            <a:ext cx="12251268" cy="1917700"/>
          </a:xfrm>
          <a:prstGeom prst="rect">
            <a:avLst/>
          </a:prstGeom>
          <a:gradFill flip="none" rotWithShape="1">
            <a:gsLst>
              <a:gs pos="0">
                <a:srgbClr val="326092"/>
              </a:gs>
              <a:gs pos="100000">
                <a:srgbClr val="3B814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467BF18-6BAE-4D4E-AF6B-51493C90F897}" type="datetimeFigureOut">
              <a:rPr lang="en-GB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C6F103-5FD3-EE40-AC38-3A282FC1E4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7747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0582" y="3"/>
            <a:ext cx="12251268" cy="1600200"/>
          </a:xfrm>
          <a:prstGeom prst="rect">
            <a:avLst/>
          </a:prstGeom>
          <a:gradFill flip="none" rotWithShape="1">
            <a:gsLst>
              <a:gs pos="0">
                <a:srgbClr val="326092"/>
              </a:gs>
              <a:gs pos="100000">
                <a:srgbClr val="3B814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467BF18-6BAE-4D4E-AF6B-51493C90F897}" type="datetimeFigureOut">
              <a:rPr lang="en-GB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C6F103-5FD3-EE40-AC38-3A282FC1E4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67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08726"/>
            <a:ext cx="12251268" cy="549274"/>
          </a:xfrm>
          <a:prstGeom prst="rect">
            <a:avLst/>
          </a:prstGeom>
          <a:gradFill flip="none" rotWithShape="1">
            <a:gsLst>
              <a:gs pos="0">
                <a:srgbClr val="326092"/>
              </a:gs>
              <a:gs pos="100000">
                <a:srgbClr val="3B814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053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0533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0533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6C6F103-5FD3-EE40-AC38-3A282FC1E4F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438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37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08726"/>
            <a:ext cx="12251268" cy="549274"/>
          </a:xfrm>
          <a:prstGeom prst="rect">
            <a:avLst/>
          </a:prstGeom>
          <a:gradFill flip="none" rotWithShape="1">
            <a:gsLst>
              <a:gs pos="0">
                <a:srgbClr val="326092"/>
              </a:gs>
              <a:gs pos="100000">
                <a:srgbClr val="3B814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053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0533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0533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6C6F103-5FD3-EE40-AC38-3A282FC1E4F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1941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7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s://commons.wikimedia.org/wiki/File:Max_Health_Band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hyperlink" Target="https://pixabay.com/service/licens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pixabay.com/photos/man-heartache-chest-pain-hurt-pain-1846050/" TargetMode="External"/><Relationship Id="rId5" Type="http://schemas.openxmlformats.org/officeDocument/2006/relationships/hyperlink" Target="https://assets.publishing.service.gov.uk/government/uploads/system/uploads/attachment_data/file/644869/atrial_fibrillation_AF_briefing.pdf" TargetMode="External"/><Relationship Id="rId4" Type="http://schemas.openxmlformats.org/officeDocument/2006/relationships/hyperlink" Target="https://www.stroke.org.uk/professionals/atrial-fibrillation-information-and-resources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hyperlink" Target="https://unsplash.com/photos/rCOWMC8qf8A?utm_source=unsplash&amp;utm_medium=referral&amp;utm_content=creditCopyText" TargetMode="External"/><Relationship Id="rId5" Type="http://schemas.openxmlformats.org/officeDocument/2006/relationships/hyperlink" Target="https://unsplash.com/@lukechesser?utm_source=unsplash&amp;utm_medium=referral&amp;utm_content=creditCopyText" TargetMode="Externa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hyperlink" Target="https://unsplash.com/photos/rCOWMC8qf8A?utm_source=unsplash&amp;utm_medium=referral&amp;utm_content=creditCopyText" TargetMode="External"/><Relationship Id="rId5" Type="http://schemas.openxmlformats.org/officeDocument/2006/relationships/hyperlink" Target="https://unsplash.com/@lukechesser?utm_source=unsplash&amp;utm_medium=referral&amp;utm_content=creditCopyText" TargetMode="Externa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4" Type="http://schemas.openxmlformats.org/officeDocument/2006/relationships/hyperlink" Target="https://creativecommons.org/licenses/by/4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hyperlink" Target="https://ppg-beats.readthedocs.io/" TargetMode="Externa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hyperlink" Target="https://creativecommons.org/licenses/by/4.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Relationship Id="rId6" Type="http://schemas.openxmlformats.org/officeDocument/2006/relationships/hyperlink" Target="https://doi.org/10.1088/1361-6579/ac826d" TargetMode="External"/><Relationship Id="rId5" Type="http://schemas.openxmlformats.org/officeDocument/2006/relationships/image" Target="../media/image14.emf"/><Relationship Id="rId4" Type="http://schemas.openxmlformats.org/officeDocument/2006/relationships/hyperlink" Target="https://creativecommons.org/licenses/by/4.0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Relationship Id="rId5" Type="http://schemas.openxmlformats.org/officeDocument/2006/relationships/image" Target="../media/image15.emf"/><Relationship Id="rId4" Type="http://schemas.openxmlformats.org/officeDocument/2006/relationships/hyperlink" Target="https://creativecommons.org/licenses/by/4.0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Relationship Id="rId4" Type="http://schemas.openxmlformats.org/officeDocument/2006/relationships/hyperlink" Target="https://creativecommons.org/licenses/by/4.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5" Type="http://schemas.openxmlformats.org/officeDocument/2006/relationships/image" Target="../media/image16.emf"/><Relationship Id="rId4" Type="http://schemas.openxmlformats.org/officeDocument/2006/relationships/hyperlink" Target="https://creativecommons.org/licenses/by/4.0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s://doi.org/10.1371/journal.pone.0164045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hyperlink" Target="https://creativecommons.org/licenses/by/4.0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hyperlink" Target="https://creativecommons.org/licenses/by/4.0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Relationship Id="rId5" Type="http://schemas.openxmlformats.org/officeDocument/2006/relationships/image" Target="../media/image19.emf"/><Relationship Id="rId4" Type="http://schemas.openxmlformats.org/officeDocument/2006/relationships/hyperlink" Target="https://creativecommons.org/licenses/by/4.0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hyperlink" Target="https://creativecommons.org/publicdomain/zero/1.0/deed.en" TargetMode="Externa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Relationship Id="rId6" Type="http://schemas.openxmlformats.org/officeDocument/2006/relationships/hyperlink" Target="https://commons.wikimedia.org/wiki/File:Kamar_Zard_Buzhan_-_Nishapur_1.jpg" TargetMode="Externa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Max_Health_Band.jpg" TargetMode="External"/><Relationship Id="rId3" Type="http://schemas.openxmlformats.org/officeDocument/2006/relationships/notesSlide" Target="../notesSlides/notesSlide24.xml"/><Relationship Id="rId7" Type="http://schemas.openxmlformats.org/officeDocument/2006/relationships/hyperlink" Target="https://doi.org/10.5281/zenodo.8403222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6" Type="http://schemas.openxmlformats.org/officeDocument/2006/relationships/image" Target="../media/image1.jpeg"/><Relationship Id="rId5" Type="http://schemas.openxmlformats.org/officeDocument/2006/relationships/hyperlink" Target="mailto:pc657@cam.ac.uk" TargetMode="External"/><Relationship Id="rId10" Type="http://schemas.openxmlformats.org/officeDocument/2006/relationships/image" Target="../media/image21.png"/><Relationship Id="rId4" Type="http://schemas.openxmlformats.org/officeDocument/2006/relationships/hyperlink" Target="https://peterhcharlton.github.io/" TargetMode="External"/><Relationship Id="rId9" Type="http://schemas.openxmlformats.org/officeDocument/2006/relationships/hyperlink" Target="https://creativecommons.org/licenses/by/4.0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6.xml"/><Relationship Id="rId6" Type="http://schemas.openxmlformats.org/officeDocument/2006/relationships/image" Target="../media/image22.emf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s://doi.org/10.1088/1361-6579/ac826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7A7AC-87A2-9A42-A628-AA78C42A0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399" y="3307292"/>
            <a:ext cx="5363400" cy="2249863"/>
          </a:xfrm>
        </p:spPr>
        <p:txBody>
          <a:bodyPr/>
          <a:lstStyle/>
          <a:p>
            <a:r>
              <a:rPr lang="en-GB" sz="4000" dirty="0" err="1"/>
              <a:t>Accelerometry</a:t>
            </a:r>
            <a:r>
              <a:rPr lang="en-GB" sz="4000" dirty="0"/>
              <a:t>-Guided Inter-Beat-Interval Assessment from Wrist</a:t>
            </a:r>
            <a:br>
              <a:rPr lang="en-GB" sz="4000" dirty="0"/>
            </a:br>
            <a:r>
              <a:rPr lang="en-GB" sz="4000" dirty="0"/>
              <a:t>Photoplethysmography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6E19F5-2156-2A4B-9A12-49EB5D2E4A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5542" y="3483496"/>
            <a:ext cx="5006343" cy="2073659"/>
          </a:xfrm>
        </p:spPr>
        <p:txBody>
          <a:bodyPr/>
          <a:lstStyle/>
          <a:p>
            <a:pPr algn="ctr"/>
            <a:r>
              <a:rPr lang="en-GB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Peter H. Charlton</a:t>
            </a:r>
            <a:r>
              <a:rPr lang="en-GB" sz="220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1,2</a:t>
            </a:r>
            <a:r>
              <a:rPr lang="en-GB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Joachim A. Behar</a:t>
            </a:r>
            <a:r>
              <a:rPr lang="en-GB" sz="220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2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Marton</a:t>
            </a:r>
            <a:r>
              <a:rPr lang="en-GB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Aron Goda</a:t>
            </a:r>
            <a:r>
              <a:rPr lang="en-GB" sz="220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Jonathan Mant</a:t>
            </a:r>
            <a:r>
              <a:rPr lang="en-GB" sz="220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Panicos A. Kyriacou</a:t>
            </a:r>
            <a:r>
              <a:rPr lang="en-GB" sz="220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pPr algn="ctr"/>
            <a:endParaRPr lang="en-GB" sz="1000" baseline="300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University of Cambridge</a:t>
            </a:r>
          </a:p>
          <a:p>
            <a:r>
              <a:rPr lang="en-US" sz="2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City, University of London</a:t>
            </a:r>
          </a:p>
          <a:p>
            <a:r>
              <a:rPr lang="en-US" sz="2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The Faculty of Biomedical Engineering, Technion-IIT, Haifa, Israel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242997-BDAF-7F40-BC5A-6C79C0A3E1C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5671" y="246091"/>
            <a:ext cx="4030250" cy="2815554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F77DB2-379C-8E45-94FA-A83D05918030}"/>
              </a:ext>
            </a:extLst>
          </p:cNvPr>
          <p:cNvSpPr txBox="1"/>
          <p:nvPr/>
        </p:nvSpPr>
        <p:spPr>
          <a:xfrm>
            <a:off x="4318751" y="6465869"/>
            <a:ext cx="7873249" cy="292388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chemeClr val="bg1"/>
                </a:solidFill>
              </a:rPr>
              <a:t>Peter Charlton</a:t>
            </a:r>
            <a:r>
              <a:rPr lang="en-US" sz="1300" dirty="0">
                <a:solidFill>
                  <a:schemeClr val="bg1"/>
                </a:solidFill>
              </a:rPr>
              <a:t>, Wikimedia Commons, </a:t>
            </a:r>
            <a:r>
              <a:rPr lang="en-US" sz="13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https://commons.wikimedia.org/wiki/File:Max_Health_Band.jpg</a:t>
            </a:r>
            <a:r>
              <a:rPr lang="en-US" sz="1300" dirty="0">
                <a:solidFill>
                  <a:schemeClr val="bg1"/>
                </a:solidFill>
              </a:rPr>
              <a:t> (</a:t>
            </a:r>
            <a:r>
              <a:rPr lang="en-US" sz="13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lang="en-US" sz="13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50250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64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C3B29F-CFD2-5938-0BF5-F45FEEA4C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656" y="-1"/>
            <a:ext cx="9496344" cy="6310274"/>
          </a:xfrm>
          <a:prstGeom prst="rect">
            <a:avLst/>
          </a:prstGeom>
          <a:noFill/>
          <a:effectLst>
            <a:softEdge rad="196502"/>
          </a:effec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1D0D2BB2-E1D7-9F42-98E8-6A63A62BA11F}"/>
              </a:ext>
            </a:extLst>
          </p:cNvPr>
          <p:cNvSpPr>
            <a:spLocks noChangeAspect="1"/>
          </p:cNvSpPr>
          <p:nvPr/>
        </p:nvSpPr>
        <p:spPr>
          <a:xfrm>
            <a:off x="700389" y="3126580"/>
            <a:ext cx="1557248" cy="10973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7,000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9A0159-276A-0846-892A-F46EC1C91BEF}"/>
              </a:ext>
            </a:extLst>
          </p:cNvPr>
          <p:cNvSpPr txBox="1"/>
          <p:nvPr/>
        </p:nvSpPr>
        <p:spPr>
          <a:xfrm>
            <a:off x="2380039" y="3244352"/>
            <a:ext cx="1643224" cy="830997"/>
          </a:xfrm>
          <a:prstGeom prst="rect">
            <a:avLst/>
          </a:prstGeom>
          <a:solidFill>
            <a:schemeClr val="tx1">
              <a:alpha val="61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Strokes prevented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716BA1-57FE-7E49-BFB6-57D99B9EA321}"/>
              </a:ext>
            </a:extLst>
          </p:cNvPr>
          <p:cNvSpPr txBox="1"/>
          <p:nvPr/>
        </p:nvSpPr>
        <p:spPr>
          <a:xfrm>
            <a:off x="2217881" y="1804804"/>
            <a:ext cx="1643224" cy="830997"/>
          </a:xfrm>
          <a:prstGeom prst="rect">
            <a:avLst/>
          </a:prstGeom>
          <a:solidFill>
            <a:schemeClr val="tx1">
              <a:alpha val="61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Lives saved p.a.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D419AB6-C2D3-C34B-A1FE-F0C12F52C81F}"/>
              </a:ext>
            </a:extLst>
          </p:cNvPr>
          <p:cNvSpPr>
            <a:spLocks noChangeAspect="1"/>
          </p:cNvSpPr>
          <p:nvPr/>
        </p:nvSpPr>
        <p:spPr>
          <a:xfrm>
            <a:off x="528567" y="1804802"/>
            <a:ext cx="1558792" cy="86177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2,000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96B5E3-5155-4543-98A0-BE411154AF5B}"/>
              </a:ext>
            </a:extLst>
          </p:cNvPr>
          <p:cNvSpPr>
            <a:spLocks noChangeAspect="1"/>
          </p:cNvSpPr>
          <p:nvPr/>
        </p:nvSpPr>
        <p:spPr>
          <a:xfrm>
            <a:off x="1256133" y="4478308"/>
            <a:ext cx="1558793" cy="155879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425k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B83B05-36F2-AB4F-B9F6-EB3DFDABB2EF}"/>
              </a:ext>
            </a:extLst>
          </p:cNvPr>
          <p:cNvSpPr txBox="1"/>
          <p:nvPr/>
        </p:nvSpPr>
        <p:spPr>
          <a:xfrm>
            <a:off x="2987303" y="4826815"/>
            <a:ext cx="1620557" cy="830997"/>
          </a:xfrm>
          <a:prstGeom prst="rect">
            <a:avLst/>
          </a:prstGeom>
          <a:solidFill>
            <a:schemeClr val="tx1">
              <a:alpha val="61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Additional diagnoses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D4E881-9BF9-874F-A92D-61488B308D10}"/>
              </a:ext>
            </a:extLst>
          </p:cNvPr>
          <p:cNvSpPr txBox="1"/>
          <p:nvPr/>
        </p:nvSpPr>
        <p:spPr>
          <a:xfrm>
            <a:off x="496603" y="304758"/>
            <a:ext cx="2683920" cy="1200329"/>
          </a:xfrm>
          <a:prstGeom prst="rect">
            <a:avLst/>
          </a:prstGeom>
          <a:solidFill>
            <a:schemeClr val="tx1">
              <a:alpha val="61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atrial fibrillation was adequately treated in England: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74496C-1A57-4C4A-95D4-B0C44748D8E9}"/>
              </a:ext>
            </a:extLst>
          </p:cNvPr>
          <p:cNvSpPr txBox="1"/>
          <p:nvPr/>
        </p:nvSpPr>
        <p:spPr>
          <a:xfrm>
            <a:off x="0" y="5993252"/>
            <a:ext cx="6827384" cy="95410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Stroke Association, “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State of the Nation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,” 2017.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Public Health England, “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Atrial fibrillation prevalence estimates in England …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”, 2015.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CEDD17-CAC3-8F06-DC0F-92B2B20710F1}"/>
              </a:ext>
            </a:extLst>
          </p:cNvPr>
          <p:cNvSpPr txBox="1"/>
          <p:nvPr/>
        </p:nvSpPr>
        <p:spPr>
          <a:xfrm>
            <a:off x="5024221" y="6515020"/>
            <a:ext cx="7167780" cy="297454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Pexels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https://pixabay.com/photos/man-heartache-chest-pain-hurt-pain-1846050/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Pixabay Licence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3531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64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C97850-FCC3-9269-3988-CE531EA38A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99" b="18119"/>
          <a:stretch/>
        </p:blipFill>
        <p:spPr>
          <a:xfrm>
            <a:off x="0" y="0"/>
            <a:ext cx="12192000" cy="649287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B8901A1-5A56-F3FC-495E-6C1141FCD449}"/>
              </a:ext>
            </a:extLst>
          </p:cNvPr>
          <p:cNvSpPr/>
          <p:nvPr/>
        </p:nvSpPr>
        <p:spPr>
          <a:xfrm>
            <a:off x="7167782" y="98505"/>
            <a:ext cx="4884521" cy="21303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F1AF54-577E-67F4-E7FE-77575B929DEC}"/>
              </a:ext>
            </a:extLst>
          </p:cNvPr>
          <p:cNvSpPr/>
          <p:nvPr/>
        </p:nvSpPr>
        <p:spPr>
          <a:xfrm>
            <a:off x="139699" y="98505"/>
            <a:ext cx="4884521" cy="21303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9C11A2-EC16-DC47-AA52-189AFDAD5335}"/>
              </a:ext>
            </a:extLst>
          </p:cNvPr>
          <p:cNvSpPr txBox="1"/>
          <p:nvPr/>
        </p:nvSpPr>
        <p:spPr>
          <a:xfrm>
            <a:off x="5024221" y="6515020"/>
            <a:ext cx="7167780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GB" sz="1400" dirty="0">
                <a:solidFill>
                  <a:schemeClr val="bg1"/>
                </a:solidFill>
              </a:rPr>
              <a:t>Photo by </a:t>
            </a:r>
            <a:r>
              <a:rPr lang="en-GB" sz="14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Luke Chesser</a:t>
            </a:r>
            <a:r>
              <a:rPr lang="en-GB" sz="1400" dirty="0">
                <a:solidFill>
                  <a:schemeClr val="bg1"/>
                </a:solidFill>
              </a:rPr>
              <a:t> on </a:t>
            </a:r>
            <a:r>
              <a:rPr lang="en-GB" sz="14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A8A98D5-0ECD-2FB2-D3DF-E7448DFB3F0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0" r="-240" b="49338"/>
          <a:stretch/>
        </p:blipFill>
        <p:spPr>
          <a:xfrm>
            <a:off x="292100" y="215900"/>
            <a:ext cx="4590374" cy="20129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2FB392-805A-59D7-25AE-5D90233CFC2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116" r="116" b="49338"/>
          <a:stretch/>
        </p:blipFill>
        <p:spPr>
          <a:xfrm>
            <a:off x="7309528" y="215900"/>
            <a:ext cx="4590374" cy="20129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9E4CED-9836-61D6-2FA7-1D590F7C263A}"/>
              </a:ext>
            </a:extLst>
          </p:cNvPr>
          <p:cNvSpPr/>
          <p:nvPr/>
        </p:nvSpPr>
        <p:spPr>
          <a:xfrm>
            <a:off x="139697" y="765255"/>
            <a:ext cx="355603" cy="1463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817A2D-D45F-5C69-EA8D-B896F0E021B6}"/>
              </a:ext>
            </a:extLst>
          </p:cNvPr>
          <p:cNvSpPr/>
          <p:nvPr/>
        </p:nvSpPr>
        <p:spPr>
          <a:xfrm>
            <a:off x="7214278" y="765254"/>
            <a:ext cx="355603" cy="1463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383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7B26D3-F162-F742-A19F-BDCC085C9D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45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78CB25-3FBF-9542-9D20-6CC3ACD30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E1F99-2FFE-1E4D-B86E-8C919C1B0E8C}" type="datetime1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10/3/23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71C597-917C-174B-96B3-A7E8BB6AE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9EE1FF-0021-264C-A4EC-C169E98D2A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B8527-F477-E243-99FC-8879FB4B6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740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64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C97850-FCC3-9269-3988-CE531EA38A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99" b="18119"/>
          <a:stretch/>
        </p:blipFill>
        <p:spPr>
          <a:xfrm>
            <a:off x="0" y="0"/>
            <a:ext cx="12192000" cy="649287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B8901A1-5A56-F3FC-495E-6C1141FCD449}"/>
              </a:ext>
            </a:extLst>
          </p:cNvPr>
          <p:cNvSpPr/>
          <p:nvPr/>
        </p:nvSpPr>
        <p:spPr>
          <a:xfrm>
            <a:off x="7167782" y="98505"/>
            <a:ext cx="4884521" cy="4282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F1AF54-577E-67F4-E7FE-77575B929DEC}"/>
              </a:ext>
            </a:extLst>
          </p:cNvPr>
          <p:cNvSpPr/>
          <p:nvPr/>
        </p:nvSpPr>
        <p:spPr>
          <a:xfrm>
            <a:off x="139699" y="98504"/>
            <a:ext cx="4884521" cy="4282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9C11A2-EC16-DC47-AA52-189AFDAD5335}"/>
              </a:ext>
            </a:extLst>
          </p:cNvPr>
          <p:cNvSpPr txBox="1"/>
          <p:nvPr/>
        </p:nvSpPr>
        <p:spPr>
          <a:xfrm>
            <a:off x="5024221" y="6515020"/>
            <a:ext cx="7167780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Photo by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Luke Chesser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on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A8A98D5-0ECD-2FB2-D3DF-E7448DFB3F0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0" t="1" r="-240" b="-47"/>
          <a:stretch/>
        </p:blipFill>
        <p:spPr>
          <a:xfrm>
            <a:off x="292100" y="215900"/>
            <a:ext cx="4590374" cy="3975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2FB392-805A-59D7-25AE-5D90233CFC2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116" t="1" r="116" b="-47"/>
          <a:stretch/>
        </p:blipFill>
        <p:spPr>
          <a:xfrm>
            <a:off x="7309528" y="215900"/>
            <a:ext cx="4590374" cy="3975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0363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F49EC7-1B86-F95B-7ADC-F4E3045D6986}"/>
              </a:ext>
            </a:extLst>
          </p:cNvPr>
          <p:cNvSpPr txBox="1"/>
          <p:nvPr/>
        </p:nvSpPr>
        <p:spPr>
          <a:xfrm>
            <a:off x="2030186" y="1733151"/>
            <a:ext cx="8131628" cy="339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2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Aim:</a:t>
            </a: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investigate whether </a:t>
            </a:r>
            <a:r>
              <a:rPr lang="en-GB" sz="2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accelerometry</a:t>
            </a:r>
            <a:r>
              <a:rPr lang="en-GB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signals could be used to predict whether or not IBIs could be accurately measured from simultaneous PPG signals at the wrist.</a:t>
            </a:r>
          </a:p>
          <a:p>
            <a:pPr>
              <a:lnSpc>
                <a:spcPct val="120000"/>
              </a:lnSpc>
            </a:pP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2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Objectives:</a:t>
            </a: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ssess the classification performance of such an approach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dentify an optimal classification threshold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ssess performance across different activities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2228DA-3773-B4E5-785B-F43DA59C79CB}"/>
              </a:ext>
            </a:extLst>
          </p:cNvPr>
          <p:cNvSpPr txBox="1"/>
          <p:nvPr/>
        </p:nvSpPr>
        <p:spPr>
          <a:xfrm>
            <a:off x="515938" y="6517565"/>
            <a:ext cx="11296376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Source: Charlton PH 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et al.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Accelerometry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-Guided Inter-Beat-Interval Assessment from Wrist Photoplethysmography, </a:t>
            </a:r>
            <a:r>
              <a:rPr lang="en-GB" sz="14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CinC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2023 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[in press]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en-GB" sz="14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126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F49EC7-1B86-F95B-7ADC-F4E3045D6986}"/>
              </a:ext>
            </a:extLst>
          </p:cNvPr>
          <p:cNvSpPr txBox="1"/>
          <p:nvPr/>
        </p:nvSpPr>
        <p:spPr>
          <a:xfrm>
            <a:off x="2030186" y="1733151"/>
            <a:ext cx="8131628" cy="643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Methods</a:t>
            </a:r>
            <a:endParaRPr lang="en-GB" sz="32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165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1501-2309-9F04-EC74-4FBD6FE0CBA7}"/>
              </a:ext>
            </a:extLst>
          </p:cNvPr>
          <p:cNvSpPr txBox="1">
            <a:spLocks/>
          </p:cNvSpPr>
          <p:nvPr/>
        </p:nvSpPr>
        <p:spPr>
          <a:xfrm>
            <a:off x="515938" y="496127"/>
            <a:ext cx="983310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Datasets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59B26646-18ED-F5C3-8905-F8319937D242}"/>
              </a:ext>
            </a:extLst>
          </p:cNvPr>
          <p:cNvSpPr txBox="1">
            <a:spLocks/>
          </p:cNvSpPr>
          <p:nvPr/>
        </p:nvSpPr>
        <p:spPr>
          <a:xfrm>
            <a:off x="515938" y="1390649"/>
            <a:ext cx="10704512" cy="4838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Wrist PPG (from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Empatica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E4)</a:t>
            </a:r>
          </a:p>
          <a:p>
            <a:pPr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/>
              </a:rPr>
              <a:t>Reference chest ECG</a:t>
            </a:r>
          </a:p>
          <a:p>
            <a:pPr marL="0" indent="0">
              <a:buNone/>
              <a:defRPr/>
            </a:pPr>
            <a:endParaRPr lang="en-US" sz="2000" i="1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31BBE-0190-82B9-BC3C-164040E7E121}"/>
              </a:ext>
            </a:extLst>
          </p:cNvPr>
          <p:cNvSpPr txBox="1"/>
          <p:nvPr/>
        </p:nvSpPr>
        <p:spPr>
          <a:xfrm>
            <a:off x="515938" y="6517565"/>
            <a:ext cx="11296376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Source: Charlton PH 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et al.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Accelerometry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-Guided Inter-Beat-Interval Assessment from Wrist Photoplethysmography, </a:t>
            </a:r>
            <a:r>
              <a:rPr lang="en-GB" sz="14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CinC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2023 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[in press]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en-GB" sz="14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6999D38-1BDC-07EF-2278-DFDC5855B2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163193"/>
              </p:ext>
            </p:extLst>
          </p:nvPr>
        </p:nvGraphicFramePr>
        <p:xfrm>
          <a:off x="2032000" y="2719071"/>
          <a:ext cx="8127999" cy="274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0306688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2736822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470894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No. Subjects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7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WESAD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Stress protocol:</a:t>
                      </a:r>
                    </a:p>
                    <a:p>
                      <a:r>
                        <a:rPr lang="en-US" dirty="0"/>
                        <a:t>Baseline, Meditation, Amusement, Stress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65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PPG-</a:t>
                      </a:r>
                      <a:r>
                        <a:rPr lang="en-US" dirty="0" err="1"/>
                        <a:t>DaLiA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Activities of daily living:</a:t>
                      </a:r>
                    </a:p>
                    <a:p>
                      <a:r>
                        <a:rPr lang="en-US" i="0" dirty="0"/>
                        <a:t>Sitting, Working, Lunch break, Car driving, Cycling, Table soccer, Walking, Stair climbing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84862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33811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591B307-9ED6-8768-1A3B-F11E1C1825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56" b="456"/>
          <a:stretch/>
        </p:blipFill>
        <p:spPr>
          <a:xfrm>
            <a:off x="6738028" y="2311400"/>
            <a:ext cx="4590374" cy="393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4E1501-2309-9F04-EC74-4FBD6FE0CBA7}"/>
              </a:ext>
            </a:extLst>
          </p:cNvPr>
          <p:cNvSpPr txBox="1">
            <a:spLocks/>
          </p:cNvSpPr>
          <p:nvPr/>
        </p:nvSpPr>
        <p:spPr>
          <a:xfrm>
            <a:off x="515938" y="496127"/>
            <a:ext cx="983310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Inter-beat interval estimation from PPG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59B26646-18ED-F5C3-8905-F8319937D242}"/>
              </a:ext>
            </a:extLst>
          </p:cNvPr>
          <p:cNvSpPr txBox="1">
            <a:spLocks/>
          </p:cNvSpPr>
          <p:nvPr/>
        </p:nvSpPr>
        <p:spPr>
          <a:xfrm>
            <a:off x="515938" y="1390649"/>
            <a:ext cx="10704512" cy="4838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Open-source ‘MSPTD’ beat detector from ppg-beats: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https://ppg-beats.readthedocs.io/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/>
              </a:rPr>
              <a:t>Middle-amplitude points</a:t>
            </a:r>
          </a:p>
          <a:p>
            <a:pPr marL="0" indent="0">
              <a:buNone/>
              <a:defRPr/>
            </a:pPr>
            <a:endParaRPr lang="en-US" sz="2000" i="1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31BBE-0190-82B9-BC3C-164040E7E121}"/>
              </a:ext>
            </a:extLst>
          </p:cNvPr>
          <p:cNvSpPr txBox="1"/>
          <p:nvPr/>
        </p:nvSpPr>
        <p:spPr>
          <a:xfrm>
            <a:off x="515938" y="6517565"/>
            <a:ext cx="11296376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Source: Charlton PH 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et al.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Accelerometry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-Guided Inter-Beat-Interval Assessment from Wrist Photoplethysmography, </a:t>
            </a:r>
            <a:r>
              <a:rPr lang="en-GB" sz="14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CinC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2023 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[in press]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en-GB" sz="14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ADBE61-46DE-62AF-8E35-3493DE79E7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98841" y="2311400"/>
            <a:ext cx="4548491" cy="3937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2134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1501-2309-9F04-EC74-4FBD6FE0CBA7}"/>
              </a:ext>
            </a:extLst>
          </p:cNvPr>
          <p:cNvSpPr txBox="1">
            <a:spLocks/>
          </p:cNvSpPr>
          <p:nvPr/>
        </p:nvSpPr>
        <p:spPr>
          <a:xfrm>
            <a:off x="515938" y="496127"/>
            <a:ext cx="983310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Assessing level of movement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59B26646-18ED-F5C3-8905-F8319937D242}"/>
              </a:ext>
            </a:extLst>
          </p:cNvPr>
          <p:cNvSpPr txBox="1">
            <a:spLocks/>
          </p:cNvSpPr>
          <p:nvPr/>
        </p:nvSpPr>
        <p:spPr>
          <a:xfrm>
            <a:off x="515938" y="1390649"/>
            <a:ext cx="10704512" cy="4838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/>
              </a:rPr>
              <a:t>Mean absolute deviation (MAD)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31BBE-0190-82B9-BC3C-164040E7E121}"/>
              </a:ext>
            </a:extLst>
          </p:cNvPr>
          <p:cNvSpPr txBox="1"/>
          <p:nvPr/>
        </p:nvSpPr>
        <p:spPr>
          <a:xfrm>
            <a:off x="515938" y="6517565"/>
            <a:ext cx="11296376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Source: Charlton PH 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et al.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Accelerometry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-Guided Inter-Beat-Interval Assessment from Wrist Photoplethysmography, </a:t>
            </a:r>
            <a:r>
              <a:rPr lang="en-GB" sz="14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CinC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2023 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[in press]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en-GB" sz="14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AD231D-7F46-AA0B-7385-E48614A79C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4019" b="455"/>
          <a:stretch/>
        </p:blipFill>
        <p:spPr>
          <a:xfrm>
            <a:off x="6738028" y="2133600"/>
            <a:ext cx="4590374" cy="411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9171FE-752A-A9EF-AA70-72028FE7111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82607" y="2311400"/>
            <a:ext cx="4380959" cy="3937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11FE0D-6883-383A-1EB9-AEC11E5ED71E}"/>
              </a:ext>
            </a:extLst>
          </p:cNvPr>
          <p:cNvSpPr txBox="1"/>
          <p:nvPr/>
        </p:nvSpPr>
        <p:spPr>
          <a:xfrm>
            <a:off x="5394391" y="5239577"/>
            <a:ext cx="822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MAD:</a:t>
            </a:r>
          </a:p>
          <a:p>
            <a:r>
              <a:rPr lang="en-US" dirty="0"/>
              <a:t>3.9 mg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782C1E-CF1E-727B-1006-53A171654173}"/>
              </a:ext>
            </a:extLst>
          </p:cNvPr>
          <p:cNvSpPr txBox="1"/>
          <p:nvPr/>
        </p:nvSpPr>
        <p:spPr>
          <a:xfrm>
            <a:off x="11201400" y="4954654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MAD:</a:t>
            </a:r>
          </a:p>
          <a:p>
            <a:r>
              <a:rPr lang="en-US" dirty="0"/>
              <a:t>357.6 mg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5799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1501-2309-9F04-EC74-4FBD6FE0CBA7}"/>
              </a:ext>
            </a:extLst>
          </p:cNvPr>
          <p:cNvSpPr txBox="1">
            <a:spLocks/>
          </p:cNvSpPr>
          <p:nvPr/>
        </p:nvSpPr>
        <p:spPr>
          <a:xfrm>
            <a:off x="515938" y="496127"/>
            <a:ext cx="983310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Inter-beat interval estimation from ECG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59B26646-18ED-F5C3-8905-F8319937D242}"/>
              </a:ext>
            </a:extLst>
          </p:cNvPr>
          <p:cNvSpPr txBox="1">
            <a:spLocks/>
          </p:cNvSpPr>
          <p:nvPr/>
        </p:nvSpPr>
        <p:spPr>
          <a:xfrm>
            <a:off x="515938" y="1390649"/>
            <a:ext cx="10704512" cy="4838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/>
              </a:rPr>
              <a:t>Two beat detection algorithms</a:t>
            </a:r>
          </a:p>
          <a:p>
            <a:pPr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/>
              </a:rPr>
              <a:t>For each 20 s period: deemed to be high quality if beat detectors agree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31BBE-0190-82B9-BC3C-164040E7E121}"/>
              </a:ext>
            </a:extLst>
          </p:cNvPr>
          <p:cNvSpPr txBox="1"/>
          <p:nvPr/>
        </p:nvSpPr>
        <p:spPr>
          <a:xfrm>
            <a:off x="515938" y="6517565"/>
            <a:ext cx="11296376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Source: Charlton PH 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et al.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Accelerometry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-Guided Inter-Beat-Interval Assessment from Wrist Photoplethysmography, </a:t>
            </a:r>
            <a:r>
              <a:rPr lang="en-GB" sz="14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CinC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2023 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[in press]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en-GB" sz="14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B39729-1D08-EB53-B323-BFE4430655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849" y="2342242"/>
            <a:ext cx="9650545" cy="34661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1DC848-C904-A239-A1AA-E47EC12AA64E}"/>
              </a:ext>
            </a:extLst>
          </p:cNvPr>
          <p:cNvSpPr txBox="1"/>
          <p:nvPr/>
        </p:nvSpPr>
        <p:spPr>
          <a:xfrm>
            <a:off x="1692656" y="5646348"/>
            <a:ext cx="9170738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glow rad="194369">
              <a:schemeClr val="bg1">
                <a:lumMod val="95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Charlton P.H.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Detecting beats in the photoplethysmogram: benchmarking open-source algorithms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Phys </a:t>
            </a:r>
            <a:r>
              <a:rPr kumimoji="0" lang="en-US" sz="20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Meas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2022: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https://doi.org/10.1088/1361-6579/ac826d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426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F49EC7-1B86-F95B-7ADC-F4E3045D6986}"/>
              </a:ext>
            </a:extLst>
          </p:cNvPr>
          <p:cNvSpPr txBox="1"/>
          <p:nvPr/>
        </p:nvSpPr>
        <p:spPr>
          <a:xfrm>
            <a:off x="2030186" y="1733151"/>
            <a:ext cx="8131628" cy="643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endParaRPr lang="en-GB" sz="32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830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1501-2309-9F04-EC74-4FBD6FE0CBA7}"/>
              </a:ext>
            </a:extLst>
          </p:cNvPr>
          <p:cNvSpPr txBox="1">
            <a:spLocks/>
          </p:cNvSpPr>
          <p:nvPr/>
        </p:nvSpPr>
        <p:spPr>
          <a:xfrm>
            <a:off x="515938" y="496127"/>
            <a:ext cx="983310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Dataset Characteristics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31BBE-0190-82B9-BC3C-164040E7E121}"/>
              </a:ext>
            </a:extLst>
          </p:cNvPr>
          <p:cNvSpPr txBox="1"/>
          <p:nvPr/>
        </p:nvSpPr>
        <p:spPr>
          <a:xfrm>
            <a:off x="515938" y="6517565"/>
            <a:ext cx="11296376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Source: Charlton PH 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et al.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Accelerometry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-Guided Inter-Beat-Interval Assessment from Wrist Photoplethysmography, </a:t>
            </a:r>
            <a:r>
              <a:rPr lang="en-GB" sz="14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CinC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2023 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[in press]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en-GB" sz="14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29F47-7230-6225-D5ED-5D01124B0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750" y="1466850"/>
            <a:ext cx="5524500" cy="47625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7A4C4CD-A036-E811-7939-B5E877A694F7}"/>
              </a:ext>
            </a:extLst>
          </p:cNvPr>
          <p:cNvCxnSpPr>
            <a:cxnSpLocks/>
          </p:cNvCxnSpPr>
          <p:nvPr/>
        </p:nvCxnSpPr>
        <p:spPr>
          <a:xfrm flipV="1">
            <a:off x="5276850" y="5184776"/>
            <a:ext cx="438150" cy="4349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95E5B6-0802-56C5-1947-E5CA1264CF1B}"/>
              </a:ext>
            </a:extLst>
          </p:cNvPr>
          <p:cNvCxnSpPr>
            <a:cxnSpLocks/>
          </p:cNvCxnSpPr>
          <p:nvPr/>
        </p:nvCxnSpPr>
        <p:spPr>
          <a:xfrm flipV="1">
            <a:off x="7202520" y="5260976"/>
            <a:ext cx="665130" cy="663574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9DC1A29-ABDC-4612-3F56-E439546F5EBB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74020" y="5203827"/>
            <a:ext cx="504000" cy="502821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0BCD1C-6E9D-1C2B-6661-1380224E2FA6}"/>
              </a:ext>
            </a:extLst>
          </p:cNvPr>
          <p:cNvCxnSpPr>
            <a:cxnSpLocks/>
          </p:cNvCxnSpPr>
          <p:nvPr/>
        </p:nvCxnSpPr>
        <p:spPr>
          <a:xfrm flipV="1">
            <a:off x="7964520" y="5260976"/>
            <a:ext cx="665130" cy="663574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B12467-E17A-7130-0EB8-FC07DD83EEDE}"/>
              </a:ext>
            </a:extLst>
          </p:cNvPr>
          <p:cNvCxnSpPr>
            <a:cxnSpLocks/>
          </p:cNvCxnSpPr>
          <p:nvPr/>
        </p:nvCxnSpPr>
        <p:spPr>
          <a:xfrm flipV="1">
            <a:off x="7048500" y="5260976"/>
            <a:ext cx="457200" cy="445672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20439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1501-2309-9F04-EC74-4FBD6FE0CBA7}"/>
              </a:ext>
            </a:extLst>
          </p:cNvPr>
          <p:cNvSpPr txBox="1">
            <a:spLocks/>
          </p:cNvSpPr>
          <p:nvPr/>
        </p:nvSpPr>
        <p:spPr>
          <a:xfrm>
            <a:off x="515938" y="496127"/>
            <a:ext cx="983310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Classification Performance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31BBE-0190-82B9-BC3C-164040E7E121}"/>
              </a:ext>
            </a:extLst>
          </p:cNvPr>
          <p:cNvSpPr txBox="1"/>
          <p:nvPr/>
        </p:nvSpPr>
        <p:spPr>
          <a:xfrm>
            <a:off x="515938" y="6517565"/>
            <a:ext cx="11296376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Source: Charlton PH 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et al.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Accelerometry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-Guided Inter-Beat-Interval Assessment from Wrist Photoplethysmography, </a:t>
            </a:r>
            <a:r>
              <a:rPr lang="en-GB" sz="14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CinC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2023 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[in press]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en-GB" sz="14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4CDF5B3-E01C-5504-2AFD-0135EAA6A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937845"/>
              </p:ext>
            </p:extLst>
          </p:nvPr>
        </p:nvGraphicFramePr>
        <p:xfrm>
          <a:off x="1804194" y="2435224"/>
          <a:ext cx="8127999" cy="1374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3455042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53215819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241514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Area under receiver operatory curve</a:t>
                      </a:r>
                    </a:p>
                    <a:p>
                      <a:pPr algn="ctr"/>
                      <a:r>
                        <a:rPr lang="en-US" dirty="0"/>
                        <a:t>(AUROC)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Area under precision-recall curve</a:t>
                      </a:r>
                    </a:p>
                    <a:p>
                      <a:pPr algn="ctr"/>
                      <a:r>
                        <a:rPr lang="en-US" dirty="0"/>
                        <a:t>(AUPRC)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29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dirty="0"/>
                        <a:t>Combined dataset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dirty="0"/>
                        <a:t>0.78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dirty="0"/>
                        <a:t>0.82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1281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08509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1501-2309-9F04-EC74-4FBD6FE0CBA7}"/>
              </a:ext>
            </a:extLst>
          </p:cNvPr>
          <p:cNvSpPr txBox="1">
            <a:spLocks/>
          </p:cNvSpPr>
          <p:nvPr/>
        </p:nvSpPr>
        <p:spPr>
          <a:xfrm>
            <a:off x="515938" y="496127"/>
            <a:ext cx="983310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Identifying an Optimal Threshold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31BBE-0190-82B9-BC3C-164040E7E121}"/>
              </a:ext>
            </a:extLst>
          </p:cNvPr>
          <p:cNvSpPr txBox="1"/>
          <p:nvPr/>
        </p:nvSpPr>
        <p:spPr>
          <a:xfrm>
            <a:off x="515938" y="6517565"/>
            <a:ext cx="11296376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Source: Charlton PH 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et al.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Accelerometry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-Guided Inter-Beat-Interval Assessment from Wrist Photoplethysmography, </a:t>
            </a:r>
            <a:r>
              <a:rPr lang="en-GB" sz="14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CinC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2023 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[in press]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en-GB" sz="14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AA92C2-7CAF-7CD5-AC3B-936D7A07BD9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316682" y="1513418"/>
            <a:ext cx="5665415" cy="452271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3B81DD0-2F64-2D06-C837-FDB5691EE1F1}"/>
              </a:ext>
            </a:extLst>
          </p:cNvPr>
          <p:cNvCxnSpPr/>
          <p:nvPr/>
        </p:nvCxnSpPr>
        <p:spPr>
          <a:xfrm>
            <a:off x="3687536" y="3543300"/>
            <a:ext cx="2367643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471938F-2206-6E8E-958F-AA6B903B5E86}"/>
              </a:ext>
            </a:extLst>
          </p:cNvPr>
          <p:cNvSpPr txBox="1"/>
          <p:nvPr/>
        </p:nvSpPr>
        <p:spPr>
          <a:xfrm>
            <a:off x="6096000" y="3362009"/>
            <a:ext cx="1446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MAE &lt; 5 bpm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8265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1501-2309-9F04-EC74-4FBD6FE0CBA7}"/>
              </a:ext>
            </a:extLst>
          </p:cNvPr>
          <p:cNvSpPr txBox="1">
            <a:spLocks/>
          </p:cNvSpPr>
          <p:nvPr/>
        </p:nvSpPr>
        <p:spPr>
          <a:xfrm>
            <a:off x="515938" y="496127"/>
            <a:ext cx="983310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Identifying an Optimal Threshold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31BBE-0190-82B9-BC3C-164040E7E121}"/>
              </a:ext>
            </a:extLst>
          </p:cNvPr>
          <p:cNvSpPr txBox="1"/>
          <p:nvPr/>
        </p:nvSpPr>
        <p:spPr>
          <a:xfrm>
            <a:off x="515938" y="6288965"/>
            <a:ext cx="11296376" cy="523220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Source: </a:t>
            </a:r>
            <a:r>
              <a:rPr lang="en-GB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Bakrania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K et al., Intensity thresholds on raw acceleration data: Euclidean norm minus one (ENMO) and mean amplitude deviation (MAD) approaches, 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https://doi.org/10.1371/journal.pone.0164045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 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en-GB" sz="14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7D8A17D-9C72-08A4-D73C-F2AB890F8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13749"/>
              </p:ext>
            </p:extLst>
          </p:nvPr>
        </p:nvGraphicFramePr>
        <p:xfrm>
          <a:off x="2032000" y="1634066"/>
          <a:ext cx="854075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0343">
                  <a:extLst>
                    <a:ext uri="{9D8B030D-6E8A-4147-A177-3AD203B41FA5}">
                      <a16:colId xmlns:a16="http://schemas.microsoft.com/office/drawing/2014/main" val="494738531"/>
                    </a:ext>
                  </a:extLst>
                </a:gridCol>
                <a:gridCol w="4890407">
                  <a:extLst>
                    <a:ext uri="{9D8B030D-6E8A-4147-A177-3AD203B41FA5}">
                      <a16:colId xmlns:a16="http://schemas.microsoft.com/office/drawing/2014/main" val="3655811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MAD, measured using </a:t>
                      </a:r>
                      <a:r>
                        <a:rPr lang="en-US" dirty="0" err="1"/>
                        <a:t>ActiGraph</a:t>
                      </a:r>
                      <a:r>
                        <a:rPr lang="en-US" dirty="0"/>
                        <a:t> at wrist (mg)</a:t>
                      </a:r>
                    </a:p>
                    <a:p>
                      <a:pPr algn="ctr"/>
                      <a:r>
                        <a:rPr lang="en-US" dirty="0"/>
                        <a:t>Mean (standard error)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99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Sedentary </a:t>
                      </a:r>
                      <a:r>
                        <a:rPr lang="en-US" dirty="0" err="1"/>
                        <a:t>behaviours</a:t>
                      </a:r>
                      <a:r>
                        <a:rPr lang="en-US" dirty="0"/>
                        <a:t>: lying, sitting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6.7 (0.5)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583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Standing still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7.5 (1.1)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58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Washing pots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100.2 (8.3)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76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Walking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151.5 (6.2)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839869"/>
                  </a:ext>
                </a:extLst>
              </a:tr>
            </a:tbl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99FC3CA-DAC2-6A90-61E8-59F3B0BA2C35}"/>
              </a:ext>
            </a:extLst>
          </p:cNvPr>
          <p:cNvCxnSpPr>
            <a:cxnSpLocks/>
          </p:cNvCxnSpPr>
          <p:nvPr/>
        </p:nvCxnSpPr>
        <p:spPr>
          <a:xfrm>
            <a:off x="1662793" y="3020787"/>
            <a:ext cx="9195707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27734D5-331C-90F7-24EB-566051132D47}"/>
              </a:ext>
            </a:extLst>
          </p:cNvPr>
          <p:cNvSpPr txBox="1"/>
          <p:nvPr/>
        </p:nvSpPr>
        <p:spPr>
          <a:xfrm>
            <a:off x="10940140" y="2710546"/>
            <a:ext cx="1181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Threshold:</a:t>
            </a:r>
          </a:p>
          <a:p>
            <a:r>
              <a:rPr lang="en-US" dirty="0"/>
              <a:t>12.9 mg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D79A13D-74E0-51E6-D397-488BFBE0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620878"/>
              </p:ext>
            </p:extLst>
          </p:nvPr>
        </p:nvGraphicFramePr>
        <p:xfrm>
          <a:off x="3092449" y="4299091"/>
          <a:ext cx="5741307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008">
                  <a:extLst>
                    <a:ext uri="{9D8B030D-6E8A-4147-A177-3AD203B41FA5}">
                      <a16:colId xmlns:a16="http://schemas.microsoft.com/office/drawing/2014/main" val="2974573648"/>
                    </a:ext>
                  </a:extLst>
                </a:gridCol>
                <a:gridCol w="3543299">
                  <a:extLst>
                    <a:ext uri="{9D8B030D-6E8A-4147-A177-3AD203B41FA5}">
                      <a16:colId xmlns:a16="http://schemas.microsoft.com/office/drawing/2014/main" val="177763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AF Detection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Approach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498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Apple Heart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”while participants were at rest”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44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FitBit</a:t>
                      </a:r>
                      <a:r>
                        <a:rPr lang="en-US" dirty="0"/>
                        <a:t> Heart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“participants were stationary (as determined by device accelerometers)”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11439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4106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1501-2309-9F04-EC74-4FBD6FE0CBA7}"/>
              </a:ext>
            </a:extLst>
          </p:cNvPr>
          <p:cNvSpPr txBox="1">
            <a:spLocks/>
          </p:cNvSpPr>
          <p:nvPr/>
        </p:nvSpPr>
        <p:spPr>
          <a:xfrm>
            <a:off x="515938" y="496127"/>
            <a:ext cx="983310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Performance for Different Activities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31BBE-0190-82B9-BC3C-164040E7E121}"/>
              </a:ext>
            </a:extLst>
          </p:cNvPr>
          <p:cNvSpPr txBox="1"/>
          <p:nvPr/>
        </p:nvSpPr>
        <p:spPr>
          <a:xfrm>
            <a:off x="515938" y="6517565"/>
            <a:ext cx="11296376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Source: Charlton PH 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et al.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Accelerometry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-Guided Inter-Beat-Interval Assessment from Wrist Photoplethysmography, </a:t>
            </a:r>
            <a:r>
              <a:rPr lang="en-GB" sz="14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CinC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2023 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[in press]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en-GB" sz="14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F6C317-02AC-7248-B5E5-E8D031C1FC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755" y="1504949"/>
            <a:ext cx="4669736" cy="4375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99DA4F-75F7-E328-8D52-05760101C5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814" y="1390649"/>
            <a:ext cx="5221686" cy="448945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2247177-D1DF-FA98-DF8E-DA31B8C5B20E}"/>
              </a:ext>
            </a:extLst>
          </p:cNvPr>
          <p:cNvCxnSpPr>
            <a:cxnSpLocks/>
          </p:cNvCxnSpPr>
          <p:nvPr/>
        </p:nvCxnSpPr>
        <p:spPr>
          <a:xfrm flipV="1">
            <a:off x="2343150" y="4918076"/>
            <a:ext cx="438150" cy="4349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C547D3-6397-AA79-B821-B57F06A832A8}"/>
              </a:ext>
            </a:extLst>
          </p:cNvPr>
          <p:cNvCxnSpPr>
            <a:cxnSpLocks/>
          </p:cNvCxnSpPr>
          <p:nvPr/>
        </p:nvCxnSpPr>
        <p:spPr>
          <a:xfrm flipV="1">
            <a:off x="3964020" y="4975226"/>
            <a:ext cx="665130" cy="663574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67200A0-3A98-7C9F-F964-0C12786D36A0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459320" y="4956177"/>
            <a:ext cx="504000" cy="502821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E9B062-AFDB-6019-38D2-190383B37431}"/>
              </a:ext>
            </a:extLst>
          </p:cNvPr>
          <p:cNvCxnSpPr>
            <a:cxnSpLocks/>
          </p:cNvCxnSpPr>
          <p:nvPr/>
        </p:nvCxnSpPr>
        <p:spPr>
          <a:xfrm flipV="1">
            <a:off x="8096250" y="4899026"/>
            <a:ext cx="438150" cy="4349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041C6AE-C671-8E5C-A6A3-AE4A6AEBB417}"/>
              </a:ext>
            </a:extLst>
          </p:cNvPr>
          <p:cNvSpPr txBox="1"/>
          <p:nvPr/>
        </p:nvSpPr>
        <p:spPr>
          <a:xfrm>
            <a:off x="0" y="6062895"/>
            <a:ext cx="12192000" cy="80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i="1" dirty="0"/>
              <a:t>Accelerometry-based approach performed well during physical activities, but not during mental stress.</a:t>
            </a:r>
          </a:p>
          <a:p>
            <a:pPr marL="285750" indent="-285750" algn="ctr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2741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F49EC7-1B86-F95B-7ADC-F4E3045D6986}"/>
              </a:ext>
            </a:extLst>
          </p:cNvPr>
          <p:cNvSpPr txBox="1"/>
          <p:nvPr/>
        </p:nvSpPr>
        <p:spPr>
          <a:xfrm>
            <a:off x="2030186" y="1733151"/>
            <a:ext cx="8131628" cy="643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Discussion</a:t>
            </a:r>
            <a:endParaRPr lang="en-GB" sz="32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443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1501-2309-9F04-EC74-4FBD6FE0CBA7}"/>
              </a:ext>
            </a:extLst>
          </p:cNvPr>
          <p:cNvSpPr txBox="1">
            <a:spLocks/>
          </p:cNvSpPr>
          <p:nvPr/>
        </p:nvSpPr>
        <p:spPr>
          <a:xfrm>
            <a:off x="515938" y="496127"/>
            <a:ext cx="983310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Why does it work (or not work)?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31BBE-0190-82B9-BC3C-164040E7E121}"/>
              </a:ext>
            </a:extLst>
          </p:cNvPr>
          <p:cNvSpPr txBox="1"/>
          <p:nvPr/>
        </p:nvSpPr>
        <p:spPr>
          <a:xfrm>
            <a:off x="515938" y="6517565"/>
            <a:ext cx="11296376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Source: Charlton PH 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et al.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Accelerometry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-Guided Inter-Beat-Interval Assessment from Wrist Photoplethysmography, </a:t>
            </a:r>
            <a:r>
              <a:rPr lang="en-GB" sz="14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CinC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2023 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[in press]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en-GB" sz="14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AD231D-7F46-AA0B-7385-E48614A79C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4019" b="455"/>
          <a:stretch/>
        </p:blipFill>
        <p:spPr>
          <a:xfrm>
            <a:off x="6640055" y="2002970"/>
            <a:ext cx="4590374" cy="411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9171FE-752A-A9EF-AA70-72028FE7111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84634" y="2180770"/>
            <a:ext cx="4380959" cy="3937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11FE0D-6883-383A-1EB9-AEC11E5ED71E}"/>
              </a:ext>
            </a:extLst>
          </p:cNvPr>
          <p:cNvSpPr txBox="1"/>
          <p:nvPr/>
        </p:nvSpPr>
        <p:spPr>
          <a:xfrm>
            <a:off x="5296418" y="5108947"/>
            <a:ext cx="822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MAD:</a:t>
            </a:r>
          </a:p>
          <a:p>
            <a:r>
              <a:rPr lang="en-US" dirty="0"/>
              <a:t>3.9 mg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782C1E-CF1E-727B-1006-53A171654173}"/>
              </a:ext>
            </a:extLst>
          </p:cNvPr>
          <p:cNvSpPr txBox="1"/>
          <p:nvPr/>
        </p:nvSpPr>
        <p:spPr>
          <a:xfrm>
            <a:off x="11103427" y="4824024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MAD:</a:t>
            </a:r>
          </a:p>
          <a:p>
            <a:r>
              <a:rPr lang="en-US" dirty="0"/>
              <a:t>357.6 mg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F3B88-95D5-1515-7296-70AB4AF93179}"/>
              </a:ext>
            </a:extLst>
          </p:cNvPr>
          <p:cNvSpPr txBox="1"/>
          <p:nvPr/>
        </p:nvSpPr>
        <p:spPr>
          <a:xfrm>
            <a:off x="515938" y="1399517"/>
            <a:ext cx="4475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It works when noise is due to movement: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6824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1501-2309-9F04-EC74-4FBD6FE0CBA7}"/>
              </a:ext>
            </a:extLst>
          </p:cNvPr>
          <p:cNvSpPr txBox="1">
            <a:spLocks/>
          </p:cNvSpPr>
          <p:nvPr/>
        </p:nvSpPr>
        <p:spPr>
          <a:xfrm>
            <a:off x="515938" y="496127"/>
            <a:ext cx="983310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Why does it work (or not work)?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31BBE-0190-82B9-BC3C-164040E7E121}"/>
              </a:ext>
            </a:extLst>
          </p:cNvPr>
          <p:cNvSpPr txBox="1"/>
          <p:nvPr/>
        </p:nvSpPr>
        <p:spPr>
          <a:xfrm>
            <a:off x="515938" y="6517565"/>
            <a:ext cx="11296376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Source: Charlton PH 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et al.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Accelerometry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-Guided Inter-Beat-Interval Assessment from Wrist Photoplethysmography, </a:t>
            </a:r>
            <a:r>
              <a:rPr lang="en-GB" sz="14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CinC</a:t>
            </a:r>
            <a:r>
              <a:rPr lang="en-GB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2023 </a:t>
            </a:r>
            <a:r>
              <a:rPr lang="en-GB" sz="1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[in press]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en-GB" sz="14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9171FE-752A-A9EF-AA70-72028FE7111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56085" y="2119649"/>
            <a:ext cx="4380959" cy="39286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11FE0D-6883-383A-1EB9-AEC11E5ED71E}"/>
              </a:ext>
            </a:extLst>
          </p:cNvPr>
          <p:cNvSpPr txBox="1"/>
          <p:nvPr/>
        </p:nvSpPr>
        <p:spPr>
          <a:xfrm>
            <a:off x="5467869" y="5043637"/>
            <a:ext cx="822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MAD:</a:t>
            </a:r>
          </a:p>
          <a:p>
            <a:r>
              <a:rPr lang="en-US" dirty="0"/>
              <a:t>5.7 mg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456A32-43E6-640D-ADA7-DF91C24A1A97}"/>
              </a:ext>
            </a:extLst>
          </p:cNvPr>
          <p:cNvSpPr txBox="1"/>
          <p:nvPr/>
        </p:nvSpPr>
        <p:spPr>
          <a:xfrm>
            <a:off x="515938" y="1399517"/>
            <a:ext cx="6831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It does not work when noise is not associated with movement: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E3812741-6363-23B3-FBF8-A32E56581E42}"/>
              </a:ext>
            </a:extLst>
          </p:cNvPr>
          <p:cNvSpPr/>
          <p:nvPr/>
        </p:nvSpPr>
        <p:spPr>
          <a:xfrm>
            <a:off x="6290530" y="2119649"/>
            <a:ext cx="1000177" cy="3928622"/>
          </a:xfrm>
          <a:prstGeom prst="rightBrace">
            <a:avLst>
              <a:gd name="adj1" fmla="val 3282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A5DC6-59A6-AA43-F899-72DCE0AE7FA0}"/>
              </a:ext>
            </a:extLst>
          </p:cNvPr>
          <p:cNvSpPr txBox="1"/>
          <p:nvPr/>
        </p:nvSpPr>
        <p:spPr>
          <a:xfrm>
            <a:off x="6849249" y="4767503"/>
            <a:ext cx="4290735" cy="1515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“participants were stationary</a:t>
            </a:r>
          </a:p>
          <a:p>
            <a:pPr>
              <a:lnSpc>
                <a:spcPct val="120000"/>
              </a:lnSpc>
            </a:pPr>
            <a:r>
              <a:rPr lang="en-US" dirty="0"/>
              <a:t>(as determined by device accelerometers)”</a:t>
            </a:r>
          </a:p>
          <a:p>
            <a:pPr algn="r">
              <a:lnSpc>
                <a:spcPct val="120000"/>
              </a:lnSpc>
            </a:pPr>
            <a:r>
              <a:rPr lang="en-US" sz="1400" dirty="0"/>
              <a:t>Lubitz S </a:t>
            </a:r>
            <a:r>
              <a:rPr lang="en-US" sz="1400" i="1" dirty="0"/>
              <a:t>et al.</a:t>
            </a:r>
            <a:r>
              <a:rPr lang="en-US" sz="1400" dirty="0"/>
              <a:t>, Detection of atrial fibrillation in a large population using wearable devices: The Fitbit Heart Study, 2022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A45BBF-7B8B-A10A-7EF9-E8B5045C4574}"/>
              </a:ext>
            </a:extLst>
          </p:cNvPr>
          <p:cNvSpPr txBox="1"/>
          <p:nvPr/>
        </p:nvSpPr>
        <p:spPr>
          <a:xfrm>
            <a:off x="6833810" y="2218246"/>
            <a:ext cx="5186739" cy="1256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“Signal quality index (SQI) is generally used to evaluate signal quality, such as signal-to-noise ratio”</a:t>
            </a:r>
          </a:p>
          <a:p>
            <a:pPr algn="r">
              <a:lnSpc>
                <a:spcPct val="120000"/>
              </a:lnSpc>
            </a:pPr>
            <a:r>
              <a:rPr lang="en-US" sz="1400" dirty="0"/>
              <a:t>Park J </a:t>
            </a:r>
            <a:r>
              <a:rPr lang="en-US" sz="1400" i="1" dirty="0"/>
              <a:t>et al.</a:t>
            </a:r>
            <a:r>
              <a:rPr lang="en-US" sz="1400" dirty="0"/>
              <a:t>, Photoplethysmogram Analysis and</a:t>
            </a:r>
          </a:p>
          <a:p>
            <a:pPr algn="r">
              <a:lnSpc>
                <a:spcPct val="120000"/>
              </a:lnSpc>
            </a:pPr>
            <a:r>
              <a:rPr lang="en-US" sz="1400" dirty="0" err="1"/>
              <a:t>Applications:An</a:t>
            </a:r>
            <a:r>
              <a:rPr lang="en-US" sz="1400" dirty="0"/>
              <a:t> Integrative Review, 2022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028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E4049FD-87C8-5C45-A890-A1C1A3BE1FB4}"/>
              </a:ext>
            </a:extLst>
          </p:cNvPr>
          <p:cNvSpPr txBox="1"/>
          <p:nvPr/>
        </p:nvSpPr>
        <p:spPr>
          <a:xfrm>
            <a:off x="2865508" y="701876"/>
            <a:ext cx="6854729" cy="203555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133" dirty="0"/>
              <a:t>Panicos Kyriacou</a:t>
            </a:r>
          </a:p>
          <a:p>
            <a:pPr>
              <a:lnSpc>
                <a:spcPct val="120000"/>
              </a:lnSpc>
            </a:pPr>
            <a:r>
              <a:rPr lang="en-US" sz="2133" dirty="0"/>
              <a:t>Jonathan Mant</a:t>
            </a:r>
          </a:p>
          <a:p>
            <a:pPr>
              <a:lnSpc>
                <a:spcPct val="120000"/>
              </a:lnSpc>
            </a:pPr>
            <a:r>
              <a:rPr lang="en-US" sz="2133" dirty="0"/>
              <a:t>Joachim Behar</a:t>
            </a:r>
          </a:p>
          <a:p>
            <a:pPr>
              <a:lnSpc>
                <a:spcPct val="120000"/>
              </a:lnSpc>
            </a:pPr>
            <a:r>
              <a:rPr lang="en-US" sz="2133" dirty="0" err="1"/>
              <a:t>Marton</a:t>
            </a:r>
            <a:r>
              <a:rPr lang="en-US" sz="2133" dirty="0"/>
              <a:t> Aron </a:t>
            </a:r>
            <a:r>
              <a:rPr lang="en-US" sz="2133" dirty="0" err="1"/>
              <a:t>Goda</a:t>
            </a:r>
            <a:endParaRPr lang="en-US" sz="2133" dirty="0"/>
          </a:p>
          <a:p>
            <a:pPr>
              <a:lnSpc>
                <a:spcPct val="120000"/>
              </a:lnSpc>
            </a:pPr>
            <a:endParaRPr lang="en-US" sz="2133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E810FA-FF33-2542-B157-E93EF01E43B7}"/>
              </a:ext>
            </a:extLst>
          </p:cNvPr>
          <p:cNvSpPr txBox="1"/>
          <p:nvPr/>
        </p:nvSpPr>
        <p:spPr>
          <a:xfrm>
            <a:off x="400595" y="766355"/>
            <a:ext cx="2014847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dirty="0"/>
              <a:t>With thanks to…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571AA1-5ABA-8242-93B0-F3E25E183FA4}"/>
              </a:ext>
            </a:extLst>
          </p:cNvPr>
          <p:cNvSpPr txBox="1"/>
          <p:nvPr/>
        </p:nvSpPr>
        <p:spPr>
          <a:xfrm>
            <a:off x="6695017" y="701876"/>
            <a:ext cx="6854729" cy="203555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133" dirty="0"/>
              <a:t>University of Cambridge</a:t>
            </a:r>
          </a:p>
          <a:p>
            <a:pPr>
              <a:lnSpc>
                <a:spcPct val="120000"/>
              </a:lnSpc>
            </a:pPr>
            <a:r>
              <a:rPr lang="en-US" sz="2133" dirty="0"/>
              <a:t>Technion-IIT</a:t>
            </a:r>
          </a:p>
          <a:p>
            <a:pPr>
              <a:lnSpc>
                <a:spcPct val="120000"/>
              </a:lnSpc>
            </a:pPr>
            <a:endParaRPr lang="en-US" sz="2133" dirty="0"/>
          </a:p>
          <a:p>
            <a:pPr>
              <a:lnSpc>
                <a:spcPct val="120000"/>
              </a:lnSpc>
            </a:pPr>
            <a:r>
              <a:rPr lang="en-GB" sz="2133" dirty="0"/>
              <a:t>British Heart Foundation</a:t>
            </a:r>
          </a:p>
          <a:p>
            <a:pPr>
              <a:lnSpc>
                <a:spcPct val="120000"/>
              </a:lnSpc>
            </a:pPr>
            <a:endParaRPr lang="en-GB" sz="2133" dirty="0"/>
          </a:p>
        </p:txBody>
      </p:sp>
    </p:spTree>
    <p:extLst>
      <p:ext uri="{BB962C8B-B14F-4D97-AF65-F5344CB8AC3E}">
        <p14:creationId xmlns:p14="http://schemas.microsoft.com/office/powerpoint/2010/main" val="2365238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7E285B3E-9EA5-4946-A1FA-19E08F608A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7" t="18151" b="15765"/>
          <a:stretch/>
        </p:blipFill>
        <p:spPr bwMode="auto">
          <a:xfrm>
            <a:off x="-2" y="-1"/>
            <a:ext cx="6842214" cy="64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1BDF03E-538B-604B-ADBC-71122B1497B6}"/>
              </a:ext>
            </a:extLst>
          </p:cNvPr>
          <p:cNvSpPr/>
          <p:nvPr/>
        </p:nvSpPr>
        <p:spPr>
          <a:xfrm>
            <a:off x="-2" y="0"/>
            <a:ext cx="12192000" cy="6498000"/>
          </a:xfrm>
          <a:prstGeom prst="rect">
            <a:avLst/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EB624A-4164-9745-8022-9C012739EB06}"/>
              </a:ext>
            </a:extLst>
          </p:cNvPr>
          <p:cNvSpPr txBox="1"/>
          <p:nvPr/>
        </p:nvSpPr>
        <p:spPr>
          <a:xfrm>
            <a:off x="78033" y="6560546"/>
            <a:ext cx="7457884" cy="292388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Sonia Sevilla,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https://commons.wikimedia.org/wiki/File:Kamar_Zard_Buzhan_-_Nishapur_1.jpg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CC0 1.0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6E9817-B82B-C845-B1DB-D55CF861F1D0}"/>
              </a:ext>
            </a:extLst>
          </p:cNvPr>
          <p:cNvSpPr txBox="1"/>
          <p:nvPr/>
        </p:nvSpPr>
        <p:spPr>
          <a:xfrm>
            <a:off x="5360414" y="480507"/>
            <a:ext cx="5738510" cy="1569660"/>
          </a:xfrm>
          <a:prstGeom prst="rect">
            <a:avLst/>
          </a:prstGeom>
          <a:solidFill>
            <a:schemeClr val="bg1"/>
          </a:solidFill>
          <a:effectLst>
            <a:glow rad="203200">
              <a:schemeClr val="bg1"/>
            </a:glow>
          </a:effectLst>
        </p:spPr>
        <p:txBody>
          <a:bodyPr wrap="square" rtlCol="0">
            <a:spAutoFit/>
          </a:bodyPr>
          <a:lstStyle/>
          <a:p>
            <a:r>
              <a:rPr lang="en-US" sz="2400" dirty="0"/>
              <a:t>Accelerometry can be used to identify periods when IBIs can be accurately measured from PPG signals during physical activities with reasonable performance.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E14166-53EA-D945-A68A-35BBF1C29890}"/>
              </a:ext>
            </a:extLst>
          </p:cNvPr>
          <p:cNvSpPr txBox="1"/>
          <p:nvPr/>
        </p:nvSpPr>
        <p:spPr>
          <a:xfrm>
            <a:off x="5360414" y="2652475"/>
            <a:ext cx="5738510" cy="1200329"/>
          </a:xfrm>
          <a:prstGeom prst="rect">
            <a:avLst/>
          </a:prstGeom>
          <a:solidFill>
            <a:schemeClr val="bg1"/>
          </a:solidFill>
          <a:effectLst>
            <a:glow rad="203200">
              <a:schemeClr val="bg1"/>
            </a:glow>
          </a:effectLst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dirty="0">
                <a:solidFill>
                  <a:prstClr val="black"/>
                </a:solidFill>
              </a:rPr>
              <a:t>A threshold of 12.9 milli-gravitational units corresponds to a cutoff between sedentary and low-intensity activities.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52A66A-D68A-C940-885E-45389A5C0695}"/>
              </a:ext>
            </a:extLst>
          </p:cNvPr>
          <p:cNvSpPr txBox="1"/>
          <p:nvPr/>
        </p:nvSpPr>
        <p:spPr>
          <a:xfrm>
            <a:off x="5360414" y="4433325"/>
            <a:ext cx="5738510" cy="1569660"/>
          </a:xfrm>
          <a:prstGeom prst="rect">
            <a:avLst/>
          </a:prstGeom>
          <a:solidFill>
            <a:schemeClr val="bg1"/>
          </a:solidFill>
          <a:effectLst>
            <a:glow rad="203200">
              <a:schemeClr val="bg1"/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Combining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accelerometry and PPG-based assessments may provide improved performance compared to using either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approach on its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own.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938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3" grpId="0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7A7AC-87A2-9A42-A628-AA78C42A0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399" y="3181117"/>
            <a:ext cx="5363400" cy="2249863"/>
          </a:xfrm>
        </p:spPr>
        <p:txBody>
          <a:bodyPr/>
          <a:lstStyle/>
          <a:p>
            <a:r>
              <a:rPr lang="en-GB" sz="4000" dirty="0" err="1"/>
              <a:t>Accelerometry</a:t>
            </a:r>
            <a:r>
              <a:rPr lang="en-GB" sz="4000" dirty="0"/>
              <a:t>-Guided Inter-Beat-Interval Assessment from Wrist</a:t>
            </a:r>
            <a:br>
              <a:rPr lang="en-GB" sz="4000" dirty="0"/>
            </a:br>
            <a:r>
              <a:rPr lang="en-GB" sz="4000" dirty="0"/>
              <a:t>Photoplethysmography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6E19F5-2156-2A4B-9A12-49EB5D2E4A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5542" y="3394697"/>
            <a:ext cx="5006343" cy="2036284"/>
          </a:xfrm>
        </p:spPr>
        <p:txBody>
          <a:bodyPr/>
          <a:lstStyle/>
          <a:p>
            <a:r>
              <a:rPr lang="en-US" dirty="0"/>
              <a:t>Dr Peter H. Charlton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hlinkClick r:id="rId4"/>
              </a:rPr>
              <a:t>https://peterhcharlton.github.io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hlinkClick r:id="rId5"/>
              </a:rPr>
              <a:t>pc657@cam.ac.uk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</a:p>
          <a:p>
            <a:endParaRPr lang="en-US" sz="1000" dirty="0"/>
          </a:p>
          <a:p>
            <a:pPr lvl="0"/>
            <a:endParaRPr lang="en-US" sz="1000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242997-BDAF-7F40-BC5A-6C79C0A3E1C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271" y="251536"/>
            <a:ext cx="4030250" cy="2815554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DEDE25-4FD0-C648-82F9-F52A503356F2}"/>
              </a:ext>
            </a:extLst>
          </p:cNvPr>
          <p:cNvSpPr txBox="1"/>
          <p:nvPr/>
        </p:nvSpPr>
        <p:spPr>
          <a:xfrm>
            <a:off x="3371850" y="5791795"/>
            <a:ext cx="4169203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glow rad="194369">
              <a:schemeClr val="bg1">
                <a:lumMod val="95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hlinkClick r:id="rId7"/>
              </a:rPr>
              <a:t>https://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hlinkClick r:id="rId7"/>
              </a:rPr>
              <a:t>doi</a:t>
            </a:r>
            <a:r>
              <a:rPr lang="en-US" dirty="0">
                <a:solidFill>
                  <a:prstClr val="black"/>
                </a:solidFill>
                <a:hlinkClick r:id="rId7"/>
              </a:rPr>
              <a:t>.org/10.5281/zenodo.8403222</a:t>
            </a:r>
            <a:r>
              <a:rPr lang="en-US" dirty="0">
                <a:solidFill>
                  <a:prstClr val="black"/>
                </a:solidFill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DDC0B9-BBAD-8040-B263-BC141A406255}"/>
              </a:ext>
            </a:extLst>
          </p:cNvPr>
          <p:cNvSpPr txBox="1"/>
          <p:nvPr/>
        </p:nvSpPr>
        <p:spPr>
          <a:xfrm>
            <a:off x="4318751" y="6530264"/>
            <a:ext cx="7873249" cy="292388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Peter Charlton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Wikimedia Commons,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https://commons.wikimedia.org/wiki/File:Max_Health_Band.jpg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CE62C8-858B-DD4C-BA94-562F578F8A8D}"/>
              </a:ext>
            </a:extLst>
          </p:cNvPr>
          <p:cNvSpPr txBox="1"/>
          <p:nvPr/>
        </p:nvSpPr>
        <p:spPr>
          <a:xfrm>
            <a:off x="966174" y="5791795"/>
            <a:ext cx="2405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Slides available at: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00ECA7-D8C7-3143-9379-3BE33F647F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3250" y="270537"/>
            <a:ext cx="3219450" cy="32194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75695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6510EB-F9AA-5DA5-12B7-7963837E1C34}"/>
              </a:ext>
            </a:extLst>
          </p:cNvPr>
          <p:cNvSpPr txBox="1"/>
          <p:nvPr/>
        </p:nvSpPr>
        <p:spPr>
          <a:xfrm>
            <a:off x="1252107" y="6556634"/>
            <a:ext cx="10863503" cy="261610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Charlton PH </a:t>
            </a: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al.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Detecting beats in the photoplethysmogram: benchmarking open-source algorithms, Phys Meas., 2022. 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https://doi.org/10.1088/1361-6579/ac826d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8041D6-7473-6EE3-C307-D2BD6F7542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851" y="39756"/>
            <a:ext cx="7498407" cy="63564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01014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1|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1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2|11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heme/theme1.xml><?xml version="1.0" encoding="utf-8"?>
<a:theme xmlns:a="http://schemas.openxmlformats.org/drawingml/2006/main" name="1_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Title">
  <a:themeElements>
    <a:clrScheme name="Custom 9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432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Title">
  <a:themeElements>
    <a:clrScheme name="Custom 9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432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5760</TotalTime>
  <Words>1588</Words>
  <Application>Microsoft Macintosh PowerPoint</Application>
  <PresentationFormat>Widescreen</PresentationFormat>
  <Paragraphs>188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Calibri</vt:lpstr>
      <vt:lpstr>Calibri Light</vt:lpstr>
      <vt:lpstr>Roboto</vt:lpstr>
      <vt:lpstr>1_Title</vt:lpstr>
      <vt:lpstr>2_Title</vt:lpstr>
      <vt:lpstr>Custom Design</vt:lpstr>
      <vt:lpstr>Title</vt:lpstr>
      <vt:lpstr>3_Title</vt:lpstr>
      <vt:lpstr>4_Title</vt:lpstr>
      <vt:lpstr>5_Title</vt:lpstr>
      <vt:lpstr>Accelerometry-Guided Inter-Beat-Interval Assessment from Wrist Photoplethysmography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Accelerometry-Guided Inter-Beat-Interval Assessment from Wrist Photoplethysmography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Screening for atrial fibrillation: questions and potential answers</dc:title>
  <dc:creator>Charlton, Peter</dc:creator>
  <cp:lastModifiedBy>Peter Charlton</cp:lastModifiedBy>
  <cp:revision>129</cp:revision>
  <dcterms:created xsi:type="dcterms:W3CDTF">2021-09-20T22:10:45Z</dcterms:created>
  <dcterms:modified xsi:type="dcterms:W3CDTF">2023-10-03T14:01:42Z</dcterms:modified>
</cp:coreProperties>
</file>