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6" r:id="rId5"/>
    <p:sldMasterId id="2147483727" r:id="rId6"/>
    <p:sldMasterId id="2147483728" r:id="rId7"/>
    <p:sldMasterId id="2147483729" r:id="rId8"/>
    <p:sldMasterId id="2147483730" r:id="rId9"/>
    <p:sldMasterId id="2147483731" r:id="rId10"/>
  </p:sldMasterIdLst>
  <p:notesMasterIdLst>
    <p:notesMasterId r:id="rId11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346" r:id="rId102"/>
    <p:sldId id="347" r:id="rId103"/>
    <p:sldId id="348" r:id="rId104"/>
    <p:sldId id="349" r:id="rId105"/>
    <p:sldId id="350" r:id="rId106"/>
    <p:sldId id="351" r:id="rId107"/>
  </p:sldIdLst>
  <p:sldSz cy="5143500" cx="9144000"/>
  <p:notesSz cx="6858000" cy="9144000"/>
  <p:embeddedFontLst>
    <p:embeddedFont>
      <p:font typeface="Amiri"/>
      <p:regular r:id="rId108"/>
      <p:bold r:id="rId109"/>
      <p:italic r:id="rId110"/>
      <p:boldItalic r:id="rId111"/>
    </p:embeddedFont>
    <p:embeddedFont>
      <p:font typeface="Montserrat"/>
      <p:regular r:id="rId112"/>
      <p:bold r:id="rId113"/>
      <p:italic r:id="rId114"/>
      <p:boldItalic r:id="rId115"/>
    </p:embeddedFont>
    <p:embeddedFont>
      <p:font typeface="Lato"/>
      <p:regular r:id="rId116"/>
      <p:bold r:id="rId117"/>
      <p:italic r:id="rId118"/>
      <p:boldItalic r:id="rId119"/>
    </p:embeddedFont>
    <p:embeddedFont>
      <p:font typeface="Montserrat Medium"/>
      <p:regular r:id="rId120"/>
      <p:bold r:id="rId121"/>
      <p:italic r:id="rId122"/>
      <p:boldItalic r:id="rId123"/>
    </p:embeddedFont>
    <p:embeddedFont>
      <p:font typeface="Barlow Semi Condensed Medium"/>
      <p:regular r:id="rId124"/>
      <p:bold r:id="rId125"/>
      <p:italic r:id="rId126"/>
      <p:boldItalic r:id="rId127"/>
    </p:embeddedFont>
    <p:embeddedFont>
      <p:font typeface="Barlow ExtraBold"/>
      <p:bold r:id="rId128"/>
      <p:boldItalic r:id="rId129"/>
    </p:embeddedFont>
    <p:embeddedFont>
      <p:font typeface="Barlow Semi Condensed"/>
      <p:regular r:id="rId130"/>
      <p:bold r:id="rId131"/>
      <p:italic r:id="rId132"/>
      <p:boldItalic r:id="rId133"/>
    </p:embeddedFont>
    <p:embeddedFont>
      <p:font typeface="Barlow"/>
      <p:regular r:id="rId134"/>
      <p:bold r:id="rId135"/>
      <p:italic r:id="rId136"/>
      <p:boldItalic r:id="rId137"/>
    </p:embeddedFont>
    <p:embeddedFont>
      <p:font typeface="Gill Sans"/>
      <p:regular r:id="rId138"/>
      <p:bold r:id="rId139"/>
    </p:embeddedFont>
    <p:embeddedFont>
      <p:font typeface="Barlow Semi Condensed SemiBold"/>
      <p:regular r:id="rId140"/>
      <p:bold r:id="rId141"/>
      <p:italic r:id="rId142"/>
      <p:boldItalic r:id="rId1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C19B100-B487-4EFB-9CF7-894C6D68E3A2}">
  <a:tblStyle styleId="{6C19B100-B487-4EFB-9CF7-894C6D68E3A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12ADEC3-C86C-4EBC-B964-68B0534BB3DC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9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107" Type="http://schemas.openxmlformats.org/officeDocument/2006/relationships/slide" Target="slides/slide96.xml"/><Relationship Id="rId106" Type="http://schemas.openxmlformats.org/officeDocument/2006/relationships/slide" Target="slides/slide95.xml"/><Relationship Id="rId105" Type="http://schemas.openxmlformats.org/officeDocument/2006/relationships/slide" Target="slides/slide94.xml"/><Relationship Id="rId104" Type="http://schemas.openxmlformats.org/officeDocument/2006/relationships/slide" Target="slides/slide93.xml"/><Relationship Id="rId109" Type="http://schemas.openxmlformats.org/officeDocument/2006/relationships/font" Target="fonts/Amiri-bold.fntdata"/><Relationship Id="rId108" Type="http://schemas.openxmlformats.org/officeDocument/2006/relationships/font" Target="fonts/Amiri-regular.fntdata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9" Type="http://schemas.openxmlformats.org/officeDocument/2006/relationships/slide" Target="slides/slide38.xml"/><Relationship Id="rId103" Type="http://schemas.openxmlformats.org/officeDocument/2006/relationships/slide" Target="slides/slide92.xml"/><Relationship Id="rId102" Type="http://schemas.openxmlformats.org/officeDocument/2006/relationships/slide" Target="slides/slide91.xml"/><Relationship Id="rId101" Type="http://schemas.openxmlformats.org/officeDocument/2006/relationships/slide" Target="slides/slide90.xml"/><Relationship Id="rId100" Type="http://schemas.openxmlformats.org/officeDocument/2006/relationships/slide" Target="slides/slide89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20" Type="http://schemas.openxmlformats.org/officeDocument/2006/relationships/slide" Target="slides/slide9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129" Type="http://schemas.openxmlformats.org/officeDocument/2006/relationships/font" Target="fonts/BarlowExtraBold-boldItalic.fntdata"/><Relationship Id="rId128" Type="http://schemas.openxmlformats.org/officeDocument/2006/relationships/font" Target="fonts/BarlowExtraBold-bold.fntdata"/><Relationship Id="rId127" Type="http://schemas.openxmlformats.org/officeDocument/2006/relationships/font" Target="fonts/BarlowSemiCondensedMedium-boldItalic.fntdata"/><Relationship Id="rId126" Type="http://schemas.openxmlformats.org/officeDocument/2006/relationships/font" Target="fonts/BarlowSemiCondensedMedium-italic.fntdata"/><Relationship Id="rId26" Type="http://schemas.openxmlformats.org/officeDocument/2006/relationships/slide" Target="slides/slide15.xml"/><Relationship Id="rId121" Type="http://schemas.openxmlformats.org/officeDocument/2006/relationships/font" Target="fonts/MontserratMedium-bold.fntdata"/><Relationship Id="rId25" Type="http://schemas.openxmlformats.org/officeDocument/2006/relationships/slide" Target="slides/slide14.xml"/><Relationship Id="rId120" Type="http://schemas.openxmlformats.org/officeDocument/2006/relationships/font" Target="fonts/MontserratMedium-regular.fntdata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125" Type="http://schemas.openxmlformats.org/officeDocument/2006/relationships/font" Target="fonts/BarlowSemiCondensedMedium-bold.fntdata"/><Relationship Id="rId29" Type="http://schemas.openxmlformats.org/officeDocument/2006/relationships/slide" Target="slides/slide18.xml"/><Relationship Id="rId124" Type="http://schemas.openxmlformats.org/officeDocument/2006/relationships/font" Target="fonts/BarlowSemiCondensedMedium-regular.fntdata"/><Relationship Id="rId123" Type="http://schemas.openxmlformats.org/officeDocument/2006/relationships/font" Target="fonts/MontserratMedium-boldItalic.fntdata"/><Relationship Id="rId122" Type="http://schemas.openxmlformats.org/officeDocument/2006/relationships/font" Target="fonts/MontserratMedium-italic.fntdata"/><Relationship Id="rId95" Type="http://schemas.openxmlformats.org/officeDocument/2006/relationships/slide" Target="slides/slide84.xml"/><Relationship Id="rId94" Type="http://schemas.openxmlformats.org/officeDocument/2006/relationships/slide" Target="slides/slide83.xml"/><Relationship Id="rId97" Type="http://schemas.openxmlformats.org/officeDocument/2006/relationships/slide" Target="slides/slide86.xml"/><Relationship Id="rId96" Type="http://schemas.openxmlformats.org/officeDocument/2006/relationships/slide" Target="slides/slide85.xml"/><Relationship Id="rId11" Type="http://schemas.openxmlformats.org/officeDocument/2006/relationships/notesMaster" Target="notesMasters/notesMaster1.xml"/><Relationship Id="rId99" Type="http://schemas.openxmlformats.org/officeDocument/2006/relationships/slide" Target="slides/slide88.xml"/><Relationship Id="rId10" Type="http://schemas.openxmlformats.org/officeDocument/2006/relationships/slideMaster" Target="slideMasters/slideMaster6.xml"/><Relationship Id="rId98" Type="http://schemas.openxmlformats.org/officeDocument/2006/relationships/slide" Target="slides/slide87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91" Type="http://schemas.openxmlformats.org/officeDocument/2006/relationships/slide" Target="slides/slide80.xml"/><Relationship Id="rId90" Type="http://schemas.openxmlformats.org/officeDocument/2006/relationships/slide" Target="slides/slide79.xml"/><Relationship Id="rId93" Type="http://schemas.openxmlformats.org/officeDocument/2006/relationships/slide" Target="slides/slide82.xml"/><Relationship Id="rId92" Type="http://schemas.openxmlformats.org/officeDocument/2006/relationships/slide" Target="slides/slide81.xml"/><Relationship Id="rId118" Type="http://schemas.openxmlformats.org/officeDocument/2006/relationships/font" Target="fonts/Lato-italic.fntdata"/><Relationship Id="rId117" Type="http://schemas.openxmlformats.org/officeDocument/2006/relationships/font" Target="fonts/Lato-bold.fntdata"/><Relationship Id="rId116" Type="http://schemas.openxmlformats.org/officeDocument/2006/relationships/font" Target="fonts/Lato-regular.fntdata"/><Relationship Id="rId115" Type="http://schemas.openxmlformats.org/officeDocument/2006/relationships/font" Target="fonts/Montserrat-boldItalic.fntdata"/><Relationship Id="rId119" Type="http://schemas.openxmlformats.org/officeDocument/2006/relationships/font" Target="fonts/Lato-boldItalic.fntdata"/><Relationship Id="rId15" Type="http://schemas.openxmlformats.org/officeDocument/2006/relationships/slide" Target="slides/slide4.xml"/><Relationship Id="rId110" Type="http://schemas.openxmlformats.org/officeDocument/2006/relationships/font" Target="fonts/Amiri-italic.fntdata"/><Relationship Id="rId14" Type="http://schemas.openxmlformats.org/officeDocument/2006/relationships/slide" Target="slides/slide3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9" Type="http://schemas.openxmlformats.org/officeDocument/2006/relationships/slide" Target="slides/slide8.xml"/><Relationship Id="rId114" Type="http://schemas.openxmlformats.org/officeDocument/2006/relationships/font" Target="fonts/Montserrat-italic.fntdata"/><Relationship Id="rId18" Type="http://schemas.openxmlformats.org/officeDocument/2006/relationships/slide" Target="slides/slide7.xml"/><Relationship Id="rId113" Type="http://schemas.openxmlformats.org/officeDocument/2006/relationships/font" Target="fonts/Montserrat-bold.fntdata"/><Relationship Id="rId112" Type="http://schemas.openxmlformats.org/officeDocument/2006/relationships/font" Target="fonts/Montserrat-regular.fntdata"/><Relationship Id="rId111" Type="http://schemas.openxmlformats.org/officeDocument/2006/relationships/font" Target="fonts/Amiri-boldItalic.fntdata"/><Relationship Id="rId84" Type="http://schemas.openxmlformats.org/officeDocument/2006/relationships/slide" Target="slides/slide73.xml"/><Relationship Id="rId83" Type="http://schemas.openxmlformats.org/officeDocument/2006/relationships/slide" Target="slides/slide72.xml"/><Relationship Id="rId86" Type="http://schemas.openxmlformats.org/officeDocument/2006/relationships/slide" Target="slides/slide75.xml"/><Relationship Id="rId85" Type="http://schemas.openxmlformats.org/officeDocument/2006/relationships/slide" Target="slides/slide74.xml"/><Relationship Id="rId88" Type="http://schemas.openxmlformats.org/officeDocument/2006/relationships/slide" Target="slides/slide77.xml"/><Relationship Id="rId87" Type="http://schemas.openxmlformats.org/officeDocument/2006/relationships/slide" Target="slides/slide76.xml"/><Relationship Id="rId89" Type="http://schemas.openxmlformats.org/officeDocument/2006/relationships/slide" Target="slides/slide78.xml"/><Relationship Id="rId80" Type="http://schemas.openxmlformats.org/officeDocument/2006/relationships/slide" Target="slides/slide69.xml"/><Relationship Id="rId82" Type="http://schemas.openxmlformats.org/officeDocument/2006/relationships/slide" Target="slides/slide71.xml"/><Relationship Id="rId81" Type="http://schemas.openxmlformats.org/officeDocument/2006/relationships/slide" Target="slides/slide70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143" Type="http://schemas.openxmlformats.org/officeDocument/2006/relationships/font" Target="fonts/BarlowSemiCondensedSemiBold-boldItalic.fntdata"/><Relationship Id="rId142" Type="http://schemas.openxmlformats.org/officeDocument/2006/relationships/font" Target="fonts/BarlowSemiCondensedSemiBold-italic.fntdata"/><Relationship Id="rId141" Type="http://schemas.openxmlformats.org/officeDocument/2006/relationships/font" Target="fonts/BarlowSemiCondensedSemiBold-bold.fntdata"/><Relationship Id="rId140" Type="http://schemas.openxmlformats.org/officeDocument/2006/relationships/font" Target="fonts/BarlowSemiCondensed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slide" Target="slides/slide62.xml"/><Relationship Id="rId72" Type="http://schemas.openxmlformats.org/officeDocument/2006/relationships/slide" Target="slides/slide61.xml"/><Relationship Id="rId75" Type="http://schemas.openxmlformats.org/officeDocument/2006/relationships/slide" Target="slides/slide64.xml"/><Relationship Id="rId74" Type="http://schemas.openxmlformats.org/officeDocument/2006/relationships/slide" Target="slides/slide63.xml"/><Relationship Id="rId77" Type="http://schemas.openxmlformats.org/officeDocument/2006/relationships/slide" Target="slides/slide66.xml"/><Relationship Id="rId76" Type="http://schemas.openxmlformats.org/officeDocument/2006/relationships/slide" Target="slides/slide65.xml"/><Relationship Id="rId79" Type="http://schemas.openxmlformats.org/officeDocument/2006/relationships/slide" Target="slides/slide68.xml"/><Relationship Id="rId78" Type="http://schemas.openxmlformats.org/officeDocument/2006/relationships/slide" Target="slides/slide67.xml"/><Relationship Id="rId71" Type="http://schemas.openxmlformats.org/officeDocument/2006/relationships/slide" Target="slides/slide60.xml"/><Relationship Id="rId70" Type="http://schemas.openxmlformats.org/officeDocument/2006/relationships/slide" Target="slides/slide59.xml"/><Relationship Id="rId139" Type="http://schemas.openxmlformats.org/officeDocument/2006/relationships/font" Target="fonts/GillSans-bold.fntdata"/><Relationship Id="rId138" Type="http://schemas.openxmlformats.org/officeDocument/2006/relationships/font" Target="fonts/GillSans-regular.fntdata"/><Relationship Id="rId137" Type="http://schemas.openxmlformats.org/officeDocument/2006/relationships/font" Target="fonts/Barlow-boldItalic.fntdata"/><Relationship Id="rId132" Type="http://schemas.openxmlformats.org/officeDocument/2006/relationships/font" Target="fonts/BarlowSemiCondensed-italic.fntdata"/><Relationship Id="rId131" Type="http://schemas.openxmlformats.org/officeDocument/2006/relationships/font" Target="fonts/BarlowSemiCondensed-bold.fntdata"/><Relationship Id="rId130" Type="http://schemas.openxmlformats.org/officeDocument/2006/relationships/font" Target="fonts/BarlowSemiCondensed-regular.fntdata"/><Relationship Id="rId136" Type="http://schemas.openxmlformats.org/officeDocument/2006/relationships/font" Target="fonts/Barlow-italic.fntdata"/><Relationship Id="rId135" Type="http://schemas.openxmlformats.org/officeDocument/2006/relationships/font" Target="fonts/Barlow-bold.fntdata"/><Relationship Id="rId134" Type="http://schemas.openxmlformats.org/officeDocument/2006/relationships/font" Target="fonts/Barlow-regular.fntdata"/><Relationship Id="rId133" Type="http://schemas.openxmlformats.org/officeDocument/2006/relationships/font" Target="fonts/BarlowSemiCondensed-boldItalic.fntdata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6" Type="http://schemas.openxmlformats.org/officeDocument/2006/relationships/slide" Target="slides/slide55.xml"/><Relationship Id="rId65" Type="http://schemas.openxmlformats.org/officeDocument/2006/relationships/slide" Target="slides/slide54.xml"/><Relationship Id="rId68" Type="http://schemas.openxmlformats.org/officeDocument/2006/relationships/slide" Target="slides/slide57.xml"/><Relationship Id="rId67" Type="http://schemas.openxmlformats.org/officeDocument/2006/relationships/slide" Target="slides/slide56.xml"/><Relationship Id="rId60" Type="http://schemas.openxmlformats.org/officeDocument/2006/relationships/slide" Target="slides/slide49.xml"/><Relationship Id="rId69" Type="http://schemas.openxmlformats.org/officeDocument/2006/relationships/slide" Target="slides/slide58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9" Type="http://schemas.openxmlformats.org/officeDocument/2006/relationships/slide" Target="slides/slide48.xml"/><Relationship Id="rId58" Type="http://schemas.openxmlformats.org/officeDocument/2006/relationships/slide" Target="slides/slide4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60daef99c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60daef99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27ddd1dd60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27ddd1dd60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7ddd1dd60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7ddd1dd60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7ddd1dd609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7ddd1dd60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7ddd1dd60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7ddd1dd60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7ddd1dd60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7ddd1dd60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e6f0aa4ca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e6f0aa4ca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60daef99c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260daef99c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4fa8685523d6621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4fa8685523d6621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4fa8685523d6621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24fa8685523d6621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4fa8685523d6621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4fa8685523d6621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4fa8685523d6621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24fa8685523d6621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4fa8685523d6621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24fa8685523d6621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4fa8685523d6621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24fa8685523d6621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4fa8685523d6621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24fa8685523d6621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4fa8685523d6621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24fa8685523d6621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4fa8685523d6621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24fa8685523d6621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4fa8685523d6621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4fa8685523d6621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4fa8685523d6621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4fa8685523d6621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4fa8685523d6621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24fa8685523d6621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4fa8685523d6621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24fa8685523d6621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4fa8685523d6621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24fa8685523d6621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24fa8685523d6621_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24fa8685523d6621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24fa8685523d6621_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24fa8685523d6621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4fa8685523d6621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4fa8685523d6621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4fa8685523d6621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4fa8685523d6621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4fa8685523d6621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4fa8685523d6621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24fa8685523d6621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24fa8685523d6621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4fa8685523d6621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4fa8685523d6621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24fa8685523d6621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24fa8685523d6621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4fa8685523d6621_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24fa8685523d6621_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4fa8685523d6621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24fa8685523d6621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4fa8685523d6621_6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4fa8685523d6621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24fa8685523d6621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24fa8685523d6621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24fa8685523d6621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24fa8685523d6621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24fa8685523d6621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24fa8685523d6621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60daef99c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60daef99c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8047fb7c4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28047fb7c4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28047fb7c42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28047fb7c42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8047fb7c42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8047fb7c42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28047fb7c42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28047fb7c42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28047fb7c42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28047fb7c42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28047fb7c42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28047fb7c42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8047fb7c42_1_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g28047fb7c42_1_44:notes"/>
          <p:cNvSpPr/>
          <p:nvPr>
            <p:ph idx="2" type="sldImg"/>
          </p:nvPr>
        </p:nvSpPr>
        <p:spPr>
          <a:xfrm>
            <a:off x="379412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28047fb7c42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8047fb7c42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28047fb7c42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28047fb7c42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28047fb7c42_1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28047fb7c42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28047fb7c42_1_144:notes"/>
          <p:cNvSpPr/>
          <p:nvPr>
            <p:ph idx="2" type="sldImg"/>
          </p:nvPr>
        </p:nvSpPr>
        <p:spPr>
          <a:xfrm>
            <a:off x="685085" y="1143000"/>
            <a:ext cx="5487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28047fb7c42_1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g28047fb7c42_1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28047fb7c42_1_156:notes"/>
          <p:cNvSpPr/>
          <p:nvPr>
            <p:ph idx="2" type="sldImg"/>
          </p:nvPr>
        </p:nvSpPr>
        <p:spPr>
          <a:xfrm>
            <a:off x="685085" y="1143000"/>
            <a:ext cx="5487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28047fb7c42_1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g28047fb7c42_1_1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8047fb7c42_1_166:notes"/>
          <p:cNvSpPr/>
          <p:nvPr>
            <p:ph idx="2" type="sldImg"/>
          </p:nvPr>
        </p:nvSpPr>
        <p:spPr>
          <a:xfrm>
            <a:off x="685085" y="1143000"/>
            <a:ext cx="5487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28047fb7c42_1_1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g28047fb7c42_1_1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28047fb7c42_1_181:notes"/>
          <p:cNvSpPr/>
          <p:nvPr>
            <p:ph idx="2" type="sldImg"/>
          </p:nvPr>
        </p:nvSpPr>
        <p:spPr>
          <a:xfrm>
            <a:off x="685085" y="1143000"/>
            <a:ext cx="5487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28047fb7c42_1_1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g28047fb7c42_1_1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28047fb7c42_1_188:notes"/>
          <p:cNvSpPr/>
          <p:nvPr>
            <p:ph idx="2" type="sldImg"/>
          </p:nvPr>
        </p:nvSpPr>
        <p:spPr>
          <a:xfrm>
            <a:off x="685085" y="1143000"/>
            <a:ext cx="5487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8047fb7c42_1_1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g28047fb7c42_1_1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8047fb7c42_1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8047fb7c42_1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28047fb7c42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28047fb7c42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28047fb7c42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28047fb7c42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g28047fb7c42_1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g28047fb7c42_1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28047fb7c42_1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28047fb7c42_1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28047fb7c42_1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28047fb7c42_1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8047fb7c42_1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8047fb7c42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2681090754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2681090754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7dc819c331_2_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g27dc819c331_2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7dc819c331_2_1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g27dc819c331_2_1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27dc819c331_2_1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g27dc819c331_2_1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27dc819c331_2_19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g27dc819c331_2_1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27dc819c331_2_2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1" name="Google Shape;1201;g27dc819c331_2_20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g27dc819c331_2_20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7dc819c331_2_2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g27dc819c331_2_2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27dc819c331_2_2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g27dc819c331_2_2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7dc819c331_2_2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g27dc819c331_2_2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27dc819c331_2_2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g27dc819c331_2_2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27dc819c331_2_2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g27dc819c331_2_2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27dc819c331_2_2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g27dc819c331_2_2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27dc819c331_2_2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g27dc819c331_2_2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27dc819c331_2_29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g27dc819c331_2_2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27dc819c331_2_3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g27dc819c331_2_3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27dc819c331_2_3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g27dc819c331_2_3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27dc819c331_2_3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g27dc819c331_2_3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7dc819c331_2_3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g27dc819c331_2_3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27dc819c331_2_4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g27dc819c331_2_4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27dc819c331_2_4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g27dc819c331_2_4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2681090754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2681090754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2763b93008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2763b93008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2763b930086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2763b93008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2763b93008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4" name="Google Shape;1414;g2763b93008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2763b930086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2763b93008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2763b93008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9" name="Google Shape;1439;g2763b93008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2763b93008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6" name="Google Shape;1446;g2763b93008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1e6d7b20fe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1e6d7b20fe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27a79825074_2_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9" name="Google Shape;1469;g27a79825074_2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27c8a95c230_1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6" name="Google Shape;1476;g27c8a95c230_1_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7" name="Google Shape;1477;g27c8a95c230_1_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27c8a95c230_1_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6" name="Google Shape;1486;g27c8a95c230_1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27a79825074_2_9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g27a79825074_2_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g27a79825074_2_10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g27a79825074_2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2763b93008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2763b93008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g2763b930086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9" name="Google Shape;1519;g2763b93008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763b93008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763b93008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27e40824fbd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3" name="Google Shape;1533;g27e40824fbd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2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channel/UCVsSDZhIN_WbnD_v5o9eB_A" TargetMode="External"/><Relationship Id="rId11" Type="http://schemas.openxmlformats.org/officeDocument/2006/relationships/hyperlink" Target="https://twitter.com/datacite" TargetMode="External"/><Relationship Id="rId22" Type="http://schemas.openxmlformats.org/officeDocument/2006/relationships/hyperlink" Target="https://www.youtube.com/channel/UCVsSDZhIN_WbnD_v5o9eB_A" TargetMode="External"/><Relationship Id="rId10" Type="http://schemas.openxmlformats.org/officeDocument/2006/relationships/hyperlink" Target="http://@datacite" TargetMode="External"/><Relationship Id="rId21" Type="http://schemas.openxmlformats.org/officeDocument/2006/relationships/hyperlink" Target="https://www.youtube.com/channel/UCVsSDZhIN_WbnD_v5o9eB_A" TargetMode="External"/><Relationship Id="rId13" Type="http://schemas.openxmlformats.org/officeDocument/2006/relationships/hyperlink" Target="https://datacite.org" TargetMode="External"/><Relationship Id="rId24" Type="http://schemas.openxmlformats.org/officeDocument/2006/relationships/hyperlink" Target="https://www.linkedin.com/company/datacite/" TargetMode="External"/><Relationship Id="rId12" Type="http://schemas.openxmlformats.org/officeDocument/2006/relationships/hyperlink" Target="https://pidforum.org" TargetMode="External"/><Relationship Id="rId23" Type="http://schemas.openxmlformats.org/officeDocument/2006/relationships/hyperlink" Target="http://@datacite" TargetMode="External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hyperlink" Target="mailto:info@datacite.org" TargetMode="External"/><Relationship Id="rId15" Type="http://schemas.openxmlformats.org/officeDocument/2006/relationships/hyperlink" Target="https://support.datacite.org" TargetMode="External"/><Relationship Id="rId14" Type="http://schemas.openxmlformats.org/officeDocument/2006/relationships/hyperlink" Target="http://blog.datacite.org" TargetMode="External"/><Relationship Id="rId17" Type="http://schemas.openxmlformats.org/officeDocument/2006/relationships/image" Target="../media/image2.png"/><Relationship Id="rId16" Type="http://schemas.openxmlformats.org/officeDocument/2006/relationships/hyperlink" Target="mailto:support@datacite.org" TargetMode="External"/><Relationship Id="rId5" Type="http://schemas.openxmlformats.org/officeDocument/2006/relationships/image" Target="../media/image9.png"/><Relationship Id="rId19" Type="http://schemas.openxmlformats.org/officeDocument/2006/relationships/hyperlink" Target="https://www.youtube.com/channel/UCVsSDZhIN_WbnD_v5o9eB_A" TargetMode="External"/><Relationship Id="rId6" Type="http://schemas.openxmlformats.org/officeDocument/2006/relationships/image" Target="../media/image10.png"/><Relationship Id="rId18" Type="http://schemas.openxmlformats.org/officeDocument/2006/relationships/hyperlink" Target="http://@datacite" TargetMode="External"/><Relationship Id="rId7" Type="http://schemas.openxmlformats.org/officeDocument/2006/relationships/image" Target="../media/image4.png"/><Relationship Id="rId8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 sz="1100"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 sz="1100"/>
            </a:lvl1pPr>
            <a:lvl2pPr indent="0" lvl="1" marL="0" algn="r">
              <a:spcBef>
                <a:spcPts val="0"/>
              </a:spcBef>
              <a:buNone/>
              <a:defRPr sz="1100"/>
            </a:lvl2pPr>
            <a:lvl3pPr indent="0" lvl="2" marL="0" algn="r">
              <a:spcBef>
                <a:spcPts val="0"/>
              </a:spcBef>
              <a:buNone/>
              <a:defRPr sz="1100"/>
            </a:lvl3pPr>
            <a:lvl4pPr indent="0" lvl="3" marL="0" algn="r">
              <a:spcBef>
                <a:spcPts val="0"/>
              </a:spcBef>
              <a:buNone/>
              <a:defRPr sz="1100"/>
            </a:lvl4pPr>
            <a:lvl5pPr indent="0" lvl="4" marL="0" algn="r">
              <a:spcBef>
                <a:spcPts val="0"/>
              </a:spcBef>
              <a:buNone/>
              <a:defRPr sz="1100"/>
            </a:lvl5pPr>
            <a:lvl6pPr indent="0" lvl="5" marL="0" algn="r">
              <a:spcBef>
                <a:spcPts val="0"/>
              </a:spcBef>
              <a:buNone/>
              <a:defRPr sz="1100"/>
            </a:lvl6pPr>
            <a:lvl7pPr indent="0" lvl="6" marL="0" algn="r">
              <a:spcBef>
                <a:spcPts val="0"/>
              </a:spcBef>
              <a:buNone/>
              <a:defRPr sz="1100"/>
            </a:lvl7pPr>
            <a:lvl8pPr indent="0" lvl="7" marL="0" algn="r">
              <a:spcBef>
                <a:spcPts val="0"/>
              </a:spcBef>
              <a:buNone/>
              <a:defRPr sz="1100"/>
            </a:lvl8pPr>
            <a:lvl9pPr indent="0" lvl="8" mar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" name="Google Shape;5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799" y="2130646"/>
            <a:ext cx="8839199" cy="2719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dark blue">
  <p:cSld name="CUSTOM_2_1">
    <p:bg>
      <p:bgPr>
        <a:solidFill>
          <a:srgbClr val="243B54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785344" y="1695169"/>
            <a:ext cx="5754600" cy="5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785344" y="2120472"/>
            <a:ext cx="6621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B1E2"/>
              </a:buClr>
              <a:buSzPts val="3200"/>
              <a:buNone/>
              <a:defRPr b="1" sz="3200">
                <a:solidFill>
                  <a:srgbClr val="00B1E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216425"/>
            <a:ext cx="625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558050"/>
            <a:ext cx="8520600" cy="30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buNone/>
              <a:defRPr b="1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" name="Google Shape;6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27726" y="297874"/>
            <a:ext cx="1579274" cy="2899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6"/>
          <p:cNvSpPr txBox="1"/>
          <p:nvPr>
            <p:ph idx="2" type="subTitle"/>
          </p:nvPr>
        </p:nvSpPr>
        <p:spPr>
          <a:xfrm>
            <a:off x="311700" y="584225"/>
            <a:ext cx="62517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hite Blank">
  <p:cSld name="Title Only White Blank_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233173" y="233363"/>
            <a:ext cx="86775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urce Serif Pro"/>
              <a:buNone/>
              <a:defRPr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yout">
  <p:cSld name="Blank Layou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6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logo ">
  <p:cSld name="Title Only White Blank_3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title"/>
          </p:nvPr>
        </p:nvSpPr>
        <p:spPr>
          <a:xfrm>
            <a:off x="233173" y="233363"/>
            <a:ext cx="86775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erif Pro"/>
              <a:buNone/>
              <a:defRPr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id="77" name="Google Shape;7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6586" y="4824939"/>
            <a:ext cx="202970" cy="20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 White">
  <p:cSld name="Blank Slide Whit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6586" y="4824939"/>
            <a:ext cx="202970" cy="20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2" name="Google Shape;82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" name="Google Shape;8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27726" y="297874"/>
            <a:ext cx="1579274" cy="28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2"/>
          <p:cNvSpPr txBox="1"/>
          <p:nvPr>
            <p:ph type="title"/>
          </p:nvPr>
        </p:nvSpPr>
        <p:spPr>
          <a:xfrm>
            <a:off x="311700" y="216425"/>
            <a:ext cx="625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3" type="subTitle"/>
          </p:nvPr>
        </p:nvSpPr>
        <p:spPr>
          <a:xfrm>
            <a:off x="311700" y="584225"/>
            <a:ext cx="62517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1025" y="966250"/>
            <a:ext cx="4444498" cy="1076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tge" id="89" name="Google Shape;8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2427" y="3060212"/>
            <a:ext cx="458179" cy="2973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tge" id="90" name="Google Shape;9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8943" y="3021121"/>
            <a:ext cx="477335" cy="375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tge" id="91" name="Google Shape;9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1276" y="3046786"/>
            <a:ext cx="418009" cy="342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tge" id="92" name="Google Shape;92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60103" y="3056698"/>
            <a:ext cx="418010" cy="3739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tge" id="93" name="Google Shape;93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51780" y="2982039"/>
            <a:ext cx="418009" cy="41946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3"/>
          <p:cNvSpPr txBox="1"/>
          <p:nvPr/>
        </p:nvSpPr>
        <p:spPr>
          <a:xfrm>
            <a:off x="123863" y="3430601"/>
            <a:ext cx="15753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i="0" lang="en" sz="1200" u="sng" cap="none" strike="noStrike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info@datacite.org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5" name="Google Shape;95;p23">
            <a:hlinkClick r:id="rId10"/>
          </p:cNvPr>
          <p:cNvSpPr txBox="1"/>
          <p:nvPr/>
        </p:nvSpPr>
        <p:spPr>
          <a:xfrm>
            <a:off x="5988675" y="3439803"/>
            <a:ext cx="10032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i="0" lang="en" sz="1200" u="sng" cap="none" strike="noStrike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@datacite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6" name="Google Shape;96;p23"/>
          <p:cNvSpPr txBox="1"/>
          <p:nvPr/>
        </p:nvSpPr>
        <p:spPr>
          <a:xfrm>
            <a:off x="1699164" y="3430601"/>
            <a:ext cx="10263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i="0" lang="en" sz="1200" u="sng" cap="none" strike="noStrike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pidforum.org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7" name="Google Shape;97;p23"/>
          <p:cNvSpPr txBox="1"/>
          <p:nvPr/>
        </p:nvSpPr>
        <p:spPr>
          <a:xfrm>
            <a:off x="2745863" y="3430601"/>
            <a:ext cx="1348200" cy="6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lang="en" sz="1200" u="sng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datacite.org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Raleway"/>
              <a:buNone/>
            </a:pPr>
            <a:r>
              <a:rPr lang="en" sz="12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4"/>
              </a:rPr>
              <a:t>blog.datacite.org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8" name="Google Shape;98;p23"/>
          <p:cNvSpPr txBox="1"/>
          <p:nvPr/>
        </p:nvSpPr>
        <p:spPr>
          <a:xfrm>
            <a:off x="4241939" y="3444764"/>
            <a:ext cx="1637700" cy="10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i="0" lang="en" sz="1200" u="sng" cap="none" strike="noStrike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support.datacite.org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i="0" lang="en" sz="1200" u="sng" cap="none" strike="noStrike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support@datacite.org</a:t>
            </a:r>
            <a:r>
              <a:rPr i="0" lang="en" sz="1200" u="none" cap="none" strike="noStrike">
                <a:solidFill>
                  <a:srgbClr val="F5866E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99" name="Google Shape;99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08607" y="2894686"/>
            <a:ext cx="642324" cy="64235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3">
            <a:hlinkClick r:id="rId18"/>
          </p:cNvPr>
          <p:cNvSpPr txBox="1"/>
          <p:nvPr/>
        </p:nvSpPr>
        <p:spPr>
          <a:xfrm>
            <a:off x="6959186" y="3439804"/>
            <a:ext cx="10032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lang="en" sz="12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9"/>
              </a:rPr>
              <a:t>D</a:t>
            </a:r>
            <a:r>
              <a:rPr i="0" lang="en" sz="1200" u="sng" cap="none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20"/>
              </a:rPr>
              <a:t>ata</a:t>
            </a:r>
            <a:r>
              <a:rPr lang="en" sz="12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21"/>
              </a:rPr>
              <a:t>C</a:t>
            </a:r>
            <a:r>
              <a:rPr i="0" lang="en" sz="1200" u="sng" cap="none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22"/>
              </a:rPr>
              <a:t>ite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01" name="Google Shape;101;p23"/>
          <p:cNvGrpSpPr/>
          <p:nvPr/>
        </p:nvGrpSpPr>
        <p:grpSpPr>
          <a:xfrm>
            <a:off x="8292794" y="2955969"/>
            <a:ext cx="378000" cy="461700"/>
            <a:chOff x="3078819" y="2508690"/>
            <a:chExt cx="378000" cy="461700"/>
          </a:xfrm>
        </p:grpSpPr>
        <p:sp>
          <p:nvSpPr>
            <p:cNvPr id="102" name="Google Shape;102;p23"/>
            <p:cNvSpPr/>
            <p:nvPr/>
          </p:nvSpPr>
          <p:spPr>
            <a:xfrm>
              <a:off x="3090000" y="2568500"/>
              <a:ext cx="342600" cy="3426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3"/>
            <p:cNvSpPr txBox="1"/>
            <p:nvPr/>
          </p:nvSpPr>
          <p:spPr>
            <a:xfrm>
              <a:off x="3078819" y="2508690"/>
              <a:ext cx="378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in</a:t>
              </a:r>
              <a:endParaRPr b="1" sz="1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sp>
        <p:nvSpPr>
          <p:cNvPr id="104" name="Google Shape;104;p23">
            <a:hlinkClick r:id="rId23"/>
          </p:cNvPr>
          <p:cNvSpPr txBox="1"/>
          <p:nvPr/>
        </p:nvSpPr>
        <p:spPr>
          <a:xfrm>
            <a:off x="7980200" y="3436066"/>
            <a:ext cx="10032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866E"/>
              </a:buClr>
              <a:buSzPts val="2800"/>
              <a:buFont typeface="Raleway"/>
              <a:buNone/>
            </a:pPr>
            <a:r>
              <a:rPr i="0" lang="en" sz="1200" u="sng" cap="none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24"/>
              </a:rPr>
              <a:t>@datacite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" name="Google Shape;113;p2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14" name="Google Shape;114;p2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7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6" name="Google Shape;126;p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2" name="Google Shape;132;p28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3" name="Google Shape;133;p2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4" name="Google Shape;134;p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8" name="Google Shape;138;p29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39" name="Google Shape;139;p29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0" name="Google Shape;140;p29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41" name="Google Shape;141;p2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2" name="Google Shape;142;p2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3" name="Google Shape;143;p2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4" name="Google Shape;144;p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7" name="Google Shape;147;p3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9" name="Google Shape;149;p3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2" name="Google Shape;152;p3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6" name="Google Shape;156;p32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57" name="Google Shape;157;p32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58" name="Google Shape;158;p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3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3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3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33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65" name="Google Shape;165;p3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6" name="Google Shape;166;p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3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0" name="Google Shape;170;p34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3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2" name="Google Shape;172;p3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6" name="Google Shape;176;p35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8" name="Google Shape;178;p3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3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7" name="Google Shape;187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799" y="2130646"/>
            <a:ext cx="8839199" cy="2719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1" name="Google Shape;19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2" name="Google Shape;19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6" name="Google Shape;19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7" name="Google Shape;19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0" name="Google Shape;200;p4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1" name="Google Shape;201;p4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2" name="Google Shape;20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3" name="Google Shape;203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6" name="Google Shape;20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7" name="Google Shape;20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0" name="Google Shape;210;p4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1" name="Google Shape;211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2" name="Google Shape;212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15" name="Google Shape;215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6" name="Google Shape;21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4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0" name="Google Shape;220;p4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21" name="Google Shape;221;p4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2" name="Google Shape;222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3" name="Google Shape;223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226" name="Google Shape;226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7" name="Google Shape;227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0" name="Google Shape;230;p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1" name="Google Shape;231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2" name="Google Shape;232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5" name="Google Shape;23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9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Gill Sans"/>
              <a:buNone/>
              <a:defRPr b="1" i="0" sz="4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4" name="Google Shape;244;p49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45" name="Google Shape;245;p4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6" name="Google Shape;246;p4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7" name="Google Shape;247;p4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48" name="Google Shape;248;p49"/>
          <p:cNvCxnSpPr/>
          <p:nvPr/>
        </p:nvCxnSpPr>
        <p:spPr>
          <a:xfrm>
            <a:off x="536917" y="835538"/>
            <a:ext cx="0" cy="4301728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1" name="Google Shape;251;p50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2" name="Google Shape;252;p5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3" name="Google Shape;253;p5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4" name="Google Shape;254;p5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5" name="Google Shape;255;p50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1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Gill Sans"/>
              <a:buNone/>
              <a:defRPr b="1" i="0" sz="4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8" name="Google Shape;258;p51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9" name="Google Shape;259;p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0" name="Google Shape;260;p5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1" name="Google Shape;261;p5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2" name="Google Shape;262;p51"/>
          <p:cNvCxnSpPr/>
          <p:nvPr/>
        </p:nvCxnSpPr>
        <p:spPr>
          <a:xfrm>
            <a:off x="536917" y="1276069"/>
            <a:ext cx="0" cy="3861197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5" name="Google Shape;265;p52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6" name="Google Shape;266;p52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7" name="Google Shape;267;p5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8" name="Google Shape;268;p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9" name="Google Shape;269;p5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0" name="Google Shape;270;p52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3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3" name="Google Shape;273;p53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74" name="Google Shape;274;p53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5" name="Google Shape;275;p53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76" name="Google Shape;276;p53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7" name="Google Shape;277;p5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8" name="Google Shape;278;p5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9" name="Google Shape;279;p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0" name="Google Shape;280;p53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3" name="Google Shape;283;p5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4" name="Google Shape;284;p5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5" name="Google Shape;285;p5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6" name="Google Shape;286;p54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9" name="Google Shape;289;p5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0" name="Google Shape;290;p5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91" name="Google Shape;291;p55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6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4" name="Google Shape;294;p56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295" name="Google Shape;295;p56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96" name="Google Shape;296;p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7" name="Google Shape;297;p5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8" name="Google Shape;298;p5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99" name="Google Shape;299;p56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7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2" name="Google Shape;302;p57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57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304" name="Google Shape;304;p5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5" name="Google Shape;305;p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6" name="Google Shape;306;p5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07" name="Google Shape;307;p57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0" name="Google Shape;310;p58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1" name="Google Shape;311;p5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2" name="Google Shape;312;p5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3" name="Google Shape;313;p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4" name="Google Shape;314;p58"/>
          <p:cNvCxnSpPr/>
          <p:nvPr/>
        </p:nvCxnSpPr>
        <p:spPr>
          <a:xfrm>
            <a:off x="536917" y="267609"/>
            <a:ext cx="0" cy="4869656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9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7" name="Google Shape;317;p59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8" name="Google Shape;318;p5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9" name="Google Shape;319;p5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0" name="Google Shape;320;p5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21" name="Google Shape;321;p59"/>
          <p:cNvCxnSpPr/>
          <p:nvPr/>
        </p:nvCxnSpPr>
        <p:spPr>
          <a:xfrm flipH="1" rot="10800000">
            <a:off x="6235" y="196399"/>
            <a:ext cx="8515352" cy="1"/>
          </a:xfrm>
          <a:prstGeom prst="straightConnector1">
            <a:avLst/>
          </a:prstGeom>
          <a:noFill/>
          <a:ln cap="sq" cmpd="sng" w="25400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1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0" name="Google Shape;330;p61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1" name="Google Shape;331;p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2" name="Google Shape;332;p6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3" name="Google Shape;333;p6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6" name="Google Shape;336;p6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7" name="Google Shape;337;p6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8" name="Google Shape;338;p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9" name="Google Shape;339;p6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Areas" type="twoObj">
  <p:cSld name="TWO_OBJECTS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3"/>
          <p:cNvSpPr txBox="1"/>
          <p:nvPr>
            <p:ph type="title"/>
          </p:nvPr>
        </p:nvSpPr>
        <p:spPr>
          <a:xfrm>
            <a:off x="688490" y="427617"/>
            <a:ext cx="7756263" cy="790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1" sz="3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2" name="Google Shape;342;p63"/>
          <p:cNvSpPr txBox="1"/>
          <p:nvPr>
            <p:ph idx="1" type="body"/>
          </p:nvPr>
        </p:nvSpPr>
        <p:spPr>
          <a:xfrm>
            <a:off x="685800" y="1384112"/>
            <a:ext cx="3803904" cy="25758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  <a:defRPr sz="1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3" name="Google Shape;343;p63"/>
          <p:cNvSpPr txBox="1"/>
          <p:nvPr>
            <p:ph idx="2" type="body"/>
          </p:nvPr>
        </p:nvSpPr>
        <p:spPr>
          <a:xfrm>
            <a:off x="4645151" y="1384112"/>
            <a:ext cx="3803904" cy="25758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500"/>
              <a:buChar char="•"/>
              <a:defRPr sz="1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6" name="Google Shape;346;p6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7" name="Google Shape;347;p6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8" name="Google Shape;348;p6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9" name="Google Shape;349;p6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2" name="Google Shape;352;p65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53" name="Google Shape;353;p65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54" name="Google Shape;354;p6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5" name="Google Shape;355;p6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6" name="Google Shape;356;p6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6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9" name="Google Shape;359;p6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60" name="Google Shape;360;p66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1" name="Google Shape;361;p66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62" name="Google Shape;362;p66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3" name="Google Shape;363;p6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4" name="Google Shape;364;p6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5" name="Google Shape;365;p6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8" name="Google Shape;368;p6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9" name="Google Shape;369;p6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0" name="Google Shape;370;p6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3" name="Google Shape;373;p6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4" name="Google Shape;374;p6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7" name="Google Shape;377;p69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8" name="Google Shape;378;p69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379" name="Google Shape;379;p6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0" name="Google Shape;380;p6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1" name="Google Shape;381;p6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70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4" name="Google Shape;384;p70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70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386" name="Google Shape;386;p7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7" name="Google Shape;387;p7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8" name="Google Shape;388;p7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1" name="Google Shape;391;p71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2" name="Google Shape;392;p7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3" name="Google Shape;393;p7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4" name="Google Shape;394;p7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2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7" name="Google Shape;397;p72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8" name="Google Shape;398;p7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9" name="Google Shape;399;p7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0" name="Google Shape;400;p7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9" name="Google Shape;409;p74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0" name="Google Shape;410;p74"/>
          <p:cNvSpPr txBox="1"/>
          <p:nvPr>
            <p:ph idx="10" type="dt"/>
          </p:nvPr>
        </p:nvSpPr>
        <p:spPr>
          <a:xfrm>
            <a:off x="4057650" y="477486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1" name="Google Shape;411;p74"/>
          <p:cNvSpPr txBox="1"/>
          <p:nvPr>
            <p:ph idx="11" type="ftr"/>
          </p:nvPr>
        </p:nvSpPr>
        <p:spPr>
          <a:xfrm>
            <a:off x="235424" y="4774868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2" name="Google Shape;412;p7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7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5" name="Google Shape;415;p7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16" name="Google Shape;416;p75"/>
          <p:cNvSpPr txBox="1"/>
          <p:nvPr>
            <p:ph idx="10" type="dt"/>
          </p:nvPr>
        </p:nvSpPr>
        <p:spPr>
          <a:xfrm>
            <a:off x="4057650" y="476974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7" name="Google Shape;417;p75"/>
          <p:cNvSpPr txBox="1"/>
          <p:nvPr>
            <p:ph idx="11" type="ftr"/>
          </p:nvPr>
        </p:nvSpPr>
        <p:spPr>
          <a:xfrm>
            <a:off x="249925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8" name="Google Shape;418;p7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7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1" name="Google Shape;421;p76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2" name="Google Shape;422;p76"/>
          <p:cNvSpPr txBox="1"/>
          <p:nvPr>
            <p:ph idx="10" type="dt"/>
          </p:nvPr>
        </p:nvSpPr>
        <p:spPr>
          <a:xfrm>
            <a:off x="4057650" y="476974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3" name="Google Shape;423;p76"/>
          <p:cNvSpPr txBox="1"/>
          <p:nvPr>
            <p:ph idx="11" type="ftr"/>
          </p:nvPr>
        </p:nvSpPr>
        <p:spPr>
          <a:xfrm>
            <a:off x="249925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4" name="Google Shape;424;p7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7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7" name="Google Shape;427;p7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8" name="Google Shape;428;p7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9" name="Google Shape;429;p7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0" name="Google Shape;430;p7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1" name="Google Shape;431;p7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8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4" name="Google Shape;434;p78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5" name="Google Shape;435;p78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6" name="Google Shape;436;p7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7" name="Google Shape;437;p7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8" name="Google Shape;438;p7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9" name="Google Shape;439;p7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0" name="Google Shape;440;p7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3" name="Google Shape;443;p79"/>
          <p:cNvSpPr txBox="1"/>
          <p:nvPr>
            <p:ph idx="10" type="dt"/>
          </p:nvPr>
        </p:nvSpPr>
        <p:spPr>
          <a:xfrm>
            <a:off x="4057650" y="477486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4" name="Google Shape;444;p79"/>
          <p:cNvSpPr txBox="1"/>
          <p:nvPr>
            <p:ph idx="11" type="ftr"/>
          </p:nvPr>
        </p:nvSpPr>
        <p:spPr>
          <a:xfrm>
            <a:off x="235424" y="4774868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5" name="Google Shape;445;p7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8" name="Google Shape;448;p8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9" name="Google Shape;449;p8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2" name="Google Shape;452;p8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453" name="Google Shape;453;p8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54" name="Google Shape;454;p8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5" name="Google Shape;455;p8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6" name="Google Shape;456;p8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8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9" name="Google Shape;459;p8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8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61" name="Google Shape;461;p8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2" name="Google Shape;462;p8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3" name="Google Shape;463;p8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6" name="Google Shape;466;p8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7" name="Google Shape;467;p8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8" name="Google Shape;468;p8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9" name="Google Shape;469;p8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8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2" name="Google Shape;472;p8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3" name="Google Shape;473;p8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4" name="Google Shape;474;p8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5" name="Google Shape;475;p8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4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44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3" Type="http://schemas.openxmlformats.org/officeDocument/2006/relationships/theme" Target="../theme/theme7.xml"/><Relationship Id="rId1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7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7" name="Google Shape;107;p24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2" name="Google Shape;18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3" name="Google Shape;18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4" name="Google Shape;184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809750" y="329375"/>
            <a:ext cx="885825" cy="381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b="0" i="0" sz="3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38" name="Google Shape;238;p48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239" name="Google Shape;239;p4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240" name="Google Shape;240;p4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241" name="Google Shape;241;p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24" name="Google Shape;324;p60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5" name="Google Shape;325;p6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6" name="Google Shape;326;p6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7" name="Google Shape;327;p6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03" name="Google Shape;403;p7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4" name="Google Shape;404;p73"/>
          <p:cNvSpPr txBox="1"/>
          <p:nvPr>
            <p:ph idx="10" type="dt"/>
          </p:nvPr>
        </p:nvSpPr>
        <p:spPr>
          <a:xfrm>
            <a:off x="4057650" y="476974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5" name="Google Shape;405;p73"/>
          <p:cNvSpPr txBox="1"/>
          <p:nvPr>
            <p:ph idx="11" type="ftr"/>
          </p:nvPr>
        </p:nvSpPr>
        <p:spPr>
          <a:xfrm>
            <a:off x="249925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6" name="Google Shape;406;p7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hyperlink" Target="mailto:iratxe.puebla@datacite.org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22.png"/><Relationship Id="rId7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37.png"/><Relationship Id="rId5" Type="http://schemas.openxmlformats.org/officeDocument/2006/relationships/hyperlink" Target="https://unsplash.com/@andreahul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38.gif"/><Relationship Id="rId5" Type="http://schemas.openxmlformats.org/officeDocument/2006/relationships/image" Target="../media/image35.png"/><Relationship Id="rId6" Type="http://schemas.openxmlformats.org/officeDocument/2006/relationships/image" Target="../media/image40.png"/><Relationship Id="rId7" Type="http://schemas.openxmlformats.org/officeDocument/2006/relationships/image" Target="../media/image42.png"/><Relationship Id="rId8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46.png"/><Relationship Id="rId5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Relationship Id="rId4" Type="http://schemas.openxmlformats.org/officeDocument/2006/relationships/image" Target="../media/image28.png"/><Relationship Id="rId5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Relationship Id="rId4" Type="http://schemas.openxmlformats.org/officeDocument/2006/relationships/image" Target="../media/image8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9.jpg"/><Relationship Id="rId5" Type="http://schemas.openxmlformats.org/officeDocument/2006/relationships/image" Target="../media/image41.png"/><Relationship Id="rId6" Type="http://schemas.openxmlformats.org/officeDocument/2006/relationships/image" Target="../media/image36.jpg"/><Relationship Id="rId7" Type="http://schemas.openxmlformats.org/officeDocument/2006/relationships/image" Target="../media/image68.jpg"/><Relationship Id="rId8" Type="http://schemas.openxmlformats.org/officeDocument/2006/relationships/image" Target="../media/image5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75.png"/><Relationship Id="rId5" Type="http://schemas.openxmlformats.org/officeDocument/2006/relationships/image" Target="../media/image45.png"/><Relationship Id="rId6" Type="http://schemas.openxmlformats.org/officeDocument/2006/relationships/image" Target="../media/image47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Relationship Id="rId4" Type="http://schemas.openxmlformats.org/officeDocument/2006/relationships/image" Target="../media/image6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png"/><Relationship Id="rId4" Type="http://schemas.openxmlformats.org/officeDocument/2006/relationships/image" Target="../media/image5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6.png"/></Relationships>
</file>

<file path=ppt/slides/_rels/slide29.xml.rels><?xml version="1.0" encoding="UTF-8" standalone="yes"?><Relationships xmlns="http://schemas.openxmlformats.org/package/2006/relationships"><Relationship Id="rId10" Type="http://schemas.openxmlformats.org/officeDocument/2006/relationships/image" Target="../media/image56.png"/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png"/><Relationship Id="rId4" Type="http://schemas.openxmlformats.org/officeDocument/2006/relationships/image" Target="../media/image51.png"/><Relationship Id="rId9" Type="http://schemas.openxmlformats.org/officeDocument/2006/relationships/image" Target="../media/image49.png"/><Relationship Id="rId5" Type="http://schemas.openxmlformats.org/officeDocument/2006/relationships/image" Target="../media/image52.png"/><Relationship Id="rId6" Type="http://schemas.openxmlformats.org/officeDocument/2006/relationships/image" Target="../media/image55.png"/><Relationship Id="rId7" Type="http://schemas.openxmlformats.org/officeDocument/2006/relationships/image" Target="../media/image53.png"/><Relationship Id="rId8" Type="http://schemas.openxmlformats.org/officeDocument/2006/relationships/image" Target="../media/image4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Relationship Id="rId4" Type="http://schemas.openxmlformats.org/officeDocument/2006/relationships/image" Target="../media/image58.png"/><Relationship Id="rId9" Type="http://schemas.openxmlformats.org/officeDocument/2006/relationships/image" Target="../media/image61.png"/><Relationship Id="rId5" Type="http://schemas.openxmlformats.org/officeDocument/2006/relationships/image" Target="../media/image78.png"/><Relationship Id="rId6" Type="http://schemas.openxmlformats.org/officeDocument/2006/relationships/image" Target="../media/image60.png"/><Relationship Id="rId7" Type="http://schemas.openxmlformats.org/officeDocument/2006/relationships/image" Target="../media/image62.png"/><Relationship Id="rId8" Type="http://schemas.openxmlformats.org/officeDocument/2006/relationships/image" Target="../media/image6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Relationship Id="rId4" Type="http://schemas.openxmlformats.org/officeDocument/2006/relationships/image" Target="../media/image5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Relationship Id="rId4" Type="http://schemas.openxmlformats.org/officeDocument/2006/relationships/image" Target="../media/image99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Relationship Id="rId4" Type="http://schemas.openxmlformats.org/officeDocument/2006/relationships/image" Target="../media/image64.gif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hyperlink" Target="mailto:daniella.lowenberg@ucop.edu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Relationship Id="rId4" Type="http://schemas.openxmlformats.org/officeDocument/2006/relationships/image" Target="../media/image59.png"/><Relationship Id="rId5" Type="http://schemas.openxmlformats.org/officeDocument/2006/relationships/image" Target="../media/image6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creativecommons.org/licenses/by/4.0/" TargetMode="External"/><Relationship Id="rId4" Type="http://schemas.openxmlformats.org/officeDocument/2006/relationships/image" Target="../media/image67.png"/><Relationship Id="rId5" Type="http://schemas.openxmlformats.org/officeDocument/2006/relationships/image" Target="../media/image21.png"/><Relationship Id="rId6" Type="http://schemas.openxmlformats.org/officeDocument/2006/relationships/image" Target="../media/image86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7.png"/><Relationship Id="rId4" Type="http://schemas.openxmlformats.org/officeDocument/2006/relationships/image" Target="../media/image79.png"/><Relationship Id="rId5" Type="http://schemas.openxmlformats.org/officeDocument/2006/relationships/image" Target="../media/image8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1.png"/><Relationship Id="rId4" Type="http://schemas.openxmlformats.org/officeDocument/2006/relationships/image" Target="../media/image83.png"/><Relationship Id="rId5" Type="http://schemas.openxmlformats.org/officeDocument/2006/relationships/image" Target="../media/image87.png"/><Relationship Id="rId6" Type="http://schemas.openxmlformats.org/officeDocument/2006/relationships/image" Target="../media/image84.png"/><Relationship Id="rId7" Type="http://schemas.openxmlformats.org/officeDocument/2006/relationships/image" Target="../media/image92.png"/><Relationship Id="rId8" Type="http://schemas.openxmlformats.org/officeDocument/2006/relationships/image" Target="../media/image7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1.png"/><Relationship Id="rId4" Type="http://schemas.openxmlformats.org/officeDocument/2006/relationships/image" Target="../media/image83.png"/><Relationship Id="rId5" Type="http://schemas.openxmlformats.org/officeDocument/2006/relationships/image" Target="../media/image87.png"/><Relationship Id="rId6" Type="http://schemas.openxmlformats.org/officeDocument/2006/relationships/image" Target="../media/image84.png"/><Relationship Id="rId7" Type="http://schemas.openxmlformats.org/officeDocument/2006/relationships/image" Target="../media/image92.png"/><Relationship Id="rId8" Type="http://schemas.openxmlformats.org/officeDocument/2006/relationships/image" Target="../media/image7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s://www.ncbi.nlm.nih.gov/geo/" TargetMode="External"/><Relationship Id="rId4" Type="http://schemas.openxmlformats.org/officeDocument/2006/relationships/hyperlink" Target="https://www.ncbi.nlm.nih.gov/genbank/" TargetMode="External"/><Relationship Id="rId5" Type="http://schemas.openxmlformats.org/officeDocument/2006/relationships/hyperlink" Target="https://www.ncbi.nlm.nih.gov/bioproject/" TargetMode="External"/><Relationship Id="rId6" Type="http://schemas.openxmlformats.org/officeDocument/2006/relationships/hyperlink" Target="https://datadryad.org/stash" TargetMode="External"/><Relationship Id="rId7" Type="http://schemas.openxmlformats.org/officeDocument/2006/relationships/hyperlink" Target="https://zenodo.org/" TargetMode="External"/><Relationship Id="rId8" Type="http://schemas.openxmlformats.org/officeDocument/2006/relationships/hyperlink" Target="https://figshare.com/" TargetMode="Externa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9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97.png"/><Relationship Id="rId4" Type="http://schemas.openxmlformats.org/officeDocument/2006/relationships/image" Target="../media/image95.png"/><Relationship Id="rId5" Type="http://schemas.openxmlformats.org/officeDocument/2006/relationships/image" Target="../media/image9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04.png"/><Relationship Id="rId4" Type="http://schemas.openxmlformats.org/officeDocument/2006/relationships/hyperlink" Target="http://drive.google.com/file/d/1ejmtwWYYFb4ibM5WEc5MmTCfomHA2Wdl/view" TargetMode="External"/><Relationship Id="rId5" Type="http://schemas.openxmlformats.org/officeDocument/2006/relationships/image" Target="../media/image89.jpg"/><Relationship Id="rId6" Type="http://schemas.openxmlformats.org/officeDocument/2006/relationships/hyperlink" Target="https://makedatacount.org/data-citation/" TargetMode="External"/><Relationship Id="rId7" Type="http://schemas.openxmlformats.org/officeDocument/2006/relationships/hyperlink" Target="http://corpus.stage.datacite.org/dashboard" TargetMode="Externa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9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8.xml"/><Relationship Id="rId3" Type="http://schemas.openxmlformats.org/officeDocument/2006/relationships/hyperlink" Target="mailto:iratxe.puebla@datacite.org" TargetMode="Externa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1.png"/><Relationship Id="rId4" Type="http://schemas.openxmlformats.org/officeDocument/2006/relationships/image" Target="../media/image12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9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0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64.xml"/><Relationship Id="rId3" Type="http://schemas.openxmlformats.org/officeDocument/2006/relationships/hyperlink" Target="https://www.whitehouse.gov/wp-content/uploads/2019/07/M-19-23.pdf" TargetMode="External"/><Relationship Id="rId4" Type="http://schemas.openxmlformats.org/officeDocument/2006/relationships/hyperlink" Target="https://www.whitehouse.gov/wp-content/uploads/2020/03/M-20-12.pdf" TargetMode="External"/><Relationship Id="rId9" Type="http://schemas.openxmlformats.org/officeDocument/2006/relationships/hyperlink" Target="https://www.evaluation.gov/evidence-plans/learning-agenda/" TargetMode="External"/><Relationship Id="rId5" Type="http://schemas.openxmlformats.org/officeDocument/2006/relationships/hyperlink" Target="https://www.whitehouse.gov/wp-content/uploads/2020/03/M-20-12.pdf" TargetMode="External"/><Relationship Id="rId6" Type="http://schemas.openxmlformats.org/officeDocument/2006/relationships/hyperlink" Target="https://www.whitehouse.gov/wp-content/uploads/2021/06/M-21-27.pdf" TargetMode="External"/><Relationship Id="rId7" Type="http://schemas.openxmlformats.org/officeDocument/2006/relationships/hyperlink" Target="https://www.whitehouse.gov/wp-content/uploads/2018/06/s290.pdf" TargetMode="External"/><Relationship Id="rId8" Type="http://schemas.openxmlformats.org/officeDocument/2006/relationships/hyperlink" Target="https://www.whitehouse.gov/wp-content/uploads/legacy_drupal_files/omb/circulars/A130/a130revised.pdf" TargetMode="Externa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66.xml"/><Relationship Id="rId3" Type="http://schemas.openxmlformats.org/officeDocument/2006/relationships/hyperlink" Target="https://www.evaluation.gov/evidence-plans/learning-agenda/" TargetMode="Externa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03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88.png"/><Relationship Id="rId4" Type="http://schemas.openxmlformats.org/officeDocument/2006/relationships/image" Target="../media/image128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9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00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90.png"/><Relationship Id="rId4" Type="http://schemas.openxmlformats.org/officeDocument/2006/relationships/image" Target="../media/image110.png"/><Relationship Id="rId5" Type="http://schemas.openxmlformats.org/officeDocument/2006/relationships/image" Target="../media/image108.png"/><Relationship Id="rId6" Type="http://schemas.openxmlformats.org/officeDocument/2006/relationships/image" Target="../media/image111.png"/><Relationship Id="rId7" Type="http://schemas.openxmlformats.org/officeDocument/2006/relationships/image" Target="../media/image105.png"/></Relationships>
</file>

<file path=ppt/slides/_rels/slide74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americasdatahub.org/opportunities/#5ffc57ffcc2801a29" TargetMode="External"/><Relationship Id="rId10" Type="http://schemas.openxmlformats.org/officeDocument/2006/relationships/hyperlink" Target="https://www.americasdatahub.org/opportunities/#da0ebfae0b6356ce0" TargetMode="External"/><Relationship Id="rId12" Type="http://schemas.openxmlformats.org/officeDocument/2006/relationships/hyperlink" Target="https://www.americasdatahub.org/opportunities/#bebf9ee9ab1f7fda7" TargetMode="External"/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4.xml"/><Relationship Id="rId3" Type="http://schemas.openxmlformats.org/officeDocument/2006/relationships/hyperlink" Target="https://www.americasdatahub.org/opportunities/#fd3b3db54cfe1f928" TargetMode="External"/><Relationship Id="rId4" Type="http://schemas.openxmlformats.org/officeDocument/2006/relationships/hyperlink" Target="https://www.americasdatahub.org/opportunities/#54027baa7f216d09d" TargetMode="External"/><Relationship Id="rId9" Type="http://schemas.openxmlformats.org/officeDocument/2006/relationships/hyperlink" Target="https://www.americasdatahub.org/opportunities/#b32f6a835d98a8e46" TargetMode="External"/><Relationship Id="rId5" Type="http://schemas.openxmlformats.org/officeDocument/2006/relationships/hyperlink" Target="https://www.americasdatahub.org/opportunities/#a88b501f6c1c221b7" TargetMode="External"/><Relationship Id="rId6" Type="http://schemas.openxmlformats.org/officeDocument/2006/relationships/hyperlink" Target="https://www.americasdatahub.org/opportunities/#398e92d42c2838410" TargetMode="External"/><Relationship Id="rId7" Type="http://schemas.openxmlformats.org/officeDocument/2006/relationships/hyperlink" Target="https://www.americasdatahub.org/opportunities/#a0733eeff361e0d68" TargetMode="External"/><Relationship Id="rId8" Type="http://schemas.openxmlformats.org/officeDocument/2006/relationships/hyperlink" Target="https://www.americasdatahub.org/opportunities/#c4916f1ea9d951e9f" TargetMode="Externa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1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01.png"/><Relationship Id="rId4" Type="http://schemas.openxmlformats.org/officeDocument/2006/relationships/image" Target="../media/image113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30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1.png"/><Relationship Id="rId4" Type="http://schemas.openxmlformats.org/officeDocument/2006/relationships/image" Target="../media/image117.png"/><Relationship Id="rId5" Type="http://schemas.openxmlformats.org/officeDocument/2006/relationships/image" Target="../media/image109.png"/><Relationship Id="rId6" Type="http://schemas.openxmlformats.org/officeDocument/2006/relationships/image" Target="../media/image114.png"/><Relationship Id="rId7" Type="http://schemas.openxmlformats.org/officeDocument/2006/relationships/image" Target="../media/image127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1.png"/><Relationship Id="rId4" Type="http://schemas.openxmlformats.org/officeDocument/2006/relationships/image" Target="../media/image107.png"/><Relationship Id="rId5" Type="http://schemas.openxmlformats.org/officeDocument/2006/relationships/image" Target="../media/image14.png"/><Relationship Id="rId6" Type="http://schemas.openxmlformats.org/officeDocument/2006/relationships/image" Target="../media/image106.png"/><Relationship Id="rId7" Type="http://schemas.openxmlformats.org/officeDocument/2006/relationships/image" Target="../media/image121.png"/><Relationship Id="rId8" Type="http://schemas.openxmlformats.org/officeDocument/2006/relationships/image" Target="../media/image122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1.png"/><Relationship Id="rId4" Type="http://schemas.openxmlformats.org/officeDocument/2006/relationships/image" Target="../media/image119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21.png"/><Relationship Id="rId4" Type="http://schemas.openxmlformats.org/officeDocument/2006/relationships/image" Target="../media/image126.png"/><Relationship Id="rId5" Type="http://schemas.openxmlformats.org/officeDocument/2006/relationships/image" Target="../media/image11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1.png"/><Relationship Id="rId4" Type="http://schemas.openxmlformats.org/officeDocument/2006/relationships/image" Target="../media/image120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6.xml"/><Relationship Id="rId3" Type="http://schemas.openxmlformats.org/officeDocument/2006/relationships/hyperlink" Target="https://doi.org/10.1093/reseval/rvac049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118.png"/><Relationship Id="rId6" Type="http://schemas.openxmlformats.org/officeDocument/2006/relationships/image" Target="../media/image124.png"/><Relationship Id="rId7" Type="http://schemas.openxmlformats.org/officeDocument/2006/relationships/image" Target="../media/image123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1.png"/><Relationship Id="rId4" Type="http://schemas.openxmlformats.org/officeDocument/2006/relationships/hyperlink" Target="https://doi.org/10.1093/reseval/rvac049" TargetMode="Externa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31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29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2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1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21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21.png"/><Relationship Id="rId4" Type="http://schemas.openxmlformats.org/officeDocument/2006/relationships/hyperlink" Target="mailto:iratxe.puebla@datacite.org" TargetMode="External"/><Relationship Id="rId5" Type="http://schemas.openxmlformats.org/officeDocument/2006/relationships/hyperlink" Target="https://makedatacount.org/communi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85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1" name="Google Shape;48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438" y="3650088"/>
            <a:ext cx="1892526" cy="88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0000" y="3864737"/>
            <a:ext cx="2151950" cy="37997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85"/>
          <p:cNvSpPr txBox="1"/>
          <p:nvPr/>
        </p:nvSpPr>
        <p:spPr>
          <a:xfrm>
            <a:off x="315725" y="381000"/>
            <a:ext cx="8023500" cy="17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 Summit</a:t>
            </a:r>
            <a:endParaRPr b="1" sz="42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September 12-13, 2023</a:t>
            </a:r>
            <a:endParaRPr sz="16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23349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University of California, Washington Center (UCDC)</a:t>
            </a:r>
            <a:endParaRPr sz="16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9031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#mdcsummit</a:t>
            </a:r>
            <a:endParaRPr sz="16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@</a:t>
            </a:r>
            <a:r>
              <a:rPr lang="en" sz="15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makedatacount</a:t>
            </a:r>
            <a:endParaRPr sz="15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@makedatacount@openbiblio.social</a:t>
            </a:r>
            <a:endParaRPr>
              <a:solidFill>
                <a:srgbClr val="0027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u="sng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iratxe.puebla@datacite.org</a:t>
            </a:r>
            <a:r>
              <a:rPr lang="en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100"/>
          </a:p>
        </p:txBody>
      </p:sp>
      <p:pic>
        <p:nvPicPr>
          <p:cNvPr id="484" name="Google Shape;484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1100" y="1403375"/>
            <a:ext cx="4648449" cy="14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8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9425" y="3333550"/>
            <a:ext cx="228800" cy="2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9425" y="3054950"/>
            <a:ext cx="228800" cy="22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6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2" name="Google Shape;49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86"/>
          <p:cNvSpPr txBox="1"/>
          <p:nvPr/>
        </p:nvSpPr>
        <p:spPr>
          <a:xfrm>
            <a:off x="306425" y="318700"/>
            <a:ext cx="8308500" cy="12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21271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Data sharing is valuable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149846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Data sharing has increased dramatically over the last 10 years supported by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National &amp; funder policies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Infrastructure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Standards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4" name="Google Shape;494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475" y="2496825"/>
            <a:ext cx="2514575" cy="1821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95" name="Google Shape;495;p86"/>
          <p:cNvSpPr txBox="1"/>
          <p:nvPr/>
        </p:nvSpPr>
        <p:spPr>
          <a:xfrm>
            <a:off x="519250" y="4318300"/>
            <a:ext cx="28053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Datasets in DataCite Commons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6" name="Google Shape;496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75175" y="1488875"/>
            <a:ext cx="3429427" cy="17548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97" name="Google Shape;497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0300" y="3243750"/>
            <a:ext cx="2653701" cy="15237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98" name="Google Shape;498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4284" y="3243748"/>
            <a:ext cx="2332991" cy="15237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87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4" name="Google Shape;50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87"/>
          <p:cNvSpPr txBox="1"/>
          <p:nvPr/>
        </p:nvSpPr>
        <p:spPr>
          <a:xfrm>
            <a:off x="306425" y="318700"/>
            <a:ext cx="8308500" cy="26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21271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Understanding the value of data sharing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149846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To nurture and incentivize data sharing we need to assign value to it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is shared data used? By whom &amp; for what purposes?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What is the impact of open data, for policy making, scientific discovery and societal benefit?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What is the return on investment on open data?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87"/>
          <p:cNvSpPr txBox="1"/>
          <p:nvPr/>
        </p:nvSpPr>
        <p:spPr>
          <a:xfrm>
            <a:off x="668075" y="3122175"/>
            <a:ext cx="7585200" cy="780000"/>
          </a:xfrm>
          <a:prstGeom prst="rect">
            <a:avLst/>
          </a:prstGeom>
          <a:solidFill>
            <a:srgbClr val="002744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Understanding the investment, reach, and impact of open data requires transparent and responsible data metrics.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88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2" name="Google Shape;51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88"/>
          <p:cNvSpPr txBox="1"/>
          <p:nvPr/>
        </p:nvSpPr>
        <p:spPr>
          <a:xfrm>
            <a:off x="340350" y="270400"/>
            <a:ext cx="83085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Data metrics are a community effort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foundation for transparent and responsible </a:t>
            </a: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metrics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Driven by community standards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Supported by open infrastructure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Contextualized through evidence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2521172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 seeks to catalyze diverse data communities and convene stakeholders to prioritize and support the development of data metrics.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600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rPr>
            </a:b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4" name="Google Shape;514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6238" y="1448975"/>
            <a:ext cx="2215827" cy="30807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15" name="Google Shape;515;p88"/>
          <p:cNvSpPr txBox="1"/>
          <p:nvPr/>
        </p:nvSpPr>
        <p:spPr>
          <a:xfrm>
            <a:off x="5903100" y="4750025"/>
            <a:ext cx="3242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Image by </a:t>
            </a:r>
            <a:r>
              <a:rPr i="1" lang="en" sz="1000">
                <a:solidFill>
                  <a:schemeClr val="lt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Andrea Huls Pareja</a:t>
            </a:r>
            <a:r>
              <a:rPr i="1"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 via Unsplash</a:t>
            </a:r>
            <a:endParaRPr i="1" sz="1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9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89"/>
          <p:cNvSpPr/>
          <p:nvPr/>
        </p:nvSpPr>
        <p:spPr>
          <a:xfrm>
            <a:off x="1393725" y="1643813"/>
            <a:ext cx="2319900" cy="388200"/>
          </a:xfrm>
          <a:prstGeom prst="wedgeRoundRectCallout">
            <a:avLst>
              <a:gd fmla="val 24599" name="adj1"/>
              <a:gd fmla="val 67648" name="adj2"/>
              <a:gd fmla="val 0" name="adj3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F1F1F"/>
                </a:solidFill>
                <a:latin typeface="Montserrat"/>
                <a:ea typeface="Montserrat"/>
                <a:cs typeface="Montserrat"/>
                <a:sym typeface="Montserrat"/>
              </a:rPr>
              <a:t>Update evaluation processes </a:t>
            </a:r>
            <a:endParaRPr sz="1100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89"/>
          <p:cNvSpPr/>
          <p:nvPr/>
        </p:nvSpPr>
        <p:spPr>
          <a:xfrm>
            <a:off x="4503075" y="1553388"/>
            <a:ext cx="1923600" cy="3882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F1F1F"/>
                </a:solidFill>
                <a:latin typeface="Montserrat"/>
                <a:ea typeface="Montserrat"/>
                <a:cs typeface="Montserrat"/>
                <a:sym typeface="Montserrat"/>
              </a:rPr>
              <a:t>Standardize metrics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89"/>
          <p:cNvSpPr/>
          <p:nvPr/>
        </p:nvSpPr>
        <p:spPr>
          <a:xfrm>
            <a:off x="308900" y="819850"/>
            <a:ext cx="2520000" cy="6762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1F1F1F"/>
                </a:solidFill>
                <a:latin typeface="Montserrat"/>
                <a:ea typeface="Montserrat"/>
                <a:cs typeface="Montserrat"/>
                <a:sym typeface="Montserrat"/>
              </a:rPr>
              <a:t>Gain a holistic view of the impact of research projects, and of return-on-investment</a:t>
            </a:r>
            <a:endParaRPr sz="1100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89"/>
          <p:cNvSpPr/>
          <p:nvPr/>
        </p:nvSpPr>
        <p:spPr>
          <a:xfrm>
            <a:off x="5882600" y="819850"/>
            <a:ext cx="2598900" cy="596400"/>
          </a:xfrm>
          <a:prstGeom prst="wedgeRoundRectCallout">
            <a:avLst>
              <a:gd fmla="val 23385" name="adj1"/>
              <a:gd fmla="val 70678" name="adj2"/>
              <a:gd fmla="val 0" name="adj3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F1F1F"/>
                </a:solidFill>
                <a:latin typeface="Montserrat"/>
                <a:ea typeface="Montserrat"/>
                <a:cs typeface="Montserrat"/>
                <a:sym typeface="Montserrat"/>
              </a:rPr>
              <a:t>Improve metadata to make connections between data and other outputs</a:t>
            </a:r>
            <a:endParaRPr sz="900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89"/>
          <p:cNvSpPr/>
          <p:nvPr/>
        </p:nvSpPr>
        <p:spPr>
          <a:xfrm>
            <a:off x="3056300" y="819850"/>
            <a:ext cx="2598900" cy="596400"/>
          </a:xfrm>
          <a:prstGeom prst="wedgeRoundRectCallout">
            <a:avLst>
              <a:gd fmla="val -16624" name="adj1"/>
              <a:gd fmla="val 66885" name="adj2"/>
              <a:gd fmla="val 0" name="adj3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F1F1F"/>
                </a:solidFill>
                <a:latin typeface="Montserrat"/>
                <a:ea typeface="Montserrat"/>
                <a:cs typeface="Montserrat"/>
                <a:sym typeface="Montserrat"/>
              </a:rPr>
              <a:t>Inform decisions on resource allocation, funding, cross-agency collaboration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7" name="Google Shape;527;p89"/>
          <p:cNvSpPr txBox="1"/>
          <p:nvPr/>
        </p:nvSpPr>
        <p:spPr>
          <a:xfrm>
            <a:off x="308900" y="232000"/>
            <a:ext cx="7159200" cy="5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Survey - Thank you for sharing your feedback </a:t>
            </a:r>
            <a:br>
              <a:rPr lang="en" sz="1600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" sz="1600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rPr>
              <a:t>  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8" name="Google Shape;528;p89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475" y="2357875"/>
            <a:ext cx="4051823" cy="25051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29" name="Google Shape;529;p89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5175" y="2357875"/>
            <a:ext cx="4316636" cy="2505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0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5" name="Google Shape;53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90"/>
          <p:cNvSpPr txBox="1"/>
          <p:nvPr/>
        </p:nvSpPr>
        <p:spPr>
          <a:xfrm>
            <a:off x="340350" y="270400"/>
            <a:ext cx="53079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Let’s build on this momentum - but also mind the gap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25211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600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" sz="1600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rPr>
              <a:t>  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90"/>
          <p:cNvSpPr/>
          <p:nvPr/>
        </p:nvSpPr>
        <p:spPr>
          <a:xfrm>
            <a:off x="5612550" y="1147150"/>
            <a:ext cx="2890800" cy="433200"/>
          </a:xfrm>
          <a:prstGeom prst="roundRect">
            <a:avLst>
              <a:gd fmla="val 16667" name="adj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Social sciences &amp; humanities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90"/>
          <p:cNvSpPr/>
          <p:nvPr/>
        </p:nvSpPr>
        <p:spPr>
          <a:xfrm>
            <a:off x="5641500" y="1754050"/>
            <a:ext cx="2890800" cy="499500"/>
          </a:xfrm>
          <a:prstGeom prst="roundRect">
            <a:avLst>
              <a:gd fmla="val 16667" name="adj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Researchers, and early career researchers in particular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90"/>
          <p:cNvSpPr/>
          <p:nvPr/>
        </p:nvSpPr>
        <p:spPr>
          <a:xfrm>
            <a:off x="5638800" y="2406700"/>
            <a:ext cx="2890800" cy="499500"/>
          </a:xfrm>
          <a:prstGeom prst="roundRect">
            <a:avLst>
              <a:gd fmla="val 16667" name="adj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Minority-serving and non-R1 institutions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0" name="Google Shape;540;p9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350" y="1222850"/>
            <a:ext cx="4641749" cy="286719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41" name="Google Shape;541;p90"/>
          <p:cNvSpPr/>
          <p:nvPr/>
        </p:nvSpPr>
        <p:spPr>
          <a:xfrm>
            <a:off x="5638800" y="3059350"/>
            <a:ext cx="2890800" cy="499500"/>
          </a:xfrm>
          <a:prstGeom prst="roundRect">
            <a:avLst>
              <a:gd fmla="val 16667" name="adj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Patients, those involved in citizen &amp; community science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90"/>
          <p:cNvSpPr/>
          <p:nvPr/>
        </p:nvSpPr>
        <p:spPr>
          <a:xfrm>
            <a:off x="5648250" y="3712000"/>
            <a:ext cx="2890800" cy="676200"/>
          </a:xfrm>
          <a:prstGeom prst="roundRect">
            <a:avLst>
              <a:gd fmla="val 16667" name="adj"/>
            </a:avLst>
          </a:prstGeom>
          <a:solidFill>
            <a:srgbClr val="F1C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Montserrat"/>
                <a:ea typeface="Montserrat"/>
                <a:cs typeface="Montserrat"/>
                <a:sym typeface="Montserrat"/>
              </a:rPr>
              <a:t>Stakeholders from geographical locations beyond US &amp; Europe</a:t>
            </a:r>
            <a:endParaRPr sz="135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91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8" name="Google Shape;54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91"/>
          <p:cNvSpPr txBox="1"/>
          <p:nvPr/>
        </p:nvSpPr>
        <p:spPr>
          <a:xfrm>
            <a:off x="340350" y="397875"/>
            <a:ext cx="8578500" cy="27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Meeting scope &amp; goals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Actionable items agencies and institutions can take as part of their guidance, processes or infrastructure to advance the evaluation of data usage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en" sz="1700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Build on what is already available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en" sz="1700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Focus on what can be achieved short/mid term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91"/>
          <p:cNvSpPr txBox="1"/>
          <p:nvPr/>
        </p:nvSpPr>
        <p:spPr>
          <a:xfrm>
            <a:off x="393300" y="3110775"/>
            <a:ext cx="8472600" cy="825300"/>
          </a:xfrm>
          <a:prstGeom prst="rect">
            <a:avLst/>
          </a:prstGeom>
          <a:solidFill>
            <a:srgbClr val="002744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How to we assign value to open data? 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What tools, processes and policies will advance meaningful metrics?</a:t>
            </a:r>
            <a:endParaRPr b="1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92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6" name="Google Shape;556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92"/>
          <p:cNvSpPr txBox="1"/>
          <p:nvPr/>
        </p:nvSpPr>
        <p:spPr>
          <a:xfrm>
            <a:off x="457525" y="950475"/>
            <a:ext cx="8503500" cy="29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Defining the Need for Open Data Metrics</a:t>
            </a:r>
            <a:endParaRPr b="1" sz="28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150592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150592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Daniella Lowenberg</a:t>
            </a:r>
            <a:endParaRPr b="1"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379192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University of California Office of the President</a:t>
            </a:r>
            <a:endParaRPr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8" name="Google Shape;558;p92"/>
          <p:cNvPicPr preferRelativeResize="0"/>
          <p:nvPr/>
        </p:nvPicPr>
        <p:blipFill rotWithShape="1">
          <a:blip r:embed="rId4">
            <a:alphaModFix/>
          </a:blip>
          <a:srcRect b="20998" l="0" r="0" t="0"/>
          <a:stretch/>
        </p:blipFill>
        <p:spPr>
          <a:xfrm>
            <a:off x="5397500" y="1784101"/>
            <a:ext cx="1817100" cy="18072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93"/>
          <p:cNvSpPr txBox="1"/>
          <p:nvPr/>
        </p:nvSpPr>
        <p:spPr>
          <a:xfrm>
            <a:off x="35400" y="625325"/>
            <a:ext cx="569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93"/>
          <p:cNvSpPr txBox="1"/>
          <p:nvPr/>
        </p:nvSpPr>
        <p:spPr>
          <a:xfrm>
            <a:off x="410800" y="197800"/>
            <a:ext cx="201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93"/>
          <p:cNvSpPr txBox="1"/>
          <p:nvPr/>
        </p:nvSpPr>
        <p:spPr>
          <a:xfrm>
            <a:off x="372625" y="549125"/>
            <a:ext cx="7398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Defining the Need for Open Data Metrics</a:t>
            </a:r>
            <a:endParaRPr b="1" sz="25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6" name="Google Shape;566;p93"/>
          <p:cNvSpPr txBox="1"/>
          <p:nvPr/>
        </p:nvSpPr>
        <p:spPr>
          <a:xfrm>
            <a:off x="380990" y="1314248"/>
            <a:ext cx="519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Daniella </a:t>
            </a: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Lowenberg</a:t>
            </a:r>
            <a:b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@danilowenberg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4"/>
          <p:cNvSpPr txBox="1"/>
          <p:nvPr/>
        </p:nvSpPr>
        <p:spPr>
          <a:xfrm>
            <a:off x="295375" y="878850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What am I here reppin’?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94"/>
          <p:cNvSpPr txBox="1"/>
          <p:nvPr/>
        </p:nvSpPr>
        <p:spPr>
          <a:xfrm>
            <a:off x="304800" y="214275"/>
            <a:ext cx="1985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4" name="Google Shape;574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9975" y="70575"/>
            <a:ext cx="3083225" cy="308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3800" y="765125"/>
            <a:ext cx="975625" cy="9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8174" y="3109730"/>
            <a:ext cx="1896526" cy="3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6626" y="1627024"/>
            <a:ext cx="410634" cy="1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94"/>
          <p:cNvSpPr/>
          <p:nvPr/>
        </p:nvSpPr>
        <p:spPr>
          <a:xfrm>
            <a:off x="7603425" y="178900"/>
            <a:ext cx="1274700" cy="69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9" name="Google Shape;579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68215" y="3399500"/>
            <a:ext cx="1616450" cy="16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21399" y="303500"/>
            <a:ext cx="1684900" cy="1684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1" name="Google Shape;581;p94"/>
          <p:cNvCxnSpPr/>
          <p:nvPr/>
        </p:nvCxnSpPr>
        <p:spPr>
          <a:xfrm flipH="1">
            <a:off x="4834375" y="2360950"/>
            <a:ext cx="435600" cy="56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6675"/>
            <a:ext cx="9144000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95"/>
          <p:cNvSpPr txBox="1"/>
          <p:nvPr/>
        </p:nvSpPr>
        <p:spPr>
          <a:xfrm>
            <a:off x="295375" y="878850"/>
            <a:ext cx="4581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Strolling through the data metrics journey</a:t>
            </a:r>
            <a:endParaRPr sz="25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8" name="Google Shape;588;p95"/>
          <p:cNvSpPr txBox="1"/>
          <p:nvPr/>
        </p:nvSpPr>
        <p:spPr>
          <a:xfrm>
            <a:off x="1049571" y="3075294"/>
            <a:ext cx="133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Making Data Count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9" name="Google Shape;589;p95"/>
          <p:cNvSpPr txBox="1"/>
          <p:nvPr/>
        </p:nvSpPr>
        <p:spPr>
          <a:xfrm>
            <a:off x="3902860" y="3067283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This much we know is true…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p95"/>
          <p:cNvSpPr txBox="1"/>
          <p:nvPr/>
        </p:nvSpPr>
        <p:spPr>
          <a:xfrm>
            <a:off x="6756125" y="3076402"/>
            <a:ext cx="133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Shifting focus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1" name="Google Shape;591;p95"/>
          <p:cNvSpPr txBox="1"/>
          <p:nvPr/>
        </p:nvSpPr>
        <p:spPr>
          <a:xfrm>
            <a:off x="5175375" y="3067275"/>
            <a:ext cx="164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If resources were limitless…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95"/>
          <p:cNvSpPr txBox="1"/>
          <p:nvPr/>
        </p:nvSpPr>
        <p:spPr>
          <a:xfrm>
            <a:off x="2476220" y="3059364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Imagine a world…</a:t>
            </a:r>
            <a:endParaRPr sz="16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3" name="Google Shape;593;p95"/>
          <p:cNvSpPr txBox="1"/>
          <p:nvPr/>
        </p:nvSpPr>
        <p:spPr>
          <a:xfrm>
            <a:off x="980585" y="2186850"/>
            <a:ext cx="133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b="1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4" name="Google Shape;594;p95"/>
          <p:cNvSpPr txBox="1"/>
          <p:nvPr/>
        </p:nvSpPr>
        <p:spPr>
          <a:xfrm>
            <a:off x="390286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p95"/>
          <p:cNvSpPr txBox="1"/>
          <p:nvPr/>
        </p:nvSpPr>
        <p:spPr>
          <a:xfrm>
            <a:off x="675611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95"/>
          <p:cNvSpPr txBox="1"/>
          <p:nvPr/>
        </p:nvSpPr>
        <p:spPr>
          <a:xfrm>
            <a:off x="2476235" y="2165239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2017-2020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7" name="Google Shape;597;p95"/>
          <p:cNvSpPr txBox="1"/>
          <p:nvPr/>
        </p:nvSpPr>
        <p:spPr>
          <a:xfrm>
            <a:off x="5329483" y="2186858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96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4" name="Google Shape;604;p96"/>
          <p:cNvSpPr txBox="1"/>
          <p:nvPr/>
        </p:nvSpPr>
        <p:spPr>
          <a:xfrm>
            <a:off x="186875" y="1432950"/>
            <a:ext cx="331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Making Data Count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5" name="Google Shape;605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624" y="1554450"/>
            <a:ext cx="5755976" cy="247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9774" y="4425175"/>
            <a:ext cx="533400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97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97"/>
          <p:cNvSpPr txBox="1"/>
          <p:nvPr/>
        </p:nvSpPr>
        <p:spPr>
          <a:xfrm>
            <a:off x="324175" y="1779550"/>
            <a:ext cx="255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Everyone else</a:t>
            </a:r>
            <a:endParaRPr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4" name="Google Shape;614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50781"/>
            <a:ext cx="9143999" cy="1441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7" y="0"/>
            <a:ext cx="30718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98"/>
          <p:cNvSpPr txBox="1"/>
          <p:nvPr/>
        </p:nvSpPr>
        <p:spPr>
          <a:xfrm>
            <a:off x="183550" y="890025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so we learned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1" name="Google Shape;621;p98"/>
          <p:cNvSpPr txBox="1"/>
          <p:nvPr/>
        </p:nvSpPr>
        <p:spPr>
          <a:xfrm>
            <a:off x="4454450" y="1196700"/>
            <a:ext cx="34419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Scholarly communications ecosystem needs baseline data usage and citation infrastructure</a:t>
            </a:r>
            <a:endParaRPr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2" name="Google Shape;622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75" y="2212000"/>
            <a:ext cx="1371675" cy="71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9774" y="4425175"/>
            <a:ext cx="533400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6675"/>
            <a:ext cx="9144000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99"/>
          <p:cNvSpPr txBox="1"/>
          <p:nvPr/>
        </p:nvSpPr>
        <p:spPr>
          <a:xfrm>
            <a:off x="295375" y="878850"/>
            <a:ext cx="4581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Strolling through the data metrics journey</a:t>
            </a:r>
            <a:endParaRPr sz="25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0" name="Google Shape;630;p99"/>
          <p:cNvSpPr txBox="1"/>
          <p:nvPr/>
        </p:nvSpPr>
        <p:spPr>
          <a:xfrm>
            <a:off x="1049571" y="3075294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Making Data Count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1" name="Google Shape;631;p99"/>
          <p:cNvSpPr txBox="1"/>
          <p:nvPr/>
        </p:nvSpPr>
        <p:spPr>
          <a:xfrm>
            <a:off x="3902860" y="3067283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This much we know is true…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99"/>
          <p:cNvSpPr txBox="1"/>
          <p:nvPr/>
        </p:nvSpPr>
        <p:spPr>
          <a:xfrm>
            <a:off x="6756125" y="3076402"/>
            <a:ext cx="133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Shifting focus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99"/>
          <p:cNvSpPr txBox="1"/>
          <p:nvPr/>
        </p:nvSpPr>
        <p:spPr>
          <a:xfrm>
            <a:off x="5175375" y="3067275"/>
            <a:ext cx="164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If resources were limitless…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99"/>
          <p:cNvSpPr txBox="1"/>
          <p:nvPr/>
        </p:nvSpPr>
        <p:spPr>
          <a:xfrm>
            <a:off x="2476220" y="3059364"/>
            <a:ext cx="1338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Imagine a world…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99"/>
          <p:cNvSpPr txBox="1"/>
          <p:nvPr/>
        </p:nvSpPr>
        <p:spPr>
          <a:xfrm>
            <a:off x="980585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99"/>
          <p:cNvSpPr txBox="1"/>
          <p:nvPr/>
        </p:nvSpPr>
        <p:spPr>
          <a:xfrm>
            <a:off x="390286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99"/>
          <p:cNvSpPr txBox="1"/>
          <p:nvPr/>
        </p:nvSpPr>
        <p:spPr>
          <a:xfrm>
            <a:off x="675611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99"/>
          <p:cNvSpPr txBox="1"/>
          <p:nvPr/>
        </p:nvSpPr>
        <p:spPr>
          <a:xfrm>
            <a:off x="2476235" y="2165239"/>
            <a:ext cx="133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2017-2020</a:t>
            </a:r>
            <a:endParaRPr b="1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p99"/>
          <p:cNvSpPr txBox="1"/>
          <p:nvPr/>
        </p:nvSpPr>
        <p:spPr>
          <a:xfrm>
            <a:off x="5329483" y="2186858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Google Shape;64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100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2017-2020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6" name="Google Shape;646;p100"/>
          <p:cNvSpPr txBox="1"/>
          <p:nvPr/>
        </p:nvSpPr>
        <p:spPr>
          <a:xfrm>
            <a:off x="295375" y="1494400"/>
            <a:ext cx="255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7" name="Google Shape;647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624" y="1342000"/>
            <a:ext cx="5755978" cy="3184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101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2017-2020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101"/>
          <p:cNvSpPr txBox="1"/>
          <p:nvPr/>
        </p:nvSpPr>
        <p:spPr>
          <a:xfrm>
            <a:off x="295375" y="1536650"/>
            <a:ext cx="255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5" name="Google Shape;655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1675" y="152400"/>
            <a:ext cx="2557499" cy="206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9325" y="2221128"/>
            <a:ext cx="5254026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4643" y="2705950"/>
            <a:ext cx="1762326" cy="234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41851" y="878850"/>
            <a:ext cx="2333826" cy="427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63549" y="1598950"/>
            <a:ext cx="2124925" cy="323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102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2017-2020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p102"/>
          <p:cNvSpPr/>
          <p:nvPr/>
        </p:nvSpPr>
        <p:spPr>
          <a:xfrm>
            <a:off x="3555725" y="1162875"/>
            <a:ext cx="1789200" cy="1408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102"/>
          <p:cNvSpPr/>
          <p:nvPr/>
        </p:nvSpPr>
        <p:spPr>
          <a:xfrm>
            <a:off x="5881475" y="1402050"/>
            <a:ext cx="2426400" cy="1566000"/>
          </a:xfrm>
          <a:prstGeom prst="wedgeEllipse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We do data citations? But how do I do data citations?</a:t>
            </a:r>
            <a:endParaRPr/>
          </a:p>
        </p:txBody>
      </p:sp>
      <p:sp>
        <p:nvSpPr>
          <p:cNvPr id="668" name="Google Shape;668;p102"/>
          <p:cNvSpPr/>
          <p:nvPr/>
        </p:nvSpPr>
        <p:spPr>
          <a:xfrm>
            <a:off x="3924725" y="3320900"/>
            <a:ext cx="2113200" cy="11853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Data citations are credit for data!</a:t>
            </a:r>
            <a:endParaRPr/>
          </a:p>
        </p:txBody>
      </p:sp>
      <p:sp>
        <p:nvSpPr>
          <p:cNvPr id="669" name="Google Shape;669;p102"/>
          <p:cNvSpPr txBox="1"/>
          <p:nvPr/>
        </p:nvSpPr>
        <p:spPr>
          <a:xfrm>
            <a:off x="3745800" y="1531875"/>
            <a:ext cx="14745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We need perfect infrastructure!</a:t>
            </a:r>
            <a:endParaRPr/>
          </a:p>
        </p:txBody>
      </p:sp>
      <p:sp>
        <p:nvSpPr>
          <p:cNvPr id="670" name="Google Shape;670;p102"/>
          <p:cNvSpPr txBox="1"/>
          <p:nvPr/>
        </p:nvSpPr>
        <p:spPr>
          <a:xfrm>
            <a:off x="295375" y="1432950"/>
            <a:ext cx="255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Right time, wrong conversations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103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2017-2020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7" name="Google Shape;67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0349" y="1688625"/>
            <a:ext cx="5755978" cy="211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514418">
            <a:off x="5083154" y="410011"/>
            <a:ext cx="1309066" cy="998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009466">
            <a:off x="4681641" y="3921572"/>
            <a:ext cx="1386666" cy="105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400" y="1688625"/>
            <a:ext cx="190500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7" y="0"/>
            <a:ext cx="30718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104"/>
          <p:cNvSpPr txBox="1"/>
          <p:nvPr/>
        </p:nvSpPr>
        <p:spPr>
          <a:xfrm>
            <a:off x="183550" y="890025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so we learned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104"/>
          <p:cNvSpPr txBox="1"/>
          <p:nvPr/>
        </p:nvSpPr>
        <p:spPr>
          <a:xfrm>
            <a:off x="4400975" y="1147825"/>
            <a:ext cx="42441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have to stop focusing on altering publisher behavior</a:t>
            </a:r>
            <a:endParaRPr sz="22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8" name="Google Shape;688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87" y="1249250"/>
            <a:ext cx="1371675" cy="716144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104"/>
          <p:cNvSpPr txBox="1"/>
          <p:nvPr/>
        </p:nvSpPr>
        <p:spPr>
          <a:xfrm>
            <a:off x="4454450" y="2451275"/>
            <a:ext cx="43188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need bibliometrics studies</a:t>
            </a:r>
            <a:endParaRPr sz="22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104"/>
          <p:cNvSpPr txBox="1"/>
          <p:nvPr/>
        </p:nvSpPr>
        <p:spPr>
          <a:xfrm>
            <a:off x="4454450" y="3622450"/>
            <a:ext cx="44259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need to emphasize what can be done </a:t>
            </a:r>
            <a:r>
              <a:rPr i="1" lang="en" sz="22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right now</a:t>
            </a:r>
            <a:endParaRPr i="1" sz="22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1" name="Google Shape;691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75" y="2483363"/>
            <a:ext cx="1371675" cy="71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75" y="3622425"/>
            <a:ext cx="1371675" cy="716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6675"/>
            <a:ext cx="9144000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105"/>
          <p:cNvSpPr txBox="1"/>
          <p:nvPr/>
        </p:nvSpPr>
        <p:spPr>
          <a:xfrm>
            <a:off x="295375" y="878850"/>
            <a:ext cx="4581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Strolling through the data metrics journey</a:t>
            </a:r>
            <a:endParaRPr sz="25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99" name="Google Shape;699;p105"/>
          <p:cNvSpPr txBox="1"/>
          <p:nvPr/>
        </p:nvSpPr>
        <p:spPr>
          <a:xfrm>
            <a:off x="1049571" y="3075294"/>
            <a:ext cx="1338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Making Data Count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0" name="Google Shape;700;p105"/>
          <p:cNvSpPr txBox="1"/>
          <p:nvPr/>
        </p:nvSpPr>
        <p:spPr>
          <a:xfrm>
            <a:off x="3902860" y="3067283"/>
            <a:ext cx="133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This much we know is true…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1" name="Google Shape;701;p105"/>
          <p:cNvSpPr txBox="1"/>
          <p:nvPr/>
        </p:nvSpPr>
        <p:spPr>
          <a:xfrm>
            <a:off x="6756125" y="3076402"/>
            <a:ext cx="133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Shifting focus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2" name="Google Shape;702;p105"/>
          <p:cNvSpPr txBox="1"/>
          <p:nvPr/>
        </p:nvSpPr>
        <p:spPr>
          <a:xfrm>
            <a:off x="5175375" y="3067275"/>
            <a:ext cx="164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If resources were limitless…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3" name="Google Shape;703;p105"/>
          <p:cNvSpPr txBox="1"/>
          <p:nvPr/>
        </p:nvSpPr>
        <p:spPr>
          <a:xfrm>
            <a:off x="2476220" y="3059364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Imagine a world…</a:t>
            </a:r>
            <a:endParaRPr sz="16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4" name="Google Shape;704;p105"/>
          <p:cNvSpPr txBox="1"/>
          <p:nvPr/>
        </p:nvSpPr>
        <p:spPr>
          <a:xfrm>
            <a:off x="980585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5" name="Google Shape;705;p105"/>
          <p:cNvSpPr txBox="1"/>
          <p:nvPr/>
        </p:nvSpPr>
        <p:spPr>
          <a:xfrm>
            <a:off x="3902860" y="2186850"/>
            <a:ext cx="133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b="1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105"/>
          <p:cNvSpPr txBox="1"/>
          <p:nvPr/>
        </p:nvSpPr>
        <p:spPr>
          <a:xfrm>
            <a:off x="675611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105"/>
          <p:cNvSpPr txBox="1"/>
          <p:nvPr/>
        </p:nvSpPr>
        <p:spPr>
          <a:xfrm>
            <a:off x="2476235" y="2165239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2017-2020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8" name="Google Shape;708;p105"/>
          <p:cNvSpPr txBox="1"/>
          <p:nvPr/>
        </p:nvSpPr>
        <p:spPr>
          <a:xfrm>
            <a:off x="5329483" y="2186858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106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106"/>
          <p:cNvSpPr txBox="1"/>
          <p:nvPr/>
        </p:nvSpPr>
        <p:spPr>
          <a:xfrm>
            <a:off x="295375" y="1432950"/>
            <a:ext cx="255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6" name="Google Shape;716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624" y="1554450"/>
            <a:ext cx="5755977" cy="23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" name="Google Shape;72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7" y="0"/>
            <a:ext cx="30718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107"/>
          <p:cNvSpPr txBox="1"/>
          <p:nvPr/>
        </p:nvSpPr>
        <p:spPr>
          <a:xfrm>
            <a:off x="183550" y="890025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so we learned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107"/>
          <p:cNvSpPr txBox="1"/>
          <p:nvPr/>
        </p:nvSpPr>
        <p:spPr>
          <a:xfrm>
            <a:off x="4454450" y="1107875"/>
            <a:ext cx="42441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Facts aren’t compelling enough to outweigh lack of patience</a:t>
            </a:r>
            <a:endParaRPr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4" name="Google Shape;724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75" y="1291525"/>
            <a:ext cx="1371675" cy="716144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107"/>
          <p:cNvSpPr txBox="1"/>
          <p:nvPr/>
        </p:nvSpPr>
        <p:spPr>
          <a:xfrm>
            <a:off x="4454450" y="2776250"/>
            <a:ext cx="42012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 scraping and NLP must be used to expedite data citation</a:t>
            </a:r>
            <a:endParaRPr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6" name="Google Shape;726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75" y="2897288"/>
            <a:ext cx="1371675" cy="716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6675"/>
            <a:ext cx="9144000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108"/>
          <p:cNvSpPr txBox="1"/>
          <p:nvPr/>
        </p:nvSpPr>
        <p:spPr>
          <a:xfrm>
            <a:off x="295375" y="878850"/>
            <a:ext cx="4581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Strolling through the data metrics journey</a:t>
            </a:r>
            <a:endParaRPr sz="25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3" name="Google Shape;733;p108"/>
          <p:cNvSpPr txBox="1"/>
          <p:nvPr/>
        </p:nvSpPr>
        <p:spPr>
          <a:xfrm>
            <a:off x="1049571" y="3075294"/>
            <a:ext cx="1338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Making Data Count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p108"/>
          <p:cNvSpPr txBox="1"/>
          <p:nvPr/>
        </p:nvSpPr>
        <p:spPr>
          <a:xfrm>
            <a:off x="3902860" y="3067283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This much we know is true…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5" name="Google Shape;735;p108"/>
          <p:cNvSpPr txBox="1"/>
          <p:nvPr/>
        </p:nvSpPr>
        <p:spPr>
          <a:xfrm>
            <a:off x="6756125" y="3076402"/>
            <a:ext cx="133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Shifting focus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6" name="Google Shape;736;p108"/>
          <p:cNvSpPr txBox="1"/>
          <p:nvPr/>
        </p:nvSpPr>
        <p:spPr>
          <a:xfrm>
            <a:off x="5175375" y="3067275"/>
            <a:ext cx="164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If resources were limitless…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108"/>
          <p:cNvSpPr txBox="1"/>
          <p:nvPr/>
        </p:nvSpPr>
        <p:spPr>
          <a:xfrm>
            <a:off x="2476220" y="3059364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Imagine a world…</a:t>
            </a:r>
            <a:endParaRPr sz="16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8" name="Google Shape;738;p108"/>
          <p:cNvSpPr txBox="1"/>
          <p:nvPr/>
        </p:nvSpPr>
        <p:spPr>
          <a:xfrm>
            <a:off x="980585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9" name="Google Shape;739;p108"/>
          <p:cNvSpPr txBox="1"/>
          <p:nvPr/>
        </p:nvSpPr>
        <p:spPr>
          <a:xfrm>
            <a:off x="390286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p108"/>
          <p:cNvSpPr txBox="1"/>
          <p:nvPr/>
        </p:nvSpPr>
        <p:spPr>
          <a:xfrm>
            <a:off x="675611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108"/>
          <p:cNvSpPr txBox="1"/>
          <p:nvPr/>
        </p:nvSpPr>
        <p:spPr>
          <a:xfrm>
            <a:off x="2476235" y="2165239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2017-2020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42" name="Google Shape;742;p108"/>
          <p:cNvSpPr txBox="1"/>
          <p:nvPr/>
        </p:nvSpPr>
        <p:spPr>
          <a:xfrm>
            <a:off x="5329483" y="2186858"/>
            <a:ext cx="133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endParaRPr b="1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109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9" name="Google Shape;749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89680"/>
            <a:ext cx="9144000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7" y="0"/>
            <a:ext cx="30718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110"/>
          <p:cNvSpPr txBox="1"/>
          <p:nvPr/>
        </p:nvSpPr>
        <p:spPr>
          <a:xfrm>
            <a:off x="183550" y="890025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so we learned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110"/>
          <p:cNvSpPr txBox="1"/>
          <p:nvPr/>
        </p:nvSpPr>
        <p:spPr>
          <a:xfrm>
            <a:off x="4454450" y="1038550"/>
            <a:ext cx="3071700" cy="3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corpus has to be used by diverse stakeholders, be broadly understood, and serve as a trusted source across all interested sectors</a:t>
            </a:r>
            <a:endParaRPr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7" name="Google Shape;757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775" y="2100825"/>
            <a:ext cx="1371675" cy="716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6675"/>
            <a:ext cx="9144000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111"/>
          <p:cNvSpPr txBox="1"/>
          <p:nvPr/>
        </p:nvSpPr>
        <p:spPr>
          <a:xfrm>
            <a:off x="295375" y="878850"/>
            <a:ext cx="4581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Strolling through the data metrics journey</a:t>
            </a:r>
            <a:endParaRPr sz="25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4" name="Google Shape;764;p111"/>
          <p:cNvSpPr txBox="1"/>
          <p:nvPr/>
        </p:nvSpPr>
        <p:spPr>
          <a:xfrm>
            <a:off x="1049571" y="3075294"/>
            <a:ext cx="1338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Making Data Count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111"/>
          <p:cNvSpPr txBox="1"/>
          <p:nvPr/>
        </p:nvSpPr>
        <p:spPr>
          <a:xfrm>
            <a:off x="3902860" y="3067283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This much we know is true…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111"/>
          <p:cNvSpPr txBox="1"/>
          <p:nvPr/>
        </p:nvSpPr>
        <p:spPr>
          <a:xfrm>
            <a:off x="6756125" y="3076402"/>
            <a:ext cx="1338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Shifting focus</a:t>
            </a:r>
            <a:endParaRPr b="1" sz="16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111"/>
          <p:cNvSpPr txBox="1"/>
          <p:nvPr/>
        </p:nvSpPr>
        <p:spPr>
          <a:xfrm>
            <a:off x="5175375" y="3067275"/>
            <a:ext cx="164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If resources were limitless…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111"/>
          <p:cNvSpPr txBox="1"/>
          <p:nvPr/>
        </p:nvSpPr>
        <p:spPr>
          <a:xfrm>
            <a:off x="2476220" y="3059364"/>
            <a:ext cx="133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Imagine a world…</a:t>
            </a:r>
            <a:endParaRPr sz="16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9" name="Google Shape;769;p111"/>
          <p:cNvSpPr txBox="1"/>
          <p:nvPr/>
        </p:nvSpPr>
        <p:spPr>
          <a:xfrm>
            <a:off x="980585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2015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111"/>
          <p:cNvSpPr txBox="1"/>
          <p:nvPr/>
        </p:nvSpPr>
        <p:spPr>
          <a:xfrm>
            <a:off x="390286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111"/>
          <p:cNvSpPr txBox="1"/>
          <p:nvPr/>
        </p:nvSpPr>
        <p:spPr>
          <a:xfrm>
            <a:off x="6756110" y="2186850"/>
            <a:ext cx="133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b="1"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111"/>
          <p:cNvSpPr txBox="1"/>
          <p:nvPr/>
        </p:nvSpPr>
        <p:spPr>
          <a:xfrm>
            <a:off x="2476235" y="2165239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2017-2020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73" name="Google Shape;773;p111"/>
          <p:cNvSpPr txBox="1"/>
          <p:nvPr/>
        </p:nvSpPr>
        <p:spPr>
          <a:xfrm>
            <a:off x="5329483" y="2186858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12"/>
          <p:cNvSpPr txBox="1"/>
          <p:nvPr/>
        </p:nvSpPr>
        <p:spPr>
          <a:xfrm>
            <a:off x="295375" y="878850"/>
            <a:ext cx="5306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Looking at Open Data Metrics Through a Different Lens</a:t>
            </a:r>
            <a:endParaRPr b="1" sz="25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9" name="Google Shape;779;p112"/>
          <p:cNvSpPr txBox="1"/>
          <p:nvPr/>
        </p:nvSpPr>
        <p:spPr>
          <a:xfrm>
            <a:off x="980585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1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112"/>
          <p:cNvSpPr txBox="1"/>
          <p:nvPr/>
        </p:nvSpPr>
        <p:spPr>
          <a:xfrm>
            <a:off x="390286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3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1" name="Google Shape;781;p112"/>
          <p:cNvSpPr txBox="1"/>
          <p:nvPr/>
        </p:nvSpPr>
        <p:spPr>
          <a:xfrm>
            <a:off x="6756110" y="2186850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5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2" name="Google Shape;782;p112"/>
          <p:cNvSpPr txBox="1"/>
          <p:nvPr/>
        </p:nvSpPr>
        <p:spPr>
          <a:xfrm>
            <a:off x="2476235" y="2165239"/>
            <a:ext cx="133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Step 2</a:t>
            </a:r>
            <a:endParaRPr sz="1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83" name="Google Shape;783;p112"/>
          <p:cNvSpPr txBox="1"/>
          <p:nvPr/>
        </p:nvSpPr>
        <p:spPr>
          <a:xfrm>
            <a:off x="5329483" y="2186858"/>
            <a:ext cx="1338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4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4" name="Google Shape;784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016" y="1770575"/>
            <a:ext cx="5015972" cy="315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Google Shape;78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113"/>
          <p:cNvSpPr txBox="1"/>
          <p:nvPr/>
        </p:nvSpPr>
        <p:spPr>
          <a:xfrm>
            <a:off x="295375" y="878850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The importance of building trust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1" name="Google Shape;79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4687" y="1527725"/>
            <a:ext cx="925626" cy="9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8713" y="1239467"/>
            <a:ext cx="925626" cy="9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037" y="1560350"/>
            <a:ext cx="925626" cy="925626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113"/>
          <p:cNvSpPr txBox="1"/>
          <p:nvPr/>
        </p:nvSpPr>
        <p:spPr>
          <a:xfrm>
            <a:off x="4688188" y="1000363"/>
            <a:ext cx="136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Transparent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5" name="Google Shape;795;p113"/>
          <p:cNvSpPr txBox="1"/>
          <p:nvPr/>
        </p:nvSpPr>
        <p:spPr>
          <a:xfrm>
            <a:off x="5895700" y="1000375"/>
            <a:ext cx="113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Auditable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6" name="Google Shape;796;p113"/>
          <p:cNvSpPr txBox="1"/>
          <p:nvPr/>
        </p:nvSpPr>
        <p:spPr>
          <a:xfrm>
            <a:off x="6935300" y="1000375"/>
            <a:ext cx="165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Contextualized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3"/>
          <p:cNvSpPr/>
          <p:nvPr/>
        </p:nvSpPr>
        <p:spPr>
          <a:xfrm>
            <a:off x="4005675" y="2152275"/>
            <a:ext cx="4022400" cy="1358700"/>
          </a:xfrm>
          <a:prstGeom prst="ellipse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Open Data Metrics</a:t>
            </a:r>
            <a:endParaRPr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113"/>
          <p:cNvSpPr/>
          <p:nvPr/>
        </p:nvSpPr>
        <p:spPr>
          <a:xfrm>
            <a:off x="4427775" y="4051725"/>
            <a:ext cx="3178200" cy="533700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Metrics Source Data</a:t>
            </a:r>
            <a:endParaRPr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e.g., usage, citations, etc.</a:t>
            </a:r>
            <a:endParaRPr i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9" name="Google Shape;799;p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4187" y="2859537"/>
            <a:ext cx="1081726" cy="108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1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7850" y="2859537"/>
            <a:ext cx="1081726" cy="108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1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67363" y="2832950"/>
            <a:ext cx="1134900" cy="11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113"/>
          <p:cNvSpPr txBox="1"/>
          <p:nvPr/>
        </p:nvSpPr>
        <p:spPr>
          <a:xfrm>
            <a:off x="3630325" y="1000375"/>
            <a:ext cx="113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Complete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3" name="Google Shape;803;p1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90617" y="1646137"/>
            <a:ext cx="827676" cy="82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1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88403" y="1210251"/>
            <a:ext cx="861299" cy="86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1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19025" y="1527725"/>
            <a:ext cx="925650" cy="9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4335" y="1178088"/>
            <a:ext cx="925626" cy="9256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7" name="Google Shape;807;p113"/>
          <p:cNvCxnSpPr/>
          <p:nvPr/>
        </p:nvCxnSpPr>
        <p:spPr>
          <a:xfrm rot="10800000">
            <a:off x="5008975" y="3617100"/>
            <a:ext cx="600" cy="32850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8" name="Google Shape;808;p113"/>
          <p:cNvCxnSpPr/>
          <p:nvPr/>
        </p:nvCxnSpPr>
        <p:spPr>
          <a:xfrm rot="10800000">
            <a:off x="5984762" y="3617100"/>
            <a:ext cx="600" cy="32850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9" name="Google Shape;809;p113"/>
          <p:cNvCxnSpPr/>
          <p:nvPr/>
        </p:nvCxnSpPr>
        <p:spPr>
          <a:xfrm rot="10800000">
            <a:off x="6935312" y="3617100"/>
            <a:ext cx="600" cy="32850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0" name="Google Shape;810;p113"/>
          <p:cNvSpPr/>
          <p:nvPr/>
        </p:nvSpPr>
        <p:spPr>
          <a:xfrm>
            <a:off x="3630325" y="1400575"/>
            <a:ext cx="5116500" cy="3457500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114"/>
          <p:cNvSpPr txBox="1"/>
          <p:nvPr/>
        </p:nvSpPr>
        <p:spPr>
          <a:xfrm>
            <a:off x="139500" y="915125"/>
            <a:ext cx="34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In So Many Ways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7" name="Google Shape;817;p114"/>
          <p:cNvSpPr txBox="1"/>
          <p:nvPr/>
        </p:nvSpPr>
        <p:spPr>
          <a:xfrm>
            <a:off x="129663" y="1469225"/>
            <a:ext cx="2823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We are where we want to be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8" name="Google Shape;818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2091" y="3229654"/>
            <a:ext cx="5474907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0900" y="2012776"/>
            <a:ext cx="3148074" cy="96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1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1375" y="2508875"/>
            <a:ext cx="2224025" cy="4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1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6650" y="1930400"/>
            <a:ext cx="1870540" cy="4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1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3900" y="1119104"/>
            <a:ext cx="3759165" cy="81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1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69500" y="1187450"/>
            <a:ext cx="2547712" cy="28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115"/>
          <p:cNvSpPr txBox="1"/>
          <p:nvPr/>
        </p:nvSpPr>
        <p:spPr>
          <a:xfrm>
            <a:off x="156125" y="878850"/>
            <a:ext cx="292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In So Many Ways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0" name="Google Shape;83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2400" y="129550"/>
            <a:ext cx="2699200" cy="26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115"/>
          <p:cNvSpPr txBox="1"/>
          <p:nvPr/>
        </p:nvSpPr>
        <p:spPr>
          <a:xfrm>
            <a:off x="3752425" y="1490325"/>
            <a:ext cx="1424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Data Availability Statements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832" name="Google Shape;832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8425" y="1154125"/>
            <a:ext cx="2699200" cy="26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0925" y="2444300"/>
            <a:ext cx="2699200" cy="26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115"/>
          <p:cNvSpPr txBox="1"/>
          <p:nvPr/>
        </p:nvSpPr>
        <p:spPr>
          <a:xfrm>
            <a:off x="4496900" y="3778400"/>
            <a:ext cx="1424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“The need for open data”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835" name="Google Shape;835;p115"/>
          <p:cNvSpPr txBox="1"/>
          <p:nvPr/>
        </p:nvSpPr>
        <p:spPr>
          <a:xfrm>
            <a:off x="6751975" y="2521925"/>
            <a:ext cx="142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Overhyping incentives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836" name="Google Shape;836;p115"/>
          <p:cNvSpPr txBox="1"/>
          <p:nvPr/>
        </p:nvSpPr>
        <p:spPr>
          <a:xfrm>
            <a:off x="129663" y="1505775"/>
            <a:ext cx="2823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We are NOT where we should be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116"/>
          <p:cNvSpPr txBox="1"/>
          <p:nvPr/>
        </p:nvSpPr>
        <p:spPr>
          <a:xfrm>
            <a:off x="295375" y="878850"/>
            <a:ext cx="282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3" name="Google Shape;843;p116"/>
          <p:cNvSpPr txBox="1"/>
          <p:nvPr/>
        </p:nvSpPr>
        <p:spPr>
          <a:xfrm>
            <a:off x="324175" y="1779550"/>
            <a:ext cx="255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Everyone else</a:t>
            </a:r>
            <a:endParaRPr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4" name="Google Shape;844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50781"/>
            <a:ext cx="9143999" cy="1441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Google Shape;849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117"/>
          <p:cNvSpPr txBox="1"/>
          <p:nvPr/>
        </p:nvSpPr>
        <p:spPr>
          <a:xfrm>
            <a:off x="158400" y="878850"/>
            <a:ext cx="310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It’s time for a 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new conversation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1" name="Google Shape;851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4200" y="1310213"/>
            <a:ext cx="5068025" cy="28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Google Shape;856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7" y="0"/>
            <a:ext cx="30718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18"/>
          <p:cNvSpPr txBox="1"/>
          <p:nvPr/>
        </p:nvSpPr>
        <p:spPr>
          <a:xfrm>
            <a:off x="0" y="890025"/>
            <a:ext cx="340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Prioritizing Open Data Metrics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8" name="Google Shape;858;p118"/>
          <p:cNvSpPr txBox="1"/>
          <p:nvPr/>
        </p:nvSpPr>
        <p:spPr>
          <a:xfrm>
            <a:off x="3213000" y="1583025"/>
            <a:ext cx="59310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Data metrics 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are the</a:t>
            </a: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 priority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 for </a:t>
            </a: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infrastructure, funding, policy, 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discussion, across our spaces. </a:t>
            </a: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We need evidence-based ways to evaluate how effective 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our investments in open data have been, </a:t>
            </a: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what data should be opened up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, and indicators to</a:t>
            </a: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 reward researchers and administrators for data reuse</a:t>
            </a:r>
            <a:endParaRPr b="1"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" name="Google Shape;863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3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19"/>
          <p:cNvSpPr txBox="1"/>
          <p:nvPr/>
        </p:nvSpPr>
        <p:spPr>
          <a:xfrm>
            <a:off x="295375" y="878850"/>
            <a:ext cx="28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We Made it to the Summit</a:t>
            </a:r>
            <a:endParaRPr b="1" sz="24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5" name="Google Shape;865;p119"/>
          <p:cNvSpPr txBox="1"/>
          <p:nvPr/>
        </p:nvSpPr>
        <p:spPr>
          <a:xfrm>
            <a:off x="3313475" y="2132275"/>
            <a:ext cx="197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Use shared infrastructure 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66" name="Google Shape;866;p119"/>
          <p:cNvSpPr txBox="1"/>
          <p:nvPr/>
        </p:nvSpPr>
        <p:spPr>
          <a:xfrm>
            <a:off x="3328313" y="878850"/>
            <a:ext cx="1941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Embrace evidence &amp; </a:t>
            </a: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bibliometrics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67" name="Google Shape;867;p119"/>
          <p:cNvSpPr txBox="1"/>
          <p:nvPr/>
        </p:nvSpPr>
        <p:spPr>
          <a:xfrm>
            <a:off x="3313475" y="3077900"/>
            <a:ext cx="2201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Invoke principles through all components of data metrics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868" name="Google Shape;868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5026" y="929938"/>
            <a:ext cx="3283625" cy="32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119"/>
          <p:cNvSpPr txBox="1"/>
          <p:nvPr/>
        </p:nvSpPr>
        <p:spPr>
          <a:xfrm>
            <a:off x="324175" y="1779550"/>
            <a:ext cx="255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Let’s commit to…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20"/>
          <p:cNvSpPr txBox="1"/>
          <p:nvPr/>
        </p:nvSpPr>
        <p:spPr>
          <a:xfrm>
            <a:off x="35400" y="625325"/>
            <a:ext cx="569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120"/>
          <p:cNvSpPr txBox="1"/>
          <p:nvPr/>
        </p:nvSpPr>
        <p:spPr>
          <a:xfrm>
            <a:off x="410800" y="197800"/>
            <a:ext cx="201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120"/>
          <p:cNvSpPr txBox="1"/>
          <p:nvPr/>
        </p:nvSpPr>
        <p:spPr>
          <a:xfrm>
            <a:off x="381000" y="214275"/>
            <a:ext cx="1985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Sept 12 2023</a:t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7" name="Google Shape;877;p120"/>
          <p:cNvSpPr txBox="1"/>
          <p:nvPr/>
        </p:nvSpPr>
        <p:spPr>
          <a:xfrm>
            <a:off x="372625" y="549125"/>
            <a:ext cx="6414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sz="25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8" name="Google Shape;878;p120"/>
          <p:cNvSpPr txBox="1"/>
          <p:nvPr/>
        </p:nvSpPr>
        <p:spPr>
          <a:xfrm>
            <a:off x="372615" y="1314248"/>
            <a:ext cx="519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daniella.lowenberg@ucop.edu</a:t>
            </a:r>
            <a:b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@danilowenberg</a:t>
            </a:r>
            <a:endParaRPr b="1"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21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4" name="Google Shape;884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121"/>
          <p:cNvSpPr txBox="1"/>
          <p:nvPr/>
        </p:nvSpPr>
        <p:spPr>
          <a:xfrm>
            <a:off x="380250" y="918775"/>
            <a:ext cx="8385900" cy="29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Open Global Data Citation Corpus</a:t>
            </a:r>
            <a:endParaRPr b="1" sz="28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Matt Buys 			</a:t>
            </a:r>
            <a:endParaRPr b="1" sz="20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Executive Director, DataCite</a:t>
            </a:r>
            <a:r>
              <a:rPr lang="en" sz="2000">
                <a:solidFill>
                  <a:srgbClr val="21252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20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Carly Strasser</a:t>
            </a:r>
            <a:endParaRPr sz="20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2937887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Program Manager for Open Science, Chan Zuckerberg Initiative</a:t>
            </a:r>
            <a:endParaRPr sz="20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6" name="Google Shape;886;p121"/>
          <p:cNvPicPr preferRelativeResize="0"/>
          <p:nvPr/>
        </p:nvPicPr>
        <p:blipFill rotWithShape="1">
          <a:blip r:embed="rId4">
            <a:alphaModFix/>
          </a:blip>
          <a:srcRect b="11344" l="4761" r="0" t="3483"/>
          <a:stretch/>
        </p:blipFill>
        <p:spPr>
          <a:xfrm>
            <a:off x="5564850" y="1699375"/>
            <a:ext cx="1144200" cy="12885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87" name="Google Shape;887;p121"/>
          <p:cNvPicPr preferRelativeResize="0"/>
          <p:nvPr/>
        </p:nvPicPr>
        <p:blipFill rotWithShape="1">
          <a:blip r:embed="rId5">
            <a:alphaModFix/>
          </a:blip>
          <a:srcRect b="16812" l="0" r="0" t="0"/>
          <a:stretch/>
        </p:blipFill>
        <p:spPr>
          <a:xfrm>
            <a:off x="5554950" y="3199950"/>
            <a:ext cx="1230300" cy="12885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22"/>
          <p:cNvSpPr txBox="1"/>
          <p:nvPr/>
        </p:nvSpPr>
        <p:spPr>
          <a:xfrm>
            <a:off x="626575" y="3963825"/>
            <a:ext cx="60651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43B54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Matt Buys, </a:t>
            </a:r>
            <a:r>
              <a:rPr lang="en" sz="1200">
                <a:solidFill>
                  <a:srgbClr val="243B54"/>
                </a:solidFill>
                <a:latin typeface="Barlow"/>
                <a:ea typeface="Barlow"/>
                <a:cs typeface="Barlow"/>
                <a:sym typeface="Barlow"/>
              </a:rPr>
              <a:t>Executive Director, DataCite </a:t>
            </a:r>
            <a:endParaRPr sz="1200">
              <a:solidFill>
                <a:srgbClr val="243B5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43B54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Patricia Brennan, </a:t>
            </a:r>
            <a:r>
              <a:rPr lang="en" sz="1200">
                <a:solidFill>
                  <a:srgbClr val="243B54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Vice President Technology, Science, Chan Zuckerberg Initiative</a:t>
            </a:r>
            <a:endParaRPr sz="1200">
              <a:solidFill>
                <a:srgbClr val="243B54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43B54"/>
                </a:solidFill>
                <a:highlight>
                  <a:srgbClr val="FFFFFF"/>
                </a:highlight>
                <a:latin typeface="Barlow ExtraBold"/>
                <a:ea typeface="Barlow ExtraBold"/>
                <a:cs typeface="Barlow ExtraBold"/>
                <a:sym typeface="Barlow ExtraBold"/>
              </a:rPr>
              <a:t>Carly Strasser</a:t>
            </a:r>
            <a:r>
              <a:rPr b="1" lang="en" sz="1200">
                <a:solidFill>
                  <a:srgbClr val="243B54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,</a:t>
            </a:r>
            <a:r>
              <a:rPr lang="en" sz="1200">
                <a:solidFill>
                  <a:srgbClr val="243B54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Senior Program Manager for Open Science, </a:t>
            </a:r>
            <a:r>
              <a:rPr lang="en" sz="1200">
                <a:solidFill>
                  <a:schemeClr val="dk1"/>
                </a:solidFill>
                <a:highlight>
                  <a:schemeClr val="lt1"/>
                </a:highlight>
                <a:latin typeface="Barlow"/>
                <a:ea typeface="Barlow"/>
                <a:cs typeface="Barlow"/>
                <a:sym typeface="Barlow"/>
              </a:rPr>
              <a:t>Chan Zuckerberg Initiative</a:t>
            </a:r>
            <a:endParaRPr sz="1200">
              <a:solidFill>
                <a:srgbClr val="243B54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243B5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93" name="Google Shape;893;p1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0654" y="4597575"/>
            <a:ext cx="942416" cy="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9125" y="386557"/>
            <a:ext cx="1007949" cy="4698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5" name="Google Shape;895;p122"/>
          <p:cNvCxnSpPr/>
          <p:nvPr/>
        </p:nvCxnSpPr>
        <p:spPr>
          <a:xfrm>
            <a:off x="5718275" y="330025"/>
            <a:ext cx="0" cy="5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96" name="Google Shape;896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18275" y="330025"/>
            <a:ext cx="1110288" cy="58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22"/>
          <p:cNvSpPr txBox="1"/>
          <p:nvPr>
            <p:ph idx="4294967295" type="title"/>
          </p:nvPr>
        </p:nvSpPr>
        <p:spPr>
          <a:xfrm>
            <a:off x="627725" y="1419275"/>
            <a:ext cx="6956100" cy="5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Forging the path forward</a:t>
            </a:r>
            <a:endParaRPr sz="3600"/>
          </a:p>
        </p:txBody>
      </p:sp>
      <p:sp>
        <p:nvSpPr>
          <p:cNvPr id="898" name="Google Shape;898;p122"/>
          <p:cNvSpPr txBox="1"/>
          <p:nvPr>
            <p:ph idx="4294967295" type="subTitle"/>
          </p:nvPr>
        </p:nvSpPr>
        <p:spPr>
          <a:xfrm>
            <a:off x="627725" y="1870925"/>
            <a:ext cx="69327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600">
                <a:solidFill>
                  <a:srgbClr val="243B54"/>
                </a:solidFill>
              </a:rPr>
              <a:t>Global Data Citation Corpus</a:t>
            </a:r>
            <a:endParaRPr b="1" sz="3600">
              <a:solidFill>
                <a:srgbClr val="243B54"/>
              </a:solidFill>
            </a:endParaRPr>
          </a:p>
        </p:txBody>
      </p:sp>
      <p:pic>
        <p:nvPicPr>
          <p:cNvPr id="899" name="Google Shape;899;p1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1275" y="386550"/>
            <a:ext cx="2252615" cy="413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0" name="Google Shape;900;p122"/>
          <p:cNvCxnSpPr/>
          <p:nvPr/>
        </p:nvCxnSpPr>
        <p:spPr>
          <a:xfrm>
            <a:off x="6828575" y="330025"/>
            <a:ext cx="0" cy="5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01" name="Google Shape;901;p1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62025" y="172353"/>
            <a:ext cx="942423" cy="8982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2" name="Google Shape;902;p122"/>
          <p:cNvCxnSpPr/>
          <p:nvPr/>
        </p:nvCxnSpPr>
        <p:spPr>
          <a:xfrm>
            <a:off x="4501425" y="330025"/>
            <a:ext cx="0" cy="5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23"/>
          <p:cNvSpPr txBox="1"/>
          <p:nvPr>
            <p:ph type="title"/>
          </p:nvPr>
        </p:nvSpPr>
        <p:spPr>
          <a:xfrm>
            <a:off x="785344" y="1601069"/>
            <a:ext cx="5754600" cy="5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Citation Corpus</a:t>
            </a:r>
            <a:endParaRPr/>
          </a:p>
        </p:txBody>
      </p:sp>
      <p:sp>
        <p:nvSpPr>
          <p:cNvPr id="908" name="Google Shape;908;p123"/>
          <p:cNvSpPr txBox="1"/>
          <p:nvPr>
            <p:ph idx="1" type="subTitle"/>
          </p:nvPr>
        </p:nvSpPr>
        <p:spPr>
          <a:xfrm>
            <a:off x="785344" y="2120472"/>
            <a:ext cx="6621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Building a community corpus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24"/>
          <p:cNvSpPr txBox="1"/>
          <p:nvPr>
            <p:ph type="title"/>
          </p:nvPr>
        </p:nvSpPr>
        <p:spPr>
          <a:xfrm>
            <a:off x="311700" y="216425"/>
            <a:ext cx="647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Collective Action</a:t>
            </a:r>
            <a:endParaRPr/>
          </a:p>
        </p:txBody>
      </p:sp>
      <p:sp>
        <p:nvSpPr>
          <p:cNvPr id="914" name="Google Shape;914;p124"/>
          <p:cNvSpPr txBox="1"/>
          <p:nvPr>
            <p:ph idx="2" type="subTitle"/>
          </p:nvPr>
        </p:nvSpPr>
        <p:spPr>
          <a:xfrm>
            <a:off x="311700" y="584225"/>
            <a:ext cx="66213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Driving Culture Change Across the Community</a:t>
            </a:r>
            <a:endParaRPr sz="2400"/>
          </a:p>
        </p:txBody>
      </p:sp>
      <p:pic>
        <p:nvPicPr>
          <p:cNvPr id="915" name="Google Shape;915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5200" y="1157050"/>
            <a:ext cx="5673600" cy="36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25"/>
          <p:cNvSpPr txBox="1"/>
          <p:nvPr>
            <p:ph type="title"/>
          </p:nvPr>
        </p:nvSpPr>
        <p:spPr>
          <a:xfrm>
            <a:off x="311700" y="216425"/>
            <a:ext cx="647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Uniting Data Footprints</a:t>
            </a:r>
            <a:endParaRPr/>
          </a:p>
        </p:txBody>
      </p:sp>
      <p:sp>
        <p:nvSpPr>
          <p:cNvPr id="921" name="Google Shape;921;p125"/>
          <p:cNvSpPr txBox="1"/>
          <p:nvPr>
            <p:ph idx="1" type="body"/>
          </p:nvPr>
        </p:nvSpPr>
        <p:spPr>
          <a:xfrm>
            <a:off x="311700" y="1558050"/>
            <a:ext cx="4486500" cy="30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12"/>
              <a:t>Challenge: Dispersed Data Reuse Information</a:t>
            </a:r>
            <a:endParaRPr b="1" sz="2812"/>
          </a:p>
          <a:p>
            <a:pPr indent="-326839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2812"/>
              <a:t>Data reuse details spread across various platforms</a:t>
            </a:r>
            <a:endParaRPr sz="2812"/>
          </a:p>
          <a:p>
            <a:pPr indent="-32683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812"/>
              <a:t>Hinders understanding of open data impact</a:t>
            </a:r>
            <a:endParaRPr sz="281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812"/>
              <a:t>Solution: The Global Open Data Citation Corpus</a:t>
            </a:r>
            <a:endParaRPr b="1" sz="2812"/>
          </a:p>
          <a:p>
            <a:pPr indent="-326839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2812"/>
              <a:t>Centralized resource for data citations</a:t>
            </a:r>
            <a:endParaRPr sz="2812"/>
          </a:p>
          <a:p>
            <a:pPr indent="-32683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812"/>
              <a:t>Openly available</a:t>
            </a:r>
            <a:endParaRPr sz="2812"/>
          </a:p>
          <a:p>
            <a:pPr indent="-32683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812"/>
              <a:t>Aggregates citations from multiple sources</a:t>
            </a:r>
            <a:endParaRPr sz="2812"/>
          </a:p>
          <a:p>
            <a:pPr indent="-32683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812"/>
              <a:t>Enhances community accessibility</a:t>
            </a:r>
            <a:endParaRPr sz="1430"/>
          </a:p>
        </p:txBody>
      </p:sp>
      <p:sp>
        <p:nvSpPr>
          <p:cNvPr id="922" name="Google Shape;922;p125"/>
          <p:cNvSpPr txBox="1"/>
          <p:nvPr>
            <p:ph idx="2" type="subTitle"/>
          </p:nvPr>
        </p:nvSpPr>
        <p:spPr>
          <a:xfrm>
            <a:off x="311700" y="584225"/>
            <a:ext cx="66213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Open Global Data Citation Corpus</a:t>
            </a:r>
            <a:endParaRPr sz="2400"/>
          </a:p>
        </p:txBody>
      </p:sp>
      <p:pic>
        <p:nvPicPr>
          <p:cNvPr id="923" name="Google Shape;923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8200" y="1400662"/>
            <a:ext cx="3489152" cy="332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26"/>
          <p:cNvSpPr txBox="1"/>
          <p:nvPr>
            <p:ph type="title"/>
          </p:nvPr>
        </p:nvSpPr>
        <p:spPr>
          <a:xfrm>
            <a:off x="311700" y="216425"/>
            <a:ext cx="647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Uniting Data Footprints</a:t>
            </a:r>
            <a:endParaRPr/>
          </a:p>
        </p:txBody>
      </p:sp>
      <p:sp>
        <p:nvSpPr>
          <p:cNvPr id="929" name="Google Shape;929;p126"/>
          <p:cNvSpPr txBox="1"/>
          <p:nvPr>
            <p:ph idx="1" type="body"/>
          </p:nvPr>
        </p:nvSpPr>
        <p:spPr>
          <a:xfrm>
            <a:off x="3476775" y="1558050"/>
            <a:ext cx="5872800" cy="30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Stakeholder Advantages</a:t>
            </a:r>
            <a:endParaRPr b="1"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Researchers: Insights into data impact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Funders: Evaluation of research data reach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Institutions: Understanding data reuse trends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Enabling Large-Scale Analyses</a:t>
            </a:r>
            <a:endParaRPr b="1"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Empowers extensive research analyses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Provides evidence of research data reuse practices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1000"/>
              </a:spcAft>
              <a:buSzPts val="1500"/>
              <a:buChar char="●"/>
            </a:pPr>
            <a:r>
              <a:rPr lang="en" sz="1500"/>
              <a:t>Offers insights spanning disciplines and institutions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930" name="Google Shape;930;p126"/>
          <p:cNvSpPr txBox="1"/>
          <p:nvPr>
            <p:ph idx="2" type="subTitle"/>
          </p:nvPr>
        </p:nvSpPr>
        <p:spPr>
          <a:xfrm>
            <a:off x="311700" y="584225"/>
            <a:ext cx="66213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Open Global Data Citation Corpus</a:t>
            </a:r>
            <a:endParaRPr sz="2400"/>
          </a:p>
        </p:txBody>
      </p:sp>
      <p:pic>
        <p:nvPicPr>
          <p:cNvPr id="931" name="Google Shape;931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7200" y="368150"/>
            <a:ext cx="4708475" cy="470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127"/>
          <p:cNvSpPr txBox="1"/>
          <p:nvPr>
            <p:ph type="title"/>
          </p:nvPr>
        </p:nvSpPr>
        <p:spPr>
          <a:xfrm>
            <a:off x="760925" y="1159475"/>
            <a:ext cx="8258700" cy="1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Collaborating to Build the </a:t>
            </a: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Open Global Data Citation Corpus</a:t>
            </a: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37" name="Google Shape;937;p127"/>
          <p:cNvSpPr txBox="1"/>
          <p:nvPr>
            <p:ph idx="1" type="subTitle"/>
          </p:nvPr>
        </p:nvSpPr>
        <p:spPr>
          <a:xfrm>
            <a:off x="785344" y="2196672"/>
            <a:ext cx="6621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0" lang="en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CZI Science</a:t>
            </a:r>
            <a:endParaRPr b="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2" name="Google Shape;942;p128"/>
          <p:cNvCxnSpPr/>
          <p:nvPr/>
        </p:nvCxnSpPr>
        <p:spPr>
          <a:xfrm>
            <a:off x="974377" y="2644541"/>
            <a:ext cx="7641900" cy="0"/>
          </a:xfrm>
          <a:prstGeom prst="straightConnector1">
            <a:avLst/>
          </a:prstGeom>
          <a:noFill/>
          <a:ln cap="sq" cmpd="sng" w="76200">
            <a:solidFill>
              <a:srgbClr val="FD3A44"/>
            </a:solidFill>
            <a:prstDash val="solid"/>
            <a:round/>
            <a:headEnd len="sm" w="sm" type="none"/>
            <a:tailEnd len="sm" w="sm" type="stealth"/>
          </a:ln>
        </p:spPr>
      </p:cxnSp>
      <p:sp>
        <p:nvSpPr>
          <p:cNvPr id="943" name="Google Shape;943;p128"/>
          <p:cNvSpPr/>
          <p:nvPr/>
        </p:nvSpPr>
        <p:spPr>
          <a:xfrm>
            <a:off x="372634" y="2074622"/>
            <a:ext cx="1140000" cy="1140000"/>
          </a:xfrm>
          <a:prstGeom prst="ellipse">
            <a:avLst/>
          </a:prstGeom>
          <a:solidFill>
            <a:srgbClr val="FBFBFB"/>
          </a:solidFill>
          <a:ln cap="flat" cmpd="sng" w="76200">
            <a:solidFill>
              <a:srgbClr val="FF41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875" lIns="433375" spcFirstLastPara="1" rIns="433375" wrap="square" tIns="568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49"/>
              <a:buFont typeface="Arial"/>
              <a:buNone/>
            </a:pPr>
            <a:r>
              <a:t/>
            </a:r>
            <a:endParaRPr b="0" i="0" sz="3249" u="none" cap="none" strike="noStrike">
              <a:solidFill>
                <a:srgbClr val="FF41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128"/>
          <p:cNvSpPr txBox="1"/>
          <p:nvPr/>
        </p:nvSpPr>
        <p:spPr>
          <a:xfrm>
            <a:off x="1890124" y="2758142"/>
            <a:ext cx="21462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-152378" lvl="0" marL="1523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10 YEARS</a:t>
            </a:r>
            <a:endParaRPr b="1" i="0" sz="2400" u="none" cap="none" strike="noStrik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45" name="Google Shape;945;p128"/>
          <p:cNvSpPr txBox="1"/>
          <p:nvPr/>
        </p:nvSpPr>
        <p:spPr>
          <a:xfrm>
            <a:off x="1991601" y="3326850"/>
            <a:ext cx="6170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Advance research and develop technologies to measure human biology in action: Understanding the mysteries of the cell and how cells interact in systems.</a:t>
            </a:r>
            <a:endParaRPr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46" name="Google Shape;946;p128"/>
          <p:cNvCxnSpPr/>
          <p:nvPr/>
        </p:nvCxnSpPr>
        <p:spPr>
          <a:xfrm rot="10800000">
            <a:off x="1752876" y="2630577"/>
            <a:ext cx="0" cy="1596000"/>
          </a:xfrm>
          <a:prstGeom prst="straightConnector1">
            <a:avLst/>
          </a:prstGeom>
          <a:noFill/>
          <a:ln cap="flat" cmpd="sng" w="76200">
            <a:solidFill>
              <a:srgbClr val="FD3A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7" name="Google Shape;947;p128"/>
          <p:cNvSpPr txBox="1"/>
          <p:nvPr/>
        </p:nvSpPr>
        <p:spPr>
          <a:xfrm>
            <a:off x="4720069" y="1214861"/>
            <a:ext cx="21513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-152378" lvl="0" marL="1523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80 YEARS</a:t>
            </a:r>
            <a:endParaRPr b="1" i="0" sz="2400" u="none" cap="none" strike="noStrik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948" name="Google Shape;948;p128"/>
          <p:cNvCxnSpPr/>
          <p:nvPr/>
        </p:nvCxnSpPr>
        <p:spPr>
          <a:xfrm rot="10800000">
            <a:off x="4655488" y="1238838"/>
            <a:ext cx="0" cy="1383000"/>
          </a:xfrm>
          <a:prstGeom prst="straightConnector1">
            <a:avLst/>
          </a:prstGeom>
          <a:noFill/>
          <a:ln cap="flat" cmpd="sng" w="76200">
            <a:solidFill>
              <a:srgbClr val="FD3A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9" name="Google Shape;949;p128"/>
          <p:cNvSpPr txBox="1"/>
          <p:nvPr/>
        </p:nvSpPr>
        <p:spPr>
          <a:xfrm>
            <a:off x="4821550" y="1783550"/>
            <a:ext cx="37890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Cure, prevent, or manage all </a:t>
            </a:r>
            <a:br>
              <a:rPr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diseases by the end of the century.</a:t>
            </a:r>
            <a:endParaRPr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0" name="Google Shape;950;p128"/>
          <p:cNvSpPr txBox="1"/>
          <p:nvPr/>
        </p:nvSpPr>
        <p:spPr>
          <a:xfrm>
            <a:off x="369000" y="247700"/>
            <a:ext cx="34509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414B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CZI SCIENCE GOALS</a:t>
            </a:r>
            <a:endParaRPr b="1" sz="2700">
              <a:solidFill>
                <a:srgbClr val="FF414B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951" name="Google Shape;951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09" y="2129990"/>
            <a:ext cx="963329" cy="96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6" name="Google Shape;956;p129"/>
          <p:cNvGrpSpPr/>
          <p:nvPr/>
        </p:nvGrpSpPr>
        <p:grpSpPr>
          <a:xfrm>
            <a:off x="2537828" y="1045367"/>
            <a:ext cx="3960778" cy="3738392"/>
            <a:chOff x="6594517" y="1574799"/>
            <a:chExt cx="11194964" cy="10566399"/>
          </a:xfrm>
        </p:grpSpPr>
        <p:grpSp>
          <p:nvGrpSpPr>
            <p:cNvPr id="957" name="Google Shape;957;p129"/>
            <p:cNvGrpSpPr/>
            <p:nvPr/>
          </p:nvGrpSpPr>
          <p:grpSpPr>
            <a:xfrm>
              <a:off x="9069895" y="5638799"/>
              <a:ext cx="6244210" cy="5498062"/>
              <a:chOff x="9069895" y="5638799"/>
              <a:chExt cx="6244210" cy="5498062"/>
            </a:xfrm>
          </p:grpSpPr>
          <p:sp>
            <p:nvSpPr>
              <p:cNvPr id="958" name="Google Shape;958;p129"/>
              <p:cNvSpPr/>
              <p:nvPr/>
            </p:nvSpPr>
            <p:spPr>
              <a:xfrm>
                <a:off x="9069895" y="5638799"/>
                <a:ext cx="3122105" cy="2344515"/>
              </a:xfrm>
              <a:custGeom>
                <a:rect b="b" l="l" r="r" t="t"/>
                <a:pathLst>
                  <a:path extrusionOk="0" h="2344515" w="3122105">
                    <a:moveTo>
                      <a:pt x="775822" y="0"/>
                    </a:moveTo>
                    <a:cubicBezTo>
                      <a:pt x="1673616" y="0"/>
                      <a:pt x="2486416" y="363903"/>
                      <a:pt x="3074768" y="952255"/>
                    </a:cubicBezTo>
                    <a:lnTo>
                      <a:pt x="3122105" y="1004339"/>
                    </a:lnTo>
                    <a:lnTo>
                      <a:pt x="2959603" y="1183135"/>
                    </a:lnTo>
                    <a:cubicBezTo>
                      <a:pt x="2694573" y="1504278"/>
                      <a:pt x="2490013" y="1877174"/>
                      <a:pt x="2363355" y="2284393"/>
                    </a:cubicBezTo>
                    <a:lnTo>
                      <a:pt x="2346282" y="2344515"/>
                    </a:lnTo>
                    <a:lnTo>
                      <a:pt x="2309580" y="2336044"/>
                    </a:lnTo>
                    <a:cubicBezTo>
                      <a:pt x="1218821" y="2055404"/>
                      <a:pt x="349550" y="1222957"/>
                      <a:pt x="17073" y="154007"/>
                    </a:cubicBezTo>
                    <a:lnTo>
                      <a:pt x="0" y="93885"/>
                    </a:lnTo>
                    <a:lnTo>
                      <a:pt x="120592" y="66053"/>
                    </a:lnTo>
                    <a:cubicBezTo>
                      <a:pt x="332237" y="22744"/>
                      <a:pt x="551373" y="0"/>
                      <a:pt x="775822" y="0"/>
                    </a:cubicBezTo>
                    <a:close/>
                  </a:path>
                </a:pathLst>
              </a:custGeom>
              <a:solidFill>
                <a:srgbClr val="FD404A">
                  <a:alpha val="48630"/>
                </a:srgbClr>
              </a:solidFill>
              <a:ln cap="flat" cmpd="sng" w="381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438400" lIns="866975" spcFirstLastPara="1" rIns="866975" wrap="square" tIns="11379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</a:pPr>
                <a:r>
                  <a:t/>
                </a:r>
                <a:endParaRPr b="0" i="0" sz="6500" u="none" cap="none" strike="noStrike">
                  <a:solidFill>
                    <a:srgbClr val="FF41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129"/>
              <p:cNvSpPr/>
              <p:nvPr/>
            </p:nvSpPr>
            <p:spPr>
              <a:xfrm>
                <a:off x="12192000" y="5638799"/>
                <a:ext cx="3122105" cy="2344515"/>
              </a:xfrm>
              <a:custGeom>
                <a:rect b="b" l="l" r="r" t="t"/>
                <a:pathLst>
                  <a:path extrusionOk="0" h="2344515" w="3122105">
                    <a:moveTo>
                      <a:pt x="2346282" y="0"/>
                    </a:moveTo>
                    <a:cubicBezTo>
                      <a:pt x="2570730" y="0"/>
                      <a:pt x="2789867" y="22744"/>
                      <a:pt x="3001512" y="66053"/>
                    </a:cubicBezTo>
                    <a:lnTo>
                      <a:pt x="3122105" y="93886"/>
                    </a:lnTo>
                    <a:lnTo>
                      <a:pt x="3105032" y="154007"/>
                    </a:lnTo>
                    <a:cubicBezTo>
                      <a:pt x="2772555" y="1222957"/>
                      <a:pt x="1903284" y="2055404"/>
                      <a:pt x="812525" y="2336044"/>
                    </a:cubicBezTo>
                    <a:lnTo>
                      <a:pt x="775822" y="2344515"/>
                    </a:lnTo>
                    <a:lnTo>
                      <a:pt x="758749" y="2284393"/>
                    </a:lnTo>
                    <a:cubicBezTo>
                      <a:pt x="632091" y="1877174"/>
                      <a:pt x="427531" y="1504278"/>
                      <a:pt x="162501" y="1183135"/>
                    </a:cubicBezTo>
                    <a:lnTo>
                      <a:pt x="0" y="1004339"/>
                    </a:lnTo>
                    <a:lnTo>
                      <a:pt x="47337" y="952255"/>
                    </a:lnTo>
                    <a:cubicBezTo>
                      <a:pt x="635688" y="363903"/>
                      <a:pt x="1448488" y="0"/>
                      <a:pt x="2346282" y="0"/>
                    </a:cubicBezTo>
                    <a:close/>
                  </a:path>
                </a:pathLst>
              </a:custGeom>
              <a:solidFill>
                <a:srgbClr val="FD404A">
                  <a:alpha val="48630"/>
                </a:srgbClr>
              </a:solidFill>
              <a:ln cap="flat" cmpd="sng" w="381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438400" lIns="866975" spcFirstLastPara="1" rIns="866975" wrap="square" tIns="11379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</a:pPr>
                <a:r>
                  <a:t/>
                </a:r>
                <a:endParaRPr b="0" i="0" sz="6500" u="none" cap="none" strike="noStrike">
                  <a:solidFill>
                    <a:srgbClr val="FF41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129"/>
              <p:cNvSpPr/>
              <p:nvPr/>
            </p:nvSpPr>
            <p:spPr>
              <a:xfrm>
                <a:off x="11287082" y="7983314"/>
                <a:ext cx="1809835" cy="3153547"/>
              </a:xfrm>
              <a:custGeom>
                <a:rect b="b" l="l" r="r" t="t"/>
                <a:pathLst>
                  <a:path extrusionOk="0" h="3153547" w="1809835">
                    <a:moveTo>
                      <a:pt x="129095" y="0"/>
                    </a:moveTo>
                    <a:lnTo>
                      <a:pt x="249688" y="27832"/>
                    </a:lnTo>
                    <a:cubicBezTo>
                      <a:pt x="461333" y="71141"/>
                      <a:pt x="680470" y="93885"/>
                      <a:pt x="904918" y="93885"/>
                    </a:cubicBezTo>
                    <a:cubicBezTo>
                      <a:pt x="1129366" y="93885"/>
                      <a:pt x="1348503" y="71141"/>
                      <a:pt x="1560148" y="27832"/>
                    </a:cubicBezTo>
                    <a:lnTo>
                      <a:pt x="1680740" y="0"/>
                    </a:lnTo>
                    <a:lnTo>
                      <a:pt x="1707479" y="94160"/>
                    </a:lnTo>
                    <a:cubicBezTo>
                      <a:pt x="1774298" y="353864"/>
                      <a:pt x="1809835" y="626124"/>
                      <a:pt x="1809835" y="906685"/>
                    </a:cubicBezTo>
                    <a:cubicBezTo>
                      <a:pt x="1809835" y="1692255"/>
                      <a:pt x="1531222" y="2412751"/>
                      <a:pt x="1067419" y="2974750"/>
                    </a:cubicBezTo>
                    <a:lnTo>
                      <a:pt x="904918" y="3153547"/>
                    </a:lnTo>
                    <a:lnTo>
                      <a:pt x="742416" y="2974750"/>
                    </a:lnTo>
                    <a:cubicBezTo>
                      <a:pt x="278613" y="2412751"/>
                      <a:pt x="0" y="1692255"/>
                      <a:pt x="0" y="906685"/>
                    </a:cubicBezTo>
                    <a:cubicBezTo>
                      <a:pt x="0" y="626124"/>
                      <a:pt x="35537" y="353864"/>
                      <a:pt x="102356" y="94160"/>
                    </a:cubicBezTo>
                    <a:lnTo>
                      <a:pt x="129095" y="0"/>
                    </a:lnTo>
                    <a:close/>
                  </a:path>
                </a:pathLst>
              </a:custGeom>
              <a:solidFill>
                <a:srgbClr val="FD404A">
                  <a:alpha val="48630"/>
                </a:srgbClr>
              </a:solidFill>
              <a:ln cap="flat" cmpd="sng" w="381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438400" lIns="866975" spcFirstLastPara="1" rIns="866975" wrap="square" tIns="11379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</a:pPr>
                <a:r>
                  <a:t/>
                </a:r>
                <a:endParaRPr b="0" i="0" sz="6500" u="none" cap="none" strike="noStrike">
                  <a:solidFill>
                    <a:srgbClr val="FF41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129"/>
              <p:cNvSpPr/>
              <p:nvPr/>
            </p:nvSpPr>
            <p:spPr>
              <a:xfrm>
                <a:off x="11416177" y="6643138"/>
                <a:ext cx="1551645" cy="1434061"/>
              </a:xfrm>
              <a:custGeom>
                <a:rect b="b" l="l" r="r" t="t"/>
                <a:pathLst>
                  <a:path extrusionOk="0" h="1434061" w="1551645">
                    <a:moveTo>
                      <a:pt x="775823" y="0"/>
                    </a:moveTo>
                    <a:lnTo>
                      <a:pt x="938324" y="178796"/>
                    </a:lnTo>
                    <a:cubicBezTo>
                      <a:pt x="1203354" y="499939"/>
                      <a:pt x="1407914" y="872835"/>
                      <a:pt x="1534572" y="1280054"/>
                    </a:cubicBezTo>
                    <a:lnTo>
                      <a:pt x="1551645" y="1340176"/>
                    </a:lnTo>
                    <a:lnTo>
                      <a:pt x="1431053" y="1368008"/>
                    </a:lnTo>
                    <a:cubicBezTo>
                      <a:pt x="1219408" y="1411317"/>
                      <a:pt x="1000271" y="1434061"/>
                      <a:pt x="775823" y="1434061"/>
                    </a:cubicBezTo>
                    <a:cubicBezTo>
                      <a:pt x="551375" y="1434061"/>
                      <a:pt x="332238" y="1411317"/>
                      <a:pt x="120593" y="1368008"/>
                    </a:cubicBezTo>
                    <a:lnTo>
                      <a:pt x="0" y="1340176"/>
                    </a:lnTo>
                    <a:lnTo>
                      <a:pt x="17073" y="1280054"/>
                    </a:lnTo>
                    <a:cubicBezTo>
                      <a:pt x="143731" y="872835"/>
                      <a:pt x="348291" y="499939"/>
                      <a:pt x="613321" y="178796"/>
                    </a:cubicBezTo>
                    <a:lnTo>
                      <a:pt x="775823" y="0"/>
                    </a:lnTo>
                    <a:close/>
                  </a:path>
                </a:pathLst>
              </a:custGeom>
              <a:solidFill>
                <a:srgbClr val="FD404A">
                  <a:alpha val="48630"/>
                </a:srgbClr>
              </a:solidFill>
              <a:ln cap="flat" cmpd="sng" w="381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438400" lIns="866975" spcFirstLastPara="1" rIns="866975" wrap="square" tIns="11379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</a:pPr>
                <a:r>
                  <a:t/>
                </a:r>
                <a:endParaRPr b="0" i="0" sz="6500" u="none" cap="none" strike="noStrike">
                  <a:solidFill>
                    <a:srgbClr val="FF41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62" name="Google Shape;962;p129"/>
            <p:cNvSpPr/>
            <p:nvPr/>
          </p:nvSpPr>
          <p:spPr>
            <a:xfrm>
              <a:off x="8940800" y="1574799"/>
              <a:ext cx="6502399" cy="6502399"/>
            </a:xfrm>
            <a:custGeom>
              <a:rect b="b" l="l" r="r" t="t"/>
              <a:pathLst>
                <a:path extrusionOk="0" h="6502399" w="6502399">
                  <a:moveTo>
                    <a:pt x="0" y="3251200"/>
                  </a:moveTo>
                  <a:cubicBezTo>
                    <a:pt x="0" y="1455612"/>
                    <a:pt x="1455612" y="0"/>
                    <a:pt x="3251200" y="0"/>
                  </a:cubicBezTo>
                  <a:cubicBezTo>
                    <a:pt x="5046788" y="0"/>
                    <a:pt x="6502400" y="1455612"/>
                    <a:pt x="6502400" y="3251200"/>
                  </a:cubicBezTo>
                  <a:cubicBezTo>
                    <a:pt x="6502400" y="5046788"/>
                    <a:pt x="5046788" y="6502400"/>
                    <a:pt x="3251200" y="6502400"/>
                  </a:cubicBezTo>
                  <a:cubicBezTo>
                    <a:pt x="1455612" y="6502400"/>
                    <a:pt x="0" y="5046788"/>
                    <a:pt x="0" y="3251200"/>
                  </a:cubicBezTo>
                  <a:close/>
                </a:path>
              </a:pathLst>
            </a:custGeom>
            <a:noFill/>
            <a:ln cap="flat" cmpd="sng" w="38100">
              <a:solidFill>
                <a:srgbClr val="FF41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438400" lIns="866975" spcFirstLastPara="1" rIns="866975" wrap="square" tIns="1137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t/>
              </a:r>
              <a:endParaRPr b="0" i="0" sz="6500" u="none" cap="none" strike="noStrike">
                <a:solidFill>
                  <a:srgbClr val="FF41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29"/>
            <p:cNvSpPr/>
            <p:nvPr/>
          </p:nvSpPr>
          <p:spPr>
            <a:xfrm>
              <a:off x="11287082" y="5638799"/>
              <a:ext cx="6502399" cy="6502399"/>
            </a:xfrm>
            <a:custGeom>
              <a:rect b="b" l="l" r="r" t="t"/>
              <a:pathLst>
                <a:path extrusionOk="0" h="6502399" w="6502399">
                  <a:moveTo>
                    <a:pt x="0" y="3251200"/>
                  </a:moveTo>
                  <a:cubicBezTo>
                    <a:pt x="0" y="1455612"/>
                    <a:pt x="1455612" y="0"/>
                    <a:pt x="3251200" y="0"/>
                  </a:cubicBezTo>
                  <a:cubicBezTo>
                    <a:pt x="5046788" y="0"/>
                    <a:pt x="6502400" y="1455612"/>
                    <a:pt x="6502400" y="3251200"/>
                  </a:cubicBezTo>
                  <a:cubicBezTo>
                    <a:pt x="6502400" y="5046788"/>
                    <a:pt x="5046788" y="6502400"/>
                    <a:pt x="3251200" y="6502400"/>
                  </a:cubicBezTo>
                  <a:cubicBezTo>
                    <a:pt x="1455612" y="6502400"/>
                    <a:pt x="0" y="5046788"/>
                    <a:pt x="0" y="3251200"/>
                  </a:cubicBezTo>
                  <a:close/>
                </a:path>
              </a:pathLst>
            </a:custGeom>
            <a:noFill/>
            <a:ln cap="flat" cmpd="sng" w="38100">
              <a:solidFill>
                <a:srgbClr val="FF41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46275" lIns="1988650" spcFirstLastPara="1" rIns="612275" wrap="square" tIns="1679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t/>
              </a:r>
              <a:endParaRPr b="0" i="0" sz="6500" u="none" cap="none" strike="noStrike">
                <a:solidFill>
                  <a:srgbClr val="FF41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29"/>
            <p:cNvSpPr/>
            <p:nvPr/>
          </p:nvSpPr>
          <p:spPr>
            <a:xfrm>
              <a:off x="6594517" y="5638799"/>
              <a:ext cx="6502399" cy="6502399"/>
            </a:xfrm>
            <a:custGeom>
              <a:rect b="b" l="l" r="r" t="t"/>
              <a:pathLst>
                <a:path extrusionOk="0" h="6502399" w="6502399">
                  <a:moveTo>
                    <a:pt x="0" y="3251200"/>
                  </a:moveTo>
                  <a:cubicBezTo>
                    <a:pt x="0" y="1455612"/>
                    <a:pt x="1455612" y="0"/>
                    <a:pt x="3251200" y="0"/>
                  </a:cubicBezTo>
                  <a:cubicBezTo>
                    <a:pt x="5046788" y="0"/>
                    <a:pt x="6502400" y="1455612"/>
                    <a:pt x="6502400" y="3251200"/>
                  </a:cubicBezTo>
                  <a:cubicBezTo>
                    <a:pt x="6502400" y="5046788"/>
                    <a:pt x="5046788" y="6502400"/>
                    <a:pt x="3251200" y="6502400"/>
                  </a:cubicBezTo>
                  <a:cubicBezTo>
                    <a:pt x="1455612" y="6502400"/>
                    <a:pt x="0" y="5046788"/>
                    <a:pt x="0" y="3251200"/>
                  </a:cubicBezTo>
                  <a:close/>
                </a:path>
              </a:pathLst>
            </a:custGeom>
            <a:noFill/>
            <a:ln cap="flat" cmpd="sng" w="38100">
              <a:solidFill>
                <a:srgbClr val="FF41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46275" lIns="612275" spcFirstLastPara="1" rIns="1988650" wrap="square" tIns="1679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t/>
              </a:r>
              <a:endParaRPr b="0" i="0" sz="6500" u="none" cap="none" strike="noStrike">
                <a:solidFill>
                  <a:srgbClr val="FF41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5" name="Google Shape;965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6709" y="1261228"/>
            <a:ext cx="1201623" cy="1282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1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0932" y="2934589"/>
            <a:ext cx="853145" cy="863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1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1426" y="3247698"/>
            <a:ext cx="1151652" cy="115136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129"/>
          <p:cNvSpPr txBox="1"/>
          <p:nvPr/>
        </p:nvSpPr>
        <p:spPr>
          <a:xfrm>
            <a:off x="6698252" y="3781100"/>
            <a:ext cx="2255400" cy="15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" sz="1300">
                <a:latin typeface="Lato"/>
                <a:ea typeface="Lato"/>
                <a:cs typeface="Lato"/>
                <a:sym typeface="Lato"/>
              </a:rPr>
              <a:t>We build and democratize next-generation software </a:t>
            </a:r>
            <a:br>
              <a:rPr lang="en" sz="1300">
                <a:latin typeface="Lato"/>
                <a:ea typeface="Lato"/>
                <a:cs typeface="Lato"/>
                <a:sym typeface="Lato"/>
              </a:rPr>
            </a:br>
            <a:r>
              <a:rPr lang="en" sz="1300">
                <a:latin typeface="Lato"/>
                <a:ea typeface="Lato"/>
                <a:cs typeface="Lato"/>
                <a:sym typeface="Lato"/>
              </a:rPr>
              <a:t>and hardware tools.</a:t>
            </a:r>
            <a:endParaRPr i="0" sz="1300" u="none" cap="none" strike="noStrike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9" name="Google Shape;969;p129"/>
          <p:cNvSpPr txBox="1"/>
          <p:nvPr/>
        </p:nvSpPr>
        <p:spPr>
          <a:xfrm>
            <a:off x="6643050" y="3016411"/>
            <a:ext cx="22134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1"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WE </a:t>
            </a:r>
            <a:r>
              <a:rPr b="1" lang="en" sz="2400">
                <a:solidFill>
                  <a:srgbClr val="FD3A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BUILD</a:t>
            </a:r>
            <a:r>
              <a:rPr b="1"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endParaRPr b="1" sz="24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CZI Science Tech</a:t>
            </a:r>
            <a:endParaRPr i="0" sz="2400" u="none" cap="none" strike="noStrike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70" name="Google Shape;970;p129"/>
          <p:cNvSpPr txBox="1"/>
          <p:nvPr/>
        </p:nvSpPr>
        <p:spPr>
          <a:xfrm>
            <a:off x="492875" y="2551250"/>
            <a:ext cx="1900500" cy="16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300">
                <a:latin typeface="Lato"/>
                <a:ea typeface="Lato"/>
                <a:cs typeface="Lato"/>
                <a:sym typeface="Lato"/>
              </a:rPr>
              <a:t>We work closely with scientists and engineers at our partner institutions - CZ Biohubs, the Kempner Institute, and CZII.</a:t>
            </a:r>
            <a:endParaRPr i="0" sz="13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1" name="Google Shape;971;p129"/>
          <p:cNvSpPr txBox="1"/>
          <p:nvPr/>
        </p:nvSpPr>
        <p:spPr>
          <a:xfrm>
            <a:off x="79475" y="1684651"/>
            <a:ext cx="24381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1"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WE </a:t>
            </a:r>
            <a:r>
              <a:rPr b="1" lang="en" sz="2400">
                <a:solidFill>
                  <a:srgbClr val="FD3A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DO</a:t>
            </a:r>
            <a:endParaRPr b="1" sz="24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CZ Biohub Network</a:t>
            </a:r>
            <a:endParaRPr i="0" sz="2400" u="none" cap="none" strike="noStrike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72" name="Google Shape;972;p129"/>
          <p:cNvSpPr txBox="1"/>
          <p:nvPr/>
        </p:nvSpPr>
        <p:spPr>
          <a:xfrm>
            <a:off x="5780795" y="1647200"/>
            <a:ext cx="27192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3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We fund scientific programs globally to advance </a:t>
            </a:r>
            <a:r>
              <a:rPr lang="en" sz="1300">
                <a:latin typeface="Lato"/>
                <a:ea typeface="Lato"/>
                <a:cs typeface="Lato"/>
                <a:sym typeface="Lato"/>
              </a:rPr>
              <a:t>biomedical research</a:t>
            </a:r>
            <a:r>
              <a:rPr lang="en" sz="13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3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sz="13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3" name="Google Shape;973;p129"/>
          <p:cNvSpPr txBox="1"/>
          <p:nvPr/>
        </p:nvSpPr>
        <p:spPr>
          <a:xfrm>
            <a:off x="5793950" y="818600"/>
            <a:ext cx="24381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1"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WE </a:t>
            </a:r>
            <a:r>
              <a:rPr b="1" lang="en" sz="2400">
                <a:solidFill>
                  <a:srgbClr val="FD3A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FUND</a:t>
            </a:r>
            <a:endParaRPr b="1" sz="24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" sz="2400">
                <a:latin typeface="Barlow Semi Condensed"/>
                <a:ea typeface="Barlow Semi Condensed"/>
                <a:cs typeface="Barlow Semi Condensed"/>
                <a:sym typeface="Barlow Semi Condensed"/>
              </a:rPr>
              <a:t>Grant Programs</a:t>
            </a:r>
            <a:endParaRPr i="0" sz="2400" u="none" cap="none" strike="noStrike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74" name="Google Shape;974;p129"/>
          <p:cNvSpPr txBox="1"/>
          <p:nvPr/>
        </p:nvSpPr>
        <p:spPr>
          <a:xfrm>
            <a:off x="218475" y="173025"/>
            <a:ext cx="7477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414B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CZ Science Approach</a:t>
            </a:r>
            <a:endParaRPr b="1" sz="2700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9" name="Google Shape;979;p130"/>
          <p:cNvCxnSpPr/>
          <p:nvPr/>
        </p:nvCxnSpPr>
        <p:spPr>
          <a:xfrm rot="10800000">
            <a:off x="8068200" y="1860950"/>
            <a:ext cx="0" cy="3519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0" name="Google Shape;980;p130"/>
          <p:cNvSpPr txBox="1"/>
          <p:nvPr/>
        </p:nvSpPr>
        <p:spPr>
          <a:xfrm>
            <a:off x="689450" y="796088"/>
            <a:ext cx="319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Software </a:t>
            </a:r>
            <a:r>
              <a:rPr b="1"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tools</a:t>
            </a:r>
            <a:endParaRPr b="1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1" name="Google Shape;981;p130"/>
          <p:cNvSpPr txBox="1"/>
          <p:nvPr/>
        </p:nvSpPr>
        <p:spPr>
          <a:xfrm>
            <a:off x="232250" y="233363"/>
            <a:ext cx="86775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414B"/>
                </a:solidFill>
                <a:latin typeface="Amiri"/>
                <a:ea typeface="Amiri"/>
                <a:cs typeface="Amiri"/>
                <a:sym typeface="Amiri"/>
              </a:rPr>
              <a:t> </a:t>
            </a:r>
            <a:r>
              <a:rPr b="1" lang="en" sz="2400">
                <a:solidFill>
                  <a:srgbClr val="FF414B"/>
                </a:solidFill>
                <a:latin typeface="Barlow"/>
                <a:ea typeface="Barlow"/>
                <a:cs typeface="Barlow"/>
                <a:sym typeface="Barlow"/>
              </a:rPr>
              <a:t>CZI Sci-Tech: BUILD</a:t>
            </a:r>
            <a:endParaRPr b="1" sz="2400">
              <a:solidFill>
                <a:srgbClr val="FF414B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982" name="Google Shape;982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725" y="2939225"/>
            <a:ext cx="1371300" cy="617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3" name="Google Shape;983;p130"/>
          <p:cNvCxnSpPr/>
          <p:nvPr/>
        </p:nvCxnSpPr>
        <p:spPr>
          <a:xfrm rot="10800000">
            <a:off x="718850" y="1731450"/>
            <a:ext cx="0" cy="27834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4" name="Google Shape;984;p130"/>
          <p:cNvCxnSpPr/>
          <p:nvPr/>
        </p:nvCxnSpPr>
        <p:spPr>
          <a:xfrm>
            <a:off x="718960" y="4515363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5" name="Google Shape;985;p130"/>
          <p:cNvCxnSpPr/>
          <p:nvPr/>
        </p:nvCxnSpPr>
        <p:spPr>
          <a:xfrm>
            <a:off x="718960" y="2203950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6" name="Google Shape;986;p130"/>
          <p:cNvCxnSpPr/>
          <p:nvPr/>
        </p:nvCxnSpPr>
        <p:spPr>
          <a:xfrm>
            <a:off x="718960" y="3479988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7" name="Google Shape;987;p130"/>
          <p:cNvCxnSpPr/>
          <p:nvPr/>
        </p:nvCxnSpPr>
        <p:spPr>
          <a:xfrm>
            <a:off x="718850" y="1731350"/>
            <a:ext cx="15672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8" name="Google Shape;988;p130"/>
          <p:cNvCxnSpPr/>
          <p:nvPr/>
        </p:nvCxnSpPr>
        <p:spPr>
          <a:xfrm rot="10800000">
            <a:off x="2285750" y="1269040"/>
            <a:ext cx="0" cy="4623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9" name="Google Shape;989;p130"/>
          <p:cNvSpPr txBox="1"/>
          <p:nvPr/>
        </p:nvSpPr>
        <p:spPr>
          <a:xfrm>
            <a:off x="5167489" y="792038"/>
            <a:ext cx="319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Data </a:t>
            </a:r>
            <a:r>
              <a:rPr b="1"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projects</a:t>
            </a:r>
            <a:endParaRPr b="1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0" name="Google Shape;990;p130"/>
          <p:cNvSpPr txBox="1"/>
          <p:nvPr/>
        </p:nvSpPr>
        <p:spPr>
          <a:xfrm>
            <a:off x="6545250" y="4113475"/>
            <a:ext cx="2298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Global Data Citation Corpus</a:t>
            </a:r>
            <a:endParaRPr sz="170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cxnSp>
        <p:nvCxnSpPr>
          <p:cNvPr id="991" name="Google Shape;991;p130"/>
          <p:cNvCxnSpPr/>
          <p:nvPr/>
        </p:nvCxnSpPr>
        <p:spPr>
          <a:xfrm rot="10800000">
            <a:off x="5274313" y="1726825"/>
            <a:ext cx="32700" cy="27936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2" name="Google Shape;992;p130"/>
          <p:cNvCxnSpPr/>
          <p:nvPr/>
        </p:nvCxnSpPr>
        <p:spPr>
          <a:xfrm>
            <a:off x="5310226" y="4515375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3" name="Google Shape;993;p130"/>
          <p:cNvCxnSpPr/>
          <p:nvPr/>
        </p:nvCxnSpPr>
        <p:spPr>
          <a:xfrm>
            <a:off x="5274273" y="2199650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4" name="Google Shape;994;p130"/>
          <p:cNvCxnSpPr/>
          <p:nvPr/>
        </p:nvCxnSpPr>
        <p:spPr>
          <a:xfrm>
            <a:off x="5282322" y="3323288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5" name="Google Shape;995;p130"/>
          <p:cNvCxnSpPr/>
          <p:nvPr/>
        </p:nvCxnSpPr>
        <p:spPr>
          <a:xfrm>
            <a:off x="5257800" y="1733550"/>
            <a:ext cx="1506300" cy="60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6" name="Google Shape;996;p130"/>
          <p:cNvCxnSpPr/>
          <p:nvPr/>
        </p:nvCxnSpPr>
        <p:spPr>
          <a:xfrm flipH="1" rot="10800000">
            <a:off x="6763638" y="1260950"/>
            <a:ext cx="300" cy="4785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7" name="Google Shape;997;p130"/>
          <p:cNvSpPr txBox="1"/>
          <p:nvPr/>
        </p:nvSpPr>
        <p:spPr>
          <a:xfrm>
            <a:off x="6375900" y="1857875"/>
            <a:ext cx="2298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Software Mentions Dataset</a:t>
            </a:r>
            <a:endParaRPr sz="170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998" name="Google Shape;998;p130"/>
          <p:cNvSpPr txBox="1"/>
          <p:nvPr/>
        </p:nvSpPr>
        <p:spPr>
          <a:xfrm>
            <a:off x="6450600" y="2985675"/>
            <a:ext cx="214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Biodata Resource Inventory</a:t>
            </a:r>
            <a:endParaRPr sz="170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999" name="Google Shape;999;p130"/>
          <p:cNvSpPr txBox="1"/>
          <p:nvPr/>
        </p:nvSpPr>
        <p:spPr>
          <a:xfrm>
            <a:off x="1490575" y="4141375"/>
            <a:ext cx="30120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CZI</a:t>
            </a:r>
            <a:r>
              <a:rPr lang="en" sz="1800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 Cryo ET </a:t>
            </a:r>
            <a:r>
              <a:rPr lang="en"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Data Portal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0" name="Google Shape;1000;p130"/>
          <p:cNvSpPr txBox="1"/>
          <p:nvPr/>
        </p:nvSpPr>
        <p:spPr>
          <a:xfrm>
            <a:off x="1584650" y="2315300"/>
            <a:ext cx="32847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Standardized &amp; integrated single-cell datasets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1" name="Google Shape;1001;p130"/>
          <p:cNvPicPr preferRelativeResize="0"/>
          <p:nvPr/>
        </p:nvPicPr>
        <p:blipFill rotWithShape="1">
          <a:blip r:embed="rId4">
            <a:alphaModFix/>
          </a:blip>
          <a:srcRect b="23879" l="0" r="0" t="0"/>
          <a:stretch/>
        </p:blipFill>
        <p:spPr>
          <a:xfrm>
            <a:off x="1157750" y="2002872"/>
            <a:ext cx="2476201" cy="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130"/>
          <p:cNvSpPr txBox="1"/>
          <p:nvPr/>
        </p:nvSpPr>
        <p:spPr>
          <a:xfrm>
            <a:off x="1584650" y="3412163"/>
            <a:ext cx="25803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Metagenomics analytics platform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3" name="Google Shape;1003;p130"/>
          <p:cNvPicPr preferRelativeResize="0"/>
          <p:nvPr/>
        </p:nvPicPr>
        <p:blipFill rotWithShape="1">
          <a:blip r:embed="rId5">
            <a:alphaModFix/>
          </a:blip>
          <a:srcRect b="0" l="0" r="78961" t="0"/>
          <a:stretch/>
        </p:blipFill>
        <p:spPr>
          <a:xfrm>
            <a:off x="929638" y="4065175"/>
            <a:ext cx="688117" cy="8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130"/>
          <p:cNvSpPr txBox="1"/>
          <p:nvPr/>
        </p:nvSpPr>
        <p:spPr>
          <a:xfrm>
            <a:off x="1607300" y="4520138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Hosted 3D tomograms + annotation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5" name="Google Shape;1005;p1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58428" y="1934889"/>
            <a:ext cx="614529" cy="5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1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98625" y="3023207"/>
            <a:ext cx="614526" cy="644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1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03688" y="4204503"/>
            <a:ext cx="614526" cy="621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2" name="Google Shape;1012;p131"/>
          <p:cNvCxnSpPr/>
          <p:nvPr/>
        </p:nvCxnSpPr>
        <p:spPr>
          <a:xfrm>
            <a:off x="5310226" y="4515375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3" name="Google Shape;1013;p131"/>
          <p:cNvSpPr/>
          <p:nvPr/>
        </p:nvSpPr>
        <p:spPr>
          <a:xfrm>
            <a:off x="5310225" y="3971750"/>
            <a:ext cx="3591900" cy="974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76200">
            <a:solidFill>
              <a:srgbClr val="FD40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14" name="Google Shape;1014;p131"/>
          <p:cNvCxnSpPr/>
          <p:nvPr/>
        </p:nvCxnSpPr>
        <p:spPr>
          <a:xfrm rot="10800000">
            <a:off x="8068200" y="1860950"/>
            <a:ext cx="0" cy="3519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5" name="Google Shape;1015;p131"/>
          <p:cNvSpPr txBox="1"/>
          <p:nvPr/>
        </p:nvSpPr>
        <p:spPr>
          <a:xfrm>
            <a:off x="689450" y="796088"/>
            <a:ext cx="319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Software </a:t>
            </a:r>
            <a:r>
              <a:rPr b="1"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tools</a:t>
            </a:r>
            <a:endParaRPr b="1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6" name="Google Shape;1016;p131"/>
          <p:cNvSpPr txBox="1"/>
          <p:nvPr/>
        </p:nvSpPr>
        <p:spPr>
          <a:xfrm>
            <a:off x="232250" y="233363"/>
            <a:ext cx="86775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414B"/>
                </a:solidFill>
                <a:latin typeface="Amiri"/>
                <a:ea typeface="Amiri"/>
                <a:cs typeface="Amiri"/>
                <a:sym typeface="Amiri"/>
              </a:rPr>
              <a:t> </a:t>
            </a:r>
            <a:r>
              <a:rPr b="1" lang="en" sz="2400">
                <a:solidFill>
                  <a:srgbClr val="FF414B"/>
                </a:solidFill>
                <a:latin typeface="Barlow"/>
                <a:ea typeface="Barlow"/>
                <a:cs typeface="Barlow"/>
                <a:sym typeface="Barlow"/>
              </a:rPr>
              <a:t>CZI Sci-Tech: BUILD</a:t>
            </a:r>
            <a:endParaRPr b="1" sz="2400">
              <a:solidFill>
                <a:srgbClr val="FF414B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017" name="Google Shape;1017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725" y="2939225"/>
            <a:ext cx="1371300" cy="617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8" name="Google Shape;1018;p131"/>
          <p:cNvCxnSpPr/>
          <p:nvPr/>
        </p:nvCxnSpPr>
        <p:spPr>
          <a:xfrm rot="10800000">
            <a:off x="718850" y="1731450"/>
            <a:ext cx="0" cy="27834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9" name="Google Shape;1019;p131"/>
          <p:cNvCxnSpPr/>
          <p:nvPr/>
        </p:nvCxnSpPr>
        <p:spPr>
          <a:xfrm>
            <a:off x="718960" y="4515363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0" name="Google Shape;1020;p131"/>
          <p:cNvCxnSpPr/>
          <p:nvPr/>
        </p:nvCxnSpPr>
        <p:spPr>
          <a:xfrm>
            <a:off x="718960" y="2203950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1" name="Google Shape;1021;p131"/>
          <p:cNvCxnSpPr/>
          <p:nvPr/>
        </p:nvCxnSpPr>
        <p:spPr>
          <a:xfrm>
            <a:off x="718960" y="3479988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2" name="Google Shape;1022;p131"/>
          <p:cNvCxnSpPr/>
          <p:nvPr/>
        </p:nvCxnSpPr>
        <p:spPr>
          <a:xfrm>
            <a:off x="718850" y="1731350"/>
            <a:ext cx="15672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3" name="Google Shape;1023;p131"/>
          <p:cNvCxnSpPr/>
          <p:nvPr/>
        </p:nvCxnSpPr>
        <p:spPr>
          <a:xfrm rot="10800000">
            <a:off x="2285750" y="1269040"/>
            <a:ext cx="0" cy="4623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4" name="Google Shape;1024;p131"/>
          <p:cNvSpPr txBox="1"/>
          <p:nvPr/>
        </p:nvSpPr>
        <p:spPr>
          <a:xfrm>
            <a:off x="5167489" y="792038"/>
            <a:ext cx="319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Data </a:t>
            </a:r>
            <a:r>
              <a:rPr b="1"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projects</a:t>
            </a:r>
            <a:endParaRPr b="1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5" name="Google Shape;1025;p131"/>
          <p:cNvSpPr txBox="1"/>
          <p:nvPr/>
        </p:nvSpPr>
        <p:spPr>
          <a:xfrm>
            <a:off x="6545250" y="4113475"/>
            <a:ext cx="2298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Global Data Citation Corpus</a:t>
            </a:r>
            <a:endParaRPr sz="170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cxnSp>
        <p:nvCxnSpPr>
          <p:cNvPr id="1026" name="Google Shape;1026;p131"/>
          <p:cNvCxnSpPr/>
          <p:nvPr/>
        </p:nvCxnSpPr>
        <p:spPr>
          <a:xfrm rot="10800000">
            <a:off x="5274313" y="1726825"/>
            <a:ext cx="32700" cy="27936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7" name="Google Shape;1027;p131"/>
          <p:cNvCxnSpPr/>
          <p:nvPr/>
        </p:nvCxnSpPr>
        <p:spPr>
          <a:xfrm>
            <a:off x="5274273" y="2199650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8" name="Google Shape;1028;p131"/>
          <p:cNvCxnSpPr/>
          <p:nvPr/>
        </p:nvCxnSpPr>
        <p:spPr>
          <a:xfrm>
            <a:off x="5282322" y="3323288"/>
            <a:ext cx="344100" cy="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9" name="Google Shape;1029;p131"/>
          <p:cNvCxnSpPr/>
          <p:nvPr/>
        </p:nvCxnSpPr>
        <p:spPr>
          <a:xfrm>
            <a:off x="5257800" y="1733550"/>
            <a:ext cx="1506300" cy="60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0" name="Google Shape;1030;p131"/>
          <p:cNvCxnSpPr/>
          <p:nvPr/>
        </p:nvCxnSpPr>
        <p:spPr>
          <a:xfrm flipH="1" rot="10800000">
            <a:off x="6763638" y="1260950"/>
            <a:ext cx="300" cy="478500"/>
          </a:xfrm>
          <a:prstGeom prst="straightConnector1">
            <a:avLst/>
          </a:prstGeom>
          <a:noFill/>
          <a:ln cap="flat" cmpd="sng" w="9525">
            <a:solidFill>
              <a:srgbClr val="ED4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1" name="Google Shape;1031;p131"/>
          <p:cNvSpPr txBox="1"/>
          <p:nvPr/>
        </p:nvSpPr>
        <p:spPr>
          <a:xfrm>
            <a:off x="6375900" y="1857875"/>
            <a:ext cx="2298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Software Mentions Dataset</a:t>
            </a:r>
            <a:endParaRPr sz="170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032" name="Google Shape;1032;p131"/>
          <p:cNvSpPr txBox="1"/>
          <p:nvPr/>
        </p:nvSpPr>
        <p:spPr>
          <a:xfrm>
            <a:off x="6450600" y="2985675"/>
            <a:ext cx="214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Biodata Resource Inventory</a:t>
            </a:r>
            <a:endParaRPr sz="1700"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033" name="Google Shape;1033;p131"/>
          <p:cNvSpPr txBox="1"/>
          <p:nvPr/>
        </p:nvSpPr>
        <p:spPr>
          <a:xfrm>
            <a:off x="1490575" y="4141375"/>
            <a:ext cx="30120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CZI</a:t>
            </a:r>
            <a:r>
              <a:rPr lang="en" sz="1800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 Cryo ET </a:t>
            </a:r>
            <a:r>
              <a:rPr lang="en"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Data Portal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4" name="Google Shape;1034;p131"/>
          <p:cNvSpPr txBox="1"/>
          <p:nvPr/>
        </p:nvSpPr>
        <p:spPr>
          <a:xfrm>
            <a:off x="1584650" y="2315300"/>
            <a:ext cx="32847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Standardized &amp; integrated single-cell datasets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35" name="Google Shape;1035;p131"/>
          <p:cNvPicPr preferRelativeResize="0"/>
          <p:nvPr/>
        </p:nvPicPr>
        <p:blipFill rotWithShape="1">
          <a:blip r:embed="rId4">
            <a:alphaModFix/>
          </a:blip>
          <a:srcRect b="23879" l="0" r="0" t="0"/>
          <a:stretch/>
        </p:blipFill>
        <p:spPr>
          <a:xfrm>
            <a:off x="1157750" y="2002872"/>
            <a:ext cx="2476201" cy="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131"/>
          <p:cNvSpPr txBox="1"/>
          <p:nvPr/>
        </p:nvSpPr>
        <p:spPr>
          <a:xfrm>
            <a:off x="1584650" y="3412163"/>
            <a:ext cx="25803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Metagenomics analytics platform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37" name="Google Shape;1037;p131"/>
          <p:cNvPicPr preferRelativeResize="0"/>
          <p:nvPr/>
        </p:nvPicPr>
        <p:blipFill rotWithShape="1">
          <a:blip r:embed="rId5">
            <a:alphaModFix/>
          </a:blip>
          <a:srcRect b="0" l="0" r="78961" t="0"/>
          <a:stretch/>
        </p:blipFill>
        <p:spPr>
          <a:xfrm>
            <a:off x="929638" y="4065175"/>
            <a:ext cx="688117" cy="8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131"/>
          <p:cNvSpPr txBox="1"/>
          <p:nvPr/>
        </p:nvSpPr>
        <p:spPr>
          <a:xfrm>
            <a:off x="1607300" y="4520138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Hosted 3D tomograms + annotation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39" name="Google Shape;1039;p1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58428" y="1934889"/>
            <a:ext cx="614529" cy="5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1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98625" y="3023207"/>
            <a:ext cx="614526" cy="644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1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03688" y="4204503"/>
            <a:ext cx="614526" cy="621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32"/>
          <p:cNvSpPr txBox="1"/>
          <p:nvPr/>
        </p:nvSpPr>
        <p:spPr>
          <a:xfrm>
            <a:off x="369000" y="247700"/>
            <a:ext cx="83103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414B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DataCite-CZI Partnership: Workflow</a:t>
            </a:r>
            <a:endParaRPr b="1" sz="2700">
              <a:solidFill>
                <a:srgbClr val="FF414B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048" name="Google Shape;1048;p132"/>
          <p:cNvSpPr/>
          <p:nvPr/>
        </p:nvSpPr>
        <p:spPr>
          <a:xfrm>
            <a:off x="2072750" y="1169694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9" name="Google Shape;1049;p132"/>
          <p:cNvSpPr/>
          <p:nvPr/>
        </p:nvSpPr>
        <p:spPr>
          <a:xfrm>
            <a:off x="435950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Define “datasets”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50" name="Google Shape;1050;p132"/>
          <p:cNvSpPr/>
          <p:nvPr/>
        </p:nvSpPr>
        <p:spPr>
          <a:xfrm>
            <a:off x="2546121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 ML model to corpus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51" name="Google Shape;1051;p132"/>
          <p:cNvSpPr/>
          <p:nvPr/>
        </p:nvSpPr>
        <p:spPr>
          <a:xfrm>
            <a:off x="4760841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Extract dataset mentions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52" name="Google Shape;1052;p132"/>
          <p:cNvSpPr/>
          <p:nvPr/>
        </p:nvSpPr>
        <p:spPr>
          <a:xfrm>
            <a:off x="6975552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Link to a repository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53" name="Google Shape;1053;p132"/>
          <p:cNvSpPr/>
          <p:nvPr/>
        </p:nvSpPr>
        <p:spPr>
          <a:xfrm>
            <a:off x="4182925" y="1201494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4" name="Google Shape;1054;p132"/>
          <p:cNvSpPr/>
          <p:nvPr/>
        </p:nvSpPr>
        <p:spPr>
          <a:xfrm>
            <a:off x="6397650" y="1207694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33"/>
          <p:cNvSpPr txBox="1"/>
          <p:nvPr/>
        </p:nvSpPr>
        <p:spPr>
          <a:xfrm>
            <a:off x="33949" y="539925"/>
            <a:ext cx="1974300" cy="14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Dataset Definition</a:t>
            </a:r>
            <a:endParaRPr b="1" sz="3200">
              <a:solidFill>
                <a:schemeClr val="accen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061" name="Google Shape;1061;p133"/>
          <p:cNvSpPr txBox="1"/>
          <p:nvPr/>
        </p:nvSpPr>
        <p:spPr>
          <a:xfrm>
            <a:off x="2130475" y="464950"/>
            <a:ext cx="6642900" cy="19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92929"/>
                </a:solidFill>
                <a:latin typeface="Lato"/>
                <a:ea typeface="Lato"/>
                <a:cs typeface="Lato"/>
                <a:sym typeface="Lato"/>
              </a:rPr>
              <a:t>A collection of data that have been measured, collected, and/or analyzed as part of a research study</a:t>
            </a: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  Includes: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Accession Number IDs</a:t>
            </a: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associated with a database such as 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GenBank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or 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BioProject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DOIs </a:t>
            </a:r>
            <a:r>
              <a:rPr lang="en" sz="1500">
                <a:solidFill>
                  <a:srgbClr val="292929"/>
                </a:solidFill>
                <a:latin typeface="Lato"/>
                <a:ea typeface="Lato"/>
                <a:cs typeface="Lato"/>
                <a:sym typeface="Lato"/>
              </a:rPr>
              <a:t>associated with a repositor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y such as 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Dryad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Zenodo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or 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Figshare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500"/>
              <a:buFont typeface="Lato"/>
              <a:buChar char="●"/>
            </a:pPr>
            <a:r>
              <a:rPr lang="en" sz="1500">
                <a:solidFill>
                  <a:srgbClr val="292929"/>
                </a:solidFill>
                <a:latin typeface="Lato"/>
                <a:ea typeface="Lato"/>
                <a:cs typeface="Lato"/>
                <a:sym typeface="Lato"/>
              </a:rPr>
              <a:t>Resources hosted on external URLs such as academic institutions</a:t>
            </a:r>
            <a:endParaRPr sz="1500"/>
          </a:p>
        </p:txBody>
      </p:sp>
      <p:sp>
        <p:nvSpPr>
          <p:cNvPr id="1062" name="Google Shape;1062;p133"/>
          <p:cNvSpPr txBox="1"/>
          <p:nvPr/>
        </p:nvSpPr>
        <p:spPr>
          <a:xfrm>
            <a:off x="-529751" y="2931150"/>
            <a:ext cx="2538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Examples</a:t>
            </a:r>
            <a:endParaRPr b="1" sz="3200">
              <a:solidFill>
                <a:schemeClr val="accen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aphicFrame>
        <p:nvGraphicFramePr>
          <p:cNvPr id="1063" name="Google Shape;1063;p133"/>
          <p:cNvGraphicFramePr/>
          <p:nvPr/>
        </p:nvGraphicFramePr>
        <p:xfrm>
          <a:off x="2100450" y="2763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{6C19B100-B487-4EFB-9CF7-894C6D68E3A2}</a:tableStyleId>
              </a:tblPr>
              <a:tblGrid>
                <a:gridCol w="5182075"/>
                <a:gridCol w="1848875"/>
              </a:tblGrid>
              <a:tr h="58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Metagenomes from the Gulf of Mexico are available under the NCBI BioProject </a:t>
                      </a: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A4E9F4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PRJNA291283</a:t>
                      </a: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. 	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BioProject database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The microarray data had been previously deposited at Gene Expression Omnibus (GEO) under accession number </a:t>
                      </a: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A4E9F4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GSE2603.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GEO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The mass spectrometry proteomics data have been deposited to the ProteomeXchange Consortium via the PRIDE partner repository with the dataset identifier </a:t>
                      </a: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A4E9F4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PXD001585</a:t>
                      </a: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. 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ProteomeXchange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064" name="Google Shape;1064;p133"/>
          <p:cNvCxnSpPr/>
          <p:nvPr/>
        </p:nvCxnSpPr>
        <p:spPr>
          <a:xfrm>
            <a:off x="2054350" y="502175"/>
            <a:ext cx="0" cy="196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5" name="Google Shape;1065;p133"/>
          <p:cNvCxnSpPr/>
          <p:nvPr/>
        </p:nvCxnSpPr>
        <p:spPr>
          <a:xfrm>
            <a:off x="2054350" y="2803188"/>
            <a:ext cx="0" cy="196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34"/>
          <p:cNvSpPr txBox="1"/>
          <p:nvPr/>
        </p:nvSpPr>
        <p:spPr>
          <a:xfrm>
            <a:off x="369000" y="247700"/>
            <a:ext cx="83103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414B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Workflow </a:t>
            </a:r>
            <a:endParaRPr b="1" sz="2700">
              <a:solidFill>
                <a:srgbClr val="FF414B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072" name="Google Shape;1072;p134"/>
          <p:cNvSpPr/>
          <p:nvPr/>
        </p:nvSpPr>
        <p:spPr>
          <a:xfrm>
            <a:off x="2072750" y="1169694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3" name="Google Shape;1073;p134"/>
          <p:cNvSpPr/>
          <p:nvPr/>
        </p:nvSpPr>
        <p:spPr>
          <a:xfrm>
            <a:off x="435950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Define “datasets”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74" name="Google Shape;1074;p134"/>
          <p:cNvSpPr/>
          <p:nvPr/>
        </p:nvSpPr>
        <p:spPr>
          <a:xfrm>
            <a:off x="2546121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 ML model to corpus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75" name="Google Shape;1075;p134"/>
          <p:cNvSpPr txBox="1"/>
          <p:nvPr/>
        </p:nvSpPr>
        <p:spPr>
          <a:xfrm>
            <a:off x="2376056" y="2123853"/>
            <a:ext cx="195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"/>
                <a:ea typeface="Lato"/>
                <a:cs typeface="Lato"/>
                <a:sym typeface="Lato"/>
              </a:rPr>
              <a:t>SciBERT-based Named Entity Recognition </a:t>
            </a:r>
            <a:endParaRPr sz="17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6" name="Google Shape;1076;p134"/>
          <p:cNvSpPr txBox="1"/>
          <p:nvPr/>
        </p:nvSpPr>
        <p:spPr>
          <a:xfrm>
            <a:off x="2376056" y="3693127"/>
            <a:ext cx="195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"/>
                <a:ea typeface="Lato"/>
                <a:cs typeface="Lato"/>
                <a:sym typeface="Lato"/>
              </a:rPr>
              <a:t>CZI Full-Text, </a:t>
            </a:r>
            <a:endParaRPr sz="17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"/>
                <a:ea typeface="Lato"/>
                <a:cs typeface="Lato"/>
                <a:sym typeface="Lato"/>
              </a:rPr>
              <a:t>Europe PMC Full-Text</a:t>
            </a:r>
            <a:endParaRPr sz="17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7" name="Google Shape;1077;p134"/>
          <p:cNvSpPr/>
          <p:nvPr/>
        </p:nvSpPr>
        <p:spPr>
          <a:xfrm>
            <a:off x="4760841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Extract dataset mentions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78" name="Google Shape;1078;p134"/>
          <p:cNvSpPr/>
          <p:nvPr/>
        </p:nvSpPr>
        <p:spPr>
          <a:xfrm>
            <a:off x="6975552" y="778075"/>
            <a:ext cx="1636800" cy="1170300"/>
          </a:xfrm>
          <a:prstGeom prst="roundRect">
            <a:avLst>
              <a:gd fmla="val 16667" name="adj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Link to a repository</a:t>
            </a:r>
            <a:endParaRPr sz="2000"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79" name="Google Shape;1079;p134"/>
          <p:cNvSpPr/>
          <p:nvPr/>
        </p:nvSpPr>
        <p:spPr>
          <a:xfrm>
            <a:off x="4182925" y="1201494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0" name="Google Shape;1080;p134"/>
          <p:cNvSpPr/>
          <p:nvPr/>
        </p:nvSpPr>
        <p:spPr>
          <a:xfrm>
            <a:off x="6397650" y="1207694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4E9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1" name="Google Shape;1081;p134"/>
          <p:cNvSpPr/>
          <p:nvPr/>
        </p:nvSpPr>
        <p:spPr>
          <a:xfrm rot="5400000">
            <a:off x="3129806" y="3078119"/>
            <a:ext cx="448800" cy="43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35"/>
          <p:cNvSpPr txBox="1"/>
          <p:nvPr>
            <p:ph idx="4294967295" type="body"/>
          </p:nvPr>
        </p:nvSpPr>
        <p:spPr>
          <a:xfrm>
            <a:off x="329425" y="915148"/>
            <a:ext cx="4121400" cy="33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Extract mentions from the literature using ML (NLP) based on their persistent identifiers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Clean, disambiguate, and resolve the mentions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Join them with the full bibliographic record and dataset record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/>
              <a:t>Create a full data citation in the format of standardized, structured metadata</a:t>
            </a:r>
            <a:endParaRPr sz="1900"/>
          </a:p>
        </p:txBody>
      </p:sp>
      <p:pic>
        <p:nvPicPr>
          <p:cNvPr id="1088" name="Google Shape;1088;p135"/>
          <p:cNvPicPr preferRelativeResize="0"/>
          <p:nvPr/>
        </p:nvPicPr>
        <p:blipFill rotWithShape="1">
          <a:blip r:embed="rId3">
            <a:alphaModFix/>
          </a:blip>
          <a:srcRect b="0" l="21862" r="0" t="0"/>
          <a:stretch/>
        </p:blipFill>
        <p:spPr>
          <a:xfrm>
            <a:off x="4572001" y="1063813"/>
            <a:ext cx="4404599" cy="2593962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135"/>
          <p:cNvSpPr txBox="1"/>
          <p:nvPr/>
        </p:nvSpPr>
        <p:spPr>
          <a:xfrm>
            <a:off x="5229775" y="4045700"/>
            <a:ext cx="26934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Barlow Semi Condensed"/>
                <a:ea typeface="Barlow Semi Condensed"/>
                <a:cs typeface="Barlow Semi Condensed"/>
                <a:sym typeface="Barlow Semi Condensed"/>
              </a:rPr>
              <a:t>Coming soon - </a:t>
            </a:r>
            <a:endParaRPr b="1" sz="17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Barlow Semi Condensed"/>
                <a:ea typeface="Barlow Semi Condensed"/>
                <a:cs typeface="Barlow Semi Condensed"/>
                <a:sym typeface="Barlow Semi Condensed"/>
              </a:rPr>
              <a:t>Open sourcing the model</a:t>
            </a:r>
            <a:endParaRPr b="1" sz="17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36"/>
          <p:cNvSpPr txBox="1"/>
          <p:nvPr>
            <p:ph idx="4294967295" type="title"/>
          </p:nvPr>
        </p:nvSpPr>
        <p:spPr>
          <a:xfrm>
            <a:off x="277158" y="233363"/>
            <a:ext cx="7098900" cy="9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D3A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Paper-dataset links</a:t>
            </a:r>
            <a:endParaRPr sz="27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1096" name="Google Shape;1096;p136"/>
          <p:cNvGraphicFramePr/>
          <p:nvPr/>
        </p:nvGraphicFramePr>
        <p:xfrm>
          <a:off x="836962" y="10220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{412ADEC3-C86C-4EBC-B964-68B0534BB3DC}</a:tableStyleId>
              </a:tblPr>
              <a:tblGrid>
                <a:gridCol w="3836950"/>
                <a:gridCol w="2142350"/>
              </a:tblGrid>
              <a:tr h="48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0" sz="2600" u="none" cap="none" strike="noStrike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3625" marB="33625" marR="67250" marL="672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" sz="2800">
                          <a:solidFill>
                            <a:srgbClr val="FF414B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Counts</a:t>
                      </a:r>
                      <a:endParaRPr b="1" sz="2800" u="none" cap="none" strike="noStrike">
                        <a:solidFill>
                          <a:srgbClr val="FF414B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7250" marB="67250" marR="134500" marL="134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64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# full-text papers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7250" marB="67250" marR="134500" marL="134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2600">
                          <a:latin typeface="Lato"/>
                          <a:ea typeface="Lato"/>
                          <a:cs typeface="Lato"/>
                          <a:sym typeface="Lato"/>
                        </a:rPr>
                        <a:t>  ~ 16M</a:t>
                      </a:r>
                      <a:endParaRPr sz="2600" u="none" cap="none" strike="noStrike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3625" marB="33625" marR="67250" marL="672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  <a:tr h="4864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# papers with mentions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7250" marB="67250" marR="134500" marL="134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2600">
                          <a:latin typeface="Lato"/>
                          <a:ea typeface="Lato"/>
                          <a:cs typeface="Lato"/>
                          <a:sym typeface="Lato"/>
                        </a:rPr>
                        <a:t>  ~ 315k </a:t>
                      </a:r>
                      <a:endParaRPr sz="2600" u="none" cap="none" strike="noStrike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3625" marB="33625" marR="67250" marL="672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BFB"/>
                    </a:solidFill>
                  </a:tcPr>
                </a:tc>
              </a:tr>
              <a:tr h="4864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# total dataset mentions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7250" marB="67250" marR="134500" marL="134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2600">
                          <a:latin typeface="Lato"/>
                          <a:ea typeface="Lato"/>
                          <a:cs typeface="Lato"/>
                          <a:sym typeface="Lato"/>
                        </a:rPr>
                        <a:t>  ~ 914k</a:t>
                      </a:r>
                      <a:endParaRPr sz="2600" u="none" cap="none" strike="noStrike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3625" marB="33625" marR="67250" marL="672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  <a:tr h="4864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# unique datasets</a:t>
                      </a:r>
                      <a:endParaRPr sz="26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7250" marB="67250" marR="134500" marL="134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2600">
                          <a:latin typeface="Lato"/>
                          <a:ea typeface="Lato"/>
                          <a:cs typeface="Lato"/>
                          <a:sym typeface="Lato"/>
                        </a:rPr>
                        <a:t>  ~ 400k</a:t>
                      </a:r>
                      <a:endParaRPr sz="2600" u="none" cap="none" strike="noStrike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3625" marB="33625" marR="67250" marL="672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BFB"/>
                    </a:solidFill>
                  </a:tcPr>
                </a:tc>
              </a:tr>
              <a:tr h="4864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# paper-dataset links</a:t>
                      </a:r>
                      <a:endParaRPr sz="26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7250" marB="67250" marR="134500" marL="134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latin typeface="Lato"/>
                          <a:ea typeface="Lato"/>
                          <a:cs typeface="Lato"/>
                          <a:sym typeface="Lato"/>
                        </a:rPr>
                        <a:t>  ~ 700k</a:t>
                      </a:r>
                      <a:endParaRPr sz="2600" u="none" cap="none" strike="noStrike">
                        <a:solidFill>
                          <a:srgbClr val="000000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3625" marB="33625" marR="67250" marL="672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37"/>
          <p:cNvSpPr txBox="1"/>
          <p:nvPr>
            <p:ph type="title"/>
          </p:nvPr>
        </p:nvSpPr>
        <p:spPr>
          <a:xfrm>
            <a:off x="785344" y="1695169"/>
            <a:ext cx="5754600" cy="5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Our journey together!</a:t>
            </a: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02" name="Google Shape;1102;p137"/>
          <p:cNvSpPr txBox="1"/>
          <p:nvPr>
            <p:ph idx="1" type="subTitle"/>
          </p:nvPr>
        </p:nvSpPr>
        <p:spPr>
          <a:xfrm>
            <a:off x="785344" y="2120472"/>
            <a:ext cx="6621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Building a community corpus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38"/>
          <p:cNvSpPr txBox="1"/>
          <p:nvPr>
            <p:ph type="title"/>
          </p:nvPr>
        </p:nvSpPr>
        <p:spPr>
          <a:xfrm>
            <a:off x="311700" y="216425"/>
            <a:ext cx="647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Corpus</a:t>
            </a:r>
            <a:endParaRPr/>
          </a:p>
        </p:txBody>
      </p:sp>
      <p:sp>
        <p:nvSpPr>
          <p:cNvPr id="1108" name="Google Shape;1108;p138"/>
          <p:cNvSpPr txBox="1"/>
          <p:nvPr>
            <p:ph idx="2" type="subTitle"/>
          </p:nvPr>
        </p:nvSpPr>
        <p:spPr>
          <a:xfrm>
            <a:off x="311700" y="584225"/>
            <a:ext cx="66213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Data Sources &amp; Access</a:t>
            </a:r>
            <a:endParaRPr sz="2400"/>
          </a:p>
        </p:txBody>
      </p:sp>
      <p:grpSp>
        <p:nvGrpSpPr>
          <p:cNvPr id="1109" name="Google Shape;1109;p138"/>
          <p:cNvGrpSpPr/>
          <p:nvPr/>
        </p:nvGrpSpPr>
        <p:grpSpPr>
          <a:xfrm>
            <a:off x="3599627" y="1442850"/>
            <a:ext cx="3367823" cy="3126000"/>
            <a:chOff x="4657052" y="1252625"/>
            <a:chExt cx="3367823" cy="3126000"/>
          </a:xfrm>
        </p:grpSpPr>
        <p:sp>
          <p:nvSpPr>
            <p:cNvPr id="1110" name="Google Shape;1110;p138"/>
            <p:cNvSpPr/>
            <p:nvPr/>
          </p:nvSpPr>
          <p:spPr>
            <a:xfrm>
              <a:off x="6968275" y="1252625"/>
              <a:ext cx="1056600" cy="31260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38"/>
            <p:cNvSpPr/>
            <p:nvPr/>
          </p:nvSpPr>
          <p:spPr>
            <a:xfrm>
              <a:off x="4657052" y="2230800"/>
              <a:ext cx="1506300" cy="1145700"/>
            </a:xfrm>
            <a:prstGeom prst="rect">
              <a:avLst/>
            </a:prstGeom>
            <a:solidFill>
              <a:srgbClr val="2DADDE"/>
            </a:solidFill>
            <a:ln cap="flat" cmpd="sng" w="25400">
              <a:solidFill>
                <a:srgbClr val="535353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Global Data Citation Corpus</a:t>
              </a:r>
              <a:endParaRPr b="1" i="0" sz="15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pic>
          <p:nvPicPr>
            <p:cNvPr id="1112" name="Google Shape;1112;p1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070000" y="1378000"/>
              <a:ext cx="849324" cy="849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3" name="Google Shape;1113;p1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21638" y="2309700"/>
              <a:ext cx="946050" cy="946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4" name="Google Shape;1114;p1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70006" y="3338131"/>
              <a:ext cx="849324" cy="849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5" name="Google Shape;1115;p138"/>
            <p:cNvSpPr/>
            <p:nvPr/>
          </p:nvSpPr>
          <p:spPr>
            <a:xfrm>
              <a:off x="6490225" y="2638250"/>
              <a:ext cx="387900" cy="3522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2DADD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6" name="Google Shape;1116;p138"/>
          <p:cNvSpPr/>
          <p:nvPr/>
        </p:nvSpPr>
        <p:spPr>
          <a:xfrm>
            <a:off x="1954375" y="2593588"/>
            <a:ext cx="1318200" cy="713100"/>
          </a:xfrm>
          <a:prstGeom prst="round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Barlow"/>
                <a:ea typeface="Barlow"/>
                <a:cs typeface="Barlow"/>
                <a:sym typeface="Barlow"/>
              </a:rPr>
              <a:t>Source 2</a:t>
            </a:r>
            <a:endParaRPr sz="1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17" name="Google Shape;1117;p138"/>
          <p:cNvSpPr/>
          <p:nvPr/>
        </p:nvSpPr>
        <p:spPr>
          <a:xfrm>
            <a:off x="1954375" y="1893300"/>
            <a:ext cx="1318200" cy="572700"/>
          </a:xfrm>
          <a:prstGeom prst="round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Barlow"/>
                <a:ea typeface="Barlow"/>
                <a:cs typeface="Barlow"/>
                <a:sym typeface="Barlow"/>
              </a:rPr>
              <a:t>Source 1</a:t>
            </a:r>
            <a:endParaRPr sz="10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18" name="Google Shape;1118;p138"/>
          <p:cNvSpPr/>
          <p:nvPr/>
        </p:nvSpPr>
        <p:spPr>
          <a:xfrm>
            <a:off x="2498425" y="2396650"/>
            <a:ext cx="230100" cy="282600"/>
          </a:xfrm>
          <a:prstGeom prst="mathPlus">
            <a:avLst>
              <a:gd fmla="val 23520" name="adj1"/>
            </a:avLst>
          </a:prstGeom>
          <a:solidFill>
            <a:srgbClr val="00B1E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138"/>
          <p:cNvSpPr/>
          <p:nvPr/>
        </p:nvSpPr>
        <p:spPr>
          <a:xfrm>
            <a:off x="1954375" y="3434275"/>
            <a:ext cx="1318200" cy="713100"/>
          </a:xfrm>
          <a:prstGeom prst="round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Barlow"/>
                <a:ea typeface="Barlow"/>
                <a:cs typeface="Barlow"/>
                <a:sym typeface="Barlow"/>
              </a:rPr>
              <a:t>Source 3</a:t>
            </a:r>
            <a:endParaRPr sz="1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Barlow"/>
                <a:ea typeface="Barlow"/>
                <a:cs typeface="Barlow"/>
                <a:sym typeface="Barlow"/>
              </a:rPr>
              <a:t>……</a:t>
            </a:r>
            <a:endParaRPr sz="10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20" name="Google Shape;1120;p138"/>
          <p:cNvSpPr/>
          <p:nvPr/>
        </p:nvSpPr>
        <p:spPr>
          <a:xfrm>
            <a:off x="2498425" y="3215800"/>
            <a:ext cx="230100" cy="282600"/>
          </a:xfrm>
          <a:prstGeom prst="mathPlus">
            <a:avLst>
              <a:gd fmla="val 23520" name="adj1"/>
            </a:avLst>
          </a:prstGeom>
          <a:solidFill>
            <a:srgbClr val="00B1E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39"/>
          <p:cNvSpPr txBox="1"/>
          <p:nvPr>
            <p:ph type="title"/>
          </p:nvPr>
        </p:nvSpPr>
        <p:spPr>
          <a:xfrm>
            <a:off x="311700" y="216425"/>
            <a:ext cx="647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Corpus Prototype</a:t>
            </a:r>
            <a:endParaRPr/>
          </a:p>
        </p:txBody>
      </p:sp>
      <p:sp>
        <p:nvSpPr>
          <p:cNvPr id="1126" name="Google Shape;1126;p139"/>
          <p:cNvSpPr txBox="1"/>
          <p:nvPr>
            <p:ph idx="2" type="subTitle"/>
          </p:nvPr>
        </p:nvSpPr>
        <p:spPr>
          <a:xfrm>
            <a:off x="311700" y="584225"/>
            <a:ext cx="66213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Visualizing the Corpus</a:t>
            </a:r>
            <a:endParaRPr sz="2400"/>
          </a:p>
        </p:txBody>
      </p:sp>
      <p:pic>
        <p:nvPicPr>
          <p:cNvPr id="1127" name="Google Shape;1127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125" y="1162351"/>
            <a:ext cx="2204406" cy="35836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128" name="Google Shape;1128;p139" title="Final Dashboard Gif - Data Citation Corpus - 12 September 2023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54375" y="1162350"/>
            <a:ext cx="4778150" cy="358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29" name="Google Shape;1129;p139"/>
          <p:cNvSpPr txBox="1"/>
          <p:nvPr/>
        </p:nvSpPr>
        <p:spPr>
          <a:xfrm>
            <a:off x="2684550" y="4738625"/>
            <a:ext cx="377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6"/>
              </a:rPr>
              <a:t>https://makedatacount.org/data-citation/</a:t>
            </a:r>
            <a:endParaRPr sz="1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7"/>
              </a:rPr>
              <a:t>http://corpus.stage.datacite.org/dashboard</a:t>
            </a:r>
            <a:r>
              <a:rPr lang="en" sz="1000">
                <a:latin typeface="Barlow"/>
                <a:ea typeface="Barlow"/>
                <a:cs typeface="Barlow"/>
                <a:sym typeface="Barlow"/>
              </a:rPr>
              <a:t> </a:t>
            </a:r>
            <a:endParaRPr sz="10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40"/>
          <p:cNvSpPr txBox="1"/>
          <p:nvPr>
            <p:ph type="title"/>
          </p:nvPr>
        </p:nvSpPr>
        <p:spPr>
          <a:xfrm>
            <a:off x="311700" y="216425"/>
            <a:ext cx="647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Exciting Journey Ahead</a:t>
            </a:r>
            <a:endParaRPr/>
          </a:p>
        </p:txBody>
      </p:sp>
      <p:sp>
        <p:nvSpPr>
          <p:cNvPr id="1135" name="Google Shape;1135;p140"/>
          <p:cNvSpPr txBox="1"/>
          <p:nvPr>
            <p:ph idx="2" type="subTitle"/>
          </p:nvPr>
        </p:nvSpPr>
        <p:spPr>
          <a:xfrm>
            <a:off x="311700" y="584225"/>
            <a:ext cx="66213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Community Innovation &amp; Collaboration</a:t>
            </a:r>
            <a:endParaRPr sz="2400"/>
          </a:p>
        </p:txBody>
      </p:sp>
      <p:pic>
        <p:nvPicPr>
          <p:cNvPr id="1136" name="Google Shape;1136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9138" y="1153275"/>
            <a:ext cx="6385724" cy="3714775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141"/>
          <p:cNvSpPr txBox="1"/>
          <p:nvPr>
            <p:ph type="title"/>
          </p:nvPr>
        </p:nvSpPr>
        <p:spPr>
          <a:xfrm>
            <a:off x="785344" y="1695169"/>
            <a:ext cx="5754600" cy="5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Future Collaborations</a:t>
            </a: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42" name="Google Shape;1142;p141"/>
          <p:cNvSpPr txBox="1"/>
          <p:nvPr>
            <p:ph idx="1" type="subTitle"/>
          </p:nvPr>
        </p:nvSpPr>
        <p:spPr>
          <a:xfrm>
            <a:off x="785344" y="2120472"/>
            <a:ext cx="66216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142"/>
          <p:cNvSpPr txBox="1"/>
          <p:nvPr>
            <p:ph type="title"/>
          </p:nvPr>
        </p:nvSpPr>
        <p:spPr>
          <a:xfrm>
            <a:off x="311700" y="216425"/>
            <a:ext cx="625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Engaging the Community</a:t>
            </a:r>
            <a:endParaRPr/>
          </a:p>
        </p:txBody>
      </p:sp>
      <p:sp>
        <p:nvSpPr>
          <p:cNvPr id="1148" name="Google Shape;1148;p142"/>
          <p:cNvSpPr txBox="1"/>
          <p:nvPr>
            <p:ph idx="1" type="body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Repositories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Submit citations through DOI metadata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Track and display data citations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Explore integration with DataCite Event Data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Organizations with known Data Citations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Submit citations to the open data citation corpus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Consultations and expressions of interest welcome</a:t>
            </a:r>
            <a:endParaRPr b="1" sz="2350">
              <a:solidFill>
                <a:schemeClr val="dk1"/>
              </a:solidFill>
            </a:endParaRPr>
          </a:p>
        </p:txBody>
      </p:sp>
      <p:sp>
        <p:nvSpPr>
          <p:cNvPr id="1149" name="Google Shape;1149;p142"/>
          <p:cNvSpPr txBox="1"/>
          <p:nvPr>
            <p:ph idx="2" type="body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Publishers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Include data citations in Crossref metadata deposit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Engage with us in discussions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Guidance available for submission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Institutions and Funders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Potential uses in institutional processes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Providing feedback welcomed</a:t>
            </a:r>
            <a:endParaRPr/>
          </a:p>
        </p:txBody>
      </p:sp>
      <p:sp>
        <p:nvSpPr>
          <p:cNvPr id="1150" name="Google Shape;1150;p142"/>
          <p:cNvSpPr txBox="1"/>
          <p:nvPr>
            <p:ph idx="3" type="subTitle"/>
          </p:nvPr>
        </p:nvSpPr>
        <p:spPr>
          <a:xfrm>
            <a:off x="311700" y="584225"/>
            <a:ext cx="6251700" cy="3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the Corpus Together</a:t>
            </a:r>
            <a:endParaRPr/>
          </a:p>
        </p:txBody>
      </p:sp>
      <p:sp>
        <p:nvSpPr>
          <p:cNvPr id="1151" name="Google Shape;1151;p142"/>
          <p:cNvSpPr txBox="1"/>
          <p:nvPr/>
        </p:nvSpPr>
        <p:spPr>
          <a:xfrm>
            <a:off x="2394300" y="4580575"/>
            <a:ext cx="435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Contact </a:t>
            </a:r>
            <a:r>
              <a:rPr lang="en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3"/>
              </a:rPr>
              <a:t>iratxe.puebla@datacite.org</a:t>
            </a:r>
            <a:r>
              <a:rPr lang="en">
                <a:latin typeface="Barlow"/>
                <a:ea typeface="Barlow"/>
                <a:cs typeface="Barlow"/>
                <a:sym typeface="Barlow"/>
              </a:rPr>
              <a:t> to get involved!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44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1" name="Google Shape;1161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144"/>
          <p:cNvSpPr txBox="1"/>
          <p:nvPr/>
        </p:nvSpPr>
        <p:spPr>
          <a:xfrm>
            <a:off x="457525" y="950475"/>
            <a:ext cx="8503500" cy="29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Five years since the US Evidence Act</a:t>
            </a:r>
            <a:endParaRPr b="1" sz="28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150592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150592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Nancy Potok</a:t>
            </a:r>
            <a:endParaRPr b="1"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17653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CEO, NAPx Consulting</a:t>
            </a:r>
            <a:endParaRPr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17653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Visiting Scholar, New York University</a:t>
            </a:r>
            <a:endParaRPr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17653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Visiting Fellow at RTI International</a:t>
            </a:r>
            <a:endParaRPr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4379192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3" name="Google Shape;1163;p144"/>
          <p:cNvPicPr preferRelativeResize="0"/>
          <p:nvPr/>
        </p:nvPicPr>
        <p:blipFill rotWithShape="1">
          <a:blip r:embed="rId4">
            <a:alphaModFix/>
          </a:blip>
          <a:srcRect b="10088" l="0" r="0" t="0"/>
          <a:stretch/>
        </p:blipFill>
        <p:spPr>
          <a:xfrm>
            <a:off x="6270975" y="2089775"/>
            <a:ext cx="1450800" cy="16431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14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69" name="Google Shape;1169;p145"/>
          <p:cNvSpPr txBox="1"/>
          <p:nvPr>
            <p:ph type="ctrTitle"/>
          </p:nvPr>
        </p:nvSpPr>
        <p:spPr>
          <a:xfrm>
            <a:off x="594875" y="1032850"/>
            <a:ext cx="3252600" cy="2719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Gill Sans"/>
              <a:buNone/>
            </a:pPr>
            <a:r>
              <a:rPr lang="en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FOUNDATIONS OF EVIDENCE-BASED POLICY MAKING ACT</a:t>
            </a:r>
            <a:r>
              <a:rPr lang="en" sz="2600">
                <a:solidFill>
                  <a:schemeClr val="lt1"/>
                </a:solidFill>
              </a:rPr>
              <a:t> AFTER</a:t>
            </a:r>
            <a:r>
              <a:rPr lang="en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FIVE YEARS </a:t>
            </a:r>
            <a:endParaRPr/>
          </a:p>
        </p:txBody>
      </p:sp>
      <p:sp>
        <p:nvSpPr>
          <p:cNvPr id="1170" name="Google Shape;1170;p145"/>
          <p:cNvSpPr txBox="1"/>
          <p:nvPr>
            <p:ph idx="1" type="subTitle"/>
          </p:nvPr>
        </p:nvSpPr>
        <p:spPr>
          <a:xfrm>
            <a:off x="5067125" y="3204650"/>
            <a:ext cx="3348600" cy="1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n" sz="1200">
                <a:solidFill>
                  <a:schemeClr val="lt1"/>
                </a:solidFill>
              </a:rPr>
              <a:t>Nancy Potok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n" sz="1200">
                <a:solidFill>
                  <a:schemeClr val="lt1"/>
                </a:solidFill>
              </a:rPr>
              <a:t>Make Data Count Summit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n" sz="1200">
                <a:solidFill>
                  <a:schemeClr val="lt1"/>
                </a:solidFill>
              </a:rPr>
              <a:t>September 13, 2023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n" sz="1200">
                <a:solidFill>
                  <a:schemeClr val="lt1"/>
                </a:solidFill>
              </a:rPr>
              <a:t>Washington, D.C.</a:t>
            </a:r>
            <a:endParaRPr/>
          </a:p>
        </p:txBody>
      </p:sp>
      <p:sp>
        <p:nvSpPr>
          <p:cNvPr id="1171" name="Google Shape;1171;p145"/>
          <p:cNvSpPr/>
          <p:nvPr/>
        </p:nvSpPr>
        <p:spPr>
          <a:xfrm>
            <a:off x="8218302" y="611251"/>
            <a:ext cx="104279" cy="104279"/>
          </a:xfrm>
          <a:custGeom>
            <a:rect b="b" l="l" r="r" t="t"/>
            <a:pathLst>
              <a:path extrusionOk="0" h="139039" w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2" name="Google Shape;1172;p145"/>
          <p:cNvSpPr/>
          <p:nvPr/>
        </p:nvSpPr>
        <p:spPr>
          <a:xfrm>
            <a:off x="8487387" y="783223"/>
            <a:ext cx="68354" cy="68353"/>
          </a:xfrm>
          <a:custGeom>
            <a:rect b="b" l="l" r="r" t="t"/>
            <a:pathLst>
              <a:path extrusionOk="0" h="91138" w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73" name="Google Shape;1173;p145"/>
          <p:cNvCxnSpPr/>
          <p:nvPr/>
        </p:nvCxnSpPr>
        <p:spPr>
          <a:xfrm rot="10800000">
            <a:off x="628650" y="4705756"/>
            <a:ext cx="8515350" cy="0"/>
          </a:xfrm>
          <a:prstGeom prst="straightConnector1">
            <a:avLst/>
          </a:prstGeom>
          <a:noFill/>
          <a:ln cap="sq" cmpd="sng" w="25400">
            <a:solidFill>
              <a:schemeClr val="lt1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46"/>
          <p:cNvSpPr txBox="1"/>
          <p:nvPr>
            <p:ph type="title"/>
          </p:nvPr>
        </p:nvSpPr>
        <p:spPr>
          <a:xfrm>
            <a:off x="0" y="0"/>
            <a:ext cx="9144000" cy="12687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Calibri"/>
              <a:buNone/>
            </a:pPr>
            <a:r>
              <a:rPr lang="en">
                <a:solidFill>
                  <a:schemeClr val="lt1"/>
                </a:solidFill>
              </a:rPr>
              <a:t>     Data Ecosystem</a:t>
            </a:r>
            <a:endParaRPr/>
          </a:p>
        </p:txBody>
      </p:sp>
      <p:sp>
        <p:nvSpPr>
          <p:cNvPr id="1179" name="Google Shape;1179;p146"/>
          <p:cNvSpPr txBox="1"/>
          <p:nvPr>
            <p:ph idx="1" type="body"/>
          </p:nvPr>
        </p:nvSpPr>
        <p:spPr>
          <a:xfrm>
            <a:off x="256429" y="1785659"/>
            <a:ext cx="5801060" cy="311426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7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Federal Data Strategy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Foundations of Evidence Based Policy Act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CHIPS and Science Act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Administrative Actions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100">
              <a:solidFill>
                <a:srgbClr val="00206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Data Providers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Data Guardians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Infrastructure Owners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Data Users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Policy Makers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" sz="2100">
                <a:solidFill>
                  <a:srgbClr val="002060"/>
                </a:solidFill>
              </a:rPr>
              <a:t>Funders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100">
              <a:solidFill>
                <a:srgbClr val="002060"/>
              </a:solidFill>
            </a:endParaRPr>
          </a:p>
        </p:txBody>
      </p:sp>
      <p:pic>
        <p:nvPicPr>
          <p:cNvPr descr="A grid with small circles" id="1180" name="Google Shape;1180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316" y="1241750"/>
            <a:ext cx="3459079" cy="3459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14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6" name="Google Shape;1186;p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9524" y="1765379"/>
            <a:ext cx="3056839" cy="2898423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sp>
        <p:nvSpPr>
          <p:cNvPr id="1187" name="Google Shape;1187;p147"/>
          <p:cNvSpPr/>
          <p:nvPr/>
        </p:nvSpPr>
        <p:spPr>
          <a:xfrm>
            <a:off x="0" y="0"/>
            <a:ext cx="9144001" cy="1033397"/>
          </a:xfrm>
          <a:prstGeom prst="rect">
            <a:avLst/>
          </a:prstGeom>
          <a:solidFill>
            <a:srgbClr val="00B0F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147"/>
          <p:cNvSpPr txBox="1"/>
          <p:nvPr>
            <p:ph type="title"/>
          </p:nvPr>
        </p:nvSpPr>
        <p:spPr>
          <a:xfrm>
            <a:off x="112734" y="402432"/>
            <a:ext cx="7539103" cy="527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3300"/>
              <a:buFont typeface="Calibri"/>
              <a:buNone/>
            </a:pPr>
            <a:r>
              <a:rPr lang="en">
                <a:solidFill>
                  <a:srgbClr val="FEFCFC"/>
                </a:solidFill>
              </a:rPr>
              <a:t>  Refresh: Evidence Act of 2018</a:t>
            </a:r>
            <a:endParaRPr>
              <a:solidFill>
                <a:srgbClr val="FEFCFC"/>
              </a:solidFill>
            </a:endParaRPr>
          </a:p>
        </p:txBody>
      </p:sp>
      <p:sp>
        <p:nvSpPr>
          <p:cNvPr id="1189" name="Google Shape;1189;p14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0" name="Google Shape;1190;p147"/>
          <p:cNvSpPr txBox="1"/>
          <p:nvPr/>
        </p:nvSpPr>
        <p:spPr>
          <a:xfrm>
            <a:off x="74961" y="1487581"/>
            <a:ext cx="4822793" cy="133882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Foundations for Evidence-Based Policy Making Act of 2018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 from the U.S. Commission on Evidence Based Policy Making 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147"/>
          <p:cNvSpPr txBox="1"/>
          <p:nvPr/>
        </p:nvSpPr>
        <p:spPr>
          <a:xfrm>
            <a:off x="-85134" y="2815732"/>
            <a:ext cx="4601116" cy="131574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Three Titles: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I.    Federal Evidence Building Activities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II.   Open Government Data Act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III.  Confidential Information Protection and Statistical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Efficiency Act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 </a:t>
            </a:r>
            <a:endParaRPr sz="11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48"/>
          <p:cNvSpPr txBox="1"/>
          <p:nvPr>
            <p:ph type="title"/>
          </p:nvPr>
        </p:nvSpPr>
        <p:spPr>
          <a:xfrm>
            <a:off x="0" y="0"/>
            <a:ext cx="9144000" cy="8549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" sz="3600">
                <a:solidFill>
                  <a:schemeClr val="lt1"/>
                </a:solidFill>
              </a:rPr>
              <a:t>    Initial OMB Guidance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97" name="Google Shape;1197;p148"/>
          <p:cNvSpPr txBox="1"/>
          <p:nvPr/>
        </p:nvSpPr>
        <p:spPr>
          <a:xfrm>
            <a:off x="579182" y="1197999"/>
            <a:ext cx="7867911" cy="500906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M-19-23: Phase 1 Implementation of the Foundations for Evidence-Based Policymaking Act of 2018: Leaming Agendas, Personnel, and Planning Guidance; July 10, 2019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      https://www.whitehouse.gov/wp-content/uploads/2019/07/M-19-23.pdf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M-20-12: Phase 4 Implementation of the Foundations for Evidence-Based Policymaking Act of 2018: Program Evaluation Standards and Practices; March 10, 2020  </a:t>
            </a: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  <a:hlinkClick r:id="rId4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       https://www.whitehouse.gov/wp-content/uploads/2020/03/M-20-12.pdf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M-21-27: Evidence-Based Policymaking: Learning Agendas and Annual Evaluation Plans; June 30, 2021  </a:t>
            </a:r>
            <a:r>
              <a:rPr lang="en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https://www.whitehouse.gov/wp-content/uploads/2021/06/M-21-27.pdf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OMB Circular A-11: Preparation, Submission, and </a:t>
            </a:r>
            <a:r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Execution of the Budget; Section 290: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Evaluation And Evidence-building Activities, August 11, 2023 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      https://www.whitehouse.gov/wp-content/uploads/2018/06/s290.pdf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OMB Circular A-130: Managing Information as a Strategic Resource,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      https://www.whitehouse.gov/wp-content/uploads/legacy_drupal_files/omb/circulars/A130/a130revised.pdf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400"/>
              <a:buFont typeface="Calibri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/</a:t>
            </a:r>
            <a:endParaRPr b="0" i="0" sz="1400" u="none" cap="none" strike="noStrike">
              <a:solidFill>
                <a:srgbClr val="4472C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149"/>
          <p:cNvSpPr/>
          <p:nvPr/>
        </p:nvSpPr>
        <p:spPr>
          <a:xfrm flipH="1">
            <a:off x="1" y="0"/>
            <a:ext cx="9143999" cy="1627523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2F5496"/>
              </a:gs>
            </a:gsLst>
            <a:lin ang="19799999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p149"/>
          <p:cNvSpPr/>
          <p:nvPr/>
        </p:nvSpPr>
        <p:spPr>
          <a:xfrm flipH="1">
            <a:off x="6062114" y="0"/>
            <a:ext cx="3072908" cy="1627996"/>
          </a:xfrm>
          <a:prstGeom prst="rect">
            <a:avLst/>
          </a:prstGeom>
          <a:gradFill>
            <a:gsLst>
              <a:gs pos="0">
                <a:srgbClr val="1F3864">
                  <a:alpha val="67843"/>
                </a:srgbClr>
              </a:gs>
              <a:gs pos="19000">
                <a:srgbClr val="1F3864">
                  <a:alpha val="67843"/>
                </a:srgbClr>
              </a:gs>
              <a:gs pos="100000">
                <a:srgbClr val="4472C4">
                  <a:alpha val="47843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149"/>
          <p:cNvSpPr/>
          <p:nvPr/>
        </p:nvSpPr>
        <p:spPr>
          <a:xfrm flipH="1" rot="-5400000">
            <a:off x="3757984" y="-3757532"/>
            <a:ext cx="1628032" cy="9144000"/>
          </a:xfrm>
          <a:prstGeom prst="rect">
            <a:avLst/>
          </a:prstGeom>
          <a:gradFill>
            <a:gsLst>
              <a:gs pos="0">
                <a:srgbClr val="2F5496">
                  <a:alpha val="15686"/>
                </a:srgbClr>
              </a:gs>
              <a:gs pos="23000">
                <a:srgbClr val="2F5496">
                  <a:alpha val="15686"/>
                </a:srgbClr>
              </a:gs>
              <a:gs pos="99000">
                <a:srgbClr val="000000">
                  <a:alpha val="44705"/>
                </a:srgbClr>
              </a:gs>
              <a:gs pos="100000">
                <a:srgbClr val="000000">
                  <a:alpha val="44705"/>
                </a:srgbClr>
              </a:gs>
            </a:gsLst>
            <a:lin ang="21000001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149"/>
          <p:cNvSpPr txBox="1"/>
          <p:nvPr>
            <p:ph type="title"/>
          </p:nvPr>
        </p:nvSpPr>
        <p:spPr>
          <a:xfrm>
            <a:off x="1037673" y="261649"/>
            <a:ext cx="7288583" cy="118233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0" lang="en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Title 1 – Federal Evidence-Building Activities</a:t>
            </a:r>
            <a:endParaRPr/>
          </a:p>
        </p:txBody>
      </p:sp>
      <p:grpSp>
        <p:nvGrpSpPr>
          <p:cNvPr id="1209" name="Google Shape;1209;p149"/>
          <p:cNvGrpSpPr/>
          <p:nvPr/>
        </p:nvGrpSpPr>
        <p:grpSpPr>
          <a:xfrm>
            <a:off x="483042" y="2491987"/>
            <a:ext cx="8195871" cy="1707046"/>
            <a:chOff x="0" y="706671"/>
            <a:chExt cx="10927828" cy="2276061"/>
          </a:xfrm>
        </p:grpSpPr>
        <p:sp>
          <p:nvSpPr>
            <p:cNvPr id="1210" name="Google Shape;1210;p149"/>
            <p:cNvSpPr/>
            <p:nvPr/>
          </p:nvSpPr>
          <p:spPr>
            <a:xfrm>
              <a:off x="0" y="706671"/>
              <a:ext cx="3073451" cy="1951641"/>
            </a:xfrm>
            <a:prstGeom prst="roundRect">
              <a:avLst>
                <a:gd fmla="val 1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49"/>
            <p:cNvSpPr/>
            <p:nvPr/>
          </p:nvSpPr>
          <p:spPr>
            <a:xfrm>
              <a:off x="341494" y="1031091"/>
              <a:ext cx="3073451" cy="195164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49"/>
            <p:cNvSpPr txBox="1"/>
            <p:nvPr/>
          </p:nvSpPr>
          <p:spPr>
            <a:xfrm>
              <a:off x="398656" y="1088253"/>
              <a:ext cx="2959127" cy="18373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31C3D"/>
                </a:buClr>
                <a:buSzPts val="1500"/>
                <a:buFont typeface="Calibri"/>
                <a:buNone/>
              </a:pPr>
              <a:r>
                <a:rPr lang="en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Agency Learning Agendas and Evaluation Plans</a:t>
              </a:r>
              <a:endParaRPr sz="1100"/>
            </a:p>
          </p:txBody>
        </p:sp>
        <p:sp>
          <p:nvSpPr>
            <p:cNvPr id="1213" name="Google Shape;1213;p149"/>
            <p:cNvSpPr/>
            <p:nvPr/>
          </p:nvSpPr>
          <p:spPr>
            <a:xfrm>
              <a:off x="3756441" y="706671"/>
              <a:ext cx="3073451" cy="1951641"/>
            </a:xfrm>
            <a:prstGeom prst="roundRect">
              <a:avLst>
                <a:gd fmla="val 1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149"/>
            <p:cNvSpPr/>
            <p:nvPr/>
          </p:nvSpPr>
          <p:spPr>
            <a:xfrm>
              <a:off x="4097935" y="1031091"/>
              <a:ext cx="3073451" cy="195164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49"/>
            <p:cNvSpPr txBox="1"/>
            <p:nvPr/>
          </p:nvSpPr>
          <p:spPr>
            <a:xfrm>
              <a:off x="4155097" y="1088253"/>
              <a:ext cx="2959127" cy="18373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31C3D"/>
                </a:buClr>
                <a:buSzPts val="1500"/>
                <a:buFont typeface="Calibri"/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E31C3D"/>
                </a:buClr>
                <a:buSzPts val="1500"/>
                <a:buFont typeface="Calibri"/>
                <a:buNone/>
              </a:pPr>
              <a:r>
                <a:rPr lang="en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Advisory Committee on Data for Evidence-Building </a:t>
              </a:r>
              <a:endParaRPr sz="1100"/>
            </a:p>
            <a:p>
              <a:pPr indent="0" lvl="0" marL="0" marR="0" rtl="0" algn="ctr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E31C3D"/>
                </a:buClr>
                <a:buSzPts val="1500"/>
                <a:buFont typeface="Calibri"/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149"/>
            <p:cNvSpPr/>
            <p:nvPr/>
          </p:nvSpPr>
          <p:spPr>
            <a:xfrm>
              <a:off x="7512882" y="706671"/>
              <a:ext cx="3073451" cy="1951641"/>
            </a:xfrm>
            <a:prstGeom prst="roundRect">
              <a:avLst>
                <a:gd fmla="val 1000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149"/>
            <p:cNvSpPr/>
            <p:nvPr/>
          </p:nvSpPr>
          <p:spPr>
            <a:xfrm>
              <a:off x="7854377" y="1031091"/>
              <a:ext cx="3073451" cy="195164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149"/>
            <p:cNvSpPr txBox="1"/>
            <p:nvPr/>
          </p:nvSpPr>
          <p:spPr>
            <a:xfrm>
              <a:off x="7911539" y="1088253"/>
              <a:ext cx="2959127" cy="18373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31C3D"/>
                </a:buClr>
                <a:buSzPts val="1500"/>
                <a:buFont typeface="Calibri"/>
                <a:buNone/>
              </a:pPr>
              <a:r>
                <a:rPr lang="en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Capacity Building: Chief Evaluation Officer</a:t>
              </a:r>
              <a:endParaRPr sz="1100"/>
            </a:p>
          </p:txBody>
        </p:sp>
      </p:grpSp>
      <p:sp>
        <p:nvSpPr>
          <p:cNvPr id="1219" name="Google Shape;1219;p149"/>
          <p:cNvSpPr txBox="1"/>
          <p:nvPr/>
        </p:nvSpPr>
        <p:spPr>
          <a:xfrm>
            <a:off x="-8978" y="-488"/>
            <a:ext cx="9144000" cy="16275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lang="en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1" lang="en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 I Federal Evidence Building Activities</a:t>
            </a:r>
            <a:endParaRPr sz="11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50"/>
          <p:cNvSpPr txBox="1"/>
          <p:nvPr>
            <p:ph type="title"/>
          </p:nvPr>
        </p:nvSpPr>
        <p:spPr>
          <a:xfrm>
            <a:off x="0" y="0"/>
            <a:ext cx="9144000" cy="8549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" sz="3600">
                <a:solidFill>
                  <a:schemeClr val="lt1"/>
                </a:solidFill>
              </a:rPr>
              <a:t>    </a:t>
            </a:r>
            <a:r>
              <a:rPr lang="en">
                <a:solidFill>
                  <a:schemeClr val="lt1"/>
                </a:solidFill>
              </a:rPr>
              <a:t>M-21-27 Learning Agendas</a:t>
            </a:r>
            <a:endParaRPr/>
          </a:p>
        </p:txBody>
      </p:sp>
      <p:sp>
        <p:nvSpPr>
          <p:cNvPr id="1225" name="Google Shape;1225;p150"/>
          <p:cNvSpPr txBox="1"/>
          <p:nvPr/>
        </p:nvSpPr>
        <p:spPr>
          <a:xfrm>
            <a:off x="1140320" y="1691989"/>
            <a:ext cx="7867911" cy="3000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“OMB expects agencies to use evidence whenever possible to further both mission and operations, and to commit to build evidence where it is lacking…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OMB strongly believes that implementing the Evidence Act is not a compliance exercise, and that agencies should develop the required Title I deliverables (i.e., the Learning Agenda, Annual Evaluation Plan, and Capacity Assessment for Statistics, Evaluation, Research and Analysis) in a way that fulfills their purpose as strategic, evidence-building plans…”. 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400"/>
              <a:buFont typeface="Calibri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https://www.evaluation.gov/evidence-plans/learning-agenda/</a:t>
            </a:r>
            <a:endParaRPr b="0" i="0" sz="1400" u="none" cap="none" strike="noStrike">
              <a:solidFill>
                <a:srgbClr val="4472C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150"/>
          <p:cNvSpPr/>
          <p:nvPr/>
        </p:nvSpPr>
        <p:spPr>
          <a:xfrm>
            <a:off x="208211" y="1691989"/>
            <a:ext cx="733806" cy="3634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150"/>
          <p:cNvSpPr/>
          <p:nvPr/>
        </p:nvSpPr>
        <p:spPr>
          <a:xfrm>
            <a:off x="208211" y="2491434"/>
            <a:ext cx="733806" cy="3634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15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151"/>
          <p:cNvSpPr txBox="1"/>
          <p:nvPr>
            <p:ph type="title"/>
          </p:nvPr>
        </p:nvSpPr>
        <p:spPr>
          <a:xfrm>
            <a:off x="0" y="0"/>
            <a:ext cx="9144000" cy="9941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</a:pPr>
            <a:r>
              <a:rPr lang="en">
                <a:solidFill>
                  <a:schemeClr val="lt1"/>
                </a:solidFill>
              </a:rPr>
              <a:t>Health and Human Services Learning Agenda</a:t>
            </a:r>
            <a:endParaRPr/>
          </a:p>
        </p:txBody>
      </p:sp>
      <p:pic>
        <p:nvPicPr>
          <p:cNvPr descr="Text&#10;&#10;Description automatically generated" id="1234" name="Google Shape;1234;p1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4811" y="1215246"/>
            <a:ext cx="3202391" cy="382586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35" name="Google Shape;1235;p15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52"/>
          <p:cNvSpPr txBox="1"/>
          <p:nvPr>
            <p:ph type="title"/>
          </p:nvPr>
        </p:nvSpPr>
        <p:spPr>
          <a:xfrm>
            <a:off x="0" y="-51271"/>
            <a:ext cx="9144000" cy="9941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3300"/>
              <a:buFont typeface="Calibri"/>
              <a:buNone/>
            </a:pPr>
            <a:r>
              <a:rPr lang="en">
                <a:solidFill>
                  <a:srgbClr val="FEFCFC"/>
                </a:solidFill>
              </a:rPr>
              <a:t>National Advisory Committee Report</a:t>
            </a:r>
            <a:endParaRPr>
              <a:solidFill>
                <a:srgbClr val="FEFCFC"/>
              </a:solidFill>
            </a:endParaRPr>
          </a:p>
        </p:txBody>
      </p:sp>
      <p:sp>
        <p:nvSpPr>
          <p:cNvPr id="1241" name="Google Shape;1241;p15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2" name="Google Shape;1242;p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90" y="1296444"/>
            <a:ext cx="2259937" cy="2723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&#10;&#10;Description automatically generated" id="1243" name="Google Shape;1243;p1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9683" y="1166141"/>
            <a:ext cx="4160989" cy="398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8" name="Google Shape;1248;p15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5584" y="1418896"/>
            <a:ext cx="2503834" cy="3240257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53"/>
          <p:cNvSpPr txBox="1"/>
          <p:nvPr/>
        </p:nvSpPr>
        <p:spPr>
          <a:xfrm>
            <a:off x="632956" y="4659154"/>
            <a:ext cx="457278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Datafoundation.org</a:t>
            </a:r>
            <a:endParaRPr b="0" i="0" sz="1400" u="none" cap="none" strike="noStrike">
              <a:solidFill>
                <a:srgbClr val="4472C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153"/>
          <p:cNvSpPr txBox="1"/>
          <p:nvPr/>
        </p:nvSpPr>
        <p:spPr>
          <a:xfrm>
            <a:off x="0" y="0"/>
            <a:ext cx="9144000" cy="10849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</a:pPr>
            <a:r>
              <a:rPr b="0" i="0" lang="en" sz="3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Designing a National Secure Data Service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</a:pPr>
            <a:r>
              <a:rPr b="0" i="0" lang="en" sz="3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1251" name="Google Shape;1251;p153"/>
          <p:cNvSpPr txBox="1"/>
          <p:nvPr/>
        </p:nvSpPr>
        <p:spPr>
          <a:xfrm>
            <a:off x="693880" y="2225501"/>
            <a:ext cx="2312701" cy="3462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Analysis of Alternatives</a:t>
            </a:r>
            <a:endParaRPr sz="1100"/>
          </a:p>
        </p:txBody>
      </p:sp>
      <p:sp>
        <p:nvSpPr>
          <p:cNvPr id="1252" name="Google Shape;1252;p153"/>
          <p:cNvSpPr/>
          <p:nvPr/>
        </p:nvSpPr>
        <p:spPr>
          <a:xfrm rot="-405732">
            <a:off x="194908" y="2414215"/>
            <a:ext cx="4124188" cy="15538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153"/>
          <p:cNvSpPr txBox="1"/>
          <p:nvPr/>
        </p:nvSpPr>
        <p:spPr>
          <a:xfrm rot="-402131">
            <a:off x="274472" y="3048765"/>
            <a:ext cx="3825566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White Paper to Inform the Advisory Committee</a:t>
            </a:r>
            <a:endParaRPr sz="1100"/>
          </a:p>
        </p:txBody>
      </p:sp>
      <p:sp>
        <p:nvSpPr>
          <p:cNvPr id="1254" name="Google Shape;1254;p1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54"/>
          <p:cNvSpPr txBox="1"/>
          <p:nvPr>
            <p:ph type="title"/>
          </p:nvPr>
        </p:nvSpPr>
        <p:spPr>
          <a:xfrm>
            <a:off x="401265" y="514350"/>
            <a:ext cx="2085203" cy="3829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lang="en" sz="3000">
                <a:solidFill>
                  <a:srgbClr val="FFFFFF"/>
                </a:solidFill>
              </a:rPr>
              <a:t>Ideas from Draft Paper </a:t>
            </a:r>
            <a:endParaRPr/>
          </a:p>
        </p:txBody>
      </p:sp>
      <p:grpSp>
        <p:nvGrpSpPr>
          <p:cNvPr id="1260" name="Google Shape;1260;p154"/>
          <p:cNvGrpSpPr/>
          <p:nvPr/>
        </p:nvGrpSpPr>
        <p:grpSpPr>
          <a:xfrm>
            <a:off x="3757613" y="514350"/>
            <a:ext cx="4869656" cy="3829050"/>
            <a:chOff x="0" y="0"/>
            <a:chExt cx="6492875" cy="5105400"/>
          </a:xfrm>
        </p:grpSpPr>
        <p:cxnSp>
          <p:nvCxnSpPr>
            <p:cNvPr id="1261" name="Google Shape;1261;p154"/>
            <p:cNvCxnSpPr/>
            <p:nvPr/>
          </p:nvCxnSpPr>
          <p:spPr>
            <a:xfrm>
              <a:off x="0" y="0"/>
              <a:ext cx="6492875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62" name="Google Shape;1262;p154"/>
            <p:cNvSpPr/>
            <p:nvPr/>
          </p:nvSpPr>
          <p:spPr>
            <a:xfrm>
              <a:off x="0" y="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154"/>
            <p:cNvSpPr txBox="1"/>
            <p:nvPr/>
          </p:nvSpPr>
          <p:spPr>
            <a:xfrm>
              <a:off x="0" y="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Follow up paper to </a:t>
              </a:r>
              <a:r>
                <a:rPr i="1"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Modernizing U.S. Data Infrastructure</a:t>
              </a: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published by The Data Foundation (Nick Hart co-author)</a:t>
              </a:r>
              <a:endParaRPr sz="1100"/>
            </a:p>
          </p:txBody>
        </p:sp>
        <p:cxnSp>
          <p:nvCxnSpPr>
            <p:cNvPr id="1264" name="Google Shape;1264;p154"/>
            <p:cNvCxnSpPr/>
            <p:nvPr/>
          </p:nvCxnSpPr>
          <p:spPr>
            <a:xfrm>
              <a:off x="0" y="1276350"/>
              <a:ext cx="6492875" cy="0"/>
            </a:xfrm>
            <a:prstGeom prst="straightConnector1">
              <a:avLst/>
            </a:prstGeom>
            <a:solidFill>
              <a:schemeClr val="accent3"/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65" name="Google Shape;1265;p154"/>
            <p:cNvSpPr/>
            <p:nvPr/>
          </p:nvSpPr>
          <p:spPr>
            <a:xfrm>
              <a:off x="0" y="127635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54"/>
            <p:cNvSpPr txBox="1"/>
            <p:nvPr/>
          </p:nvSpPr>
          <p:spPr>
            <a:xfrm>
              <a:off x="0" y="127635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Provides a specific blueprint for NSDS implementation, including structure, governance, and activities in several key areas </a:t>
              </a:r>
              <a:endParaRPr sz="1100"/>
            </a:p>
          </p:txBody>
        </p:sp>
        <p:cxnSp>
          <p:nvCxnSpPr>
            <p:cNvPr id="1267" name="Google Shape;1267;p154"/>
            <p:cNvCxnSpPr/>
            <p:nvPr/>
          </p:nvCxnSpPr>
          <p:spPr>
            <a:xfrm>
              <a:off x="0" y="2552700"/>
              <a:ext cx="6492875" cy="0"/>
            </a:xfrm>
            <a:prstGeom prst="straightConnector1">
              <a:avLst/>
            </a:prstGeom>
            <a:solidFill>
              <a:schemeClr val="accent4"/>
            </a:solidFill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68" name="Google Shape;1268;p154"/>
            <p:cNvSpPr/>
            <p:nvPr/>
          </p:nvSpPr>
          <p:spPr>
            <a:xfrm>
              <a:off x="0" y="255270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54"/>
            <p:cNvSpPr txBox="1"/>
            <p:nvPr/>
          </p:nvSpPr>
          <p:spPr>
            <a:xfrm>
              <a:off x="0" y="255270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Recognizes the core activities of an NSDS include hosting a secure infrastructure where researchers would: (1) submit proposed research projects for approval; (2) link and access data for research and analyses; and (3) have research results privacy protected then prepared for public dissemination</a:t>
              </a:r>
              <a:endParaRPr sz="1100"/>
            </a:p>
          </p:txBody>
        </p:sp>
        <p:cxnSp>
          <p:nvCxnSpPr>
            <p:cNvPr id="1270" name="Google Shape;1270;p154"/>
            <p:cNvCxnSpPr/>
            <p:nvPr/>
          </p:nvCxnSpPr>
          <p:spPr>
            <a:xfrm>
              <a:off x="0" y="3829050"/>
              <a:ext cx="6492875" cy="0"/>
            </a:xfrm>
            <a:prstGeom prst="straightConnector1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1" name="Google Shape;1271;p154"/>
            <p:cNvSpPr/>
            <p:nvPr/>
          </p:nvSpPr>
          <p:spPr>
            <a:xfrm>
              <a:off x="0" y="382905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154"/>
            <p:cNvSpPr txBox="1"/>
            <p:nvPr/>
          </p:nvSpPr>
          <p:spPr>
            <a:xfrm>
              <a:off x="0" y="3829050"/>
              <a:ext cx="649287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Offers options for how the NSDS might get started around its core functions to enable later expansion, but most importantly offers a blueprint for how NSF can begin this work quickly, efficiently, and transparently.</a:t>
              </a:r>
              <a:endParaRPr sz="1100"/>
            </a:p>
          </p:txBody>
        </p:sp>
      </p:grpSp>
      <p:pic>
        <p:nvPicPr>
          <p:cNvPr descr="Diagram&#10;&#10;Description automatically generated" id="1273" name="Google Shape;1273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80" y="742556"/>
            <a:ext cx="2718197" cy="3658388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15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155"/>
          <p:cNvSpPr txBox="1"/>
          <p:nvPr/>
        </p:nvSpPr>
        <p:spPr>
          <a:xfrm>
            <a:off x="0" y="0"/>
            <a:ext cx="9144000" cy="10849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</a:pPr>
            <a:r>
              <a:rPr b="0" i="0" lang="en" sz="3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Vision for the NSDS: Coordinating Data Hub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 b="0" i="0" sz="3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0" name="Google Shape;1280;p155"/>
          <p:cNvGrpSpPr/>
          <p:nvPr/>
        </p:nvGrpSpPr>
        <p:grpSpPr>
          <a:xfrm>
            <a:off x="2635316" y="1267548"/>
            <a:ext cx="3773517" cy="3773891"/>
            <a:chOff x="2036702" y="0"/>
            <a:chExt cx="5031356" cy="5031854"/>
          </a:xfrm>
        </p:grpSpPr>
        <p:sp>
          <p:nvSpPr>
            <p:cNvPr id="1281" name="Google Shape;1281;p155"/>
            <p:cNvSpPr/>
            <p:nvPr/>
          </p:nvSpPr>
          <p:spPr>
            <a:xfrm>
              <a:off x="3156689" y="1120484"/>
              <a:ext cx="2791383" cy="2791383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155"/>
            <p:cNvSpPr txBox="1"/>
            <p:nvPr/>
          </p:nvSpPr>
          <p:spPr>
            <a:xfrm>
              <a:off x="3565478" y="1529273"/>
              <a:ext cx="1973805" cy="1973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300" lIns="14300" spcFirstLastPara="1" rIns="14300" wrap="square" tIns="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Hub that is part of a network in which it plays the central role of coordinating a group of nodes that make up a collaborative system guided by a coherent body and governance process.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155"/>
            <p:cNvSpPr/>
            <p:nvPr/>
          </p:nvSpPr>
          <p:spPr>
            <a:xfrm>
              <a:off x="3854535" y="0"/>
              <a:ext cx="1395691" cy="1395691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55"/>
            <p:cNvSpPr txBox="1"/>
            <p:nvPr/>
          </p:nvSpPr>
          <p:spPr>
            <a:xfrm>
              <a:off x="4058929" y="204394"/>
              <a:ext cx="986903" cy="9869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300" lIns="14300" spcFirstLastPara="1" rIns="14300" wrap="square" tIns="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Research Node</a:t>
              </a:r>
              <a:endParaRPr sz="1100"/>
            </a:p>
          </p:txBody>
        </p:sp>
        <p:sp>
          <p:nvSpPr>
            <p:cNvPr id="1285" name="Google Shape;1285;p155"/>
            <p:cNvSpPr/>
            <p:nvPr/>
          </p:nvSpPr>
          <p:spPr>
            <a:xfrm>
              <a:off x="5672367" y="1818330"/>
              <a:ext cx="1395691" cy="1395691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155"/>
            <p:cNvSpPr txBox="1"/>
            <p:nvPr/>
          </p:nvSpPr>
          <p:spPr>
            <a:xfrm>
              <a:off x="5876761" y="2022724"/>
              <a:ext cx="986903" cy="9869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300" lIns="14300" spcFirstLastPara="1" rIns="14300" wrap="square" tIns="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Research Node</a:t>
              </a:r>
              <a:endParaRPr sz="1100"/>
            </a:p>
          </p:txBody>
        </p:sp>
        <p:sp>
          <p:nvSpPr>
            <p:cNvPr id="1287" name="Google Shape;1287;p155"/>
            <p:cNvSpPr/>
            <p:nvPr/>
          </p:nvSpPr>
          <p:spPr>
            <a:xfrm>
              <a:off x="3854535" y="3636163"/>
              <a:ext cx="1395691" cy="1395691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155"/>
            <p:cNvSpPr txBox="1"/>
            <p:nvPr/>
          </p:nvSpPr>
          <p:spPr>
            <a:xfrm>
              <a:off x="4058929" y="3840557"/>
              <a:ext cx="986903" cy="9869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300" lIns="14300" spcFirstLastPara="1" rIns="14300" wrap="square" tIns="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Research Node</a:t>
              </a:r>
              <a:endParaRPr sz="1100"/>
            </a:p>
          </p:txBody>
        </p:sp>
        <p:sp>
          <p:nvSpPr>
            <p:cNvPr id="1289" name="Google Shape;1289;p155"/>
            <p:cNvSpPr/>
            <p:nvPr/>
          </p:nvSpPr>
          <p:spPr>
            <a:xfrm>
              <a:off x="2036702" y="1818330"/>
              <a:ext cx="1395691" cy="1395691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55"/>
            <p:cNvSpPr txBox="1"/>
            <p:nvPr/>
          </p:nvSpPr>
          <p:spPr>
            <a:xfrm>
              <a:off x="2241096" y="2022724"/>
              <a:ext cx="986903" cy="9869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300" lIns="14300" spcFirstLastPara="1" rIns="14300" wrap="square" tIns="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Research Node</a:t>
              </a:r>
              <a:endParaRPr sz="1100"/>
            </a:p>
          </p:txBody>
        </p:sp>
      </p:grpSp>
      <p:sp>
        <p:nvSpPr>
          <p:cNvPr id="1291" name="Google Shape;1291;p15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p156"/>
          <p:cNvSpPr txBox="1"/>
          <p:nvPr>
            <p:ph type="title"/>
          </p:nvPr>
        </p:nvSpPr>
        <p:spPr>
          <a:xfrm>
            <a:off x="1" y="0"/>
            <a:ext cx="9144000" cy="8135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</a:pPr>
            <a:r>
              <a:rPr lang="en">
                <a:solidFill>
                  <a:schemeClr val="lt1"/>
                </a:solidFill>
              </a:rPr>
              <a:t>   Important Infrastructure Attributes</a:t>
            </a:r>
            <a:endParaRPr/>
          </a:p>
        </p:txBody>
      </p:sp>
      <p:sp>
        <p:nvSpPr>
          <p:cNvPr id="1297" name="Google Shape;1297;p156"/>
          <p:cNvSpPr txBox="1"/>
          <p:nvPr>
            <p:ph idx="1" type="body"/>
          </p:nvPr>
        </p:nvSpPr>
        <p:spPr>
          <a:xfrm>
            <a:off x="432093" y="1203119"/>
            <a:ext cx="8279813" cy="3633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Efficient, transparent, and timely business processes are essential elements for a successful NSDS. The NSDS should not become a bottleneck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∙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host the application and approval process; enforce standards 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∙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provide core services 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∙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continue to develop new tools for privacy protection, </a:t>
            </a:r>
            <a:r>
              <a:rPr lang="en" sz="15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search and discovery of data usage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, quality measurement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∙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Serve as a catalyst for collaboration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247650" lvl="1" marL="596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∙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identify where agency policies are creating bottlenecks and assist agencies in finding more efficient approaches to meeting their requirements  </a:t>
            </a:r>
            <a:endParaRPr/>
          </a:p>
          <a:p>
            <a:pPr indent="0" lvl="1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152400" lvl="0" marL="254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254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88900" lvl="0" marL="1778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</p:txBody>
      </p:sp>
      <p:sp>
        <p:nvSpPr>
          <p:cNvPr id="1298" name="Google Shape;1298;p15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157"/>
          <p:cNvSpPr txBox="1"/>
          <p:nvPr>
            <p:ph type="title"/>
          </p:nvPr>
        </p:nvSpPr>
        <p:spPr>
          <a:xfrm>
            <a:off x="0" y="0"/>
            <a:ext cx="9143999" cy="108782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" sz="2800">
                <a:solidFill>
                  <a:schemeClr val="lt1"/>
                </a:solidFill>
              </a:rPr>
              <a:t>   </a:t>
            </a:r>
            <a:br>
              <a:rPr lang="en" sz="2800">
                <a:solidFill>
                  <a:schemeClr val="lt1"/>
                </a:solidFill>
              </a:rPr>
            </a:br>
            <a:r>
              <a:rPr lang="en" sz="2800">
                <a:solidFill>
                  <a:schemeClr val="lt1"/>
                </a:solidFill>
              </a:rPr>
              <a:t>   </a:t>
            </a:r>
            <a:r>
              <a:rPr lang="en">
                <a:solidFill>
                  <a:schemeClr val="lt1"/>
                </a:solidFill>
              </a:rPr>
              <a:t>CHIPS and Science Act of 2022: 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   SEC. 10375 National Secure Data Service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 </a:t>
            </a:r>
            <a:endParaRPr/>
          </a:p>
        </p:txBody>
      </p:sp>
      <p:grpSp>
        <p:nvGrpSpPr>
          <p:cNvPr id="1304" name="Google Shape;1304;p157"/>
          <p:cNvGrpSpPr/>
          <p:nvPr/>
        </p:nvGrpSpPr>
        <p:grpSpPr>
          <a:xfrm>
            <a:off x="635466" y="1801487"/>
            <a:ext cx="8154099" cy="2764155"/>
            <a:chOff x="0" y="2883"/>
            <a:chExt cx="10872132" cy="3685540"/>
          </a:xfrm>
        </p:grpSpPr>
        <p:sp>
          <p:nvSpPr>
            <p:cNvPr id="1305" name="Google Shape;1305;p157"/>
            <p:cNvSpPr/>
            <p:nvPr/>
          </p:nvSpPr>
          <p:spPr>
            <a:xfrm>
              <a:off x="0" y="2883"/>
              <a:ext cx="10872132" cy="614256"/>
            </a:xfrm>
            <a:prstGeom prst="roundRect">
              <a:avLst>
                <a:gd fmla="val 10000" name="adj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157"/>
            <p:cNvSpPr/>
            <p:nvPr/>
          </p:nvSpPr>
          <p:spPr>
            <a:xfrm>
              <a:off x="185812" y="141091"/>
              <a:ext cx="337841" cy="33784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157"/>
            <p:cNvSpPr/>
            <p:nvPr/>
          </p:nvSpPr>
          <p:spPr>
            <a:xfrm>
              <a:off x="709466" y="2883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157"/>
            <p:cNvSpPr txBox="1"/>
            <p:nvPr/>
          </p:nvSpPr>
          <p:spPr>
            <a:xfrm>
              <a:off x="709466" y="2883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750" lIns="48750" spcFirstLastPara="1" rIns="48750" wrap="square" tIns="487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Authorizes NSF to establish a National Secure Data Service pilot</a:t>
              </a:r>
              <a:endParaRPr sz="1100"/>
            </a:p>
          </p:txBody>
        </p:sp>
        <p:sp>
          <p:nvSpPr>
            <p:cNvPr id="1309" name="Google Shape;1309;p157"/>
            <p:cNvSpPr/>
            <p:nvPr/>
          </p:nvSpPr>
          <p:spPr>
            <a:xfrm>
              <a:off x="0" y="770704"/>
              <a:ext cx="10872132" cy="614256"/>
            </a:xfrm>
            <a:prstGeom prst="roundRect">
              <a:avLst>
                <a:gd fmla="val 10000" name="adj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57"/>
            <p:cNvSpPr/>
            <p:nvPr/>
          </p:nvSpPr>
          <p:spPr>
            <a:xfrm>
              <a:off x="185812" y="908912"/>
              <a:ext cx="337841" cy="33784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157"/>
            <p:cNvSpPr/>
            <p:nvPr/>
          </p:nvSpPr>
          <p:spPr>
            <a:xfrm>
              <a:off x="709466" y="770704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157"/>
            <p:cNvSpPr txBox="1"/>
            <p:nvPr/>
          </p:nvSpPr>
          <p:spPr>
            <a:xfrm>
              <a:off x="709466" y="770704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750" lIns="48750" spcFirstLastPara="1" rIns="48750" wrap="square" tIns="487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Charged with developing, refining, and testing models to inform a full service NSDS</a:t>
              </a:r>
              <a:endParaRPr sz="1100"/>
            </a:p>
          </p:txBody>
        </p:sp>
        <p:sp>
          <p:nvSpPr>
            <p:cNvPr id="1313" name="Google Shape;1313;p157"/>
            <p:cNvSpPr/>
            <p:nvPr/>
          </p:nvSpPr>
          <p:spPr>
            <a:xfrm>
              <a:off x="0" y="1538525"/>
              <a:ext cx="10872132" cy="614256"/>
            </a:xfrm>
            <a:prstGeom prst="roundRect">
              <a:avLst>
                <a:gd fmla="val 10000" name="adj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157"/>
            <p:cNvSpPr/>
            <p:nvPr/>
          </p:nvSpPr>
          <p:spPr>
            <a:xfrm>
              <a:off x="185812" y="1676733"/>
              <a:ext cx="337841" cy="33784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57"/>
            <p:cNvSpPr/>
            <p:nvPr/>
          </p:nvSpPr>
          <p:spPr>
            <a:xfrm>
              <a:off x="709466" y="1538525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157"/>
            <p:cNvSpPr txBox="1"/>
            <p:nvPr/>
          </p:nvSpPr>
          <p:spPr>
            <a:xfrm>
              <a:off x="709466" y="1538525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750" lIns="48750" spcFirstLastPara="1" rIns="48750" wrap="square" tIns="487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Authorizes USD $9 million per year 2022-2026 (total $45 million)</a:t>
              </a:r>
              <a:endParaRPr sz="1100"/>
            </a:p>
          </p:txBody>
        </p:sp>
        <p:sp>
          <p:nvSpPr>
            <p:cNvPr id="1317" name="Google Shape;1317;p157"/>
            <p:cNvSpPr/>
            <p:nvPr/>
          </p:nvSpPr>
          <p:spPr>
            <a:xfrm>
              <a:off x="0" y="2306346"/>
              <a:ext cx="10872132" cy="614256"/>
            </a:xfrm>
            <a:prstGeom prst="roundRect">
              <a:avLst>
                <a:gd fmla="val 10000" name="adj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57"/>
            <p:cNvSpPr/>
            <p:nvPr/>
          </p:nvSpPr>
          <p:spPr>
            <a:xfrm>
              <a:off x="185812" y="2444554"/>
              <a:ext cx="337841" cy="33784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57"/>
            <p:cNvSpPr/>
            <p:nvPr/>
          </p:nvSpPr>
          <p:spPr>
            <a:xfrm>
              <a:off x="709466" y="2306346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157"/>
            <p:cNvSpPr txBox="1"/>
            <p:nvPr/>
          </p:nvSpPr>
          <p:spPr>
            <a:xfrm>
              <a:off x="709466" y="2306346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750" lIns="48750" spcFirstLastPara="1" rIns="48750" wrap="square" tIns="487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Requires pilot be set up within one year of enactment</a:t>
              </a:r>
              <a:endParaRPr sz="1100"/>
            </a:p>
          </p:txBody>
        </p:sp>
        <p:sp>
          <p:nvSpPr>
            <p:cNvPr id="1321" name="Google Shape;1321;p157"/>
            <p:cNvSpPr/>
            <p:nvPr/>
          </p:nvSpPr>
          <p:spPr>
            <a:xfrm>
              <a:off x="0" y="3074167"/>
              <a:ext cx="10872132" cy="614256"/>
            </a:xfrm>
            <a:prstGeom prst="roundRect">
              <a:avLst>
                <a:gd fmla="val 10000" name="adj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157"/>
            <p:cNvSpPr/>
            <p:nvPr/>
          </p:nvSpPr>
          <p:spPr>
            <a:xfrm>
              <a:off x="185812" y="3212375"/>
              <a:ext cx="337841" cy="33784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157"/>
            <p:cNvSpPr/>
            <p:nvPr/>
          </p:nvSpPr>
          <p:spPr>
            <a:xfrm>
              <a:off x="709466" y="3074167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157"/>
            <p:cNvSpPr txBox="1"/>
            <p:nvPr/>
          </p:nvSpPr>
          <p:spPr>
            <a:xfrm>
              <a:off x="709466" y="3074167"/>
              <a:ext cx="10162665" cy="6142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750" lIns="48750" spcFirstLastPara="1" rIns="48750" wrap="square" tIns="487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i="1"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America’s Data Hub </a:t>
              </a:r>
              <a:r>
                <a:rPr i="0"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</a:t>
              </a:r>
              <a:r>
                <a:rPr i="1"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home for the pilot  https://www.americasdatahub.org/   </a:t>
              </a:r>
              <a:endParaRPr sz="1100"/>
            </a:p>
          </p:txBody>
        </p:sp>
      </p:grpSp>
      <p:sp>
        <p:nvSpPr>
          <p:cNvPr id="1325" name="Google Shape;1325;p15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158"/>
          <p:cNvSpPr txBox="1"/>
          <p:nvPr>
            <p:ph idx="1" type="body"/>
          </p:nvPr>
        </p:nvSpPr>
        <p:spPr>
          <a:xfrm>
            <a:off x="507626" y="1555797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62500" lnSpcReduction="20000"/>
          </a:bodyPr>
          <a:lstStyle/>
          <a:p>
            <a:pPr indent="-172243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Secure Compute Environment Scan (SCE)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Creation of Synthetic Data for the Annual Business Survey (ABS) and Use of Verification Metrics (ABSSyn)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Models for a Data Concierge Service for a National Secure Data Service (DCS)</a:t>
            </a:r>
            <a:endParaRPr b="1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Evaluation of Noise Infusion for the Survey of Doctorate Recipients (SDRN)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Utilizing Privacy Preserving Record Linkage to Link Data from Two Federal Statistical Agencies (PPRL1)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Utilizing Privacy Preserving Record Linkage with Parent Agency Data and Statistical Agency Data to Inform Programs and Policies (PPRL2)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Creation of Synthetic Data for the Survey of Earned Doctorates and Development and Use of Verification Metrics (SEDSyn)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10"/>
              </a:rPr>
              <a:t>Data Usage Platform as a Federal Data Asset (DUP)</a:t>
            </a:r>
            <a:endParaRPr b="1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11"/>
              </a:rPr>
              <a:t>Development of a Prototype for the Standard Application Process Portal (SAP)</a:t>
            </a:r>
            <a:endParaRPr b="1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7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 u="sng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12"/>
              </a:rPr>
              <a:t>Expanding Equitable Access to Restricted-Use Data through Federal Statistical Research Data Centers (FSRDC)</a:t>
            </a:r>
            <a:endParaRPr b="1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331" name="Google Shape;1331;p1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2" name="Google Shape;1332;p158"/>
          <p:cNvSpPr txBox="1"/>
          <p:nvPr>
            <p:ph type="title"/>
          </p:nvPr>
        </p:nvSpPr>
        <p:spPr>
          <a:xfrm>
            <a:off x="41563" y="0"/>
            <a:ext cx="9102437" cy="9941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" sz="2800">
                <a:solidFill>
                  <a:schemeClr val="lt1"/>
                </a:solidFill>
              </a:rPr>
              <a:t>   </a:t>
            </a:r>
            <a:br>
              <a:rPr lang="en" sz="2800">
                <a:solidFill>
                  <a:schemeClr val="lt1"/>
                </a:solidFill>
              </a:rPr>
            </a:br>
            <a:r>
              <a:rPr lang="en" sz="2800">
                <a:solidFill>
                  <a:schemeClr val="lt1"/>
                </a:solidFill>
              </a:rPr>
              <a:t>   </a:t>
            </a:r>
            <a:br>
              <a:rPr lang="en" sz="2800">
                <a:solidFill>
                  <a:schemeClr val="lt1"/>
                </a:solidFill>
              </a:rPr>
            </a:br>
            <a:r>
              <a:rPr lang="en" sz="3700">
                <a:solidFill>
                  <a:schemeClr val="lt1"/>
                </a:solidFill>
              </a:rPr>
              <a:t>America’s Data Hub Consortium: Pending Awards </a:t>
            </a:r>
            <a:br>
              <a:rPr lang="en">
                <a:solidFill>
                  <a:schemeClr val="lt1"/>
                </a:solidFill>
              </a:rPr>
            </a:b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59"/>
          <p:cNvSpPr/>
          <p:nvPr/>
        </p:nvSpPr>
        <p:spPr>
          <a:xfrm>
            <a:off x="-1" y="0"/>
            <a:ext cx="9144001" cy="99417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159"/>
          <p:cNvSpPr txBox="1"/>
          <p:nvPr>
            <p:ph type="title"/>
          </p:nvPr>
        </p:nvSpPr>
        <p:spPr>
          <a:xfrm>
            <a:off x="-1" y="4957"/>
            <a:ext cx="9144001" cy="9941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3300"/>
              <a:buFont typeface="Calibri"/>
              <a:buNone/>
            </a:pPr>
            <a:r>
              <a:rPr lang="en">
                <a:solidFill>
                  <a:srgbClr val="FEFCFC"/>
                </a:solidFill>
              </a:rPr>
              <a:t>   Evidence Act – One Application Mandate</a:t>
            </a:r>
            <a:endParaRPr>
              <a:solidFill>
                <a:srgbClr val="FEFCFC"/>
              </a:solidFill>
            </a:endParaRPr>
          </a:p>
        </p:txBody>
      </p:sp>
      <p:sp>
        <p:nvSpPr>
          <p:cNvPr id="1339" name="Google Shape;1339;p15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0" name="Google Shape;1340;p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4189" y="1578509"/>
            <a:ext cx="6488367" cy="2948893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5" name="Google Shape;1345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2648" y="1732272"/>
            <a:ext cx="3056839" cy="2898423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sp>
        <p:nvSpPr>
          <p:cNvPr id="1346" name="Google Shape;1346;p160"/>
          <p:cNvSpPr/>
          <p:nvPr/>
        </p:nvSpPr>
        <p:spPr>
          <a:xfrm>
            <a:off x="-1" y="19190"/>
            <a:ext cx="9144001" cy="99417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160"/>
          <p:cNvSpPr txBox="1"/>
          <p:nvPr>
            <p:ph type="title"/>
          </p:nvPr>
        </p:nvSpPr>
        <p:spPr>
          <a:xfrm>
            <a:off x="0" y="15719"/>
            <a:ext cx="9144000" cy="9941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3300"/>
              <a:buFont typeface="Calibri"/>
              <a:buNone/>
            </a:pPr>
            <a:r>
              <a:rPr lang="en">
                <a:solidFill>
                  <a:srgbClr val="FEFCFC"/>
                </a:solidFill>
              </a:rPr>
              <a:t>   Title 2 - OPEN Government Data Act </a:t>
            </a:r>
            <a:endParaRPr/>
          </a:p>
        </p:txBody>
      </p:sp>
      <p:pic>
        <p:nvPicPr>
          <p:cNvPr id="1348" name="Google Shape;1348;p160"/>
          <p:cNvPicPr preferRelativeResize="0"/>
          <p:nvPr/>
        </p:nvPicPr>
        <p:blipFill rotWithShape="1">
          <a:blip r:embed="rId4">
            <a:alphaModFix/>
          </a:blip>
          <a:srcRect b="-1" l="745" r="4496" t="0"/>
          <a:stretch/>
        </p:blipFill>
        <p:spPr>
          <a:xfrm>
            <a:off x="628650" y="1281014"/>
            <a:ext cx="7160560" cy="3665044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254000" rotWithShape="0" algn="t" dir="5400000" dist="38100">
              <a:srgbClr val="000000">
                <a:alpha val="20000"/>
              </a:srgbClr>
            </a:outerShdw>
          </a:effectLst>
        </p:spPr>
      </p:pic>
      <p:sp>
        <p:nvSpPr>
          <p:cNvPr id="1349" name="Google Shape;1349;p16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61"/>
          <p:cNvSpPr txBox="1"/>
          <p:nvPr>
            <p:ph idx="1" type="body"/>
          </p:nvPr>
        </p:nvSpPr>
        <p:spPr>
          <a:xfrm>
            <a:off x="187036" y="1369219"/>
            <a:ext cx="8328314" cy="367188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"/>
              <a:t>                                                         https://democratizingdata.ai/</a:t>
            </a:r>
            <a:endParaRPr/>
          </a:p>
        </p:txBody>
      </p:sp>
      <p:sp>
        <p:nvSpPr>
          <p:cNvPr id="1355" name="Google Shape;1355;p16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6" name="Google Shape;1356;p161"/>
          <p:cNvSpPr txBox="1"/>
          <p:nvPr>
            <p:ph type="title"/>
          </p:nvPr>
        </p:nvSpPr>
        <p:spPr>
          <a:xfrm>
            <a:off x="0" y="1"/>
            <a:ext cx="9144000" cy="12680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3300"/>
              <a:buFont typeface="Calibri"/>
              <a:buNone/>
            </a:pPr>
            <a:r>
              <a:rPr lang="en">
                <a:solidFill>
                  <a:srgbClr val="FEFCFC"/>
                </a:solidFill>
              </a:rPr>
              <a:t>   Democratizing Data Search and Discovery Platform </a:t>
            </a:r>
            <a:endParaRPr/>
          </a:p>
        </p:txBody>
      </p:sp>
      <p:pic>
        <p:nvPicPr>
          <p:cNvPr id="1357" name="Google Shape;1357;p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2596" y="1402557"/>
            <a:ext cx="5350364" cy="317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62"/>
          <p:cNvSpPr/>
          <p:nvPr/>
        </p:nvSpPr>
        <p:spPr>
          <a:xfrm>
            <a:off x="-1" y="-31459"/>
            <a:ext cx="9144001" cy="99417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162"/>
          <p:cNvSpPr txBox="1"/>
          <p:nvPr>
            <p:ph type="title"/>
          </p:nvPr>
        </p:nvSpPr>
        <p:spPr>
          <a:xfrm>
            <a:off x="0" y="-57948"/>
            <a:ext cx="9144001" cy="10118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2400"/>
              <a:buFont typeface="Calibri"/>
              <a:buNone/>
            </a:pPr>
            <a:r>
              <a:rPr lang="en" sz="2400">
                <a:solidFill>
                  <a:srgbClr val="FEFCFC"/>
                </a:solidFill>
              </a:rPr>
              <a:t>The Potential for Value-added of a Data Usage Platform as  a Shared Service across Federal Agencies</a:t>
            </a:r>
            <a:endParaRPr/>
          </a:p>
        </p:txBody>
      </p:sp>
      <p:sp>
        <p:nvSpPr>
          <p:cNvPr id="1364" name="Google Shape;1364;p162"/>
          <p:cNvSpPr txBox="1"/>
          <p:nvPr>
            <p:ph idx="1" type="body"/>
          </p:nvPr>
        </p:nvSpPr>
        <p:spPr>
          <a:xfrm>
            <a:off x="628650" y="1560447"/>
            <a:ext cx="7785305" cy="34946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840"/>
              </a:buClr>
              <a:buSzPts val="1800"/>
              <a:buNone/>
            </a:pPr>
            <a:r>
              <a:rPr lang="en" sz="1800">
                <a:solidFill>
                  <a:srgbClr val="006840"/>
                </a:solidFill>
              </a:rPr>
              <a:t>A shared data usage platform with data metrics</a:t>
            </a: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Calibri"/>
              <a:buChar char="-"/>
            </a:pPr>
            <a:r>
              <a:rPr lang="en" sz="1800">
                <a:solidFill>
                  <a:srgbClr val="252525"/>
                </a:solidFill>
              </a:rPr>
              <a:t>Meets the mandates of the Evidence Act for agencies to interact with users</a:t>
            </a: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Calibri"/>
              <a:buChar char="-"/>
            </a:pPr>
            <a:r>
              <a:rPr lang="en" sz="1800">
                <a:solidFill>
                  <a:srgbClr val="252525"/>
                </a:solidFill>
              </a:rPr>
              <a:t>Builds a potential health profile of agency data activities</a:t>
            </a: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Calibri"/>
              <a:buChar char="-"/>
            </a:pPr>
            <a:r>
              <a:rPr lang="en" sz="1800">
                <a:solidFill>
                  <a:srgbClr val="252525"/>
                </a:solidFill>
              </a:rPr>
              <a:t>Enables user communities to connect and partner on research, analysis and application of the data</a:t>
            </a: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Calibri"/>
              <a:buChar char="-"/>
            </a:pPr>
            <a:r>
              <a:rPr lang="en" sz="1800">
                <a:solidFill>
                  <a:srgbClr val="252525"/>
                </a:solidFill>
              </a:rPr>
              <a:t>Supports transparency in data access, data use, and federal data offerings</a:t>
            </a: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Calibri"/>
              <a:buChar char="-"/>
            </a:pPr>
            <a:r>
              <a:rPr lang="en" sz="1800">
                <a:solidFill>
                  <a:srgbClr val="252525"/>
                </a:solidFill>
              </a:rPr>
              <a:t>Builds public trust in official federal statistics and other data</a:t>
            </a:r>
            <a:endParaRPr/>
          </a:p>
        </p:txBody>
      </p:sp>
      <p:sp>
        <p:nvSpPr>
          <p:cNvPr id="1365" name="Google Shape;1365;p16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63"/>
          <p:cNvSpPr/>
          <p:nvPr/>
        </p:nvSpPr>
        <p:spPr>
          <a:xfrm>
            <a:off x="-1" y="0"/>
            <a:ext cx="9144001" cy="994172"/>
          </a:xfrm>
          <a:prstGeom prst="rect">
            <a:avLst/>
          </a:prstGeom>
          <a:solidFill>
            <a:srgbClr val="00B0F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163"/>
          <p:cNvSpPr txBox="1"/>
          <p:nvPr>
            <p:ph type="title"/>
          </p:nvPr>
        </p:nvSpPr>
        <p:spPr>
          <a:xfrm>
            <a:off x="532840" y="102394"/>
            <a:ext cx="7447413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CFC"/>
              </a:buClr>
              <a:buSzPts val="2400"/>
              <a:buFont typeface="Calibri"/>
              <a:buNone/>
            </a:pPr>
            <a:r>
              <a:rPr lang="en" sz="2400">
                <a:solidFill>
                  <a:srgbClr val="FEFCFC"/>
                </a:solidFill>
              </a:rPr>
              <a:t>Summary: A Mixed Bag of Results After 5 Years </a:t>
            </a:r>
            <a:endParaRPr/>
          </a:p>
        </p:txBody>
      </p:sp>
      <p:sp>
        <p:nvSpPr>
          <p:cNvPr id="1372" name="Google Shape;1372;p163"/>
          <p:cNvSpPr txBox="1"/>
          <p:nvPr>
            <p:ph idx="1" type="body"/>
          </p:nvPr>
        </p:nvSpPr>
        <p:spPr>
          <a:xfrm>
            <a:off x="918071" y="1270704"/>
            <a:ext cx="7122777" cy="34946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/>
              <a:t>Guidance in place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/>
              <a:t>NSDS Pilot Underway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/>
              <a:t>Agency personnel in place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/>
              <a:t>Good intentions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None/>
            </a:pPr>
            <a:r>
              <a:rPr lang="en" sz="1800">
                <a:solidFill>
                  <a:srgbClr val="252525"/>
                </a:solidFill>
              </a:rPr>
              <a:t>Agency culture change is slow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None/>
            </a:pPr>
            <a:r>
              <a:rPr lang="en" sz="1800">
                <a:solidFill>
                  <a:srgbClr val="252525"/>
                </a:solidFill>
              </a:rPr>
              <a:t>Pandemic delays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None/>
            </a:pPr>
            <a:r>
              <a:rPr lang="en" sz="1800">
                <a:solidFill>
                  <a:srgbClr val="252525"/>
                </a:solidFill>
              </a:rPr>
              <a:t>Lots of unfunded mandates (not enough money and staff to implement)</a:t>
            </a:r>
            <a:endParaRPr/>
          </a:p>
          <a:p>
            <a:pPr indent="-635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25252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52525"/>
              </a:buClr>
              <a:buSzPts val="1800"/>
              <a:buNone/>
            </a:pPr>
            <a:r>
              <a:rPr lang="en" sz="1800">
                <a:solidFill>
                  <a:srgbClr val="252525"/>
                </a:solidFill>
              </a:rPr>
              <a:t>   Slow but steady progress with much work remaining</a:t>
            </a:r>
            <a:endParaRPr/>
          </a:p>
        </p:txBody>
      </p:sp>
      <p:sp>
        <p:nvSpPr>
          <p:cNvPr id="1373" name="Google Shape;1373;p1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163"/>
          <p:cNvSpPr/>
          <p:nvPr/>
        </p:nvSpPr>
        <p:spPr>
          <a:xfrm>
            <a:off x="344087" y="4580618"/>
            <a:ext cx="377505" cy="344167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163"/>
          <p:cNvSpPr/>
          <p:nvPr/>
        </p:nvSpPr>
        <p:spPr>
          <a:xfrm>
            <a:off x="226882" y="2686574"/>
            <a:ext cx="528128" cy="552100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64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1" name="Google Shape;1381;p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164"/>
          <p:cNvSpPr txBox="1"/>
          <p:nvPr/>
        </p:nvSpPr>
        <p:spPr>
          <a:xfrm>
            <a:off x="302850" y="819850"/>
            <a:ext cx="8662500" cy="10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274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Meaningful Data Metrics: The State of Evidence from Bibliometrics Studies on Data Reuse</a:t>
            </a:r>
            <a:endParaRPr b="1" sz="2400">
              <a:solidFill>
                <a:srgbClr val="002744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1252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3" name="Google Shape;1383;p164"/>
          <p:cNvSpPr txBox="1"/>
          <p:nvPr/>
        </p:nvSpPr>
        <p:spPr>
          <a:xfrm>
            <a:off x="556825" y="3362250"/>
            <a:ext cx="1965000" cy="9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Moderator:</a:t>
            </a:r>
            <a:r>
              <a:rPr b="1"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Stefanie Haustein</a:t>
            </a:r>
            <a:endParaRPr b="1"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Associate Professor, University of Ottawa &amp; co-Director of the ScholCommLab</a:t>
            </a:r>
            <a:endParaRPr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164"/>
          <p:cNvSpPr txBox="1"/>
          <p:nvPr/>
        </p:nvSpPr>
        <p:spPr>
          <a:xfrm>
            <a:off x="2448800" y="3516150"/>
            <a:ext cx="18906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Nicolas Robinson-Garcia </a:t>
            </a:r>
            <a:r>
              <a:rPr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Ramón y Cajal Fellow, University of Granada</a:t>
            </a:r>
            <a:endParaRPr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5" name="Google Shape;1385;p164"/>
          <p:cNvSpPr txBox="1"/>
          <p:nvPr/>
        </p:nvSpPr>
        <p:spPr>
          <a:xfrm>
            <a:off x="4545825" y="3516150"/>
            <a:ext cx="18906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Mike Thelwall</a:t>
            </a:r>
            <a:endParaRPr b="1"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Professor of Data Science, University of Sheffield</a:t>
            </a:r>
            <a:endParaRPr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6" name="Google Shape;1386;p164"/>
          <p:cNvSpPr txBox="1"/>
          <p:nvPr/>
        </p:nvSpPr>
        <p:spPr>
          <a:xfrm>
            <a:off x="6749800" y="3516150"/>
            <a:ext cx="21393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Thed van Leeuwen</a:t>
            </a:r>
            <a:endParaRPr b="1" sz="10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Senior researcher, Centre for Science and Technology Studies of Leiden University</a:t>
            </a:r>
            <a:endParaRPr>
              <a:solidFill>
                <a:srgbClr val="002744"/>
              </a:solidFill>
            </a:endParaRPr>
          </a:p>
        </p:txBody>
      </p:sp>
      <p:pic>
        <p:nvPicPr>
          <p:cNvPr id="1387" name="Google Shape;1387;p164"/>
          <p:cNvPicPr preferRelativeResize="0"/>
          <p:nvPr/>
        </p:nvPicPr>
        <p:blipFill rotWithShape="1">
          <a:blip r:embed="rId4">
            <a:alphaModFix/>
          </a:blip>
          <a:srcRect b="19120" l="0" r="0" t="0"/>
          <a:stretch/>
        </p:blipFill>
        <p:spPr>
          <a:xfrm>
            <a:off x="458150" y="1944043"/>
            <a:ext cx="1362900" cy="13878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88" name="Google Shape;1388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7725" y="1985250"/>
            <a:ext cx="1325400" cy="13254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89" name="Google Shape;1389;p164"/>
          <p:cNvPicPr preferRelativeResize="0"/>
          <p:nvPr/>
        </p:nvPicPr>
        <p:blipFill rotWithShape="1">
          <a:blip r:embed="rId6">
            <a:alphaModFix/>
          </a:blip>
          <a:srcRect b="18910" l="0" r="0" t="0"/>
          <a:stretch/>
        </p:blipFill>
        <p:spPr>
          <a:xfrm>
            <a:off x="2718125" y="2001013"/>
            <a:ext cx="1325400" cy="13533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90" name="Google Shape;1390;p1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56750" y="2024225"/>
            <a:ext cx="1325400" cy="13815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165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6" name="Google Shape;1396;p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165"/>
          <p:cNvSpPr txBox="1"/>
          <p:nvPr/>
        </p:nvSpPr>
        <p:spPr>
          <a:xfrm>
            <a:off x="438300" y="392825"/>
            <a:ext cx="5701500" cy="3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Meaningful Data Counts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Bibliometric analysis of DataCite metadata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Mixed methods approach about data reuse and citation with researchers who do (not) reuse data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Representative survey across academic disciplines (2,492 complete responses)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20 semi-structured interviews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8" name="Google Shape;1398;p1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1783" y="688550"/>
            <a:ext cx="2616992" cy="309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1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9350" y="3692630"/>
            <a:ext cx="1304250" cy="230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1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125" y="3668050"/>
            <a:ext cx="1934650" cy="27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1" name="Google Shape;1401;p1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43150" y="3692625"/>
            <a:ext cx="1361816" cy="23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2" name="Google Shape;1402;p1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80750" y="3629825"/>
            <a:ext cx="1361823" cy="742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166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8" name="Google Shape;1408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166"/>
          <p:cNvSpPr txBox="1"/>
          <p:nvPr/>
        </p:nvSpPr>
        <p:spPr>
          <a:xfrm>
            <a:off x="438300" y="392825"/>
            <a:ext cx="82698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Meaningful Data Counts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0" name="Google Shape;1410;p166"/>
          <p:cNvSpPr txBox="1"/>
          <p:nvPr/>
        </p:nvSpPr>
        <p:spPr>
          <a:xfrm>
            <a:off x="438300" y="4817625"/>
            <a:ext cx="87069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Gregory, K., Ninkov, A.B., Ripp, C., Roblin, E., Peters, I., &amp; Haustein, S. (2023). Tracing data: A survey investigating disciplinary differences in data citation.  </a:t>
            </a:r>
            <a:r>
              <a:rPr i="1"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Quantitative Science Studies</a:t>
            </a:r>
            <a:r>
              <a:rPr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. https://doi.org/10.1162/qss_a_00264</a:t>
            </a:r>
            <a:endParaRPr sz="700">
              <a:solidFill>
                <a:srgbClr val="D9D9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D9D9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1" name="Google Shape;1411;p166"/>
          <p:cNvPicPr preferRelativeResize="0"/>
          <p:nvPr/>
        </p:nvPicPr>
        <p:blipFill rotWithShape="1">
          <a:blip r:embed="rId4">
            <a:alphaModFix/>
          </a:blip>
          <a:srcRect b="6875" l="1271" r="3163" t="2782"/>
          <a:stretch/>
        </p:blipFill>
        <p:spPr>
          <a:xfrm>
            <a:off x="517450" y="890450"/>
            <a:ext cx="8190650" cy="3743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67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7" name="Google Shape;1417;p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p167"/>
          <p:cNvSpPr txBox="1"/>
          <p:nvPr/>
        </p:nvSpPr>
        <p:spPr>
          <a:xfrm>
            <a:off x="438300" y="392825"/>
            <a:ext cx="82698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Meaningful Data Counts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Interview participants on rewarding data sharing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19" name="Google Shape;1419;p167"/>
          <p:cNvGrpSpPr/>
          <p:nvPr/>
        </p:nvGrpSpPr>
        <p:grpSpPr>
          <a:xfrm>
            <a:off x="4969120" y="1359301"/>
            <a:ext cx="3716762" cy="3208151"/>
            <a:chOff x="1487646" y="1644969"/>
            <a:chExt cx="3922704" cy="3079431"/>
          </a:xfrm>
        </p:grpSpPr>
        <p:pic>
          <p:nvPicPr>
            <p:cNvPr id="1420" name="Google Shape;1420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87646" y="1644969"/>
              <a:ext cx="3922704" cy="30794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1" name="Google Shape;1421;p167"/>
            <p:cNvSpPr txBox="1"/>
            <p:nvPr/>
          </p:nvSpPr>
          <p:spPr>
            <a:xfrm>
              <a:off x="1632268" y="1749307"/>
              <a:ext cx="3617700" cy="22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“I don't have time. […] It's not incentivized either [...] so why would I spend some time on something where it really amounts to no recognition [...]. People who are in this community might think I'm a good person […] and that's fine. I can accept that. But I'm not going to track it, necessarily, because it doesn't amount to anything that's recognized.”</a:t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Professor, Anesthesiology, Canada</a:t>
              </a:r>
              <a:endParaRPr i="1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422" name="Google Shape;1422;p167"/>
          <p:cNvGrpSpPr/>
          <p:nvPr/>
        </p:nvGrpSpPr>
        <p:grpSpPr>
          <a:xfrm>
            <a:off x="511748" y="1359250"/>
            <a:ext cx="3716696" cy="1269650"/>
            <a:chOff x="5445791" y="1546164"/>
            <a:chExt cx="3128005" cy="2387457"/>
          </a:xfrm>
        </p:grpSpPr>
        <p:pic>
          <p:nvPicPr>
            <p:cNvPr id="1423" name="Google Shape;1423;p16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45791" y="1546164"/>
              <a:ext cx="3128005" cy="23874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4" name="Google Shape;1424;p167"/>
            <p:cNvSpPr txBox="1"/>
            <p:nvPr/>
          </p:nvSpPr>
          <p:spPr>
            <a:xfrm>
              <a:off x="5544682" y="1650433"/>
              <a:ext cx="2988000" cy="219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“</a:t>
              </a: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If it's done right, it's okay. If it's done, like, let's say the h-index then oh my god, please no.”</a:t>
              </a:r>
              <a:b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endParaRPr sz="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Postdoc, HCI, Germany </a:t>
              </a:r>
              <a:endParaRPr i="1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425" name="Google Shape;1425;p1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4975" y="2688600"/>
            <a:ext cx="3716625" cy="187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167"/>
          <p:cNvSpPr txBox="1"/>
          <p:nvPr/>
        </p:nvSpPr>
        <p:spPr>
          <a:xfrm>
            <a:off x="1138075" y="2699850"/>
            <a:ext cx="3550200" cy="15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It's a butt-ton of work to, to package this all up. And so getting a little boost would be nice or [...] a prize [...], it's not going to be citations. But [...] something that would [...] enhance your reputation a little bit.”</a:t>
            </a:r>
            <a:b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Professor</a:t>
            </a:r>
            <a:r>
              <a:rPr i="1"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Chemistry, USA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7" name="Google Shape;1427;p167"/>
          <p:cNvSpPr txBox="1"/>
          <p:nvPr/>
        </p:nvSpPr>
        <p:spPr>
          <a:xfrm>
            <a:off x="438300" y="4741425"/>
            <a:ext cx="87069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Gregory, K., Boudreau Ninkov, A., Roblin, E., Lawrance, S., Peters, I. &amp; Haustein, S. (2023). Rewarding data sharing and reuse: Initial results of an interview study [preprint]. 2</a:t>
            </a:r>
            <a:r>
              <a:rPr i="1"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7th International Conference on Science, Technology and Innovation Indicators (</a:t>
            </a:r>
            <a:r>
              <a:rPr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STI 2023).https://dapp.orvium.io/deposits/643e56dcb62a3e4bb8142ec2/view</a:t>
            </a:r>
            <a:endParaRPr sz="700">
              <a:solidFill>
                <a:srgbClr val="D9D9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68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3" name="Google Shape;1433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86663"/>
            <a:ext cx="9143998" cy="4332173"/>
          </a:xfrm>
          <a:prstGeom prst="rect">
            <a:avLst/>
          </a:prstGeom>
          <a:noFill/>
          <a:ln>
            <a:noFill/>
          </a:ln>
        </p:spPr>
      </p:pic>
      <p:sp>
        <p:nvSpPr>
          <p:cNvPr id="1435" name="Google Shape;1435;p168"/>
          <p:cNvSpPr txBox="1"/>
          <p:nvPr/>
        </p:nvSpPr>
        <p:spPr>
          <a:xfrm>
            <a:off x="438300" y="392825"/>
            <a:ext cx="82698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Meaningful Data Counts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6" name="Google Shape;1436;p168"/>
          <p:cNvSpPr txBox="1"/>
          <p:nvPr/>
        </p:nvSpPr>
        <p:spPr>
          <a:xfrm>
            <a:off x="438300" y="4817625"/>
            <a:ext cx="83697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Data generated in May 2023 with Jupyter Notebook: Ninkov, A. (2021). antonninkov/ISSI2021: Datasets on DataCite - an Initial Bibliometric Investigation (1.0). </a:t>
            </a:r>
            <a:r>
              <a:rPr i="1"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Zenodo</a:t>
            </a:r>
            <a:r>
              <a:rPr lang="en" sz="700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. https://doi.org/10.5281/zenodo.5092301</a:t>
            </a:r>
            <a:endParaRPr sz="900">
              <a:solidFill>
                <a:srgbClr val="D9D9D9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69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2" name="Google Shape;1442;p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169"/>
          <p:cNvSpPr txBox="1"/>
          <p:nvPr/>
        </p:nvSpPr>
        <p:spPr>
          <a:xfrm>
            <a:off x="438300" y="392825"/>
            <a:ext cx="82698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Data sharing and reuse practices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We need to explore data sharing and reuse practices in the context of research. Need studies at the </a:t>
            </a:r>
            <a:r>
              <a:rPr b="1" lang="en" sz="1800" u="sng">
                <a:latin typeface="Montserrat"/>
                <a:ea typeface="Montserrat"/>
                <a:cs typeface="Montserrat"/>
                <a:sym typeface="Montserrat"/>
              </a:rPr>
              <a:t>individual and team levels</a:t>
            </a:r>
            <a:endParaRPr b="1" sz="1800" u="sng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Can we expect </a:t>
            </a:r>
            <a:r>
              <a:rPr b="1" i="1" lang="en" sz="1800">
                <a:solidFill>
                  <a:srgbClr val="BC2DBC"/>
                </a:solidFill>
                <a:latin typeface="Montserrat"/>
                <a:ea typeface="Montserrat"/>
                <a:cs typeface="Montserrat"/>
                <a:sym typeface="Montserrat"/>
              </a:rPr>
              <a:t>everyone</a:t>
            </a:r>
            <a:r>
              <a:rPr i="1" lang="en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to produce and share data?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Montserrat"/>
              <a:buChar char="○"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Task distribution is increasing as Big Science expands to all fields - </a:t>
            </a:r>
            <a:r>
              <a:rPr b="1" lang="en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4,025,985 researchers in ORCID reporting any type of output - 13,902 (</a:t>
            </a:r>
            <a:r>
              <a:rPr b="1" lang="en" sz="16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0.003%!!</a:t>
            </a:r>
            <a:r>
              <a:rPr b="1" lang="en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report producing datasets </a:t>
            </a:r>
            <a:r>
              <a:rPr lang="en">
                <a:solidFill>
                  <a:srgbClr val="3AB8CE"/>
                </a:solidFill>
                <a:latin typeface="Montserrat"/>
                <a:ea typeface="Montserrat"/>
                <a:cs typeface="Montserrat"/>
                <a:sym typeface="Montserrat"/>
              </a:rPr>
              <a:t>(many reasons for this, not only motivational)</a:t>
            </a:r>
            <a:endParaRPr>
              <a:solidFill>
                <a:srgbClr val="3AB8C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Differences on data sharing cannot only be explained in terms of fields, it is also related to teamwork and </a:t>
            </a:r>
            <a:r>
              <a:rPr b="1" lang="en" sz="1800">
                <a:solidFill>
                  <a:srgbClr val="3AB8CE"/>
                </a:solidFill>
                <a:latin typeface="Montserrat"/>
                <a:ea typeface="Montserrat"/>
                <a:cs typeface="Montserrat"/>
                <a:sym typeface="Montserrat"/>
              </a:rPr>
              <a:t>task specialization</a:t>
            </a:r>
            <a:endParaRPr b="1" sz="1800">
              <a:solidFill>
                <a:srgbClr val="3AB8C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170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</a:rPr>
              <a:t>Robinson-Garcia, Costas, Nane &amp; van Leeuwen. Valuation regimes in academia: Researchers’ attitudes towards their diversity of activities and academic performance. Research Evaluation, </a:t>
            </a:r>
            <a:r>
              <a:rPr lang="en" sz="800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https://doi.org/10.1093/reseval/rvac049</a:t>
            </a:r>
            <a:r>
              <a:rPr lang="en" sz="800">
                <a:solidFill>
                  <a:schemeClr val="lt1"/>
                </a:solidFill>
              </a:rPr>
              <a:t> </a:t>
            </a:r>
            <a:endParaRPr sz="800">
              <a:solidFill>
                <a:schemeClr val="lt1"/>
              </a:solidFill>
            </a:endParaRPr>
          </a:p>
        </p:txBody>
      </p:sp>
      <p:pic>
        <p:nvPicPr>
          <p:cNvPr id="1449" name="Google Shape;1449;p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1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4400" y="1711975"/>
            <a:ext cx="4246725" cy="29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1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8898" y="3348225"/>
            <a:ext cx="4565514" cy="11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1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96050" y="2968975"/>
            <a:ext cx="3334550" cy="49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70"/>
          <p:cNvSpPr txBox="1"/>
          <p:nvPr/>
        </p:nvSpPr>
        <p:spPr>
          <a:xfrm>
            <a:off x="438300" y="392825"/>
            <a:ext cx="82698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sharing and reuse practices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Incentives cannot only come from the outside of the academic system but also form within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3908518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CV Analysis in different fields shows that few researchers acknowledge data sharing practices.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4" name="Google Shape;1454;p170"/>
          <p:cNvSpPr/>
          <p:nvPr/>
        </p:nvSpPr>
        <p:spPr>
          <a:xfrm rot="10199521">
            <a:off x="5621454" y="2421412"/>
            <a:ext cx="77682" cy="676323"/>
          </a:xfrm>
          <a:prstGeom prst="roundRect">
            <a:avLst>
              <a:gd fmla="val 16667" name="adj"/>
            </a:avLst>
          </a:prstGeom>
          <a:solidFill>
            <a:srgbClr val="F4CCCC">
              <a:alpha val="50000"/>
            </a:srgbClr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170"/>
          <p:cNvSpPr/>
          <p:nvPr/>
        </p:nvSpPr>
        <p:spPr>
          <a:xfrm rot="10199521">
            <a:off x="6945604" y="2452062"/>
            <a:ext cx="77682" cy="676323"/>
          </a:xfrm>
          <a:prstGeom prst="roundRect">
            <a:avLst>
              <a:gd fmla="val 16667" name="adj"/>
            </a:avLst>
          </a:prstGeom>
          <a:solidFill>
            <a:srgbClr val="F4CCCC">
              <a:alpha val="40000"/>
            </a:srgbClr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6" name="Google Shape;1456;p170"/>
          <p:cNvSpPr/>
          <p:nvPr/>
        </p:nvSpPr>
        <p:spPr>
          <a:xfrm rot="9706495">
            <a:off x="6990900" y="3890395"/>
            <a:ext cx="77698" cy="676317"/>
          </a:xfrm>
          <a:prstGeom prst="roundRect">
            <a:avLst>
              <a:gd fmla="val 16667" name="adj"/>
            </a:avLst>
          </a:prstGeom>
          <a:solidFill>
            <a:srgbClr val="F4CCCC">
              <a:alpha val="40000"/>
            </a:srgbClr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7" name="Google Shape;1457;p170"/>
          <p:cNvSpPr/>
          <p:nvPr/>
        </p:nvSpPr>
        <p:spPr>
          <a:xfrm rot="7949812">
            <a:off x="5737887" y="3814629"/>
            <a:ext cx="77714" cy="676044"/>
          </a:xfrm>
          <a:prstGeom prst="roundRect">
            <a:avLst>
              <a:gd fmla="val 16667" name="adj"/>
            </a:avLst>
          </a:prstGeom>
          <a:solidFill>
            <a:srgbClr val="F4CCCC">
              <a:alpha val="40000"/>
            </a:srgbClr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8" name="Google Shape;1458;p170"/>
          <p:cNvSpPr/>
          <p:nvPr/>
        </p:nvSpPr>
        <p:spPr>
          <a:xfrm rot="5415591">
            <a:off x="2413499" y="1736950"/>
            <a:ext cx="132301" cy="4580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9" name="Google Shape;1459;p170"/>
          <p:cNvSpPr/>
          <p:nvPr/>
        </p:nvSpPr>
        <p:spPr>
          <a:xfrm rot="5415591">
            <a:off x="2397599" y="2115050"/>
            <a:ext cx="132301" cy="4580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171"/>
          <p:cNvSpPr txBox="1"/>
          <p:nvPr/>
        </p:nvSpPr>
        <p:spPr>
          <a:xfrm>
            <a:off x="438300" y="392825"/>
            <a:ext cx="82698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sharing and reuse practices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31466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Even though open code and data are increasingly becoming more important, both for funders and researchers, they are still considered as a byproduct of the scientific paper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314669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BC2DBC"/>
                </a:solidFill>
                <a:latin typeface="Montserrat"/>
                <a:ea typeface="Montserrat"/>
                <a:cs typeface="Montserrat"/>
                <a:sym typeface="Montserrat"/>
              </a:rPr>
              <a:t>My personal ambition is [...] scientific achievement. And I think this [sic] is documented in publications, so that would be also my personal ambition, </a:t>
            </a:r>
            <a:r>
              <a:rPr b="1" i="1" lang="en" sz="1800">
                <a:solidFill>
                  <a:schemeClr val="lt1"/>
                </a:solidFill>
                <a:highlight>
                  <a:srgbClr val="3AB8CE"/>
                </a:highlight>
                <a:latin typeface="Montserrat"/>
                <a:ea typeface="Montserrat"/>
                <a:cs typeface="Montserrat"/>
                <a:sym typeface="Montserrat"/>
              </a:rPr>
              <a:t>and the software would be a means to an end</a:t>
            </a:r>
            <a:r>
              <a:rPr b="1" i="1" lang="en" sz="1800">
                <a:solidFill>
                  <a:srgbClr val="BC2DBC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b="1" i="1" sz="1800">
              <a:solidFill>
                <a:srgbClr val="BC2DB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314669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Incentives on data reuse acknowledgement requires researchers to consider it part of the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communal knowledge base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(peer-reviewed, etc.)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5" name="Google Shape;1465;p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6" name="Google Shape;1466;p171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</a:rPr>
              <a:t>Robinson-Garcia, Costas, Nane &amp; van Leeuwen. Valuation regimes in academia: Researchers’ attitudes towards their diversity of activities and academic performance. Research Evaluation, </a:t>
            </a:r>
            <a:r>
              <a:rPr lang="en" sz="800" u="sng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https://doi.org/10.1093/reseval/rvac049</a:t>
            </a:r>
            <a:r>
              <a:rPr lang="en" sz="800">
                <a:solidFill>
                  <a:schemeClr val="lt1"/>
                </a:solidFill>
              </a:rPr>
              <a:t> </a:t>
            </a:r>
            <a:endParaRPr sz="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172"/>
          <p:cNvSpPr txBox="1"/>
          <p:nvPr>
            <p:ph type="ctrTitle"/>
          </p:nvPr>
        </p:nvSpPr>
        <p:spPr>
          <a:xfrm>
            <a:off x="290945" y="841772"/>
            <a:ext cx="8636555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"/>
              <a:t>Measuring the impact of biodiversity datasets &amp; Multidisciplinary survey of data sharing and reuse practices</a:t>
            </a:r>
            <a:br>
              <a:rPr lang="en"/>
            </a:br>
            <a:endParaRPr/>
          </a:p>
        </p:txBody>
      </p:sp>
      <p:sp>
        <p:nvSpPr>
          <p:cNvPr id="1472" name="Google Shape;1472;p172"/>
          <p:cNvSpPr txBox="1"/>
          <p:nvPr>
            <p:ph idx="1" type="subTitle"/>
          </p:nvPr>
        </p:nvSpPr>
        <p:spPr>
          <a:xfrm>
            <a:off x="2782595" y="2698183"/>
            <a:ext cx="6144905" cy="216476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/>
              <a:t>Nushrat Khan, Institute of Child Health, University College London, UK nushrat.khan@ucl.ac.uk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/>
              <a:t>Mike Thelwall, Information School, University of Sheffield, UK m.a.thelwall@sheffield.ac.uk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/>
              <a:t>Session: Meaningful Data Metrics: The State of Evidence from Bibliometrics Studies on Data Reuse</a:t>
            </a:r>
            <a:endParaRPr/>
          </a:p>
        </p:txBody>
      </p:sp>
      <p:pic>
        <p:nvPicPr>
          <p:cNvPr id="1473" name="Google Shape;1473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758" y="2354239"/>
            <a:ext cx="2605837" cy="260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7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lang="en" sz="2900"/>
              <a:t>Measuring the impact of biodiversity datasets: Data reuse, citations and altmetrics</a:t>
            </a:r>
            <a:endParaRPr sz="2900"/>
          </a:p>
        </p:txBody>
      </p:sp>
      <p:sp>
        <p:nvSpPr>
          <p:cNvPr id="1480" name="Google Shape;1480;p173"/>
          <p:cNvSpPr txBox="1"/>
          <p:nvPr>
            <p:ph idx="1" type="body"/>
          </p:nvPr>
        </p:nvSpPr>
        <p:spPr>
          <a:xfrm>
            <a:off x="618445" y="1262062"/>
            <a:ext cx="7886700" cy="51316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/>
              <a:t>Biodiversity data is routinely reused and shared, forming an ideal case study for analysing advanced reuse practices.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1481" name="Google Shape;1481;p173"/>
          <p:cNvSpPr txBox="1"/>
          <p:nvPr/>
        </p:nvSpPr>
        <p:spPr>
          <a:xfrm>
            <a:off x="136738" y="4774169"/>
            <a:ext cx="9007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Khan, N., Thelwall, M., &amp; Kousha, K. (2021). Measuring the impact of biodiversity datasets: Data reuse, citations and altmetrics. </a:t>
            </a:r>
            <a:r>
              <a:rPr b="0" i="1" lang="en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Scientometrics</a:t>
            </a:r>
            <a:r>
              <a:rPr b="0" i="0" lang="en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126(3), 3621-3639.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ird flying over water&#10;&#10;Description automatically generated" id="1482" name="Google Shape;1482;p173"/>
          <p:cNvPicPr preferRelativeResize="0"/>
          <p:nvPr/>
        </p:nvPicPr>
        <p:blipFill rotWithShape="1">
          <a:blip r:embed="rId3">
            <a:alphaModFix/>
          </a:blip>
          <a:srcRect b="375" l="6927" r="12433" t="0"/>
          <a:stretch/>
        </p:blipFill>
        <p:spPr>
          <a:xfrm>
            <a:off x="609260" y="1875439"/>
            <a:ext cx="4634054" cy="2704019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73"/>
          <p:cNvSpPr txBox="1"/>
          <p:nvPr/>
        </p:nvSpPr>
        <p:spPr>
          <a:xfrm>
            <a:off x="5260863" y="1785938"/>
            <a:ext cx="3653516" cy="321703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GBIF - the Global Biodiversity Information Facility - is an international network and data infrastructure.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methods to cite data via </a:t>
            </a:r>
            <a:r>
              <a:rPr b="1"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DOIs</a:t>
            </a: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and collects citations.</a:t>
            </a:r>
            <a:endParaRPr sz="1100"/>
          </a:p>
          <a:p>
            <a:pPr indent="-215900" lvl="0" marL="215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identified 38,878 datasets in 2018 and randomly sampled 1000.</a:t>
            </a:r>
            <a:endParaRPr sz="1100"/>
          </a:p>
          <a:p>
            <a:pPr indent="-215900" lvl="1" marL="55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found (via GBIF) and analysed 101 articles citing 437 of the 1000 datasets.</a:t>
            </a:r>
            <a:endParaRPr sz="1100"/>
          </a:p>
          <a:p>
            <a:pPr indent="-215900" lvl="0" marL="215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counted blog, Twitter, Facebook and Wikipedia citations to the 38,878 datasets via Altmetric.com</a:t>
            </a:r>
            <a:endParaRPr sz="1100"/>
          </a:p>
          <a:p>
            <a:pPr indent="-1143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174"/>
          <p:cNvSpPr txBox="1"/>
          <p:nvPr>
            <p:ph type="title"/>
          </p:nvPr>
        </p:nvSpPr>
        <p:spPr>
          <a:xfrm>
            <a:off x="628650" y="233022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en" sz="3000"/>
              <a:t>How is GBIF data are reused? Results</a:t>
            </a:r>
            <a:endParaRPr sz="3000"/>
          </a:p>
        </p:txBody>
      </p:sp>
      <p:sp>
        <p:nvSpPr>
          <p:cNvPr id="1489" name="Google Shape;1489;p174"/>
          <p:cNvSpPr/>
          <p:nvPr/>
        </p:nvSpPr>
        <p:spPr>
          <a:xfrm>
            <a:off x="510268" y="989920"/>
            <a:ext cx="1245053" cy="8521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 use cases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174"/>
          <p:cNvSpPr/>
          <p:nvPr/>
        </p:nvSpPr>
        <p:spPr>
          <a:xfrm>
            <a:off x="1760424" y="989919"/>
            <a:ext cx="6975361" cy="857250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82% of citations of GBIF data are (highly diverse) “foreground” use cases (including data papers) and 18% for “background”.</a:t>
            </a:r>
            <a:endParaRPr sz="1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E.g., GBIF + other data to answer questions vs. used for software testing.</a:t>
            </a:r>
            <a:endParaRPr sz="1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p174"/>
          <p:cNvSpPr/>
          <p:nvPr/>
        </p:nvSpPr>
        <p:spPr>
          <a:xfrm>
            <a:off x="510269" y="1964531"/>
            <a:ext cx="1245053" cy="1046048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 citation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2" name="Google Shape;1492;p174"/>
          <p:cNvSpPr/>
          <p:nvPr/>
        </p:nvSpPr>
        <p:spPr>
          <a:xfrm>
            <a:off x="1755323" y="1964531"/>
            <a:ext cx="6980463" cy="1046048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27% of the sampled articles mentioned the dataset in their reference lists and 13% in data access statements + methods section.</a:t>
            </a:r>
            <a:endParaRPr sz="1100"/>
          </a:p>
          <a:p>
            <a:pPr indent="-2476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Most articles mentioned the datasets elsewhere: difficult to automatically find and index. (probably why Google Dataset Search found far fewer citations)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3" name="Google Shape;1493;p174"/>
          <p:cNvSpPr/>
          <p:nvPr/>
        </p:nvSpPr>
        <p:spPr>
          <a:xfrm>
            <a:off x="515370" y="3122839"/>
            <a:ext cx="1239950" cy="586807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Altmetrics</a:t>
            </a:r>
            <a:endParaRPr sz="1100"/>
          </a:p>
        </p:txBody>
      </p:sp>
      <p:sp>
        <p:nvSpPr>
          <p:cNvPr id="1494" name="Google Shape;1494;p174"/>
          <p:cNvSpPr/>
          <p:nvPr/>
        </p:nvSpPr>
        <p:spPr>
          <a:xfrm>
            <a:off x="1750219" y="3122839"/>
            <a:ext cx="6985566" cy="597013"/>
          </a:xfrm>
          <a:prstGeom prst="rect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5% of datasets mentioned in blogs, 17% in tweets, 9% on Facebook and 4% in Wikipedia, according to Altmetric.com vs 47% cited according to GBIF.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5" name="Google Shape;1495;p174"/>
          <p:cNvSpPr txBox="1"/>
          <p:nvPr/>
        </p:nvSpPr>
        <p:spPr>
          <a:xfrm>
            <a:off x="515369" y="3878035"/>
            <a:ext cx="8220416" cy="112107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Data reuse is widespread and diverse in this advanced field but tracking it (to reward data creators) is difficult due to a minority of “correct” citations, although data originating papers may be cited instead.</a:t>
            </a:r>
            <a:endParaRPr sz="1100"/>
          </a:p>
          <a:p>
            <a:pPr indent="-209550" lvl="0" marL="215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Initiatives to encourage “correct” data citation practices are thus needed.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17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Data sharing and reuse practices: Disciplinary differences and improvements needed</a:t>
            </a:r>
            <a:endParaRPr/>
          </a:p>
        </p:txBody>
      </p:sp>
      <p:sp>
        <p:nvSpPr>
          <p:cNvPr id="1501" name="Google Shape;1501;p175"/>
          <p:cNvSpPr txBox="1"/>
          <p:nvPr>
            <p:ph idx="1" type="body"/>
          </p:nvPr>
        </p:nvSpPr>
        <p:spPr>
          <a:xfrm>
            <a:off x="628650" y="1369218"/>
            <a:ext cx="7886700" cy="343138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-176847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•"/>
            </a:pPr>
            <a:r>
              <a:rPr b="1" lang="en">
                <a:solidFill>
                  <a:schemeClr val="accent1"/>
                </a:solidFill>
              </a:rPr>
              <a:t>Goals</a:t>
            </a:r>
            <a:r>
              <a:rPr lang="en">
                <a:solidFill>
                  <a:schemeClr val="accent1"/>
                </a:solidFill>
              </a:rPr>
              <a:t>: investigate disciplinary differences in data production, sharing and reuse &amp; identify how to promote data sharing and reuse</a:t>
            </a:r>
            <a:endParaRPr>
              <a:solidFill>
                <a:schemeClr val="accent1"/>
              </a:solidFill>
            </a:endParaRPr>
          </a:p>
          <a:p>
            <a:pPr indent="-176847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ct val="100000"/>
              <a:buChar char="•"/>
            </a:pPr>
            <a:r>
              <a:rPr b="1" lang="en">
                <a:solidFill>
                  <a:schemeClr val="accent6"/>
                </a:solidFill>
              </a:rPr>
              <a:t>Methods</a:t>
            </a:r>
            <a:r>
              <a:rPr lang="en">
                <a:solidFill>
                  <a:schemeClr val="accent6"/>
                </a:solidFill>
              </a:rPr>
              <a:t>: Survey of 3,257 first authors of randomly selected publications from 2018 to 2019 in 20 Scopus fields.</a:t>
            </a:r>
            <a:endParaRPr>
              <a:solidFill>
                <a:schemeClr val="accent6"/>
              </a:solidFill>
            </a:endParaRPr>
          </a:p>
          <a:p>
            <a:pPr indent="-176847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/>
              <a:t>Results 1</a:t>
            </a:r>
            <a:r>
              <a:rPr lang="en"/>
              <a:t>: Data sharing and reuse increasing but not ubiquitous in any field and are more common among experienced researchers. </a:t>
            </a:r>
            <a:endParaRPr/>
          </a:p>
          <a:p>
            <a:pPr indent="-176847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/>
              <a:t>Results 2: </a:t>
            </a:r>
            <a:r>
              <a:rPr lang="en"/>
              <a:t>Data</a:t>
            </a:r>
            <a:r>
              <a:rPr b="1" lang="en"/>
              <a:t> </a:t>
            </a:r>
            <a:r>
              <a:rPr lang="en"/>
              <a:t>types and systematic data sharing varied substantially between fields.</a:t>
            </a:r>
            <a:endParaRPr/>
          </a:p>
          <a:p>
            <a:pPr indent="-176847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/>
              <a:t>Results 3: </a:t>
            </a:r>
            <a:r>
              <a:rPr lang="en"/>
              <a:t>Although the use of institutional and journal-supported repositories for sharing data is increasing, personal websites are still frequently used.</a:t>
            </a:r>
            <a:endParaRPr/>
          </a:p>
          <a:p>
            <a:pPr indent="-176847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/>
              <a:t>Results 4: </a:t>
            </a:r>
            <a:r>
              <a:rPr lang="en"/>
              <a:t>Combining multiple existing datasets to answer new research questions was the most common use. </a:t>
            </a:r>
            <a:endParaRPr/>
          </a:p>
          <a:p>
            <a:pPr indent="-176847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"/>
              <a:t>Results 5: </a:t>
            </a:r>
            <a:r>
              <a:rPr lang="en"/>
              <a:t>Researchers in most disciplines struggled to find datasets to reuse.</a:t>
            </a:r>
            <a:endParaRPr/>
          </a:p>
        </p:txBody>
      </p:sp>
      <p:sp>
        <p:nvSpPr>
          <p:cNvPr id="1502" name="Google Shape;1502;p175"/>
          <p:cNvSpPr txBox="1"/>
          <p:nvPr/>
        </p:nvSpPr>
        <p:spPr>
          <a:xfrm>
            <a:off x="68388" y="4901794"/>
            <a:ext cx="9007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Khan, N., Thelwall, M. &amp; Kousha, K. (2023). Data sharing and reuse practices: Disciplinary differences and improvements needed. </a:t>
            </a:r>
            <a:r>
              <a:rPr i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Information Review</a:t>
            </a: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17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Survey recommendations to promote</a:t>
            </a:r>
            <a:br>
              <a:rPr lang="en"/>
            </a:br>
            <a:r>
              <a:rPr lang="en"/>
              <a:t>data sharing and reuse</a:t>
            </a:r>
            <a:endParaRPr/>
          </a:p>
        </p:txBody>
      </p:sp>
      <p:sp>
        <p:nvSpPr>
          <p:cNvPr id="1508" name="Google Shape;1508;p176"/>
          <p:cNvSpPr txBox="1"/>
          <p:nvPr>
            <p:ph idx="1" type="body"/>
          </p:nvPr>
        </p:nvSpPr>
        <p:spPr>
          <a:xfrm>
            <a:off x="628650" y="1369219"/>
            <a:ext cx="7886700" cy="35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-174148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Proper documentation and openness information for data.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Faster application process for protected datasets.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Streamlined ethical guidelines for reused data analysis.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Guidelines for anonymization in medical data.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Support for creator/user collaborations.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Single unified search portal for all data.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Recommendation &amp; alert systems within search portal.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Analysis features integrated within search portal.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Cultural, funding, and policy-related disciplinary changes to increase awareness and acceptance of publishing with “recycled” data.</a:t>
            </a:r>
            <a:endParaRPr/>
          </a:p>
          <a:p>
            <a:pPr indent="-174148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/>
              <a:t>Formal data citation to reward data sharing.</a:t>
            </a:r>
            <a:endParaRPr/>
          </a:p>
          <a:p>
            <a:pPr indent="-50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p177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4" name="Google Shape;1514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515" name="Google Shape;1515;p177"/>
          <p:cNvSpPr txBox="1"/>
          <p:nvPr/>
        </p:nvSpPr>
        <p:spPr>
          <a:xfrm>
            <a:off x="438300" y="392825"/>
            <a:ext cx="82698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5417B"/>
                </a:solidFill>
                <a:latin typeface="Trebuchet MS"/>
                <a:ea typeface="Trebuchet MS"/>
                <a:cs typeface="Trebuchet MS"/>
                <a:sym typeface="Trebuchet MS"/>
              </a:rPr>
              <a:t>1 - Before creating Research Data metrics …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Montserrat"/>
              <a:buChar char="●"/>
            </a:pPr>
            <a:r>
              <a:rPr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Take care research data are managed properly in the first place</a:t>
            </a:r>
            <a:endParaRPr i="1" sz="19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●"/>
            </a:pPr>
            <a:r>
              <a:rPr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Embed research data management, and potentially opening up and sharing of research data, into your Recognition &amp; Reward schemes</a:t>
            </a:r>
            <a:endParaRPr i="1" sz="19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●"/>
            </a:pPr>
            <a:r>
              <a:rPr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Approach openness as “a judicious connection” </a:t>
            </a:r>
            <a:r>
              <a:rPr i="1" lang="en" sz="13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(Sabina Leonelli, 2023)</a:t>
            </a:r>
            <a:endParaRPr i="1" sz="13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●"/>
            </a:pPr>
            <a:r>
              <a:rPr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Given ‘incompleteness by definition’, research data metrics will always suffer from being proxies</a:t>
            </a:r>
            <a:endParaRPr i="1" sz="19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●"/>
            </a:pPr>
            <a:r>
              <a:rPr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Think carefully what ‘</a:t>
            </a:r>
            <a:r>
              <a:rPr b="1"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i="1" lang="en" sz="19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’ means related to research data (management) </a:t>
            </a:r>
            <a:endParaRPr i="1" sz="19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6" name="Google Shape;1516;p177"/>
          <p:cNvSpPr txBox="1"/>
          <p:nvPr/>
        </p:nvSpPr>
        <p:spPr>
          <a:xfrm>
            <a:off x="4384575" y="4613975"/>
            <a:ext cx="45342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00FFFF"/>
                </a:solidFill>
                <a:latin typeface="Calibri"/>
                <a:ea typeface="Calibri"/>
                <a:cs typeface="Calibri"/>
                <a:sym typeface="Calibri"/>
              </a:rPr>
              <a:t>The philosophy of Open Science, Sabina Leonelli, Cambridge University Press, 2023</a:t>
            </a:r>
            <a:endParaRPr i="1" sz="900">
              <a:solidFill>
                <a:srgbClr val="00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178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2" name="Google Shape;1522;p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523" name="Google Shape;1523;p178"/>
          <p:cNvSpPr txBox="1"/>
          <p:nvPr/>
        </p:nvSpPr>
        <p:spPr>
          <a:xfrm>
            <a:off x="438300" y="392825"/>
            <a:ext cx="78351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25417B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b="1" lang="en" sz="2400">
                <a:solidFill>
                  <a:srgbClr val="25417B"/>
                </a:solidFill>
                <a:latin typeface="Trebuchet MS"/>
                <a:ea typeface="Trebuchet MS"/>
                <a:cs typeface="Trebuchet MS"/>
                <a:sym typeface="Trebuchet MS"/>
              </a:rPr>
              <a:t> - Before creating Research Data metrics …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i="1" lang="en" sz="18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Be aware of commodification and commercialization of (tools regarding) research data management </a:t>
            </a:r>
            <a:r>
              <a:rPr i="1" lang="en" sz="12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(as happened to publishing, reviewing, etc.)</a:t>
            </a:r>
            <a:endParaRPr i="1" sz="12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i="1" lang="en" sz="18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Be aware of potential metricization and gamification regarding  research data  </a:t>
            </a:r>
            <a:r>
              <a:rPr i="1" lang="en" sz="12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(as has happened to publishing)</a:t>
            </a:r>
            <a:endParaRPr i="1" sz="12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i="1" lang="en" sz="18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Realize that policies will always run the risk of unexpected, unforeseen and even adverse effects  </a:t>
            </a:r>
            <a:r>
              <a:rPr i="1" lang="en" sz="1200">
                <a:solidFill>
                  <a:srgbClr val="004990"/>
                </a:solidFill>
                <a:latin typeface="Calibri"/>
                <a:ea typeface="Calibri"/>
                <a:cs typeface="Calibri"/>
                <a:sym typeface="Calibri"/>
              </a:rPr>
              <a:t>(as has happened with Gold OA publishing)</a:t>
            </a:r>
            <a:endParaRPr i="1" sz="1200">
              <a:solidFill>
                <a:srgbClr val="0049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179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9" name="Google Shape;1529;p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530" name="Google Shape;1530;p179"/>
          <p:cNvSpPr txBox="1"/>
          <p:nvPr/>
        </p:nvSpPr>
        <p:spPr>
          <a:xfrm>
            <a:off x="438300" y="392825"/>
            <a:ext cx="8269800" cy="3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Meaningful Data Metrics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What do we need to create meaningful and responsible</a:t>
            </a:r>
            <a:br>
              <a:rPr lang="en" sz="18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data metrics?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avoid repeating mistakes of popular citation metrics?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180"/>
          <p:cNvSpPr/>
          <p:nvPr/>
        </p:nvSpPr>
        <p:spPr>
          <a:xfrm>
            <a:off x="1200" y="4643975"/>
            <a:ext cx="9144000" cy="499500"/>
          </a:xfrm>
          <a:prstGeom prst="rect">
            <a:avLst/>
          </a:prstGeom>
          <a:solidFill>
            <a:srgbClr val="BC2D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6" name="Google Shape;1536;p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8050" y="143622"/>
            <a:ext cx="1450726" cy="6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537" name="Google Shape;1537;p180"/>
          <p:cNvSpPr txBox="1"/>
          <p:nvPr/>
        </p:nvSpPr>
        <p:spPr>
          <a:xfrm>
            <a:off x="438300" y="392825"/>
            <a:ext cx="8480400" cy="28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 Summit: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next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 is a hub for collaboration - would you like to contribute? Let’s work together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iratxe.puebla@datacite.org</a:t>
            </a:r>
            <a:endParaRPr sz="18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002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2744"/>
                </a:solidFill>
                <a:latin typeface="Montserrat"/>
                <a:ea typeface="Montserrat"/>
                <a:cs typeface="Montserrat"/>
                <a:sym typeface="Montserrat"/>
              </a:rPr>
              <a:t>Stay up-to-date on updates from Make Data Count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makedatacount.org/community/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8" name="Google Shape;1538;p180"/>
          <p:cNvSpPr txBox="1"/>
          <p:nvPr/>
        </p:nvSpPr>
        <p:spPr>
          <a:xfrm>
            <a:off x="483525" y="3533275"/>
            <a:ext cx="8022300" cy="760500"/>
          </a:xfrm>
          <a:prstGeom prst="rect">
            <a:avLst/>
          </a:prstGeom>
          <a:solidFill>
            <a:srgbClr val="193D5B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Make Data Count is here to catalyze change, convene communities and stakeholders to drive meaningful data metrics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DC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Gradient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