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</p:sldIdLst>
  <p:sldSz cy="6858000" cx="9144000"/>
  <p:notesSz cx="7099300" cy="10234600"/>
  <p:embeddedFontLst>
    <p:embeddedFont>
      <p:font typeface="Gill Sans"/>
      <p:regular r:id="rId135"/>
      <p:bold r:id="rId1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37" roundtripDataSignature="AMtx7mhCOEhAZjVqSgH1wYCvJqKO9hul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FE424BE-6DD6-4EDE-AE9D-52695EAEC6C8}">
  <a:tblStyle styleId="{6FE424BE-6DD6-4EDE-AE9D-52695EAEC6C8}" styleName="Table_0">
    <a:wholeTbl>
      <a:tcTxStyle b="off" i="off">
        <a:font>
          <a:latin typeface="Gill Sans MT"/>
          <a:ea typeface="Gill Sans MT"/>
          <a:cs typeface="Gill Sans M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07" Type="http://schemas.openxmlformats.org/officeDocument/2006/relationships/slide" Target="slides/slide100.xml"/><Relationship Id="rId106" Type="http://schemas.openxmlformats.org/officeDocument/2006/relationships/slide" Target="slides/slide99.xml"/><Relationship Id="rId105" Type="http://schemas.openxmlformats.org/officeDocument/2006/relationships/slide" Target="slides/slide98.xml"/><Relationship Id="rId104" Type="http://schemas.openxmlformats.org/officeDocument/2006/relationships/slide" Target="slides/slide97.xml"/><Relationship Id="rId109" Type="http://schemas.openxmlformats.org/officeDocument/2006/relationships/slide" Target="slides/slide102.xml"/><Relationship Id="rId108" Type="http://schemas.openxmlformats.org/officeDocument/2006/relationships/slide" Target="slides/slide101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103" Type="http://schemas.openxmlformats.org/officeDocument/2006/relationships/slide" Target="slides/slide96.xml"/><Relationship Id="rId102" Type="http://schemas.openxmlformats.org/officeDocument/2006/relationships/slide" Target="slides/slide95.xml"/><Relationship Id="rId101" Type="http://schemas.openxmlformats.org/officeDocument/2006/relationships/slide" Target="slides/slide94.xml"/><Relationship Id="rId100" Type="http://schemas.openxmlformats.org/officeDocument/2006/relationships/slide" Target="slides/slide93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29" Type="http://schemas.openxmlformats.org/officeDocument/2006/relationships/slide" Target="slides/slide122.xml"/><Relationship Id="rId128" Type="http://schemas.openxmlformats.org/officeDocument/2006/relationships/slide" Target="slides/slide121.xml"/><Relationship Id="rId127" Type="http://schemas.openxmlformats.org/officeDocument/2006/relationships/slide" Target="slides/slide120.xml"/><Relationship Id="rId126" Type="http://schemas.openxmlformats.org/officeDocument/2006/relationships/slide" Target="slides/slide119.xml"/><Relationship Id="rId26" Type="http://schemas.openxmlformats.org/officeDocument/2006/relationships/slide" Target="slides/slide19.xml"/><Relationship Id="rId121" Type="http://schemas.openxmlformats.org/officeDocument/2006/relationships/slide" Target="slides/slide114.xml"/><Relationship Id="rId25" Type="http://schemas.openxmlformats.org/officeDocument/2006/relationships/slide" Target="slides/slide18.xml"/><Relationship Id="rId120" Type="http://schemas.openxmlformats.org/officeDocument/2006/relationships/slide" Target="slides/slide113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125" Type="http://schemas.openxmlformats.org/officeDocument/2006/relationships/slide" Target="slides/slide118.xml"/><Relationship Id="rId29" Type="http://schemas.openxmlformats.org/officeDocument/2006/relationships/slide" Target="slides/slide22.xml"/><Relationship Id="rId124" Type="http://schemas.openxmlformats.org/officeDocument/2006/relationships/slide" Target="slides/slide117.xml"/><Relationship Id="rId123" Type="http://schemas.openxmlformats.org/officeDocument/2006/relationships/slide" Target="slides/slide116.xml"/><Relationship Id="rId122" Type="http://schemas.openxmlformats.org/officeDocument/2006/relationships/slide" Target="slides/slide115.xml"/><Relationship Id="rId95" Type="http://schemas.openxmlformats.org/officeDocument/2006/relationships/slide" Target="slides/slide88.xml"/><Relationship Id="rId94" Type="http://schemas.openxmlformats.org/officeDocument/2006/relationships/slide" Target="slides/slide87.xml"/><Relationship Id="rId97" Type="http://schemas.openxmlformats.org/officeDocument/2006/relationships/slide" Target="slides/slide90.xml"/><Relationship Id="rId96" Type="http://schemas.openxmlformats.org/officeDocument/2006/relationships/slide" Target="slides/slide89.xml"/><Relationship Id="rId11" Type="http://schemas.openxmlformats.org/officeDocument/2006/relationships/slide" Target="slides/slide4.xml"/><Relationship Id="rId99" Type="http://schemas.openxmlformats.org/officeDocument/2006/relationships/slide" Target="slides/slide92.xml"/><Relationship Id="rId10" Type="http://schemas.openxmlformats.org/officeDocument/2006/relationships/slide" Target="slides/slide3.xml"/><Relationship Id="rId98" Type="http://schemas.openxmlformats.org/officeDocument/2006/relationships/slide" Target="slides/slide91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91" Type="http://schemas.openxmlformats.org/officeDocument/2006/relationships/slide" Target="slides/slide84.xml"/><Relationship Id="rId90" Type="http://schemas.openxmlformats.org/officeDocument/2006/relationships/slide" Target="slides/slide83.xml"/><Relationship Id="rId93" Type="http://schemas.openxmlformats.org/officeDocument/2006/relationships/slide" Target="slides/slide86.xml"/><Relationship Id="rId92" Type="http://schemas.openxmlformats.org/officeDocument/2006/relationships/slide" Target="slides/slide85.xml"/><Relationship Id="rId118" Type="http://schemas.openxmlformats.org/officeDocument/2006/relationships/slide" Target="slides/slide111.xml"/><Relationship Id="rId117" Type="http://schemas.openxmlformats.org/officeDocument/2006/relationships/slide" Target="slides/slide110.xml"/><Relationship Id="rId116" Type="http://schemas.openxmlformats.org/officeDocument/2006/relationships/slide" Target="slides/slide109.xml"/><Relationship Id="rId115" Type="http://schemas.openxmlformats.org/officeDocument/2006/relationships/slide" Target="slides/slide108.xml"/><Relationship Id="rId119" Type="http://schemas.openxmlformats.org/officeDocument/2006/relationships/slide" Target="slides/slide112.xml"/><Relationship Id="rId15" Type="http://schemas.openxmlformats.org/officeDocument/2006/relationships/slide" Target="slides/slide8.xml"/><Relationship Id="rId110" Type="http://schemas.openxmlformats.org/officeDocument/2006/relationships/slide" Target="slides/slide103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14" Type="http://schemas.openxmlformats.org/officeDocument/2006/relationships/slide" Target="slides/slide107.xml"/><Relationship Id="rId18" Type="http://schemas.openxmlformats.org/officeDocument/2006/relationships/slide" Target="slides/slide11.xml"/><Relationship Id="rId113" Type="http://schemas.openxmlformats.org/officeDocument/2006/relationships/slide" Target="slides/slide106.xml"/><Relationship Id="rId112" Type="http://schemas.openxmlformats.org/officeDocument/2006/relationships/slide" Target="slides/slide105.xml"/><Relationship Id="rId111" Type="http://schemas.openxmlformats.org/officeDocument/2006/relationships/slide" Target="slides/slide104.xml"/><Relationship Id="rId84" Type="http://schemas.openxmlformats.org/officeDocument/2006/relationships/slide" Target="slides/slide77.xml"/><Relationship Id="rId83" Type="http://schemas.openxmlformats.org/officeDocument/2006/relationships/slide" Target="slides/slide76.xml"/><Relationship Id="rId86" Type="http://schemas.openxmlformats.org/officeDocument/2006/relationships/slide" Target="slides/slide79.xml"/><Relationship Id="rId85" Type="http://schemas.openxmlformats.org/officeDocument/2006/relationships/slide" Target="slides/slide78.xml"/><Relationship Id="rId88" Type="http://schemas.openxmlformats.org/officeDocument/2006/relationships/slide" Target="slides/slide81.xml"/><Relationship Id="rId87" Type="http://schemas.openxmlformats.org/officeDocument/2006/relationships/slide" Target="slides/slide80.xml"/><Relationship Id="rId89" Type="http://schemas.openxmlformats.org/officeDocument/2006/relationships/slide" Target="slides/slide82.xml"/><Relationship Id="rId80" Type="http://schemas.openxmlformats.org/officeDocument/2006/relationships/slide" Target="slides/slide73.xml"/><Relationship Id="rId82" Type="http://schemas.openxmlformats.org/officeDocument/2006/relationships/slide" Target="slides/slide75.xml"/><Relationship Id="rId81" Type="http://schemas.openxmlformats.org/officeDocument/2006/relationships/slide" Target="slides/slide74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75" Type="http://schemas.openxmlformats.org/officeDocument/2006/relationships/slide" Target="slides/slide68.xml"/><Relationship Id="rId74" Type="http://schemas.openxmlformats.org/officeDocument/2006/relationships/slide" Target="slides/slide67.xml"/><Relationship Id="rId77" Type="http://schemas.openxmlformats.org/officeDocument/2006/relationships/slide" Target="slides/slide70.xml"/><Relationship Id="rId76" Type="http://schemas.openxmlformats.org/officeDocument/2006/relationships/slide" Target="slides/slide69.xml"/><Relationship Id="rId79" Type="http://schemas.openxmlformats.org/officeDocument/2006/relationships/slide" Target="slides/slide72.xml"/><Relationship Id="rId78" Type="http://schemas.openxmlformats.org/officeDocument/2006/relationships/slide" Target="slides/slide71.xml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137" Type="http://customschemas.google.com/relationships/presentationmetadata" Target="metadata"/><Relationship Id="rId132" Type="http://schemas.openxmlformats.org/officeDocument/2006/relationships/slide" Target="slides/slide125.xml"/><Relationship Id="rId131" Type="http://schemas.openxmlformats.org/officeDocument/2006/relationships/slide" Target="slides/slide124.xml"/><Relationship Id="rId130" Type="http://schemas.openxmlformats.org/officeDocument/2006/relationships/slide" Target="slides/slide123.xml"/><Relationship Id="rId136" Type="http://schemas.openxmlformats.org/officeDocument/2006/relationships/font" Target="fonts/GillSans-bold.fntdata"/><Relationship Id="rId135" Type="http://schemas.openxmlformats.org/officeDocument/2006/relationships/font" Target="fonts/GillSans-regular.fntdata"/><Relationship Id="rId134" Type="http://schemas.openxmlformats.org/officeDocument/2006/relationships/slide" Target="slides/slide127.xml"/><Relationship Id="rId133" Type="http://schemas.openxmlformats.org/officeDocument/2006/relationships/slide" Target="slides/slide126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6" Type="http://schemas.openxmlformats.org/officeDocument/2006/relationships/slide" Target="slides/slide59.xml"/><Relationship Id="rId65" Type="http://schemas.openxmlformats.org/officeDocument/2006/relationships/slide" Target="slides/slide58.xml"/><Relationship Id="rId68" Type="http://schemas.openxmlformats.org/officeDocument/2006/relationships/slide" Target="slides/slide61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69" Type="http://schemas.openxmlformats.org/officeDocument/2006/relationships/slide" Target="slides/slide6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9" Type="http://schemas.openxmlformats.org/officeDocument/2006/relationships/slide" Target="slides/slide52.xml"/><Relationship Id="rId58" Type="http://schemas.openxmlformats.org/officeDocument/2006/relationships/slide" Target="slides/slide5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1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p1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66" name="Google Shape;166;p1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23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93" name="Google Shape;193;p3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2" name="Google Shape;202;p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4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205" name="Google Shape;205;p4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4" name="Google Shape;214;p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5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217" name="Google Shape;217;p5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1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6175" lIns="92350" spcFirstLastPara="1" rIns="92350" wrap="square" tIns="461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8" name="Google Shape;268;p11:notes"/>
          <p:cNvSpPr/>
          <p:nvPr>
            <p:ph idx="2" type="sldImg"/>
          </p:nvPr>
        </p:nvSpPr>
        <p:spPr>
          <a:xfrm>
            <a:off x="509588" y="409575"/>
            <a:ext cx="6080125" cy="455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9" name="Google Shape;269;p1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  <p:sp>
        <p:nvSpPr>
          <p:cNvPr id="270" name="Google Shape;270;p11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271" name="Google Shape;271;p11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9" name="Google Shape;279;p12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0" name="Google Shape;280;p1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8" name="Google Shape;288;p13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9" name="Google Shape;289;p1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4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7" name="Google Shape;297;p14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8" name="Google Shape;298;p1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5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6" name="Google Shape;306;p15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7" name="Google Shape;307;p1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5" name="Google Shape;315;p16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6" name="Google Shape;316;p1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4" name="Google Shape;324;p17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5" name="Google Shape;325;p1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3" name="Google Shape;333;p18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4" name="Google Shape;334;p1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9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2" name="Google Shape;342;p19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3" name="Google Shape;343;p1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Noto Sans Symbols"/>
              <a:buNone/>
            </a:pPr>
            <a:r>
              <a:t/>
            </a:r>
            <a:endParaRPr sz="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Noto Sans Symbols"/>
              <a:buNone/>
            </a:pPr>
            <a:r>
              <a:t/>
            </a:r>
            <a:endParaRPr sz="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8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4050" lIns="88125" spcFirstLastPara="1" rIns="88125" wrap="square" tIns="440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2" name="Google Shape;352;p20:notes"/>
          <p:cNvSpPr/>
          <p:nvPr>
            <p:ph idx="2" type="sldImg"/>
          </p:nvPr>
        </p:nvSpPr>
        <p:spPr>
          <a:xfrm>
            <a:off x="714375" y="366713"/>
            <a:ext cx="5429250" cy="40719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3" name="Google Shape;353;p2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0" name="Google Shape;360;p2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9" name="Google Shape;369;p2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5" name="Google Shape;375;p2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6" name="Google Shape;376;p2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3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378" name="Google Shape;378;p23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5" name="Google Shape;385;p2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5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6175" lIns="92350" spcFirstLastPara="1" rIns="92350" wrap="square" tIns="461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1" name="Google Shape;391;p25:notes"/>
          <p:cNvSpPr/>
          <p:nvPr>
            <p:ph idx="2" type="sldImg"/>
          </p:nvPr>
        </p:nvSpPr>
        <p:spPr>
          <a:xfrm>
            <a:off x="509588" y="409575"/>
            <a:ext cx="6080125" cy="455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92" name="Google Shape;392;p2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900"/>
          </a:p>
        </p:txBody>
      </p:sp>
      <p:sp>
        <p:nvSpPr>
          <p:cNvPr id="393" name="Google Shape;393;p25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394" name="Google Shape;394;p25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6175" lIns="92350" spcFirstLastPara="1" rIns="92350" wrap="square" tIns="461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0" name="Google Shape;400;p26:notes"/>
          <p:cNvSpPr/>
          <p:nvPr>
            <p:ph idx="2" type="sldImg"/>
          </p:nvPr>
        </p:nvSpPr>
        <p:spPr>
          <a:xfrm>
            <a:off x="509588" y="409575"/>
            <a:ext cx="6080125" cy="455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1" name="Google Shape;401;p2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2" name="Google Shape;402;p2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403" name="Google Shape;403;p26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7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6175" lIns="92350" spcFirstLastPara="1" rIns="92350" wrap="square" tIns="461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9" name="Google Shape;409;p27:notes"/>
          <p:cNvSpPr/>
          <p:nvPr>
            <p:ph idx="2" type="sldImg"/>
          </p:nvPr>
        </p:nvSpPr>
        <p:spPr>
          <a:xfrm>
            <a:off x="509588" y="409575"/>
            <a:ext cx="6080125" cy="455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10" name="Google Shape;410;p2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1" name="Google Shape;411;p27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412" name="Google Shape;412;p27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18" name="Google Shape;418;p2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9" name="Google Shape;419;p2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421" name="Google Shape;421;p28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2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0" name="Google Shape;440;p29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1" name="Google Shape;441;p29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50" name="Google Shape;450;p3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1" name="Google Shape;451;p3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3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58" name="Google Shape;458;p3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9" name="Google Shape;459;p31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31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p3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7" name="Google Shape;467;p32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468" name="Google Shape;468;p32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9" name="Google Shape;469;p32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3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9" name="Google Shape;479;p33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480" name="Google Shape;480;p3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1" name="Google Shape;481;p33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7" name="Google Shape;497;p3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9" name="Google Shape;519;p3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3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3" name="Google Shape;543;p3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4" name="Google Shape;554;p3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p3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4" name="Google Shape;564;p3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565" name="Google Shape;565;p3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6" name="Google Shape;566;p38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36:notes"/>
          <p:cNvSpPr/>
          <p:nvPr>
            <p:ph idx="2" type="sldImg"/>
          </p:nvPr>
        </p:nvSpPr>
        <p:spPr>
          <a:xfrm>
            <a:off x="1144588" y="685800"/>
            <a:ext cx="4568825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86" name="Google Shape;586;p2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7" name="Google Shape;587;p23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3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7" name="Google Shape;637;p23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8" name="Google Shape;638;p237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237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3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3" name="Google Shape;743;p23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4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71" name="Google Shape;771;p14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2" name="Google Shape;772;p14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14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3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0" name="Google Shape;830;p23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24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4" name="Google Shape;854;p24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24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8" name="Google Shape;878;p24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4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24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24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67" name="Google Shape;967;p24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8" name="Google Shape;968;p24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243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24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24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2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4" name="Google Shape;1014;p12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5" name="Google Shape;1015;p12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016" name="Google Shape;1016;p12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7" name="Google Shape;1017;p120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24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37" name="Google Shape;1037;p24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8" name="Google Shape;1038;p245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245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12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8" name="Google Shape;1098;p12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24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45" name="Google Shape;1145;p24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6" name="Google Shape;1146;p24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24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24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3" name="Google Shape;1183;p24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4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14" name="Google Shape;1214;p24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5" name="Google Shape;1215;p24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24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217" name="Google Shape;1217;p248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24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58" name="Google Shape;1258;p24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9" name="Google Shape;1259;p249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p249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261" name="Google Shape;1261;p249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25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25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25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25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25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16" name="Google Shape;1416;p25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7" name="Google Shape;1417;p252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8" name="Google Shape;1418;p252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419" name="Google Shape;1419;p252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25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69" name="Google Shape;1469;p25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0" name="Google Shape;1470;p25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p253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472" name="Google Shape;1472;p253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25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25" name="Google Shape;1525;p25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6" name="Google Shape;1526;p254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7" name="Google Shape;1527;p254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528" name="Google Shape;1528;p254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25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82" name="Google Shape;1582;p25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3" name="Google Shape;1583;p255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255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585" name="Google Shape;1585;p255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p25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51" name="Google Shape;1651;p25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2" name="Google Shape;1652;p25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3" name="Google Shape;1653;p25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1654" name="Google Shape;1654;p256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13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5" name="Google Shape;1695;p13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p25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54" name="Google Shape;1754;p25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5" name="Google Shape;1755;p257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6" name="Google Shape;1756;p257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4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8" name="Google Shape;1818;p14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25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36" name="Google Shape;1836;p25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7" name="Google Shape;1837;p25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8" name="Google Shape;1838;p25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p14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6" name="Google Shape;1896;p14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Google Shape;1904;p14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5" name="Google Shape;1905;p14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0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p25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12" name="Google Shape;1912;p25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3" name="Google Shape;1913;p259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4" name="Google Shape;1914;p259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14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72" name="Google Shape;1972;p14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3" name="Google Shape;1973;p14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4" name="Google Shape;1974;p14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p14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0" name="Google Shape;2020;p14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5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26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47" name="Google Shape;2047;p26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8" name="Google Shape;2048;p26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9" name="Google Shape;2049;p26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p26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94" name="Google Shape;2094;p26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5" name="Google Shape;2095;p261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6" name="Google Shape;2096;p261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6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43" name="Google Shape;2143;p26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4" name="Google Shape;2144;p262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5" name="Google Shape;2145;p262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p26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63" name="Google Shape;2163;p26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4" name="Google Shape;2164;p26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5" name="Google Shape;2165;p263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26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15" name="Google Shape;2215;p26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6" name="Google Shape;2216;p264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7" name="Google Shape;2217;p264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16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53" name="Google Shape;2253;p16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4" name="Google Shape;2254;p16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5" name="Google Shape;2255;p16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16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9" name="Google Shape;2299;p16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26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15" name="Google Shape;2315;p26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6" name="Google Shape;2316;p265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265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9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p26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61" name="Google Shape;2361;p26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2" name="Google Shape;2362;p26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3" name="Google Shape;2363;p26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p16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99" name="Google Shape;2399;p16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0" name="Google Shape;2400;p164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1" name="Google Shape;2401;p164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p26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2" name="Google Shape;2462;p26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0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1" name="Google Shape;2481;p26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82" name="Google Shape;2482;p26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3" name="Google Shape;2483;p26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26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5" name="Shape 2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6" name="Google Shape;2546;p26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47" name="Google Shape;2547;p26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8" name="Google Shape;2548;p269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9" name="Google Shape;2549;p269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3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Google Shape;2584;p16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85" name="Google Shape;2585;p16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6" name="Google Shape;2586;p16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7" name="Google Shape;2587;p16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7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17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39" name="Google Shape;2639;p17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0" name="Google Shape;2640;p17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1" name="Google Shape;2641;p17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8" name="Shape 2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9" name="Google Shape;2669;p17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0" name="Google Shape;2670;p17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4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5" name="Google Shape;2675;p27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76" name="Google Shape;2676;p27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7" name="Google Shape;2677;p27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8" name="Google Shape;2678;p27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5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p17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7" name="Google Shape;2727;p17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8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p27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40" name="Google Shape;2740;p27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1" name="Google Shape;2741;p271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2" name="Google Shape;2742;p271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9" name="Shape 2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0" name="Google Shape;2790;p27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91" name="Google Shape;2791;p27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2" name="Google Shape;2792;p272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3" name="Google Shape;2793;p272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9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p27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51" name="Google Shape;2851;p27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2" name="Google Shape;2852;p273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3" name="Google Shape;2853;p273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5" name="Shape 2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6" name="Google Shape;2926;p27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27" name="Google Shape;2927;p27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8" name="Google Shape;2928;p274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9" name="Google Shape;2929;p274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7" name="Shape 2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8" name="Google Shape;2988;p27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89" name="Google Shape;2989;p27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0" name="Google Shape;2990;p275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1" name="Google Shape;2991;p275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8" name="Shape 3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Google Shape;3119;p27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20" name="Google Shape;3120;p27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1" name="Google Shape;3121;p27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2" name="Google Shape;3122;p27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0" name="Shape 3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1" name="Google Shape;3211;p27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12" name="Google Shape;3212;p27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3" name="Google Shape;3213;p277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4" name="Google Shape;3214;p277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8" name="Shape 3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9" name="Google Shape;3259;p27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60" name="Google Shape;3260;p27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61" name="Google Shape;3261;p27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2" name="Google Shape;3262;p27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8" name="Shape 3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9" name="Google Shape;3299;p27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00" name="Google Shape;3300;p27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1" name="Google Shape;3301;p279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2" name="Google Shape;3302;p279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6" name="Shape 3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7" name="Google Shape;3337;p28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38" name="Google Shape;3338;p28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39" name="Google Shape;3339;p28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0" name="Google Shape;3340;p28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6" name="Shape 3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7" name="Google Shape;3377;p2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8" name="Google Shape;3378;p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79" name="Google Shape;3379;p28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80" name="Google Shape;3380;p281:notes"/>
          <p:cNvSpPr txBox="1"/>
          <p:nvPr>
            <p:ph idx="3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7" name="Shape 3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8" name="Google Shape;3388;p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89" name="Google Shape;3389;p2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3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4" name="Google Shape;3394;p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95" name="Google Shape;3395;p2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9" name="Shape 3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0" name="Google Shape;3400;p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01" name="Google Shape;3401;p2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0" name="Shape 3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1" name="Google Shape;3421;p2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2" name="Google Shape;3422;p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23" name="Google Shape;3423;p28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4" name="Google Shape;3424;p285:notes"/>
          <p:cNvSpPr txBox="1"/>
          <p:nvPr>
            <p:ph idx="3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/>
              <a:t>PREMIS Tutorial @ iPres2019</a:t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8" name="Shape 3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9" name="Google Shape;3429;p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30" name="Google Shape;3430;p28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4" name="Shape 3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5" name="Google Shape;3435;p28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6" name="Google Shape;3436;p28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3" name="Shape 3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4" name="Google Shape;3444;p28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5" name="Google Shape;3445;p28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3" name="Shape 3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4" name="Google Shape;3454;p28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5" name="Google Shape;3455;p28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9" name="Shape 3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0" name="Google Shape;3460;p183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1" name="Google Shape;3461;p183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8" name="Shape 3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" name="Google Shape;3479;p29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80" name="Google Shape;3480;p29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81" name="Google Shape;3481;p290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2" name="Google Shape;3482;p290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3483" name="Google Shape;3483;p290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0" name="Shape 3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" name="Google Shape;3491;p184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92" name="Google Shape;3492;p184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93" name="Google Shape;3493;p184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4" name="Google Shape;3494;p184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3495" name="Google Shape;3495;p184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6" name="Shape 3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7" name="Google Shape;3507;p185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8" name="Google Shape;3508;p185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4" name="Shape 3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5" name="Google Shape;3515;p18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6" name="Google Shape;3516;p18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0" name="Shape 3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1" name="Google Shape;3521;p29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2" name="Google Shape;3522;p29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8" name="Shape 3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9" name="Google Shape;3529;p187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0" name="Google Shape;3530;p187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4" name="Shape 3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5" name="Google Shape;3535;p18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6" name="Google Shape;3536;p18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1" name="Shape 3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2" name="Google Shape;3542;p19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43" name="Google Shape;3543;p19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8" name="Shape 3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9" name="Google Shape;3549;p191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50" name="Google Shape;3550;p191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51" name="Google Shape;3551;p191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2" name="Google Shape;3552;p191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  <p:sp>
        <p:nvSpPr>
          <p:cNvPr id="3553" name="Google Shape;3553;p191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28/01/2021</a:t>
            </a:r>
            <a:endParaRPr/>
          </a:p>
        </p:txBody>
      </p:sp>
      <p:sp>
        <p:nvSpPr>
          <p:cNvPr id="3554" name="Google Shape;3554;p191:notes"/>
          <p:cNvSpPr txBox="1"/>
          <p:nvPr>
            <p:ph idx="11" type="ftr"/>
          </p:nvPr>
        </p:nvSpPr>
        <p:spPr>
          <a:xfrm>
            <a:off x="0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Karin Bredenberg, Sydarkivera</a:t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0" name="Shape 3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1" name="Google Shape;3561;p19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62" name="Google Shape;3562;p19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3" name="Google Shape;3563;p192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4" name="Google Shape;3564;p192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PREMIS Tutorial @ iPres2019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5" name="Google Shape;3565;p192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28/01/2021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6" name="Google Shape;3566;p192:notes"/>
          <p:cNvSpPr txBox="1"/>
          <p:nvPr>
            <p:ph idx="11" type="ftr"/>
          </p:nvPr>
        </p:nvSpPr>
        <p:spPr>
          <a:xfrm>
            <a:off x="0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Karin Bredenberg, Sydarkivera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1" name="Shape 3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2" name="Google Shape;3572;p19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73" name="Google Shape;3573;p19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74" name="Google Shape;3574;p19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5" name="Google Shape;3575;p19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  <p:sp>
        <p:nvSpPr>
          <p:cNvPr id="3576" name="Google Shape;3576;p196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28/01/2021</a:t>
            </a:r>
            <a:endParaRPr/>
          </a:p>
        </p:txBody>
      </p:sp>
      <p:sp>
        <p:nvSpPr>
          <p:cNvPr id="3577" name="Google Shape;3577;p196:notes"/>
          <p:cNvSpPr txBox="1"/>
          <p:nvPr>
            <p:ph idx="11" type="ftr"/>
          </p:nvPr>
        </p:nvSpPr>
        <p:spPr>
          <a:xfrm>
            <a:off x="0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Karin Bredenberg, Sydarkivera</a:t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2" name="Shape 3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3" name="Google Shape;3583;p20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84" name="Google Shape;3584;p20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85" name="Google Shape;3585;p202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6" name="Google Shape;3586;p202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  <p:sp>
        <p:nvSpPr>
          <p:cNvPr id="3587" name="Google Shape;3587;p202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28/01/2021</a:t>
            </a:r>
            <a:endParaRPr/>
          </a:p>
        </p:txBody>
      </p:sp>
      <p:sp>
        <p:nvSpPr>
          <p:cNvPr id="3588" name="Google Shape;3588;p202:notes"/>
          <p:cNvSpPr txBox="1"/>
          <p:nvPr>
            <p:ph idx="11" type="ftr"/>
          </p:nvPr>
        </p:nvSpPr>
        <p:spPr>
          <a:xfrm>
            <a:off x="0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Karin Bredenberg, Sydarkivera</a:t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3" name="Shape 3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" name="Google Shape;3594;p206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95" name="Google Shape;3595;p206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96" name="Google Shape;3596;p206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7" name="Google Shape;3597;p206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</a:t>
            </a:r>
            <a:endParaRPr/>
          </a:p>
        </p:txBody>
      </p:sp>
      <p:sp>
        <p:nvSpPr>
          <p:cNvPr id="3598" name="Google Shape;3598;p206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18/03/2021</a:t>
            </a:r>
            <a:endParaRPr/>
          </a:p>
        </p:txBody>
      </p:sp>
      <p:sp>
        <p:nvSpPr>
          <p:cNvPr id="3599" name="Google Shape;3599;p206:notes"/>
          <p:cNvSpPr txBox="1"/>
          <p:nvPr>
            <p:ph idx="11" type="ftr"/>
          </p:nvPr>
        </p:nvSpPr>
        <p:spPr>
          <a:xfrm>
            <a:off x="0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Karin Bredenberg, Sydarkivera</a:t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3" name="Shape 3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" name="Google Shape;3604;p208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05" name="Google Shape;3605;p208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06" name="Google Shape;3606;p208:notes"/>
          <p:cNvSpPr txBox="1"/>
          <p:nvPr>
            <p:ph idx="12" type="sldNum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7" name="Google Shape;3607;p208:notes"/>
          <p:cNvSpPr txBox="1"/>
          <p:nvPr>
            <p:ph idx="3" type="hdr"/>
          </p:nvPr>
        </p:nvSpPr>
        <p:spPr>
          <a:xfrm>
            <a:off x="0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Tutorial @ iPres2019</a:t>
            </a:r>
            <a:endParaRPr/>
          </a:p>
        </p:txBody>
      </p:sp>
      <p:sp>
        <p:nvSpPr>
          <p:cNvPr id="3608" name="Google Shape;3608;p208:notes"/>
          <p:cNvSpPr txBox="1"/>
          <p:nvPr>
            <p:ph idx="10" type="dt"/>
          </p:nvPr>
        </p:nvSpPr>
        <p:spPr>
          <a:xfrm>
            <a:off x="4021294" y="1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28/01/2021</a:t>
            </a:r>
            <a:endParaRPr/>
          </a:p>
        </p:txBody>
      </p:sp>
      <p:sp>
        <p:nvSpPr>
          <p:cNvPr id="3609" name="Google Shape;3609;p208:notes"/>
          <p:cNvSpPr txBox="1"/>
          <p:nvPr>
            <p:ph idx="11" type="ftr"/>
          </p:nvPr>
        </p:nvSpPr>
        <p:spPr>
          <a:xfrm>
            <a:off x="0" y="9721106"/>
            <a:ext cx="3076363" cy="511730"/>
          </a:xfrm>
          <a:prstGeom prst="rect">
            <a:avLst/>
          </a:prstGeom>
          <a:noFill/>
          <a:ln>
            <a:noFill/>
          </a:ln>
        </p:spPr>
        <p:txBody>
          <a:bodyPr anchorCtr="0" anchor="b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Karin Bredenberg, Sydarkivera</a:t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3" name="Shape 3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" name="Google Shape;3614;p292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5" name="Google Shape;3615;p292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9" name="Shape 3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0" name="Google Shape;3620;p209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1" name="Google Shape;3621;p209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5" name="Shape 3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6" name="Google Shape;3626;p210:notes"/>
          <p:cNvSpPr txBox="1"/>
          <p:nvPr>
            <p:ph idx="1" type="body"/>
          </p:nvPr>
        </p:nvSpPr>
        <p:spPr>
          <a:xfrm>
            <a:off x="709930" y="4861441"/>
            <a:ext cx="5679440" cy="4605575"/>
          </a:xfrm>
          <a:prstGeom prst="rect">
            <a:avLst/>
          </a:prstGeom>
          <a:noFill/>
          <a:ln>
            <a:noFill/>
          </a:ln>
        </p:spPr>
        <p:txBody>
          <a:bodyPr anchorCtr="0" anchor="t" bIns="47900" lIns="95800" spcFirstLastPara="1" rIns="95800" wrap="square" tIns="47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7" name="Google Shape;3627;p210:notes"/>
          <p:cNvSpPr/>
          <p:nvPr>
            <p:ph idx="2" type="sldImg"/>
          </p:nvPr>
        </p:nvSpPr>
        <p:spPr>
          <a:xfrm>
            <a:off x="989013" y="766763"/>
            <a:ext cx="5121275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s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12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remis-long" id="16" name="Google Shape;16;p2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6063" y="211138"/>
            <a:ext cx="8669337" cy="48418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12"/>
          <p:cNvSpPr txBox="1"/>
          <p:nvPr>
            <p:ph type="ctrTitle"/>
          </p:nvPr>
        </p:nvSpPr>
        <p:spPr>
          <a:xfrm>
            <a:off x="1432560" y="359898"/>
            <a:ext cx="7406640" cy="14721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2"/>
          <p:cNvSpPr txBox="1"/>
          <p:nvPr>
            <p:ph idx="1" type="subTitle"/>
          </p:nvPr>
        </p:nvSpPr>
        <p:spPr>
          <a:xfrm>
            <a:off x="1432560" y="1850064"/>
            <a:ext cx="740664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  <a:defRPr sz="2600">
                <a:solidFill>
                  <a:srgbClr val="032855"/>
                </a:solidFill>
              </a:defRPr>
            </a:lvl1pPr>
            <a:lvl2pPr lvl="1" algn="ct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3"/>
          <p:cNvSpPr txBox="1"/>
          <p:nvPr/>
        </p:nvSpPr>
        <p:spPr>
          <a:xfrm>
            <a:off x="395536" y="6524625"/>
            <a:ext cx="467995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PREMIS Introduction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13"/>
          <p:cNvSpPr txBox="1"/>
          <p:nvPr/>
        </p:nvSpPr>
        <p:spPr>
          <a:xfrm>
            <a:off x="7308850" y="6524625"/>
            <a:ext cx="17272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Slide  </a:t>
            </a:r>
            <a:fld id="{00000000-1234-1234-1234-123412341234}" type="slidenum">
              <a:rPr b="0" i="0" lang="en-US" sz="1200" u="none" cap="none" strike="noStrik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21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3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>
                <a:latin typeface="Verdana"/>
                <a:ea typeface="Verdana"/>
                <a:cs typeface="Verdana"/>
                <a:sym typeface="Verdana"/>
              </a:defRPr>
            </a:lvl1pPr>
            <a:lvl2pPr indent="-355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E36C09"/>
              </a:buClr>
              <a:buSzPts val="2000"/>
              <a:buChar char="◦"/>
              <a:defRPr>
                <a:latin typeface="Verdana"/>
                <a:ea typeface="Verdana"/>
                <a:cs typeface="Verdana"/>
                <a:sym typeface="Verdana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36C09"/>
              </a:buClr>
              <a:buSzPts val="1800"/>
              <a:buChar char="●"/>
              <a:defRPr>
                <a:latin typeface="Verdana"/>
                <a:ea typeface="Verdana"/>
                <a:cs typeface="Verdana"/>
                <a:sym typeface="Verdana"/>
              </a:defRPr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E36C09"/>
              </a:buClr>
              <a:buSzPts val="1600"/>
              <a:buChar char="●"/>
              <a:defRPr>
                <a:latin typeface="Verdana"/>
                <a:ea typeface="Verdana"/>
                <a:cs typeface="Verdana"/>
                <a:sym typeface="Verdana"/>
              </a:defRPr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E36C09"/>
              </a:buClr>
              <a:buSzPts val="1600"/>
              <a:buChar char="●"/>
              <a:defRPr>
                <a:latin typeface="Verdana"/>
                <a:ea typeface="Verdana"/>
                <a:cs typeface="Verdana"/>
                <a:sym typeface="Verdana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snitsoverskrift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4"/>
          <p:cNvSpPr/>
          <p:nvPr/>
        </p:nvSpPr>
        <p:spPr>
          <a:xfrm>
            <a:off x="2286000" y="0"/>
            <a:ext cx="762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rotWithShape="0" algn="tl" dir="10800000" dist="38000">
              <a:srgbClr val="72716B">
                <a:alpha val="2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" name="Google Shape;26;p214"/>
          <p:cNvSpPr/>
          <p:nvPr/>
        </p:nvSpPr>
        <p:spPr>
          <a:xfrm>
            <a:off x="2282825" y="692696"/>
            <a:ext cx="6858000" cy="61653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" name="Google Shape;27;p214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>
            <a:gsLst>
              <a:gs pos="0">
                <a:srgbClr val="D3E5FF">
                  <a:alpha val="94509"/>
                </a:srgbClr>
              </a:gs>
              <a:gs pos="50000">
                <a:srgbClr val="BFD5FB">
                  <a:alpha val="89411"/>
                </a:srgbClr>
              </a:gs>
              <a:gs pos="95000">
                <a:srgbClr val="679FFD">
                  <a:alpha val="87450"/>
                </a:srgbClr>
              </a:gs>
              <a:gs pos="100000">
                <a:srgbClr val="0071FF">
                  <a:alpha val="84313"/>
                </a:srgbClr>
              </a:gs>
            </a:gsLst>
            <a:path path="circle">
              <a:fillToRect b="100%" r="100%"/>
            </a:path>
            <a:tileRect l="-100%" t="-100%"/>
          </a:gradFill>
          <a:ln cap="rnd" cmpd="sng" w="9525">
            <a:solidFill>
              <a:srgbClr val="4579B9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" name="Google Shape;28;p214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cap="rnd" cmpd="sng" w="12700">
            <a:solidFill>
              <a:srgbClr val="4571A5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" name="Google Shape;29;p214"/>
          <p:cNvSpPr txBox="1"/>
          <p:nvPr>
            <p:ph type="title"/>
          </p:nvPr>
        </p:nvSpPr>
        <p:spPr>
          <a:xfrm>
            <a:off x="2578392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4"/>
          <p:cNvSpPr txBox="1"/>
          <p:nvPr>
            <p:ph idx="1" type="body"/>
          </p:nvPr>
        </p:nvSpPr>
        <p:spPr>
          <a:xfrm>
            <a:off x="2578392" y="1066800"/>
            <a:ext cx="64008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32855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1" name="Google Shape;31;p214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32" name="Google Shape;32;p214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33" name="Google Shape;33;p214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remis-long" id="34" name="Google Shape;34;p2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6063" y="211138"/>
            <a:ext cx="8669337" cy="48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menligning" type="twoTxTwoObj">
  <p:cSld name="TWO_OBJECTS_WITH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8"/>
          <p:cNvSpPr txBox="1"/>
          <p:nvPr>
            <p:ph type="title"/>
          </p:nvPr>
        </p:nvSpPr>
        <p:spPr>
          <a:xfrm>
            <a:off x="457200" y="51603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5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8"/>
          <p:cNvSpPr txBox="1"/>
          <p:nvPr>
            <p:ph idx="1" type="body"/>
          </p:nvPr>
        </p:nvSpPr>
        <p:spPr>
          <a:xfrm>
            <a:off x="45720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520"/>
              <a:buNone/>
              <a:defRPr b="0" sz="19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8" name="Google Shape;38;p218"/>
          <p:cNvSpPr txBox="1"/>
          <p:nvPr>
            <p:ph idx="2" type="body"/>
          </p:nvPr>
        </p:nvSpPr>
        <p:spPr>
          <a:xfrm>
            <a:off x="466344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520"/>
              <a:buNone/>
              <a:defRPr b="0" sz="19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9" name="Google Shape;39;p218"/>
          <p:cNvSpPr txBox="1"/>
          <p:nvPr>
            <p:ph idx="3" type="body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20"/>
              <a:buChar char="▪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0" name="Google Shape;40;p218"/>
          <p:cNvSpPr txBox="1"/>
          <p:nvPr>
            <p:ph idx="4" type="body"/>
          </p:nvPr>
        </p:nvSpPr>
        <p:spPr>
          <a:xfrm>
            <a:off x="466344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20"/>
              <a:buChar char="▪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1" name="Google Shape;41;p218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2" name="Google Shape;42;p218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3" name="Google Shape;43;p218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9"/>
          <p:cNvSpPr txBox="1"/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9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7" name="Google Shape;47;p219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8" name="Google Shape;48;p219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t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0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" name="Google Shape;51;p220"/>
          <p:cNvSpPr/>
          <p:nvPr/>
        </p:nvSpPr>
        <p:spPr>
          <a:xfrm>
            <a:off x="1014413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rotWithShape="0" algn="tl" dir="10800000" dist="38000">
              <a:srgbClr val="72716B">
                <a:alpha val="2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" name="Google Shape;52;p220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3" name="Google Shape;53;p220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4" name="Google Shape;54;p220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hold med billedtekst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1"/>
          <p:cNvSpPr txBox="1"/>
          <p:nvPr>
            <p:ph type="title"/>
          </p:nvPr>
        </p:nvSpPr>
        <p:spPr>
          <a:xfrm>
            <a:off x="457200" y="216778"/>
            <a:ext cx="38100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None/>
              <a:defRPr b="1" sz="2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1"/>
          <p:cNvSpPr txBox="1"/>
          <p:nvPr>
            <p:ph idx="1" type="body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8" name="Google Shape;58;p221"/>
          <p:cNvSpPr txBox="1"/>
          <p:nvPr>
            <p:ph idx="2" type="body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116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▪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800"/>
              <a:buChar char="◦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9" name="Google Shape;59;p221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0" name="Google Shape;60;p221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1" name="Google Shape;61;p221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lede med billedtekst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500" rotWithShape="0" algn="tl" dir="5400000" dist="18500">
              <a:srgbClr val="00000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274300">
            <a:norm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256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" name="Google Shape;64;p222"/>
          <p:cNvSpPr/>
          <p:nvPr/>
        </p:nvSpPr>
        <p:spPr>
          <a:xfrm rot="-2131329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4313"/>
            </a:srgbClr>
          </a:solidFill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sx="96000" rotWithShape="0" algn="tl" dir="3300000" dist="25400" sy="96000">
              <a:srgbClr val="E7E3D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" name="Google Shape;65;p222"/>
          <p:cNvSpPr/>
          <p:nvPr/>
        </p:nvSpPr>
        <p:spPr>
          <a:xfrm flipH="1" rot="2103354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4313"/>
            </a:srgbClr>
          </a:solidFill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sx="96000" rotWithShape="0" algn="tl" dir="3300000" dist="25400" sy="96000">
              <a:schemeClr val="lt2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" name="Google Shape;66;p222"/>
          <p:cNvSpPr txBox="1"/>
          <p:nvPr>
            <p:ph type="title"/>
          </p:nvPr>
        </p:nvSpPr>
        <p:spPr>
          <a:xfrm>
            <a:off x="5886896" y="1066800"/>
            <a:ext cx="27432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None/>
              <a:defRPr b="1"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2"/>
          <p:cNvSpPr/>
          <p:nvPr>
            <p:ph idx="2" type="pic"/>
          </p:nvPr>
        </p:nvSpPr>
        <p:spPr>
          <a:xfrm>
            <a:off x="838200" y="1143003"/>
            <a:ext cx="4419600" cy="3514531"/>
          </a:xfrm>
          <a:prstGeom prst="roundRect">
            <a:avLst>
              <a:gd fmla="val 783" name="adj"/>
            </a:avLst>
          </a:prstGeom>
          <a:solidFill>
            <a:schemeClr val="lt2"/>
          </a:solidFill>
          <a:ln>
            <a:noFill/>
          </a:ln>
        </p:spPr>
      </p:sp>
      <p:sp>
        <p:nvSpPr>
          <p:cNvPr id="68" name="Google Shape;68;p222"/>
          <p:cNvSpPr txBox="1"/>
          <p:nvPr>
            <p:ph idx="1" type="body"/>
          </p:nvPr>
        </p:nvSpPr>
        <p:spPr>
          <a:xfrm>
            <a:off x="838200" y="4800600"/>
            <a:ext cx="4419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777777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Char char="◦"/>
              <a:defRPr sz="1200"/>
            </a:lvl2pPr>
            <a:lvl3pPr indent="-2921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9" name="Google Shape;69;p222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0" name="Google Shape;70;p222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1" name="Google Shape;71;p222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lodret teks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3"/>
          <p:cNvSpPr txBox="1"/>
          <p:nvPr>
            <p:ph idx="1" type="body"/>
          </p:nvPr>
        </p:nvSpPr>
        <p:spPr>
          <a:xfrm rot="5400000">
            <a:off x="1662907" y="232568"/>
            <a:ext cx="5232400" cy="74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5" name="Google Shape;75;p223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6" name="Google Shape;76;p223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7" name="Google Shape;77;p223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ret titel og teks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4"/>
          <p:cNvSpPr txBox="1"/>
          <p:nvPr>
            <p:ph type="title"/>
          </p:nvPr>
        </p:nvSpPr>
        <p:spPr>
          <a:xfrm rot="5400000">
            <a:off x="4846638" y="2286002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4"/>
          <p:cNvSpPr txBox="1"/>
          <p:nvPr>
            <p:ph idx="1" type="body"/>
          </p:nvPr>
        </p:nvSpPr>
        <p:spPr>
          <a:xfrm rot="5400000">
            <a:off x="998538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1" name="Google Shape;81;p224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2" name="Google Shape;82;p224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3" name="Google Shape;83;p224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7"/>
          <p:cNvSpPr txBox="1"/>
          <p:nvPr/>
        </p:nvSpPr>
        <p:spPr>
          <a:xfrm>
            <a:off x="395536" y="6524625"/>
            <a:ext cx="467995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PREMIS Introduction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17"/>
          <p:cNvSpPr txBox="1"/>
          <p:nvPr/>
        </p:nvSpPr>
        <p:spPr>
          <a:xfrm>
            <a:off x="7308850" y="6524625"/>
            <a:ext cx="17272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Slide  </a:t>
            </a:r>
            <a:fld id="{00000000-1234-1234-1234-123412341234}" type="slidenum">
              <a:rPr b="0" i="0" lang="en-US" sz="1200" u="none" cap="none" strike="noStrik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" name="Google Shape;92;p21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7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>
                <a:latin typeface="Verdana"/>
                <a:ea typeface="Verdana"/>
                <a:cs typeface="Verdana"/>
                <a:sym typeface="Verdana"/>
              </a:defRPr>
            </a:lvl1pPr>
            <a:lvl2pPr indent="-355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E36C09"/>
              </a:buClr>
              <a:buSzPts val="2000"/>
              <a:buChar char="◦"/>
              <a:defRPr>
                <a:latin typeface="Verdana"/>
                <a:ea typeface="Verdana"/>
                <a:cs typeface="Verdana"/>
                <a:sym typeface="Verdana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36C09"/>
              </a:buClr>
              <a:buSzPts val="1800"/>
              <a:buChar char="●"/>
              <a:defRPr>
                <a:latin typeface="Verdana"/>
                <a:ea typeface="Verdana"/>
                <a:cs typeface="Verdana"/>
                <a:sym typeface="Verdana"/>
              </a:defRPr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E36C09"/>
              </a:buClr>
              <a:buSzPts val="1600"/>
              <a:buChar char="●"/>
              <a:defRPr>
                <a:latin typeface="Verdana"/>
                <a:ea typeface="Verdana"/>
                <a:cs typeface="Verdana"/>
                <a:sym typeface="Verdana"/>
              </a:defRPr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E36C09"/>
              </a:buClr>
              <a:buSzPts val="1600"/>
              <a:buChar char="●"/>
              <a:defRPr>
                <a:latin typeface="Verdana"/>
                <a:ea typeface="Verdana"/>
                <a:cs typeface="Verdana"/>
                <a:sym typeface="Verdana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snitsoverskrift" type="secHead">
  <p:cSld name="SECTION_HEAD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6"/>
          <p:cNvSpPr/>
          <p:nvPr/>
        </p:nvSpPr>
        <p:spPr>
          <a:xfrm>
            <a:off x="2286000" y="0"/>
            <a:ext cx="762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rotWithShape="0" algn="tl" dir="10800000" dist="38000">
              <a:srgbClr val="72716B">
                <a:alpha val="2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" name="Google Shape;96;p226"/>
          <p:cNvSpPr/>
          <p:nvPr/>
        </p:nvSpPr>
        <p:spPr>
          <a:xfrm>
            <a:off x="2282825" y="692696"/>
            <a:ext cx="6858000" cy="61653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" name="Google Shape;97;p226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>
            <a:gsLst>
              <a:gs pos="0">
                <a:srgbClr val="D3E5FF">
                  <a:alpha val="94509"/>
                </a:srgbClr>
              </a:gs>
              <a:gs pos="50000">
                <a:srgbClr val="BFD5FB">
                  <a:alpha val="89411"/>
                </a:srgbClr>
              </a:gs>
              <a:gs pos="95000">
                <a:srgbClr val="679FFD">
                  <a:alpha val="87450"/>
                </a:srgbClr>
              </a:gs>
              <a:gs pos="100000">
                <a:srgbClr val="0071FF">
                  <a:alpha val="84313"/>
                </a:srgbClr>
              </a:gs>
            </a:gsLst>
            <a:path path="circle">
              <a:fillToRect b="100%" r="100%"/>
            </a:path>
            <a:tileRect l="-100%" t="-100%"/>
          </a:gradFill>
          <a:ln cap="rnd" cmpd="sng" w="9525">
            <a:solidFill>
              <a:srgbClr val="4579B9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" name="Google Shape;98;p22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cap="rnd" cmpd="sng" w="12700">
            <a:solidFill>
              <a:srgbClr val="4571A5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9" name="Google Shape;99;p226"/>
          <p:cNvSpPr txBox="1"/>
          <p:nvPr>
            <p:ph type="title"/>
          </p:nvPr>
        </p:nvSpPr>
        <p:spPr>
          <a:xfrm>
            <a:off x="2578392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26"/>
          <p:cNvSpPr txBox="1"/>
          <p:nvPr>
            <p:ph idx="1" type="body"/>
          </p:nvPr>
        </p:nvSpPr>
        <p:spPr>
          <a:xfrm>
            <a:off x="2578392" y="1066800"/>
            <a:ext cx="64008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32855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01" name="Google Shape;101;p226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2" name="Google Shape;102;p226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3" name="Google Shape;103;p226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remis-long" id="104" name="Google Shape;104;p2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6063" y="211138"/>
            <a:ext cx="8669337" cy="48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dholdsobjekter" type="twoObj">
  <p:cSld name="TWO_OBJECTS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7"/>
          <p:cNvSpPr txBox="1"/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27"/>
          <p:cNvSpPr txBox="1"/>
          <p:nvPr>
            <p:ph idx="1" type="body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Char char="▪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08" name="Google Shape;108;p227"/>
          <p:cNvSpPr txBox="1"/>
          <p:nvPr>
            <p:ph idx="2" type="body"/>
          </p:nvPr>
        </p:nvSpPr>
        <p:spPr>
          <a:xfrm>
            <a:off x="5276088" y="1524000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Char char="▪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09" name="Google Shape;109;p227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0" name="Google Shape;110;p227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1" name="Google Shape;111;p227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menligning" type="twoTxTwoObj">
  <p:cSld name="TWO_OBJECTS_WITH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8"/>
          <p:cNvSpPr txBox="1"/>
          <p:nvPr>
            <p:ph type="title"/>
          </p:nvPr>
        </p:nvSpPr>
        <p:spPr>
          <a:xfrm>
            <a:off x="457200" y="51603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5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8"/>
          <p:cNvSpPr txBox="1"/>
          <p:nvPr>
            <p:ph idx="1" type="body"/>
          </p:nvPr>
        </p:nvSpPr>
        <p:spPr>
          <a:xfrm>
            <a:off x="45720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520"/>
              <a:buNone/>
              <a:defRPr b="0" sz="19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5" name="Google Shape;115;p228"/>
          <p:cNvSpPr txBox="1"/>
          <p:nvPr>
            <p:ph idx="2" type="body"/>
          </p:nvPr>
        </p:nvSpPr>
        <p:spPr>
          <a:xfrm>
            <a:off x="466344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520"/>
              <a:buNone/>
              <a:defRPr b="0" sz="19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6" name="Google Shape;116;p228"/>
          <p:cNvSpPr txBox="1"/>
          <p:nvPr>
            <p:ph idx="3" type="body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20"/>
              <a:buChar char="▪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7" name="Google Shape;117;p228"/>
          <p:cNvSpPr txBox="1"/>
          <p:nvPr>
            <p:ph idx="4" type="body"/>
          </p:nvPr>
        </p:nvSpPr>
        <p:spPr>
          <a:xfrm>
            <a:off x="466344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20"/>
              <a:buChar char="▪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8" name="Google Shape;118;p228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9" name="Google Shape;119;p228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20" name="Google Shape;120;p228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titel" type="titleOnly">
  <p:cSld name="TITLE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9"/>
          <p:cNvSpPr txBox="1"/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29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24" name="Google Shape;124;p229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25" name="Google Shape;125;p229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t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0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" name="Google Shape;128;p230"/>
          <p:cNvSpPr/>
          <p:nvPr/>
        </p:nvSpPr>
        <p:spPr>
          <a:xfrm>
            <a:off x="1014413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rotWithShape="0" algn="tl" dir="10800000" dist="38000">
              <a:srgbClr val="72716B">
                <a:alpha val="2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9" name="Google Shape;129;p230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0" name="Google Shape;130;p230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1" name="Google Shape;131;p230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hold med billedtekst" type="objTx">
  <p:cSld name="OBJECT_WITH_CAPTION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1"/>
          <p:cNvSpPr txBox="1"/>
          <p:nvPr>
            <p:ph type="title"/>
          </p:nvPr>
        </p:nvSpPr>
        <p:spPr>
          <a:xfrm>
            <a:off x="457200" y="216778"/>
            <a:ext cx="38100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None/>
              <a:defRPr b="1" sz="2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31"/>
          <p:cNvSpPr txBox="1"/>
          <p:nvPr>
            <p:ph idx="1" type="body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35" name="Google Shape;135;p231"/>
          <p:cNvSpPr txBox="1"/>
          <p:nvPr>
            <p:ph idx="2" type="body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116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▪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800"/>
              <a:buChar char="◦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36" name="Google Shape;136;p231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7" name="Google Shape;137;p231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8" name="Google Shape;138;p231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lede med billedtekst" type="picTx">
  <p:cSld name="PICTURE_WITH_CAPTION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500" rotWithShape="0" algn="tl" dir="5400000" dist="18500">
              <a:srgbClr val="00000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274300">
            <a:norm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256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1" name="Google Shape;141;p232"/>
          <p:cNvSpPr/>
          <p:nvPr/>
        </p:nvSpPr>
        <p:spPr>
          <a:xfrm rot="-2131329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4313"/>
            </a:srgbClr>
          </a:solidFill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sx="96000" rotWithShape="0" algn="tl" dir="3300000" dist="25400" sy="96000">
              <a:srgbClr val="E7E3D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2" name="Google Shape;142;p232"/>
          <p:cNvSpPr/>
          <p:nvPr/>
        </p:nvSpPr>
        <p:spPr>
          <a:xfrm flipH="1" rot="2103354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4313"/>
            </a:srgbClr>
          </a:solidFill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sx="96000" rotWithShape="0" algn="tl" dir="3300000" dist="25400" sy="96000">
              <a:schemeClr val="lt2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3" name="Google Shape;143;p232"/>
          <p:cNvSpPr txBox="1"/>
          <p:nvPr>
            <p:ph type="title"/>
          </p:nvPr>
        </p:nvSpPr>
        <p:spPr>
          <a:xfrm>
            <a:off x="5886896" y="1066800"/>
            <a:ext cx="27432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None/>
              <a:defRPr b="1"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32"/>
          <p:cNvSpPr/>
          <p:nvPr>
            <p:ph idx="2" type="pic"/>
          </p:nvPr>
        </p:nvSpPr>
        <p:spPr>
          <a:xfrm>
            <a:off x="838200" y="1143003"/>
            <a:ext cx="4419600" cy="3514531"/>
          </a:xfrm>
          <a:prstGeom prst="roundRect">
            <a:avLst>
              <a:gd fmla="val 783" name="adj"/>
            </a:avLst>
          </a:prstGeom>
          <a:solidFill>
            <a:schemeClr val="lt2"/>
          </a:solidFill>
          <a:ln>
            <a:noFill/>
          </a:ln>
        </p:spPr>
      </p:sp>
      <p:sp>
        <p:nvSpPr>
          <p:cNvPr id="145" name="Google Shape;145;p232"/>
          <p:cNvSpPr txBox="1"/>
          <p:nvPr>
            <p:ph idx="1" type="body"/>
          </p:nvPr>
        </p:nvSpPr>
        <p:spPr>
          <a:xfrm>
            <a:off x="838200" y="4800600"/>
            <a:ext cx="4419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777777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Char char="◦"/>
              <a:defRPr sz="1200"/>
            </a:lvl2pPr>
            <a:lvl3pPr indent="-2921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46" name="Google Shape;146;p232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7" name="Google Shape;147;p232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8" name="Google Shape;148;p232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lodret teks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3"/>
          <p:cNvSpPr txBox="1"/>
          <p:nvPr>
            <p:ph idx="1" type="body"/>
          </p:nvPr>
        </p:nvSpPr>
        <p:spPr>
          <a:xfrm rot="5400000">
            <a:off x="1662907" y="232568"/>
            <a:ext cx="5232400" cy="74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52" name="Google Shape;152;p233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53" name="Google Shape;153;p233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54" name="Google Shape;154;p233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ret titel og teks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4"/>
          <p:cNvSpPr txBox="1"/>
          <p:nvPr>
            <p:ph type="title"/>
          </p:nvPr>
        </p:nvSpPr>
        <p:spPr>
          <a:xfrm rot="5400000">
            <a:off x="4846638" y="2286002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34"/>
          <p:cNvSpPr txBox="1"/>
          <p:nvPr>
            <p:ph idx="1" type="body"/>
          </p:nvPr>
        </p:nvSpPr>
        <p:spPr>
          <a:xfrm rot="5400000">
            <a:off x="998538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58" name="Google Shape;158;p234"/>
          <p:cNvSpPr txBox="1"/>
          <p:nvPr>
            <p:ph idx="10" type="dt"/>
          </p:nvPr>
        </p:nvSpPr>
        <p:spPr>
          <a:xfrm>
            <a:off x="140335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59" name="Google Shape;159;p234"/>
          <p:cNvSpPr txBox="1"/>
          <p:nvPr>
            <p:ph idx="11" type="ftr"/>
          </p:nvPr>
        </p:nvSpPr>
        <p:spPr>
          <a:xfrm>
            <a:off x="5715000" y="6305550"/>
            <a:ext cx="2170113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60" name="Google Shape;160;p234"/>
          <p:cNvSpPr txBox="1"/>
          <p:nvPr>
            <p:ph idx="12" type="sldNum"/>
          </p:nvPr>
        </p:nvSpPr>
        <p:spPr>
          <a:xfrm>
            <a:off x="8353425" y="6305550"/>
            <a:ext cx="539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3.jpg"/><Relationship Id="rId2" Type="http://schemas.openxmlformats.org/officeDocument/2006/relationships/image" Target="../media/image2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3.jpg"/><Relationship Id="rId2" Type="http://schemas.openxmlformats.org/officeDocument/2006/relationships/image" Target="../media/image2.jpg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" name="Google Shape;11;p21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211"/>
          <p:cNvSpPr txBox="1"/>
          <p:nvPr>
            <p:ph idx="1" type="body"/>
          </p:nvPr>
        </p:nvSpPr>
        <p:spPr>
          <a:xfrm>
            <a:off x="530225" y="1365250"/>
            <a:ext cx="7497763" cy="5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4F6228"/>
              </a:buClr>
              <a:buSzPts val="2000"/>
              <a:buFont typeface="Verdana"/>
              <a:buChar char="◦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BBB59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64A2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pic>
        <p:nvPicPr>
          <p:cNvPr descr="premis-long" id="13" name="Google Shape;13;p2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6063" y="211138"/>
            <a:ext cx="8669337" cy="48418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6" name="Google Shape;86;p21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7" name="Google Shape;87;p216"/>
          <p:cNvSpPr txBox="1"/>
          <p:nvPr>
            <p:ph idx="1" type="body"/>
          </p:nvPr>
        </p:nvSpPr>
        <p:spPr>
          <a:xfrm>
            <a:off x="530225" y="1365250"/>
            <a:ext cx="7497763" cy="5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4F6228"/>
              </a:buClr>
              <a:buSzPts val="2000"/>
              <a:buFont typeface="Verdana"/>
              <a:buChar char="◦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BBB59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64A2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pic>
        <p:nvPicPr>
          <p:cNvPr descr="premis-long" id="88" name="Google Shape;88;p2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6063" y="211138"/>
            <a:ext cx="8669337" cy="48418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hyperlink" Target="https://www.loc.gov/standards/premis/understandingPREMIS_spanish_2021.pdf" TargetMode="External"/><Relationship Id="rId5" Type="http://schemas.openxmlformats.org/officeDocument/2006/relationships/image" Target="../media/image6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oclc.org/research/projects/pmwg/premis-final.pdf" TargetMode="External"/><Relationship Id="rId4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mailto:listserv@loc.gov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loc.gov/standards/premis/" TargetMode="External"/><Relationship Id="rId4" Type="http://schemas.openxmlformats.org/officeDocument/2006/relationships/hyperlink" Target="https://id.loc.gov/vocabulary/preservation.html" TargetMode="External"/><Relationship Id="rId5" Type="http://schemas.openxmlformats.org/officeDocument/2006/relationships/hyperlink" Target="https://id.loc.gov/ontologies/premis.html" TargetMode="External"/><Relationship Id="rId6" Type="http://schemas.openxmlformats.org/officeDocument/2006/relationships/hyperlink" Target="https://coptr.digipres.org/index.php/PREMIS_(Preservation_Metadata_Implementation_Strategies)" TargetMode="External"/><Relationship Id="rId7" Type="http://schemas.openxmlformats.org/officeDocument/2006/relationships/hyperlink" Target="https://zenodo.org/communities/premis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listserv.loc.gov/cgi-bin/wa?A0=PIG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29.png"/><Relationship Id="rId5" Type="http://schemas.openxmlformats.org/officeDocument/2006/relationships/image" Target="../media/image48.png"/><Relationship Id="rId6" Type="http://schemas.openxmlformats.org/officeDocument/2006/relationships/image" Target="../media/image20.png"/><Relationship Id="rId7" Type="http://schemas.openxmlformats.org/officeDocument/2006/relationships/image" Target="../media/image30.png"/><Relationship Id="rId8" Type="http://schemas.openxmlformats.org/officeDocument/2006/relationships/image" Target="../media/image34.png"/></Relationships>
</file>

<file path=ppt/slides/_rels/slide4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image" Target="../media/image43.png"/><Relationship Id="rId13" Type="http://schemas.openxmlformats.org/officeDocument/2006/relationships/image" Target="../media/image51.png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28.png"/><Relationship Id="rId5" Type="http://schemas.openxmlformats.org/officeDocument/2006/relationships/image" Target="../media/image30.png"/><Relationship Id="rId6" Type="http://schemas.openxmlformats.org/officeDocument/2006/relationships/image" Target="../media/image25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4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51.png"/><Relationship Id="rId13" Type="http://schemas.openxmlformats.org/officeDocument/2006/relationships/image" Target="../media/image30.png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3.png"/><Relationship Id="rId4" Type="http://schemas.openxmlformats.org/officeDocument/2006/relationships/hyperlink" Target="http://old.idpf.org/EPUBlogo/epublogocontest_winner.htm" TargetMode="External"/><Relationship Id="rId5" Type="http://schemas.openxmlformats.org/officeDocument/2006/relationships/image" Target="../media/image62.jpg"/><Relationship Id="rId6" Type="http://schemas.openxmlformats.org/officeDocument/2006/relationships/image" Target="../media/image5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Relationship Id="rId6" Type="http://schemas.openxmlformats.org/officeDocument/2006/relationships/image" Target="../media/image43.png"/><Relationship Id="rId7" Type="http://schemas.openxmlformats.org/officeDocument/2006/relationships/image" Target="../media/image41.png"/></Relationships>
</file>

<file path=ppt/slides/_rels/slide47.xml.rels><?xml version="1.0" encoding="UTF-8" standalone="yes"?><Relationships xmlns="http://schemas.openxmlformats.org/package/2006/relationships"><Relationship Id="rId1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5.png"/><Relationship Id="rId4" Type="http://schemas.openxmlformats.org/officeDocument/2006/relationships/image" Target="../media/image51.png"/><Relationship Id="rId9" Type="http://schemas.openxmlformats.org/officeDocument/2006/relationships/image" Target="../media/image4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8.png"/><Relationship Id="rId8" Type="http://schemas.openxmlformats.org/officeDocument/2006/relationships/image" Target="../media/image43.png"/></Relationships>
</file>

<file path=ppt/slides/_rels/slide48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29.png"/><Relationship Id="rId5" Type="http://schemas.openxmlformats.org/officeDocument/2006/relationships/image" Target="../media/image48.png"/><Relationship Id="rId6" Type="http://schemas.openxmlformats.org/officeDocument/2006/relationships/image" Target="../media/image20.png"/><Relationship Id="rId7" Type="http://schemas.openxmlformats.org/officeDocument/2006/relationships/image" Target="../media/image30.png"/><Relationship Id="rId8" Type="http://schemas.openxmlformats.org/officeDocument/2006/relationships/image" Target="../media/image34.png"/></Relationships>
</file>

<file path=ppt/slides/_rels/slide51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5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jpg"/><Relationship Id="rId1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5.png"/><Relationship Id="rId4" Type="http://schemas.openxmlformats.org/officeDocument/2006/relationships/image" Target="../media/image59.jpg"/><Relationship Id="rId9" Type="http://schemas.openxmlformats.org/officeDocument/2006/relationships/hyperlink" Target="http://www.iconfinder.com/icondetails/1467/128/xmag_icon" TargetMode="External"/><Relationship Id="rId5" Type="http://schemas.openxmlformats.org/officeDocument/2006/relationships/image" Target="../media/image63.png"/><Relationship Id="rId6" Type="http://schemas.openxmlformats.org/officeDocument/2006/relationships/image" Target="../media/image60.png"/><Relationship Id="rId7" Type="http://schemas.openxmlformats.org/officeDocument/2006/relationships/hyperlink" Target="http://www.google.fr/imgres?q=windows&amp;um=1&amp;hl=fr&amp;client=firefox-a&amp;sa=N&amp;rls=org.mozilla:fr:official&amp;biw=1272&amp;bih=828&amp;tbm=isch&amp;tbnid=yIhD0yn2xT1mkM:&amp;imgrefurl=http://www.come4news.com/linux-la-meilleure-alternative-a-windows-284980&amp;docid=-2segOtMiiCFhM&amp;imgurl=http://smart-midi.net/wp-content/uploads/2011/06/windows-LInux.jpg&amp;w=640&amp;h=372&amp;ei=pkahTuvxG8zQ4QTI-sDRBA&amp;zoom=1&amp;iact=hc&amp;vpx=766&amp;vpy=200&amp;dur=3537&amp;hovh=171&amp;hovw=295&amp;tx=171&amp;ty=115&amp;sig=103600071149326948688&amp;page=1&amp;tbnh=116&amp;tbnw=199&amp;start=0&amp;ndsp=20&amp;ved=1t:429,r:3,s:0" TargetMode="External"/><Relationship Id="rId8" Type="http://schemas.openxmlformats.org/officeDocument/2006/relationships/hyperlink" Target="http://www.google.fr/imgres?q=firefox&amp;um=1&amp;hl=fr&amp;client=firefox-a&amp;rls=org.mozilla:fr:official&amp;biw=1272&amp;bih=828&amp;tbm=isch&amp;tbnid=h5SGmJuW9yNsuM:&amp;imgrefurl=http://fr.wikipedia.org/wiki/Fichier:Firefox_New_Logo.png&amp;docid=6UBO5zKpfVHpXM&amp;imgurl=http://upload.wikimedia.org/wikipedia/fr/8/84/Firefox_New_Logo.png&amp;w=512&amp;h=512&amp;ei=HEehTunuA9PQ4QSfybHXBA&amp;zoom=1&amp;iact=hc&amp;vpx=704&amp;vpy=171&amp;dur=1367&amp;hovh=225&amp;hovw=225&amp;tx=117&amp;ty=107&amp;sig=103600071149326948688&amp;page=1&amp;tbnh=136&amp;tbnw=134&amp;start=0&amp;ndsp=24&amp;ved=1t:429,r:3,s:0" TargetMode="Externa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5.png"/></Relationships>
</file>

<file path=ppt/slides/_rels/slide57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image" Target="../media/image43.png"/><Relationship Id="rId1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hyperlink" Target="http://www.loc.gov/standards/premis/v3/premis-3-0-final.pdf" TargetMode="External"/><Relationship Id="rId4" Type="http://schemas.openxmlformats.org/officeDocument/2006/relationships/image" Target="../media/image63.png"/><Relationship Id="rId9" Type="http://schemas.openxmlformats.org/officeDocument/2006/relationships/image" Target="../media/image28.png"/><Relationship Id="rId5" Type="http://schemas.openxmlformats.org/officeDocument/2006/relationships/image" Target="../media/image35.png"/><Relationship Id="rId6" Type="http://schemas.openxmlformats.org/officeDocument/2006/relationships/image" Target="../media/image5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58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image" Target="../media/image28.png"/><Relationship Id="rId13" Type="http://schemas.openxmlformats.org/officeDocument/2006/relationships/hyperlink" Target="http://www.loc.gov/standards/premis/v3/premis-3-0-final.pdf" TargetMode="External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4.png"/><Relationship Id="rId4" Type="http://schemas.openxmlformats.org/officeDocument/2006/relationships/image" Target="../media/image35.png"/><Relationship Id="rId9" Type="http://schemas.openxmlformats.org/officeDocument/2006/relationships/image" Target="../media/image23.png"/><Relationship Id="rId5" Type="http://schemas.openxmlformats.org/officeDocument/2006/relationships/hyperlink" Target="http://www.loc.gov/standards/premis/v3/premis-3-0-final.pdf" TargetMode="External"/><Relationship Id="rId6" Type="http://schemas.openxmlformats.org/officeDocument/2006/relationships/image" Target="../media/image63.png"/><Relationship Id="rId7" Type="http://schemas.openxmlformats.org/officeDocument/2006/relationships/image" Target="../media/image51.png"/><Relationship Id="rId8" Type="http://schemas.openxmlformats.org/officeDocument/2006/relationships/image" Target="../media/image2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6.png"/><Relationship Id="rId4" Type="http://schemas.openxmlformats.org/officeDocument/2006/relationships/image" Target="../media/image72.png"/><Relationship Id="rId5" Type="http://schemas.openxmlformats.org/officeDocument/2006/relationships/image" Target="../media/image70.png"/><Relationship Id="rId6" Type="http://schemas.openxmlformats.org/officeDocument/2006/relationships/image" Target="../media/image64.png"/><Relationship Id="rId7" Type="http://schemas.openxmlformats.org/officeDocument/2006/relationships/image" Target="../media/image3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6.png"/><Relationship Id="rId4" Type="http://schemas.openxmlformats.org/officeDocument/2006/relationships/image" Target="../media/image72.png"/><Relationship Id="rId5" Type="http://schemas.openxmlformats.org/officeDocument/2006/relationships/image" Target="../media/image70.png"/><Relationship Id="rId6" Type="http://schemas.openxmlformats.org/officeDocument/2006/relationships/image" Target="../media/image64.png"/><Relationship Id="rId7" Type="http://schemas.openxmlformats.org/officeDocument/2006/relationships/image" Target="../media/image35.png"/></Relationships>
</file>

<file path=ppt/slides/_rels/slide61.xml.rels><?xml version="1.0" encoding="UTF-8" standalone="yes"?><Relationships xmlns="http://schemas.openxmlformats.org/package/2006/relationships"><Relationship Id="rId10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6.png"/><Relationship Id="rId4" Type="http://schemas.openxmlformats.org/officeDocument/2006/relationships/image" Target="../media/image72.png"/><Relationship Id="rId9" Type="http://schemas.openxmlformats.org/officeDocument/2006/relationships/image" Target="../media/image85.png"/><Relationship Id="rId5" Type="http://schemas.openxmlformats.org/officeDocument/2006/relationships/image" Target="../media/image70.png"/><Relationship Id="rId6" Type="http://schemas.openxmlformats.org/officeDocument/2006/relationships/image" Target="../media/image64.png"/><Relationship Id="rId7" Type="http://schemas.openxmlformats.org/officeDocument/2006/relationships/image" Target="../media/image35.png"/><Relationship Id="rId8" Type="http://schemas.openxmlformats.org/officeDocument/2006/relationships/image" Target="../media/image80.png"/></Relationships>
</file>

<file path=ppt/slides/_rels/slide6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image" Target="../media/image28.png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hyperlink" Target="http://www.loc.gov/standards/premis/premis.xsd" TargetMode="External"/><Relationship Id="rId4" Type="http://schemas.openxmlformats.org/officeDocument/2006/relationships/image" Target="../media/image35.png"/><Relationship Id="rId9" Type="http://schemas.openxmlformats.org/officeDocument/2006/relationships/image" Target="../media/image23.png"/><Relationship Id="rId5" Type="http://schemas.openxmlformats.org/officeDocument/2006/relationships/image" Target="../media/image64.png"/><Relationship Id="rId6" Type="http://schemas.openxmlformats.org/officeDocument/2006/relationships/image" Target="../media/image63.png"/><Relationship Id="rId7" Type="http://schemas.openxmlformats.org/officeDocument/2006/relationships/image" Target="../media/image51.png"/><Relationship Id="rId8" Type="http://schemas.openxmlformats.org/officeDocument/2006/relationships/image" Target="../media/image2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9.jpg"/><Relationship Id="rId4" Type="http://schemas.openxmlformats.org/officeDocument/2006/relationships/image" Target="../media/image63.png"/><Relationship Id="rId5" Type="http://schemas.openxmlformats.org/officeDocument/2006/relationships/image" Target="../media/image60.png"/><Relationship Id="rId6" Type="http://schemas.openxmlformats.org/officeDocument/2006/relationships/hyperlink" Target="http://old.idpf.org/EPUBlogo/epublogocontest_winner.htm" TargetMode="External"/><Relationship Id="rId7" Type="http://schemas.openxmlformats.org/officeDocument/2006/relationships/image" Target="../media/image62.jpg"/><Relationship Id="rId8" Type="http://schemas.openxmlformats.org/officeDocument/2006/relationships/image" Target="../media/image80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93.png"/><Relationship Id="rId4" Type="http://schemas.openxmlformats.org/officeDocument/2006/relationships/image" Target="../media/image86.png"/><Relationship Id="rId5" Type="http://schemas.openxmlformats.org/officeDocument/2006/relationships/hyperlink" Target="http://www.iconfinder.com/icondetails/1677/128/tgz_icon" TargetMode="External"/><Relationship Id="rId6" Type="http://schemas.openxmlformats.org/officeDocument/2006/relationships/image" Target="../media/image73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35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6.png"/><Relationship Id="rId4" Type="http://schemas.openxmlformats.org/officeDocument/2006/relationships/image" Target="../media/image98.png"/><Relationship Id="rId5" Type="http://schemas.openxmlformats.org/officeDocument/2006/relationships/image" Target="../media/image79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3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35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35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3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35.png"/></Relationships>
</file>

<file path=ppt/slides/_rels/slide77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5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hyperlink" Target="http://id.loc.gov/vocabulary/preservation/eventType.html" TargetMode="Externa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51.png"/></Relationships>
</file>

<file path=ppt/slides/_rels/slide81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Relationship Id="rId6" Type="http://schemas.openxmlformats.org/officeDocument/2006/relationships/image" Target="../media/image43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hyperlink" Target="http://id.loc.gov/vocabulary/preservation/agentType.html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Relationship Id="rId6" Type="http://schemas.openxmlformats.org/officeDocument/2006/relationships/image" Target="../media/image43.png"/></Relationships>
</file>

<file path=ppt/slides/_rels/slide85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43.png"/><Relationship Id="rId8" Type="http://schemas.openxmlformats.org/officeDocument/2006/relationships/image" Target="../media/image41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5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7.png"/><Relationship Id="rId4" Type="http://schemas.openxmlformats.org/officeDocument/2006/relationships/image" Target="../media/image81.png"/><Relationship Id="rId5" Type="http://schemas.openxmlformats.org/officeDocument/2006/relationships/image" Target="../media/image94.png"/><Relationship Id="rId6" Type="http://schemas.openxmlformats.org/officeDocument/2006/relationships/hyperlink" Target="http://fr.wikipedia.org/wiki/Fichier:US_Department_of_Justice_Scales_Of_Justice.svg" TargetMode="External"/><Relationship Id="rId7" Type="http://schemas.openxmlformats.org/officeDocument/2006/relationships/image" Target="../media/image82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5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78.png"/><Relationship Id="rId4" Type="http://schemas.openxmlformats.org/officeDocument/2006/relationships/hyperlink" Target="http://www.clker.com/clipart-12301.html" TargetMode="External"/><Relationship Id="rId5" Type="http://schemas.openxmlformats.org/officeDocument/2006/relationships/image" Target="../media/image108.png"/><Relationship Id="rId6" Type="http://schemas.openxmlformats.org/officeDocument/2006/relationships/image" Target="../media/image87.png"/><Relationship Id="rId7" Type="http://schemas.openxmlformats.org/officeDocument/2006/relationships/hyperlink" Target="http://www.iconfinder.com/icondetails/1711/48/active_check_ok_yes_icon" TargetMode="External"/><Relationship Id="rId8" Type="http://schemas.openxmlformats.org/officeDocument/2006/relationships/image" Target="../media/image99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5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25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Relationship Id="rId6" Type="http://schemas.openxmlformats.org/officeDocument/2006/relationships/image" Target="../media/image43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51.png"/></Relationships>
</file>

<file path=ppt/slides/_rels/slide95.xml.rels><?xml version="1.0" encoding="UTF-8" standalone="yes"?><Relationships xmlns="http://schemas.openxmlformats.org/package/2006/relationships"><Relationship Id="rId1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35.png"/><Relationship Id="rId4" Type="http://schemas.openxmlformats.org/officeDocument/2006/relationships/image" Target="../media/image89.png"/><Relationship Id="rId9" Type="http://schemas.openxmlformats.org/officeDocument/2006/relationships/image" Target="../media/image43.png"/><Relationship Id="rId5" Type="http://schemas.openxmlformats.org/officeDocument/2006/relationships/image" Target="../media/image5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8.png"/></Relationships>
</file>

<file path=ppt/slides/_rels/slide96.xml.rels><?xml version="1.0" encoding="UTF-8" standalone="yes"?><Relationships xmlns="http://schemas.openxmlformats.org/package/2006/relationships"><Relationship Id="rId1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89.png"/><Relationship Id="rId4" Type="http://schemas.openxmlformats.org/officeDocument/2006/relationships/image" Target="../media/image35.png"/><Relationship Id="rId9" Type="http://schemas.openxmlformats.org/officeDocument/2006/relationships/image" Target="../media/image43.png"/><Relationship Id="rId5" Type="http://schemas.openxmlformats.org/officeDocument/2006/relationships/image" Target="../media/image5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8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35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35.png"/><Relationship Id="rId4" Type="http://schemas.openxmlformats.org/officeDocument/2006/relationships/image" Target="../media/image92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00.png"/></Relationships>
</file>

<file path=ppt/slides/_rels/slide100.xml.rels><?xml version="1.0" encoding="UTF-8" standalone="yes"?><Relationships xmlns="http://schemas.openxmlformats.org/package/2006/relationships"><Relationship Id="rId1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89.png"/><Relationship Id="rId4" Type="http://schemas.openxmlformats.org/officeDocument/2006/relationships/image" Target="../media/image35.png"/><Relationship Id="rId9" Type="http://schemas.openxmlformats.org/officeDocument/2006/relationships/image" Target="../media/image43.png"/><Relationship Id="rId5" Type="http://schemas.openxmlformats.org/officeDocument/2006/relationships/image" Target="../media/image5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8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96.png"/><Relationship Id="rId4" Type="http://schemas.openxmlformats.org/officeDocument/2006/relationships/image" Target="../media/image8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hyperlink" Target="http://www.loc.gov/standards/premis/premis-conformance-20150429.pdf" TargetMode="Externa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95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97.png"/><Relationship Id="rId4" Type="http://schemas.openxmlformats.org/officeDocument/2006/relationships/image" Target="../media/image116.png"/><Relationship Id="rId5" Type="http://schemas.openxmlformats.org/officeDocument/2006/relationships/image" Target="../media/image101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hyperlink" Target="https://publications.beeldengeluid.nl/pub/389/BIJLAGE-C_Metadatadictionary-English.pdf" TargetMode="Externa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16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16.png"/><Relationship Id="rId4" Type="http://schemas.openxmlformats.org/officeDocument/2006/relationships/image" Target="../media/image105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56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06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07.png"/><Relationship Id="rId4" Type="http://schemas.openxmlformats.org/officeDocument/2006/relationships/hyperlink" Target="http://www.oclc.org/research/projects/pmwg/premis-final.pdf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110.png"/><Relationship Id="rId7" Type="http://schemas.openxmlformats.org/officeDocument/2006/relationships/image" Target="../media/image109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hyperlink" Target="http://www.loc.gov/standards/premis/" TargetMode="External"/><Relationship Id="rId4" Type="http://schemas.openxmlformats.org/officeDocument/2006/relationships/hyperlink" Target="mailto:PIG@listserv.loc.gov" TargetMode="External"/><Relationship Id="rId5" Type="http://schemas.openxmlformats.org/officeDocument/2006/relationships/image" Target="../media/image112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hyperlink" Target="http://www.loc.gov/standards/premis/" TargetMode="Externa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5.png"/><Relationship Id="rId4" Type="http://schemas.openxmlformats.org/officeDocument/2006/relationships/hyperlink" Target="https://www.loc.gov/standards/premis/understandingPREMIS_spanish_2021.pdf" TargetMode="Externa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17.png"/><Relationship Id="rId4" Type="http://schemas.openxmlformats.org/officeDocument/2006/relationships/hyperlink" Target="http://www.springer.com/gp/book/9783319437613" TargetMode="Externa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hyperlink" Target="https://doi.org/10.5281/zenodo.5569578" TargetMode="External"/><Relationship Id="rId4" Type="http://schemas.openxmlformats.org/officeDocument/2006/relationships/image" Target="../media/image110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0.xml"/><Relationship Id="rId3" Type="http://schemas.openxmlformats.org/officeDocument/2006/relationships/hyperlink" Target="https://doi.org/10.5281/zenodo.5569614" TargetMode="Externa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1.xml"/><Relationship Id="rId3" Type="http://schemas.openxmlformats.org/officeDocument/2006/relationships/hyperlink" Target="https://doi.org/10.5281/zenodo.5569644" TargetMode="Externa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2.xml"/><Relationship Id="rId3" Type="http://schemas.openxmlformats.org/officeDocument/2006/relationships/hyperlink" Target="https://doi.org/10.5281/zenodo.5569651" TargetMode="Externa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3.xml"/><Relationship Id="rId3" Type="http://schemas.openxmlformats.org/officeDocument/2006/relationships/hyperlink" Target="http://id.kb.dk/index_UK.html" TargetMode="External"/><Relationship Id="rId4" Type="http://schemas.openxmlformats.org/officeDocument/2006/relationships/hyperlink" Target="http://id.kb.dk/metadata/structure.html" TargetMode="External"/><Relationship Id="rId5" Type="http://schemas.openxmlformats.org/officeDocument/2006/relationships/hyperlink" Target="http://id.kb.dk/metadata/postcardExample.html" TargetMode="External"/><Relationship Id="rId6" Type="http://schemas.openxmlformats.org/officeDocument/2006/relationships/hyperlink" Target="https://mfr.de-1.osf.io/render?url=https://osf.io/kfetm/?direct%26mode=render%26action=download%26mode=render" TargetMode="Externa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56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 txBox="1"/>
          <p:nvPr>
            <p:ph type="ctrTitle"/>
          </p:nvPr>
        </p:nvSpPr>
        <p:spPr>
          <a:xfrm>
            <a:off x="455613" y="1801813"/>
            <a:ext cx="8437562" cy="2058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8611"/>
              <a:buNone/>
            </a:pPr>
            <a:r>
              <a:rPr lang="en-US" sz="3200"/>
              <a:t>UNDERSTANDING AND IMPLEMENTING PREMIS </a:t>
            </a:r>
            <a:br>
              <a:rPr lang="en-US" sz="3200"/>
            </a:br>
            <a:r>
              <a:rPr lang="en-US" sz="3200"/>
              <a:t>A 90 minute introduction</a:t>
            </a:r>
            <a:br>
              <a:rPr lang="en-US" sz="3200"/>
            </a:br>
            <a:br>
              <a:rPr lang="en-US"/>
            </a:br>
            <a:endParaRPr/>
          </a:p>
        </p:txBody>
      </p:sp>
      <p:sp>
        <p:nvSpPr>
          <p:cNvPr id="169" name="Google Shape;169;p1"/>
          <p:cNvSpPr txBox="1"/>
          <p:nvPr/>
        </p:nvSpPr>
        <p:spPr>
          <a:xfrm>
            <a:off x="251520" y="5032462"/>
            <a:ext cx="2880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Karin Bredenberg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Kommunalförbundet Sydarkivera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2916136" y="5032462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Eld Zierau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Royal Danish Library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1" name="Google Shape;171;p1"/>
          <p:cNvSpPr txBox="1"/>
          <p:nvPr/>
        </p:nvSpPr>
        <p:spPr>
          <a:xfrm>
            <a:off x="5724128" y="5032382"/>
            <a:ext cx="324036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Micky Lindlar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TIB – Leibniz Information</a:t>
            </a:r>
            <a:b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Centre for Science and Technology</a:t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2" name="Google Shape;17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5936" y="6381328"/>
            <a:ext cx="983183" cy="343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Purpose of the Tutorial</a:t>
            </a:r>
            <a:endParaRPr/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900113" y="1916113"/>
            <a:ext cx="7127875" cy="295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065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▪"/>
            </a:pPr>
            <a:r>
              <a:rPr lang="en-US" sz="2400"/>
              <a:t>Introduce PREMIS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▪"/>
            </a:pPr>
            <a:r>
              <a:rPr lang="en-US" sz="2400"/>
              <a:t>Set a baseline of common understanding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▪"/>
            </a:pPr>
            <a:r>
              <a:rPr lang="en-US" sz="2400"/>
              <a:t>Introduce you to the PREMIS community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Understanding PREMIS – Entender PREMIS </a:t>
            </a:r>
            <a:endParaRPr/>
          </a:p>
        </p:txBody>
      </p:sp>
      <p:sp>
        <p:nvSpPr>
          <p:cNvPr id="184" name="Google Shape;184;p235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185" name="Google Shape;185;p2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648010">
            <a:off x="2870220" y="1744453"/>
            <a:ext cx="3078820" cy="398261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35"/>
          <p:cNvSpPr txBox="1"/>
          <p:nvPr/>
        </p:nvSpPr>
        <p:spPr>
          <a:xfrm>
            <a:off x="1499786" y="6275511"/>
            <a:ext cx="664435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https://www.loc.gov/standards/premis/understandingPREMIS_spanish_2021.pdf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descr="En bild som visar text&#10;&#10;Automatiskt genererad beskrivning" id="187" name="Google Shape;187;p2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6974669" y="4278316"/>
            <a:ext cx="2106637" cy="1579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"/>
          <p:cNvSpPr txBox="1"/>
          <p:nvPr>
            <p:ph type="title"/>
          </p:nvPr>
        </p:nvSpPr>
        <p:spPr>
          <a:xfrm>
            <a:off x="530225" y="706438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Who are we?</a:t>
            </a:r>
            <a:endParaRPr/>
          </a:p>
        </p:txBody>
      </p:sp>
      <p:sp>
        <p:nvSpPr>
          <p:cNvPr id="196" name="Google Shape;196;p3"/>
          <p:cNvSpPr txBox="1"/>
          <p:nvPr>
            <p:ph idx="1" type="body"/>
          </p:nvPr>
        </p:nvSpPr>
        <p:spPr>
          <a:xfrm>
            <a:off x="468313" y="1255713"/>
            <a:ext cx="8351837" cy="3686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09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From the PREMIS Editorial Committee:</a:t>
            </a:r>
            <a:endParaRPr/>
          </a:p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Karin </a:t>
            </a:r>
            <a:endParaRPr/>
          </a:p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Eld</a:t>
            </a:r>
            <a:endParaRPr/>
          </a:p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Micky</a:t>
            </a:r>
            <a:endParaRPr/>
          </a:p>
          <a:p>
            <a:pPr indent="-287019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80"/>
              <a:buNone/>
            </a:pPr>
            <a:r>
              <a:t/>
            </a:r>
            <a:endParaRPr sz="1100"/>
          </a:p>
          <a:p>
            <a:pPr indent="0" lvl="0" marL="809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We know that this might be true today:</a:t>
            </a:r>
            <a:endParaRPr/>
          </a:p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You have just started to know PREMIS</a:t>
            </a:r>
            <a:endParaRPr/>
          </a:p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PREMIS data model is a bit scary</a:t>
            </a:r>
            <a:endParaRPr/>
          </a:p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You might have been using PREMIS in practice</a:t>
            </a:r>
            <a:endParaRPr/>
          </a:p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You come from</a:t>
            </a:r>
            <a:endParaRPr/>
          </a:p>
          <a:p>
            <a:pPr indent="-342900" lvl="1" marL="698501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a library</a:t>
            </a:r>
            <a:endParaRPr/>
          </a:p>
          <a:p>
            <a:pPr indent="-342900" lvl="1" marL="698501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an archive</a:t>
            </a:r>
            <a:endParaRPr/>
          </a:p>
          <a:p>
            <a:pPr indent="-342900" lvl="1" marL="698501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a university</a:t>
            </a:r>
            <a:endParaRPr/>
          </a:p>
          <a:p>
            <a:pPr indent="-342900" lvl="1" marL="698501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or something different</a:t>
            </a:r>
            <a:endParaRPr/>
          </a:p>
          <a:p>
            <a:pPr indent="-190500" lvl="1" marL="698501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7" name="Google Shape;197;p3"/>
          <p:cNvGrpSpPr/>
          <p:nvPr/>
        </p:nvGrpSpPr>
        <p:grpSpPr>
          <a:xfrm>
            <a:off x="6950365" y="2350093"/>
            <a:ext cx="2155246" cy="3614345"/>
            <a:chOff x="6228184" y="1982391"/>
            <a:chExt cx="2592288" cy="4326930"/>
          </a:xfrm>
        </p:grpSpPr>
        <p:pic>
          <p:nvPicPr>
            <p:cNvPr id="198" name="Google Shape;198;p3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3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"/>
          <p:cNvSpPr txBox="1"/>
          <p:nvPr>
            <p:ph type="title"/>
          </p:nvPr>
        </p:nvSpPr>
        <p:spPr>
          <a:xfrm>
            <a:off x="530225" y="706438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What do we want you to think about?</a:t>
            </a:r>
            <a:endParaRPr/>
          </a:p>
        </p:txBody>
      </p:sp>
      <p:sp>
        <p:nvSpPr>
          <p:cNvPr id="208" name="Google Shape;208;p4"/>
          <p:cNvSpPr txBox="1"/>
          <p:nvPr>
            <p:ph idx="1" type="body"/>
          </p:nvPr>
        </p:nvSpPr>
        <p:spPr>
          <a:xfrm>
            <a:off x="468313" y="1255713"/>
            <a:ext cx="8351837" cy="3686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898" lvl="0" marL="4238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Think about your use case!</a:t>
            </a:r>
            <a:endParaRPr/>
          </a:p>
          <a:p>
            <a:pPr indent="-342900" lvl="1" marL="698501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 want to use PREMIS …???</a:t>
            </a:r>
            <a:endParaRPr/>
          </a:p>
          <a:p>
            <a:pPr indent="-190500" lvl="1" marL="698501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898" lvl="0" marL="42386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▪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Example: I’m digitising a number of publications made at my institution and I need to preserve these for the future and making sure they are accessible 50 years from now.</a:t>
            </a:r>
            <a:endParaRPr/>
          </a:p>
        </p:txBody>
      </p:sp>
      <p:grpSp>
        <p:nvGrpSpPr>
          <p:cNvPr id="209" name="Google Shape;209;p4"/>
          <p:cNvGrpSpPr/>
          <p:nvPr/>
        </p:nvGrpSpPr>
        <p:grpSpPr>
          <a:xfrm>
            <a:off x="7236296" y="3933056"/>
            <a:ext cx="1701005" cy="2839591"/>
            <a:chOff x="6228184" y="1982391"/>
            <a:chExt cx="2592288" cy="4326930"/>
          </a:xfrm>
        </p:grpSpPr>
        <p:pic>
          <p:nvPicPr>
            <p:cNvPr id="210" name="Google Shape;210;p4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4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Agenda</a:t>
            </a:r>
            <a:endParaRPr/>
          </a:p>
        </p:txBody>
      </p:sp>
      <p:graphicFrame>
        <p:nvGraphicFramePr>
          <p:cNvPr id="220" name="Google Shape;220;p5"/>
          <p:cNvGraphicFramePr/>
          <p:nvPr/>
        </p:nvGraphicFramePr>
        <p:xfrm>
          <a:off x="530225" y="126876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{6FE424BE-6DD6-4EDE-AE9D-52695EAEC6C8}</a:tableStyleId>
              </a:tblPr>
              <a:tblGrid>
                <a:gridCol w="1809525"/>
                <a:gridCol w="6624725"/>
              </a:tblGrid>
              <a:tr h="36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Introduction to PREMIS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845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Welcome</a:t>
                      </a:r>
                      <a:br>
                        <a:rPr lang="en-US" sz="1800" u="none" cap="none" strike="noStrike"/>
                      </a:br>
                      <a:r>
                        <a:rPr lang="en-US" sz="1800" u="none" cap="none" strike="noStrike"/>
                        <a:t>Background (brief history and rationale)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On-line presence</a:t>
                      </a:r>
                      <a:br>
                        <a:rPr lang="en-US" sz="1800" u="none" cap="none" strike="noStrike"/>
                      </a:br>
                      <a:r>
                        <a:rPr lang="en-US" sz="1800" u="none" cap="none" strike="noStrike"/>
                        <a:t>Benefits of implementing PREMIS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Implementation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Outline of the main entities and the data model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Your use cases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Implementation and case studies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59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Gill Sans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ill Sans"/>
                        <a:buNone/>
                      </a:pPr>
                      <a:r>
                        <a:rPr lang="en-US" sz="1800" u="none" cap="none" strike="noStrike"/>
                        <a:t>Data Dictionary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ill Sans"/>
                        <a:buNone/>
                      </a:pPr>
                      <a:r>
                        <a:rPr lang="en-US" sz="1800" u="none" cap="none" strike="noStrike"/>
                        <a:t>PREMIS Conformance &amp; interoperability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Wrap Up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ill Sans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Introduction to exercise (Objects, Events, Agents, Rights) at home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ill Sans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Answers to questions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"/>
          <p:cNvSpPr txBox="1"/>
          <p:nvPr>
            <p:ph type="title"/>
          </p:nvPr>
        </p:nvSpPr>
        <p:spPr>
          <a:xfrm>
            <a:off x="2578100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/>
              <a:t>TODAY WE WONT TALK ABOUT SOME THINGS</a:t>
            </a:r>
            <a:endParaRPr/>
          </a:p>
        </p:txBody>
      </p:sp>
      <p:sp>
        <p:nvSpPr>
          <p:cNvPr id="226" name="Google Shape;226;p6"/>
          <p:cNvSpPr txBox="1"/>
          <p:nvPr>
            <p:ph idx="1" type="body"/>
          </p:nvPr>
        </p:nvSpPr>
        <p:spPr>
          <a:xfrm>
            <a:off x="2578100" y="1066800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Karin Bredenberg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Kommunalförbundet Sydarkivera</a:t>
            </a:r>
            <a:endParaRPr/>
          </a:p>
          <a:p>
            <a:pPr indent="0" lvl="0" marL="1828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grpSp>
        <p:nvGrpSpPr>
          <p:cNvPr id="227" name="Google Shape;227;p6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228" name="Google Shape;228;p6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6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Not today</a:t>
            </a:r>
            <a:endParaRPr/>
          </a:p>
        </p:txBody>
      </p:sp>
      <p:sp>
        <p:nvSpPr>
          <p:cNvPr id="235" name="Google Shape;235;p7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PREMIS in super detail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PREMIS OWL in detail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PREMIS in METS in detail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Environments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"/>
          <p:cNvSpPr txBox="1"/>
          <p:nvPr>
            <p:ph type="title"/>
          </p:nvPr>
        </p:nvSpPr>
        <p:spPr>
          <a:xfrm>
            <a:off x="2578100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lang="en-US" sz="3600"/>
              <a:t>DIGITAL PRESERVATION METADATA - </a:t>
            </a:r>
            <a:br>
              <a:rPr lang="en-US" sz="3600"/>
            </a:br>
            <a:r>
              <a:rPr lang="en-US" sz="3600"/>
              <a:t>WHY IS IT NEEDED AND WHAT DOES IT LOOK LIKE?</a:t>
            </a:r>
            <a:endParaRPr/>
          </a:p>
        </p:txBody>
      </p:sp>
      <p:sp>
        <p:nvSpPr>
          <p:cNvPr id="241" name="Google Shape;241;p8"/>
          <p:cNvSpPr txBox="1"/>
          <p:nvPr>
            <p:ph idx="1" type="body"/>
          </p:nvPr>
        </p:nvSpPr>
        <p:spPr>
          <a:xfrm>
            <a:off x="2578100" y="1066800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Karin Bredenberg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Kommunalförbundet Sydarkivera</a:t>
            </a:r>
            <a:endParaRPr/>
          </a:p>
          <a:p>
            <a:pPr indent="0" lvl="0" marL="18288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grpSp>
        <p:nvGrpSpPr>
          <p:cNvPr id="242" name="Google Shape;242;p8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243" name="Google Shape;243;p8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8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What is digital preservation metadata?</a:t>
            </a:r>
            <a:endParaRPr/>
          </a:p>
        </p:txBody>
      </p:sp>
      <p:sp>
        <p:nvSpPr>
          <p:cNvPr id="250" name="Google Shape;250;p9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Digital preservation metadata = </a:t>
            </a:r>
            <a:endParaRPr/>
          </a:p>
          <a:p>
            <a:pPr indent="0" lvl="2" marL="54864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None/>
            </a:pPr>
            <a:r>
              <a:rPr lang="en-US"/>
              <a:t>Metadata to ensure </a:t>
            </a:r>
            <a:r>
              <a:rPr lang="en-US" u="sng"/>
              <a:t>long-term accessibility </a:t>
            </a:r>
            <a:br>
              <a:rPr lang="en-US"/>
            </a:br>
            <a:r>
              <a:rPr lang="en-US"/>
              <a:t>of </a:t>
            </a:r>
            <a:r>
              <a:rPr lang="en-US" u="sng"/>
              <a:t>digital resources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Digital objects must be self-descriptive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Must be able to describe, manage and discover independently from the systems that were used to create them</a:t>
            </a:r>
            <a:endParaRPr/>
          </a:p>
          <a:p>
            <a:pPr indent="0" lvl="2" marL="54864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None/>
            </a:pPr>
            <a:r>
              <a:rPr lang="en-US"/>
              <a:t>XML (machine and human readable)</a:t>
            </a:r>
            <a:endParaRPr/>
          </a:p>
          <a:p>
            <a:pPr indent="0" lvl="2" marL="54864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>
                <a:solidFill>
                  <a:srgbClr val="000000"/>
                </a:solidFill>
              </a:rPr>
              <a:t>Often bundled with the content files </a:t>
            </a:r>
            <a:br>
              <a:rPr lang="en-US">
                <a:solidFill>
                  <a:srgbClr val="000000"/>
                </a:solidFill>
              </a:rPr>
            </a:br>
            <a:r>
              <a:rPr lang="en-US">
                <a:solidFill>
                  <a:srgbClr val="000000"/>
                </a:solidFill>
              </a:rPr>
              <a:t>in an information package</a:t>
            </a:r>
            <a:endParaRPr/>
          </a:p>
          <a:p>
            <a:pPr indent="0" lvl="2" marL="54864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Domain</a:t>
            </a:r>
            <a:endParaRPr/>
          </a:p>
        </p:txBody>
      </p:sp>
      <p:pic>
        <p:nvPicPr>
          <p:cNvPr id="256" name="Google Shape;25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7738" y="860425"/>
            <a:ext cx="22669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0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600" y="3725863"/>
            <a:ext cx="2101850" cy="243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1188" y="3860800"/>
            <a:ext cx="1995487" cy="102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897424">
            <a:off x="4702175" y="1641475"/>
            <a:ext cx="1279525" cy="1255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7738" y="4556125"/>
            <a:ext cx="2266950" cy="1752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" name="Google Shape;261;p10"/>
          <p:cNvCxnSpPr/>
          <p:nvPr/>
        </p:nvCxnSpPr>
        <p:spPr>
          <a:xfrm>
            <a:off x="2484438" y="4740275"/>
            <a:ext cx="1079500" cy="18415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62" name="Google Shape;262;p10"/>
          <p:cNvCxnSpPr/>
          <p:nvPr/>
        </p:nvCxnSpPr>
        <p:spPr>
          <a:xfrm>
            <a:off x="4932363" y="5157788"/>
            <a:ext cx="81915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63" name="Google Shape;263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820144">
            <a:off x="8343900" y="2317750"/>
            <a:ext cx="485775" cy="68103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0"/>
          <p:cNvSpPr/>
          <p:nvPr/>
        </p:nvSpPr>
        <p:spPr>
          <a:xfrm>
            <a:off x="2484438" y="1314450"/>
            <a:ext cx="151765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Born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0"/>
          <p:cNvSpPr/>
          <p:nvPr/>
        </p:nvSpPr>
        <p:spPr>
          <a:xfrm>
            <a:off x="1738313" y="3213100"/>
            <a:ext cx="11938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Digitized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DP metadata supports preservation goals </a:t>
            </a:r>
            <a:endParaRPr/>
          </a:p>
        </p:txBody>
      </p:sp>
      <p:sp>
        <p:nvSpPr>
          <p:cNvPr id="274" name="Google Shape;274;p11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75" name="Google Shape;275;p11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827088" y="1268413"/>
            <a:ext cx="6945312" cy="533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1"/>
          <p:cNvSpPr txBox="1"/>
          <p:nvPr/>
        </p:nvSpPr>
        <p:spPr>
          <a:xfrm>
            <a:off x="3563938" y="6423025"/>
            <a:ext cx="2592387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Preservation Pyramid </a:t>
            </a: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(from Priscilla Caplan) </a:t>
            </a:r>
            <a:endParaRPr b="0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Availability</a:t>
            </a:r>
            <a:endParaRPr/>
          </a:p>
        </p:txBody>
      </p:sp>
      <p:sp>
        <p:nvSpPr>
          <p:cNvPr id="283" name="Google Shape;283;p12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object is in our control or in the control of a trusted, accessible repository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84" name="Google Shape;284;p12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5089327" y="3429000"/>
            <a:ext cx="4059237" cy="3116263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2"/>
          <p:cNvSpPr/>
          <p:nvPr/>
        </p:nvSpPr>
        <p:spPr>
          <a:xfrm>
            <a:off x="6385471" y="5749352"/>
            <a:ext cx="2159000" cy="395287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Identity</a:t>
            </a:r>
            <a:endParaRPr/>
          </a:p>
        </p:txBody>
      </p:sp>
      <p:sp>
        <p:nvSpPr>
          <p:cNvPr id="292" name="Google Shape;292;p13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Each relevant entity is persistently and uniquely identifiable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entities can be File,  Work,  Person,  Organisation, Licence,  …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Metadata needed to be known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Identifier type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Identifier value</a:t>
            </a:r>
            <a:endParaRPr/>
          </a:p>
        </p:txBody>
      </p:sp>
      <p:pic>
        <p:nvPicPr>
          <p:cNvPr id="293" name="Google Shape;293;p13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5004048" y="3395907"/>
            <a:ext cx="4059237" cy="3116263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3"/>
          <p:cNvSpPr/>
          <p:nvPr/>
        </p:nvSpPr>
        <p:spPr>
          <a:xfrm>
            <a:off x="6300192" y="5301208"/>
            <a:ext cx="2159000" cy="396875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Understandability</a:t>
            </a:r>
            <a:endParaRPr/>
          </a:p>
        </p:txBody>
      </p:sp>
      <p:sp>
        <p:nvSpPr>
          <p:cNvPr id="301" name="Google Shape;301;p14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object and entites is possible to understand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Metadata needed to be known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Physical structure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Embedded files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File sequence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Logical structure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Context needed to be known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 Original source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 Related items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And much more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02" name="Google Shape;302;p14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5082836" y="3432246"/>
            <a:ext cx="4059237" cy="3116263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4"/>
          <p:cNvSpPr/>
          <p:nvPr/>
        </p:nvSpPr>
        <p:spPr>
          <a:xfrm>
            <a:off x="6389348" y="5008634"/>
            <a:ext cx="2159000" cy="396875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15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5364088" y="3717032"/>
            <a:ext cx="3658101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5"/>
          <p:cNvSpPr/>
          <p:nvPr/>
        </p:nvSpPr>
        <p:spPr>
          <a:xfrm>
            <a:off x="6660232" y="4832325"/>
            <a:ext cx="1727200" cy="396875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" name="Google Shape;311;p1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Fixity</a:t>
            </a:r>
            <a:endParaRPr/>
          </a:p>
        </p:txBody>
      </p:sp>
      <p:sp>
        <p:nvSpPr>
          <p:cNvPr id="312" name="Google Shape;312;p15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object is unchanged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Metadata needed to be known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Checksums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Message digests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Hash function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Event creating them needs to give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Algorithms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Date/time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Originator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Type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Viability</a:t>
            </a:r>
            <a:endParaRPr/>
          </a:p>
        </p:txBody>
      </p:sp>
      <p:sp>
        <p:nvSpPr>
          <p:cNvPr id="319" name="Google Shape;319;p16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object is readable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Metadata needed to be known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Data carrier metadata 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Type of medium 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Its preservation characteristics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Age of medium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Date of recording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Usage patterns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20" name="Google Shape;320;p16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5084458" y="3429000"/>
            <a:ext cx="4059237" cy="3116263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6"/>
          <p:cNvSpPr/>
          <p:nvPr/>
        </p:nvSpPr>
        <p:spPr>
          <a:xfrm>
            <a:off x="6749745" y="4286250"/>
            <a:ext cx="1584325" cy="395288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Renderability</a:t>
            </a:r>
            <a:endParaRPr/>
          </a:p>
        </p:txBody>
      </p:sp>
      <p:sp>
        <p:nvSpPr>
          <p:cNvPr id="328" name="Google Shape;328;p17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object can be rendered or executed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Metadata needed to be known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Format information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Rendering information</a:t>
            </a:r>
            <a:endParaRPr/>
          </a:p>
          <a:p>
            <a:pPr indent="-173037" lvl="3" marL="1096963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Software</a:t>
            </a:r>
            <a:endParaRPr/>
          </a:p>
          <a:p>
            <a:pPr indent="-173037" lvl="3" marL="1096963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Hardware</a:t>
            </a:r>
            <a:endParaRPr/>
          </a:p>
          <a:p>
            <a:pPr indent="-173037" lvl="3" marL="1096963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Other dependencies: </a:t>
            </a:r>
            <a:br>
              <a:rPr lang="en-US"/>
            </a:br>
            <a:r>
              <a:rPr lang="en-US"/>
              <a:t>schemas, </a:t>
            </a:r>
            <a:br>
              <a:rPr lang="en-US"/>
            </a:br>
            <a:r>
              <a:rPr lang="en-US"/>
              <a:t>style sheets, </a:t>
            </a:r>
            <a:br>
              <a:rPr lang="en-US"/>
            </a:br>
            <a:r>
              <a:rPr lang="en-US"/>
              <a:t>encodings, etc.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Technology dependence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29" name="Google Shape;329;p17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5088870" y="3456079"/>
            <a:ext cx="4059237" cy="311626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7"/>
          <p:cNvSpPr/>
          <p:nvPr/>
        </p:nvSpPr>
        <p:spPr>
          <a:xfrm>
            <a:off x="6898620" y="3952967"/>
            <a:ext cx="1439862" cy="395287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Authenticity</a:t>
            </a:r>
            <a:endParaRPr/>
          </a:p>
        </p:txBody>
      </p:sp>
      <p:sp>
        <p:nvSpPr>
          <p:cNvPr id="337" name="Google Shape;337;p18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Authenticity: The object is what it purports to be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Integrity: The object is whole and unimpaired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Object transformations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Pre-emptive preservation actions 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Bit migration 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Content migration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Replacing part of the rendering stack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Forensic transformation actions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38" name="Google Shape;338;p18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5724128" y="3933056"/>
            <a:ext cx="3483173" cy="267402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8"/>
          <p:cNvSpPr/>
          <p:nvPr/>
        </p:nvSpPr>
        <p:spPr>
          <a:xfrm>
            <a:off x="7236296" y="4077072"/>
            <a:ext cx="1266856" cy="331318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Authenticity</a:t>
            </a:r>
            <a:endParaRPr/>
          </a:p>
        </p:txBody>
      </p:sp>
      <p:sp>
        <p:nvSpPr>
          <p:cNvPr id="346" name="Google Shape;346;p19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Metadata needed to be known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Structural metadata (for integrity)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Digital signatures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Access rights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Provenance metadata: 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History of all actions performed on the resource </a:t>
            </a:r>
            <a:br>
              <a:rPr lang="en-US"/>
            </a:br>
            <a:r>
              <a:rPr lang="en-US"/>
              <a:t>(events and dates)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History of custodianship (agents: decision makers, administrators, tools)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Significant characteristics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Lost characteristics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Business rules (policy, strategy) guiding preservation actions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47" name="Google Shape;347;p19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6444208" y="4499463"/>
            <a:ext cx="2606986" cy="2001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9"/>
          <p:cNvSpPr/>
          <p:nvPr/>
        </p:nvSpPr>
        <p:spPr>
          <a:xfrm>
            <a:off x="7346575" y="4456307"/>
            <a:ext cx="1476375" cy="396875"/>
          </a:xfrm>
          <a:prstGeom prst="ellipse">
            <a:avLst/>
          </a:prstGeom>
          <a:noFill/>
          <a:ln cap="flat" cmpd="sng" w="28575">
            <a:solidFill>
              <a:srgbClr val="AE80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9" name="Google Shape;349;p19"/>
          <p:cNvSpPr txBox="1"/>
          <p:nvPr/>
        </p:nvSpPr>
        <p:spPr>
          <a:xfrm>
            <a:off x="9396536" y="692696"/>
            <a:ext cx="3657600" cy="466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097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809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809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20"/>
          <p:cNvPicPr preferRelativeResize="0"/>
          <p:nvPr/>
        </p:nvPicPr>
        <p:blipFill rotWithShape="1">
          <a:blip r:embed="rId3">
            <a:alphaModFix/>
          </a:blip>
          <a:srcRect b="0" l="0" r="4641" t="2631"/>
          <a:stretch/>
        </p:blipFill>
        <p:spPr>
          <a:xfrm>
            <a:off x="2542381" y="3313137"/>
            <a:ext cx="4059237" cy="3116263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Rights</a:t>
            </a:r>
            <a:endParaRPr/>
          </a:p>
        </p:txBody>
      </p:sp>
      <p:sp>
        <p:nvSpPr>
          <p:cNvPr id="357" name="Google Shape;357;p20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Avoid Rights violations during preservation!!!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Metadata needed to be known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Rights information for preservation actions during copyright / license period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1"/>
          <p:cNvSpPr txBox="1"/>
          <p:nvPr>
            <p:ph type="title"/>
          </p:nvPr>
        </p:nvSpPr>
        <p:spPr>
          <a:xfrm>
            <a:off x="2578100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/>
              <a:t>WHAT IS PREMIS?</a:t>
            </a:r>
            <a:endParaRPr/>
          </a:p>
        </p:txBody>
      </p:sp>
      <p:sp>
        <p:nvSpPr>
          <p:cNvPr id="363" name="Google Shape;363;p21"/>
          <p:cNvSpPr txBox="1"/>
          <p:nvPr>
            <p:ph idx="1" type="body"/>
          </p:nvPr>
        </p:nvSpPr>
        <p:spPr>
          <a:xfrm>
            <a:off x="2578100" y="1066800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Karin Bredenberg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Kommunalförbundet Sydarkivera</a:t>
            </a:r>
            <a:endParaRPr/>
          </a:p>
          <a:p>
            <a:pPr indent="0" lvl="0" marL="1828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grpSp>
        <p:nvGrpSpPr>
          <p:cNvPr id="364" name="Google Shape;364;p21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365" name="Google Shape;365;p21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p21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PREMIS standard</a:t>
            </a:r>
            <a:endParaRPr/>
          </a:p>
        </p:txBody>
      </p:sp>
      <p:sp>
        <p:nvSpPr>
          <p:cNvPr id="372" name="Google Shape;372;p22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International </a:t>
            </a:r>
            <a:r>
              <a:rPr i="1" lang="en-US"/>
              <a:t>de-facto</a:t>
            </a:r>
            <a:r>
              <a:rPr lang="en-US"/>
              <a:t> standard for metadata </a:t>
            </a:r>
            <a:br>
              <a:rPr lang="en-US"/>
            </a:br>
            <a:r>
              <a:rPr lang="en-US"/>
              <a:t>to support the preservation of digital objects and </a:t>
            </a:r>
            <a:br>
              <a:rPr lang="en-US"/>
            </a:br>
            <a:r>
              <a:rPr lang="en-US"/>
              <a:t>ensure their long-term usability.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Information you need to know for preserving digital objects</a:t>
            </a:r>
            <a:endParaRPr/>
          </a:p>
          <a:p>
            <a:pPr indent="0" lvl="3" marL="86868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i="1" lang="en-US">
                <a:solidFill>
                  <a:schemeClr val="accent1"/>
                </a:solidFill>
              </a:rPr>
              <a:t>Pre</a:t>
            </a:r>
            <a:r>
              <a:rPr i="1" lang="en-US"/>
              <a:t>servation </a:t>
            </a:r>
            <a:r>
              <a:rPr i="1" lang="en-US">
                <a:solidFill>
                  <a:schemeClr val="accent1"/>
                </a:solidFill>
              </a:rPr>
              <a:t>M</a:t>
            </a:r>
            <a:r>
              <a:rPr i="1" lang="en-US"/>
              <a:t>etadata:  </a:t>
            </a:r>
            <a:r>
              <a:rPr i="1" lang="en-US">
                <a:solidFill>
                  <a:schemeClr val="accent1"/>
                </a:solidFill>
              </a:rPr>
              <a:t>I</a:t>
            </a:r>
            <a:r>
              <a:rPr i="1" lang="en-US"/>
              <a:t>mplementation </a:t>
            </a:r>
            <a:r>
              <a:rPr i="1" lang="en-US">
                <a:solidFill>
                  <a:schemeClr val="accent1"/>
                </a:solidFill>
              </a:rPr>
              <a:t>S</a:t>
            </a:r>
            <a:r>
              <a:rPr i="1" lang="en-US"/>
              <a:t>trategies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Developed by an international team of experts.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Implemented in digital preservation projects around the world.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Incorporated into commercial and open-source </a:t>
            </a:r>
            <a:br>
              <a:rPr lang="en-US"/>
            </a:br>
            <a:r>
              <a:rPr lang="en-US"/>
              <a:t>digital preservation tools and systems.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PREMIS standard</a:t>
            </a:r>
            <a:endParaRPr/>
          </a:p>
        </p:txBody>
      </p:sp>
      <p:sp>
        <p:nvSpPr>
          <p:cNvPr id="381" name="Google Shape;381;p23"/>
          <p:cNvSpPr txBox="1"/>
          <p:nvPr>
            <p:ph idx="1" type="body"/>
          </p:nvPr>
        </p:nvSpPr>
        <p:spPr>
          <a:xfrm>
            <a:off x="530225" y="1268413"/>
            <a:ext cx="5697538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Data Dictionary (PREMIS 3.0)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http://www.loc.gov/standards/premis/v3/premis-3-0-final.pdf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Version 3 – major release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XML schema v3.0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http://www.loc.gov/standards/premis/premis.xsd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OWL ontology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Supporting documentation</a:t>
            </a:r>
            <a:endParaRPr/>
          </a:p>
        </p:txBody>
      </p:sp>
      <p:pic>
        <p:nvPicPr>
          <p:cNvPr descr="(PDF:3.2MB/237pp.)" id="382" name="Google Shape;382;p2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7763" y="1268413"/>
            <a:ext cx="2111375" cy="2727325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rotWithShape="0" algn="ctr" dir="2700000" dist="35921">
              <a:srgbClr val="808080"/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Activities</a:t>
            </a:r>
            <a:endParaRPr/>
          </a:p>
        </p:txBody>
      </p:sp>
      <p:sp>
        <p:nvSpPr>
          <p:cNvPr id="388" name="Google Shape;388;p24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PREMIS Editorial Committee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Coordinates revisions and implementation of the standard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PREMIS Implementors' Group forum (pig@loc.gov)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Email message to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listserv@listserv.loc.gov</a:t>
            </a:r>
            <a:r>
              <a:rPr lang="en-US"/>
              <a:t>: </a:t>
            </a:r>
            <a:br>
              <a:rPr lang="en-US"/>
            </a:br>
            <a:r>
              <a:rPr lang="en-US"/>
              <a:t>Text: subscribe pig &lt;your name&gt;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Preservation metadata workshop (@iPres)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Scope</a:t>
            </a:r>
            <a:endParaRPr>
              <a:solidFill>
                <a:schemeClr val="folHlink"/>
              </a:solidFill>
            </a:endParaRPr>
          </a:p>
        </p:txBody>
      </p:sp>
      <p:sp>
        <p:nvSpPr>
          <p:cNvPr id="397" name="Google Shape;397;p25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What PREMIS DD is: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Common data model for organizing/thinking about preservation metadata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Standard for exchanging preservation metadata in information packages between repositories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Implementable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Technically neutral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Core metadata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0"/>
              <a:buFont typeface="Verdana"/>
              <a:buNone/>
            </a:pPr>
            <a:r>
              <a:t/>
            </a:r>
            <a:endParaRPr sz="1600"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Scope</a:t>
            </a:r>
            <a:endParaRPr>
              <a:solidFill>
                <a:schemeClr val="folHlink"/>
              </a:solidFill>
            </a:endParaRPr>
          </a:p>
        </p:txBody>
      </p:sp>
      <p:sp>
        <p:nvSpPr>
          <p:cNvPr id="406" name="Google Shape;406;p26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What PREMIS DD is not: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Out-of-the-box solution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All needed metadata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Lifecycle management of objects outside repository</a:t>
            </a:r>
            <a:br>
              <a:rPr lang="en-US"/>
            </a:br>
            <a:r>
              <a:rPr lang="en-US"/>
              <a:t>- increasing support for integration with outside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Rights management standard</a:t>
            </a:r>
            <a:br>
              <a:rPr lang="en-US"/>
            </a:br>
            <a:r>
              <a:rPr lang="en-US"/>
              <a:t>- strong support for rights statements</a:t>
            </a:r>
            <a:endParaRPr/>
          </a:p>
          <a:p>
            <a:pPr indent="-109536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Scope</a:t>
            </a:r>
            <a:endParaRPr>
              <a:solidFill>
                <a:schemeClr val="folHlink"/>
              </a:solidFill>
            </a:endParaRPr>
          </a:p>
        </p:txBody>
      </p:sp>
      <p:sp>
        <p:nvSpPr>
          <p:cNvPr id="415" name="Google Shape;415;p27"/>
          <p:cNvSpPr txBox="1"/>
          <p:nvPr>
            <p:ph idx="1" type="body"/>
          </p:nvPr>
        </p:nvSpPr>
        <p:spPr>
          <a:xfrm>
            <a:off x="611560" y="1700808"/>
            <a:ext cx="7497763" cy="4176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What PREMIS DD is not: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It is not limited to or customized for archives and libraries.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It does not dictate that you need to use every feature.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But you should examine for yourself which features you can knowingly ignore.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It is not only useful if you implement metadata. </a:t>
            </a:r>
            <a:br>
              <a:rPr lang="en-US"/>
            </a:br>
            <a:r>
              <a:rPr lang="en-US"/>
              <a:t>You can use it to assess the metadata quality of systems you use.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Everyone modeling the digital landscape can and should use the high-level modeling feature.</a:t>
            </a:r>
            <a:endParaRPr/>
          </a:p>
          <a:p>
            <a:pPr indent="-109536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8"/>
          <p:cNvSpPr txBox="1"/>
          <p:nvPr>
            <p:ph idx="1" type="body"/>
          </p:nvPr>
        </p:nvSpPr>
        <p:spPr>
          <a:xfrm>
            <a:off x="530225" y="1412875"/>
            <a:ext cx="8362950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▪"/>
            </a:pPr>
            <a:r>
              <a:rPr lang="en-US" sz="1800"/>
              <a:t>Evolving metadata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</a:pPr>
            <a:r>
              <a:rPr lang="en-US" sz="1800"/>
              <a:t>Increasing experience ensuring the longevity of digital objects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</a:pPr>
            <a:r>
              <a:rPr lang="en-US" sz="1800"/>
              <a:t>Changing future technical possibilities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</a:pPr>
            <a:r>
              <a:rPr lang="en-US" sz="1800"/>
              <a:t>Changing future legal framework</a:t>
            </a:r>
            <a:endParaRPr/>
          </a:p>
          <a:p>
            <a:pPr indent="-19113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▪"/>
            </a:pPr>
            <a:r>
              <a:rPr lang="en-US" sz="1800"/>
              <a:t>Tailoring solutions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</a:pPr>
            <a:r>
              <a:rPr lang="en-US" sz="1800"/>
              <a:t>Varying needs 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Content-types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Institutional policies</a:t>
            </a:r>
            <a:endParaRPr/>
          </a:p>
          <a:p>
            <a:pPr indent="-228600" lvl="2" marL="885825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Intended use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</a:pPr>
            <a:r>
              <a:rPr lang="en-US" sz="1800"/>
              <a:t>Off-the-shelf  (OS/commercial)</a:t>
            </a:r>
            <a:br>
              <a:rPr lang="en-US" sz="1800"/>
            </a:br>
            <a:r>
              <a:rPr lang="en-US" sz="1800"/>
              <a:t>or custom-built</a:t>
            </a:r>
            <a:endParaRPr/>
          </a:p>
          <a:p>
            <a:pPr indent="0" lvl="1" marL="35718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 sz="1600">
                <a:solidFill>
                  <a:srgbClr val="366092"/>
                </a:solidFill>
              </a:rPr>
              <a:t>    </a:t>
            </a:r>
            <a:br>
              <a:rPr lang="en-US" sz="1800"/>
            </a:br>
            <a:endParaRPr b="1" sz="1800"/>
          </a:p>
          <a:p>
            <a:pPr indent="-19113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sp>
        <p:nvSpPr>
          <p:cNvPr id="424" name="Google Shape;424;p2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Tailoring PREMIS to needs</a:t>
            </a:r>
            <a:endParaRPr/>
          </a:p>
        </p:txBody>
      </p:sp>
      <p:cxnSp>
        <p:nvCxnSpPr>
          <p:cNvPr id="425" name="Google Shape;425;p28"/>
          <p:cNvCxnSpPr/>
          <p:nvPr/>
        </p:nvCxnSpPr>
        <p:spPr>
          <a:xfrm rot="10800000">
            <a:off x="8388350" y="3500438"/>
            <a:ext cx="0" cy="230505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426" name="Google Shape;426;p28"/>
          <p:cNvGrpSpPr/>
          <p:nvPr/>
        </p:nvGrpSpPr>
        <p:grpSpPr>
          <a:xfrm>
            <a:off x="5003800" y="3213100"/>
            <a:ext cx="3563938" cy="2700338"/>
            <a:chOff x="5004048" y="3212976"/>
            <a:chExt cx="3564008" cy="2700498"/>
          </a:xfrm>
        </p:grpSpPr>
        <p:grpSp>
          <p:nvGrpSpPr>
            <p:cNvPr id="427" name="Google Shape;427;p28"/>
            <p:cNvGrpSpPr/>
            <p:nvPr/>
          </p:nvGrpSpPr>
          <p:grpSpPr>
            <a:xfrm>
              <a:off x="5075487" y="3343159"/>
              <a:ext cx="3492569" cy="2570315"/>
              <a:chOff x="5075487" y="3356950"/>
              <a:chExt cx="3492569" cy="2570315"/>
            </a:xfrm>
          </p:grpSpPr>
          <p:sp>
            <p:nvSpPr>
              <p:cNvPr id="428" name="Google Shape;428;p28"/>
              <p:cNvSpPr/>
              <p:nvPr/>
            </p:nvSpPr>
            <p:spPr>
              <a:xfrm>
                <a:off x="5075487" y="5228724"/>
                <a:ext cx="3492569" cy="698541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rgbClr val="92B1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29" name="Google Shape;429;p28"/>
              <p:cNvSpPr/>
              <p:nvPr/>
            </p:nvSpPr>
            <p:spPr>
              <a:xfrm>
                <a:off x="5075487" y="4436514"/>
                <a:ext cx="3492569" cy="662027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rgbClr val="92B1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en-US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Metadata profiles and tools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28"/>
              <p:cNvSpPr/>
              <p:nvPr/>
            </p:nvSpPr>
            <p:spPr>
              <a:xfrm>
                <a:off x="5075487" y="3356950"/>
                <a:ext cx="3492569" cy="863651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rgbClr val="92B1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en-US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Predefined metadata profiles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en-US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Out-of-the-box tools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31" name="Google Shape;431;p28"/>
              <p:cNvSpPr/>
              <p:nvPr/>
            </p:nvSpPr>
            <p:spPr>
              <a:xfrm>
                <a:off x="5076056" y="3625860"/>
                <a:ext cx="340804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180975" lvl="0" marL="180975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•"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Predefined metadata profiles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-180975" lvl="0" marL="180975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•"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Out-of-the-box tools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28"/>
              <p:cNvSpPr/>
              <p:nvPr/>
            </p:nvSpPr>
            <p:spPr>
              <a:xfrm>
                <a:off x="5076056" y="4725144"/>
                <a:ext cx="281359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180975" lvl="0" marL="180975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•"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Metadata profiles and tools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28"/>
              <p:cNvSpPr/>
              <p:nvPr/>
            </p:nvSpPr>
            <p:spPr>
              <a:xfrm>
                <a:off x="5076056" y="5569495"/>
                <a:ext cx="281359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180975" lvl="0" marL="180975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•"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Metadata profiles and tools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4" name="Google Shape;434;p28"/>
            <p:cNvSpPr/>
            <p:nvPr/>
          </p:nvSpPr>
          <p:spPr>
            <a:xfrm>
              <a:off x="5004048" y="3212976"/>
              <a:ext cx="3276664" cy="39531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84971"/>
                </a:gs>
                <a:gs pos="50000">
                  <a:srgbClr val="3B6AA4"/>
                </a:gs>
                <a:gs pos="100000">
                  <a:srgbClr val="4680C5"/>
                </a:gs>
              </a:gsLst>
              <a:lin ang="2700000" scaled="0"/>
            </a:gra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36000" spcFirstLastPara="1" rIns="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Off-the-shelf systems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5004048" y="4292540"/>
              <a:ext cx="3276664" cy="396899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84971"/>
                </a:gs>
                <a:gs pos="50000">
                  <a:srgbClr val="3B6AA4"/>
                </a:gs>
                <a:gs pos="100000">
                  <a:srgbClr val="4680C5"/>
                </a:gs>
              </a:gsLst>
              <a:lin ang="2700000" scaled="0"/>
            </a:gra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36000" spcFirstLastPara="1" rIns="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Configured, extended, adapted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5004048" y="5157779"/>
              <a:ext cx="3276664" cy="39531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284971"/>
                </a:gs>
                <a:gs pos="50000">
                  <a:srgbClr val="3B6AA4"/>
                </a:gs>
                <a:gs pos="100000">
                  <a:srgbClr val="4680C5"/>
                </a:gs>
              </a:gsLst>
              <a:lin ang="2700000" scaled="0"/>
            </a:gra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36000" spcFirstLastPara="1" rIns="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Custom-built systems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"/>
          <p:cNvSpPr txBox="1"/>
          <p:nvPr>
            <p:ph type="title"/>
          </p:nvPr>
        </p:nvSpPr>
        <p:spPr>
          <a:xfrm>
            <a:off x="2578100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/>
              <a:t>ON-LINE RESOURCES</a:t>
            </a:r>
            <a:endParaRPr/>
          </a:p>
        </p:txBody>
      </p:sp>
      <p:sp>
        <p:nvSpPr>
          <p:cNvPr id="444" name="Google Shape;444;p29"/>
          <p:cNvSpPr txBox="1"/>
          <p:nvPr>
            <p:ph idx="1" type="body"/>
          </p:nvPr>
        </p:nvSpPr>
        <p:spPr>
          <a:xfrm>
            <a:off x="2578100" y="1066800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Karin Bredenberg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Kommunalförbundet Sydarkivera</a:t>
            </a:r>
            <a:endParaRPr/>
          </a:p>
        </p:txBody>
      </p:sp>
      <p:grpSp>
        <p:nvGrpSpPr>
          <p:cNvPr id="445" name="Google Shape;445;p29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446" name="Google Shape;446;p29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29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Webpages</a:t>
            </a:r>
            <a:endParaRPr/>
          </a:p>
        </p:txBody>
      </p:sp>
      <p:sp>
        <p:nvSpPr>
          <p:cNvPr id="455" name="Google Shape;455;p30"/>
          <p:cNvSpPr txBox="1"/>
          <p:nvPr>
            <p:ph idx="1" type="body"/>
          </p:nvPr>
        </p:nvSpPr>
        <p:spPr>
          <a:xfrm>
            <a:off x="251520" y="1268413"/>
            <a:ext cx="849694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Webpage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https://www.loc.gov/standards/premis/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Vocabularies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https://id.loc.gov/vocabulary/preservation.html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Ontology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https://id.loc.gov/ontologies/premis.html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Tools at COPTR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6"/>
              </a:rPr>
              <a:t>https://coptr.digipres.org/index.php/PREMIS_(Preservation_Metadata_Implementation_Strategies)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Zenodo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7"/>
              </a:rPr>
              <a:t>https://zenodo.org/communities/premis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E-mail list</a:t>
            </a:r>
            <a:endParaRPr/>
          </a:p>
        </p:txBody>
      </p:sp>
      <p:sp>
        <p:nvSpPr>
          <p:cNvPr id="463" name="Google Shape;463;p31"/>
          <p:cNvSpPr txBox="1"/>
          <p:nvPr>
            <p:ph idx="1" type="body"/>
          </p:nvPr>
        </p:nvSpPr>
        <p:spPr>
          <a:xfrm>
            <a:off x="251520" y="1268413"/>
            <a:ext cx="849694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PREMIS Implementors' Group forum (pig@listserv.loc.gov)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Subscribe through the form:</a:t>
            </a:r>
            <a:br>
              <a:rPr lang="en-US"/>
            </a:br>
            <a:br>
              <a:rPr lang="en-US"/>
            </a:br>
            <a:r>
              <a:rPr lang="en-US" u="sng">
                <a:solidFill>
                  <a:schemeClr val="hlink"/>
                </a:solidFill>
                <a:hlinkClick r:id="rId3"/>
              </a:rPr>
              <a:t>https://listserv.loc.gov/cgi-bin/wa?A0=PIG</a:t>
            </a:r>
            <a:r>
              <a:rPr lang="en-US"/>
              <a:t> </a:t>
            </a:r>
            <a:endParaRPr/>
          </a:p>
          <a:p>
            <a:pPr indent="0" lvl="1" marL="403225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2"/>
          <p:cNvSpPr txBox="1"/>
          <p:nvPr>
            <p:ph idx="1" type="body"/>
          </p:nvPr>
        </p:nvSpPr>
        <p:spPr>
          <a:xfrm>
            <a:off x="2578100" y="692696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Micky Lindlar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TIB – Leibniz Information Centre for Science and Technology</a:t>
            </a:r>
            <a:endParaRPr sz="1800"/>
          </a:p>
          <a:p>
            <a:pPr indent="0" lvl="0" marL="18288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grpSp>
        <p:nvGrpSpPr>
          <p:cNvPr id="472" name="Google Shape;472;p32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473" name="Google Shape;473;p32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p32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5" name="Google Shape;475;p32"/>
          <p:cNvSpPr txBox="1"/>
          <p:nvPr/>
        </p:nvSpPr>
        <p:spPr>
          <a:xfrm>
            <a:off x="2515445" y="2076675"/>
            <a:ext cx="6318993" cy="2376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1828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3200"/>
              <a:buFont typeface="Noto Sans Symbols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BENEFITS OF IMPLEMENTING PREMIS</a:t>
            </a:r>
            <a:endParaRPr b="0" i="0" sz="2000" u="none" cap="none" strike="noStrike">
              <a:solidFill>
                <a:srgbClr val="03285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3"/>
          <p:cNvSpPr/>
          <p:nvPr/>
        </p:nvSpPr>
        <p:spPr>
          <a:xfrm rot="5400000">
            <a:off x="4752020" y="440668"/>
            <a:ext cx="504056" cy="2016224"/>
          </a:xfrm>
          <a:prstGeom prst="rightBrace">
            <a:avLst>
              <a:gd fmla="val 8333" name="adj1"/>
              <a:gd fmla="val 50116" name="adj2"/>
            </a:avLst>
          </a:prstGeom>
          <a:solidFill>
            <a:srgbClr val="DAE5F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4" name="Google Shape;484;p3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Implementable, core preservation metadata</a:t>
            </a:r>
            <a:endParaRPr/>
          </a:p>
        </p:txBody>
      </p:sp>
      <p:sp>
        <p:nvSpPr>
          <p:cNvPr id="485" name="Google Shape;485;p33"/>
          <p:cNvSpPr/>
          <p:nvPr/>
        </p:nvSpPr>
        <p:spPr>
          <a:xfrm rot="5400000">
            <a:off x="1583667" y="224644"/>
            <a:ext cx="504058" cy="2448272"/>
          </a:xfrm>
          <a:prstGeom prst="rightBrace">
            <a:avLst>
              <a:gd fmla="val 8333" name="adj1"/>
              <a:gd fmla="val 49302" name="adj2"/>
            </a:avLst>
          </a:prstGeom>
          <a:solidFill>
            <a:srgbClr val="A5A5A5">
              <a:alpha val="49411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6" name="Google Shape;486;p33"/>
          <p:cNvSpPr/>
          <p:nvPr/>
        </p:nvSpPr>
        <p:spPr>
          <a:xfrm rot="5400000">
            <a:off x="3277912" y="1122688"/>
            <a:ext cx="508324" cy="656453"/>
          </a:xfrm>
          <a:prstGeom prst="rightBrace">
            <a:avLst>
              <a:gd fmla="val 8333" name="adj1"/>
              <a:gd fmla="val 52846" name="adj2"/>
            </a:avLst>
          </a:prstGeom>
          <a:solidFill>
            <a:srgbClr val="CC9900">
              <a:alpha val="49411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7" name="Google Shape;487;p33"/>
          <p:cNvSpPr/>
          <p:nvPr/>
        </p:nvSpPr>
        <p:spPr>
          <a:xfrm>
            <a:off x="5364088" y="1700808"/>
            <a:ext cx="3456384" cy="1656184"/>
          </a:xfrm>
          <a:prstGeom prst="rect">
            <a:avLst/>
          </a:prstGeom>
          <a:solidFill>
            <a:srgbClr val="DAE5F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Supports Preservation Principles</a:t>
            </a:r>
            <a:endParaRPr b="1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viability, renderability, understandability, authenticity, and identity of digital objects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8" name="Google Shape;488;p33"/>
          <p:cNvSpPr/>
          <p:nvPr/>
        </p:nvSpPr>
        <p:spPr>
          <a:xfrm>
            <a:off x="5381782" y="3573016"/>
            <a:ext cx="3456384" cy="1440160"/>
          </a:xfrm>
          <a:prstGeom prst="rect">
            <a:avLst/>
          </a:prstGeom>
          <a:solidFill>
            <a:srgbClr val="CC9900">
              <a:alpha val="49411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Core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most preservation repositories need to know to preserve digital materials over the long term</a:t>
            </a:r>
            <a:endParaRPr b="0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9" name="Google Shape;489;p33"/>
          <p:cNvSpPr/>
          <p:nvPr/>
        </p:nvSpPr>
        <p:spPr>
          <a:xfrm>
            <a:off x="179512" y="4437112"/>
            <a:ext cx="2376264" cy="1872208"/>
          </a:xfrm>
          <a:prstGeom prst="rect">
            <a:avLst/>
          </a:prstGeom>
          <a:solidFill>
            <a:srgbClr val="A5A5A5">
              <a:alpha val="49411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Implementable</a:t>
            </a:r>
            <a:endParaRPr b="1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rigorously defined, supported by guidelines for creation, management, and use, and oriented toward automated workflows</a:t>
            </a:r>
            <a:endParaRPr b="0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0" name="Google Shape;490;p33"/>
          <p:cNvSpPr/>
          <p:nvPr/>
        </p:nvSpPr>
        <p:spPr>
          <a:xfrm>
            <a:off x="2792550" y="4437112"/>
            <a:ext cx="2390348" cy="1872208"/>
          </a:xfrm>
          <a:prstGeom prst="rect">
            <a:avLst/>
          </a:prstGeom>
          <a:solidFill>
            <a:srgbClr val="A5A5A5">
              <a:alpha val="49411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Technical Neutrality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 assumptions made about preservation technologies, strategies, metadata storage and management, etc.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1" name="Google Shape;491;p33"/>
          <p:cNvCxnSpPr>
            <a:stCxn id="485" idx="1"/>
          </p:cNvCxnSpPr>
          <p:nvPr/>
        </p:nvCxnSpPr>
        <p:spPr>
          <a:xfrm rot="5400000">
            <a:off x="-27915" y="2556409"/>
            <a:ext cx="2736300" cy="1025100"/>
          </a:xfrm>
          <a:prstGeom prst="curvedConnector3">
            <a:avLst>
              <a:gd fmla="val 44328" name="adj1"/>
            </a:avLst>
          </a:prstGeom>
          <a:noFill/>
          <a:ln cap="flat" cmpd="sng" w="22225">
            <a:solidFill>
              <a:schemeClr val="accent1"/>
            </a:solidFill>
            <a:prstDash val="dash"/>
            <a:round/>
            <a:headEnd len="sm" w="sm" type="none"/>
            <a:tailEnd len="lg" w="lg" type="triangle"/>
          </a:ln>
        </p:spPr>
      </p:cxnSp>
      <p:cxnSp>
        <p:nvCxnSpPr>
          <p:cNvPr id="492" name="Google Shape;492;p33"/>
          <p:cNvCxnSpPr/>
          <p:nvPr/>
        </p:nvCxnSpPr>
        <p:spPr>
          <a:xfrm flipH="1" rot="-5400000">
            <a:off x="1239317" y="2328558"/>
            <a:ext cx="2736300" cy="1480800"/>
          </a:xfrm>
          <a:prstGeom prst="curvedConnector3">
            <a:avLst>
              <a:gd fmla="val 44643" name="adj1"/>
            </a:avLst>
          </a:prstGeom>
          <a:noFill/>
          <a:ln cap="flat" cmpd="sng" w="22225">
            <a:solidFill>
              <a:schemeClr val="accent1"/>
            </a:solidFill>
            <a:prstDash val="dash"/>
            <a:round/>
            <a:headEnd len="sm" w="sm" type="none"/>
            <a:tailEnd len="lg" w="lg" type="triangle"/>
          </a:ln>
        </p:spPr>
      </p:cxnSp>
      <p:cxnSp>
        <p:nvCxnSpPr>
          <p:cNvPr id="493" name="Google Shape;493;p33"/>
          <p:cNvCxnSpPr>
            <a:stCxn id="486" idx="1"/>
          </p:cNvCxnSpPr>
          <p:nvPr/>
        </p:nvCxnSpPr>
        <p:spPr>
          <a:xfrm flipH="1" rot="-5400000">
            <a:off x="3290941" y="1927527"/>
            <a:ext cx="2295600" cy="1850700"/>
          </a:xfrm>
          <a:prstGeom prst="curvedConnector3">
            <a:avLst>
              <a:gd fmla="val 99981" name="adj1"/>
            </a:avLst>
          </a:prstGeom>
          <a:noFill/>
          <a:ln cap="flat" cmpd="sng" w="22225">
            <a:solidFill>
              <a:schemeClr val="accent1"/>
            </a:solidFill>
            <a:prstDash val="dash"/>
            <a:round/>
            <a:headEnd len="sm" w="sm" type="none"/>
            <a:tailEnd len="lg" w="lg" type="triangle"/>
          </a:ln>
        </p:spPr>
      </p:cxnSp>
      <p:cxnSp>
        <p:nvCxnSpPr>
          <p:cNvPr id="494" name="Google Shape;494;p33"/>
          <p:cNvCxnSpPr>
            <a:stCxn id="483" idx="1"/>
          </p:cNvCxnSpPr>
          <p:nvPr/>
        </p:nvCxnSpPr>
        <p:spPr>
          <a:xfrm flipH="1" rot="-5400000">
            <a:off x="4714909" y="1987608"/>
            <a:ext cx="936000" cy="362400"/>
          </a:xfrm>
          <a:prstGeom prst="curvedConnector3">
            <a:avLst>
              <a:gd fmla="val 103449" name="adj1"/>
            </a:avLst>
          </a:prstGeom>
          <a:noFill/>
          <a:ln cap="flat" cmpd="sng" w="22225">
            <a:solidFill>
              <a:schemeClr val="accent1"/>
            </a:solidFill>
            <a:prstDash val="dash"/>
            <a:round/>
            <a:headEnd len="sm" w="sm" type="none"/>
            <a:tailEnd len="lg" w="lg" type="triangl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4"/>
          <p:cNvSpPr/>
          <p:nvPr/>
        </p:nvSpPr>
        <p:spPr>
          <a:xfrm>
            <a:off x="611560" y="4823445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0" name="Google Shape;500;p34"/>
          <p:cNvSpPr/>
          <p:nvPr/>
        </p:nvSpPr>
        <p:spPr>
          <a:xfrm>
            <a:off x="7164288" y="4881117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1" name="Google Shape;501;p34"/>
          <p:cNvSpPr/>
          <p:nvPr/>
        </p:nvSpPr>
        <p:spPr>
          <a:xfrm>
            <a:off x="7098455" y="1179027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2" name="Google Shape;502;p34"/>
          <p:cNvSpPr/>
          <p:nvPr/>
        </p:nvSpPr>
        <p:spPr>
          <a:xfrm>
            <a:off x="827584" y="1268760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3" name="Google Shape;503;p3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Benefits of implementing PREMIS (1)</a:t>
            </a:r>
            <a:endParaRPr/>
          </a:p>
        </p:txBody>
      </p:sp>
      <p:sp>
        <p:nvSpPr>
          <p:cNvPr id="504" name="Google Shape;504;p34"/>
          <p:cNvSpPr/>
          <p:nvPr/>
        </p:nvSpPr>
        <p:spPr>
          <a:xfrm>
            <a:off x="7308304" y="1340768"/>
            <a:ext cx="545163" cy="756639"/>
          </a:xfrm>
          <a:prstGeom prst="flowChartMagneticDrum">
            <a:avLst/>
          </a:prstGeom>
          <a:solidFill>
            <a:srgbClr val="D9959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5" name="Google Shape;505;p34"/>
          <p:cNvSpPr/>
          <p:nvPr/>
        </p:nvSpPr>
        <p:spPr>
          <a:xfrm>
            <a:off x="849776" y="4953680"/>
            <a:ext cx="841904" cy="819650"/>
          </a:xfrm>
          <a:prstGeom prst="flowChartMagneticTape">
            <a:avLst/>
          </a:prstGeom>
          <a:solidFill>
            <a:srgbClr val="76923C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6" name="Google Shape;506;p34"/>
          <p:cNvSpPr/>
          <p:nvPr/>
        </p:nvSpPr>
        <p:spPr>
          <a:xfrm>
            <a:off x="1043608" y="1715144"/>
            <a:ext cx="867614" cy="454271"/>
          </a:xfrm>
          <a:prstGeom prst="flowChartMagneticDisk">
            <a:avLst/>
          </a:prstGeom>
          <a:solidFill>
            <a:srgbClr val="B2A0C7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7" name="Google Shape;507;p34"/>
          <p:cNvSpPr/>
          <p:nvPr/>
        </p:nvSpPr>
        <p:spPr>
          <a:xfrm>
            <a:off x="1043608" y="1412776"/>
            <a:ext cx="864096" cy="454271"/>
          </a:xfrm>
          <a:prstGeom prst="flowChartMagneticDisk">
            <a:avLst/>
          </a:prstGeom>
          <a:solidFill>
            <a:srgbClr val="B2A0C7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8" name="Google Shape;508;p34"/>
          <p:cNvSpPr/>
          <p:nvPr/>
        </p:nvSpPr>
        <p:spPr>
          <a:xfrm>
            <a:off x="7736334" y="1340768"/>
            <a:ext cx="516966" cy="756639"/>
          </a:xfrm>
          <a:prstGeom prst="flowChartMagneticDrum">
            <a:avLst/>
          </a:prstGeom>
          <a:solidFill>
            <a:srgbClr val="D9959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9" name="Google Shape;509;p34"/>
          <p:cNvSpPr/>
          <p:nvPr/>
        </p:nvSpPr>
        <p:spPr>
          <a:xfrm>
            <a:off x="7283553" y="5011352"/>
            <a:ext cx="1129622" cy="819650"/>
          </a:xfrm>
          <a:prstGeom prst="cloud">
            <a:avLst/>
          </a:prstGeom>
          <a:solidFill>
            <a:srgbClr val="31859B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0" name="Google Shape;510;p34"/>
          <p:cNvSpPr/>
          <p:nvPr/>
        </p:nvSpPr>
        <p:spPr>
          <a:xfrm>
            <a:off x="6601108" y="2348880"/>
            <a:ext cx="254289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hdl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="galapagos.6754.1" 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11" name="Google Shape;511;p34"/>
          <p:cNvSpPr/>
          <p:nvPr/>
        </p:nvSpPr>
        <p:spPr>
          <a:xfrm>
            <a:off x="0" y="2636912"/>
            <a:ext cx="32038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IDobj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="hdl.galapagos.6754.1" 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12" name="Google Shape;512;p34"/>
          <p:cNvSpPr/>
          <p:nvPr/>
        </p:nvSpPr>
        <p:spPr>
          <a:xfrm>
            <a:off x="6372200" y="3861048"/>
            <a:ext cx="276252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="1" 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TYPE</a:t>
            </a:r>
            <a:r>
              <a:rPr b="0" i="0" lang="en-US" sz="1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"hdl"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GROUPID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="galapagos.6754"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34"/>
          <p:cNvSpPr/>
          <p:nvPr/>
        </p:nvSpPr>
        <p:spPr>
          <a:xfrm>
            <a:off x="107504" y="4077072"/>
            <a:ext cx="194421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="6754.1"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GID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="galapagos"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4" name="Google Shape;514;p34"/>
          <p:cNvCxnSpPr/>
          <p:nvPr/>
        </p:nvCxnSpPr>
        <p:spPr>
          <a:xfrm>
            <a:off x="2339752" y="1967808"/>
            <a:ext cx="4752528" cy="3333400"/>
          </a:xfrm>
          <a:prstGeom prst="straightConnector1">
            <a:avLst/>
          </a:prstGeom>
          <a:noFill/>
          <a:ln cap="flat" cmpd="sng" w="349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15" name="Google Shape;515;p34"/>
          <p:cNvCxnSpPr/>
          <p:nvPr/>
        </p:nvCxnSpPr>
        <p:spPr>
          <a:xfrm flipH="1" rot="10800000">
            <a:off x="2051720" y="1844824"/>
            <a:ext cx="5040560" cy="3240360"/>
          </a:xfrm>
          <a:prstGeom prst="straightConnector1">
            <a:avLst/>
          </a:prstGeom>
          <a:noFill/>
          <a:ln cap="flat" cmpd="sng" w="349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16" name="Google Shape;516;p34"/>
          <p:cNvSpPr/>
          <p:nvPr/>
        </p:nvSpPr>
        <p:spPr>
          <a:xfrm>
            <a:off x="3296480" y="2276872"/>
            <a:ext cx="2152501" cy="2192699"/>
          </a:xfrm>
          <a:prstGeom prst="wedgeEllipseCallout">
            <a:avLst>
              <a:gd fmla="val -23603" name="adj1"/>
              <a:gd fmla="val 67486" name="adj2"/>
            </a:avLst>
          </a:prstGeom>
          <a:solidFill>
            <a:srgbClr val="FFFFCC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E5B8B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exchange consistency</a:t>
            </a:r>
            <a:r>
              <a:rPr b="1" i="0" lang="en-US" sz="9600" u="none" cap="none" strike="noStrike">
                <a:solidFill>
                  <a:srgbClr val="E5B8B7"/>
                </a:solidFill>
                <a:latin typeface="Gill Sans"/>
                <a:ea typeface="Gill Sans"/>
                <a:cs typeface="Gill Sans"/>
                <a:sym typeface="Gill Sans"/>
              </a:rPr>
              <a:t>?</a:t>
            </a:r>
            <a:endParaRPr b="1" i="0" sz="1800" u="none" cap="none" strike="noStrike">
              <a:solidFill>
                <a:srgbClr val="E5B8B7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1" name="Google Shape;521;p35"/>
          <p:cNvCxnSpPr>
            <a:stCxn id="522" idx="3"/>
          </p:cNvCxnSpPr>
          <p:nvPr/>
        </p:nvCxnSpPr>
        <p:spPr>
          <a:xfrm flipH="1" rot="10800000">
            <a:off x="1738315" y="2745402"/>
            <a:ext cx="5583900" cy="2367900"/>
          </a:xfrm>
          <a:prstGeom prst="straightConnector1">
            <a:avLst/>
          </a:prstGeom>
          <a:noFill/>
          <a:ln cap="flat" cmpd="sng" w="349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3" name="Google Shape;523;p35"/>
          <p:cNvCxnSpPr>
            <a:stCxn id="524" idx="3"/>
            <a:endCxn id="525" idx="1"/>
          </p:cNvCxnSpPr>
          <p:nvPr/>
        </p:nvCxnSpPr>
        <p:spPr>
          <a:xfrm>
            <a:off x="1763688" y="2625015"/>
            <a:ext cx="5612400" cy="2488200"/>
          </a:xfrm>
          <a:prstGeom prst="straightConnector1">
            <a:avLst/>
          </a:prstGeom>
          <a:noFill/>
          <a:ln cap="flat" cmpd="sng" w="349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22" name="Google Shape;522;p35"/>
          <p:cNvSpPr/>
          <p:nvPr/>
        </p:nvSpPr>
        <p:spPr>
          <a:xfrm>
            <a:off x="370163" y="4573242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5" name="Google Shape;525;p35"/>
          <p:cNvSpPr/>
          <p:nvPr/>
        </p:nvSpPr>
        <p:spPr>
          <a:xfrm>
            <a:off x="7376186" y="4573242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6" name="Google Shape;526;p35"/>
          <p:cNvSpPr/>
          <p:nvPr/>
        </p:nvSpPr>
        <p:spPr>
          <a:xfrm>
            <a:off x="7322078" y="2189894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4" name="Google Shape;524;p35"/>
          <p:cNvSpPr/>
          <p:nvPr/>
        </p:nvSpPr>
        <p:spPr>
          <a:xfrm>
            <a:off x="395536" y="2084955"/>
            <a:ext cx="1368152" cy="10801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7" name="Google Shape;527;p35"/>
          <p:cNvSpPr/>
          <p:nvPr/>
        </p:nvSpPr>
        <p:spPr>
          <a:xfrm>
            <a:off x="2364022" y="2636912"/>
            <a:ext cx="4512234" cy="646331"/>
          </a:xfrm>
          <a:prstGeom prst="rect">
            <a:avLst/>
          </a:prstGeom>
          <a:solidFill>
            <a:srgbClr val="DBE2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3366"/>
                </a:solidFill>
                <a:latin typeface="Courier New"/>
                <a:ea typeface="Courier New"/>
                <a:cs typeface="Courier New"/>
                <a:sym typeface="Courier New"/>
              </a:rPr>
              <a:t>premis:objectIdentifier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3366"/>
                </a:solidFill>
                <a:latin typeface="Courier New"/>
                <a:ea typeface="Courier New"/>
                <a:cs typeface="Courier New"/>
                <a:sym typeface="Courier New"/>
              </a:rPr>
              <a:t>premis:objectIdentifierType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="hdl"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3366"/>
                </a:solidFill>
                <a:latin typeface="Courier New"/>
                <a:ea typeface="Courier New"/>
                <a:cs typeface="Courier New"/>
                <a:sym typeface="Courier New"/>
              </a:rPr>
              <a:t>premis:objectIdentifierValue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="galapagos.6754.1"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35"/>
          <p:cNvSpPr/>
          <p:nvPr/>
        </p:nvSpPr>
        <p:spPr>
          <a:xfrm>
            <a:off x="2199360" y="4141529"/>
            <a:ext cx="4892920" cy="1015663"/>
          </a:xfrm>
          <a:prstGeom prst="rect">
            <a:avLst/>
          </a:prstGeom>
          <a:solidFill>
            <a:srgbClr val="DBE2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&lt;galapagos.6754.1&gt; a </a:t>
            </a:r>
            <a:r>
              <a:rPr b="1" i="0" lang="en-US" sz="1200" u="none" cap="none" strike="noStrike">
                <a:solidFill>
                  <a:srgbClr val="003366"/>
                </a:solidFill>
                <a:latin typeface="Courier New"/>
                <a:ea typeface="Courier New"/>
                <a:cs typeface="Courier New"/>
                <a:sym typeface="Courier New"/>
              </a:rPr>
              <a:t>premisOwl:IntellectualEntity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3366"/>
                </a:solidFill>
                <a:latin typeface="Courier New"/>
                <a:ea typeface="Courier New"/>
                <a:cs typeface="Courier New"/>
                <a:sym typeface="Courier New"/>
              </a:rPr>
              <a:t>premisOwl:identifier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&lt;http://hdl.handle.net/galapagos.6754.1&gt;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&lt;http://hdl.handle.net/galapagos.6754.1&gt; a http://id.loc.gov/vocabulary/identifiers/hdl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35"/>
          <p:cNvSpPr txBox="1"/>
          <p:nvPr>
            <p:ph type="title"/>
          </p:nvPr>
        </p:nvSpPr>
        <p:spPr>
          <a:xfrm>
            <a:off x="530225" y="778347"/>
            <a:ext cx="8290247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Interoperability through implementable preservation metadata </a:t>
            </a:r>
            <a:endParaRPr/>
          </a:p>
        </p:txBody>
      </p:sp>
      <p:sp>
        <p:nvSpPr>
          <p:cNvPr id="530" name="Google Shape;530;p35"/>
          <p:cNvSpPr/>
          <p:nvPr/>
        </p:nvSpPr>
        <p:spPr>
          <a:xfrm>
            <a:off x="3446002" y="3278739"/>
            <a:ext cx="2269213" cy="888668"/>
          </a:xfrm>
          <a:prstGeom prst="ellipse">
            <a:avLst/>
          </a:prstGeom>
          <a:solidFill>
            <a:srgbClr val="B7C6CD"/>
          </a:solidFill>
          <a:ln cap="flat" cmpd="sng" w="38100">
            <a:solidFill>
              <a:srgbClr val="CA9C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PREMIS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35"/>
          <p:cNvSpPr/>
          <p:nvPr/>
        </p:nvSpPr>
        <p:spPr>
          <a:xfrm>
            <a:off x="7578124" y="2367070"/>
            <a:ext cx="545163" cy="756639"/>
          </a:xfrm>
          <a:prstGeom prst="flowChartMagneticDrum">
            <a:avLst/>
          </a:prstGeom>
          <a:solidFill>
            <a:srgbClr val="D9959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2" name="Google Shape;532;p35"/>
          <p:cNvSpPr/>
          <p:nvPr/>
        </p:nvSpPr>
        <p:spPr>
          <a:xfrm>
            <a:off x="569772" y="4703477"/>
            <a:ext cx="841904" cy="819650"/>
          </a:xfrm>
          <a:prstGeom prst="flowChartMagneticTape">
            <a:avLst/>
          </a:prstGeom>
          <a:solidFill>
            <a:srgbClr val="76923C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3" name="Google Shape;533;p35"/>
          <p:cNvSpPr/>
          <p:nvPr/>
        </p:nvSpPr>
        <p:spPr>
          <a:xfrm>
            <a:off x="620432" y="2578051"/>
            <a:ext cx="867614" cy="454271"/>
          </a:xfrm>
          <a:prstGeom prst="flowChartMagneticDisk">
            <a:avLst/>
          </a:prstGeom>
          <a:solidFill>
            <a:srgbClr val="B2A0C7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4" name="Google Shape;534;p35"/>
          <p:cNvSpPr/>
          <p:nvPr/>
        </p:nvSpPr>
        <p:spPr>
          <a:xfrm>
            <a:off x="623950" y="2275683"/>
            <a:ext cx="864096" cy="454271"/>
          </a:xfrm>
          <a:prstGeom prst="flowChartMagneticDisk">
            <a:avLst/>
          </a:prstGeom>
          <a:solidFill>
            <a:srgbClr val="B2A0C7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5" name="Google Shape;535;p35"/>
          <p:cNvSpPr/>
          <p:nvPr/>
        </p:nvSpPr>
        <p:spPr>
          <a:xfrm>
            <a:off x="8006154" y="2367070"/>
            <a:ext cx="516966" cy="756639"/>
          </a:xfrm>
          <a:prstGeom prst="flowChartMagneticDrum">
            <a:avLst/>
          </a:prstGeom>
          <a:solidFill>
            <a:srgbClr val="D9959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6" name="Google Shape;536;p35"/>
          <p:cNvSpPr/>
          <p:nvPr/>
        </p:nvSpPr>
        <p:spPr>
          <a:xfrm>
            <a:off x="7495451" y="4761149"/>
            <a:ext cx="1129622" cy="819650"/>
          </a:xfrm>
          <a:prstGeom prst="cloud">
            <a:avLst/>
          </a:prstGeom>
          <a:solidFill>
            <a:srgbClr val="31859B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7" name="Google Shape;537;p35"/>
          <p:cNvSpPr/>
          <p:nvPr/>
        </p:nvSpPr>
        <p:spPr>
          <a:xfrm>
            <a:off x="6601108" y="1609055"/>
            <a:ext cx="254289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hdl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="galapagos.6754.1" 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38" name="Google Shape;538;p35"/>
          <p:cNvSpPr/>
          <p:nvPr/>
        </p:nvSpPr>
        <p:spPr>
          <a:xfrm>
            <a:off x="0" y="1599260"/>
            <a:ext cx="32038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IDobj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="hdl.galapagos.6754.1" 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39" name="Google Shape;539;p35"/>
          <p:cNvSpPr/>
          <p:nvPr/>
        </p:nvSpPr>
        <p:spPr>
          <a:xfrm>
            <a:off x="6372200" y="5373216"/>
            <a:ext cx="276252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="1" 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TYPE</a:t>
            </a:r>
            <a:r>
              <a:rPr b="0" i="0" lang="en-US" sz="1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"hdl"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GROUPID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="galapagos.6754"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35"/>
          <p:cNvSpPr/>
          <p:nvPr/>
        </p:nvSpPr>
        <p:spPr>
          <a:xfrm>
            <a:off x="107504" y="5843093"/>
            <a:ext cx="194421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="6754.1"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GID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="galapagos"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Benefits of implementing PREMIS (2)</a:t>
            </a:r>
            <a:endParaRPr/>
          </a:p>
        </p:txBody>
      </p:sp>
      <p:sp>
        <p:nvSpPr>
          <p:cNvPr id="546" name="Google Shape;546;p36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What do I need to know about a digital object I am preserving?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… today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… in the future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How can I best capture that information?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Is there a good practice?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547" name="Google Shape;54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4381" y="3861048"/>
            <a:ext cx="2736304" cy="2502002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36"/>
          <p:cNvSpPr/>
          <p:nvPr/>
        </p:nvSpPr>
        <p:spPr>
          <a:xfrm>
            <a:off x="1331640" y="3933056"/>
            <a:ext cx="1512168" cy="720080"/>
          </a:xfrm>
          <a:prstGeom prst="cloudCallout">
            <a:avLst>
              <a:gd fmla="val 40750" name="adj1"/>
              <a:gd fmla="val 92792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What is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36"/>
          <p:cNvSpPr/>
          <p:nvPr/>
        </p:nvSpPr>
        <p:spPr>
          <a:xfrm>
            <a:off x="5508104" y="3501008"/>
            <a:ext cx="1944216" cy="792088"/>
          </a:xfrm>
          <a:prstGeom prst="cloudCallout">
            <a:avLst>
              <a:gd fmla="val -50185" name="adj1"/>
              <a:gd fmla="val 106363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How was it created?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36"/>
          <p:cNvSpPr/>
          <p:nvPr/>
        </p:nvSpPr>
        <p:spPr>
          <a:xfrm flipH="1">
            <a:off x="827584" y="5301208"/>
            <a:ext cx="1800200" cy="1008112"/>
          </a:xfrm>
          <a:prstGeom prst="cloudCallout">
            <a:avLst>
              <a:gd fmla="val -59849" name="adj1"/>
              <a:gd fmla="val -65016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What has been done to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6"/>
          <p:cNvSpPr/>
          <p:nvPr/>
        </p:nvSpPr>
        <p:spPr>
          <a:xfrm flipH="1">
            <a:off x="5940152" y="5378429"/>
            <a:ext cx="1800200" cy="1008112"/>
          </a:xfrm>
          <a:prstGeom prst="cloudCallout">
            <a:avLst>
              <a:gd fmla="val 73535" name="adj1"/>
              <a:gd fmla="val -40782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What am I allowed to do with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7"/>
          <p:cNvSpPr txBox="1"/>
          <p:nvPr>
            <p:ph type="title"/>
          </p:nvPr>
        </p:nvSpPr>
        <p:spPr>
          <a:xfrm>
            <a:off x="530225" y="658813"/>
            <a:ext cx="8002215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De-facto standard for preservation metadata</a:t>
            </a:r>
            <a:endParaRPr/>
          </a:p>
        </p:txBody>
      </p:sp>
      <p:sp>
        <p:nvSpPr>
          <p:cNvPr id="557" name="Google Shape;557;p37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558" name="Google Shape;55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335003">
            <a:off x="6403899" y="3758634"/>
            <a:ext cx="2466202" cy="268238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37"/>
          <p:cNvSpPr txBox="1"/>
          <p:nvPr/>
        </p:nvSpPr>
        <p:spPr>
          <a:xfrm>
            <a:off x="624034" y="1484784"/>
            <a:ext cx="7764389" cy="646331"/>
          </a:xfrm>
          <a:prstGeom prst="rect">
            <a:avLst/>
          </a:prstGeom>
          <a:solidFill>
            <a:srgbClr val="D8D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PREMIS = “things that most working preservation repositories are likely to need to know in order to support digital preservation”   </a:t>
            </a:r>
            <a:r>
              <a:rPr b="0" i="1" lang="en-US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-- PREMIS Data Dictionary</a:t>
            </a:r>
            <a:endParaRPr b="0" i="0" sz="1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0" name="Google Shape;560;p37"/>
          <p:cNvSpPr txBox="1"/>
          <p:nvPr/>
        </p:nvSpPr>
        <p:spPr>
          <a:xfrm>
            <a:off x="553060" y="2492896"/>
            <a:ext cx="7920880" cy="3303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8257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920"/>
              <a:buFont typeface="Noto Sans Symbols"/>
              <a:buChar char="▪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valuable resource to know what you need to capture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920"/>
              <a:buFont typeface="Noto Sans Symbols"/>
              <a:buChar char="▪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method to model the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information you need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920"/>
              <a:buFont typeface="Noto Sans Symbols"/>
              <a:buChar char="▪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data model with MANY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implementations in different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institutions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920"/>
              <a:buFont typeface="Noto Sans Symbols"/>
              <a:buChar char="▪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community of users with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good resources</a:t>
            </a:r>
            <a:endParaRPr b="0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8"/>
          <p:cNvSpPr txBox="1"/>
          <p:nvPr>
            <p:ph idx="1" type="body"/>
          </p:nvPr>
        </p:nvSpPr>
        <p:spPr>
          <a:xfrm>
            <a:off x="2578100" y="692696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Eld Zierau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Royal Danish Library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  <a:p>
            <a:pPr indent="0" lvl="0" marL="18288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grpSp>
        <p:nvGrpSpPr>
          <p:cNvPr id="569" name="Google Shape;569;p38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570" name="Google Shape;570;p38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1" name="Google Shape;571;p38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2" name="Google Shape;572;p38"/>
          <p:cNvPicPr preferRelativeResize="0"/>
          <p:nvPr/>
        </p:nvPicPr>
        <p:blipFill rotWithShape="1">
          <a:blip r:embed="rId5">
            <a:alphaModFix/>
          </a:blip>
          <a:srcRect b="56333" l="55384" r="-30646" t="17833"/>
          <a:stretch/>
        </p:blipFill>
        <p:spPr>
          <a:xfrm rot="-880731">
            <a:off x="6076879" y="4246868"/>
            <a:ext cx="1853866" cy="821435"/>
          </a:xfrm>
          <a:prstGeom prst="diagStripe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573" name="Google Shape;573;p38"/>
          <p:cNvPicPr preferRelativeResize="0"/>
          <p:nvPr/>
        </p:nvPicPr>
        <p:blipFill rotWithShape="1">
          <a:blip r:embed="rId6">
            <a:alphaModFix/>
          </a:blip>
          <a:srcRect b="45007" l="62845" r="-12066" t="38173"/>
          <a:stretch/>
        </p:blipFill>
        <p:spPr>
          <a:xfrm>
            <a:off x="7622053" y="5206423"/>
            <a:ext cx="1243382" cy="5588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pic>
        <p:nvPicPr>
          <p:cNvPr id="574" name="Google Shape;574;p38"/>
          <p:cNvPicPr preferRelativeResize="0"/>
          <p:nvPr/>
        </p:nvPicPr>
        <p:blipFill rotWithShape="1">
          <a:blip r:embed="rId6">
            <a:alphaModFix/>
          </a:blip>
          <a:srcRect b="73052" l="30480" r="31713" t="15634"/>
          <a:stretch/>
        </p:blipFill>
        <p:spPr>
          <a:xfrm>
            <a:off x="7993746" y="4371985"/>
            <a:ext cx="955040" cy="37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38"/>
          <p:cNvPicPr preferRelativeResize="0"/>
          <p:nvPr/>
        </p:nvPicPr>
        <p:blipFill rotWithShape="1">
          <a:blip r:embed="rId6">
            <a:alphaModFix/>
          </a:blip>
          <a:srcRect b="66329" l="0" r="70588" t="19855"/>
          <a:stretch/>
        </p:blipFill>
        <p:spPr>
          <a:xfrm>
            <a:off x="7196187" y="4106083"/>
            <a:ext cx="742997" cy="459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8"/>
          <p:cNvPicPr preferRelativeResize="0"/>
          <p:nvPr/>
        </p:nvPicPr>
        <p:blipFill rotWithShape="1">
          <a:blip r:embed="rId6">
            <a:alphaModFix/>
          </a:blip>
          <a:srcRect b="82541" l="2080" r="60113" t="1"/>
          <a:stretch/>
        </p:blipFill>
        <p:spPr>
          <a:xfrm rot="2863354">
            <a:off x="7533398" y="4481823"/>
            <a:ext cx="955040" cy="580024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7" name="Google Shape;577;p38"/>
          <p:cNvSpPr/>
          <p:nvPr/>
        </p:nvSpPr>
        <p:spPr>
          <a:xfrm flipH="1" rot="-5039747">
            <a:off x="6165168" y="5357733"/>
            <a:ext cx="1119033" cy="4545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production\4_PNG_UK_www\Metadata_DigitalPreservation.png" id="578" name="Google Shape;578;p38"/>
          <p:cNvPicPr preferRelativeResize="0"/>
          <p:nvPr/>
        </p:nvPicPr>
        <p:blipFill rotWithShape="1">
          <a:blip r:embed="rId7">
            <a:alphaModFix/>
          </a:blip>
          <a:srcRect b="5680" l="25529" r="35330" t="31440"/>
          <a:stretch/>
        </p:blipFill>
        <p:spPr>
          <a:xfrm flipH="1">
            <a:off x="7100914" y="4956545"/>
            <a:ext cx="648072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1675404">
            <a:off x="6442588" y="4866451"/>
            <a:ext cx="1332633" cy="247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8"/>
          <p:cNvPicPr preferRelativeResize="0"/>
          <p:nvPr/>
        </p:nvPicPr>
        <p:blipFill rotWithShape="1">
          <a:blip r:embed="rId6">
            <a:alphaModFix/>
          </a:blip>
          <a:srcRect b="84144" l="52800" r="13012" t="4235"/>
          <a:stretch/>
        </p:blipFill>
        <p:spPr>
          <a:xfrm>
            <a:off x="6199805" y="5401876"/>
            <a:ext cx="863601" cy="38608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38"/>
          <p:cNvSpPr/>
          <p:nvPr/>
        </p:nvSpPr>
        <p:spPr>
          <a:xfrm flipH="1" rot="2698916">
            <a:off x="5999297" y="4136099"/>
            <a:ext cx="427886" cy="7560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2" name="Google Shape;582;p38"/>
          <p:cNvSpPr txBox="1"/>
          <p:nvPr/>
        </p:nvSpPr>
        <p:spPr>
          <a:xfrm>
            <a:off x="2515445" y="2076675"/>
            <a:ext cx="6318993" cy="2376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1828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2240"/>
              <a:buFont typeface="Noto Sans Symbol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OUTLINE OF MAIN ENTITIES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28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320"/>
              <a:buFont typeface="Noto Sans Symbols"/>
              <a:buNone/>
            </a:pPr>
            <a:br>
              <a:rPr b="1" i="0" lang="en-US" sz="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THE DATA MODEL &amp; KEY CONCEPTS</a:t>
            </a:r>
            <a:b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2000" u="none" cap="none" strike="noStrike">
              <a:solidFill>
                <a:srgbClr val="03285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:\digital.bevaring.dk\Illustrations\production\2_PNG_Croppet\Database_DigitalBevaring.png" id="583" name="Google Shape;583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54499" y="828024"/>
            <a:ext cx="965478" cy="1374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36"/>
          <p:cNvSpPr txBox="1"/>
          <p:nvPr>
            <p:ph type="title"/>
          </p:nvPr>
        </p:nvSpPr>
        <p:spPr>
          <a:xfrm>
            <a:off x="1331913" y="692150"/>
            <a:ext cx="6048375" cy="874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PREMIS Data Model </a:t>
            </a:r>
            <a:endParaRPr/>
          </a:p>
        </p:txBody>
      </p:sp>
      <p:pic>
        <p:nvPicPr>
          <p:cNvPr descr="P:\digital.bevaring.dk\Illustrations\production\2_PNG_Croppet\Database_DigitalBevaring.png" id="590" name="Google Shape;590;p2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836613"/>
            <a:ext cx="1214438" cy="17287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1" name="Google Shape;591;p236"/>
          <p:cNvGrpSpPr/>
          <p:nvPr/>
        </p:nvGrpSpPr>
        <p:grpSpPr>
          <a:xfrm>
            <a:off x="179388" y="765175"/>
            <a:ext cx="1655762" cy="2519363"/>
            <a:chOff x="251521" y="908720"/>
            <a:chExt cx="1152128" cy="1515251"/>
          </a:xfrm>
        </p:grpSpPr>
        <p:pic>
          <p:nvPicPr>
            <p:cNvPr id="592" name="Google Shape;592;p2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1675404">
              <a:off x="279429" y="1271345"/>
              <a:ext cx="927285" cy="1490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:\digital.bevaring.dk\Illustrations\production\4_PNG_UK_www\Metadata_DigitalPreservation.png" id="593" name="Google Shape;593;p23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51521" y="908720"/>
              <a:ext cx="1152128" cy="1515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236"/>
            <p:cNvSpPr/>
            <p:nvPr/>
          </p:nvSpPr>
          <p:spPr>
            <a:xfrm>
              <a:off x="323322" y="2348542"/>
              <a:ext cx="1080327" cy="72564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95" name="Google Shape;595;p236"/>
          <p:cNvSpPr/>
          <p:nvPr/>
        </p:nvSpPr>
        <p:spPr>
          <a:xfrm>
            <a:off x="1331913" y="1700213"/>
            <a:ext cx="647700" cy="57626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96" name="Google Shape;596;p236"/>
          <p:cNvSpPr txBox="1"/>
          <p:nvPr>
            <p:ph idx="1" type="body"/>
          </p:nvPr>
        </p:nvSpPr>
        <p:spPr>
          <a:xfrm>
            <a:off x="282576" y="1656888"/>
            <a:ext cx="8370644" cy="4573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4763" lvl="0" marL="87313" rt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62899"/>
              <a:buNone/>
            </a:pPr>
            <a:r>
              <a:rPr lang="en-US" sz="2200"/>
              <a:t>The PREMIS Data Model is created by the</a:t>
            </a:r>
            <a:br>
              <a:rPr lang="en-US" sz="2200"/>
            </a:br>
            <a:r>
              <a:rPr lang="en-US" sz="2200"/>
              <a:t>community and experts in digital preservation</a:t>
            </a:r>
            <a:endParaRPr/>
          </a:p>
          <a:p>
            <a:pPr indent="-282575" lvl="0" marL="365125" rt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6486"/>
              <a:buFont typeface="Noto Sans Symbols"/>
              <a:buNone/>
            </a:pPr>
            <a:r>
              <a:t/>
            </a:r>
            <a:endParaRPr sz="1600"/>
          </a:p>
          <a:p>
            <a:pPr indent="-282575" lvl="0" marL="365125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6486"/>
              <a:buFont typeface="Noto Sans Symbols"/>
              <a:buNone/>
            </a:pPr>
            <a:r>
              <a:t/>
            </a:r>
            <a:endParaRPr sz="1600"/>
          </a:p>
          <a:p>
            <a:pPr indent="-282575" lvl="0" marL="365125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6486"/>
              <a:buFont typeface="Noto Sans Symbols"/>
              <a:buNone/>
            </a:pPr>
            <a:r>
              <a:t/>
            </a:r>
            <a:endParaRPr sz="1600"/>
          </a:p>
          <a:p>
            <a:pPr indent="-282575" lvl="0" marL="365125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6486"/>
              <a:buFont typeface="Noto Sans Symbols"/>
              <a:buNone/>
            </a:pPr>
            <a:r>
              <a:t/>
            </a:r>
            <a:endParaRPr sz="1600"/>
          </a:p>
          <a:p>
            <a:pPr indent="-282575" lvl="0" marL="365125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6486"/>
              <a:buFont typeface="Noto Sans Symbols"/>
              <a:buNone/>
            </a:pPr>
            <a:r>
              <a:t/>
            </a:r>
            <a:endParaRPr sz="1600"/>
          </a:p>
          <a:p>
            <a:pPr indent="-282575" lvl="0" marL="365125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6486"/>
              <a:buFont typeface="Noto Sans Symbols"/>
              <a:buNone/>
            </a:pPr>
            <a:r>
              <a:t/>
            </a:r>
            <a:endParaRPr sz="1600"/>
          </a:p>
          <a:p>
            <a:pPr indent="-282575" lvl="0" marL="365125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6486"/>
              <a:buFont typeface="Noto Sans Symbols"/>
              <a:buNone/>
            </a:pPr>
            <a:r>
              <a:t/>
            </a:r>
            <a:endParaRPr sz="1600"/>
          </a:p>
          <a:p>
            <a:pPr indent="0" lvl="0" marL="8255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115315"/>
              <a:buNone/>
            </a:pPr>
            <a:r>
              <a:rPr lang="en-US"/>
              <a:t>   Why have a data model?</a:t>
            </a:r>
            <a:endParaRPr sz="1800"/>
          </a:p>
          <a:p>
            <a:pPr indent="-236537" lvl="1" marL="639763" rtl="0" algn="l">
              <a:lnSpc>
                <a:spcPct val="110000"/>
              </a:lnSpc>
              <a:spcBef>
                <a:spcPts val="550"/>
              </a:spcBef>
              <a:spcAft>
                <a:spcPts val="0"/>
              </a:spcAft>
              <a:buSzPct val="120120"/>
              <a:buChar char="◦"/>
            </a:pPr>
            <a:r>
              <a:rPr lang="en-US" sz="1800"/>
              <a:t>Organizational convenience </a:t>
            </a:r>
            <a:br>
              <a:rPr lang="en-US" sz="1800"/>
            </a:br>
            <a:r>
              <a:rPr lang="en-US" sz="1800"/>
              <a:t>(for development and use)</a:t>
            </a:r>
            <a:endParaRPr sz="1800"/>
          </a:p>
          <a:p>
            <a:pPr indent="-236537" lvl="1" marL="639763" rtl="0" algn="l">
              <a:lnSpc>
                <a:spcPct val="110000"/>
              </a:lnSpc>
              <a:spcBef>
                <a:spcPts val="550"/>
              </a:spcBef>
              <a:spcAft>
                <a:spcPts val="0"/>
              </a:spcAft>
              <a:buSzPct val="120120"/>
              <a:buChar char="◦"/>
            </a:pPr>
            <a:r>
              <a:rPr lang="en-US" sz="1800"/>
              <a:t>But: not a formal entity-relationship model; </a:t>
            </a:r>
            <a:br>
              <a:rPr lang="en-US" sz="1800"/>
            </a:br>
            <a:r>
              <a:rPr lang="en-US" sz="1800"/>
              <a:t>not sufficient to design databases</a:t>
            </a:r>
            <a:endParaRPr/>
          </a:p>
          <a:p>
            <a:pPr indent="-109537" lvl="1" marL="639763" rtl="0" algn="l">
              <a:lnSpc>
                <a:spcPct val="110000"/>
              </a:lnSpc>
              <a:spcBef>
                <a:spcPts val="55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</p:txBody>
      </p:sp>
      <p:grpSp>
        <p:nvGrpSpPr>
          <p:cNvPr id="597" name="Google Shape;597;p236"/>
          <p:cNvGrpSpPr/>
          <p:nvPr/>
        </p:nvGrpSpPr>
        <p:grpSpPr>
          <a:xfrm>
            <a:off x="2945602" y="3095274"/>
            <a:ext cx="2003510" cy="840647"/>
            <a:chOff x="298835" y="1788969"/>
            <a:chExt cx="3547585" cy="1488522"/>
          </a:xfrm>
        </p:grpSpPr>
        <p:sp>
          <p:nvSpPr>
            <p:cNvPr id="598" name="Google Shape;598;p236"/>
            <p:cNvSpPr/>
            <p:nvPr/>
          </p:nvSpPr>
          <p:spPr>
            <a:xfrm rot="-5400000">
              <a:off x="300422" y="2500025"/>
              <a:ext cx="215900" cy="219074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Gill Sans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599" name="Google Shape;599;p236"/>
            <p:cNvCxnSpPr>
              <a:stCxn id="600" idx="1"/>
              <a:endCxn id="601" idx="0"/>
            </p:cNvCxnSpPr>
            <p:nvPr/>
          </p:nvCxnSpPr>
          <p:spPr>
            <a:xfrm flipH="1">
              <a:off x="1070169" y="1788969"/>
              <a:ext cx="807000" cy="4788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602" name="Google Shape;602;p236"/>
            <p:cNvCxnSpPr>
              <a:stCxn id="603" idx="3"/>
              <a:endCxn id="604" idx="0"/>
            </p:cNvCxnSpPr>
            <p:nvPr/>
          </p:nvCxnSpPr>
          <p:spPr>
            <a:xfrm>
              <a:off x="3024040" y="1804457"/>
              <a:ext cx="822300" cy="4614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605" name="Google Shape;605;p236"/>
            <p:cNvCxnSpPr>
              <a:stCxn id="606" idx="3"/>
              <a:endCxn id="604" idx="2"/>
            </p:cNvCxnSpPr>
            <p:nvPr/>
          </p:nvCxnSpPr>
          <p:spPr>
            <a:xfrm flipH="1" rot="10800000">
              <a:off x="3024720" y="2837991"/>
              <a:ext cx="821700" cy="4395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607" name="Google Shape;607;p236"/>
            <p:cNvCxnSpPr>
              <a:stCxn id="606" idx="1"/>
              <a:endCxn id="601" idx="2"/>
            </p:cNvCxnSpPr>
            <p:nvPr/>
          </p:nvCxnSpPr>
          <p:spPr>
            <a:xfrm rot="10800000">
              <a:off x="1070041" y="2842491"/>
              <a:ext cx="806400" cy="4350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608" name="Google Shape;608;p236"/>
            <p:cNvCxnSpPr>
              <a:stCxn id="601" idx="3"/>
              <a:endCxn id="609" idx="1"/>
            </p:cNvCxnSpPr>
            <p:nvPr/>
          </p:nvCxnSpPr>
          <p:spPr>
            <a:xfrm flipH="1" rot="10800000">
              <a:off x="1644225" y="2550647"/>
              <a:ext cx="1654500" cy="45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grpSp>
        <p:nvGrpSpPr>
          <p:cNvPr id="610" name="Google Shape;610;p236"/>
          <p:cNvGrpSpPr/>
          <p:nvPr/>
        </p:nvGrpSpPr>
        <p:grpSpPr>
          <a:xfrm>
            <a:off x="3056921" y="3365653"/>
            <a:ext cx="648494" cy="324644"/>
            <a:chOff x="1090255" y="2298105"/>
            <a:chExt cx="648494" cy="324644"/>
          </a:xfrm>
        </p:grpSpPr>
        <p:sp>
          <p:nvSpPr>
            <p:cNvPr id="601" name="Google Shape;601;p236"/>
            <p:cNvSpPr/>
            <p:nvPr/>
          </p:nvSpPr>
          <p:spPr>
            <a:xfrm>
              <a:off x="1090255" y="2298105"/>
              <a:ext cx="648494" cy="324644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236"/>
            <p:cNvSpPr txBox="1"/>
            <p:nvPr/>
          </p:nvSpPr>
          <p:spPr>
            <a:xfrm>
              <a:off x="1102342" y="2333615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2" name="Google Shape;612;p236"/>
          <p:cNvGrpSpPr/>
          <p:nvPr/>
        </p:nvGrpSpPr>
        <p:grpSpPr>
          <a:xfrm>
            <a:off x="3836971" y="2933349"/>
            <a:ext cx="648494" cy="323850"/>
            <a:chOff x="2340411" y="1748036"/>
            <a:chExt cx="648494" cy="323850"/>
          </a:xfrm>
        </p:grpSpPr>
        <p:sp>
          <p:nvSpPr>
            <p:cNvPr id="600" name="Google Shape;600;p236"/>
            <p:cNvSpPr/>
            <p:nvPr/>
          </p:nvSpPr>
          <p:spPr>
            <a:xfrm>
              <a:off x="2340411" y="1748036"/>
              <a:ext cx="648494" cy="323850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236"/>
            <p:cNvSpPr txBox="1"/>
            <p:nvPr/>
          </p:nvSpPr>
          <p:spPr>
            <a:xfrm>
              <a:off x="2352196" y="1787903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3" name="Google Shape;613;p236"/>
          <p:cNvGrpSpPr/>
          <p:nvPr/>
        </p:nvGrpSpPr>
        <p:grpSpPr>
          <a:xfrm>
            <a:off x="4624874" y="3364600"/>
            <a:ext cx="650919" cy="323056"/>
            <a:chOff x="3355618" y="2298105"/>
            <a:chExt cx="650919" cy="323056"/>
          </a:xfrm>
        </p:grpSpPr>
        <p:sp>
          <p:nvSpPr>
            <p:cNvPr id="604" name="Google Shape;604;p236"/>
            <p:cNvSpPr/>
            <p:nvPr/>
          </p:nvSpPr>
          <p:spPr>
            <a:xfrm>
              <a:off x="3355618" y="2298105"/>
              <a:ext cx="648494" cy="323056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236"/>
            <p:cNvSpPr txBox="1"/>
            <p:nvPr/>
          </p:nvSpPr>
          <p:spPr>
            <a:xfrm>
              <a:off x="3370623" y="2328086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4" name="Google Shape;614;p236"/>
          <p:cNvGrpSpPr/>
          <p:nvPr/>
        </p:nvGrpSpPr>
        <p:grpSpPr>
          <a:xfrm>
            <a:off x="3836560" y="3774393"/>
            <a:ext cx="648494" cy="323056"/>
            <a:chOff x="2339618" y="2847380"/>
            <a:chExt cx="648494" cy="323056"/>
          </a:xfrm>
        </p:grpSpPr>
        <p:sp>
          <p:nvSpPr>
            <p:cNvPr id="606" name="Google Shape;606;p236"/>
            <p:cNvSpPr/>
            <p:nvPr/>
          </p:nvSpPr>
          <p:spPr>
            <a:xfrm>
              <a:off x="2339618" y="2847380"/>
              <a:ext cx="648494" cy="323056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236"/>
            <p:cNvSpPr txBox="1"/>
            <p:nvPr/>
          </p:nvSpPr>
          <p:spPr>
            <a:xfrm>
              <a:off x="2349472" y="2884209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P:\digital.bevaring.dk\Illustrations\web\Lovgivning_LegalRestrictions_DigitalPreservation.png" id="616" name="Google Shape;616;p2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25895" y="2368953"/>
            <a:ext cx="430205" cy="5019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7" name="Google Shape;617;p236"/>
          <p:cNvGrpSpPr/>
          <p:nvPr/>
        </p:nvGrpSpPr>
        <p:grpSpPr>
          <a:xfrm>
            <a:off x="5365383" y="3193928"/>
            <a:ext cx="857880" cy="610761"/>
            <a:chOff x="5438744" y="3066747"/>
            <a:chExt cx="1143840" cy="814348"/>
          </a:xfrm>
        </p:grpSpPr>
        <p:grpSp>
          <p:nvGrpSpPr>
            <p:cNvPr id="618" name="Google Shape;618;p236"/>
            <p:cNvGrpSpPr/>
            <p:nvPr/>
          </p:nvGrpSpPr>
          <p:grpSpPr>
            <a:xfrm>
              <a:off x="6119406" y="3176291"/>
              <a:ext cx="463178" cy="556102"/>
              <a:chOff x="8551729" y="4221090"/>
              <a:chExt cx="592277" cy="504056"/>
            </a:xfrm>
          </p:grpSpPr>
          <p:grpSp>
            <p:nvGrpSpPr>
              <p:cNvPr id="619" name="Google Shape;619;p236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620" name="Google Shape;620;p236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621" name="Google Shape;621;p236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622" name="Google Shape;622;p236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23" name="Google Shape;623;p23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462282" y="3066747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24" name="Google Shape;624;p236"/>
            <p:cNvGrpSpPr/>
            <p:nvPr/>
          </p:nvGrpSpPr>
          <p:grpSpPr>
            <a:xfrm>
              <a:off x="5803832" y="3351941"/>
              <a:ext cx="316631" cy="529154"/>
              <a:chOff x="7520134" y="4865665"/>
              <a:chExt cx="331676" cy="583948"/>
            </a:xfrm>
          </p:grpSpPr>
          <p:sp>
            <p:nvSpPr>
              <p:cNvPr id="625" name="Google Shape;625;p236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26" name="Google Shape;626;p236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27" name="Google Shape;627;p236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28" name="Google Shape;628;p236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629" name="Google Shape;629;p236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30" name="Google Shape;630;p23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438744" y="3410194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1" name="Google Shape;631;p236"/>
          <p:cNvGrpSpPr/>
          <p:nvPr/>
        </p:nvGrpSpPr>
        <p:grpSpPr>
          <a:xfrm>
            <a:off x="2151473" y="3119717"/>
            <a:ext cx="758428" cy="756047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632" name="Google Shape;632;p23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3" name="Google Shape;633;p236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descr="P:\digital.bevaring.dk\Illustrations\web\Begivenheder_Events_DigitalPreservation.png" id="634" name="Google Shape;634;p23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884598" y="4159157"/>
            <a:ext cx="648424" cy="458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1" name="Google Shape;641;p237"/>
          <p:cNvCxnSpPr/>
          <p:nvPr/>
        </p:nvCxnSpPr>
        <p:spPr>
          <a:xfrm rot="10800000">
            <a:off x="1014149" y="5194165"/>
            <a:ext cx="934464" cy="2589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642" name="Google Shape;642;p237"/>
          <p:cNvCxnSpPr>
            <a:stCxn id="643" idx="1"/>
            <a:endCxn id="644" idx="2"/>
          </p:cNvCxnSpPr>
          <p:nvPr/>
        </p:nvCxnSpPr>
        <p:spPr>
          <a:xfrm rot="10800000">
            <a:off x="6536648" y="3838446"/>
            <a:ext cx="159000" cy="185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5" name="Google Shape;645;p237"/>
          <p:cNvSpPr/>
          <p:nvPr/>
        </p:nvSpPr>
        <p:spPr>
          <a:xfrm>
            <a:off x="6695648" y="4130591"/>
            <a:ext cx="1490433" cy="20890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agentIdentifier</a:t>
            </a:r>
            <a:endParaRPr b="0" i="0" sz="12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646" name="Google Shape;646;p237"/>
          <p:cNvCxnSpPr>
            <a:stCxn id="644" idx="2"/>
            <a:endCxn id="645" idx="5"/>
          </p:cNvCxnSpPr>
          <p:nvPr/>
        </p:nvCxnSpPr>
        <p:spPr>
          <a:xfrm>
            <a:off x="6536532" y="3838575"/>
            <a:ext cx="185100" cy="396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7" name="Google Shape;647;p237"/>
          <p:cNvSpPr/>
          <p:nvPr/>
        </p:nvSpPr>
        <p:spPr>
          <a:xfrm>
            <a:off x="6696000" y="4943564"/>
            <a:ext cx="1495636" cy="20890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agentname</a:t>
            </a:r>
            <a:endParaRPr b="0" i="0" sz="12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648" name="Google Shape;648;p237"/>
          <p:cNvCxnSpPr>
            <a:stCxn id="644" idx="2"/>
            <a:endCxn id="649" idx="5"/>
          </p:cNvCxnSpPr>
          <p:nvPr/>
        </p:nvCxnSpPr>
        <p:spPr>
          <a:xfrm>
            <a:off x="6536532" y="3838575"/>
            <a:ext cx="185700" cy="148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3" name="Google Shape;643;p237"/>
          <p:cNvSpPr/>
          <p:nvPr/>
        </p:nvSpPr>
        <p:spPr>
          <a:xfrm>
            <a:off x="6695648" y="5510480"/>
            <a:ext cx="7731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…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9" name="Google Shape;649;p237"/>
          <p:cNvSpPr/>
          <p:nvPr/>
        </p:nvSpPr>
        <p:spPr>
          <a:xfrm>
            <a:off x="6696000" y="5220969"/>
            <a:ext cx="1486938" cy="20890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agentType</a:t>
            </a:r>
            <a:endParaRPr b="0" i="0" sz="12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650" name="Google Shape;650;p237"/>
          <p:cNvCxnSpPr>
            <a:stCxn id="644" idx="2"/>
            <a:endCxn id="647" idx="5"/>
          </p:cNvCxnSpPr>
          <p:nvPr/>
        </p:nvCxnSpPr>
        <p:spPr>
          <a:xfrm>
            <a:off x="6536532" y="3838575"/>
            <a:ext cx="185700" cy="1209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51" name="Google Shape;651;p237"/>
          <p:cNvGrpSpPr/>
          <p:nvPr/>
        </p:nvGrpSpPr>
        <p:grpSpPr>
          <a:xfrm>
            <a:off x="6754209" y="4348810"/>
            <a:ext cx="1992710" cy="561628"/>
            <a:chOff x="6566443" y="4349802"/>
            <a:chExt cx="1992710" cy="561628"/>
          </a:xfrm>
        </p:grpSpPr>
        <p:sp>
          <p:nvSpPr>
            <p:cNvPr id="652" name="Google Shape;652;p237"/>
            <p:cNvSpPr/>
            <p:nvPr/>
          </p:nvSpPr>
          <p:spPr>
            <a:xfrm>
              <a:off x="6795153" y="4661640"/>
              <a:ext cx="1764000" cy="219923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53" name="Google Shape;653;p237"/>
            <p:cNvCxnSpPr>
              <a:endCxn id="652" idx="5"/>
            </p:cNvCxnSpPr>
            <p:nvPr/>
          </p:nvCxnSpPr>
          <p:spPr>
            <a:xfrm>
              <a:off x="6566443" y="4349802"/>
              <a:ext cx="256200" cy="421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654" name="Google Shape;654;p237"/>
            <p:cNvSpPr/>
            <p:nvPr/>
          </p:nvSpPr>
          <p:spPr>
            <a:xfrm>
              <a:off x="6789260" y="4634430"/>
              <a:ext cx="17588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agentIdentifierValue</a:t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5" name="Google Shape;655;p237"/>
          <p:cNvGrpSpPr/>
          <p:nvPr/>
        </p:nvGrpSpPr>
        <p:grpSpPr>
          <a:xfrm>
            <a:off x="6765229" y="4339528"/>
            <a:ext cx="1964210" cy="304828"/>
            <a:chOff x="6594943" y="4606602"/>
            <a:chExt cx="1964210" cy="304828"/>
          </a:xfrm>
        </p:grpSpPr>
        <p:sp>
          <p:nvSpPr>
            <p:cNvPr id="656" name="Google Shape;656;p237"/>
            <p:cNvSpPr/>
            <p:nvPr/>
          </p:nvSpPr>
          <p:spPr>
            <a:xfrm>
              <a:off x="6795153" y="4661640"/>
              <a:ext cx="1764000" cy="219923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57" name="Google Shape;657;p237"/>
            <p:cNvCxnSpPr>
              <a:endCxn id="656" idx="5"/>
            </p:cNvCxnSpPr>
            <p:nvPr/>
          </p:nvCxnSpPr>
          <p:spPr>
            <a:xfrm>
              <a:off x="6594943" y="4606602"/>
              <a:ext cx="227700" cy="165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658" name="Google Shape;658;p237"/>
            <p:cNvSpPr/>
            <p:nvPr/>
          </p:nvSpPr>
          <p:spPr>
            <a:xfrm>
              <a:off x="6817313" y="4634430"/>
              <a:ext cx="170270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agentIdentifierType</a:t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9" name="Google Shape;659;p237"/>
          <p:cNvSpPr/>
          <p:nvPr/>
        </p:nvSpPr>
        <p:spPr>
          <a:xfrm rot="-5400000">
            <a:off x="930275" y="3303588"/>
            <a:ext cx="431800" cy="438150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60" name="Google Shape;660;p237"/>
          <p:cNvCxnSpPr>
            <a:stCxn id="661" idx="1"/>
            <a:endCxn id="662" idx="0"/>
          </p:cNvCxnSpPr>
          <p:nvPr/>
        </p:nvCxnSpPr>
        <p:spPr>
          <a:xfrm flipH="1">
            <a:off x="2005725" y="2416175"/>
            <a:ext cx="18519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63" name="Google Shape;663;p237"/>
          <p:cNvCxnSpPr>
            <a:stCxn id="661" idx="3"/>
            <a:endCxn id="644" idx="0"/>
          </p:cNvCxnSpPr>
          <p:nvPr/>
        </p:nvCxnSpPr>
        <p:spPr>
          <a:xfrm>
            <a:off x="5154613" y="2416175"/>
            <a:ext cx="13818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64" name="Google Shape;664;p237"/>
          <p:cNvCxnSpPr>
            <a:stCxn id="665" idx="3"/>
            <a:endCxn id="644" idx="2"/>
          </p:cNvCxnSpPr>
          <p:nvPr/>
        </p:nvCxnSpPr>
        <p:spPr>
          <a:xfrm flipH="1" rot="10800000">
            <a:off x="5153025" y="3838569"/>
            <a:ext cx="1383600" cy="775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66" name="Google Shape;666;p237"/>
          <p:cNvCxnSpPr>
            <a:stCxn id="665" idx="1"/>
            <a:endCxn id="662" idx="2"/>
          </p:cNvCxnSpPr>
          <p:nvPr/>
        </p:nvCxnSpPr>
        <p:spPr>
          <a:xfrm rot="10800000">
            <a:off x="2005938" y="3841869"/>
            <a:ext cx="1850100" cy="77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67" name="Google Shape;667;p237"/>
          <p:cNvCxnSpPr>
            <a:stCxn id="662" idx="3"/>
            <a:endCxn id="644" idx="1"/>
          </p:cNvCxnSpPr>
          <p:nvPr/>
        </p:nvCxnSpPr>
        <p:spPr>
          <a:xfrm flipH="1" rot="10800000">
            <a:off x="2654300" y="3515607"/>
            <a:ext cx="3233700" cy="1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668" name="Google Shape;668;p237"/>
          <p:cNvSpPr txBox="1"/>
          <p:nvPr/>
        </p:nvSpPr>
        <p:spPr>
          <a:xfrm>
            <a:off x="499342" y="5261530"/>
            <a:ext cx="233749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Relationships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specifies relations 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between entities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237"/>
          <p:cNvSpPr/>
          <p:nvPr/>
        </p:nvSpPr>
        <p:spPr>
          <a:xfrm>
            <a:off x="284400" y="1191600"/>
            <a:ext cx="8656040" cy="2630986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70" name="Google Shape;670;p237"/>
          <p:cNvSpPr/>
          <p:nvPr/>
        </p:nvSpPr>
        <p:spPr>
          <a:xfrm>
            <a:off x="530225" y="1353542"/>
            <a:ext cx="245759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Entities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“things” relevant to digital preservation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237"/>
          <p:cNvSpPr/>
          <p:nvPr/>
        </p:nvSpPr>
        <p:spPr>
          <a:xfrm>
            <a:off x="1691680" y="1412776"/>
            <a:ext cx="395287" cy="20955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None/>
            </a:pPr>
            <a:r>
              <a:t/>
            </a:r>
            <a:endParaRPr b="1" i="0" sz="20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1" name="Google Shape;661;p237"/>
          <p:cNvSpPr/>
          <p:nvPr/>
        </p:nvSpPr>
        <p:spPr>
          <a:xfrm>
            <a:off x="3857625" y="2092325"/>
            <a:ext cx="1296988" cy="64770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Lovgivning_LegalRestrictions_DigitalPreservation.png" id="672" name="Google Shape;672;p2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863" y="1391949"/>
            <a:ext cx="576262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3" name="Google Shape;673;p237"/>
          <p:cNvGrpSpPr/>
          <p:nvPr/>
        </p:nvGrpSpPr>
        <p:grpSpPr>
          <a:xfrm>
            <a:off x="7250822" y="3007221"/>
            <a:ext cx="1143840" cy="814348"/>
            <a:chOff x="7310207" y="3514369"/>
            <a:chExt cx="1143840" cy="814348"/>
          </a:xfrm>
        </p:grpSpPr>
        <p:grpSp>
          <p:nvGrpSpPr>
            <p:cNvPr id="674" name="Google Shape;674;p237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675" name="Google Shape;675;p237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676" name="Google Shape;676;p237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677" name="Google Shape;677;p237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678" name="Google Shape;678;p237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79" name="Google Shape;679;p23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80" name="Google Shape;680;p237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681" name="Google Shape;681;p237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2" name="Google Shape;682;p237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3" name="Google Shape;683;p237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684" name="Google Shape;684;p237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685" name="Google Shape;685;p237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86" name="Google Shape;686;p23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7" name="Google Shape;687;p237"/>
          <p:cNvSpPr/>
          <p:nvPr/>
        </p:nvSpPr>
        <p:spPr>
          <a:xfrm>
            <a:off x="194400" y="3783600"/>
            <a:ext cx="6339894" cy="2562031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88" name="Google Shape;688;p237"/>
          <p:cNvSpPr/>
          <p:nvPr/>
        </p:nvSpPr>
        <p:spPr>
          <a:xfrm>
            <a:off x="6523560" y="3848398"/>
            <a:ext cx="2350104" cy="2562031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89" name="Google Shape;689;p237"/>
          <p:cNvSpPr txBox="1"/>
          <p:nvPr/>
        </p:nvSpPr>
        <p:spPr>
          <a:xfrm>
            <a:off x="5771223" y="1382161"/>
            <a:ext cx="252024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Semantic Units </a:t>
            </a:r>
            <a:b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detailed information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of entities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90" name="Google Shape;690;p237"/>
          <p:cNvSpPr/>
          <p:nvPr/>
        </p:nvSpPr>
        <p:spPr>
          <a:xfrm>
            <a:off x="7849446" y="1484784"/>
            <a:ext cx="322954" cy="190286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91" name="Google Shape;691;p237"/>
          <p:cNvSpPr/>
          <p:nvPr/>
        </p:nvSpPr>
        <p:spPr>
          <a:xfrm>
            <a:off x="5698635" y="1400418"/>
            <a:ext cx="2721465" cy="935149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2" name="Google Shape;662;p237"/>
          <p:cNvSpPr/>
          <p:nvPr/>
        </p:nvSpPr>
        <p:spPr>
          <a:xfrm>
            <a:off x="1357313" y="3192463"/>
            <a:ext cx="1296987" cy="649287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237"/>
          <p:cNvSpPr/>
          <p:nvPr/>
        </p:nvSpPr>
        <p:spPr>
          <a:xfrm>
            <a:off x="5888038" y="319246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2" name="Google Shape;692;p237"/>
          <p:cNvGrpSpPr/>
          <p:nvPr/>
        </p:nvGrpSpPr>
        <p:grpSpPr>
          <a:xfrm>
            <a:off x="823197" y="3817817"/>
            <a:ext cx="1011237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693" name="Google Shape;693;p23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4" name="Google Shape;694;p237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665" name="Google Shape;665;p237"/>
          <p:cNvSpPr/>
          <p:nvPr/>
        </p:nvSpPr>
        <p:spPr>
          <a:xfrm>
            <a:off x="3856038" y="429101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695" name="Google Shape;695;p2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72731" y="5043876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237"/>
          <p:cNvSpPr/>
          <p:nvPr/>
        </p:nvSpPr>
        <p:spPr>
          <a:xfrm>
            <a:off x="247650" y="1295112"/>
            <a:ext cx="2721465" cy="935149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97" name="Google Shape;697;p237"/>
          <p:cNvSpPr/>
          <p:nvPr/>
        </p:nvSpPr>
        <p:spPr>
          <a:xfrm rot="-5400000">
            <a:off x="2946498" y="3496845"/>
            <a:ext cx="121930" cy="123723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98" name="Google Shape;698;p237"/>
          <p:cNvCxnSpPr>
            <a:stCxn id="699" idx="1"/>
            <a:endCxn id="700" idx="0"/>
          </p:cNvCxnSpPr>
          <p:nvPr/>
        </p:nvCxnSpPr>
        <p:spPr>
          <a:xfrm flipH="1">
            <a:off x="3381271" y="3095274"/>
            <a:ext cx="455700" cy="2703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01" name="Google Shape;701;p237"/>
          <p:cNvCxnSpPr>
            <a:stCxn id="702" idx="3"/>
            <a:endCxn id="703" idx="0"/>
          </p:cNvCxnSpPr>
          <p:nvPr/>
        </p:nvCxnSpPr>
        <p:spPr>
          <a:xfrm>
            <a:off x="4484670" y="3104021"/>
            <a:ext cx="464400" cy="260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04" name="Google Shape;704;p237"/>
          <p:cNvCxnSpPr>
            <a:stCxn id="705" idx="3"/>
            <a:endCxn id="703" idx="2"/>
          </p:cNvCxnSpPr>
          <p:nvPr/>
        </p:nvCxnSpPr>
        <p:spPr>
          <a:xfrm flipH="1" rot="10800000">
            <a:off x="4485054" y="3687521"/>
            <a:ext cx="464100" cy="2484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06" name="Google Shape;706;p237"/>
          <p:cNvCxnSpPr>
            <a:stCxn id="705" idx="1"/>
            <a:endCxn id="700" idx="2"/>
          </p:cNvCxnSpPr>
          <p:nvPr/>
        </p:nvCxnSpPr>
        <p:spPr>
          <a:xfrm rot="10800000">
            <a:off x="3381160" y="3690221"/>
            <a:ext cx="455400" cy="245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07" name="Google Shape;707;p237"/>
          <p:cNvCxnSpPr>
            <a:stCxn id="700" idx="3"/>
            <a:endCxn id="708" idx="1"/>
          </p:cNvCxnSpPr>
          <p:nvPr/>
        </p:nvCxnSpPr>
        <p:spPr>
          <a:xfrm flipH="1" rot="10800000">
            <a:off x="3705415" y="3525275"/>
            <a:ext cx="934500" cy="2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grpSp>
        <p:nvGrpSpPr>
          <p:cNvPr id="709" name="Google Shape;709;p237"/>
          <p:cNvGrpSpPr/>
          <p:nvPr/>
        </p:nvGrpSpPr>
        <p:grpSpPr>
          <a:xfrm>
            <a:off x="3056921" y="3365653"/>
            <a:ext cx="648494" cy="324644"/>
            <a:chOff x="1090255" y="2298105"/>
            <a:chExt cx="648494" cy="324644"/>
          </a:xfrm>
        </p:grpSpPr>
        <p:sp>
          <p:nvSpPr>
            <p:cNvPr id="700" name="Google Shape;700;p237"/>
            <p:cNvSpPr/>
            <p:nvPr/>
          </p:nvSpPr>
          <p:spPr>
            <a:xfrm>
              <a:off x="1090255" y="2298105"/>
              <a:ext cx="648494" cy="324644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237"/>
            <p:cNvSpPr txBox="1"/>
            <p:nvPr/>
          </p:nvSpPr>
          <p:spPr>
            <a:xfrm>
              <a:off x="1102342" y="2333615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1" name="Google Shape;711;p237"/>
          <p:cNvGrpSpPr/>
          <p:nvPr/>
        </p:nvGrpSpPr>
        <p:grpSpPr>
          <a:xfrm>
            <a:off x="3836971" y="2933349"/>
            <a:ext cx="648494" cy="323850"/>
            <a:chOff x="2340411" y="1748036"/>
            <a:chExt cx="648494" cy="323850"/>
          </a:xfrm>
        </p:grpSpPr>
        <p:sp>
          <p:nvSpPr>
            <p:cNvPr id="699" name="Google Shape;699;p237"/>
            <p:cNvSpPr/>
            <p:nvPr/>
          </p:nvSpPr>
          <p:spPr>
            <a:xfrm>
              <a:off x="2340411" y="1748036"/>
              <a:ext cx="648494" cy="323850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237"/>
            <p:cNvSpPr txBox="1"/>
            <p:nvPr/>
          </p:nvSpPr>
          <p:spPr>
            <a:xfrm>
              <a:off x="2352196" y="1787903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2" name="Google Shape;712;p237"/>
          <p:cNvGrpSpPr/>
          <p:nvPr/>
        </p:nvGrpSpPr>
        <p:grpSpPr>
          <a:xfrm>
            <a:off x="4624874" y="3364600"/>
            <a:ext cx="650919" cy="323056"/>
            <a:chOff x="3355618" y="2298105"/>
            <a:chExt cx="650919" cy="323056"/>
          </a:xfrm>
        </p:grpSpPr>
        <p:sp>
          <p:nvSpPr>
            <p:cNvPr id="703" name="Google Shape;703;p237"/>
            <p:cNvSpPr/>
            <p:nvPr/>
          </p:nvSpPr>
          <p:spPr>
            <a:xfrm>
              <a:off x="3355618" y="2298105"/>
              <a:ext cx="648494" cy="323056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237"/>
            <p:cNvSpPr txBox="1"/>
            <p:nvPr/>
          </p:nvSpPr>
          <p:spPr>
            <a:xfrm>
              <a:off x="3370623" y="2328086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3" name="Google Shape;713;p237"/>
          <p:cNvGrpSpPr/>
          <p:nvPr/>
        </p:nvGrpSpPr>
        <p:grpSpPr>
          <a:xfrm>
            <a:off x="3836560" y="3774393"/>
            <a:ext cx="648494" cy="323056"/>
            <a:chOff x="2339618" y="2847380"/>
            <a:chExt cx="648494" cy="323056"/>
          </a:xfrm>
        </p:grpSpPr>
        <p:sp>
          <p:nvSpPr>
            <p:cNvPr id="705" name="Google Shape;705;p237"/>
            <p:cNvSpPr/>
            <p:nvPr/>
          </p:nvSpPr>
          <p:spPr>
            <a:xfrm>
              <a:off x="2339618" y="2847380"/>
              <a:ext cx="648494" cy="323056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Verdana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237"/>
            <p:cNvSpPr txBox="1"/>
            <p:nvPr/>
          </p:nvSpPr>
          <p:spPr>
            <a:xfrm>
              <a:off x="2349472" y="2884209"/>
              <a:ext cx="63591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P:\digital.bevaring.dk\Illustrations\web\Lovgivning_LegalRestrictions_DigitalPreservation.png" id="715" name="Google Shape;715;p2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5895" y="2368953"/>
            <a:ext cx="430205" cy="5019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6" name="Google Shape;716;p237"/>
          <p:cNvGrpSpPr/>
          <p:nvPr/>
        </p:nvGrpSpPr>
        <p:grpSpPr>
          <a:xfrm>
            <a:off x="5365383" y="3193928"/>
            <a:ext cx="857880" cy="610761"/>
            <a:chOff x="5438744" y="3066747"/>
            <a:chExt cx="1143840" cy="814348"/>
          </a:xfrm>
        </p:grpSpPr>
        <p:grpSp>
          <p:nvGrpSpPr>
            <p:cNvPr id="717" name="Google Shape;717;p237"/>
            <p:cNvGrpSpPr/>
            <p:nvPr/>
          </p:nvGrpSpPr>
          <p:grpSpPr>
            <a:xfrm>
              <a:off x="6119406" y="3176291"/>
              <a:ext cx="463178" cy="556102"/>
              <a:chOff x="8551729" y="4221090"/>
              <a:chExt cx="592277" cy="504056"/>
            </a:xfrm>
          </p:grpSpPr>
          <p:grpSp>
            <p:nvGrpSpPr>
              <p:cNvPr id="718" name="Google Shape;718;p237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719" name="Google Shape;719;p237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720" name="Google Shape;720;p237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721" name="Google Shape;721;p237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22" name="Google Shape;722;p23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462282" y="3066747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23" name="Google Shape;723;p237"/>
            <p:cNvGrpSpPr/>
            <p:nvPr/>
          </p:nvGrpSpPr>
          <p:grpSpPr>
            <a:xfrm>
              <a:off x="5803832" y="3351941"/>
              <a:ext cx="316631" cy="529154"/>
              <a:chOff x="7520134" y="4865665"/>
              <a:chExt cx="331676" cy="583948"/>
            </a:xfrm>
          </p:grpSpPr>
          <p:sp>
            <p:nvSpPr>
              <p:cNvPr id="724" name="Google Shape;724;p237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5" name="Google Shape;725;p237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6" name="Google Shape;726;p237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27" name="Google Shape;727;p237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728" name="Google Shape;728;p237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29" name="Google Shape;729;p23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438744" y="3410194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30" name="Google Shape;730;p237"/>
          <p:cNvGrpSpPr/>
          <p:nvPr/>
        </p:nvGrpSpPr>
        <p:grpSpPr>
          <a:xfrm>
            <a:off x="2151473" y="3119717"/>
            <a:ext cx="758428" cy="756047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731" name="Google Shape;731;p23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237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descr="P:\digital.bevaring.dk\Illustrations\web\Begivenheder_Events_DigitalPreservation.png" id="733" name="Google Shape;733;p2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84598" y="4159157"/>
            <a:ext cx="648424" cy="4582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:\digital.bevaring.dk\Illustrations\production\2_PNG_Croppet\Database_DigitalBevaring.png" id="734" name="Google Shape;734;p2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620000" y="836613"/>
            <a:ext cx="1214438" cy="17287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5" name="Google Shape;735;p237"/>
          <p:cNvGrpSpPr/>
          <p:nvPr/>
        </p:nvGrpSpPr>
        <p:grpSpPr>
          <a:xfrm>
            <a:off x="179388" y="765175"/>
            <a:ext cx="1655762" cy="2519363"/>
            <a:chOff x="251521" y="908720"/>
            <a:chExt cx="1152128" cy="1515251"/>
          </a:xfrm>
        </p:grpSpPr>
        <p:pic>
          <p:nvPicPr>
            <p:cNvPr id="736" name="Google Shape;736;p23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 rot="-1675404">
              <a:off x="279429" y="1271345"/>
              <a:ext cx="927285" cy="1490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:\digital.bevaring.dk\Illustrations\production\4_PNG_UK_www\Metadata_DigitalPreservation.png" id="737" name="Google Shape;737;p23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251521" y="908720"/>
              <a:ext cx="1152128" cy="1515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8" name="Google Shape;738;p237"/>
            <p:cNvSpPr/>
            <p:nvPr/>
          </p:nvSpPr>
          <p:spPr>
            <a:xfrm>
              <a:off x="323322" y="2348542"/>
              <a:ext cx="1080327" cy="72564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739" name="Google Shape;739;p237"/>
          <p:cNvSpPr txBox="1"/>
          <p:nvPr>
            <p:ph type="title"/>
          </p:nvPr>
        </p:nvSpPr>
        <p:spPr>
          <a:xfrm>
            <a:off x="1331913" y="692150"/>
            <a:ext cx="6048375" cy="874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PREMIS Data Model </a:t>
            </a:r>
            <a:endParaRPr/>
          </a:p>
        </p:txBody>
      </p:sp>
      <p:sp>
        <p:nvSpPr>
          <p:cNvPr id="740" name="Google Shape;740;p237"/>
          <p:cNvSpPr txBox="1"/>
          <p:nvPr/>
        </p:nvSpPr>
        <p:spPr>
          <a:xfrm>
            <a:off x="1569506" y="651438"/>
            <a:ext cx="6048375" cy="874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PREMIS Data Model includes:</a:t>
            </a:r>
            <a:endParaRPr b="1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38"/>
          <p:cNvSpPr txBox="1"/>
          <p:nvPr/>
        </p:nvSpPr>
        <p:spPr>
          <a:xfrm>
            <a:off x="528638" y="4221163"/>
            <a:ext cx="3965575" cy="2155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51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PDF 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An image within a 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book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book representation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77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6" name="Google Shape;746;p238"/>
          <p:cNvSpPr txBox="1"/>
          <p:nvPr/>
        </p:nvSpPr>
        <p:spPr>
          <a:xfrm>
            <a:off x="4602163" y="981075"/>
            <a:ext cx="3689350" cy="5489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It is the objects that you preserve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Objects can be intellectual entities, representations or bitstreams (more later)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Implementation choices:</a:t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Determine which types of Objects are in scope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794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44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8794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44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8794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44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47" name="Google Shape;747;p238"/>
          <p:cNvGrpSpPr/>
          <p:nvPr/>
        </p:nvGrpSpPr>
        <p:grpSpPr>
          <a:xfrm>
            <a:off x="468313" y="1116013"/>
            <a:ext cx="3698875" cy="1735137"/>
            <a:chOff x="965499" y="2091613"/>
            <a:chExt cx="6507768" cy="2773164"/>
          </a:xfrm>
        </p:grpSpPr>
        <p:grpSp>
          <p:nvGrpSpPr>
            <p:cNvPr id="748" name="Google Shape;748;p238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749" name="Google Shape;749;p238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50" name="Google Shape;750;p238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751" name="Google Shape;751;p238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52" name="Google Shape;752;p238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238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238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238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238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757" name="Google Shape;757;p238"/>
            <p:cNvCxnSpPr>
              <a:stCxn id="755" idx="1"/>
              <a:endCxn id="752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58" name="Google Shape;758;p238"/>
            <p:cNvCxnSpPr>
              <a:stCxn id="755" idx="3"/>
              <a:endCxn id="754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59" name="Google Shape;759;p238"/>
            <p:cNvCxnSpPr>
              <a:stCxn id="753" idx="3"/>
              <a:endCxn id="754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60" name="Google Shape;760;p238"/>
            <p:cNvCxnSpPr>
              <a:stCxn id="753" idx="1"/>
              <a:endCxn id="752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61" name="Google Shape;761;p238"/>
            <p:cNvCxnSpPr>
              <a:stCxn id="752" idx="3"/>
              <a:endCxn id="754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sp>
        <p:nvSpPr>
          <p:cNvPr id="762" name="Google Shape;762;p238"/>
          <p:cNvSpPr/>
          <p:nvPr/>
        </p:nvSpPr>
        <p:spPr>
          <a:xfrm>
            <a:off x="395288" y="1628775"/>
            <a:ext cx="1344612" cy="1530350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3" name="Google Shape;763;p238"/>
          <p:cNvSpPr txBox="1"/>
          <p:nvPr>
            <p:ph type="title"/>
          </p:nvPr>
        </p:nvSpPr>
        <p:spPr>
          <a:xfrm>
            <a:off x="468313" y="658813"/>
            <a:ext cx="40259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Objects</a:t>
            </a:r>
            <a:endParaRPr/>
          </a:p>
        </p:txBody>
      </p:sp>
      <p:grpSp>
        <p:nvGrpSpPr>
          <p:cNvPr id="764" name="Google Shape;764;p238"/>
          <p:cNvGrpSpPr/>
          <p:nvPr/>
        </p:nvGrpSpPr>
        <p:grpSpPr>
          <a:xfrm>
            <a:off x="604838" y="2205038"/>
            <a:ext cx="866775" cy="8636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765" name="Google Shape;765;p2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6" name="Google Shape;766;p238"/>
            <p:cNvSpPr/>
            <p:nvPr/>
          </p:nvSpPr>
          <p:spPr>
            <a:xfrm>
              <a:off x="1835009" y="4797152"/>
              <a:ext cx="288992" cy="3591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767" name="Google Shape;767;p238"/>
          <p:cNvSpPr txBox="1"/>
          <p:nvPr/>
        </p:nvSpPr>
        <p:spPr>
          <a:xfrm>
            <a:off x="3977006" y="5114409"/>
            <a:ext cx="27238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Different types of objects</a:t>
            </a:r>
            <a:endParaRPr b="0" i="0" sz="1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238"/>
          <p:cNvSpPr/>
          <p:nvPr/>
        </p:nvSpPr>
        <p:spPr>
          <a:xfrm>
            <a:off x="3681412" y="4572000"/>
            <a:ext cx="293688" cy="1224000"/>
          </a:xfrm>
          <a:prstGeom prst="rightBrace">
            <a:avLst>
              <a:gd fmla="val 8333" name="adj1"/>
              <a:gd fmla="val 58384" name="adj2"/>
            </a:avLst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7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40"/>
          <p:cNvSpPr/>
          <p:nvPr/>
        </p:nvSpPr>
        <p:spPr>
          <a:xfrm>
            <a:off x="6433051" y="1159606"/>
            <a:ext cx="128121" cy="1749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776" name="Google Shape;776;p140"/>
          <p:cNvGrpSpPr/>
          <p:nvPr/>
        </p:nvGrpSpPr>
        <p:grpSpPr>
          <a:xfrm>
            <a:off x="6560089" y="742212"/>
            <a:ext cx="2025812" cy="950306"/>
            <a:chOff x="965499" y="2091613"/>
            <a:chExt cx="6507768" cy="2773164"/>
          </a:xfrm>
        </p:grpSpPr>
        <p:grpSp>
          <p:nvGrpSpPr>
            <p:cNvPr id="777" name="Google Shape;777;p140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778" name="Google Shape;778;p140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79" name="Google Shape;779;p140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780" name="Google Shape;780;p140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81" name="Google Shape;781;p140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9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40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9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40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9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40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9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40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786" name="Google Shape;786;p140"/>
            <p:cNvCxnSpPr>
              <a:stCxn id="784" idx="1"/>
              <a:endCxn id="781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87" name="Google Shape;787;p140"/>
            <p:cNvCxnSpPr>
              <a:stCxn id="784" idx="3"/>
              <a:endCxn id="783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88" name="Google Shape;788;p140"/>
            <p:cNvCxnSpPr>
              <a:stCxn id="782" idx="3"/>
              <a:endCxn id="783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89" name="Google Shape;789;p140"/>
            <p:cNvCxnSpPr>
              <a:stCxn id="782" idx="1"/>
              <a:endCxn id="781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790" name="Google Shape;790;p140"/>
            <p:cNvCxnSpPr>
              <a:stCxn id="781" idx="3"/>
              <a:endCxn id="783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pic>
        <p:nvPicPr>
          <p:cNvPr descr="Picture-TIFF-icon" id="791" name="Google Shape;791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5111" y="2321825"/>
            <a:ext cx="461962" cy="471487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40"/>
          <p:cNvSpPr/>
          <p:nvPr/>
        </p:nvSpPr>
        <p:spPr>
          <a:xfrm>
            <a:off x="2987675" y="2652367"/>
            <a:ext cx="1175883" cy="48895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2B1D6"/>
              </a:gs>
              <a:gs pos="50000">
                <a:srgbClr val="D1DFF5"/>
              </a:gs>
              <a:gs pos="100000">
                <a:srgbClr val="E8EFF9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85725" marR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Original TIFFs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3" name="Google Shape;793;p140"/>
          <p:cNvCxnSpPr>
            <a:stCxn id="794" idx="6"/>
            <a:endCxn id="792" idx="1"/>
          </p:cNvCxnSpPr>
          <p:nvPr/>
        </p:nvCxnSpPr>
        <p:spPr>
          <a:xfrm>
            <a:off x="1697112" y="2892651"/>
            <a:ext cx="1290600" cy="4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795" name="Google Shape;795;p140"/>
          <p:cNvCxnSpPr>
            <a:stCxn id="794" idx="6"/>
            <a:endCxn id="796" idx="1"/>
          </p:cNvCxnSpPr>
          <p:nvPr/>
        </p:nvCxnSpPr>
        <p:spPr>
          <a:xfrm>
            <a:off x="1697112" y="2892651"/>
            <a:ext cx="1290600" cy="12618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797" name="Google Shape;797;p140"/>
          <p:cNvGrpSpPr/>
          <p:nvPr/>
        </p:nvGrpSpPr>
        <p:grpSpPr>
          <a:xfrm>
            <a:off x="725487" y="2564904"/>
            <a:ext cx="979488" cy="649287"/>
            <a:chOff x="3924004" y="785794"/>
            <a:chExt cx="979874" cy="649148"/>
          </a:xfrm>
        </p:grpSpPr>
        <p:sp>
          <p:nvSpPr>
            <p:cNvPr id="794" name="Google Shape;794;p140"/>
            <p:cNvSpPr/>
            <p:nvPr/>
          </p:nvSpPr>
          <p:spPr>
            <a:xfrm>
              <a:off x="3924004" y="792000"/>
              <a:ext cx="972008" cy="642942"/>
            </a:xfrm>
            <a:prstGeom prst="ellipse">
              <a:avLst/>
            </a:prstGeom>
            <a:solidFill>
              <a:srgbClr val="92B1D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98" name="Google Shape;798;p140"/>
            <p:cNvSpPr txBox="1"/>
            <p:nvPr/>
          </p:nvSpPr>
          <p:spPr>
            <a:xfrm>
              <a:off x="3966962" y="785794"/>
              <a:ext cx="936916" cy="584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Book 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6" name="Google Shape;796;p140"/>
          <p:cNvSpPr/>
          <p:nvPr/>
        </p:nvSpPr>
        <p:spPr>
          <a:xfrm>
            <a:off x="2987676" y="3909147"/>
            <a:ext cx="1159387" cy="49075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2B1D6"/>
              </a:gs>
              <a:gs pos="50000">
                <a:srgbClr val="D1DFF5"/>
              </a:gs>
              <a:gs pos="100000">
                <a:srgbClr val="E8EFF9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85725" marR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Derived </a:t>
            </a:r>
            <a:b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e-pub</a:t>
            </a:r>
            <a:endParaRPr b="0" i="0" sz="15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9" name="Google Shape;799;p140"/>
          <p:cNvSpPr/>
          <p:nvPr/>
        </p:nvSpPr>
        <p:spPr>
          <a:xfrm>
            <a:off x="5470219" y="2303463"/>
            <a:ext cx="900113" cy="48895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TIFF</a:t>
            </a:r>
            <a:b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140"/>
          <p:cNvSpPr/>
          <p:nvPr/>
        </p:nvSpPr>
        <p:spPr>
          <a:xfrm>
            <a:off x="5470219" y="2879725"/>
            <a:ext cx="900113" cy="48895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TIFF</a:t>
            </a:r>
            <a:b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140"/>
          <p:cNvSpPr/>
          <p:nvPr/>
        </p:nvSpPr>
        <p:spPr>
          <a:xfrm>
            <a:off x="5470219" y="3916412"/>
            <a:ext cx="900113" cy="48895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E-pub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140"/>
          <p:cNvSpPr txBox="1"/>
          <p:nvPr/>
        </p:nvSpPr>
        <p:spPr>
          <a:xfrm>
            <a:off x="7296616" y="1824767"/>
            <a:ext cx="1439863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8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bitstream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140"/>
          <p:cNvSpPr txBox="1"/>
          <p:nvPr/>
        </p:nvSpPr>
        <p:spPr>
          <a:xfrm>
            <a:off x="2655249" y="1852125"/>
            <a:ext cx="21082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8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representation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4" name="Google Shape;804;p140"/>
          <p:cNvCxnSpPr>
            <a:stCxn id="792" idx="3"/>
            <a:endCxn id="800" idx="1"/>
          </p:cNvCxnSpPr>
          <p:nvPr/>
        </p:nvCxnSpPr>
        <p:spPr>
          <a:xfrm>
            <a:off x="4163558" y="2896842"/>
            <a:ext cx="1306800" cy="227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05" name="Google Shape;805;p140"/>
          <p:cNvCxnSpPr>
            <a:stCxn id="800" idx="3"/>
            <a:endCxn id="806" idx="1"/>
          </p:cNvCxnSpPr>
          <p:nvPr/>
        </p:nvCxnSpPr>
        <p:spPr>
          <a:xfrm flipH="1" rot="10800000">
            <a:off x="6370332" y="3119400"/>
            <a:ext cx="420300" cy="4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07" name="Google Shape;807;p140"/>
          <p:cNvCxnSpPr>
            <a:stCxn id="801" idx="3"/>
            <a:endCxn id="808" idx="1"/>
          </p:cNvCxnSpPr>
          <p:nvPr/>
        </p:nvCxnSpPr>
        <p:spPr>
          <a:xfrm>
            <a:off x="6370332" y="4160887"/>
            <a:ext cx="443700" cy="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09" name="Google Shape;809;p140"/>
          <p:cNvCxnSpPr>
            <a:stCxn id="799" idx="3"/>
            <a:endCxn id="791" idx="1"/>
          </p:cNvCxnSpPr>
          <p:nvPr/>
        </p:nvCxnSpPr>
        <p:spPr>
          <a:xfrm>
            <a:off x="6370332" y="2547938"/>
            <a:ext cx="434700" cy="9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10" name="Google Shape;810;p140"/>
          <p:cNvCxnSpPr>
            <a:stCxn id="796" idx="3"/>
            <a:endCxn id="801" idx="1"/>
          </p:cNvCxnSpPr>
          <p:nvPr/>
        </p:nvCxnSpPr>
        <p:spPr>
          <a:xfrm>
            <a:off x="4147063" y="4154522"/>
            <a:ext cx="1323300" cy="6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11" name="Google Shape;811;p140"/>
          <p:cNvCxnSpPr>
            <a:stCxn id="792" idx="3"/>
            <a:endCxn id="799" idx="1"/>
          </p:cNvCxnSpPr>
          <p:nvPr/>
        </p:nvCxnSpPr>
        <p:spPr>
          <a:xfrm flipH="1" rot="10800000">
            <a:off x="4163558" y="2547942"/>
            <a:ext cx="1306800" cy="348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812" name="Google Shape;812;p140"/>
          <p:cNvSpPr txBox="1"/>
          <p:nvPr/>
        </p:nvSpPr>
        <p:spPr>
          <a:xfrm>
            <a:off x="5657544" y="1866900"/>
            <a:ext cx="5937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8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140"/>
          <p:cNvSpPr/>
          <p:nvPr/>
        </p:nvSpPr>
        <p:spPr>
          <a:xfrm>
            <a:off x="7039865" y="2486064"/>
            <a:ext cx="200025" cy="287337"/>
          </a:xfrm>
          <a:prstGeom prst="ellipse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814" name="Google Shape;814;p140"/>
          <p:cNvCxnSpPr>
            <a:stCxn id="806" idx="1"/>
            <a:endCxn id="813" idx="6"/>
          </p:cNvCxnSpPr>
          <p:nvPr/>
        </p:nvCxnSpPr>
        <p:spPr>
          <a:xfrm flipH="1" rot="10800000">
            <a:off x="6790577" y="2629770"/>
            <a:ext cx="449400" cy="489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815" name="Google Shape;815;p140"/>
          <p:cNvSpPr/>
          <p:nvPr/>
        </p:nvSpPr>
        <p:spPr>
          <a:xfrm>
            <a:off x="890588" y="968375"/>
            <a:ext cx="212725" cy="2905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icture-TIFF-icon" id="806" name="Google Shape;806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0577" y="2883626"/>
            <a:ext cx="461962" cy="471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pub_logo_color" id="808" name="Google Shape;808;p14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14094" y="3880548"/>
            <a:ext cx="411162" cy="5619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16" name="Google Shape;816;p140"/>
          <p:cNvSpPr/>
          <p:nvPr/>
        </p:nvSpPr>
        <p:spPr>
          <a:xfrm>
            <a:off x="2655249" y="4910396"/>
            <a:ext cx="270262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set of objects, including structural metadata, that, taken together, constitute a complete representation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140"/>
          <p:cNvSpPr/>
          <p:nvPr/>
        </p:nvSpPr>
        <p:spPr>
          <a:xfrm>
            <a:off x="5320103" y="4913150"/>
            <a:ext cx="1831505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named and ordered sequence of bytes that is known by an operating system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40"/>
          <p:cNvSpPr/>
          <p:nvPr/>
        </p:nvSpPr>
        <p:spPr>
          <a:xfrm>
            <a:off x="7254152" y="4905084"/>
            <a:ext cx="1646369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data within a file with properties relevant for preservation purposes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140"/>
          <p:cNvSpPr/>
          <p:nvPr/>
        </p:nvSpPr>
        <p:spPr>
          <a:xfrm>
            <a:off x="416931" y="4942203"/>
            <a:ext cx="2037425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distinct intellectual that is considered relevant in the context of digital preservation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140"/>
          <p:cNvSpPr/>
          <p:nvPr/>
        </p:nvSpPr>
        <p:spPr>
          <a:xfrm>
            <a:off x="7610571" y="2271890"/>
            <a:ext cx="952404" cy="48895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Image in page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1" name="Google Shape;821;p140"/>
          <p:cNvCxnSpPr>
            <a:endCxn id="806" idx="3"/>
          </p:cNvCxnSpPr>
          <p:nvPr/>
        </p:nvCxnSpPr>
        <p:spPr>
          <a:xfrm flipH="1">
            <a:off x="7252539" y="2894070"/>
            <a:ext cx="348300" cy="225300"/>
          </a:xfrm>
          <a:prstGeom prst="straightConnector1">
            <a:avLst/>
          </a:prstGeom>
          <a:noFill/>
          <a:ln cap="flat" cmpd="sng" w="28575">
            <a:solidFill>
              <a:srgbClr val="A5A5A5"/>
            </a:solidFill>
            <a:prstDash val="dash"/>
            <a:round/>
            <a:headEnd len="sm" w="sm" type="none"/>
            <a:tailEnd len="med" w="med" type="stealth"/>
          </a:ln>
        </p:spPr>
      </p:cxnSp>
      <p:sp>
        <p:nvSpPr>
          <p:cNvPr id="822" name="Google Shape;822;p140"/>
          <p:cNvSpPr/>
          <p:nvPr/>
        </p:nvSpPr>
        <p:spPr>
          <a:xfrm>
            <a:off x="678287" y="2235461"/>
            <a:ext cx="6126824" cy="2200520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140"/>
          <p:cNvSpPr/>
          <p:nvPr/>
        </p:nvSpPr>
        <p:spPr>
          <a:xfrm>
            <a:off x="395288" y="1870075"/>
            <a:ext cx="171486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8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intellectual </a:t>
            </a:r>
            <a:br>
              <a:rPr b="1" i="1" lang="en-US" sz="18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1" lang="en-US" sz="18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entity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140"/>
          <p:cNvSpPr/>
          <p:nvPr/>
        </p:nvSpPr>
        <p:spPr>
          <a:xfrm>
            <a:off x="6530446" y="1003885"/>
            <a:ext cx="755306" cy="808951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9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Bevaringsmetoder_PreservationMethods_DigitalPreservation.png" id="825" name="Google Shape;825;p1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41215" y="1328672"/>
            <a:ext cx="458182" cy="456504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140"/>
          <p:cNvSpPr/>
          <p:nvPr/>
        </p:nvSpPr>
        <p:spPr>
          <a:xfrm>
            <a:off x="6736701" y="1345708"/>
            <a:ext cx="164930" cy="98682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140"/>
          <p:cNvSpPr txBox="1"/>
          <p:nvPr>
            <p:ph type="title"/>
          </p:nvPr>
        </p:nvSpPr>
        <p:spPr>
          <a:xfrm>
            <a:off x="468313" y="658813"/>
            <a:ext cx="770446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Types of objects (objectCategory)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239"/>
          <p:cNvGrpSpPr/>
          <p:nvPr/>
        </p:nvGrpSpPr>
        <p:grpSpPr>
          <a:xfrm>
            <a:off x="468313" y="1116013"/>
            <a:ext cx="3698875" cy="1735137"/>
            <a:chOff x="965499" y="2091613"/>
            <a:chExt cx="6507768" cy="2773164"/>
          </a:xfrm>
        </p:grpSpPr>
        <p:grpSp>
          <p:nvGrpSpPr>
            <p:cNvPr id="833" name="Google Shape;833;p239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834" name="Google Shape;834;p239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835" name="Google Shape;835;p239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836" name="Google Shape;836;p239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37" name="Google Shape;837;p239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239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239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239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239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842" name="Google Shape;842;p239"/>
            <p:cNvCxnSpPr>
              <a:stCxn id="840" idx="1"/>
              <a:endCxn id="837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43" name="Google Shape;843;p239"/>
            <p:cNvCxnSpPr>
              <a:stCxn id="840" idx="3"/>
              <a:endCxn id="839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44" name="Google Shape;844;p239"/>
            <p:cNvCxnSpPr>
              <a:stCxn id="838" idx="3"/>
              <a:endCxn id="839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45" name="Google Shape;845;p239"/>
            <p:cNvCxnSpPr>
              <a:stCxn id="838" idx="1"/>
              <a:endCxn id="837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46" name="Google Shape;846;p239"/>
            <p:cNvCxnSpPr>
              <a:stCxn id="837" idx="3"/>
              <a:endCxn id="839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sp>
        <p:nvSpPr>
          <p:cNvPr id="847" name="Google Shape;847;p239"/>
          <p:cNvSpPr txBox="1"/>
          <p:nvPr/>
        </p:nvSpPr>
        <p:spPr>
          <a:xfrm>
            <a:off x="528638" y="4292600"/>
            <a:ext cx="3965575" cy="2155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51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440"/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Examples: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44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Validation Event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e.g. using JHOVE</a:t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44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Ingest Event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239"/>
          <p:cNvSpPr txBox="1"/>
          <p:nvPr/>
        </p:nvSpPr>
        <p:spPr>
          <a:xfrm>
            <a:off x="4602163" y="981075"/>
            <a:ext cx="4002285" cy="5489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An action that involves or impacts at least one Object or 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Can document digital provenance, needed to track history of 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77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777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Implementation choices: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Determining which Events are in scope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Determining which Events should be recorded, as well as  level of granularity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849" name="Google Shape;849;p2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0838" y="2998788"/>
            <a:ext cx="15113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239"/>
          <p:cNvSpPr/>
          <p:nvPr/>
        </p:nvSpPr>
        <p:spPr>
          <a:xfrm>
            <a:off x="1435100" y="2379663"/>
            <a:ext cx="2128838" cy="1698625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51" name="Google Shape;851;p239"/>
          <p:cNvSpPr txBox="1"/>
          <p:nvPr>
            <p:ph type="title"/>
          </p:nvPr>
        </p:nvSpPr>
        <p:spPr>
          <a:xfrm>
            <a:off x="468313" y="658813"/>
            <a:ext cx="3627437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Events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6" name="Google Shape;856;p240"/>
          <p:cNvGrpSpPr/>
          <p:nvPr/>
        </p:nvGrpSpPr>
        <p:grpSpPr>
          <a:xfrm>
            <a:off x="468313" y="2238846"/>
            <a:ext cx="3698875" cy="1735137"/>
            <a:chOff x="965499" y="2091613"/>
            <a:chExt cx="6507768" cy="2773164"/>
          </a:xfrm>
        </p:grpSpPr>
        <p:grpSp>
          <p:nvGrpSpPr>
            <p:cNvPr id="857" name="Google Shape;857;p240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858" name="Google Shape;858;p240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859" name="Google Shape;859;p240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860" name="Google Shape;860;p240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61" name="Google Shape;861;p240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240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240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240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240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866" name="Google Shape;866;p240"/>
            <p:cNvCxnSpPr>
              <a:stCxn id="864" idx="1"/>
              <a:endCxn id="861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67" name="Google Shape;867;p240"/>
            <p:cNvCxnSpPr>
              <a:stCxn id="864" idx="3"/>
              <a:endCxn id="863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68" name="Google Shape;868;p240"/>
            <p:cNvCxnSpPr>
              <a:stCxn id="862" idx="3"/>
              <a:endCxn id="863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69" name="Google Shape;869;p240"/>
            <p:cNvCxnSpPr>
              <a:stCxn id="862" idx="1"/>
              <a:endCxn id="861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70" name="Google Shape;870;p240"/>
            <p:cNvCxnSpPr>
              <a:stCxn id="861" idx="3"/>
              <a:endCxn id="863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sp>
        <p:nvSpPr>
          <p:cNvPr id="871" name="Google Shape;871;p240"/>
          <p:cNvSpPr txBox="1"/>
          <p:nvPr>
            <p:ph type="title"/>
          </p:nvPr>
        </p:nvSpPr>
        <p:spPr>
          <a:xfrm>
            <a:off x="368863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Rights Statements</a:t>
            </a:r>
            <a:endParaRPr/>
          </a:p>
        </p:txBody>
      </p:sp>
      <p:sp>
        <p:nvSpPr>
          <p:cNvPr id="872" name="Google Shape;872;p240"/>
          <p:cNvSpPr txBox="1"/>
          <p:nvPr/>
        </p:nvSpPr>
        <p:spPr>
          <a:xfrm>
            <a:off x="4646613" y="1087438"/>
            <a:ext cx="4040187" cy="4573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9388" lvl="0" marL="17938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Rights to undertake an action(s) associated with an Object(s) in the repository.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7788" lvl="0" marL="17938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Implementation choices 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Can use other schemes</a:t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8097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PREMIS form: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X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grants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Permission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Y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to the repository in regard to Object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Z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7788" lvl="1" marL="17938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3" name="Google Shape;873;p240"/>
          <p:cNvSpPr txBox="1"/>
          <p:nvPr/>
        </p:nvSpPr>
        <p:spPr>
          <a:xfrm>
            <a:off x="457200" y="4133850"/>
            <a:ext cx="3962400" cy="2581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erdana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Example: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44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Helen Smith 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grants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FCLA digital repository permission 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to the repository in regard to make three copies of 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metadata_derived.pdf</a:t>
            </a: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for preservation purposes.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Lovgivning_LegalRestrictions_DigitalPreservation.png" id="874" name="Google Shape;874;p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150" y="1103313"/>
            <a:ext cx="947738" cy="11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240"/>
          <p:cNvSpPr/>
          <p:nvPr/>
        </p:nvSpPr>
        <p:spPr>
          <a:xfrm>
            <a:off x="1692275" y="1196975"/>
            <a:ext cx="1574800" cy="1555750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" name="Google Shape;880;p241"/>
          <p:cNvGrpSpPr/>
          <p:nvPr/>
        </p:nvGrpSpPr>
        <p:grpSpPr>
          <a:xfrm>
            <a:off x="468313" y="1116013"/>
            <a:ext cx="3698875" cy="1735137"/>
            <a:chOff x="965499" y="2091613"/>
            <a:chExt cx="6507768" cy="2773164"/>
          </a:xfrm>
        </p:grpSpPr>
        <p:grpSp>
          <p:nvGrpSpPr>
            <p:cNvPr id="881" name="Google Shape;881;p241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882" name="Google Shape;882;p241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883" name="Google Shape;883;p241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884" name="Google Shape;884;p241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85" name="Google Shape;885;p241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241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241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241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241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890" name="Google Shape;890;p241"/>
            <p:cNvCxnSpPr>
              <a:stCxn id="888" idx="1"/>
              <a:endCxn id="885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91" name="Google Shape;891;p241"/>
            <p:cNvCxnSpPr>
              <a:stCxn id="888" idx="3"/>
              <a:endCxn id="887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92" name="Google Shape;892;p241"/>
            <p:cNvCxnSpPr>
              <a:stCxn id="886" idx="3"/>
              <a:endCxn id="887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93" name="Google Shape;893;p241"/>
            <p:cNvCxnSpPr>
              <a:stCxn id="886" idx="1"/>
              <a:endCxn id="885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894" name="Google Shape;894;p241"/>
            <p:cNvCxnSpPr>
              <a:stCxn id="885" idx="3"/>
              <a:endCxn id="887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sp>
        <p:nvSpPr>
          <p:cNvPr id="895" name="Google Shape;895;p241"/>
          <p:cNvSpPr txBox="1"/>
          <p:nvPr>
            <p:ph type="title"/>
          </p:nvPr>
        </p:nvSpPr>
        <p:spPr>
          <a:xfrm>
            <a:off x="457200" y="727075"/>
            <a:ext cx="8229600" cy="541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Agents</a:t>
            </a:r>
            <a:endParaRPr/>
          </a:p>
        </p:txBody>
      </p:sp>
      <p:sp>
        <p:nvSpPr>
          <p:cNvPr id="896" name="Google Shape;896;p241"/>
          <p:cNvSpPr txBox="1"/>
          <p:nvPr/>
        </p:nvSpPr>
        <p:spPr>
          <a:xfrm>
            <a:off x="498475" y="3876675"/>
            <a:ext cx="3965575" cy="185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638" lvl="0" marL="3571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John Smith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(a person)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638" lvl="0" marL="3571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IIPC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(an organization)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638" lvl="0" marL="3571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JHOVE version 1.5 </a:t>
            </a:r>
            <a:br>
              <a:rPr b="0" i="0" lang="en-US" sz="20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(a software program)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241"/>
          <p:cNvSpPr txBox="1"/>
          <p:nvPr/>
        </p:nvSpPr>
        <p:spPr>
          <a:xfrm>
            <a:off x="4746625" y="1382713"/>
            <a:ext cx="4032250" cy="413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9388" lvl="0" marL="1793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Person, organization, or software program/system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Intended only to identify the agent, and to allow linking from other entity types.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77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Implementation choices: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use richer scheme that may be appropriate.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Verdana"/>
              <a:buNone/>
            </a:pP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8" name="Google Shape;898;p241"/>
          <p:cNvSpPr/>
          <p:nvPr/>
        </p:nvSpPr>
        <p:spPr>
          <a:xfrm>
            <a:off x="3079808" y="1562100"/>
            <a:ext cx="1624012" cy="1866900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99" name="Google Shape;899;p241"/>
          <p:cNvGrpSpPr/>
          <p:nvPr/>
        </p:nvGrpSpPr>
        <p:grpSpPr>
          <a:xfrm>
            <a:off x="3461498" y="2293938"/>
            <a:ext cx="1143840" cy="814348"/>
            <a:chOff x="7310207" y="3514369"/>
            <a:chExt cx="1143840" cy="814348"/>
          </a:xfrm>
        </p:grpSpPr>
        <p:grpSp>
          <p:nvGrpSpPr>
            <p:cNvPr id="900" name="Google Shape;900;p241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901" name="Google Shape;901;p241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902" name="Google Shape;902;p241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903" name="Google Shape;903;p24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904" name="Google Shape;904;p24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05" name="Google Shape;905;p24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06" name="Google Shape;906;p241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907" name="Google Shape;907;p241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908" name="Google Shape;908;p241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909" name="Google Shape;909;p241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910" name="Google Shape;910;p241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911" name="Google Shape;911;p24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12" name="Google Shape;912;p24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242"/>
          <p:cNvGrpSpPr/>
          <p:nvPr/>
        </p:nvGrpSpPr>
        <p:grpSpPr>
          <a:xfrm>
            <a:off x="4269285" y="722148"/>
            <a:ext cx="4377652" cy="1620160"/>
            <a:chOff x="4269285" y="722148"/>
            <a:chExt cx="4377652" cy="1620160"/>
          </a:xfrm>
        </p:grpSpPr>
        <p:grpSp>
          <p:nvGrpSpPr>
            <p:cNvPr id="918" name="Google Shape;918;p242"/>
            <p:cNvGrpSpPr/>
            <p:nvPr/>
          </p:nvGrpSpPr>
          <p:grpSpPr>
            <a:xfrm>
              <a:off x="4269285" y="1291380"/>
              <a:ext cx="830610" cy="828000"/>
              <a:chOff x="1475656" y="4797151"/>
              <a:chExt cx="1372080" cy="1252440"/>
            </a:xfrm>
          </p:grpSpPr>
          <p:pic>
            <p:nvPicPr>
              <p:cNvPr descr="P:\digital.bevaring.dk\Illustrations\web\Bevaringsmetoder_PreservationMethods_DigitalPreservation.png" id="919" name="Google Shape;919;p24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475656" y="4797151"/>
                <a:ext cx="1372080" cy="125244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0" name="Google Shape;920;p242"/>
              <p:cNvSpPr/>
              <p:nvPr/>
            </p:nvSpPr>
            <p:spPr>
              <a:xfrm>
                <a:off x="1835369" y="4797152"/>
                <a:ext cx="288632" cy="36093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921" name="Google Shape;921;p242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922" name="Google Shape;922;p242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923" name="Google Shape;923;p242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924" name="Google Shape;924;p242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925" name="Google Shape;925;p242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926" name="Google Shape;926;p242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242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242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242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p242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931" name="Google Shape;931;p242"/>
              <p:cNvCxnSpPr>
                <a:stCxn id="929" idx="1"/>
                <a:endCxn id="926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932" name="Google Shape;932;p242"/>
              <p:cNvCxnSpPr>
                <a:stCxn id="929" idx="3"/>
                <a:endCxn id="928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933" name="Google Shape;933;p242"/>
              <p:cNvCxnSpPr>
                <a:stCxn id="927" idx="3"/>
                <a:endCxn id="928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934" name="Google Shape;934;p242"/>
              <p:cNvCxnSpPr>
                <a:stCxn id="927" idx="1"/>
                <a:endCxn id="926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935" name="Google Shape;935;p242"/>
              <p:cNvCxnSpPr>
                <a:stCxn id="926" idx="3"/>
                <a:endCxn id="928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  <p:pic>
          <p:nvPicPr>
            <p:cNvPr descr="P:\digital.bevaring.dk\Illustrations\web\Begivenheder_Events_DigitalPreservation.png" id="936" name="Google Shape;936;p2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668222" y="1732708"/>
              <a:ext cx="863600" cy="6096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37" name="Google Shape;937;p242"/>
            <p:cNvGrpSpPr/>
            <p:nvPr/>
          </p:nvGrpSpPr>
          <p:grpSpPr>
            <a:xfrm>
              <a:off x="7585053" y="938717"/>
              <a:ext cx="1061884" cy="756000"/>
              <a:chOff x="7310207" y="3514369"/>
              <a:chExt cx="1143840" cy="814348"/>
            </a:xfrm>
          </p:grpSpPr>
          <p:grpSp>
            <p:nvGrpSpPr>
              <p:cNvPr id="938" name="Google Shape;938;p242"/>
              <p:cNvGrpSpPr/>
              <p:nvPr/>
            </p:nvGrpSpPr>
            <p:grpSpPr>
              <a:xfrm>
                <a:off x="7990869" y="3623913"/>
                <a:ext cx="463178" cy="556102"/>
                <a:chOff x="8551729" y="4221090"/>
                <a:chExt cx="592277" cy="504056"/>
              </a:xfrm>
            </p:grpSpPr>
            <p:grpSp>
              <p:nvGrpSpPr>
                <p:cNvPr id="939" name="Google Shape;939;p242"/>
                <p:cNvGrpSpPr/>
                <p:nvPr/>
              </p:nvGrpSpPr>
              <p:grpSpPr>
                <a:xfrm>
                  <a:off x="8573490" y="4221090"/>
                  <a:ext cx="570516" cy="504056"/>
                  <a:chOff x="1547677" y="4797157"/>
                  <a:chExt cx="901205" cy="1196752"/>
                </a:xfrm>
              </p:grpSpPr>
              <p:sp>
                <p:nvSpPr>
                  <p:cNvPr id="940" name="Google Shape;940;p242"/>
                  <p:cNvSpPr/>
                  <p:nvPr/>
                </p:nvSpPr>
                <p:spPr>
                  <a:xfrm>
                    <a:off x="1583899" y="5159505"/>
                    <a:ext cx="812918" cy="791354"/>
                  </a:xfrm>
                  <a:prstGeom prst="rect">
                    <a:avLst/>
                  </a:prstGeom>
                  <a:solidFill>
                    <a:srgbClr val="D8D8D8"/>
                  </a:solidFill>
                  <a:ln cap="flat" cmpd="sng" w="25400">
                    <a:solidFill>
                      <a:srgbClr val="D8D8D8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lt1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FFFFFF"/>
                      </a:solidFill>
                      <a:latin typeface="Gill Sans"/>
                      <a:ea typeface="Gill Sans"/>
                      <a:cs typeface="Gill Sans"/>
                      <a:sym typeface="Gill Sans"/>
                    </a:endParaRPr>
                  </a:p>
                </p:txBody>
              </p:sp>
              <p:pic>
                <p:nvPicPr>
                  <p:cNvPr descr="house.png" id="941" name="Google Shape;941;p242"/>
                  <p:cNvPicPr preferRelativeResize="0"/>
                  <p:nvPr/>
                </p:nvPicPr>
                <p:blipFill rotWithShape="1">
                  <a:blip r:embed="rId5">
                    <a:alphaModFix/>
                  </a:blip>
                  <a:srcRect b="0" l="0" r="0" t="0"/>
                  <a:stretch/>
                </p:blipFill>
                <p:spPr>
                  <a:xfrm>
                    <a:off x="1547677" y="4797157"/>
                    <a:ext cx="901205" cy="11967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descr="P:\ConferencesAndJournals\iPres\2016\PREMIS\Karakterisering_DigitalBevaring.png" id="942" name="Google Shape;942;p242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8551729" y="4365105"/>
                  <a:ext cx="592271" cy="30963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943" name="Google Shape;943;p242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333745" y="3514369"/>
                <a:ext cx="732078" cy="54430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44" name="Google Shape;944;p242"/>
              <p:cNvGrpSpPr/>
              <p:nvPr/>
            </p:nvGrpSpPr>
            <p:grpSpPr>
              <a:xfrm>
                <a:off x="7675295" y="3799563"/>
                <a:ext cx="316631" cy="529154"/>
                <a:chOff x="7520134" y="4865665"/>
                <a:chExt cx="331676" cy="583948"/>
              </a:xfrm>
            </p:grpSpPr>
            <p:sp>
              <p:nvSpPr>
                <p:cNvPr id="945" name="Google Shape;945;p242"/>
                <p:cNvSpPr/>
                <p:nvPr/>
              </p:nvSpPr>
              <p:spPr>
                <a:xfrm>
                  <a:off x="7603154" y="4975463"/>
                  <a:ext cx="45719" cy="444219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946" name="Google Shape;946;p242"/>
                <p:cNvSpPr/>
                <p:nvPr/>
              </p:nvSpPr>
              <p:spPr>
                <a:xfrm>
                  <a:off x="7642274" y="5026574"/>
                  <a:ext cx="207172" cy="296117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947" name="Google Shape;947;p242"/>
                <p:cNvSpPr/>
                <p:nvPr/>
              </p:nvSpPr>
              <p:spPr>
                <a:xfrm>
                  <a:off x="7556197" y="4936653"/>
                  <a:ext cx="207172" cy="9706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948" name="Google Shape;948;p242"/>
                <p:cNvSpPr/>
                <p:nvPr/>
              </p:nvSpPr>
              <p:spPr>
                <a:xfrm>
                  <a:off x="7641657" y="4969202"/>
                  <a:ext cx="207172" cy="6365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id="949" name="Google Shape;949;p24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7520134" y="4865665"/>
                  <a:ext cx="331676" cy="5839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950" name="Google Shape;950;p24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7310207" y="3857816"/>
                <a:ext cx="490651" cy="4288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51" name="Google Shape;951;p24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 digitization example</a:t>
            </a:r>
            <a:endParaRPr/>
          </a:p>
        </p:txBody>
      </p:sp>
      <p:pic>
        <p:nvPicPr>
          <p:cNvPr descr="Picture-TIFF-icon" id="952" name="Google Shape;952;p24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05111" y="2749153"/>
            <a:ext cx="461962" cy="471487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242"/>
          <p:cNvSpPr/>
          <p:nvPr/>
        </p:nvSpPr>
        <p:spPr>
          <a:xfrm>
            <a:off x="5253743" y="2675113"/>
            <a:ext cx="1084424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Object: file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4" name="Google Shape;954;p242"/>
          <p:cNvCxnSpPr>
            <a:stCxn id="953" idx="3"/>
            <a:endCxn id="952" idx="1"/>
          </p:cNvCxnSpPr>
          <p:nvPr/>
        </p:nvCxnSpPr>
        <p:spPr>
          <a:xfrm flipH="1" rot="10800000">
            <a:off x="6338167" y="2985004"/>
            <a:ext cx="466800" cy="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955" name="Google Shape;955;p242"/>
          <p:cNvSpPr/>
          <p:nvPr/>
        </p:nvSpPr>
        <p:spPr>
          <a:xfrm>
            <a:off x="5212928" y="3315063"/>
            <a:ext cx="2047136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fixity,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file format,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creating application, preservation level etc.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242"/>
          <p:cNvSpPr/>
          <p:nvPr/>
        </p:nvSpPr>
        <p:spPr>
          <a:xfrm>
            <a:off x="1047463" y="2672129"/>
            <a:ext cx="1492437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b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(digitizer)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242"/>
          <p:cNvSpPr/>
          <p:nvPr/>
        </p:nvSpPr>
        <p:spPr>
          <a:xfrm>
            <a:off x="3111964" y="2670713"/>
            <a:ext cx="1595691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b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(digitization)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8" name="Google Shape;958;p242"/>
          <p:cNvCxnSpPr>
            <a:stCxn id="953" idx="1"/>
            <a:endCxn id="957" idx="3"/>
          </p:cNvCxnSpPr>
          <p:nvPr/>
        </p:nvCxnSpPr>
        <p:spPr>
          <a:xfrm rot="10800000">
            <a:off x="4707743" y="2980804"/>
            <a:ext cx="546000" cy="4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59" name="Google Shape;959;p242"/>
          <p:cNvCxnSpPr>
            <a:stCxn id="957" idx="1"/>
            <a:endCxn id="956" idx="3"/>
          </p:cNvCxnSpPr>
          <p:nvPr/>
        </p:nvCxnSpPr>
        <p:spPr>
          <a:xfrm flipH="1">
            <a:off x="2539864" y="2980904"/>
            <a:ext cx="572100" cy="1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960" name="Google Shape;960;p242"/>
          <p:cNvSpPr/>
          <p:nvPr/>
        </p:nvSpPr>
        <p:spPr>
          <a:xfrm>
            <a:off x="604353" y="3291335"/>
            <a:ext cx="250761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 (person),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name (Karin Bredenberg)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242"/>
          <p:cNvSpPr/>
          <p:nvPr/>
        </p:nvSpPr>
        <p:spPr>
          <a:xfrm>
            <a:off x="3111964" y="3351886"/>
            <a:ext cx="2184471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 (creation),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date/time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etc.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2" name="Google Shape;962;p242"/>
          <p:cNvCxnSpPr>
            <a:stCxn id="953" idx="0"/>
          </p:cNvCxnSpPr>
          <p:nvPr/>
        </p:nvCxnSpPr>
        <p:spPr>
          <a:xfrm rot="10800000">
            <a:off x="5213055" y="1669513"/>
            <a:ext cx="582900" cy="10056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3" name="Google Shape;963;p242"/>
          <p:cNvCxnSpPr>
            <a:endCxn id="957" idx="0"/>
          </p:cNvCxnSpPr>
          <p:nvPr/>
        </p:nvCxnSpPr>
        <p:spPr>
          <a:xfrm flipH="1">
            <a:off x="3909810" y="2018213"/>
            <a:ext cx="1977600" cy="652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4" name="Google Shape;964;p242"/>
          <p:cNvCxnSpPr/>
          <p:nvPr/>
        </p:nvCxnSpPr>
        <p:spPr>
          <a:xfrm flipH="1">
            <a:off x="2539900" y="1491686"/>
            <a:ext cx="4265212" cy="1257467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43"/>
          <p:cNvSpPr/>
          <p:nvPr/>
        </p:nvSpPr>
        <p:spPr>
          <a:xfrm rot="-5400000">
            <a:off x="930275" y="3303588"/>
            <a:ext cx="431800" cy="438150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72" name="Google Shape;972;p243"/>
          <p:cNvCxnSpPr>
            <a:stCxn id="973" idx="1"/>
            <a:endCxn id="974" idx="0"/>
          </p:cNvCxnSpPr>
          <p:nvPr/>
        </p:nvCxnSpPr>
        <p:spPr>
          <a:xfrm flipH="1">
            <a:off x="2005725" y="2416175"/>
            <a:ext cx="18519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75" name="Google Shape;975;p243"/>
          <p:cNvCxnSpPr>
            <a:stCxn id="973" idx="3"/>
            <a:endCxn id="976" idx="0"/>
          </p:cNvCxnSpPr>
          <p:nvPr/>
        </p:nvCxnSpPr>
        <p:spPr>
          <a:xfrm>
            <a:off x="5154613" y="2416175"/>
            <a:ext cx="13818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77" name="Google Shape;977;p243"/>
          <p:cNvCxnSpPr>
            <a:stCxn id="978" idx="3"/>
            <a:endCxn id="976" idx="2"/>
          </p:cNvCxnSpPr>
          <p:nvPr/>
        </p:nvCxnSpPr>
        <p:spPr>
          <a:xfrm flipH="1" rot="10800000">
            <a:off x="5153025" y="3838569"/>
            <a:ext cx="1383600" cy="775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79" name="Google Shape;979;p243"/>
          <p:cNvCxnSpPr>
            <a:stCxn id="978" idx="1"/>
            <a:endCxn id="974" idx="2"/>
          </p:cNvCxnSpPr>
          <p:nvPr/>
        </p:nvCxnSpPr>
        <p:spPr>
          <a:xfrm rot="10800000">
            <a:off x="2005938" y="3841869"/>
            <a:ext cx="1850100" cy="77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80" name="Google Shape;980;p243"/>
          <p:cNvCxnSpPr>
            <a:stCxn id="974" idx="3"/>
            <a:endCxn id="976" idx="1"/>
          </p:cNvCxnSpPr>
          <p:nvPr/>
        </p:nvCxnSpPr>
        <p:spPr>
          <a:xfrm flipH="1" rot="10800000">
            <a:off x="2654300" y="3515607"/>
            <a:ext cx="3233700" cy="1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981" name="Google Shape;981;p243"/>
          <p:cNvSpPr/>
          <p:nvPr/>
        </p:nvSpPr>
        <p:spPr>
          <a:xfrm>
            <a:off x="284400" y="1191600"/>
            <a:ext cx="8656040" cy="2630986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2" name="Google Shape;982;p243"/>
          <p:cNvSpPr/>
          <p:nvPr/>
        </p:nvSpPr>
        <p:spPr>
          <a:xfrm>
            <a:off x="530225" y="1353542"/>
            <a:ext cx="245759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Entities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“things” relevant to digital preservation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243"/>
          <p:cNvSpPr/>
          <p:nvPr/>
        </p:nvSpPr>
        <p:spPr>
          <a:xfrm>
            <a:off x="1691680" y="1412776"/>
            <a:ext cx="395287" cy="20955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None/>
            </a:pPr>
            <a:r>
              <a:t/>
            </a:r>
            <a:endParaRPr b="1" i="0" sz="20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3" name="Google Shape;973;p243"/>
          <p:cNvSpPr/>
          <p:nvPr/>
        </p:nvSpPr>
        <p:spPr>
          <a:xfrm>
            <a:off x="3857625" y="2092325"/>
            <a:ext cx="1296988" cy="64770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Lovgivning_LegalRestrictions_DigitalPreservation.png" id="984" name="Google Shape;984;p2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863" y="1391949"/>
            <a:ext cx="576262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5" name="Google Shape;985;p243"/>
          <p:cNvGrpSpPr/>
          <p:nvPr/>
        </p:nvGrpSpPr>
        <p:grpSpPr>
          <a:xfrm>
            <a:off x="7250822" y="3007221"/>
            <a:ext cx="1143840" cy="814348"/>
            <a:chOff x="7310207" y="3514369"/>
            <a:chExt cx="1143840" cy="814348"/>
          </a:xfrm>
        </p:grpSpPr>
        <p:grpSp>
          <p:nvGrpSpPr>
            <p:cNvPr id="986" name="Google Shape;986;p243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987" name="Google Shape;987;p243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988" name="Google Shape;988;p243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989" name="Google Shape;989;p24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990" name="Google Shape;990;p24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91" name="Google Shape;991;p24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92" name="Google Shape;992;p243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993" name="Google Shape;993;p243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994" name="Google Shape;994;p243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995" name="Google Shape;995;p243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996" name="Google Shape;996;p243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997" name="Google Shape;997;p243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98" name="Google Shape;998;p24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9" name="Google Shape;999;p243"/>
          <p:cNvSpPr/>
          <p:nvPr/>
        </p:nvSpPr>
        <p:spPr>
          <a:xfrm>
            <a:off x="194400" y="3783600"/>
            <a:ext cx="6339894" cy="2562031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4" name="Google Shape;974;p243"/>
          <p:cNvSpPr/>
          <p:nvPr/>
        </p:nvSpPr>
        <p:spPr>
          <a:xfrm>
            <a:off x="1357313" y="3192463"/>
            <a:ext cx="1296987" cy="649287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243"/>
          <p:cNvSpPr/>
          <p:nvPr/>
        </p:nvSpPr>
        <p:spPr>
          <a:xfrm>
            <a:off x="5888038" y="319246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0" name="Google Shape;1000;p243"/>
          <p:cNvGrpSpPr/>
          <p:nvPr/>
        </p:nvGrpSpPr>
        <p:grpSpPr>
          <a:xfrm>
            <a:off x="823197" y="3817817"/>
            <a:ext cx="1011237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001" name="Google Shape;1001;p24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2" name="Google Shape;1002;p243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978" name="Google Shape;978;p243"/>
          <p:cNvSpPr/>
          <p:nvPr/>
        </p:nvSpPr>
        <p:spPr>
          <a:xfrm>
            <a:off x="3856038" y="429101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1003" name="Google Shape;1003;p24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72731" y="5043876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243"/>
          <p:cNvSpPr/>
          <p:nvPr/>
        </p:nvSpPr>
        <p:spPr>
          <a:xfrm>
            <a:off x="-215455" y="4795441"/>
            <a:ext cx="3189920" cy="954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4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intellectual entity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4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Representation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4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File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4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Bitstream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243"/>
          <p:cNvSpPr txBox="1"/>
          <p:nvPr/>
        </p:nvSpPr>
        <p:spPr>
          <a:xfrm>
            <a:off x="1569506" y="651438"/>
            <a:ext cx="6048375" cy="874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PREMIS Data Model includes:</a:t>
            </a:r>
            <a:endParaRPr b="1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244"/>
          <p:cNvSpPr txBox="1"/>
          <p:nvPr>
            <p:ph type="title"/>
          </p:nvPr>
        </p:nvSpPr>
        <p:spPr>
          <a:xfrm>
            <a:off x="940128" y="1730868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menti.com</a:t>
            </a:r>
            <a:endParaRPr/>
          </a:p>
        </p:txBody>
      </p:sp>
      <p:pic>
        <p:nvPicPr>
          <p:cNvPr id="1011" name="Google Shape;1011;p2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7787" y="2847975"/>
            <a:ext cx="6448425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20"/>
          <p:cNvSpPr txBox="1"/>
          <p:nvPr>
            <p:ph idx="1" type="body"/>
          </p:nvPr>
        </p:nvSpPr>
        <p:spPr>
          <a:xfrm>
            <a:off x="2578100" y="692696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Eld Zierau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Royal Danish Library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  <a:p>
            <a:pPr indent="0" lvl="0" marL="18288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grpSp>
        <p:nvGrpSpPr>
          <p:cNvPr id="1020" name="Google Shape;1020;p120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1021" name="Google Shape;1021;p120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2" name="Google Shape;1022;p120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23" name="Google Shape;1023;p120"/>
          <p:cNvPicPr preferRelativeResize="0"/>
          <p:nvPr/>
        </p:nvPicPr>
        <p:blipFill rotWithShape="1">
          <a:blip r:embed="rId5">
            <a:alphaModFix/>
          </a:blip>
          <a:srcRect b="56333" l="55384" r="-30646" t="17833"/>
          <a:stretch/>
        </p:blipFill>
        <p:spPr>
          <a:xfrm rot="-880731">
            <a:off x="6076879" y="4246868"/>
            <a:ext cx="1853866" cy="821435"/>
          </a:xfrm>
          <a:prstGeom prst="diagStripe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1024" name="Google Shape;1024;p120"/>
          <p:cNvPicPr preferRelativeResize="0"/>
          <p:nvPr/>
        </p:nvPicPr>
        <p:blipFill rotWithShape="1">
          <a:blip r:embed="rId6">
            <a:alphaModFix/>
          </a:blip>
          <a:srcRect b="45007" l="62845" r="-12066" t="38173"/>
          <a:stretch/>
        </p:blipFill>
        <p:spPr>
          <a:xfrm>
            <a:off x="7622053" y="5206423"/>
            <a:ext cx="1243382" cy="5588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pic>
        <p:nvPicPr>
          <p:cNvPr id="1025" name="Google Shape;1025;p120"/>
          <p:cNvPicPr preferRelativeResize="0"/>
          <p:nvPr/>
        </p:nvPicPr>
        <p:blipFill rotWithShape="1">
          <a:blip r:embed="rId6">
            <a:alphaModFix/>
          </a:blip>
          <a:srcRect b="73052" l="30480" r="31713" t="15634"/>
          <a:stretch/>
        </p:blipFill>
        <p:spPr>
          <a:xfrm>
            <a:off x="7993746" y="4371985"/>
            <a:ext cx="955040" cy="37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120"/>
          <p:cNvPicPr preferRelativeResize="0"/>
          <p:nvPr/>
        </p:nvPicPr>
        <p:blipFill rotWithShape="1">
          <a:blip r:embed="rId6">
            <a:alphaModFix/>
          </a:blip>
          <a:srcRect b="66329" l="0" r="70588" t="19855"/>
          <a:stretch/>
        </p:blipFill>
        <p:spPr>
          <a:xfrm>
            <a:off x="7196187" y="4106083"/>
            <a:ext cx="742997" cy="459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120"/>
          <p:cNvPicPr preferRelativeResize="0"/>
          <p:nvPr/>
        </p:nvPicPr>
        <p:blipFill rotWithShape="1">
          <a:blip r:embed="rId6">
            <a:alphaModFix/>
          </a:blip>
          <a:srcRect b="82541" l="2080" r="60113" t="1"/>
          <a:stretch/>
        </p:blipFill>
        <p:spPr>
          <a:xfrm rot="2863354">
            <a:off x="7533398" y="4481823"/>
            <a:ext cx="955040" cy="580024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28" name="Google Shape;1028;p120"/>
          <p:cNvSpPr/>
          <p:nvPr/>
        </p:nvSpPr>
        <p:spPr>
          <a:xfrm flipH="1" rot="-5039747">
            <a:off x="6165168" y="5357733"/>
            <a:ext cx="1119033" cy="4545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production\4_PNG_UK_www\Metadata_DigitalPreservation.png" id="1029" name="Google Shape;1029;p120"/>
          <p:cNvPicPr preferRelativeResize="0"/>
          <p:nvPr/>
        </p:nvPicPr>
        <p:blipFill rotWithShape="1">
          <a:blip r:embed="rId7">
            <a:alphaModFix/>
          </a:blip>
          <a:srcRect b="5680" l="25529" r="35330" t="31440"/>
          <a:stretch/>
        </p:blipFill>
        <p:spPr>
          <a:xfrm flipH="1">
            <a:off x="7100914" y="4956545"/>
            <a:ext cx="648072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1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1675404">
            <a:off x="6442588" y="4866451"/>
            <a:ext cx="1332633" cy="247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120"/>
          <p:cNvPicPr preferRelativeResize="0"/>
          <p:nvPr/>
        </p:nvPicPr>
        <p:blipFill rotWithShape="1">
          <a:blip r:embed="rId6">
            <a:alphaModFix/>
          </a:blip>
          <a:srcRect b="84144" l="52800" r="13012" t="4235"/>
          <a:stretch/>
        </p:blipFill>
        <p:spPr>
          <a:xfrm>
            <a:off x="6199805" y="5401876"/>
            <a:ext cx="863601" cy="38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120"/>
          <p:cNvSpPr/>
          <p:nvPr/>
        </p:nvSpPr>
        <p:spPr>
          <a:xfrm flipH="1" rot="2698916">
            <a:off x="5999297" y="4136099"/>
            <a:ext cx="427886" cy="7560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33" name="Google Shape;1033;p120"/>
          <p:cNvSpPr txBox="1"/>
          <p:nvPr/>
        </p:nvSpPr>
        <p:spPr>
          <a:xfrm>
            <a:off x="2515445" y="2076675"/>
            <a:ext cx="6318993" cy="2376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1828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2240"/>
              <a:buFont typeface="Noto Sans Symbol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DATA DICTIONARY</a:t>
            </a:r>
            <a:b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0" lang="en-US" sz="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DESCRIPTION OF DATA MODEL </a:t>
            </a:r>
            <a:b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2000" u="none" cap="none" strike="noStrike">
              <a:solidFill>
                <a:srgbClr val="03285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:\digital.bevaring.dk\Illustrations\production\2_PNG_Croppet\Database_DigitalBevaring.png" id="1034" name="Google Shape;1034;p1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54499" y="828024"/>
            <a:ext cx="965478" cy="1374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245"/>
          <p:cNvSpPr/>
          <p:nvPr/>
        </p:nvSpPr>
        <p:spPr>
          <a:xfrm rot="-5400000">
            <a:off x="930275" y="3303588"/>
            <a:ext cx="431800" cy="438150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42" name="Google Shape;1042;p245"/>
          <p:cNvCxnSpPr>
            <a:stCxn id="1043" idx="1"/>
            <a:endCxn id="1044" idx="0"/>
          </p:cNvCxnSpPr>
          <p:nvPr/>
        </p:nvCxnSpPr>
        <p:spPr>
          <a:xfrm flipH="1">
            <a:off x="2005725" y="2416175"/>
            <a:ext cx="18519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45" name="Google Shape;1045;p245"/>
          <p:cNvCxnSpPr>
            <a:stCxn id="1043" idx="3"/>
            <a:endCxn id="1046" idx="0"/>
          </p:cNvCxnSpPr>
          <p:nvPr/>
        </p:nvCxnSpPr>
        <p:spPr>
          <a:xfrm>
            <a:off x="5154613" y="2416175"/>
            <a:ext cx="13818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47" name="Google Shape;1047;p245"/>
          <p:cNvCxnSpPr>
            <a:stCxn id="1044" idx="3"/>
            <a:endCxn id="1046" idx="1"/>
          </p:cNvCxnSpPr>
          <p:nvPr/>
        </p:nvCxnSpPr>
        <p:spPr>
          <a:xfrm flipH="1" rot="10800000">
            <a:off x="2654300" y="3515607"/>
            <a:ext cx="3233700" cy="1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1048" name="Google Shape;1048;p245"/>
          <p:cNvCxnSpPr>
            <a:stCxn id="1049" idx="3"/>
            <a:endCxn id="1046" idx="2"/>
          </p:cNvCxnSpPr>
          <p:nvPr/>
        </p:nvCxnSpPr>
        <p:spPr>
          <a:xfrm flipH="1" rot="10800000">
            <a:off x="5153025" y="3838569"/>
            <a:ext cx="1383600" cy="775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50" name="Google Shape;1050;p245"/>
          <p:cNvCxnSpPr>
            <a:stCxn id="1049" idx="1"/>
            <a:endCxn id="1044" idx="2"/>
          </p:cNvCxnSpPr>
          <p:nvPr/>
        </p:nvCxnSpPr>
        <p:spPr>
          <a:xfrm rot="10800000">
            <a:off x="2005938" y="3841869"/>
            <a:ext cx="1850100" cy="77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51" name="Google Shape;1051;p245"/>
          <p:cNvSpPr txBox="1"/>
          <p:nvPr/>
        </p:nvSpPr>
        <p:spPr>
          <a:xfrm>
            <a:off x="499342" y="5261530"/>
            <a:ext cx="233749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Relationships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specifies relations 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between entities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2" name="Google Shape;1052;p245"/>
          <p:cNvCxnSpPr/>
          <p:nvPr/>
        </p:nvCxnSpPr>
        <p:spPr>
          <a:xfrm rot="10800000">
            <a:off x="2420144" y="5445224"/>
            <a:ext cx="468312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53" name="Google Shape;1053;p245"/>
          <p:cNvSpPr/>
          <p:nvPr/>
        </p:nvSpPr>
        <p:spPr>
          <a:xfrm>
            <a:off x="194400" y="2001549"/>
            <a:ext cx="8949600" cy="4342544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54" name="Google Shape;1054;p245"/>
          <p:cNvCxnSpPr>
            <a:stCxn id="1055" idx="1"/>
            <a:endCxn id="1046" idx="2"/>
          </p:cNvCxnSpPr>
          <p:nvPr/>
        </p:nvCxnSpPr>
        <p:spPr>
          <a:xfrm rot="10800000">
            <a:off x="6536648" y="3838446"/>
            <a:ext cx="159000" cy="185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6" name="Google Shape;1056;p245"/>
          <p:cNvSpPr/>
          <p:nvPr/>
        </p:nvSpPr>
        <p:spPr>
          <a:xfrm>
            <a:off x="6695648" y="4130591"/>
            <a:ext cx="1490433" cy="20890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agentIdentifier</a:t>
            </a:r>
            <a:endParaRPr b="0" i="0" sz="12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057" name="Google Shape;1057;p245"/>
          <p:cNvCxnSpPr>
            <a:stCxn id="1046" idx="2"/>
            <a:endCxn id="1056" idx="5"/>
          </p:cNvCxnSpPr>
          <p:nvPr/>
        </p:nvCxnSpPr>
        <p:spPr>
          <a:xfrm>
            <a:off x="6536532" y="3838575"/>
            <a:ext cx="185100" cy="396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8" name="Google Shape;1058;p245"/>
          <p:cNvSpPr/>
          <p:nvPr/>
        </p:nvSpPr>
        <p:spPr>
          <a:xfrm>
            <a:off x="6696000" y="4943564"/>
            <a:ext cx="1495636" cy="20890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agentname</a:t>
            </a:r>
            <a:endParaRPr b="0" i="0" sz="12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059" name="Google Shape;1059;p245"/>
          <p:cNvCxnSpPr>
            <a:stCxn id="1046" idx="2"/>
            <a:endCxn id="1060" idx="5"/>
          </p:cNvCxnSpPr>
          <p:nvPr/>
        </p:nvCxnSpPr>
        <p:spPr>
          <a:xfrm>
            <a:off x="6536532" y="3838575"/>
            <a:ext cx="185700" cy="148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5" name="Google Shape;1055;p245"/>
          <p:cNvSpPr/>
          <p:nvPr/>
        </p:nvSpPr>
        <p:spPr>
          <a:xfrm>
            <a:off x="6695648" y="5510480"/>
            <a:ext cx="7731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…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0" name="Google Shape;1060;p245"/>
          <p:cNvSpPr/>
          <p:nvPr/>
        </p:nvSpPr>
        <p:spPr>
          <a:xfrm>
            <a:off x="6696000" y="5220969"/>
            <a:ext cx="1486938" cy="20890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agentType</a:t>
            </a:r>
            <a:endParaRPr b="0" i="0" sz="12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061" name="Google Shape;1061;p245"/>
          <p:cNvCxnSpPr>
            <a:stCxn id="1046" idx="2"/>
            <a:endCxn id="1058" idx="5"/>
          </p:cNvCxnSpPr>
          <p:nvPr/>
        </p:nvCxnSpPr>
        <p:spPr>
          <a:xfrm>
            <a:off x="6536532" y="3838575"/>
            <a:ext cx="185700" cy="1209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062" name="Google Shape;1062;p245"/>
          <p:cNvGrpSpPr/>
          <p:nvPr/>
        </p:nvGrpSpPr>
        <p:grpSpPr>
          <a:xfrm>
            <a:off x="6754209" y="4343758"/>
            <a:ext cx="1992710" cy="561628"/>
            <a:chOff x="6566443" y="4349802"/>
            <a:chExt cx="1992710" cy="561628"/>
          </a:xfrm>
        </p:grpSpPr>
        <p:sp>
          <p:nvSpPr>
            <p:cNvPr id="1063" name="Google Shape;1063;p245"/>
            <p:cNvSpPr/>
            <p:nvPr/>
          </p:nvSpPr>
          <p:spPr>
            <a:xfrm>
              <a:off x="6795153" y="4661640"/>
              <a:ext cx="1764000" cy="219923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64" name="Google Shape;1064;p245"/>
            <p:cNvCxnSpPr>
              <a:endCxn id="1063" idx="5"/>
            </p:cNvCxnSpPr>
            <p:nvPr/>
          </p:nvCxnSpPr>
          <p:spPr>
            <a:xfrm>
              <a:off x="6566443" y="4349802"/>
              <a:ext cx="256200" cy="421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65" name="Google Shape;1065;p245"/>
            <p:cNvSpPr/>
            <p:nvPr/>
          </p:nvSpPr>
          <p:spPr>
            <a:xfrm>
              <a:off x="6789260" y="4634430"/>
              <a:ext cx="17588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agentIdentifierValue</a:t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6" name="Google Shape;1066;p245"/>
          <p:cNvGrpSpPr/>
          <p:nvPr/>
        </p:nvGrpSpPr>
        <p:grpSpPr>
          <a:xfrm>
            <a:off x="6765229" y="4339528"/>
            <a:ext cx="1964210" cy="304828"/>
            <a:chOff x="6594943" y="4606602"/>
            <a:chExt cx="1964210" cy="304828"/>
          </a:xfrm>
        </p:grpSpPr>
        <p:sp>
          <p:nvSpPr>
            <p:cNvPr id="1067" name="Google Shape;1067;p245"/>
            <p:cNvSpPr/>
            <p:nvPr/>
          </p:nvSpPr>
          <p:spPr>
            <a:xfrm>
              <a:off x="6795153" y="4661640"/>
              <a:ext cx="1764000" cy="219923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68" name="Google Shape;1068;p245"/>
            <p:cNvCxnSpPr>
              <a:endCxn id="1067" idx="5"/>
            </p:cNvCxnSpPr>
            <p:nvPr/>
          </p:nvCxnSpPr>
          <p:spPr>
            <a:xfrm>
              <a:off x="6594943" y="4606602"/>
              <a:ext cx="227700" cy="165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69" name="Google Shape;1069;p245"/>
            <p:cNvSpPr/>
            <p:nvPr/>
          </p:nvSpPr>
          <p:spPr>
            <a:xfrm>
              <a:off x="6817313" y="4634430"/>
              <a:ext cx="170270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agentIdentifierType</a:t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0" name="Google Shape;1070;p24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Data model</a:t>
            </a:r>
            <a:endParaRPr/>
          </a:p>
        </p:txBody>
      </p:sp>
      <p:sp>
        <p:nvSpPr>
          <p:cNvPr id="1071" name="Google Shape;1071;p245"/>
          <p:cNvSpPr/>
          <p:nvPr/>
        </p:nvSpPr>
        <p:spPr>
          <a:xfrm>
            <a:off x="530225" y="1353542"/>
            <a:ext cx="245759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Entities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“things” relevant to digital preservation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245"/>
          <p:cNvSpPr/>
          <p:nvPr/>
        </p:nvSpPr>
        <p:spPr>
          <a:xfrm>
            <a:off x="1691680" y="1412776"/>
            <a:ext cx="395287" cy="20955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None/>
            </a:pPr>
            <a:r>
              <a:t/>
            </a:r>
            <a:endParaRPr b="1" i="0" sz="20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3" name="Google Shape;1043;p245"/>
          <p:cNvSpPr/>
          <p:nvPr/>
        </p:nvSpPr>
        <p:spPr>
          <a:xfrm>
            <a:off x="3857625" y="2092325"/>
            <a:ext cx="1296988" cy="64770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245"/>
          <p:cNvSpPr/>
          <p:nvPr/>
        </p:nvSpPr>
        <p:spPr>
          <a:xfrm>
            <a:off x="8443638" y="2287564"/>
            <a:ext cx="328613" cy="720725"/>
          </a:xfrm>
          <a:custGeom>
            <a:rect b="b" l="l" r="r" t="t"/>
            <a:pathLst>
              <a:path extrusionOk="0" h="719805" w="328612">
                <a:moveTo>
                  <a:pt x="0" y="291180"/>
                </a:moveTo>
                <a:lnTo>
                  <a:pt x="0" y="291180"/>
                </a:lnTo>
                <a:cubicBezTo>
                  <a:pt x="6350" y="305467"/>
                  <a:pt x="12058" y="320058"/>
                  <a:pt x="19050" y="334042"/>
                </a:cubicBezTo>
                <a:cubicBezTo>
                  <a:pt x="21610" y="339162"/>
                  <a:pt x="26250" y="343099"/>
                  <a:pt x="28575" y="348330"/>
                </a:cubicBezTo>
                <a:cubicBezTo>
                  <a:pt x="32653" y="357505"/>
                  <a:pt x="34925" y="367380"/>
                  <a:pt x="38100" y="376905"/>
                </a:cubicBezTo>
                <a:lnTo>
                  <a:pt x="42862" y="391192"/>
                </a:lnTo>
                <a:cubicBezTo>
                  <a:pt x="44450" y="395955"/>
                  <a:pt x="46408" y="400610"/>
                  <a:pt x="47625" y="405480"/>
                </a:cubicBezTo>
                <a:lnTo>
                  <a:pt x="52387" y="424530"/>
                </a:lnTo>
                <a:cubicBezTo>
                  <a:pt x="58737" y="422942"/>
                  <a:pt x="65047" y="421187"/>
                  <a:pt x="71437" y="419767"/>
                </a:cubicBezTo>
                <a:cubicBezTo>
                  <a:pt x="79339" y="418011"/>
                  <a:pt x="88663" y="419710"/>
                  <a:pt x="95250" y="415005"/>
                </a:cubicBezTo>
                <a:cubicBezTo>
                  <a:pt x="101027" y="410879"/>
                  <a:pt x="101600" y="402305"/>
                  <a:pt x="104775" y="395955"/>
                </a:cubicBezTo>
                <a:cubicBezTo>
                  <a:pt x="106362" y="473742"/>
                  <a:pt x="106710" y="551565"/>
                  <a:pt x="109537" y="629317"/>
                </a:cubicBezTo>
                <a:cubicBezTo>
                  <a:pt x="109761" y="635489"/>
                  <a:pt x="117327" y="673896"/>
                  <a:pt x="119062" y="681705"/>
                </a:cubicBezTo>
                <a:cubicBezTo>
                  <a:pt x="120482" y="688095"/>
                  <a:pt x="120194" y="695309"/>
                  <a:pt x="123825" y="700755"/>
                </a:cubicBezTo>
                <a:cubicBezTo>
                  <a:pt x="129014" y="708538"/>
                  <a:pt x="157012" y="717840"/>
                  <a:pt x="161925" y="719805"/>
                </a:cubicBezTo>
                <a:cubicBezTo>
                  <a:pt x="176212" y="718217"/>
                  <a:pt x="190607" y="717405"/>
                  <a:pt x="204787" y="715042"/>
                </a:cubicBezTo>
                <a:cubicBezTo>
                  <a:pt x="217666" y="712896"/>
                  <a:pt x="239005" y="699834"/>
                  <a:pt x="247650" y="695992"/>
                </a:cubicBezTo>
                <a:cubicBezTo>
                  <a:pt x="256430" y="692090"/>
                  <a:pt x="272344" y="688628"/>
                  <a:pt x="280987" y="686467"/>
                </a:cubicBezTo>
                <a:cubicBezTo>
                  <a:pt x="285750" y="683292"/>
                  <a:pt x="292241" y="681796"/>
                  <a:pt x="295275" y="676942"/>
                </a:cubicBezTo>
                <a:cubicBezTo>
                  <a:pt x="300596" y="668428"/>
                  <a:pt x="301625" y="657892"/>
                  <a:pt x="304800" y="648367"/>
                </a:cubicBezTo>
                <a:lnTo>
                  <a:pt x="309562" y="634080"/>
                </a:lnTo>
                <a:cubicBezTo>
                  <a:pt x="311150" y="629317"/>
                  <a:pt x="313341" y="624715"/>
                  <a:pt x="314325" y="619792"/>
                </a:cubicBezTo>
                <a:lnTo>
                  <a:pt x="319087" y="595980"/>
                </a:lnTo>
                <a:cubicBezTo>
                  <a:pt x="326483" y="499847"/>
                  <a:pt x="328612" y="485590"/>
                  <a:pt x="328612" y="357855"/>
                </a:cubicBezTo>
                <a:cubicBezTo>
                  <a:pt x="328612" y="281638"/>
                  <a:pt x="326837" y="205413"/>
                  <a:pt x="323850" y="129255"/>
                </a:cubicBezTo>
                <a:cubicBezTo>
                  <a:pt x="323653" y="124239"/>
                  <a:pt x="321332" y="119457"/>
                  <a:pt x="319087" y="114967"/>
                </a:cubicBezTo>
                <a:cubicBezTo>
                  <a:pt x="316527" y="109848"/>
                  <a:pt x="312737" y="105442"/>
                  <a:pt x="309562" y="100680"/>
                </a:cubicBezTo>
                <a:cubicBezTo>
                  <a:pt x="307975" y="95917"/>
                  <a:pt x="307291" y="90751"/>
                  <a:pt x="304800" y="86392"/>
                </a:cubicBezTo>
                <a:cubicBezTo>
                  <a:pt x="300738" y="79283"/>
                  <a:pt x="284019" y="58251"/>
                  <a:pt x="276225" y="53055"/>
                </a:cubicBezTo>
                <a:cubicBezTo>
                  <a:pt x="272048" y="50270"/>
                  <a:pt x="266551" y="50270"/>
                  <a:pt x="261937" y="48292"/>
                </a:cubicBezTo>
                <a:cubicBezTo>
                  <a:pt x="255412" y="45495"/>
                  <a:pt x="249687" y="40807"/>
                  <a:pt x="242887" y="38767"/>
                </a:cubicBezTo>
                <a:cubicBezTo>
                  <a:pt x="233638" y="35992"/>
                  <a:pt x="223813" y="35732"/>
                  <a:pt x="214312" y="34005"/>
                </a:cubicBezTo>
                <a:cubicBezTo>
                  <a:pt x="206348" y="32557"/>
                  <a:pt x="198437" y="30830"/>
                  <a:pt x="190500" y="29242"/>
                </a:cubicBezTo>
                <a:cubicBezTo>
                  <a:pt x="185737" y="26067"/>
                  <a:pt x="181332" y="22277"/>
                  <a:pt x="176212" y="19717"/>
                </a:cubicBezTo>
                <a:cubicBezTo>
                  <a:pt x="136776" y="0"/>
                  <a:pt x="188586" y="32728"/>
                  <a:pt x="147637" y="5430"/>
                </a:cubicBezTo>
                <a:cubicBezTo>
                  <a:pt x="142875" y="8605"/>
                  <a:pt x="137628" y="11152"/>
                  <a:pt x="133350" y="14955"/>
                </a:cubicBezTo>
                <a:cubicBezTo>
                  <a:pt x="123282" y="23904"/>
                  <a:pt x="117554" y="39270"/>
                  <a:pt x="104775" y="43530"/>
                </a:cubicBezTo>
                <a:cubicBezTo>
                  <a:pt x="69465" y="55300"/>
                  <a:pt x="85180" y="48565"/>
                  <a:pt x="57150" y="62580"/>
                </a:cubicBezTo>
                <a:cubicBezTo>
                  <a:pt x="55562" y="67342"/>
                  <a:pt x="54632" y="72377"/>
                  <a:pt x="52387" y="76867"/>
                </a:cubicBezTo>
                <a:cubicBezTo>
                  <a:pt x="49827" y="81987"/>
                  <a:pt x="45187" y="85924"/>
                  <a:pt x="42862" y="91155"/>
                </a:cubicBezTo>
                <a:cubicBezTo>
                  <a:pt x="38784" y="100330"/>
                  <a:pt x="33337" y="119730"/>
                  <a:pt x="33337" y="119730"/>
                </a:cubicBezTo>
                <a:cubicBezTo>
                  <a:pt x="31265" y="134234"/>
                  <a:pt x="24837" y="177848"/>
                  <a:pt x="23812" y="191167"/>
                </a:cubicBezTo>
                <a:cubicBezTo>
                  <a:pt x="18698" y="257652"/>
                  <a:pt x="3969" y="274511"/>
                  <a:pt x="0" y="29118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Lovgivning_LegalRestrictions_DigitalPreservation.png" id="1074" name="Google Shape;1074;p2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863" y="1403747"/>
            <a:ext cx="576262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5" name="Google Shape;1075;p245"/>
          <p:cNvGrpSpPr/>
          <p:nvPr/>
        </p:nvGrpSpPr>
        <p:grpSpPr>
          <a:xfrm>
            <a:off x="7250822" y="3007221"/>
            <a:ext cx="1143840" cy="814348"/>
            <a:chOff x="7310207" y="3514369"/>
            <a:chExt cx="1143840" cy="814348"/>
          </a:xfrm>
        </p:grpSpPr>
        <p:grpSp>
          <p:nvGrpSpPr>
            <p:cNvPr id="1076" name="Google Shape;1076;p245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1077" name="Google Shape;1077;p245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1078" name="Google Shape;1078;p245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1079" name="Google Shape;1079;p24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1080" name="Google Shape;1080;p24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81" name="Google Shape;1081;p24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2" name="Google Shape;1082;p245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1083" name="Google Shape;1083;p245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084" name="Google Shape;1084;p245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085" name="Google Shape;1085;p245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086" name="Google Shape;1086;p245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1087" name="Google Shape;1087;p245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88" name="Google Shape;1088;p24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89" name="Google Shape;1089;p245"/>
          <p:cNvSpPr txBox="1"/>
          <p:nvPr/>
        </p:nvSpPr>
        <p:spPr>
          <a:xfrm>
            <a:off x="5771223" y="1382161"/>
            <a:ext cx="252024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Semantic Units </a:t>
            </a:r>
            <a:b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detailed information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of entities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90" name="Google Shape;1090;p245"/>
          <p:cNvSpPr/>
          <p:nvPr/>
        </p:nvSpPr>
        <p:spPr>
          <a:xfrm>
            <a:off x="7849446" y="1484784"/>
            <a:ext cx="322954" cy="190286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4" name="Google Shape;1044;p245"/>
          <p:cNvSpPr/>
          <p:nvPr/>
        </p:nvSpPr>
        <p:spPr>
          <a:xfrm>
            <a:off x="1357313" y="3192463"/>
            <a:ext cx="1296987" cy="649287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245"/>
          <p:cNvSpPr/>
          <p:nvPr/>
        </p:nvSpPr>
        <p:spPr>
          <a:xfrm>
            <a:off x="5888038" y="319246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1" name="Google Shape;1091;p245"/>
          <p:cNvGrpSpPr/>
          <p:nvPr/>
        </p:nvGrpSpPr>
        <p:grpSpPr>
          <a:xfrm>
            <a:off x="823197" y="3817817"/>
            <a:ext cx="1011237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092" name="Google Shape;1092;p24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3" name="Google Shape;1093;p245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049" name="Google Shape;1049;p245"/>
          <p:cNvSpPr/>
          <p:nvPr/>
        </p:nvSpPr>
        <p:spPr>
          <a:xfrm>
            <a:off x="3856038" y="429101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1094" name="Google Shape;1094;p2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72731" y="5043876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245"/>
          <p:cNvSpPr/>
          <p:nvPr/>
        </p:nvSpPr>
        <p:spPr>
          <a:xfrm>
            <a:off x="247650" y="1295112"/>
            <a:ext cx="2721465" cy="935149"/>
          </a:xfrm>
          <a:prstGeom prst="rect">
            <a:avLst/>
          </a:prstGeom>
          <a:solidFill>
            <a:srgbClr val="FFFFFF">
              <a:alpha val="6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128"/>
          <p:cNvSpPr txBox="1"/>
          <p:nvPr/>
        </p:nvSpPr>
        <p:spPr>
          <a:xfrm>
            <a:off x="467544" y="1819151"/>
            <a:ext cx="7776864" cy="185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" lvl="0" marL="85725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piece of information most repositories need to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know in order to carry out their digital preservation functions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" lvl="0" marL="85725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" lvl="0" marL="85725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Char char="⚫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Example: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	    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[</a:t>
            </a: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container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			[</a:t>
            </a: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semantic component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			[</a:t>
            </a: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semantic component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12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/>
              <a:t>Semantic Units</a:t>
            </a:r>
            <a:endParaRPr u="sng"/>
          </a:p>
        </p:txBody>
      </p:sp>
      <p:sp>
        <p:nvSpPr>
          <p:cNvPr id="1102" name="Google Shape;1102;p128"/>
          <p:cNvSpPr txBox="1"/>
          <p:nvPr>
            <p:ph idx="1" type="body"/>
          </p:nvPr>
        </p:nvSpPr>
        <p:spPr>
          <a:xfrm rot="-307570">
            <a:off x="2717638" y="3344540"/>
            <a:ext cx="4041131" cy="405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None/>
            </a:pPr>
            <a:r>
              <a:rPr lang="en-US">
                <a:solidFill>
                  <a:srgbClr val="000000"/>
                </a:solidFill>
              </a:rPr>
              <a:t>Two kinds of semantic unit</a:t>
            </a:r>
            <a:endParaRPr/>
          </a:p>
        </p:txBody>
      </p:sp>
      <p:sp>
        <p:nvSpPr>
          <p:cNvPr id="1103" name="Google Shape;1103;p128"/>
          <p:cNvSpPr/>
          <p:nvPr/>
        </p:nvSpPr>
        <p:spPr>
          <a:xfrm>
            <a:off x="899593" y="4055864"/>
            <a:ext cx="175470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04" name="Google Shape;1104;p128"/>
          <p:cNvSpPr/>
          <p:nvPr/>
        </p:nvSpPr>
        <p:spPr>
          <a:xfrm>
            <a:off x="1475656" y="4415864"/>
            <a:ext cx="2664296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05" name="Google Shape;1105;p128"/>
          <p:cNvSpPr/>
          <p:nvPr/>
        </p:nvSpPr>
        <p:spPr>
          <a:xfrm>
            <a:off x="1475656" y="4775864"/>
            <a:ext cx="2664296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objectIdentifierValue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06" name="Google Shape;1106;p128"/>
          <p:cNvSpPr txBox="1"/>
          <p:nvPr/>
        </p:nvSpPr>
        <p:spPr>
          <a:xfrm>
            <a:off x="4154810" y="3996556"/>
            <a:ext cx="47099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groups together related semantic units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7" name="Google Shape;1107;p128"/>
          <p:cNvGrpSpPr/>
          <p:nvPr/>
        </p:nvGrpSpPr>
        <p:grpSpPr>
          <a:xfrm>
            <a:off x="7063257" y="812416"/>
            <a:ext cx="1756520" cy="1126150"/>
            <a:chOff x="2133627" y="2523661"/>
            <a:chExt cx="4462191" cy="2615500"/>
          </a:xfrm>
        </p:grpSpPr>
        <p:sp>
          <p:nvSpPr>
            <p:cNvPr id="1108" name="Google Shape;1108;p128"/>
            <p:cNvSpPr/>
            <p:nvPr/>
          </p:nvSpPr>
          <p:spPr>
            <a:xfrm>
              <a:off x="2573329" y="3626073"/>
              <a:ext cx="1097434" cy="418053"/>
            </a:xfrm>
            <a:prstGeom prst="roundRect">
              <a:avLst>
                <a:gd fmla="val 16667" name="adj"/>
              </a:avLst>
            </a:prstGeom>
            <a:solidFill>
              <a:srgbClr val="DDBE8B"/>
            </a:solidFill>
            <a:ln cap="flat" cmpd="sng" w="19050">
              <a:solidFill>
                <a:srgbClr val="B7CC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1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09" name="Google Shape;1109;p128"/>
            <p:cNvSpPr/>
            <p:nvPr/>
          </p:nvSpPr>
          <p:spPr>
            <a:xfrm>
              <a:off x="4012606" y="4721108"/>
              <a:ext cx="1097434" cy="418053"/>
            </a:xfrm>
            <a:prstGeom prst="roundRect">
              <a:avLst>
                <a:gd fmla="val 16667" name="adj"/>
              </a:avLst>
            </a:prstGeom>
            <a:solidFill>
              <a:srgbClr val="DDBE8B"/>
            </a:solidFill>
            <a:ln cap="flat" cmpd="sng" w="19050">
              <a:solidFill>
                <a:srgbClr val="B7CC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1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10" name="Google Shape;1110;p128"/>
            <p:cNvSpPr/>
            <p:nvPr/>
          </p:nvSpPr>
          <p:spPr>
            <a:xfrm>
              <a:off x="5498384" y="3622384"/>
              <a:ext cx="1097434" cy="418053"/>
            </a:xfrm>
            <a:prstGeom prst="roundRect">
              <a:avLst>
                <a:gd fmla="val 16667" name="adj"/>
              </a:avLst>
            </a:prstGeom>
            <a:solidFill>
              <a:srgbClr val="DDBE8B"/>
            </a:solidFill>
            <a:ln cap="flat" cmpd="sng" w="19050">
              <a:solidFill>
                <a:srgbClr val="B7CC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1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11" name="Google Shape;1111;p128"/>
            <p:cNvSpPr/>
            <p:nvPr/>
          </p:nvSpPr>
          <p:spPr>
            <a:xfrm>
              <a:off x="4012606" y="2523661"/>
              <a:ext cx="1097434" cy="418053"/>
            </a:xfrm>
            <a:prstGeom prst="roundRect">
              <a:avLst>
                <a:gd fmla="val 16667" name="adj"/>
              </a:avLst>
            </a:prstGeom>
            <a:solidFill>
              <a:srgbClr val="DDBE8B"/>
            </a:solidFill>
            <a:ln cap="flat" cmpd="sng" w="19050">
              <a:solidFill>
                <a:srgbClr val="B7CC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1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12" name="Google Shape;1112;p128"/>
            <p:cNvSpPr/>
            <p:nvPr/>
          </p:nvSpPr>
          <p:spPr>
            <a:xfrm rot="-5400000">
              <a:off x="2137728" y="3579427"/>
              <a:ext cx="431377" cy="439579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2700">
              <a:solidFill>
                <a:srgbClr val="B7CC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1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1113" name="Google Shape;1113;p128"/>
            <p:cNvCxnSpPr>
              <a:stCxn id="1111" idx="1"/>
              <a:endCxn id="1108" idx="0"/>
            </p:cNvCxnSpPr>
            <p:nvPr/>
          </p:nvCxnSpPr>
          <p:spPr>
            <a:xfrm flipH="1">
              <a:off x="3121906" y="2732688"/>
              <a:ext cx="890700" cy="893400"/>
            </a:xfrm>
            <a:prstGeom prst="straightConnector1">
              <a:avLst/>
            </a:prstGeom>
            <a:noFill/>
            <a:ln cap="flat" cmpd="sng" w="12700">
              <a:solidFill>
                <a:srgbClr val="B7CCE4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114" name="Google Shape;1114;p128"/>
            <p:cNvCxnSpPr>
              <a:stCxn id="1111" idx="3"/>
              <a:endCxn id="1110" idx="0"/>
            </p:cNvCxnSpPr>
            <p:nvPr/>
          </p:nvCxnSpPr>
          <p:spPr>
            <a:xfrm>
              <a:off x="5110040" y="2732688"/>
              <a:ext cx="937200" cy="889800"/>
            </a:xfrm>
            <a:prstGeom prst="straightConnector1">
              <a:avLst/>
            </a:prstGeom>
            <a:noFill/>
            <a:ln cap="flat" cmpd="sng" w="12700">
              <a:solidFill>
                <a:srgbClr val="B7CCE4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115" name="Google Shape;1115;p128"/>
            <p:cNvCxnSpPr>
              <a:stCxn id="1109" idx="3"/>
              <a:endCxn id="1110" idx="2"/>
            </p:cNvCxnSpPr>
            <p:nvPr/>
          </p:nvCxnSpPr>
          <p:spPr>
            <a:xfrm flipH="1" rot="10800000">
              <a:off x="5110040" y="4040335"/>
              <a:ext cx="937200" cy="889800"/>
            </a:xfrm>
            <a:prstGeom prst="straightConnector1">
              <a:avLst/>
            </a:prstGeom>
            <a:noFill/>
            <a:ln cap="flat" cmpd="sng" w="12700">
              <a:solidFill>
                <a:srgbClr val="B7CCE4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116" name="Google Shape;1116;p128"/>
            <p:cNvCxnSpPr>
              <a:stCxn id="1109" idx="1"/>
              <a:endCxn id="1108" idx="2"/>
            </p:cNvCxnSpPr>
            <p:nvPr/>
          </p:nvCxnSpPr>
          <p:spPr>
            <a:xfrm rot="10800000">
              <a:off x="3121906" y="4044235"/>
              <a:ext cx="890700" cy="885900"/>
            </a:xfrm>
            <a:prstGeom prst="straightConnector1">
              <a:avLst/>
            </a:prstGeom>
            <a:noFill/>
            <a:ln cap="flat" cmpd="sng" w="12700">
              <a:solidFill>
                <a:srgbClr val="B7CCE4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117" name="Google Shape;1117;p128"/>
            <p:cNvCxnSpPr>
              <a:stCxn id="1108" idx="3"/>
              <a:endCxn id="1110" idx="1"/>
            </p:cNvCxnSpPr>
            <p:nvPr/>
          </p:nvCxnSpPr>
          <p:spPr>
            <a:xfrm flipH="1" rot="10800000">
              <a:off x="3670763" y="3831500"/>
              <a:ext cx="1827600" cy="3600"/>
            </a:xfrm>
            <a:prstGeom prst="straightConnector1">
              <a:avLst/>
            </a:prstGeom>
            <a:noFill/>
            <a:ln cap="flat" cmpd="sng" w="12700">
              <a:solidFill>
                <a:srgbClr val="B7CCE4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grpSp>
        <p:nvGrpSpPr>
          <p:cNvPr id="1118" name="Google Shape;1118;p128"/>
          <p:cNvGrpSpPr/>
          <p:nvPr/>
        </p:nvGrpSpPr>
        <p:grpSpPr>
          <a:xfrm>
            <a:off x="7308353" y="1824096"/>
            <a:ext cx="487479" cy="307777"/>
            <a:chOff x="6749454" y="3049215"/>
            <a:chExt cx="487479" cy="307777"/>
          </a:xfrm>
        </p:grpSpPr>
        <p:grpSp>
          <p:nvGrpSpPr>
            <p:cNvPr id="1119" name="Google Shape;1119;p128"/>
            <p:cNvGrpSpPr/>
            <p:nvPr/>
          </p:nvGrpSpPr>
          <p:grpSpPr>
            <a:xfrm>
              <a:off x="6835233" y="3109756"/>
              <a:ext cx="401700" cy="72000"/>
              <a:chOff x="6835233" y="3109756"/>
              <a:chExt cx="401700" cy="72000"/>
            </a:xfrm>
          </p:grpSpPr>
          <p:sp>
            <p:nvSpPr>
              <p:cNvPr id="1120" name="Google Shape;1120;p128"/>
              <p:cNvSpPr/>
              <p:nvPr/>
            </p:nvSpPr>
            <p:spPr>
              <a:xfrm>
                <a:off x="6835233" y="3109756"/>
                <a:ext cx="216000" cy="72000"/>
              </a:xfrm>
              <a:prstGeom prst="parallelogram">
                <a:avLst>
                  <a:gd fmla="val 25000" name="adj"/>
                </a:avLst>
              </a:prstGeom>
              <a:solidFill>
                <a:srgbClr val="AE8034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0" spcFirstLastPara="1" rIns="0" wrap="square" tIns="360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00"/>
                  <a:buFont typeface="Arial"/>
                  <a:buNone/>
                </a:pPr>
                <a:r>
                  <a:t/>
                </a:r>
                <a:endParaRPr b="0" i="0" sz="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cxnSp>
            <p:nvCxnSpPr>
              <p:cNvPr id="1121" name="Google Shape;1121;p128"/>
              <p:cNvCxnSpPr>
                <a:endCxn id="1120" idx="2"/>
              </p:cNvCxnSpPr>
              <p:nvPr/>
            </p:nvCxnSpPr>
            <p:spPr>
              <a:xfrm flipH="1">
                <a:off x="7042233" y="3109756"/>
                <a:ext cx="194700" cy="36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1122" name="Google Shape;1122;p128"/>
            <p:cNvSpPr txBox="1"/>
            <p:nvPr/>
          </p:nvSpPr>
          <p:spPr>
            <a:xfrm>
              <a:off x="6749454" y="3049215"/>
              <a:ext cx="3642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…</a:t>
              </a:r>
              <a:endPara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1123" name="Google Shape;1123;p128"/>
            <p:cNvCxnSpPr/>
            <p:nvPr/>
          </p:nvCxnSpPr>
          <p:spPr>
            <a:xfrm flipH="1">
              <a:off x="7041128" y="3109756"/>
              <a:ext cx="195689" cy="12456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124" name="Google Shape;1124;p128"/>
          <p:cNvGrpSpPr/>
          <p:nvPr/>
        </p:nvGrpSpPr>
        <p:grpSpPr>
          <a:xfrm>
            <a:off x="6942294" y="1479986"/>
            <a:ext cx="421479" cy="318936"/>
            <a:chOff x="6749454" y="3038056"/>
            <a:chExt cx="421479" cy="318936"/>
          </a:xfrm>
        </p:grpSpPr>
        <p:grpSp>
          <p:nvGrpSpPr>
            <p:cNvPr id="1125" name="Google Shape;1125;p128"/>
            <p:cNvGrpSpPr/>
            <p:nvPr/>
          </p:nvGrpSpPr>
          <p:grpSpPr>
            <a:xfrm>
              <a:off x="6835233" y="3038056"/>
              <a:ext cx="335700" cy="143700"/>
              <a:chOff x="6835233" y="3038056"/>
              <a:chExt cx="335700" cy="143700"/>
            </a:xfrm>
          </p:grpSpPr>
          <p:sp>
            <p:nvSpPr>
              <p:cNvPr id="1126" name="Google Shape;1126;p128"/>
              <p:cNvSpPr/>
              <p:nvPr/>
            </p:nvSpPr>
            <p:spPr>
              <a:xfrm>
                <a:off x="6835233" y="3109756"/>
                <a:ext cx="216000" cy="72000"/>
              </a:xfrm>
              <a:prstGeom prst="parallelogram">
                <a:avLst>
                  <a:gd fmla="val 25000" name="adj"/>
                </a:avLst>
              </a:prstGeom>
              <a:solidFill>
                <a:srgbClr val="AE8034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0" spcFirstLastPara="1" rIns="0" wrap="square" tIns="360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00"/>
                  <a:buFont typeface="Arial"/>
                  <a:buNone/>
                </a:pPr>
                <a:r>
                  <a:t/>
                </a:r>
                <a:endParaRPr b="0" i="0" sz="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cxnSp>
            <p:nvCxnSpPr>
              <p:cNvPr id="1127" name="Google Shape;1127;p128"/>
              <p:cNvCxnSpPr>
                <a:endCxn id="1126" idx="2"/>
              </p:cNvCxnSpPr>
              <p:nvPr/>
            </p:nvCxnSpPr>
            <p:spPr>
              <a:xfrm flipH="1">
                <a:off x="7042233" y="3038056"/>
                <a:ext cx="1287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1128" name="Google Shape;1128;p128"/>
            <p:cNvSpPr txBox="1"/>
            <p:nvPr/>
          </p:nvSpPr>
          <p:spPr>
            <a:xfrm>
              <a:off x="6749454" y="3049215"/>
              <a:ext cx="3642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…</a:t>
              </a:r>
              <a:endPara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1129" name="Google Shape;1129;p128"/>
            <p:cNvCxnSpPr/>
            <p:nvPr/>
          </p:nvCxnSpPr>
          <p:spPr>
            <a:xfrm flipH="1">
              <a:off x="7041129" y="3039591"/>
              <a:ext cx="129682" cy="19472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130" name="Google Shape;1130;p128"/>
          <p:cNvGrpSpPr/>
          <p:nvPr/>
        </p:nvGrpSpPr>
        <p:grpSpPr>
          <a:xfrm>
            <a:off x="8241433" y="764704"/>
            <a:ext cx="435023" cy="307777"/>
            <a:chOff x="8260800" y="764704"/>
            <a:chExt cx="435023" cy="307777"/>
          </a:xfrm>
        </p:grpSpPr>
        <p:sp>
          <p:nvSpPr>
            <p:cNvPr id="1131" name="Google Shape;1131;p128"/>
            <p:cNvSpPr txBox="1"/>
            <p:nvPr/>
          </p:nvSpPr>
          <p:spPr>
            <a:xfrm>
              <a:off x="8331621" y="764704"/>
              <a:ext cx="3642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…</a:t>
              </a:r>
              <a:endPara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32" name="Google Shape;1132;p128"/>
            <p:cNvSpPr/>
            <p:nvPr/>
          </p:nvSpPr>
          <p:spPr>
            <a:xfrm>
              <a:off x="8417400" y="825245"/>
              <a:ext cx="216000" cy="72000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36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t/>
              </a:r>
              <a:endParaRPr b="0" i="0" sz="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1133" name="Google Shape;1133;p128"/>
            <p:cNvCxnSpPr>
              <a:endCxn id="1132" idx="5"/>
            </p:cNvCxnSpPr>
            <p:nvPr/>
          </p:nvCxnSpPr>
          <p:spPr>
            <a:xfrm>
              <a:off x="8260800" y="842645"/>
              <a:ext cx="165600" cy="18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34" name="Google Shape;1134;p128"/>
            <p:cNvCxnSpPr/>
            <p:nvPr/>
          </p:nvCxnSpPr>
          <p:spPr>
            <a:xfrm>
              <a:off x="8269198" y="842792"/>
              <a:ext cx="157203" cy="11408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135" name="Google Shape;1135;p128"/>
          <p:cNvGrpSpPr/>
          <p:nvPr/>
        </p:nvGrpSpPr>
        <p:grpSpPr>
          <a:xfrm>
            <a:off x="8528278" y="1465200"/>
            <a:ext cx="364202" cy="354577"/>
            <a:chOff x="6781139" y="2998096"/>
            <a:chExt cx="364202" cy="354577"/>
          </a:xfrm>
        </p:grpSpPr>
        <p:sp>
          <p:nvSpPr>
            <p:cNvPr id="1136" name="Google Shape;1136;p128"/>
            <p:cNvSpPr txBox="1"/>
            <p:nvPr/>
          </p:nvSpPr>
          <p:spPr>
            <a:xfrm>
              <a:off x="6781139" y="3044896"/>
              <a:ext cx="3642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…</a:t>
              </a:r>
              <a:endPara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1137" name="Google Shape;1137;p128"/>
            <p:cNvGrpSpPr/>
            <p:nvPr/>
          </p:nvGrpSpPr>
          <p:grpSpPr>
            <a:xfrm>
              <a:off x="6820861" y="3001756"/>
              <a:ext cx="243300" cy="180000"/>
              <a:chOff x="6820861" y="3001756"/>
              <a:chExt cx="243300" cy="180000"/>
            </a:xfrm>
          </p:grpSpPr>
          <p:sp>
            <p:nvSpPr>
              <p:cNvPr id="1138" name="Google Shape;1138;p128"/>
              <p:cNvSpPr/>
              <p:nvPr/>
            </p:nvSpPr>
            <p:spPr>
              <a:xfrm>
                <a:off x="6820861" y="3109756"/>
                <a:ext cx="216000" cy="72000"/>
              </a:xfrm>
              <a:prstGeom prst="parallelogram">
                <a:avLst>
                  <a:gd fmla="val 25000" name="adj"/>
                </a:avLst>
              </a:prstGeom>
              <a:solidFill>
                <a:srgbClr val="AE8034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0" spcFirstLastPara="1" rIns="0" wrap="square" tIns="360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00"/>
                  <a:buFont typeface="Arial"/>
                  <a:buNone/>
                </a:pPr>
                <a:r>
                  <a:t/>
                </a:r>
                <a:endParaRPr b="0" i="0" sz="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cxnSp>
            <p:nvCxnSpPr>
              <p:cNvPr id="1139" name="Google Shape;1139;p128"/>
              <p:cNvCxnSpPr>
                <a:endCxn id="1138" idx="2"/>
              </p:cNvCxnSpPr>
              <p:nvPr/>
            </p:nvCxnSpPr>
            <p:spPr>
              <a:xfrm flipH="1">
                <a:off x="7027861" y="3001756"/>
                <a:ext cx="36300" cy="144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cxnSp>
          <p:nvCxnSpPr>
            <p:cNvPr id="1140" name="Google Shape;1140;p128"/>
            <p:cNvCxnSpPr/>
            <p:nvPr/>
          </p:nvCxnSpPr>
          <p:spPr>
            <a:xfrm flipH="1">
              <a:off x="7041130" y="2998096"/>
              <a:ext cx="22911" cy="21027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141" name="Google Shape;1141;p128"/>
          <p:cNvSpPr/>
          <p:nvPr/>
        </p:nvSpPr>
        <p:spPr>
          <a:xfrm>
            <a:off x="526374" y="1208266"/>
            <a:ext cx="276069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Properties of Entities</a:t>
            </a:r>
            <a:endParaRPr/>
          </a:p>
        </p:txBody>
      </p:sp>
      <p:sp>
        <p:nvSpPr>
          <p:cNvPr id="1142" name="Google Shape;1142;p128"/>
          <p:cNvSpPr txBox="1"/>
          <p:nvPr/>
        </p:nvSpPr>
        <p:spPr>
          <a:xfrm>
            <a:off x="920912" y="4028551"/>
            <a:ext cx="175881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46"/>
          <p:cNvSpPr/>
          <p:nvPr/>
        </p:nvSpPr>
        <p:spPr>
          <a:xfrm rot="-5400000">
            <a:off x="930275" y="3303588"/>
            <a:ext cx="431800" cy="438150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50" name="Google Shape;1150;p246"/>
          <p:cNvCxnSpPr>
            <a:stCxn id="1151" idx="1"/>
            <a:endCxn id="1152" idx="0"/>
          </p:cNvCxnSpPr>
          <p:nvPr/>
        </p:nvCxnSpPr>
        <p:spPr>
          <a:xfrm flipH="1">
            <a:off x="2005725" y="2416175"/>
            <a:ext cx="18519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53" name="Google Shape;1153;p246"/>
          <p:cNvCxnSpPr>
            <a:stCxn id="1151" idx="3"/>
            <a:endCxn id="1154" idx="0"/>
          </p:cNvCxnSpPr>
          <p:nvPr/>
        </p:nvCxnSpPr>
        <p:spPr>
          <a:xfrm>
            <a:off x="5154613" y="2416175"/>
            <a:ext cx="13818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55" name="Google Shape;1155;p246"/>
          <p:cNvCxnSpPr>
            <a:stCxn id="1152" idx="3"/>
            <a:endCxn id="1154" idx="1"/>
          </p:cNvCxnSpPr>
          <p:nvPr/>
        </p:nvCxnSpPr>
        <p:spPr>
          <a:xfrm flipH="1" rot="10800000">
            <a:off x="2654300" y="3515607"/>
            <a:ext cx="3233700" cy="1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1156" name="Google Shape;1156;p246"/>
          <p:cNvCxnSpPr>
            <a:stCxn id="1157" idx="3"/>
            <a:endCxn id="1154" idx="2"/>
          </p:cNvCxnSpPr>
          <p:nvPr/>
        </p:nvCxnSpPr>
        <p:spPr>
          <a:xfrm flipH="1" rot="10800000">
            <a:off x="5153025" y="3838569"/>
            <a:ext cx="1383600" cy="775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58" name="Google Shape;1158;p246"/>
          <p:cNvCxnSpPr>
            <a:stCxn id="1157" idx="1"/>
            <a:endCxn id="1152" idx="2"/>
          </p:cNvCxnSpPr>
          <p:nvPr/>
        </p:nvCxnSpPr>
        <p:spPr>
          <a:xfrm rot="10800000">
            <a:off x="2005938" y="3841869"/>
            <a:ext cx="1850100" cy="77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59" name="Google Shape;1159;p24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Properties of Entities - Semantic units</a:t>
            </a:r>
            <a:endParaRPr/>
          </a:p>
        </p:txBody>
      </p:sp>
      <p:sp>
        <p:nvSpPr>
          <p:cNvPr id="1151" name="Google Shape;1151;p246"/>
          <p:cNvSpPr/>
          <p:nvPr/>
        </p:nvSpPr>
        <p:spPr>
          <a:xfrm>
            <a:off x="3857625" y="2092325"/>
            <a:ext cx="1296988" cy="64770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246"/>
          <p:cNvSpPr/>
          <p:nvPr/>
        </p:nvSpPr>
        <p:spPr>
          <a:xfrm>
            <a:off x="8443638" y="2287564"/>
            <a:ext cx="328613" cy="720725"/>
          </a:xfrm>
          <a:custGeom>
            <a:rect b="b" l="l" r="r" t="t"/>
            <a:pathLst>
              <a:path extrusionOk="0" h="719805" w="328612">
                <a:moveTo>
                  <a:pt x="0" y="291180"/>
                </a:moveTo>
                <a:lnTo>
                  <a:pt x="0" y="291180"/>
                </a:lnTo>
                <a:cubicBezTo>
                  <a:pt x="6350" y="305467"/>
                  <a:pt x="12058" y="320058"/>
                  <a:pt x="19050" y="334042"/>
                </a:cubicBezTo>
                <a:cubicBezTo>
                  <a:pt x="21610" y="339162"/>
                  <a:pt x="26250" y="343099"/>
                  <a:pt x="28575" y="348330"/>
                </a:cubicBezTo>
                <a:cubicBezTo>
                  <a:pt x="32653" y="357505"/>
                  <a:pt x="34925" y="367380"/>
                  <a:pt x="38100" y="376905"/>
                </a:cubicBezTo>
                <a:lnTo>
                  <a:pt x="42862" y="391192"/>
                </a:lnTo>
                <a:cubicBezTo>
                  <a:pt x="44450" y="395955"/>
                  <a:pt x="46408" y="400610"/>
                  <a:pt x="47625" y="405480"/>
                </a:cubicBezTo>
                <a:lnTo>
                  <a:pt x="52387" y="424530"/>
                </a:lnTo>
                <a:cubicBezTo>
                  <a:pt x="58737" y="422942"/>
                  <a:pt x="65047" y="421187"/>
                  <a:pt x="71437" y="419767"/>
                </a:cubicBezTo>
                <a:cubicBezTo>
                  <a:pt x="79339" y="418011"/>
                  <a:pt x="88663" y="419710"/>
                  <a:pt x="95250" y="415005"/>
                </a:cubicBezTo>
                <a:cubicBezTo>
                  <a:pt x="101027" y="410879"/>
                  <a:pt x="101600" y="402305"/>
                  <a:pt x="104775" y="395955"/>
                </a:cubicBezTo>
                <a:cubicBezTo>
                  <a:pt x="106362" y="473742"/>
                  <a:pt x="106710" y="551565"/>
                  <a:pt x="109537" y="629317"/>
                </a:cubicBezTo>
                <a:cubicBezTo>
                  <a:pt x="109761" y="635489"/>
                  <a:pt x="117327" y="673896"/>
                  <a:pt x="119062" y="681705"/>
                </a:cubicBezTo>
                <a:cubicBezTo>
                  <a:pt x="120482" y="688095"/>
                  <a:pt x="120194" y="695309"/>
                  <a:pt x="123825" y="700755"/>
                </a:cubicBezTo>
                <a:cubicBezTo>
                  <a:pt x="129014" y="708538"/>
                  <a:pt x="157012" y="717840"/>
                  <a:pt x="161925" y="719805"/>
                </a:cubicBezTo>
                <a:cubicBezTo>
                  <a:pt x="176212" y="718217"/>
                  <a:pt x="190607" y="717405"/>
                  <a:pt x="204787" y="715042"/>
                </a:cubicBezTo>
                <a:cubicBezTo>
                  <a:pt x="217666" y="712896"/>
                  <a:pt x="239005" y="699834"/>
                  <a:pt x="247650" y="695992"/>
                </a:cubicBezTo>
                <a:cubicBezTo>
                  <a:pt x="256430" y="692090"/>
                  <a:pt x="272344" y="688628"/>
                  <a:pt x="280987" y="686467"/>
                </a:cubicBezTo>
                <a:cubicBezTo>
                  <a:pt x="285750" y="683292"/>
                  <a:pt x="292241" y="681796"/>
                  <a:pt x="295275" y="676942"/>
                </a:cubicBezTo>
                <a:cubicBezTo>
                  <a:pt x="300596" y="668428"/>
                  <a:pt x="301625" y="657892"/>
                  <a:pt x="304800" y="648367"/>
                </a:cubicBezTo>
                <a:lnTo>
                  <a:pt x="309562" y="634080"/>
                </a:lnTo>
                <a:cubicBezTo>
                  <a:pt x="311150" y="629317"/>
                  <a:pt x="313341" y="624715"/>
                  <a:pt x="314325" y="619792"/>
                </a:cubicBezTo>
                <a:lnTo>
                  <a:pt x="319087" y="595980"/>
                </a:lnTo>
                <a:cubicBezTo>
                  <a:pt x="326483" y="499847"/>
                  <a:pt x="328612" y="485590"/>
                  <a:pt x="328612" y="357855"/>
                </a:cubicBezTo>
                <a:cubicBezTo>
                  <a:pt x="328612" y="281638"/>
                  <a:pt x="326837" y="205413"/>
                  <a:pt x="323850" y="129255"/>
                </a:cubicBezTo>
                <a:cubicBezTo>
                  <a:pt x="323653" y="124239"/>
                  <a:pt x="321332" y="119457"/>
                  <a:pt x="319087" y="114967"/>
                </a:cubicBezTo>
                <a:cubicBezTo>
                  <a:pt x="316527" y="109848"/>
                  <a:pt x="312737" y="105442"/>
                  <a:pt x="309562" y="100680"/>
                </a:cubicBezTo>
                <a:cubicBezTo>
                  <a:pt x="307975" y="95917"/>
                  <a:pt x="307291" y="90751"/>
                  <a:pt x="304800" y="86392"/>
                </a:cubicBezTo>
                <a:cubicBezTo>
                  <a:pt x="300738" y="79283"/>
                  <a:pt x="284019" y="58251"/>
                  <a:pt x="276225" y="53055"/>
                </a:cubicBezTo>
                <a:cubicBezTo>
                  <a:pt x="272048" y="50270"/>
                  <a:pt x="266551" y="50270"/>
                  <a:pt x="261937" y="48292"/>
                </a:cubicBezTo>
                <a:cubicBezTo>
                  <a:pt x="255412" y="45495"/>
                  <a:pt x="249687" y="40807"/>
                  <a:pt x="242887" y="38767"/>
                </a:cubicBezTo>
                <a:cubicBezTo>
                  <a:pt x="233638" y="35992"/>
                  <a:pt x="223813" y="35732"/>
                  <a:pt x="214312" y="34005"/>
                </a:cubicBezTo>
                <a:cubicBezTo>
                  <a:pt x="206348" y="32557"/>
                  <a:pt x="198437" y="30830"/>
                  <a:pt x="190500" y="29242"/>
                </a:cubicBezTo>
                <a:cubicBezTo>
                  <a:pt x="185737" y="26067"/>
                  <a:pt x="181332" y="22277"/>
                  <a:pt x="176212" y="19717"/>
                </a:cubicBezTo>
                <a:cubicBezTo>
                  <a:pt x="136776" y="0"/>
                  <a:pt x="188586" y="32728"/>
                  <a:pt x="147637" y="5430"/>
                </a:cubicBezTo>
                <a:cubicBezTo>
                  <a:pt x="142875" y="8605"/>
                  <a:pt x="137628" y="11152"/>
                  <a:pt x="133350" y="14955"/>
                </a:cubicBezTo>
                <a:cubicBezTo>
                  <a:pt x="123282" y="23904"/>
                  <a:pt x="117554" y="39270"/>
                  <a:pt x="104775" y="43530"/>
                </a:cubicBezTo>
                <a:cubicBezTo>
                  <a:pt x="69465" y="55300"/>
                  <a:pt x="85180" y="48565"/>
                  <a:pt x="57150" y="62580"/>
                </a:cubicBezTo>
                <a:cubicBezTo>
                  <a:pt x="55562" y="67342"/>
                  <a:pt x="54632" y="72377"/>
                  <a:pt x="52387" y="76867"/>
                </a:cubicBezTo>
                <a:cubicBezTo>
                  <a:pt x="49827" y="81987"/>
                  <a:pt x="45187" y="85924"/>
                  <a:pt x="42862" y="91155"/>
                </a:cubicBezTo>
                <a:cubicBezTo>
                  <a:pt x="38784" y="100330"/>
                  <a:pt x="33337" y="119730"/>
                  <a:pt x="33337" y="119730"/>
                </a:cubicBezTo>
                <a:cubicBezTo>
                  <a:pt x="31265" y="134234"/>
                  <a:pt x="24837" y="177848"/>
                  <a:pt x="23812" y="191167"/>
                </a:cubicBezTo>
                <a:cubicBezTo>
                  <a:pt x="18698" y="257652"/>
                  <a:pt x="3969" y="274511"/>
                  <a:pt x="0" y="29118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Lovgivning_LegalRestrictions_DigitalPreservation.png" id="1161" name="Google Shape;1161;p2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863" y="1403747"/>
            <a:ext cx="576262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2" name="Google Shape;1162;p246"/>
          <p:cNvGrpSpPr/>
          <p:nvPr/>
        </p:nvGrpSpPr>
        <p:grpSpPr>
          <a:xfrm>
            <a:off x="7250822" y="3007221"/>
            <a:ext cx="1143840" cy="814348"/>
            <a:chOff x="7310207" y="3514369"/>
            <a:chExt cx="1143840" cy="814348"/>
          </a:xfrm>
        </p:grpSpPr>
        <p:grpSp>
          <p:nvGrpSpPr>
            <p:cNvPr id="1163" name="Google Shape;1163;p246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1164" name="Google Shape;1164;p246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1165" name="Google Shape;1165;p246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1166" name="Google Shape;1166;p24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1167" name="Google Shape;1167;p246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68" name="Google Shape;1168;p24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9" name="Google Shape;1169;p246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1170" name="Google Shape;1170;p246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171" name="Google Shape;1171;p246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172" name="Google Shape;1172;p246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173" name="Google Shape;1173;p246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1174" name="Google Shape;1174;p246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75" name="Google Shape;1175;p24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2" name="Google Shape;1152;p246"/>
          <p:cNvSpPr/>
          <p:nvPr/>
        </p:nvSpPr>
        <p:spPr>
          <a:xfrm>
            <a:off x="1357313" y="3192463"/>
            <a:ext cx="1296987" cy="649287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246"/>
          <p:cNvSpPr/>
          <p:nvPr/>
        </p:nvSpPr>
        <p:spPr>
          <a:xfrm>
            <a:off x="5888038" y="319246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6" name="Google Shape;1176;p246"/>
          <p:cNvGrpSpPr/>
          <p:nvPr/>
        </p:nvGrpSpPr>
        <p:grpSpPr>
          <a:xfrm>
            <a:off x="823197" y="3817817"/>
            <a:ext cx="1011237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177" name="Google Shape;1177;p24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8" name="Google Shape;1178;p246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157" name="Google Shape;1157;p246"/>
          <p:cNvSpPr/>
          <p:nvPr/>
        </p:nvSpPr>
        <p:spPr>
          <a:xfrm>
            <a:off x="3856038" y="429101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1179" name="Google Shape;1179;p2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72731" y="5043876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246"/>
          <p:cNvSpPr/>
          <p:nvPr/>
        </p:nvSpPr>
        <p:spPr>
          <a:xfrm>
            <a:off x="766175" y="3032443"/>
            <a:ext cx="2130425" cy="1904682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" name="Google Shape;1185;p247"/>
          <p:cNvGrpSpPr/>
          <p:nvPr/>
        </p:nvGrpSpPr>
        <p:grpSpPr>
          <a:xfrm>
            <a:off x="250825" y="549275"/>
            <a:ext cx="1012825" cy="1008063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186" name="Google Shape;1186;p2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7" name="Google Shape;1187;p247"/>
            <p:cNvSpPr/>
            <p:nvPr/>
          </p:nvSpPr>
          <p:spPr>
            <a:xfrm>
              <a:off x="1834806" y="4797152"/>
              <a:ext cx="288180" cy="3609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188" name="Google Shape;1188;p247"/>
          <p:cNvSpPr txBox="1"/>
          <p:nvPr>
            <p:ph type="title"/>
          </p:nvPr>
        </p:nvSpPr>
        <p:spPr>
          <a:xfrm>
            <a:off x="1311275" y="692150"/>
            <a:ext cx="7077075" cy="541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High level semantic units for Objects</a:t>
            </a:r>
            <a:endParaRPr/>
          </a:p>
        </p:txBody>
      </p:sp>
      <p:sp>
        <p:nvSpPr>
          <p:cNvPr id="1189" name="Google Shape;1189;p247"/>
          <p:cNvSpPr/>
          <p:nvPr/>
        </p:nvSpPr>
        <p:spPr>
          <a:xfrm>
            <a:off x="3298824" y="2627050"/>
            <a:ext cx="2389187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which object is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247"/>
          <p:cNvSpPr/>
          <p:nvPr/>
        </p:nvSpPr>
        <p:spPr>
          <a:xfrm>
            <a:off x="839787" y="3892248"/>
            <a:ext cx="2811462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what kind of object?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1" name="Google Shape;1191;p2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3350" y="4271379"/>
            <a:ext cx="3587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-TIFF-icon" id="1192" name="Google Shape;1192;p2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27150" y="4339642"/>
            <a:ext cx="571500" cy="568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3" name="Google Shape;1193;p247"/>
          <p:cNvGrpSpPr/>
          <p:nvPr/>
        </p:nvGrpSpPr>
        <p:grpSpPr>
          <a:xfrm>
            <a:off x="1862138" y="4272967"/>
            <a:ext cx="820737" cy="677862"/>
            <a:chOff x="3651" y="1434"/>
            <a:chExt cx="687" cy="726"/>
          </a:xfrm>
        </p:grpSpPr>
        <p:pic>
          <p:nvPicPr>
            <p:cNvPr descr="Picture-TIFF-icon" id="1194" name="Google Shape;1194;p24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33" y="1434"/>
              <a:ext cx="505" cy="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icture-TIFF-icon" id="1195" name="Google Shape;1195;p24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787" y="1480"/>
              <a:ext cx="505" cy="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icture-TIFF-icon" id="1196" name="Google Shape;1196;p24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742" y="1525"/>
              <a:ext cx="506" cy="5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c_xml_icon" id="1197" name="Google Shape;1197;p24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696" y="1570"/>
              <a:ext cx="499" cy="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c_xml_icon" id="1198" name="Google Shape;1198;p24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651" y="1661"/>
              <a:ext cx="499" cy="4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9" name="Google Shape;1199;p247"/>
          <p:cNvSpPr/>
          <p:nvPr/>
        </p:nvSpPr>
        <p:spPr>
          <a:xfrm>
            <a:off x="2925763" y="2948168"/>
            <a:ext cx="3451225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ark:/12148/btp6k102002g/f1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247"/>
          <p:cNvSpPr/>
          <p:nvPr/>
        </p:nvSpPr>
        <p:spPr>
          <a:xfrm>
            <a:off x="503238" y="1743075"/>
            <a:ext cx="2354262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what technical information on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247"/>
          <p:cNvSpPr/>
          <p:nvPr/>
        </p:nvSpPr>
        <p:spPr>
          <a:xfrm>
            <a:off x="6376988" y="3582988"/>
            <a:ext cx="2317750" cy="1122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1800"/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what software or hardware should be used to handle the object?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d9GcT6hg33P9QbpX15FZLOHHZkcK3hzJxn-7fJIRmvBVVbzg45SzHi" id="1202" name="Google Shape;1202;p247">
            <a:hlinkClick r:id="rId7"/>
          </p:cNvPr>
          <p:cNvSpPr/>
          <p:nvPr/>
        </p:nvSpPr>
        <p:spPr>
          <a:xfrm>
            <a:off x="7377113" y="5389563"/>
            <a:ext cx="1227137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descr="ANd9GcQQBZrme9MFHTF9k2jPUVMH-e7Ba5pYqJErZMAAmtcF3voKrmaU6Q" id="1203" name="Google Shape;1203;p247">
            <a:hlinkClick r:id="rId8"/>
          </p:cNvPr>
          <p:cNvSpPr/>
          <p:nvPr/>
        </p:nvSpPr>
        <p:spPr>
          <a:xfrm>
            <a:off x="7240588" y="4749800"/>
            <a:ext cx="614362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04" name="Google Shape;1204;p247"/>
          <p:cNvSpPr/>
          <p:nvPr/>
        </p:nvSpPr>
        <p:spPr>
          <a:xfrm>
            <a:off x="3889754" y="4208463"/>
            <a:ext cx="1978025" cy="1131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1800"/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which of its characteristics do I want to preserve in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247"/>
          <p:cNvSpPr/>
          <p:nvPr/>
        </p:nvSpPr>
        <p:spPr>
          <a:xfrm>
            <a:off x="5740400" y="1478757"/>
            <a:ext cx="3000375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what is my preservation strategy for this object?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06" name="Google Shape;1206;p247"/>
          <p:cNvGrpSpPr/>
          <p:nvPr/>
        </p:nvGrpSpPr>
        <p:grpSpPr>
          <a:xfrm>
            <a:off x="762000" y="2430463"/>
            <a:ext cx="1292225" cy="1285875"/>
            <a:chOff x="340" y="1706"/>
            <a:chExt cx="859" cy="859"/>
          </a:xfrm>
        </p:grpSpPr>
        <p:pic>
          <p:nvPicPr>
            <p:cNvPr descr="Picture-TIFF-icon" id="1207" name="Google Shape;1207;p24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0" y="1706"/>
              <a:ext cx="680" cy="6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descr="xmag icon" id="1208" name="Google Shape;1208;p247">
              <a:hlinkClick r:id="rId9"/>
            </p:cNvPr>
            <p:cNvSpPr/>
            <p:nvPr/>
          </p:nvSpPr>
          <p:spPr>
            <a:xfrm>
              <a:off x="431" y="1797"/>
              <a:ext cx="768" cy="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09" name="Google Shape;1209;p247"/>
            <p:cNvSpPr/>
            <p:nvPr/>
          </p:nvSpPr>
          <p:spPr>
            <a:xfrm>
              <a:off x="498" y="1933"/>
              <a:ext cx="454" cy="317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TIFF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ourier New"/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10Mb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j0285750" id="1210" name="Google Shape;1210;p24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91338" y="4833938"/>
            <a:ext cx="1727200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mis-long" id="1211" name="Google Shape;1211;p24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46063" y="211138"/>
            <a:ext cx="8669337" cy="48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248"/>
          <p:cNvSpPr/>
          <p:nvPr/>
        </p:nvSpPr>
        <p:spPr>
          <a:xfrm>
            <a:off x="1763713" y="1331913"/>
            <a:ext cx="407828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248"/>
          <p:cNvSpPr/>
          <p:nvPr/>
        </p:nvSpPr>
        <p:spPr>
          <a:xfrm>
            <a:off x="1763713" y="1655763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248"/>
          <p:cNvSpPr/>
          <p:nvPr/>
        </p:nvSpPr>
        <p:spPr>
          <a:xfrm>
            <a:off x="1763713" y="26280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2" name="Google Shape;1222;p248"/>
          <p:cNvCxnSpPr>
            <a:stCxn id="1223" idx="3"/>
            <a:endCxn id="1219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4" name="Google Shape;1224;p248"/>
          <p:cNvCxnSpPr>
            <a:stCxn id="1223" idx="3"/>
            <a:endCxn id="1220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5" name="Google Shape;1225;p248"/>
          <p:cNvCxnSpPr>
            <a:stCxn id="1223" idx="3"/>
            <a:endCxn id="1221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6" name="Google Shape;1226;p248"/>
          <p:cNvSpPr/>
          <p:nvPr/>
        </p:nvSpPr>
        <p:spPr>
          <a:xfrm>
            <a:off x="1763713" y="2303463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7" name="Google Shape;1227;p248"/>
          <p:cNvSpPr/>
          <p:nvPr/>
        </p:nvSpPr>
        <p:spPr>
          <a:xfrm>
            <a:off x="1763713" y="19800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8" name="Google Shape;1228;p248"/>
          <p:cNvSpPr/>
          <p:nvPr/>
        </p:nvSpPr>
        <p:spPr>
          <a:xfrm>
            <a:off x="1763713" y="29527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9" name="Google Shape;1229;p248"/>
          <p:cNvCxnSpPr>
            <a:stCxn id="1223" idx="3"/>
            <a:endCxn id="1226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0" name="Google Shape;1230;p248"/>
          <p:cNvCxnSpPr>
            <a:stCxn id="1223" idx="3"/>
            <a:endCxn id="1227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1" name="Google Shape;1231;p248"/>
          <p:cNvCxnSpPr>
            <a:stCxn id="1223" idx="3"/>
            <a:endCxn id="1228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2" name="Google Shape;1232;p248"/>
          <p:cNvSpPr/>
          <p:nvPr/>
        </p:nvSpPr>
        <p:spPr>
          <a:xfrm>
            <a:off x="1763713" y="32766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3" name="Google Shape;1233;p248"/>
          <p:cNvSpPr/>
          <p:nvPr/>
        </p:nvSpPr>
        <p:spPr>
          <a:xfrm>
            <a:off x="1763713" y="36004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248"/>
          <p:cNvSpPr/>
          <p:nvPr/>
        </p:nvSpPr>
        <p:spPr>
          <a:xfrm>
            <a:off x="1763713" y="39243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5" name="Google Shape;1235;p248"/>
          <p:cNvCxnSpPr>
            <a:stCxn id="1223" idx="3"/>
            <a:endCxn id="1232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6" name="Google Shape;1236;p248"/>
          <p:cNvCxnSpPr>
            <a:stCxn id="1223" idx="3"/>
            <a:endCxn id="1233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7" name="Google Shape;1237;p248"/>
          <p:cNvCxnSpPr>
            <a:stCxn id="1223" idx="3"/>
            <a:endCxn id="1234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8" name="Google Shape;1238;p248"/>
          <p:cNvSpPr/>
          <p:nvPr/>
        </p:nvSpPr>
        <p:spPr>
          <a:xfrm>
            <a:off x="1763713" y="52197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9" name="Google Shape;1239;p248"/>
          <p:cNvSpPr/>
          <p:nvPr/>
        </p:nvSpPr>
        <p:spPr>
          <a:xfrm>
            <a:off x="1763713" y="554355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248"/>
          <p:cNvSpPr/>
          <p:nvPr/>
        </p:nvSpPr>
        <p:spPr>
          <a:xfrm>
            <a:off x="1763713" y="58674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1" name="Google Shape;1241;p248"/>
          <p:cNvCxnSpPr>
            <a:stCxn id="1223" idx="3"/>
            <a:endCxn id="1238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2" name="Google Shape;1242;p248"/>
          <p:cNvCxnSpPr>
            <a:stCxn id="1223" idx="3"/>
            <a:endCxn id="1239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3" name="Google Shape;1243;p248"/>
          <p:cNvCxnSpPr>
            <a:stCxn id="1223" idx="3"/>
            <a:endCxn id="1240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4" name="Google Shape;1244;p248"/>
          <p:cNvSpPr/>
          <p:nvPr/>
        </p:nvSpPr>
        <p:spPr>
          <a:xfrm>
            <a:off x="1763713" y="42481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5" name="Google Shape;1245;p248"/>
          <p:cNvSpPr/>
          <p:nvPr/>
        </p:nvSpPr>
        <p:spPr>
          <a:xfrm>
            <a:off x="1763713" y="45720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6" name="Google Shape;1246;p248"/>
          <p:cNvSpPr/>
          <p:nvPr/>
        </p:nvSpPr>
        <p:spPr>
          <a:xfrm>
            <a:off x="1763713" y="489585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7" name="Google Shape;1247;p248"/>
          <p:cNvCxnSpPr>
            <a:stCxn id="1223" idx="3"/>
            <a:endCxn id="1244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8" name="Google Shape;1248;p248"/>
          <p:cNvCxnSpPr>
            <a:stCxn id="1223" idx="3"/>
            <a:endCxn id="1245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9" name="Google Shape;1249;p248"/>
          <p:cNvCxnSpPr>
            <a:stCxn id="1223" idx="3"/>
            <a:endCxn id="1246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50" name="Google Shape;1250;p248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251" name="Google Shape;1251;p2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2" name="Google Shape;1252;p248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223" name="Google Shape;1223;p248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24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1254" name="Google Shape;1254;p248"/>
          <p:cNvSpPr/>
          <p:nvPr/>
        </p:nvSpPr>
        <p:spPr>
          <a:xfrm>
            <a:off x="5859518" y="1340768"/>
            <a:ext cx="216049" cy="576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55" name="Google Shape;1255;p248"/>
          <p:cNvSpPr txBox="1"/>
          <p:nvPr/>
        </p:nvSpPr>
        <p:spPr>
          <a:xfrm>
            <a:off x="6075618" y="1403484"/>
            <a:ext cx="18487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mandatory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249"/>
          <p:cNvSpPr/>
          <p:nvPr/>
        </p:nvSpPr>
        <p:spPr>
          <a:xfrm>
            <a:off x="1763713" y="1331913"/>
            <a:ext cx="407828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249"/>
          <p:cNvSpPr/>
          <p:nvPr/>
        </p:nvSpPr>
        <p:spPr>
          <a:xfrm>
            <a:off x="1763713" y="1655763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249"/>
          <p:cNvSpPr/>
          <p:nvPr/>
        </p:nvSpPr>
        <p:spPr>
          <a:xfrm>
            <a:off x="1763713" y="26280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249"/>
          <p:cNvSpPr/>
          <p:nvPr/>
        </p:nvSpPr>
        <p:spPr>
          <a:xfrm>
            <a:off x="1763713" y="2303463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249"/>
          <p:cNvSpPr/>
          <p:nvPr/>
        </p:nvSpPr>
        <p:spPr>
          <a:xfrm>
            <a:off x="1763713" y="19800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249"/>
          <p:cNvSpPr/>
          <p:nvPr/>
        </p:nvSpPr>
        <p:spPr>
          <a:xfrm>
            <a:off x="1763713" y="29527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9" name="Google Shape;1269;p249"/>
          <p:cNvSpPr/>
          <p:nvPr/>
        </p:nvSpPr>
        <p:spPr>
          <a:xfrm>
            <a:off x="1763713" y="32766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0" name="Google Shape;1270;p249"/>
          <p:cNvSpPr/>
          <p:nvPr/>
        </p:nvSpPr>
        <p:spPr>
          <a:xfrm>
            <a:off x="1763713" y="36004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p249"/>
          <p:cNvSpPr/>
          <p:nvPr/>
        </p:nvSpPr>
        <p:spPr>
          <a:xfrm>
            <a:off x="1763713" y="39243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249"/>
          <p:cNvSpPr/>
          <p:nvPr/>
        </p:nvSpPr>
        <p:spPr>
          <a:xfrm>
            <a:off x="1763713" y="52197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3" name="Google Shape;1273;p249"/>
          <p:cNvSpPr/>
          <p:nvPr/>
        </p:nvSpPr>
        <p:spPr>
          <a:xfrm>
            <a:off x="1763713" y="554355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249"/>
          <p:cNvSpPr/>
          <p:nvPr/>
        </p:nvSpPr>
        <p:spPr>
          <a:xfrm>
            <a:off x="1763713" y="58674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249"/>
          <p:cNvSpPr/>
          <p:nvPr/>
        </p:nvSpPr>
        <p:spPr>
          <a:xfrm>
            <a:off x="1763713" y="42481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6" name="Google Shape;1276;p249"/>
          <p:cNvSpPr/>
          <p:nvPr/>
        </p:nvSpPr>
        <p:spPr>
          <a:xfrm>
            <a:off x="1763713" y="45720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7" name="Google Shape;1277;p249"/>
          <p:cNvSpPr/>
          <p:nvPr/>
        </p:nvSpPr>
        <p:spPr>
          <a:xfrm>
            <a:off x="1763713" y="489585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8" name="Google Shape;1278;p249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279" name="Google Shape;1279;p2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0" name="Google Shape;1280;p249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281" name="Google Shape;1281;p249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24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1283" name="Google Shape;1283;p249"/>
          <p:cNvSpPr/>
          <p:nvPr/>
        </p:nvSpPr>
        <p:spPr>
          <a:xfrm>
            <a:off x="6100166" y="1237863"/>
            <a:ext cx="2681883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objectIdentifierType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4" name="Google Shape;1284;p249"/>
          <p:cNvCxnSpPr>
            <a:endCxn id="1283" idx="5"/>
          </p:cNvCxnSpPr>
          <p:nvPr/>
        </p:nvCxnSpPr>
        <p:spPr>
          <a:xfrm flipH="1" rot="10800000">
            <a:off x="5816647" y="1399788"/>
            <a:ext cx="324000" cy="73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5" name="Google Shape;1285;p249"/>
          <p:cNvSpPr/>
          <p:nvPr/>
        </p:nvSpPr>
        <p:spPr>
          <a:xfrm>
            <a:off x="6100166" y="1626800"/>
            <a:ext cx="2681883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objectIdentifierValue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6" name="Google Shape;1286;p249"/>
          <p:cNvCxnSpPr>
            <a:endCxn id="1285" idx="5"/>
          </p:cNvCxnSpPr>
          <p:nvPr/>
        </p:nvCxnSpPr>
        <p:spPr>
          <a:xfrm>
            <a:off x="5816647" y="1473725"/>
            <a:ext cx="324000" cy="315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7" name="Google Shape;1287;p249"/>
          <p:cNvSpPr/>
          <p:nvPr/>
        </p:nvSpPr>
        <p:spPr>
          <a:xfrm>
            <a:off x="1674019" y="1626800"/>
            <a:ext cx="4269581" cy="456618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88" name="Google Shape;1288;p249"/>
          <p:cNvCxnSpPr>
            <a:stCxn id="1281" idx="3"/>
            <a:endCxn id="1263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9" name="Google Shape;1289;p249"/>
          <p:cNvCxnSpPr>
            <a:stCxn id="1281" idx="3"/>
            <a:endCxn id="1264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0" name="Google Shape;1290;p249"/>
          <p:cNvCxnSpPr>
            <a:stCxn id="1281" idx="3"/>
            <a:endCxn id="1265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1" name="Google Shape;1291;p249"/>
          <p:cNvCxnSpPr>
            <a:stCxn id="1281" idx="3"/>
            <a:endCxn id="1266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2" name="Google Shape;1292;p249"/>
          <p:cNvCxnSpPr>
            <a:stCxn id="1281" idx="3"/>
            <a:endCxn id="1267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3" name="Google Shape;1293;p249"/>
          <p:cNvCxnSpPr>
            <a:stCxn id="1281" idx="3"/>
            <a:endCxn id="1268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4" name="Google Shape;1294;p249"/>
          <p:cNvCxnSpPr>
            <a:stCxn id="1281" idx="3"/>
            <a:endCxn id="1269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5" name="Google Shape;1295;p249"/>
          <p:cNvCxnSpPr>
            <a:stCxn id="1281" idx="3"/>
            <a:endCxn id="1270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6" name="Google Shape;1296;p249"/>
          <p:cNvCxnSpPr>
            <a:stCxn id="1281" idx="3"/>
            <a:endCxn id="1271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7" name="Google Shape;1297;p249"/>
          <p:cNvCxnSpPr>
            <a:stCxn id="1281" idx="3"/>
            <a:endCxn id="1272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8" name="Google Shape;1298;p249"/>
          <p:cNvCxnSpPr>
            <a:stCxn id="1281" idx="3"/>
            <a:endCxn id="1273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9" name="Google Shape;1299;p249"/>
          <p:cNvCxnSpPr>
            <a:stCxn id="1281" idx="3"/>
            <a:endCxn id="1274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0" name="Google Shape;1300;p249"/>
          <p:cNvCxnSpPr>
            <a:stCxn id="1281" idx="3"/>
            <a:endCxn id="1275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1" name="Google Shape;1301;p249"/>
          <p:cNvCxnSpPr>
            <a:stCxn id="1281" idx="3"/>
            <a:endCxn id="1276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2" name="Google Shape;1302;p249"/>
          <p:cNvCxnSpPr>
            <a:stCxn id="1281" idx="3"/>
            <a:endCxn id="1277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250"/>
          <p:cNvSpPr txBox="1"/>
          <p:nvPr/>
        </p:nvSpPr>
        <p:spPr>
          <a:xfrm>
            <a:off x="2271993" y="4541044"/>
            <a:ext cx="5506758" cy="1998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224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2240"/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Data Dictionary 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(PREMIS 3.0)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280"/>
              <a:buFont typeface="Noto Sans Symbols"/>
              <a:buNone/>
            </a:pPr>
            <a:r>
              <a:rPr b="0" i="0" lang="en-US" sz="11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http://www.loc.gov/standards/premis/v3/premis-3-0-final.pdf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280"/>
              <a:buFont typeface="Noto Sans Symbols"/>
              <a:buNone/>
            </a:pPr>
            <a:br>
              <a:rPr b="0" i="0" lang="en-US" sz="1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105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8" name="Google Shape;1308;p25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 digitization example</a:t>
            </a:r>
            <a:endParaRPr/>
          </a:p>
        </p:txBody>
      </p:sp>
      <p:pic>
        <p:nvPicPr>
          <p:cNvPr descr="Picture-TIFF-icon" id="1309" name="Google Shape;1309;p2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5111" y="2749153"/>
            <a:ext cx="461962" cy="471487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250"/>
          <p:cNvSpPr/>
          <p:nvPr/>
        </p:nvSpPr>
        <p:spPr>
          <a:xfrm>
            <a:off x="5253743" y="2675113"/>
            <a:ext cx="1084424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Object: file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1" name="Google Shape;1311;p250"/>
          <p:cNvCxnSpPr>
            <a:stCxn id="1310" idx="3"/>
            <a:endCxn id="1309" idx="1"/>
          </p:cNvCxnSpPr>
          <p:nvPr/>
        </p:nvCxnSpPr>
        <p:spPr>
          <a:xfrm flipH="1" rot="10800000">
            <a:off x="6338167" y="2985004"/>
            <a:ext cx="466800" cy="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312" name="Google Shape;1312;p250"/>
          <p:cNvSpPr/>
          <p:nvPr/>
        </p:nvSpPr>
        <p:spPr>
          <a:xfrm>
            <a:off x="5212928" y="3315063"/>
            <a:ext cx="2047136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fixity,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file format,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creating application, preservation level etc.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250"/>
          <p:cNvSpPr/>
          <p:nvPr/>
        </p:nvSpPr>
        <p:spPr>
          <a:xfrm>
            <a:off x="1047463" y="2672129"/>
            <a:ext cx="1492437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b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(digitizer)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250"/>
          <p:cNvSpPr/>
          <p:nvPr/>
        </p:nvSpPr>
        <p:spPr>
          <a:xfrm>
            <a:off x="3111964" y="2670713"/>
            <a:ext cx="1595691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b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(digitization)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5" name="Google Shape;1315;p250"/>
          <p:cNvCxnSpPr>
            <a:stCxn id="1310" idx="1"/>
            <a:endCxn id="1314" idx="3"/>
          </p:cNvCxnSpPr>
          <p:nvPr/>
        </p:nvCxnSpPr>
        <p:spPr>
          <a:xfrm rot="10800000">
            <a:off x="4707743" y="2980804"/>
            <a:ext cx="546000" cy="4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316" name="Google Shape;1316;p250"/>
          <p:cNvCxnSpPr>
            <a:stCxn id="1314" idx="1"/>
            <a:endCxn id="1313" idx="3"/>
          </p:cNvCxnSpPr>
          <p:nvPr/>
        </p:nvCxnSpPr>
        <p:spPr>
          <a:xfrm flipH="1">
            <a:off x="2539864" y="2980904"/>
            <a:ext cx="572100" cy="1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317" name="Google Shape;1317;p250"/>
          <p:cNvSpPr/>
          <p:nvPr/>
        </p:nvSpPr>
        <p:spPr>
          <a:xfrm>
            <a:off x="604353" y="3291335"/>
            <a:ext cx="250761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 (person),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name (Karin Bredenberg)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250"/>
          <p:cNvSpPr/>
          <p:nvPr/>
        </p:nvSpPr>
        <p:spPr>
          <a:xfrm>
            <a:off x="3111964" y="3351886"/>
            <a:ext cx="2184471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 (creation),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date/time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etc.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250"/>
          <p:cNvSpPr/>
          <p:nvPr/>
        </p:nvSpPr>
        <p:spPr>
          <a:xfrm>
            <a:off x="5047511" y="2508291"/>
            <a:ext cx="1458961" cy="1089189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20" name="Google Shape;1320;p250"/>
          <p:cNvGrpSpPr/>
          <p:nvPr/>
        </p:nvGrpSpPr>
        <p:grpSpPr>
          <a:xfrm>
            <a:off x="4269285" y="722148"/>
            <a:ext cx="4377652" cy="1620160"/>
            <a:chOff x="4269285" y="722148"/>
            <a:chExt cx="4377652" cy="1620160"/>
          </a:xfrm>
        </p:grpSpPr>
        <p:grpSp>
          <p:nvGrpSpPr>
            <p:cNvPr id="1321" name="Google Shape;1321;p250"/>
            <p:cNvGrpSpPr/>
            <p:nvPr/>
          </p:nvGrpSpPr>
          <p:grpSpPr>
            <a:xfrm>
              <a:off x="4269285" y="1291380"/>
              <a:ext cx="830610" cy="828000"/>
              <a:chOff x="1475656" y="4797151"/>
              <a:chExt cx="1372080" cy="1252440"/>
            </a:xfrm>
          </p:grpSpPr>
          <p:pic>
            <p:nvPicPr>
              <p:cNvPr descr="P:\digital.bevaring.dk\Illustrations\web\Bevaringsmetoder_PreservationMethods_DigitalPreservation.png" id="1322" name="Google Shape;1322;p250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475656" y="4797151"/>
                <a:ext cx="1372080" cy="125244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23" name="Google Shape;1323;p250"/>
              <p:cNvSpPr/>
              <p:nvPr/>
            </p:nvSpPr>
            <p:spPr>
              <a:xfrm>
                <a:off x="1835369" y="4797152"/>
                <a:ext cx="288632" cy="36093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1324" name="Google Shape;1324;p250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1325" name="Google Shape;1325;p250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1326" name="Google Shape;1326;p250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1327" name="Google Shape;1327;p250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1328" name="Google Shape;1328;p250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29" name="Google Shape;1329;p250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0" name="Google Shape;1330;p250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1" name="Google Shape;1331;p250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2" name="Google Shape;1332;p250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3" name="Google Shape;1333;p250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1334" name="Google Shape;1334;p250"/>
              <p:cNvCxnSpPr>
                <a:stCxn id="1332" idx="1"/>
                <a:endCxn id="1329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1335" name="Google Shape;1335;p250"/>
              <p:cNvCxnSpPr>
                <a:stCxn id="1332" idx="3"/>
                <a:endCxn id="1331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1336" name="Google Shape;1336;p250"/>
              <p:cNvCxnSpPr>
                <a:stCxn id="1330" idx="3"/>
                <a:endCxn id="1331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1337" name="Google Shape;1337;p250"/>
              <p:cNvCxnSpPr>
                <a:stCxn id="1330" idx="1"/>
                <a:endCxn id="1329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1338" name="Google Shape;1338;p250"/>
              <p:cNvCxnSpPr>
                <a:stCxn id="1329" idx="3"/>
                <a:endCxn id="1331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  <p:pic>
          <p:nvPicPr>
            <p:cNvPr descr="P:\digital.bevaring.dk\Illustrations\web\Begivenheder_Events_DigitalPreservation.png" id="1339" name="Google Shape;1339;p25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668222" y="1732708"/>
              <a:ext cx="863600" cy="6096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40" name="Google Shape;1340;p250"/>
            <p:cNvGrpSpPr/>
            <p:nvPr/>
          </p:nvGrpSpPr>
          <p:grpSpPr>
            <a:xfrm>
              <a:off x="7585053" y="938717"/>
              <a:ext cx="1061884" cy="756000"/>
              <a:chOff x="7310207" y="3514369"/>
              <a:chExt cx="1143840" cy="814348"/>
            </a:xfrm>
          </p:grpSpPr>
          <p:grpSp>
            <p:nvGrpSpPr>
              <p:cNvPr id="1341" name="Google Shape;1341;p250"/>
              <p:cNvGrpSpPr/>
              <p:nvPr/>
            </p:nvGrpSpPr>
            <p:grpSpPr>
              <a:xfrm>
                <a:off x="7990869" y="3623913"/>
                <a:ext cx="463178" cy="556102"/>
                <a:chOff x="8551729" y="4221090"/>
                <a:chExt cx="592277" cy="504056"/>
              </a:xfrm>
            </p:grpSpPr>
            <p:grpSp>
              <p:nvGrpSpPr>
                <p:cNvPr id="1342" name="Google Shape;1342;p250"/>
                <p:cNvGrpSpPr/>
                <p:nvPr/>
              </p:nvGrpSpPr>
              <p:grpSpPr>
                <a:xfrm>
                  <a:off x="8573490" y="4221090"/>
                  <a:ext cx="570516" cy="504056"/>
                  <a:chOff x="1547677" y="4797157"/>
                  <a:chExt cx="901205" cy="1196752"/>
                </a:xfrm>
              </p:grpSpPr>
              <p:sp>
                <p:nvSpPr>
                  <p:cNvPr id="1343" name="Google Shape;1343;p250"/>
                  <p:cNvSpPr/>
                  <p:nvPr/>
                </p:nvSpPr>
                <p:spPr>
                  <a:xfrm>
                    <a:off x="1583899" y="5159505"/>
                    <a:ext cx="812918" cy="791354"/>
                  </a:xfrm>
                  <a:prstGeom prst="rect">
                    <a:avLst/>
                  </a:prstGeom>
                  <a:solidFill>
                    <a:srgbClr val="D8D8D8"/>
                  </a:solidFill>
                  <a:ln cap="flat" cmpd="sng" w="25400">
                    <a:solidFill>
                      <a:srgbClr val="D8D8D8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lt1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FFFFFF"/>
                      </a:solidFill>
                      <a:latin typeface="Gill Sans"/>
                      <a:ea typeface="Gill Sans"/>
                      <a:cs typeface="Gill Sans"/>
                      <a:sym typeface="Gill Sans"/>
                    </a:endParaRPr>
                  </a:p>
                </p:txBody>
              </p:sp>
              <p:pic>
                <p:nvPicPr>
                  <p:cNvPr descr="house.png" id="1344" name="Google Shape;1344;p250"/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 b="0" l="0" r="0" t="0"/>
                  <a:stretch/>
                </p:blipFill>
                <p:spPr>
                  <a:xfrm>
                    <a:off x="1547677" y="4797157"/>
                    <a:ext cx="901205" cy="11967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descr="P:\ConferencesAndJournals\iPres\2016\PREMIS\Karakterisering_DigitalBevaring.png" id="1345" name="Google Shape;1345;p250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8551729" y="4365105"/>
                  <a:ext cx="592271" cy="30963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346" name="Google Shape;1346;p250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7333745" y="3514369"/>
                <a:ext cx="732078" cy="54430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347" name="Google Shape;1347;p250"/>
              <p:cNvGrpSpPr/>
              <p:nvPr/>
            </p:nvGrpSpPr>
            <p:grpSpPr>
              <a:xfrm>
                <a:off x="7675295" y="3799563"/>
                <a:ext cx="316631" cy="529154"/>
                <a:chOff x="7520134" y="4865665"/>
                <a:chExt cx="331676" cy="583948"/>
              </a:xfrm>
            </p:grpSpPr>
            <p:sp>
              <p:nvSpPr>
                <p:cNvPr id="1348" name="Google Shape;1348;p250"/>
                <p:cNvSpPr/>
                <p:nvPr/>
              </p:nvSpPr>
              <p:spPr>
                <a:xfrm>
                  <a:off x="7603154" y="4975463"/>
                  <a:ext cx="45719" cy="444219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1349" name="Google Shape;1349;p250"/>
                <p:cNvSpPr/>
                <p:nvPr/>
              </p:nvSpPr>
              <p:spPr>
                <a:xfrm>
                  <a:off x="7642274" y="5026574"/>
                  <a:ext cx="207172" cy="296117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1350" name="Google Shape;1350;p250"/>
                <p:cNvSpPr/>
                <p:nvPr/>
              </p:nvSpPr>
              <p:spPr>
                <a:xfrm>
                  <a:off x="7556197" y="4936653"/>
                  <a:ext cx="207172" cy="9706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1351" name="Google Shape;1351;p250"/>
                <p:cNvSpPr/>
                <p:nvPr/>
              </p:nvSpPr>
              <p:spPr>
                <a:xfrm>
                  <a:off x="7641657" y="4969202"/>
                  <a:ext cx="207172" cy="6365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id="1352" name="Google Shape;1352;p250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7520134" y="4865665"/>
                  <a:ext cx="331676" cy="5839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353" name="Google Shape;1353;p250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7310207" y="3857816"/>
                <a:ext cx="490651" cy="4288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354" name="Google Shape;1354;p25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74979" y="4541044"/>
            <a:ext cx="1397014" cy="18000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9" name="Google Shape;1359;p2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922605"/>
            <a:ext cx="4194352" cy="5404261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grpSp>
        <p:nvGrpSpPr>
          <p:cNvPr id="1360" name="Google Shape;1360;p251"/>
          <p:cNvGrpSpPr/>
          <p:nvPr/>
        </p:nvGrpSpPr>
        <p:grpSpPr>
          <a:xfrm>
            <a:off x="4269285" y="1264484"/>
            <a:ext cx="830610" cy="828000"/>
            <a:chOff x="1475656" y="4797151"/>
            <a:chExt cx="1372080" cy="1252440"/>
          </a:xfrm>
        </p:grpSpPr>
        <p:pic>
          <p:nvPicPr>
            <p:cNvPr descr="P:\digital.bevaring.dk\Illustrations\web\Bevaringsmetoder_PreservationMethods_DigitalPreservation.png" id="1361" name="Google Shape;1361;p25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75656" y="4797151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2" name="Google Shape;1362;p251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363" name="Google Shape;1363;p251"/>
          <p:cNvSpPr txBox="1"/>
          <p:nvPr/>
        </p:nvSpPr>
        <p:spPr>
          <a:xfrm>
            <a:off x="2271993" y="4541044"/>
            <a:ext cx="5506758" cy="1998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224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2240"/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Data Dictionary 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(PREMIS 3.0)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280"/>
              <a:buFont typeface="Noto Sans Symbols"/>
              <a:buNone/>
            </a:pPr>
            <a:r>
              <a:rPr b="0" i="0" lang="en-US" sz="11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http://www.loc.gov/standards/premis/v3/premis-3-0-final.pdf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280"/>
              <a:buFont typeface="Noto Sans Symbols"/>
              <a:buNone/>
            </a:pPr>
            <a:br>
              <a:rPr b="0" i="0" lang="en-US" sz="1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105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4" name="Google Shape;1364;p25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 digitization example</a:t>
            </a:r>
            <a:endParaRPr/>
          </a:p>
        </p:txBody>
      </p:sp>
      <p:pic>
        <p:nvPicPr>
          <p:cNvPr descr="Picture-TIFF-icon" id="1365" name="Google Shape;1365;p2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05111" y="2749153"/>
            <a:ext cx="461962" cy="471487"/>
          </a:xfrm>
          <a:prstGeom prst="rect">
            <a:avLst/>
          </a:prstGeom>
          <a:noFill/>
          <a:ln>
            <a:noFill/>
          </a:ln>
        </p:spPr>
      </p:pic>
      <p:sp>
        <p:nvSpPr>
          <p:cNvPr id="1366" name="Google Shape;1366;p251"/>
          <p:cNvSpPr/>
          <p:nvPr/>
        </p:nvSpPr>
        <p:spPr>
          <a:xfrm>
            <a:off x="5253743" y="2675113"/>
            <a:ext cx="1084424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Object: file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7" name="Google Shape;1367;p251"/>
          <p:cNvCxnSpPr>
            <a:stCxn id="1366" idx="3"/>
            <a:endCxn id="1365" idx="1"/>
          </p:cNvCxnSpPr>
          <p:nvPr/>
        </p:nvCxnSpPr>
        <p:spPr>
          <a:xfrm flipH="1" rot="10800000">
            <a:off x="6338167" y="2985004"/>
            <a:ext cx="466800" cy="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368" name="Google Shape;1368;p251"/>
          <p:cNvGrpSpPr/>
          <p:nvPr/>
        </p:nvGrpSpPr>
        <p:grpSpPr>
          <a:xfrm>
            <a:off x="4660295" y="722148"/>
            <a:ext cx="2762745" cy="1296000"/>
            <a:chOff x="965499" y="2091613"/>
            <a:chExt cx="6507768" cy="2773164"/>
          </a:xfrm>
        </p:grpSpPr>
        <p:grpSp>
          <p:nvGrpSpPr>
            <p:cNvPr id="1369" name="Google Shape;1369;p251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1370" name="Google Shape;1370;p251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371" name="Google Shape;1371;p251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1372" name="Google Shape;1372;p251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73" name="Google Shape;1373;p251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251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251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251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251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1378" name="Google Shape;1378;p251"/>
            <p:cNvCxnSpPr>
              <a:stCxn id="1376" idx="1"/>
              <a:endCxn id="1373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379" name="Google Shape;1379;p251"/>
            <p:cNvCxnSpPr>
              <a:stCxn id="1376" idx="3"/>
              <a:endCxn id="1375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380" name="Google Shape;1380;p251"/>
            <p:cNvCxnSpPr>
              <a:stCxn id="1374" idx="3"/>
              <a:endCxn id="1375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381" name="Google Shape;1381;p251"/>
            <p:cNvCxnSpPr>
              <a:stCxn id="1374" idx="1"/>
              <a:endCxn id="1373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382" name="Google Shape;1382;p251"/>
            <p:cNvCxnSpPr>
              <a:stCxn id="1373" idx="3"/>
              <a:endCxn id="1375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stealth"/>
              <a:tailEnd len="sm" w="sm" type="none"/>
            </a:ln>
          </p:spPr>
        </p:cxnSp>
      </p:grpSp>
      <p:sp>
        <p:nvSpPr>
          <p:cNvPr id="1383" name="Google Shape;1383;p251"/>
          <p:cNvSpPr/>
          <p:nvPr/>
        </p:nvSpPr>
        <p:spPr>
          <a:xfrm>
            <a:off x="5212928" y="3315063"/>
            <a:ext cx="2047136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fixity,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file format,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creating application, preservation level etc.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251"/>
          <p:cNvSpPr/>
          <p:nvPr/>
        </p:nvSpPr>
        <p:spPr>
          <a:xfrm>
            <a:off x="1047463" y="2672129"/>
            <a:ext cx="1492437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b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(digitizer)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p251"/>
          <p:cNvSpPr/>
          <p:nvPr/>
        </p:nvSpPr>
        <p:spPr>
          <a:xfrm>
            <a:off x="3111964" y="2670713"/>
            <a:ext cx="1595691" cy="6203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br>
              <a:rPr b="1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1" lang="en-US" sz="16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(digitization)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6" name="Google Shape;1386;p251"/>
          <p:cNvCxnSpPr>
            <a:stCxn id="1366" idx="1"/>
            <a:endCxn id="1385" idx="3"/>
          </p:cNvCxnSpPr>
          <p:nvPr/>
        </p:nvCxnSpPr>
        <p:spPr>
          <a:xfrm rot="10800000">
            <a:off x="4707743" y="2980804"/>
            <a:ext cx="546000" cy="4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387" name="Google Shape;1387;p251"/>
          <p:cNvCxnSpPr>
            <a:stCxn id="1385" idx="1"/>
            <a:endCxn id="1384" idx="3"/>
          </p:cNvCxnSpPr>
          <p:nvPr/>
        </p:nvCxnSpPr>
        <p:spPr>
          <a:xfrm flipH="1">
            <a:off x="2539864" y="2980904"/>
            <a:ext cx="572100" cy="1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388" name="Google Shape;1388;p251"/>
          <p:cNvSpPr/>
          <p:nvPr/>
        </p:nvSpPr>
        <p:spPr>
          <a:xfrm>
            <a:off x="864696" y="3373037"/>
            <a:ext cx="218447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 (person),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name etc.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9" name="Google Shape;1389;p251"/>
          <p:cNvSpPr/>
          <p:nvPr/>
        </p:nvSpPr>
        <p:spPr>
          <a:xfrm>
            <a:off x="3111964" y="3351886"/>
            <a:ext cx="2184471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 (creation),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date/time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etc.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251"/>
          <p:cNvSpPr/>
          <p:nvPr/>
        </p:nvSpPr>
        <p:spPr>
          <a:xfrm>
            <a:off x="4227108" y="1173735"/>
            <a:ext cx="1344612" cy="972175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1" name="Google Shape;1391;p251"/>
          <p:cNvSpPr/>
          <p:nvPr/>
        </p:nvSpPr>
        <p:spPr>
          <a:xfrm>
            <a:off x="861574" y="2457450"/>
            <a:ext cx="2046726" cy="1727200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2" name="Google Shape;1392;p251"/>
          <p:cNvSpPr/>
          <p:nvPr/>
        </p:nvSpPr>
        <p:spPr>
          <a:xfrm>
            <a:off x="5774306" y="1662664"/>
            <a:ext cx="1865580" cy="708835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Begivenheder_Events_DigitalPreservation.png" id="1393" name="Google Shape;1393;p2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68222" y="1732708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51"/>
          <p:cNvSpPr/>
          <p:nvPr/>
        </p:nvSpPr>
        <p:spPr>
          <a:xfrm>
            <a:off x="6668222" y="892468"/>
            <a:ext cx="2111567" cy="840240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95" name="Google Shape;1395;p251"/>
          <p:cNvGrpSpPr/>
          <p:nvPr/>
        </p:nvGrpSpPr>
        <p:grpSpPr>
          <a:xfrm>
            <a:off x="7585053" y="938717"/>
            <a:ext cx="1061884" cy="756000"/>
            <a:chOff x="7310207" y="3514369"/>
            <a:chExt cx="1143840" cy="814348"/>
          </a:xfrm>
        </p:grpSpPr>
        <p:grpSp>
          <p:nvGrpSpPr>
            <p:cNvPr id="1396" name="Google Shape;1396;p251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1397" name="Google Shape;1397;p251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1398" name="Google Shape;1398;p251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1399" name="Google Shape;1399;p25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1400" name="Google Shape;1400;p251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401" name="Google Shape;1401;p25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02" name="Google Shape;1402;p251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1403" name="Google Shape;1403;p251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04" name="Google Shape;1404;p251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05" name="Google Shape;1405;p251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406" name="Google Shape;1406;p251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1407" name="Google Shape;1407;p251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408" name="Google Shape;1408;p25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9" name="Google Shape;1409;p251"/>
          <p:cNvSpPr/>
          <p:nvPr/>
        </p:nvSpPr>
        <p:spPr>
          <a:xfrm>
            <a:off x="2267744" y="4176000"/>
            <a:ext cx="2088232" cy="151615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10" name="Google Shape;1410;p251"/>
          <p:cNvSpPr txBox="1"/>
          <p:nvPr>
            <p:ph idx="1" type="body"/>
          </p:nvPr>
        </p:nvSpPr>
        <p:spPr>
          <a:xfrm>
            <a:off x="5402010" y="922605"/>
            <a:ext cx="3562478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800"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</a:pPr>
            <a:r>
              <a:rPr lang="en-US" sz="2800"/>
              <a:t>Data Dictionary </a:t>
            </a:r>
            <a:br>
              <a:rPr lang="en-US" sz="2800"/>
            </a:br>
            <a:r>
              <a:rPr lang="en-US" sz="2800"/>
              <a:t>(PREMIS 3.0)</a:t>
            </a:r>
            <a:br>
              <a:rPr lang="en-US" sz="2800"/>
            </a:br>
            <a:endParaRPr sz="200"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</a:pPr>
            <a:r>
              <a:rPr lang="en-US" sz="1600" u="sng">
                <a:solidFill>
                  <a:schemeClr val="hlink"/>
                </a:solidFill>
                <a:hlinkClick r:id="rId13"/>
              </a:rPr>
              <a:t>http://www.loc.gov/standards/premis/v3/premis-3-0-final.pdf</a:t>
            </a:r>
            <a:endParaRPr sz="1600"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</a:pPr>
            <a:br>
              <a:rPr lang="en-US" sz="1600"/>
            </a:br>
            <a:br>
              <a:rPr lang="en-US" sz="1600"/>
            </a:br>
            <a:endParaRPr sz="1400"/>
          </a:p>
        </p:txBody>
      </p:sp>
      <p:pic>
        <p:nvPicPr>
          <p:cNvPr id="1411" name="Google Shape;1411;p2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4979" y="4541044"/>
            <a:ext cx="1397014" cy="18000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pic>
        <p:nvPicPr>
          <p:cNvPr id="1412" name="Google Shape;1412;p2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4800" y="4539600"/>
            <a:ext cx="1397014" cy="18000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pic>
        <p:nvPicPr>
          <p:cNvPr id="1413" name="Google Shape;1413;p2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6991" y="3106766"/>
            <a:ext cx="1397014" cy="18000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252"/>
          <p:cNvSpPr txBox="1"/>
          <p:nvPr>
            <p:ph type="title"/>
          </p:nvPr>
        </p:nvSpPr>
        <p:spPr>
          <a:xfrm>
            <a:off x="1043267" y="551150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Sample Data Dictionary Entry</a:t>
            </a:r>
            <a:endParaRPr/>
          </a:p>
        </p:txBody>
      </p:sp>
      <p:grpSp>
        <p:nvGrpSpPr>
          <p:cNvPr id="1422" name="Google Shape;1422;p252"/>
          <p:cNvGrpSpPr/>
          <p:nvPr/>
        </p:nvGrpSpPr>
        <p:grpSpPr>
          <a:xfrm>
            <a:off x="1065749" y="1101488"/>
            <a:ext cx="6353118" cy="16612626"/>
            <a:chOff x="1507304" y="867335"/>
            <a:chExt cx="6353118" cy="16612626"/>
          </a:xfrm>
        </p:grpSpPr>
        <p:sp>
          <p:nvSpPr>
            <p:cNvPr id="1423" name="Google Shape;1423;p252"/>
            <p:cNvSpPr/>
            <p:nvPr/>
          </p:nvSpPr>
          <p:spPr>
            <a:xfrm>
              <a:off x="1507304" y="867335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24" name="Google Shape;1424;p252"/>
            <p:cNvPicPr preferRelativeResize="0"/>
            <p:nvPr/>
          </p:nvPicPr>
          <p:blipFill rotWithShape="1">
            <a:blip r:embed="rId3">
              <a:alphaModFix/>
            </a:blip>
            <a:srcRect b="0" l="0" r="0" t="4418"/>
            <a:stretch/>
          </p:blipFill>
          <p:spPr>
            <a:xfrm>
              <a:off x="1513411" y="874059"/>
              <a:ext cx="6278319" cy="44165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5" name="Google Shape;1425;p252"/>
            <p:cNvPicPr preferRelativeResize="0"/>
            <p:nvPr/>
          </p:nvPicPr>
          <p:blipFill rotWithShape="1">
            <a:blip r:embed="rId4">
              <a:alphaModFix/>
            </a:blip>
            <a:srcRect b="3958" l="0" r="0" t="0"/>
            <a:stretch/>
          </p:blipFill>
          <p:spPr>
            <a:xfrm>
              <a:off x="1607686" y="4672846"/>
              <a:ext cx="6139140" cy="4403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6" name="Google Shape;1426;p252"/>
            <p:cNvSpPr/>
            <p:nvPr/>
          </p:nvSpPr>
          <p:spPr>
            <a:xfrm>
              <a:off x="1507304" y="9197411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27" name="Google Shape;1427;p252"/>
            <p:cNvPicPr preferRelativeResize="0"/>
            <p:nvPr/>
          </p:nvPicPr>
          <p:blipFill rotWithShape="1">
            <a:blip r:embed="rId5">
              <a:alphaModFix/>
            </a:blip>
            <a:srcRect b="0" l="0" r="2354" t="2254"/>
            <a:stretch/>
          </p:blipFill>
          <p:spPr>
            <a:xfrm>
              <a:off x="1573178" y="9265019"/>
              <a:ext cx="6158882" cy="5556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28" name="Google Shape;1428;p252"/>
          <p:cNvGrpSpPr/>
          <p:nvPr/>
        </p:nvGrpSpPr>
        <p:grpSpPr>
          <a:xfrm>
            <a:off x="1060842" y="-7840387"/>
            <a:ext cx="6353118" cy="16612626"/>
            <a:chOff x="1507304" y="867335"/>
            <a:chExt cx="6353118" cy="16612626"/>
          </a:xfrm>
        </p:grpSpPr>
        <p:sp>
          <p:nvSpPr>
            <p:cNvPr id="1429" name="Google Shape;1429;p252"/>
            <p:cNvSpPr/>
            <p:nvPr/>
          </p:nvSpPr>
          <p:spPr>
            <a:xfrm>
              <a:off x="1507304" y="867335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30" name="Google Shape;1430;p252"/>
            <p:cNvPicPr preferRelativeResize="0"/>
            <p:nvPr/>
          </p:nvPicPr>
          <p:blipFill rotWithShape="1">
            <a:blip r:embed="rId3">
              <a:alphaModFix/>
            </a:blip>
            <a:srcRect b="0" l="0" r="0" t="4418"/>
            <a:stretch/>
          </p:blipFill>
          <p:spPr>
            <a:xfrm>
              <a:off x="1513411" y="874059"/>
              <a:ext cx="6278319" cy="44165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1" name="Google Shape;1431;p252"/>
            <p:cNvPicPr preferRelativeResize="0"/>
            <p:nvPr/>
          </p:nvPicPr>
          <p:blipFill rotWithShape="1">
            <a:blip r:embed="rId4">
              <a:alphaModFix/>
            </a:blip>
            <a:srcRect b="3958" l="0" r="0" t="0"/>
            <a:stretch/>
          </p:blipFill>
          <p:spPr>
            <a:xfrm>
              <a:off x="1607686" y="4672846"/>
              <a:ext cx="6139140" cy="4403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2" name="Google Shape;1432;p252"/>
            <p:cNvSpPr/>
            <p:nvPr/>
          </p:nvSpPr>
          <p:spPr>
            <a:xfrm>
              <a:off x="1507304" y="9197411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33" name="Google Shape;1433;p252"/>
            <p:cNvPicPr preferRelativeResize="0"/>
            <p:nvPr/>
          </p:nvPicPr>
          <p:blipFill rotWithShape="1">
            <a:blip r:embed="rId5">
              <a:alphaModFix/>
            </a:blip>
            <a:srcRect b="0" l="0" r="2354" t="2254"/>
            <a:stretch/>
          </p:blipFill>
          <p:spPr>
            <a:xfrm>
              <a:off x="1573178" y="9265019"/>
              <a:ext cx="6158882" cy="55569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34" name="Google Shape;1434;p252"/>
          <p:cNvCxnSpPr/>
          <p:nvPr/>
        </p:nvCxnSpPr>
        <p:spPr>
          <a:xfrm rot="5400000">
            <a:off x="7450059" y="1962710"/>
            <a:ext cx="420600" cy="45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5" name="Google Shape;1435;p252"/>
          <p:cNvSpPr/>
          <p:nvPr/>
        </p:nvSpPr>
        <p:spPr>
          <a:xfrm>
            <a:off x="5235193" y="1948094"/>
            <a:ext cx="331787" cy="25241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36" name="Google Shape;1436;p2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26991" y="3106766"/>
            <a:ext cx="1397014" cy="18000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pic>
        <p:nvPicPr>
          <p:cNvPr id="1437" name="Google Shape;1437;p2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897" y="740370"/>
            <a:ext cx="673361" cy="8676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sp>
        <p:nvSpPr>
          <p:cNvPr id="1438" name="Google Shape;1438;p252"/>
          <p:cNvSpPr/>
          <p:nvPr/>
        </p:nvSpPr>
        <p:spPr>
          <a:xfrm>
            <a:off x="7619388" y="2378510"/>
            <a:ext cx="1368000" cy="26038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9" name="Google Shape;1439;p252"/>
          <p:cNvSpPr/>
          <p:nvPr/>
        </p:nvSpPr>
        <p:spPr>
          <a:xfrm>
            <a:off x="7653347" y="2945920"/>
            <a:ext cx="7731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…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0" name="Google Shape;1440;p252"/>
          <p:cNvSpPr/>
          <p:nvPr/>
        </p:nvSpPr>
        <p:spPr>
          <a:xfrm>
            <a:off x="7630782" y="2713900"/>
            <a:ext cx="1368000" cy="26038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1" name="Google Shape;1441;p252"/>
          <p:cNvSpPr txBox="1"/>
          <p:nvPr/>
        </p:nvSpPr>
        <p:spPr>
          <a:xfrm>
            <a:off x="7610439" y="2052000"/>
            <a:ext cx="1368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2" name="Google Shape;1442;p252"/>
          <p:cNvSpPr txBox="1"/>
          <p:nvPr/>
        </p:nvSpPr>
        <p:spPr>
          <a:xfrm>
            <a:off x="7724084" y="2369108"/>
            <a:ext cx="125867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443" name="Google Shape;1443;p252"/>
          <p:cNvCxnSpPr>
            <a:stCxn id="1444" idx="1"/>
            <a:endCxn id="1439" idx="1"/>
          </p:cNvCxnSpPr>
          <p:nvPr/>
        </p:nvCxnSpPr>
        <p:spPr>
          <a:xfrm>
            <a:off x="7614983" y="1754660"/>
            <a:ext cx="38400" cy="1375800"/>
          </a:xfrm>
          <a:prstGeom prst="bentConnector3">
            <a:avLst>
              <a:gd fmla="val -355533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5" name="Google Shape;1445;p252"/>
          <p:cNvCxnSpPr>
            <a:stCxn id="1444" idx="1"/>
            <a:endCxn id="1438" idx="5"/>
          </p:cNvCxnSpPr>
          <p:nvPr/>
        </p:nvCxnSpPr>
        <p:spPr>
          <a:xfrm>
            <a:off x="7614983" y="1754660"/>
            <a:ext cx="36900" cy="753900"/>
          </a:xfrm>
          <a:prstGeom prst="bentConnector3">
            <a:avLst>
              <a:gd fmla="val -180691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6" name="Google Shape;1446;p252"/>
          <p:cNvCxnSpPr>
            <a:stCxn id="1444" idx="1"/>
            <a:endCxn id="1440" idx="5"/>
          </p:cNvCxnSpPr>
          <p:nvPr/>
        </p:nvCxnSpPr>
        <p:spPr>
          <a:xfrm>
            <a:off x="7614983" y="1754660"/>
            <a:ext cx="48300" cy="1089300"/>
          </a:xfrm>
          <a:prstGeom prst="bentConnector3">
            <a:avLst>
              <a:gd fmla="val -216925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47" name="Google Shape;1447;p252"/>
          <p:cNvSpPr/>
          <p:nvPr/>
        </p:nvSpPr>
        <p:spPr>
          <a:xfrm>
            <a:off x="7158089" y="3059511"/>
            <a:ext cx="193293" cy="3564000"/>
          </a:xfrm>
          <a:prstGeom prst="rightBrace">
            <a:avLst>
              <a:gd fmla="val 8333" name="adj1"/>
              <a:gd fmla="val 23629" name="adj2"/>
            </a:avLst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8" name="Google Shape;1448;p252"/>
          <p:cNvCxnSpPr>
            <a:stCxn id="1440" idx="5"/>
          </p:cNvCxnSpPr>
          <p:nvPr/>
        </p:nvCxnSpPr>
        <p:spPr>
          <a:xfrm flipH="1">
            <a:off x="5694730" y="2844094"/>
            <a:ext cx="1968600" cy="1644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449" name="Google Shape;1449;p252"/>
          <p:cNvCxnSpPr>
            <a:stCxn id="1438" idx="5"/>
          </p:cNvCxnSpPr>
          <p:nvPr/>
        </p:nvCxnSpPr>
        <p:spPr>
          <a:xfrm flipH="1">
            <a:off x="3146537" y="2508704"/>
            <a:ext cx="4505400" cy="2691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450" name="Google Shape;1450;p252"/>
          <p:cNvCxnSpPr/>
          <p:nvPr/>
        </p:nvCxnSpPr>
        <p:spPr>
          <a:xfrm flipH="1">
            <a:off x="7350175" y="3275025"/>
            <a:ext cx="470899" cy="574582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451" name="Google Shape;1451;p252"/>
          <p:cNvSpPr txBox="1"/>
          <p:nvPr/>
        </p:nvSpPr>
        <p:spPr>
          <a:xfrm>
            <a:off x="7617989" y="2700000"/>
            <a:ext cx="1436612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4" name="Google Shape;1444;p252"/>
          <p:cNvSpPr/>
          <p:nvPr/>
        </p:nvSpPr>
        <p:spPr>
          <a:xfrm>
            <a:off x="7614983" y="1537667"/>
            <a:ext cx="1099558" cy="433986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2" name="Google Shape;1452;p252"/>
          <p:cNvCxnSpPr>
            <a:stCxn id="1444" idx="1"/>
          </p:cNvCxnSpPr>
          <p:nvPr/>
        </p:nvCxnSpPr>
        <p:spPr>
          <a:xfrm flipH="1">
            <a:off x="2319683" y="1754660"/>
            <a:ext cx="5295300" cy="17244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453" name="Google Shape;1453;p252"/>
          <p:cNvGrpSpPr/>
          <p:nvPr/>
        </p:nvGrpSpPr>
        <p:grpSpPr>
          <a:xfrm>
            <a:off x="7724084" y="719685"/>
            <a:ext cx="794497" cy="7920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454" name="Google Shape;1454;p25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5" name="Google Shape;1455;p252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456" name="Google Shape;1456;p252"/>
          <p:cNvGrpSpPr/>
          <p:nvPr/>
        </p:nvGrpSpPr>
        <p:grpSpPr>
          <a:xfrm>
            <a:off x="7626255" y="2034303"/>
            <a:ext cx="1405068" cy="274153"/>
            <a:chOff x="7626255" y="2034303"/>
            <a:chExt cx="1405068" cy="274153"/>
          </a:xfrm>
        </p:grpSpPr>
        <p:sp>
          <p:nvSpPr>
            <p:cNvPr id="1457" name="Google Shape;1457;p252"/>
            <p:cNvSpPr/>
            <p:nvPr/>
          </p:nvSpPr>
          <p:spPr>
            <a:xfrm>
              <a:off x="7626255" y="2048068"/>
              <a:ext cx="1368000" cy="260388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58" name="Google Shape;1458;p252"/>
            <p:cNvSpPr txBox="1"/>
            <p:nvPr/>
          </p:nvSpPr>
          <p:spPr>
            <a:xfrm>
              <a:off x="7663323" y="2034303"/>
              <a:ext cx="136800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cxnSp>
        <p:nvCxnSpPr>
          <p:cNvPr id="1459" name="Google Shape;1459;p252"/>
          <p:cNvCxnSpPr/>
          <p:nvPr/>
        </p:nvCxnSpPr>
        <p:spPr>
          <a:xfrm rot="10800000">
            <a:off x="3063600" y="2139897"/>
            <a:ext cx="4589365" cy="6495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460" name="Google Shape;1460;p252"/>
          <p:cNvGrpSpPr/>
          <p:nvPr/>
        </p:nvGrpSpPr>
        <p:grpSpPr>
          <a:xfrm>
            <a:off x="7627706" y="2032682"/>
            <a:ext cx="1405068" cy="274153"/>
            <a:chOff x="7626255" y="2034303"/>
            <a:chExt cx="1405068" cy="274153"/>
          </a:xfrm>
        </p:grpSpPr>
        <p:sp>
          <p:nvSpPr>
            <p:cNvPr id="1461" name="Google Shape;1461;p252"/>
            <p:cNvSpPr/>
            <p:nvPr/>
          </p:nvSpPr>
          <p:spPr>
            <a:xfrm>
              <a:off x="7626255" y="2048068"/>
              <a:ext cx="1368000" cy="260388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62" name="Google Shape;1462;p252"/>
            <p:cNvSpPr txBox="1"/>
            <p:nvPr/>
          </p:nvSpPr>
          <p:spPr>
            <a:xfrm>
              <a:off x="7663323" y="2034303"/>
              <a:ext cx="136800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cxnSp>
        <p:nvCxnSpPr>
          <p:cNvPr id="1463" name="Google Shape;1463;p252"/>
          <p:cNvCxnSpPr>
            <a:stCxn id="1464" idx="5"/>
          </p:cNvCxnSpPr>
          <p:nvPr/>
        </p:nvCxnSpPr>
        <p:spPr>
          <a:xfrm flipH="1">
            <a:off x="3063599" y="1925999"/>
            <a:ext cx="1431900" cy="217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465" name="Google Shape;1465;p252"/>
          <p:cNvGrpSpPr/>
          <p:nvPr/>
        </p:nvGrpSpPr>
        <p:grpSpPr>
          <a:xfrm>
            <a:off x="4318995" y="1736908"/>
            <a:ext cx="1900174" cy="402988"/>
            <a:chOff x="4590367" y="1927356"/>
            <a:chExt cx="1734233" cy="306388"/>
          </a:xfrm>
        </p:grpSpPr>
        <p:sp>
          <p:nvSpPr>
            <p:cNvPr id="1464" name="Google Shape;1464;p252"/>
            <p:cNvSpPr/>
            <p:nvPr/>
          </p:nvSpPr>
          <p:spPr>
            <a:xfrm>
              <a:off x="4714494" y="1947953"/>
              <a:ext cx="1478526" cy="246334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66" name="Google Shape;1466;p252"/>
            <p:cNvSpPr/>
            <p:nvPr/>
          </p:nvSpPr>
          <p:spPr>
            <a:xfrm>
              <a:off x="4590367" y="1927356"/>
              <a:ext cx="1734233" cy="306388"/>
            </a:xfrm>
            <a:prstGeom prst="parallelogram">
              <a:avLst>
                <a:gd fmla="val 25000" name="adj"/>
              </a:avLst>
            </a:prstGeom>
            <a:noFill/>
            <a:ln>
              <a:noFill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Verdana"/>
                <a:buNone/>
              </a:pPr>
              <a:r>
                <a:rPr b="0" i="0" lang="en-US" sz="14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14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253"/>
          <p:cNvSpPr txBox="1"/>
          <p:nvPr>
            <p:ph type="title"/>
          </p:nvPr>
        </p:nvSpPr>
        <p:spPr>
          <a:xfrm>
            <a:off x="1043267" y="551150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Sample Data Dictionary Entry</a:t>
            </a:r>
            <a:endParaRPr/>
          </a:p>
        </p:txBody>
      </p:sp>
      <p:grpSp>
        <p:nvGrpSpPr>
          <p:cNvPr id="1475" name="Google Shape;1475;p253"/>
          <p:cNvGrpSpPr/>
          <p:nvPr/>
        </p:nvGrpSpPr>
        <p:grpSpPr>
          <a:xfrm>
            <a:off x="1060842" y="-7840387"/>
            <a:ext cx="6353118" cy="16612626"/>
            <a:chOff x="1507304" y="867335"/>
            <a:chExt cx="6353118" cy="16612626"/>
          </a:xfrm>
        </p:grpSpPr>
        <p:sp>
          <p:nvSpPr>
            <p:cNvPr id="1476" name="Google Shape;1476;p253"/>
            <p:cNvSpPr/>
            <p:nvPr/>
          </p:nvSpPr>
          <p:spPr>
            <a:xfrm>
              <a:off x="1507304" y="867335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77" name="Google Shape;1477;p253"/>
            <p:cNvPicPr preferRelativeResize="0"/>
            <p:nvPr/>
          </p:nvPicPr>
          <p:blipFill rotWithShape="1">
            <a:blip r:embed="rId3">
              <a:alphaModFix/>
            </a:blip>
            <a:srcRect b="0" l="0" r="0" t="4418"/>
            <a:stretch/>
          </p:blipFill>
          <p:spPr>
            <a:xfrm>
              <a:off x="1513411" y="874059"/>
              <a:ext cx="6278319" cy="44165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8" name="Google Shape;1478;p253"/>
            <p:cNvPicPr preferRelativeResize="0"/>
            <p:nvPr/>
          </p:nvPicPr>
          <p:blipFill rotWithShape="1">
            <a:blip r:embed="rId4">
              <a:alphaModFix/>
            </a:blip>
            <a:srcRect b="3958" l="0" r="0" t="0"/>
            <a:stretch/>
          </p:blipFill>
          <p:spPr>
            <a:xfrm>
              <a:off x="1607686" y="4672846"/>
              <a:ext cx="6139140" cy="4403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9" name="Google Shape;1479;p253"/>
            <p:cNvSpPr/>
            <p:nvPr/>
          </p:nvSpPr>
          <p:spPr>
            <a:xfrm>
              <a:off x="1507304" y="9197411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80" name="Google Shape;1480;p253"/>
            <p:cNvPicPr preferRelativeResize="0"/>
            <p:nvPr/>
          </p:nvPicPr>
          <p:blipFill rotWithShape="1">
            <a:blip r:embed="rId5">
              <a:alphaModFix/>
            </a:blip>
            <a:srcRect b="0" l="0" r="2354" t="2254"/>
            <a:stretch/>
          </p:blipFill>
          <p:spPr>
            <a:xfrm>
              <a:off x="1573178" y="9265019"/>
              <a:ext cx="6158882" cy="55569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81" name="Google Shape;1481;p253"/>
          <p:cNvCxnSpPr/>
          <p:nvPr/>
        </p:nvCxnSpPr>
        <p:spPr>
          <a:xfrm rot="5400000">
            <a:off x="7450059" y="1962710"/>
            <a:ext cx="420600" cy="4500"/>
          </a:xfrm>
          <a:prstGeom prst="bentConnector3">
            <a:avLst>
              <a:gd fmla="val 49992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2" name="Google Shape;1482;p253"/>
          <p:cNvSpPr/>
          <p:nvPr/>
        </p:nvSpPr>
        <p:spPr>
          <a:xfrm>
            <a:off x="5235193" y="1803446"/>
            <a:ext cx="331787" cy="25241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83" name="Google Shape;1483;p2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897" y="740370"/>
            <a:ext cx="673361" cy="8676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sp>
        <p:nvSpPr>
          <p:cNvPr id="1484" name="Google Shape;1484;p253"/>
          <p:cNvSpPr/>
          <p:nvPr/>
        </p:nvSpPr>
        <p:spPr>
          <a:xfrm>
            <a:off x="7619388" y="2378510"/>
            <a:ext cx="1368000" cy="260388"/>
          </a:xfrm>
          <a:prstGeom prst="parallelogram">
            <a:avLst>
              <a:gd fmla="val 25000" name="adj"/>
            </a:avLst>
          </a:prstGeom>
          <a:solidFill>
            <a:srgbClr val="CEA25A"/>
          </a:solidFill>
          <a:ln cap="flat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85" name="Google Shape;1485;p253"/>
          <p:cNvSpPr/>
          <p:nvPr/>
        </p:nvSpPr>
        <p:spPr>
          <a:xfrm>
            <a:off x="7653347" y="2945920"/>
            <a:ext cx="7731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…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86" name="Google Shape;1486;p253"/>
          <p:cNvSpPr/>
          <p:nvPr/>
        </p:nvSpPr>
        <p:spPr>
          <a:xfrm>
            <a:off x="7630782" y="2713900"/>
            <a:ext cx="1368000" cy="260388"/>
          </a:xfrm>
          <a:prstGeom prst="parallelogram">
            <a:avLst>
              <a:gd fmla="val 25000" name="adj"/>
            </a:avLst>
          </a:prstGeom>
          <a:solidFill>
            <a:srgbClr val="CEA25A"/>
          </a:solidFill>
          <a:ln cap="flat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87" name="Google Shape;1487;p253"/>
          <p:cNvGrpSpPr/>
          <p:nvPr/>
        </p:nvGrpSpPr>
        <p:grpSpPr>
          <a:xfrm>
            <a:off x="7626255" y="2034303"/>
            <a:ext cx="1405068" cy="274153"/>
            <a:chOff x="7626255" y="2034303"/>
            <a:chExt cx="1405068" cy="274153"/>
          </a:xfrm>
        </p:grpSpPr>
        <p:sp>
          <p:nvSpPr>
            <p:cNvPr id="1488" name="Google Shape;1488;p253"/>
            <p:cNvSpPr/>
            <p:nvPr/>
          </p:nvSpPr>
          <p:spPr>
            <a:xfrm>
              <a:off x="7626255" y="2048068"/>
              <a:ext cx="1368000" cy="260388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89" name="Google Shape;1489;p253"/>
            <p:cNvSpPr txBox="1"/>
            <p:nvPr/>
          </p:nvSpPr>
          <p:spPr>
            <a:xfrm>
              <a:off x="7663323" y="2034303"/>
              <a:ext cx="136800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490" name="Google Shape;1490;p253"/>
          <p:cNvSpPr txBox="1"/>
          <p:nvPr/>
        </p:nvSpPr>
        <p:spPr>
          <a:xfrm>
            <a:off x="7724084" y="2369108"/>
            <a:ext cx="125867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491" name="Google Shape;1491;p253"/>
          <p:cNvCxnSpPr>
            <a:stCxn id="1492" idx="1"/>
            <a:endCxn id="1485" idx="1"/>
          </p:cNvCxnSpPr>
          <p:nvPr/>
        </p:nvCxnSpPr>
        <p:spPr>
          <a:xfrm>
            <a:off x="7614983" y="1754660"/>
            <a:ext cx="38400" cy="1375800"/>
          </a:xfrm>
          <a:prstGeom prst="bentConnector3">
            <a:avLst>
              <a:gd fmla="val -355533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3" name="Google Shape;1493;p253"/>
          <p:cNvCxnSpPr>
            <a:stCxn id="1492" idx="1"/>
            <a:endCxn id="1484" idx="5"/>
          </p:cNvCxnSpPr>
          <p:nvPr/>
        </p:nvCxnSpPr>
        <p:spPr>
          <a:xfrm>
            <a:off x="7614983" y="1754660"/>
            <a:ext cx="36900" cy="753900"/>
          </a:xfrm>
          <a:prstGeom prst="bentConnector3">
            <a:avLst>
              <a:gd fmla="val -180691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4" name="Google Shape;1494;p253"/>
          <p:cNvCxnSpPr>
            <a:stCxn id="1492" idx="1"/>
            <a:endCxn id="1486" idx="5"/>
          </p:cNvCxnSpPr>
          <p:nvPr/>
        </p:nvCxnSpPr>
        <p:spPr>
          <a:xfrm>
            <a:off x="7614983" y="1754660"/>
            <a:ext cx="48300" cy="1089300"/>
          </a:xfrm>
          <a:prstGeom prst="bentConnector3">
            <a:avLst>
              <a:gd fmla="val -216925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95" name="Google Shape;1495;p253"/>
          <p:cNvSpPr txBox="1"/>
          <p:nvPr/>
        </p:nvSpPr>
        <p:spPr>
          <a:xfrm>
            <a:off x="7617989" y="2700000"/>
            <a:ext cx="1436612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92" name="Google Shape;1492;p253"/>
          <p:cNvSpPr/>
          <p:nvPr/>
        </p:nvSpPr>
        <p:spPr>
          <a:xfrm>
            <a:off x="7614983" y="1537667"/>
            <a:ext cx="1099558" cy="433986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6" name="Google Shape;1496;p253"/>
          <p:cNvGrpSpPr/>
          <p:nvPr/>
        </p:nvGrpSpPr>
        <p:grpSpPr>
          <a:xfrm>
            <a:off x="7724084" y="719685"/>
            <a:ext cx="794497" cy="7920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497" name="Google Shape;1497;p25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8" name="Google Shape;1498;p253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499" name="Google Shape;1499;p253"/>
          <p:cNvSpPr/>
          <p:nvPr/>
        </p:nvSpPr>
        <p:spPr>
          <a:xfrm>
            <a:off x="4347871" y="1803446"/>
            <a:ext cx="331787" cy="25241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00" name="Google Shape;1500;p253"/>
          <p:cNvCxnSpPr>
            <a:endCxn id="1501" idx="5"/>
          </p:cNvCxnSpPr>
          <p:nvPr/>
        </p:nvCxnSpPr>
        <p:spPr>
          <a:xfrm>
            <a:off x="4513789" y="2085833"/>
            <a:ext cx="174600" cy="290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2" name="Google Shape;1502;p253"/>
          <p:cNvCxnSpPr>
            <a:endCxn id="1503" idx="5"/>
          </p:cNvCxnSpPr>
          <p:nvPr/>
        </p:nvCxnSpPr>
        <p:spPr>
          <a:xfrm>
            <a:off x="4516789" y="2094158"/>
            <a:ext cx="171600" cy="67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4" name="Google Shape;1504;p253"/>
          <p:cNvSpPr/>
          <p:nvPr/>
        </p:nvSpPr>
        <p:spPr>
          <a:xfrm>
            <a:off x="4347871" y="1803446"/>
            <a:ext cx="331787" cy="25241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1" name="Google Shape;1501;p253"/>
          <p:cNvSpPr/>
          <p:nvPr/>
        </p:nvSpPr>
        <p:spPr>
          <a:xfrm>
            <a:off x="4647908" y="2214608"/>
            <a:ext cx="219119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3" name="Google Shape;1503;p253"/>
          <p:cNvSpPr/>
          <p:nvPr/>
        </p:nvSpPr>
        <p:spPr>
          <a:xfrm>
            <a:off x="4647908" y="2605133"/>
            <a:ext cx="221812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5" name="Google Shape;1505;p253"/>
          <p:cNvSpPr/>
          <p:nvPr/>
        </p:nvSpPr>
        <p:spPr>
          <a:xfrm>
            <a:off x="4629214" y="2216196"/>
            <a:ext cx="2209892" cy="32385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6" name="Google Shape;1506;p253"/>
          <p:cNvSpPr/>
          <p:nvPr/>
        </p:nvSpPr>
        <p:spPr>
          <a:xfrm>
            <a:off x="4606535" y="2605133"/>
            <a:ext cx="2284893" cy="32385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07" name="Google Shape;1507;p253"/>
          <p:cNvCxnSpPr>
            <a:stCxn id="1501" idx="5"/>
          </p:cNvCxnSpPr>
          <p:nvPr/>
        </p:nvCxnSpPr>
        <p:spPr>
          <a:xfrm rot="10800000">
            <a:off x="3962389" y="2376533"/>
            <a:ext cx="726000" cy="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08" name="Google Shape;1508;p253"/>
          <p:cNvCxnSpPr>
            <a:stCxn id="1503" idx="5"/>
          </p:cNvCxnSpPr>
          <p:nvPr/>
        </p:nvCxnSpPr>
        <p:spPr>
          <a:xfrm rot="10800000">
            <a:off x="4034689" y="2562758"/>
            <a:ext cx="653700" cy="2043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509" name="Google Shape;1509;p253"/>
          <p:cNvGrpSpPr/>
          <p:nvPr/>
        </p:nvGrpSpPr>
        <p:grpSpPr>
          <a:xfrm>
            <a:off x="349804" y="3638620"/>
            <a:ext cx="2395449" cy="907941"/>
            <a:chOff x="2502224" y="4286608"/>
            <a:chExt cx="2022067" cy="830657"/>
          </a:xfrm>
        </p:grpSpPr>
        <p:sp>
          <p:nvSpPr>
            <p:cNvPr id="1510" name="Google Shape;1510;p253"/>
            <p:cNvSpPr/>
            <p:nvPr/>
          </p:nvSpPr>
          <p:spPr>
            <a:xfrm>
              <a:off x="2502224" y="4290826"/>
              <a:ext cx="1926906" cy="61389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0" spcFirstLastPara="1" rIns="91425" wrap="square" tIns="1080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11" name="Google Shape;1511;p253"/>
            <p:cNvSpPr/>
            <p:nvPr/>
          </p:nvSpPr>
          <p:spPr>
            <a:xfrm>
              <a:off x="2505275" y="4286608"/>
              <a:ext cx="2019016" cy="8306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Repeatable (R)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Not Repeatable (NR)</a:t>
              </a:r>
              <a:endParaRPr b="0" i="0" sz="9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1512" name="Google Shape;1512;p253"/>
          <p:cNvGrpSpPr/>
          <p:nvPr/>
        </p:nvGrpSpPr>
        <p:grpSpPr>
          <a:xfrm>
            <a:off x="350066" y="2852804"/>
            <a:ext cx="2395449" cy="675623"/>
            <a:chOff x="2502224" y="4286609"/>
            <a:chExt cx="2022067" cy="618114"/>
          </a:xfrm>
        </p:grpSpPr>
        <p:sp>
          <p:nvSpPr>
            <p:cNvPr id="1513" name="Google Shape;1513;p253"/>
            <p:cNvSpPr/>
            <p:nvPr/>
          </p:nvSpPr>
          <p:spPr>
            <a:xfrm>
              <a:off x="2502224" y="4290826"/>
              <a:ext cx="1428185" cy="61389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0" spcFirstLastPara="1" rIns="91425" wrap="square" tIns="1080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14" name="Google Shape;1514;p253"/>
            <p:cNvSpPr/>
            <p:nvPr/>
          </p:nvSpPr>
          <p:spPr>
            <a:xfrm>
              <a:off x="2505275" y="4286609"/>
              <a:ext cx="2019016" cy="6053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Mandatory (M)</a:t>
              </a:r>
              <a:endParaRPr b="0" i="0" sz="9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Optional (O)</a:t>
              </a:r>
              <a:endParaRPr/>
            </a:p>
          </p:txBody>
        </p:sp>
      </p:grpSp>
      <p:cxnSp>
        <p:nvCxnSpPr>
          <p:cNvPr id="1515" name="Google Shape;1515;p253"/>
          <p:cNvCxnSpPr/>
          <p:nvPr/>
        </p:nvCxnSpPr>
        <p:spPr>
          <a:xfrm flipH="1" rot="10800000">
            <a:off x="1975277" y="2209029"/>
            <a:ext cx="773244" cy="835967"/>
          </a:xfrm>
          <a:prstGeom prst="straightConnector1">
            <a:avLst/>
          </a:prstGeom>
          <a:noFill/>
          <a:ln cap="flat" cmpd="sng" w="28575">
            <a:solidFill>
              <a:srgbClr val="974806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16" name="Google Shape;1516;p253"/>
          <p:cNvCxnSpPr/>
          <p:nvPr/>
        </p:nvCxnSpPr>
        <p:spPr>
          <a:xfrm flipH="1" rot="10800000">
            <a:off x="2006700" y="2214608"/>
            <a:ext cx="917028" cy="1590348"/>
          </a:xfrm>
          <a:prstGeom prst="straightConnector1">
            <a:avLst/>
          </a:prstGeom>
          <a:noFill/>
          <a:ln cap="flat" cmpd="sng" w="28575">
            <a:solidFill>
              <a:srgbClr val="974806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17" name="Google Shape;1517;p253"/>
          <p:cNvCxnSpPr>
            <a:stCxn id="1518" idx="5"/>
          </p:cNvCxnSpPr>
          <p:nvPr/>
        </p:nvCxnSpPr>
        <p:spPr>
          <a:xfrm flipH="1">
            <a:off x="3063599" y="1925999"/>
            <a:ext cx="1431900" cy="217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519" name="Google Shape;1519;p253"/>
          <p:cNvSpPr txBox="1"/>
          <p:nvPr/>
        </p:nvSpPr>
        <p:spPr>
          <a:xfrm>
            <a:off x="4735465" y="2218772"/>
            <a:ext cx="200693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objectIdentifierType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p253"/>
          <p:cNvSpPr txBox="1"/>
          <p:nvPr/>
        </p:nvSpPr>
        <p:spPr>
          <a:xfrm>
            <a:off x="4743249" y="2603643"/>
            <a:ext cx="21515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objectIdentifierValue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1" name="Google Shape;1521;p253"/>
          <p:cNvGrpSpPr/>
          <p:nvPr/>
        </p:nvGrpSpPr>
        <p:grpSpPr>
          <a:xfrm>
            <a:off x="4318995" y="1736908"/>
            <a:ext cx="1900174" cy="402988"/>
            <a:chOff x="4590367" y="1927356"/>
            <a:chExt cx="1734233" cy="306388"/>
          </a:xfrm>
        </p:grpSpPr>
        <p:sp>
          <p:nvSpPr>
            <p:cNvPr id="1518" name="Google Shape;1518;p253"/>
            <p:cNvSpPr/>
            <p:nvPr/>
          </p:nvSpPr>
          <p:spPr>
            <a:xfrm>
              <a:off x="4714494" y="1947953"/>
              <a:ext cx="1478526" cy="246334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22" name="Google Shape;1522;p253"/>
            <p:cNvSpPr/>
            <p:nvPr/>
          </p:nvSpPr>
          <p:spPr>
            <a:xfrm>
              <a:off x="4590367" y="1927356"/>
              <a:ext cx="1734233" cy="306388"/>
            </a:xfrm>
            <a:prstGeom prst="parallelogram">
              <a:avLst>
                <a:gd fmla="val 25000" name="adj"/>
              </a:avLst>
            </a:prstGeom>
            <a:noFill/>
            <a:ln>
              <a:noFill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Verdana"/>
                <a:buNone/>
              </a:pPr>
              <a:r>
                <a:rPr b="0" i="0" lang="en-US" sz="14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254"/>
          <p:cNvSpPr txBox="1"/>
          <p:nvPr>
            <p:ph type="title"/>
          </p:nvPr>
        </p:nvSpPr>
        <p:spPr>
          <a:xfrm>
            <a:off x="1043267" y="551150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Sample Data Dictionary Entry</a:t>
            </a:r>
            <a:endParaRPr/>
          </a:p>
        </p:txBody>
      </p:sp>
      <p:grpSp>
        <p:nvGrpSpPr>
          <p:cNvPr id="1531" name="Google Shape;1531;p254"/>
          <p:cNvGrpSpPr/>
          <p:nvPr/>
        </p:nvGrpSpPr>
        <p:grpSpPr>
          <a:xfrm>
            <a:off x="1060842" y="-7840387"/>
            <a:ext cx="6353118" cy="16612626"/>
            <a:chOff x="1507304" y="867335"/>
            <a:chExt cx="6353118" cy="16612626"/>
          </a:xfrm>
        </p:grpSpPr>
        <p:sp>
          <p:nvSpPr>
            <p:cNvPr id="1532" name="Google Shape;1532;p254"/>
            <p:cNvSpPr/>
            <p:nvPr/>
          </p:nvSpPr>
          <p:spPr>
            <a:xfrm>
              <a:off x="1507304" y="867335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33" name="Google Shape;1533;p254"/>
            <p:cNvPicPr preferRelativeResize="0"/>
            <p:nvPr/>
          </p:nvPicPr>
          <p:blipFill rotWithShape="1">
            <a:blip r:embed="rId3">
              <a:alphaModFix/>
            </a:blip>
            <a:srcRect b="0" l="0" r="0" t="4418"/>
            <a:stretch/>
          </p:blipFill>
          <p:spPr>
            <a:xfrm>
              <a:off x="1513411" y="874059"/>
              <a:ext cx="6278319" cy="44165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4" name="Google Shape;1534;p254"/>
            <p:cNvPicPr preferRelativeResize="0"/>
            <p:nvPr/>
          </p:nvPicPr>
          <p:blipFill rotWithShape="1">
            <a:blip r:embed="rId4">
              <a:alphaModFix/>
            </a:blip>
            <a:srcRect b="3958" l="0" r="0" t="0"/>
            <a:stretch/>
          </p:blipFill>
          <p:spPr>
            <a:xfrm>
              <a:off x="1607686" y="4672846"/>
              <a:ext cx="6139140" cy="4403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5" name="Google Shape;1535;p254"/>
            <p:cNvSpPr/>
            <p:nvPr/>
          </p:nvSpPr>
          <p:spPr>
            <a:xfrm>
              <a:off x="1507304" y="9197411"/>
              <a:ext cx="6353118" cy="82825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36" name="Google Shape;1536;p254"/>
            <p:cNvPicPr preferRelativeResize="0"/>
            <p:nvPr/>
          </p:nvPicPr>
          <p:blipFill rotWithShape="1">
            <a:blip r:embed="rId5">
              <a:alphaModFix/>
            </a:blip>
            <a:srcRect b="0" l="0" r="2354" t="2254"/>
            <a:stretch/>
          </p:blipFill>
          <p:spPr>
            <a:xfrm>
              <a:off x="1573178" y="9265019"/>
              <a:ext cx="6158882" cy="55569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537" name="Google Shape;1537;p254"/>
          <p:cNvCxnSpPr/>
          <p:nvPr/>
        </p:nvCxnSpPr>
        <p:spPr>
          <a:xfrm rot="5400000">
            <a:off x="7450059" y="1962710"/>
            <a:ext cx="420600" cy="4500"/>
          </a:xfrm>
          <a:prstGeom prst="bentConnector3">
            <a:avLst>
              <a:gd fmla="val 49992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38" name="Google Shape;1538;p254"/>
          <p:cNvSpPr/>
          <p:nvPr/>
        </p:nvSpPr>
        <p:spPr>
          <a:xfrm>
            <a:off x="5235193" y="1803446"/>
            <a:ext cx="331787" cy="25241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39" name="Google Shape;1539;p2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897" y="740370"/>
            <a:ext cx="673361" cy="867600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sp>
        <p:nvSpPr>
          <p:cNvPr id="1540" name="Google Shape;1540;p254"/>
          <p:cNvSpPr/>
          <p:nvPr/>
        </p:nvSpPr>
        <p:spPr>
          <a:xfrm>
            <a:off x="7619388" y="2378510"/>
            <a:ext cx="1368000" cy="260388"/>
          </a:xfrm>
          <a:prstGeom prst="parallelogram">
            <a:avLst>
              <a:gd fmla="val 25000" name="adj"/>
            </a:avLst>
          </a:prstGeom>
          <a:solidFill>
            <a:srgbClr val="CEA25A"/>
          </a:solidFill>
          <a:ln cap="flat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41" name="Google Shape;1541;p254"/>
          <p:cNvSpPr/>
          <p:nvPr/>
        </p:nvSpPr>
        <p:spPr>
          <a:xfrm>
            <a:off x="7653347" y="2945920"/>
            <a:ext cx="7731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…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42" name="Google Shape;1542;p254"/>
          <p:cNvSpPr/>
          <p:nvPr/>
        </p:nvSpPr>
        <p:spPr>
          <a:xfrm>
            <a:off x="7630782" y="2713900"/>
            <a:ext cx="1368000" cy="260388"/>
          </a:xfrm>
          <a:prstGeom prst="parallelogram">
            <a:avLst>
              <a:gd fmla="val 25000" name="adj"/>
            </a:avLst>
          </a:prstGeom>
          <a:solidFill>
            <a:srgbClr val="CEA25A"/>
          </a:solidFill>
          <a:ln cap="flat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43" name="Google Shape;1543;p254"/>
          <p:cNvGrpSpPr/>
          <p:nvPr/>
        </p:nvGrpSpPr>
        <p:grpSpPr>
          <a:xfrm>
            <a:off x="7626255" y="2034303"/>
            <a:ext cx="1405068" cy="274153"/>
            <a:chOff x="7626255" y="2034303"/>
            <a:chExt cx="1405068" cy="274153"/>
          </a:xfrm>
        </p:grpSpPr>
        <p:sp>
          <p:nvSpPr>
            <p:cNvPr id="1544" name="Google Shape;1544;p254"/>
            <p:cNvSpPr/>
            <p:nvPr/>
          </p:nvSpPr>
          <p:spPr>
            <a:xfrm>
              <a:off x="7626255" y="2048068"/>
              <a:ext cx="1368000" cy="260388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45" name="Google Shape;1545;p254"/>
            <p:cNvSpPr txBox="1"/>
            <p:nvPr/>
          </p:nvSpPr>
          <p:spPr>
            <a:xfrm>
              <a:off x="7663323" y="2034303"/>
              <a:ext cx="136800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546" name="Google Shape;1546;p254"/>
          <p:cNvSpPr txBox="1"/>
          <p:nvPr/>
        </p:nvSpPr>
        <p:spPr>
          <a:xfrm>
            <a:off x="7724084" y="2369108"/>
            <a:ext cx="125867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547" name="Google Shape;1547;p254"/>
          <p:cNvCxnSpPr>
            <a:stCxn id="1548" idx="1"/>
            <a:endCxn id="1541" idx="1"/>
          </p:cNvCxnSpPr>
          <p:nvPr/>
        </p:nvCxnSpPr>
        <p:spPr>
          <a:xfrm>
            <a:off x="7614983" y="1754660"/>
            <a:ext cx="38400" cy="1375800"/>
          </a:xfrm>
          <a:prstGeom prst="bentConnector3">
            <a:avLst>
              <a:gd fmla="val -355533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49" name="Google Shape;1549;p254"/>
          <p:cNvCxnSpPr>
            <a:stCxn id="1548" idx="1"/>
            <a:endCxn id="1540" idx="5"/>
          </p:cNvCxnSpPr>
          <p:nvPr/>
        </p:nvCxnSpPr>
        <p:spPr>
          <a:xfrm>
            <a:off x="7614983" y="1754660"/>
            <a:ext cx="36900" cy="753900"/>
          </a:xfrm>
          <a:prstGeom prst="bentConnector3">
            <a:avLst>
              <a:gd fmla="val -180691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50" name="Google Shape;1550;p254"/>
          <p:cNvCxnSpPr>
            <a:stCxn id="1548" idx="1"/>
            <a:endCxn id="1542" idx="5"/>
          </p:cNvCxnSpPr>
          <p:nvPr/>
        </p:nvCxnSpPr>
        <p:spPr>
          <a:xfrm>
            <a:off x="7614983" y="1754660"/>
            <a:ext cx="48300" cy="1089300"/>
          </a:xfrm>
          <a:prstGeom prst="bentConnector3">
            <a:avLst>
              <a:gd fmla="val -216925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51" name="Google Shape;1551;p254"/>
          <p:cNvSpPr txBox="1"/>
          <p:nvPr/>
        </p:nvSpPr>
        <p:spPr>
          <a:xfrm>
            <a:off x="7617989" y="2700000"/>
            <a:ext cx="1436612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48" name="Google Shape;1548;p254"/>
          <p:cNvSpPr/>
          <p:nvPr/>
        </p:nvSpPr>
        <p:spPr>
          <a:xfrm>
            <a:off x="7614983" y="1537667"/>
            <a:ext cx="1099558" cy="433986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2" name="Google Shape;1552;p254"/>
          <p:cNvGrpSpPr/>
          <p:nvPr/>
        </p:nvGrpSpPr>
        <p:grpSpPr>
          <a:xfrm>
            <a:off x="7724084" y="719685"/>
            <a:ext cx="794497" cy="7920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553" name="Google Shape;1553;p25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4" name="Google Shape;1554;p254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555" name="Google Shape;1555;p254"/>
          <p:cNvSpPr/>
          <p:nvPr/>
        </p:nvSpPr>
        <p:spPr>
          <a:xfrm>
            <a:off x="4347871" y="1803446"/>
            <a:ext cx="331787" cy="25241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6" name="Google Shape;1556;p254"/>
          <p:cNvSpPr/>
          <p:nvPr/>
        </p:nvSpPr>
        <p:spPr>
          <a:xfrm>
            <a:off x="4347871" y="1803446"/>
            <a:ext cx="331787" cy="25241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557" name="Google Shape;1557;p254"/>
          <p:cNvGrpSpPr/>
          <p:nvPr/>
        </p:nvGrpSpPr>
        <p:grpSpPr>
          <a:xfrm>
            <a:off x="349804" y="3638620"/>
            <a:ext cx="2395449" cy="907941"/>
            <a:chOff x="2502224" y="4286608"/>
            <a:chExt cx="2022067" cy="830657"/>
          </a:xfrm>
        </p:grpSpPr>
        <p:sp>
          <p:nvSpPr>
            <p:cNvPr id="1558" name="Google Shape;1558;p254"/>
            <p:cNvSpPr/>
            <p:nvPr/>
          </p:nvSpPr>
          <p:spPr>
            <a:xfrm>
              <a:off x="2502224" y="4290826"/>
              <a:ext cx="1926906" cy="61389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0" spcFirstLastPara="1" rIns="91425" wrap="square" tIns="1080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59" name="Google Shape;1559;p254"/>
            <p:cNvSpPr/>
            <p:nvPr/>
          </p:nvSpPr>
          <p:spPr>
            <a:xfrm>
              <a:off x="2505275" y="4286608"/>
              <a:ext cx="2019016" cy="8306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Repeatable (R)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Not Repeatable (NR)</a:t>
              </a:r>
              <a:endParaRPr b="0" i="0" sz="9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1560" name="Google Shape;1560;p254"/>
          <p:cNvGrpSpPr/>
          <p:nvPr/>
        </p:nvGrpSpPr>
        <p:grpSpPr>
          <a:xfrm>
            <a:off x="350066" y="2852804"/>
            <a:ext cx="2395449" cy="675623"/>
            <a:chOff x="2502224" y="4286609"/>
            <a:chExt cx="2022067" cy="618114"/>
          </a:xfrm>
        </p:grpSpPr>
        <p:sp>
          <p:nvSpPr>
            <p:cNvPr id="1561" name="Google Shape;1561;p254"/>
            <p:cNvSpPr/>
            <p:nvPr/>
          </p:nvSpPr>
          <p:spPr>
            <a:xfrm>
              <a:off x="2502224" y="4290826"/>
              <a:ext cx="1428185" cy="61389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0" spcFirstLastPara="1" rIns="91425" wrap="square" tIns="1080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62" name="Google Shape;1562;p254"/>
            <p:cNvSpPr/>
            <p:nvPr/>
          </p:nvSpPr>
          <p:spPr>
            <a:xfrm>
              <a:off x="2505275" y="4286609"/>
              <a:ext cx="2019016" cy="6053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Mandatory (M)</a:t>
              </a:r>
              <a:endParaRPr b="0" i="0" sz="9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Optional (O)</a:t>
              </a:r>
              <a:endParaRPr/>
            </a:p>
          </p:txBody>
        </p:sp>
      </p:grpSp>
      <p:cxnSp>
        <p:nvCxnSpPr>
          <p:cNvPr id="1563" name="Google Shape;1563;p254"/>
          <p:cNvCxnSpPr>
            <a:stCxn id="1564" idx="5"/>
          </p:cNvCxnSpPr>
          <p:nvPr/>
        </p:nvCxnSpPr>
        <p:spPr>
          <a:xfrm flipH="1">
            <a:off x="3063599" y="1925999"/>
            <a:ext cx="1431900" cy="217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565" name="Google Shape;1565;p254"/>
          <p:cNvGrpSpPr/>
          <p:nvPr/>
        </p:nvGrpSpPr>
        <p:grpSpPr>
          <a:xfrm>
            <a:off x="4318995" y="1736908"/>
            <a:ext cx="1900174" cy="402988"/>
            <a:chOff x="4590367" y="1927356"/>
            <a:chExt cx="1734233" cy="306388"/>
          </a:xfrm>
        </p:grpSpPr>
        <p:sp>
          <p:nvSpPr>
            <p:cNvPr id="1564" name="Google Shape;1564;p254"/>
            <p:cNvSpPr/>
            <p:nvPr/>
          </p:nvSpPr>
          <p:spPr>
            <a:xfrm>
              <a:off x="4714494" y="1947953"/>
              <a:ext cx="1478526" cy="246334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66" name="Google Shape;1566;p254"/>
            <p:cNvSpPr/>
            <p:nvPr/>
          </p:nvSpPr>
          <p:spPr>
            <a:xfrm>
              <a:off x="4590367" y="1927356"/>
              <a:ext cx="1734233" cy="306388"/>
            </a:xfrm>
            <a:prstGeom prst="parallelogram">
              <a:avLst>
                <a:gd fmla="val 25000" name="adj"/>
              </a:avLst>
            </a:prstGeom>
            <a:noFill/>
            <a:ln>
              <a:noFill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Verdana"/>
                <a:buNone/>
              </a:pPr>
              <a:r>
                <a:rPr b="0" i="0" lang="en-US" sz="14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7" name="Google Shape;1567;p254"/>
          <p:cNvGrpSpPr/>
          <p:nvPr/>
        </p:nvGrpSpPr>
        <p:grpSpPr>
          <a:xfrm>
            <a:off x="7627706" y="2032682"/>
            <a:ext cx="1405068" cy="274153"/>
            <a:chOff x="7626255" y="2034303"/>
            <a:chExt cx="1405068" cy="274153"/>
          </a:xfrm>
        </p:grpSpPr>
        <p:sp>
          <p:nvSpPr>
            <p:cNvPr id="1568" name="Google Shape;1568;p254"/>
            <p:cNvSpPr/>
            <p:nvPr/>
          </p:nvSpPr>
          <p:spPr>
            <a:xfrm>
              <a:off x="7626255" y="2048068"/>
              <a:ext cx="1368000" cy="260388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69" name="Google Shape;1569;p254"/>
            <p:cNvSpPr txBox="1"/>
            <p:nvPr/>
          </p:nvSpPr>
          <p:spPr>
            <a:xfrm>
              <a:off x="7663323" y="2034303"/>
              <a:ext cx="136800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objectIdentifier</a:t>
              </a:r>
              <a:endParaRPr b="0" i="0" sz="1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1570" name="Google Shape;1570;p254"/>
          <p:cNvPicPr preferRelativeResize="0"/>
          <p:nvPr/>
        </p:nvPicPr>
        <p:blipFill rotWithShape="1">
          <a:blip r:embed="rId8">
            <a:alphaModFix/>
          </a:blip>
          <a:srcRect b="1" l="345" r="691" t="401"/>
          <a:stretch/>
        </p:blipFill>
        <p:spPr>
          <a:xfrm>
            <a:off x="2890532" y="725616"/>
            <a:ext cx="5876365" cy="84533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1" name="Google Shape;1571;p254"/>
          <p:cNvCxnSpPr/>
          <p:nvPr/>
        </p:nvCxnSpPr>
        <p:spPr>
          <a:xfrm flipH="1" rot="10800000">
            <a:off x="2564792" y="980578"/>
            <a:ext cx="2162382" cy="1090406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72" name="Google Shape;1572;p254"/>
          <p:cNvCxnSpPr/>
          <p:nvPr/>
        </p:nvCxnSpPr>
        <p:spPr>
          <a:xfrm flipH="1" rot="10800000">
            <a:off x="1975277" y="2209029"/>
            <a:ext cx="769976" cy="835968"/>
          </a:xfrm>
          <a:prstGeom prst="straightConnector1">
            <a:avLst/>
          </a:prstGeom>
          <a:noFill/>
          <a:ln cap="flat" cmpd="sng" w="28575">
            <a:solidFill>
              <a:srgbClr val="974806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73" name="Google Shape;1573;p254"/>
          <p:cNvCxnSpPr/>
          <p:nvPr/>
        </p:nvCxnSpPr>
        <p:spPr>
          <a:xfrm flipH="1" rot="10800000">
            <a:off x="2006700" y="2209029"/>
            <a:ext cx="917028" cy="1595927"/>
          </a:xfrm>
          <a:prstGeom prst="straightConnector1">
            <a:avLst/>
          </a:prstGeom>
          <a:noFill/>
          <a:ln cap="flat" cmpd="sng" w="28575">
            <a:solidFill>
              <a:srgbClr val="974806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74" name="Google Shape;1574;p254"/>
          <p:cNvCxnSpPr/>
          <p:nvPr/>
        </p:nvCxnSpPr>
        <p:spPr>
          <a:xfrm>
            <a:off x="2002861" y="3804956"/>
            <a:ext cx="981740" cy="435994"/>
          </a:xfrm>
          <a:prstGeom prst="straightConnector1">
            <a:avLst/>
          </a:prstGeom>
          <a:noFill/>
          <a:ln cap="flat" cmpd="sng" w="28575">
            <a:solidFill>
              <a:srgbClr val="974806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75" name="Google Shape;1575;p254"/>
          <p:cNvCxnSpPr/>
          <p:nvPr/>
        </p:nvCxnSpPr>
        <p:spPr>
          <a:xfrm>
            <a:off x="1975277" y="3044995"/>
            <a:ext cx="1009324" cy="1533593"/>
          </a:xfrm>
          <a:prstGeom prst="straightConnector1">
            <a:avLst/>
          </a:prstGeom>
          <a:noFill/>
          <a:ln cap="flat" cmpd="sng" w="28575">
            <a:solidFill>
              <a:srgbClr val="974806"/>
            </a:solidFill>
            <a:prstDash val="solid"/>
            <a:round/>
            <a:headEnd len="sm" w="sm" type="none"/>
            <a:tailEnd len="med" w="med" type="stealth"/>
          </a:ln>
        </p:spPr>
      </p:cxnSp>
      <p:pic>
        <p:nvPicPr>
          <p:cNvPr id="1576" name="Google Shape;1576;p254"/>
          <p:cNvPicPr preferRelativeResize="0"/>
          <p:nvPr/>
        </p:nvPicPr>
        <p:blipFill rotWithShape="1">
          <a:blip r:embed="rId9">
            <a:alphaModFix/>
          </a:blip>
          <a:srcRect b="1504" l="278" r="1650" t="932"/>
          <a:stretch/>
        </p:blipFill>
        <p:spPr>
          <a:xfrm>
            <a:off x="349200" y="2082269"/>
            <a:ext cx="6050165" cy="6697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7" name="Google Shape;1577;p254"/>
          <p:cNvPicPr preferRelativeResize="0"/>
          <p:nvPr/>
        </p:nvPicPr>
        <p:blipFill rotWithShape="1">
          <a:blip r:embed="rId10">
            <a:alphaModFix/>
          </a:blip>
          <a:srcRect b="1" l="297" r="1003" t="1018"/>
          <a:stretch/>
        </p:blipFill>
        <p:spPr>
          <a:xfrm>
            <a:off x="2998800" y="2895666"/>
            <a:ext cx="6033872" cy="59508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8" name="Google Shape;1578;p254"/>
          <p:cNvCxnSpPr/>
          <p:nvPr/>
        </p:nvCxnSpPr>
        <p:spPr>
          <a:xfrm flipH="1">
            <a:off x="3492596" y="1257587"/>
            <a:ext cx="1002904" cy="951442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579" name="Google Shape;1579;p254"/>
          <p:cNvCxnSpPr/>
          <p:nvPr/>
        </p:nvCxnSpPr>
        <p:spPr>
          <a:xfrm>
            <a:off x="4915760" y="1537667"/>
            <a:ext cx="55001" cy="1507328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15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1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750" fill="hold"/>
                                        <p:tgtEl>
                                          <p:spTgt spid="1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750" fill="hold"/>
                                        <p:tgtEl>
                                          <p:spTgt spid="15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255"/>
          <p:cNvSpPr txBox="1"/>
          <p:nvPr/>
        </p:nvSpPr>
        <p:spPr>
          <a:xfrm>
            <a:off x="1590350" y="2305250"/>
            <a:ext cx="473243" cy="398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...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88" name="Google Shape;1588;p255"/>
          <p:cNvSpPr/>
          <p:nvPr/>
        </p:nvSpPr>
        <p:spPr>
          <a:xfrm>
            <a:off x="1562835" y="2306493"/>
            <a:ext cx="18854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xsi:type="file"&gt;</a:t>
            </a:r>
            <a:endParaRPr b="0" i="0" sz="1400" u="none" cap="none" strike="noStrike">
              <a:solidFill>
                <a:srgbClr val="3660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9" name="Google Shape;1589;p255"/>
          <p:cNvSpPr txBox="1"/>
          <p:nvPr/>
        </p:nvSpPr>
        <p:spPr>
          <a:xfrm>
            <a:off x="1836000" y="2305250"/>
            <a:ext cx="1944216" cy="398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&lt;/object&gt;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0" name="Google Shape;1590;p255"/>
          <p:cNvSpPr txBox="1"/>
          <p:nvPr/>
        </p:nvSpPr>
        <p:spPr>
          <a:xfrm>
            <a:off x="409524" y="1878712"/>
            <a:ext cx="8505825" cy="7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&lt;premis&gt;</a:t>
            </a:r>
            <a:endParaRPr b="1" i="0" sz="1400" u="none" cap="none" strike="noStrike">
              <a:solidFill>
                <a:srgbClr val="36609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&lt;object</a:t>
            </a:r>
            <a:b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1" i="0" sz="10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1" name="Google Shape;1591;p255"/>
          <p:cNvSpPr txBox="1"/>
          <p:nvPr/>
        </p:nvSpPr>
        <p:spPr>
          <a:xfrm>
            <a:off x="1423752" y="2305250"/>
            <a:ext cx="411716" cy="398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2" name="Google Shape;1592;p255"/>
          <p:cNvSpPr txBox="1"/>
          <p:nvPr/>
        </p:nvSpPr>
        <p:spPr>
          <a:xfrm>
            <a:off x="3160843" y="2302450"/>
            <a:ext cx="3973154" cy="340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... &lt;/object&gt;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3" name="Google Shape;1593;p255"/>
          <p:cNvSpPr txBox="1"/>
          <p:nvPr/>
        </p:nvSpPr>
        <p:spPr>
          <a:xfrm>
            <a:off x="405171" y="2525075"/>
            <a:ext cx="8505825" cy="3532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800"/>
              <a:buFont typeface="Noto Sans Symbols"/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</a:t>
            </a:r>
            <a:r>
              <a:rPr b="1" i="0" lang="en-US" sz="3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&lt;objectIdentifier&gt;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  &lt;objectIdentifierType&gt;</a:t>
            </a:r>
            <a:b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     UUID</a:t>
            </a:r>
            <a:b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  &lt;/objectIdentifierType&gt;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  &lt;objectIdentifierValue&gt;</a:t>
            </a:r>
            <a:b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     41d10-099-1e2-9</a:t>
            </a:r>
            <a:b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  &lt;/objectIdentifierValue&gt;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&lt;/objectIdentifier&gt;</a:t>
            </a:r>
            <a:endParaRPr/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...</a:t>
            </a:r>
            <a:endParaRPr/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&lt;/object&gt;</a:t>
            </a:r>
            <a:endParaRPr b="1" i="0" sz="1400" u="none" cap="none" strike="noStrike">
              <a:solidFill>
                <a:srgbClr val="3660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p255"/>
          <p:cNvSpPr txBox="1"/>
          <p:nvPr/>
        </p:nvSpPr>
        <p:spPr>
          <a:xfrm>
            <a:off x="405704" y="3648889"/>
            <a:ext cx="8505825" cy="370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800"/>
              <a:buFont typeface="Arial"/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&lt;/premis&gt;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5" name="Google Shape;1595;p255"/>
          <p:cNvSpPr/>
          <p:nvPr/>
        </p:nvSpPr>
        <p:spPr>
          <a:xfrm>
            <a:off x="693883" y="3407313"/>
            <a:ext cx="246253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&lt;rights&gt; ... &lt;/rights&gt;</a:t>
            </a:r>
            <a:endParaRPr b="0" i="0" sz="1400" u="none" cap="none" strike="noStrike">
              <a:solidFill>
                <a:srgbClr val="3660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6" name="Google Shape;1596;p255"/>
          <p:cNvSpPr txBox="1"/>
          <p:nvPr/>
        </p:nvSpPr>
        <p:spPr>
          <a:xfrm>
            <a:off x="6006405" y="633989"/>
            <a:ext cx="2797216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224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280"/>
              <a:buFont typeface="Noto Sans Symbols"/>
              <a:buNone/>
            </a:pP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Examplified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by XML using XML schema v3.0: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0" i="0" sz="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280"/>
              <a:buFont typeface="Noto Sans Symbols"/>
              <a:buNone/>
            </a:pPr>
            <a:r>
              <a:rPr b="0" i="0" lang="en-US" sz="12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http://www.loc.gov/standards/premis/premis.xsd</a:t>
            </a:r>
            <a:r>
              <a:rPr b="0" i="0" lang="en-US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97" name="Google Shape;1597;p255"/>
          <p:cNvGrpSpPr/>
          <p:nvPr/>
        </p:nvGrpSpPr>
        <p:grpSpPr>
          <a:xfrm>
            <a:off x="7321445" y="4232999"/>
            <a:ext cx="686157" cy="684000"/>
            <a:chOff x="1475656" y="4797151"/>
            <a:chExt cx="1372080" cy="1252440"/>
          </a:xfrm>
        </p:grpSpPr>
        <p:pic>
          <p:nvPicPr>
            <p:cNvPr descr="P:\digital.bevaring.dk\Illustrations\web\Bevaringsmetoder_PreservationMethods_DigitalPreservation.png" id="1598" name="Google Shape;1598;p25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75656" y="4797151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9" name="Google Shape;1599;p255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600" name="Google Shape;1600;p255"/>
          <p:cNvSpPr txBox="1"/>
          <p:nvPr/>
        </p:nvSpPr>
        <p:spPr>
          <a:xfrm>
            <a:off x="395536" y="476672"/>
            <a:ext cx="5328592" cy="16806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760"/>
              <a:buFont typeface="Noto Sans Symbol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XML example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r>
              <a:rPr b="0" i="0" lang="en-US" sz="1400" u="none" cap="none" strike="noStrike">
                <a:solidFill>
                  <a:srgbClr val="CC66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CC66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    </a:t>
            </a: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IdentifierType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    </a:t>
            </a: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IdentifierValue</a:t>
            </a:r>
            <a:endParaRPr b="0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01" name="Google Shape;1601;p2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92677" y="1052602"/>
            <a:ext cx="798469" cy="1028797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2"/>
              </a:srgbClr>
            </a:outerShdw>
          </a:effectLst>
        </p:spPr>
      </p:pic>
      <p:grpSp>
        <p:nvGrpSpPr>
          <p:cNvPr id="1602" name="Google Shape;1602;p255"/>
          <p:cNvGrpSpPr/>
          <p:nvPr/>
        </p:nvGrpSpPr>
        <p:grpSpPr>
          <a:xfrm>
            <a:off x="4381216" y="3825863"/>
            <a:ext cx="4300502" cy="432000"/>
            <a:chOff x="1047463" y="2543713"/>
            <a:chExt cx="6219610" cy="624781"/>
          </a:xfrm>
        </p:grpSpPr>
        <p:pic>
          <p:nvPicPr>
            <p:cNvPr descr="Picture-TIFF-icon" id="1603" name="Google Shape;1603;p25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05111" y="2622153"/>
              <a:ext cx="461962" cy="4714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4" name="Google Shape;1604;p255"/>
            <p:cNvSpPr/>
            <p:nvPr/>
          </p:nvSpPr>
          <p:spPr>
            <a:xfrm>
              <a:off x="5253743" y="2548113"/>
              <a:ext cx="1084424" cy="62038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5A5A5"/>
                </a:gs>
                <a:gs pos="100000">
                  <a:srgbClr val="C8D7EA"/>
                </a:gs>
              </a:gsLst>
              <a:lin ang="13500000" scaled="0"/>
            </a:gra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91425" spcFirstLastPara="1" rIns="91425" wrap="square" tIns="36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050" u="none" cap="none" strike="noStrike">
                  <a:solidFill>
                    <a:srgbClr val="632423"/>
                  </a:solidFill>
                  <a:latin typeface="Verdana"/>
                  <a:ea typeface="Verdana"/>
                  <a:cs typeface="Verdana"/>
                  <a:sym typeface="Verdana"/>
                </a:rPr>
                <a:t>Object: file</a:t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05" name="Google Shape;1605;p255"/>
            <p:cNvCxnSpPr>
              <a:stCxn id="1604" idx="3"/>
              <a:endCxn id="1603" idx="1"/>
            </p:cNvCxnSpPr>
            <p:nvPr/>
          </p:nvCxnSpPr>
          <p:spPr>
            <a:xfrm flipH="1" rot="10800000">
              <a:off x="6338167" y="2858004"/>
              <a:ext cx="466800" cy="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1606" name="Google Shape;1606;p255"/>
            <p:cNvSpPr/>
            <p:nvPr/>
          </p:nvSpPr>
          <p:spPr>
            <a:xfrm>
              <a:off x="1047463" y="2545129"/>
              <a:ext cx="1492437" cy="62038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5A5A5"/>
                </a:gs>
                <a:gs pos="100000">
                  <a:srgbClr val="C8D7EA"/>
                </a:gs>
              </a:gsLst>
              <a:lin ang="13500000" scaled="0"/>
            </a:gra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91425" spcFirstLastPara="1" rIns="91425" wrap="square" tIns="36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050" u="none" cap="none" strike="noStrike">
                  <a:solidFill>
                    <a:srgbClr val="632423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br>
                <a:rPr b="1" i="1" lang="en-US" sz="1050" u="none" cap="none" strike="noStrike">
                  <a:solidFill>
                    <a:srgbClr val="632423"/>
                  </a:solidFill>
                  <a:latin typeface="Verdana"/>
                  <a:ea typeface="Verdana"/>
                  <a:cs typeface="Verdana"/>
                  <a:sym typeface="Verdana"/>
                </a:rPr>
              </a:br>
              <a:r>
                <a:rPr b="0" i="1" lang="en-US" sz="1050" u="none" cap="none" strike="noStrike">
                  <a:solidFill>
                    <a:srgbClr val="632423"/>
                  </a:solidFill>
                  <a:latin typeface="Verdana"/>
                  <a:ea typeface="Verdana"/>
                  <a:cs typeface="Verdana"/>
                  <a:sym typeface="Verdana"/>
                </a:rPr>
                <a:t>(digitizer)</a:t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255"/>
            <p:cNvSpPr/>
            <p:nvPr/>
          </p:nvSpPr>
          <p:spPr>
            <a:xfrm>
              <a:off x="3111964" y="2543713"/>
              <a:ext cx="1595691" cy="620381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5A5A5"/>
                </a:gs>
                <a:gs pos="100000">
                  <a:srgbClr val="C8D7EA"/>
                </a:gs>
              </a:gsLst>
              <a:lin ang="13500000" scaled="0"/>
            </a:gra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91425" spcFirstLastPara="1" rIns="91425" wrap="square" tIns="36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050" u="none" cap="none" strike="noStrike">
                  <a:solidFill>
                    <a:srgbClr val="632423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br>
                <a:rPr b="1" i="1" lang="en-US" sz="1050" u="none" cap="none" strike="noStrike">
                  <a:solidFill>
                    <a:srgbClr val="632423"/>
                  </a:solidFill>
                  <a:latin typeface="Verdana"/>
                  <a:ea typeface="Verdana"/>
                  <a:cs typeface="Verdana"/>
                  <a:sym typeface="Verdana"/>
                </a:rPr>
              </a:br>
              <a:r>
                <a:rPr b="0" i="1" lang="en-US" sz="1050" u="none" cap="none" strike="noStrike">
                  <a:solidFill>
                    <a:srgbClr val="632423"/>
                  </a:solidFill>
                  <a:latin typeface="Verdana"/>
                  <a:ea typeface="Verdana"/>
                  <a:cs typeface="Verdana"/>
                  <a:sym typeface="Verdana"/>
                </a:rPr>
                <a:t>(digitization)</a:t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08" name="Google Shape;1608;p255"/>
            <p:cNvCxnSpPr>
              <a:stCxn id="1604" idx="1"/>
              <a:endCxn id="1607" idx="3"/>
            </p:cNvCxnSpPr>
            <p:nvPr/>
          </p:nvCxnSpPr>
          <p:spPr>
            <a:xfrm rot="10800000">
              <a:off x="4707743" y="2853804"/>
              <a:ext cx="546000" cy="4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1609" name="Google Shape;1609;p255"/>
            <p:cNvCxnSpPr>
              <a:stCxn id="1607" idx="1"/>
              <a:endCxn id="1606" idx="3"/>
            </p:cNvCxnSpPr>
            <p:nvPr/>
          </p:nvCxnSpPr>
          <p:spPr>
            <a:xfrm flipH="1">
              <a:off x="2539864" y="2853904"/>
              <a:ext cx="572100" cy="1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med" w="med" type="stealth"/>
            </a:ln>
          </p:spPr>
        </p:cxnSp>
      </p:grpSp>
      <p:sp>
        <p:nvSpPr>
          <p:cNvPr id="1610" name="Google Shape;1610;p255"/>
          <p:cNvSpPr/>
          <p:nvPr/>
        </p:nvSpPr>
        <p:spPr>
          <a:xfrm>
            <a:off x="3245072" y="3459985"/>
            <a:ext cx="565150" cy="17145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p255"/>
          <p:cNvSpPr/>
          <p:nvPr/>
        </p:nvSpPr>
        <p:spPr>
          <a:xfrm>
            <a:off x="4711125" y="2370916"/>
            <a:ext cx="565150" cy="17145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3660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1612" name="Google Shape;1612;p2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01719" y="4335282"/>
            <a:ext cx="863600" cy="60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3" name="Google Shape;1613;p255"/>
          <p:cNvGrpSpPr/>
          <p:nvPr/>
        </p:nvGrpSpPr>
        <p:grpSpPr>
          <a:xfrm>
            <a:off x="4470812" y="4398933"/>
            <a:ext cx="809054" cy="576000"/>
            <a:chOff x="7310207" y="3514369"/>
            <a:chExt cx="1143840" cy="814348"/>
          </a:xfrm>
        </p:grpSpPr>
        <p:grpSp>
          <p:nvGrpSpPr>
            <p:cNvPr id="1614" name="Google Shape;1614;p255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1615" name="Google Shape;1615;p255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1616" name="Google Shape;1616;p255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1617" name="Google Shape;1617;p255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1618" name="Google Shape;1618;p255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19" name="Google Shape;1619;p25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620" name="Google Shape;1620;p255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1621" name="Google Shape;1621;p255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622" name="Google Shape;1622;p255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623" name="Google Shape;1623;p255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624" name="Google Shape;1624;p255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1625" name="Google Shape;1625;p255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26" name="Google Shape;1626;p25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27" name="Google Shape;1627;p255"/>
          <p:cNvSpPr/>
          <p:nvPr/>
        </p:nvSpPr>
        <p:spPr>
          <a:xfrm>
            <a:off x="3250800" y="2740950"/>
            <a:ext cx="565150" cy="17145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8" name="Google Shape;1628;p255"/>
          <p:cNvSpPr txBox="1"/>
          <p:nvPr/>
        </p:nvSpPr>
        <p:spPr>
          <a:xfrm>
            <a:off x="594687" y="2670164"/>
            <a:ext cx="3001090" cy="394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&lt;event&gt; ... &lt;/event&gt;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29" name="Google Shape;1629;p255"/>
          <p:cNvSpPr txBox="1"/>
          <p:nvPr/>
        </p:nvSpPr>
        <p:spPr>
          <a:xfrm>
            <a:off x="408062" y="3035990"/>
            <a:ext cx="3973154" cy="340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&lt;agent&gt; ... &lt;/agent&gt;</a:t>
            </a:r>
            <a:endParaRPr/>
          </a:p>
        </p:txBody>
      </p:sp>
      <p:cxnSp>
        <p:nvCxnSpPr>
          <p:cNvPr id="1630" name="Google Shape;1630;p255"/>
          <p:cNvCxnSpPr>
            <a:stCxn id="1631" idx="2"/>
            <a:endCxn id="1632" idx="2"/>
          </p:cNvCxnSpPr>
          <p:nvPr/>
        </p:nvCxnSpPr>
        <p:spPr>
          <a:xfrm>
            <a:off x="571859" y="1393176"/>
            <a:ext cx="520800" cy="1294800"/>
          </a:xfrm>
          <a:prstGeom prst="curvedConnector3">
            <a:avLst>
              <a:gd fmla="val -43895" name="adj1"/>
            </a:avLst>
          </a:prstGeom>
          <a:noFill/>
          <a:ln cap="flat" cmpd="sng" w="9525">
            <a:solidFill>
              <a:srgbClr val="CC66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31" name="Google Shape;1631;p255"/>
          <p:cNvSpPr/>
          <p:nvPr/>
        </p:nvSpPr>
        <p:spPr>
          <a:xfrm>
            <a:off x="571859" y="1286705"/>
            <a:ext cx="236683" cy="21294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3" name="Google Shape;1633;p255"/>
          <p:cNvSpPr/>
          <p:nvPr/>
        </p:nvSpPr>
        <p:spPr>
          <a:xfrm>
            <a:off x="885661" y="1489875"/>
            <a:ext cx="236683" cy="21294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4" name="Google Shape;1634;p255"/>
          <p:cNvSpPr/>
          <p:nvPr/>
        </p:nvSpPr>
        <p:spPr>
          <a:xfrm>
            <a:off x="875370" y="1732939"/>
            <a:ext cx="236683" cy="21294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2" name="Google Shape;1632;p255"/>
          <p:cNvSpPr/>
          <p:nvPr/>
        </p:nvSpPr>
        <p:spPr>
          <a:xfrm>
            <a:off x="1092568" y="2581520"/>
            <a:ext cx="236683" cy="21294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5" name="Google Shape;1635;p255"/>
          <p:cNvSpPr/>
          <p:nvPr/>
        </p:nvSpPr>
        <p:spPr>
          <a:xfrm>
            <a:off x="1189115" y="2800936"/>
            <a:ext cx="236683" cy="21294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6" name="Google Shape;1636;p255"/>
          <p:cNvSpPr/>
          <p:nvPr/>
        </p:nvSpPr>
        <p:spPr>
          <a:xfrm>
            <a:off x="1190284" y="3436373"/>
            <a:ext cx="236683" cy="212942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37" name="Google Shape;1637;p255"/>
          <p:cNvCxnSpPr>
            <a:stCxn id="1633" idx="2"/>
            <a:endCxn id="1635" idx="2"/>
          </p:cNvCxnSpPr>
          <p:nvPr/>
        </p:nvCxnSpPr>
        <p:spPr>
          <a:xfrm>
            <a:off x="885661" y="1596346"/>
            <a:ext cx="303600" cy="1311000"/>
          </a:xfrm>
          <a:prstGeom prst="curvedConnector3">
            <a:avLst>
              <a:gd fmla="val -75297" name="adj1"/>
            </a:avLst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38" name="Google Shape;1638;p255"/>
          <p:cNvCxnSpPr>
            <a:stCxn id="1634" idx="2"/>
            <a:endCxn id="1636" idx="2"/>
          </p:cNvCxnSpPr>
          <p:nvPr/>
        </p:nvCxnSpPr>
        <p:spPr>
          <a:xfrm>
            <a:off x="875370" y="1839410"/>
            <a:ext cx="315000" cy="1703400"/>
          </a:xfrm>
          <a:prstGeom prst="curvedConnector3">
            <a:avLst>
              <a:gd fmla="val -72571" name="adj1"/>
            </a:avLst>
          </a:prstGeom>
          <a:noFill/>
          <a:ln cap="flat" cmpd="sng" w="9525">
            <a:solidFill>
              <a:srgbClr val="FA95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39" name="Google Shape;1639;p255"/>
          <p:cNvSpPr/>
          <p:nvPr/>
        </p:nvSpPr>
        <p:spPr>
          <a:xfrm>
            <a:off x="1904400" y="2282825"/>
            <a:ext cx="1307318" cy="374650"/>
          </a:xfrm>
          <a:prstGeom prst="ellipse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0" name="Google Shape;1640;p255"/>
          <p:cNvSpPr/>
          <p:nvPr/>
        </p:nvSpPr>
        <p:spPr>
          <a:xfrm>
            <a:off x="3245072" y="3113352"/>
            <a:ext cx="565150" cy="17145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1" name="Google Shape;1641;p255"/>
          <p:cNvSpPr txBox="1"/>
          <p:nvPr/>
        </p:nvSpPr>
        <p:spPr>
          <a:xfrm>
            <a:off x="406854" y="5493031"/>
            <a:ext cx="8505825" cy="370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800"/>
              <a:buFont typeface="Arial"/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&lt;/premis&gt;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42" name="Google Shape;1642;p255"/>
          <p:cNvSpPr txBox="1"/>
          <p:nvPr/>
        </p:nvSpPr>
        <p:spPr>
          <a:xfrm>
            <a:off x="594687" y="4811055"/>
            <a:ext cx="3001090" cy="394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&lt;event&gt; ... &lt;/event&gt;</a:t>
            </a:r>
            <a:endParaRPr b="1" i="0" sz="14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43" name="Google Shape;1643;p255"/>
          <p:cNvSpPr txBox="1"/>
          <p:nvPr/>
        </p:nvSpPr>
        <p:spPr>
          <a:xfrm>
            <a:off x="409212" y="5141382"/>
            <a:ext cx="3973154" cy="340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&lt;agent&gt; ... &lt;/agent&gt;</a:t>
            </a:r>
            <a:endParaRPr/>
          </a:p>
        </p:txBody>
      </p:sp>
      <p:sp>
        <p:nvSpPr>
          <p:cNvPr id="1644" name="Google Shape;1644;p255"/>
          <p:cNvSpPr/>
          <p:nvPr/>
        </p:nvSpPr>
        <p:spPr>
          <a:xfrm>
            <a:off x="7180189" y="3703669"/>
            <a:ext cx="1005784" cy="1595578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5" name="Google Shape;1645;p255"/>
          <p:cNvSpPr/>
          <p:nvPr/>
        </p:nvSpPr>
        <p:spPr>
          <a:xfrm>
            <a:off x="5726072" y="3710544"/>
            <a:ext cx="1317973" cy="1313771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6" name="Google Shape;1646;p255"/>
          <p:cNvSpPr/>
          <p:nvPr/>
        </p:nvSpPr>
        <p:spPr>
          <a:xfrm>
            <a:off x="4234178" y="3710823"/>
            <a:ext cx="1317973" cy="1313771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7" name="Google Shape;1647;p255"/>
          <p:cNvSpPr/>
          <p:nvPr/>
        </p:nvSpPr>
        <p:spPr>
          <a:xfrm>
            <a:off x="7160418" y="4974933"/>
            <a:ext cx="115226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Identifier, 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...</a:t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8" name="Google Shape;1648;p255"/>
          <p:cNvSpPr/>
          <p:nvPr/>
        </p:nvSpPr>
        <p:spPr>
          <a:xfrm>
            <a:off x="7181503" y="3714807"/>
            <a:ext cx="1005784" cy="1309508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16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1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256"/>
          <p:cNvSpPr/>
          <p:nvPr/>
        </p:nvSpPr>
        <p:spPr>
          <a:xfrm>
            <a:off x="1763713" y="1331913"/>
            <a:ext cx="407828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7" name="Google Shape;1657;p256"/>
          <p:cNvSpPr/>
          <p:nvPr/>
        </p:nvSpPr>
        <p:spPr>
          <a:xfrm>
            <a:off x="1763713" y="1655763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8" name="Google Shape;1658;p256"/>
          <p:cNvSpPr/>
          <p:nvPr/>
        </p:nvSpPr>
        <p:spPr>
          <a:xfrm>
            <a:off x="1763713" y="26280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9" name="Google Shape;1659;p256"/>
          <p:cNvSpPr/>
          <p:nvPr/>
        </p:nvSpPr>
        <p:spPr>
          <a:xfrm>
            <a:off x="1763713" y="2303463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0" name="Google Shape;1660;p256"/>
          <p:cNvSpPr/>
          <p:nvPr/>
        </p:nvSpPr>
        <p:spPr>
          <a:xfrm>
            <a:off x="1763713" y="19800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1" name="Google Shape;1661;p256"/>
          <p:cNvSpPr/>
          <p:nvPr/>
        </p:nvSpPr>
        <p:spPr>
          <a:xfrm>
            <a:off x="1763713" y="29527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2" name="Google Shape;1662;p256"/>
          <p:cNvSpPr/>
          <p:nvPr/>
        </p:nvSpPr>
        <p:spPr>
          <a:xfrm>
            <a:off x="1763713" y="32766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3" name="Google Shape;1663;p256"/>
          <p:cNvSpPr/>
          <p:nvPr/>
        </p:nvSpPr>
        <p:spPr>
          <a:xfrm>
            <a:off x="1763713" y="36004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4" name="Google Shape;1664;p256"/>
          <p:cNvSpPr/>
          <p:nvPr/>
        </p:nvSpPr>
        <p:spPr>
          <a:xfrm>
            <a:off x="1763713" y="39243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5" name="Google Shape;1665;p256"/>
          <p:cNvSpPr/>
          <p:nvPr/>
        </p:nvSpPr>
        <p:spPr>
          <a:xfrm>
            <a:off x="1763713" y="52197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6" name="Google Shape;1666;p256"/>
          <p:cNvSpPr/>
          <p:nvPr/>
        </p:nvSpPr>
        <p:spPr>
          <a:xfrm>
            <a:off x="1763713" y="554355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7" name="Google Shape;1667;p256"/>
          <p:cNvSpPr/>
          <p:nvPr/>
        </p:nvSpPr>
        <p:spPr>
          <a:xfrm>
            <a:off x="1763713" y="586740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8" name="Google Shape;1668;p256"/>
          <p:cNvSpPr/>
          <p:nvPr/>
        </p:nvSpPr>
        <p:spPr>
          <a:xfrm>
            <a:off x="1763713" y="424815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9" name="Google Shape;1669;p256"/>
          <p:cNvSpPr/>
          <p:nvPr/>
        </p:nvSpPr>
        <p:spPr>
          <a:xfrm>
            <a:off x="1763713" y="4572000"/>
            <a:ext cx="40782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70" name="Google Shape;1670;p256"/>
          <p:cNvSpPr/>
          <p:nvPr/>
        </p:nvSpPr>
        <p:spPr>
          <a:xfrm>
            <a:off x="1763713" y="4895850"/>
            <a:ext cx="40782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1" name="Google Shape;1671;p256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672" name="Google Shape;1672;p2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3" name="Google Shape;1673;p256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674" name="Google Shape;1674;p256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5" name="Google Shape;1675;p25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1676" name="Google Shape;1676;p256"/>
          <p:cNvSpPr/>
          <p:nvPr/>
        </p:nvSpPr>
        <p:spPr>
          <a:xfrm>
            <a:off x="1674019" y="1969639"/>
            <a:ext cx="4339432" cy="422334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77" name="Google Shape;1677;p256"/>
          <p:cNvCxnSpPr>
            <a:stCxn id="1674" idx="3"/>
            <a:endCxn id="1657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8" name="Google Shape;1678;p256"/>
          <p:cNvCxnSpPr>
            <a:stCxn id="1674" idx="3"/>
            <a:endCxn id="1658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9" name="Google Shape;1679;p256"/>
          <p:cNvCxnSpPr>
            <a:stCxn id="1674" idx="3"/>
            <a:endCxn id="1659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0" name="Google Shape;1680;p256"/>
          <p:cNvCxnSpPr>
            <a:stCxn id="1674" idx="3"/>
            <a:endCxn id="1660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1" name="Google Shape;1681;p256"/>
          <p:cNvCxnSpPr>
            <a:stCxn id="1674" idx="3"/>
            <a:endCxn id="1661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2" name="Google Shape;1682;p256"/>
          <p:cNvCxnSpPr>
            <a:stCxn id="1674" idx="3"/>
            <a:endCxn id="1662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3" name="Google Shape;1683;p256"/>
          <p:cNvCxnSpPr>
            <a:stCxn id="1674" idx="3"/>
            <a:endCxn id="1663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4" name="Google Shape;1684;p256"/>
          <p:cNvCxnSpPr>
            <a:stCxn id="1674" idx="3"/>
            <a:endCxn id="1664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5" name="Google Shape;1685;p256"/>
          <p:cNvCxnSpPr>
            <a:stCxn id="1674" idx="3"/>
            <a:endCxn id="1665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6" name="Google Shape;1686;p256"/>
          <p:cNvCxnSpPr>
            <a:stCxn id="1674" idx="3"/>
            <a:endCxn id="1666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7" name="Google Shape;1687;p256"/>
          <p:cNvCxnSpPr>
            <a:stCxn id="1674" idx="3"/>
            <a:endCxn id="1667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8" name="Google Shape;1688;p256"/>
          <p:cNvCxnSpPr>
            <a:stCxn id="1674" idx="3"/>
            <a:endCxn id="1668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9" name="Google Shape;1689;p256"/>
          <p:cNvCxnSpPr>
            <a:stCxn id="1674" idx="3"/>
            <a:endCxn id="1669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0" name="Google Shape;1690;p256"/>
          <p:cNvCxnSpPr>
            <a:stCxn id="1674" idx="3"/>
            <a:endCxn id="1670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1" name="Google Shape;1691;p256"/>
          <p:cNvSpPr/>
          <p:nvPr/>
        </p:nvSpPr>
        <p:spPr>
          <a:xfrm>
            <a:off x="1650891" y="1175590"/>
            <a:ext cx="4339432" cy="46264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92" name="Google Shape;1692;p256"/>
          <p:cNvCxnSpPr>
            <a:stCxn id="1674" idx="3"/>
            <a:endCxn id="1656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13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objectCategory</a:t>
            </a:r>
            <a:endParaRPr/>
          </a:p>
        </p:txBody>
      </p:sp>
      <p:sp>
        <p:nvSpPr>
          <p:cNvPr id="1698" name="Google Shape;1698;p138"/>
          <p:cNvSpPr txBox="1"/>
          <p:nvPr>
            <p:ph idx="1" type="body"/>
          </p:nvPr>
        </p:nvSpPr>
        <p:spPr>
          <a:xfrm>
            <a:off x="530225" y="1412875"/>
            <a:ext cx="7497763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Values: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>
                <a:solidFill>
                  <a:srgbClr val="660066"/>
                </a:solidFill>
              </a:rPr>
              <a:t>intellectual entity</a:t>
            </a:r>
            <a:endParaRPr>
              <a:solidFill>
                <a:srgbClr val="660066"/>
              </a:solidFill>
            </a:endParaRPr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>
                <a:solidFill>
                  <a:srgbClr val="660066"/>
                </a:solidFill>
              </a:rPr>
              <a:t>representation</a:t>
            </a:r>
            <a:endParaRPr>
              <a:solidFill>
                <a:srgbClr val="660066"/>
              </a:solidFill>
            </a:endParaRPr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>
                <a:solidFill>
                  <a:srgbClr val="660066"/>
                </a:solidFill>
              </a:rPr>
              <a:t>file</a:t>
            </a:r>
            <a:endParaRPr>
              <a:solidFill>
                <a:srgbClr val="660066"/>
              </a:solidFill>
            </a:endParaRPr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>
                <a:solidFill>
                  <a:srgbClr val="660066"/>
                </a:solidFill>
              </a:rPr>
              <a:t>bitstream</a:t>
            </a:r>
            <a:br>
              <a:rPr lang="en-US"/>
            </a:br>
            <a:endParaRPr/>
          </a:p>
          <a:p>
            <a:pPr indent="-109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Implemented as an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xsi:type</a:t>
            </a:r>
            <a:r>
              <a:rPr lang="en-US"/>
              <a:t> in PREMIS XML-schema so not explicitly recorded as XML-tag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1699" name="Google Shape;1699;p138"/>
          <p:cNvSpPr txBox="1"/>
          <p:nvPr/>
        </p:nvSpPr>
        <p:spPr>
          <a:xfrm>
            <a:off x="746125" y="4854575"/>
            <a:ext cx="8505825" cy="15271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</a:t>
            </a: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premis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&gt;</a:t>
            </a:r>
            <a:endParaRPr b="0" i="0" sz="1000" u="none" cap="none" strike="noStrike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&lt;</a:t>
            </a: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object 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xsi:type="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       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&lt;/</a:t>
            </a: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   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12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&lt;/</a:t>
            </a:r>
            <a:r>
              <a:rPr b="1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premis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0" name="Google Shape;1700;p138"/>
          <p:cNvSpPr/>
          <p:nvPr/>
        </p:nvSpPr>
        <p:spPr>
          <a:xfrm>
            <a:off x="944988" y="5106473"/>
            <a:ext cx="3726968" cy="246845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01" name="Google Shape;1701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8463" y="863600"/>
            <a:ext cx="3587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-TIFF-icon" id="1702" name="Google Shape;1702;p1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72263" y="931863"/>
            <a:ext cx="571500" cy="568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3" name="Google Shape;1703;p138"/>
          <p:cNvGrpSpPr/>
          <p:nvPr/>
        </p:nvGrpSpPr>
        <p:grpSpPr>
          <a:xfrm>
            <a:off x="7207250" y="865188"/>
            <a:ext cx="820738" cy="677862"/>
            <a:chOff x="3651" y="1434"/>
            <a:chExt cx="687" cy="726"/>
          </a:xfrm>
        </p:grpSpPr>
        <p:pic>
          <p:nvPicPr>
            <p:cNvPr descr="Picture-TIFF-icon" id="1704" name="Google Shape;1704;p1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33" y="1434"/>
              <a:ext cx="505" cy="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icture-TIFF-icon" id="1705" name="Google Shape;1705;p1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87" y="1480"/>
              <a:ext cx="505" cy="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icture-TIFF-icon" id="1706" name="Google Shape;1706;p1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42" y="1525"/>
              <a:ext cx="506" cy="5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c_xml_icon" id="1707" name="Google Shape;1707;p13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696" y="1570"/>
              <a:ext cx="499" cy="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c_xml_icon" id="1708" name="Google Shape;1708;p13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651" y="1661"/>
              <a:ext cx="499" cy="4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Picture-TIFF-icon" id="1709" name="Google Shape;1709;p1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1817" y="1999850"/>
            <a:ext cx="254120" cy="2593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0" name="Google Shape;1710;p138"/>
          <p:cNvCxnSpPr>
            <a:stCxn id="1711" idx="6"/>
            <a:endCxn id="1712" idx="1"/>
          </p:cNvCxnSpPr>
          <p:nvPr/>
        </p:nvCxnSpPr>
        <p:spPr>
          <a:xfrm flipH="1" rot="10800000">
            <a:off x="4501958" y="2316140"/>
            <a:ext cx="557400" cy="900"/>
          </a:xfrm>
          <a:prstGeom prst="bentConnector3">
            <a:avLst>
              <a:gd fmla="val 5001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713" name="Google Shape;1713;p138"/>
          <p:cNvCxnSpPr>
            <a:stCxn id="1711" idx="6"/>
            <a:endCxn id="1714" idx="1"/>
          </p:cNvCxnSpPr>
          <p:nvPr/>
        </p:nvCxnSpPr>
        <p:spPr>
          <a:xfrm>
            <a:off x="4501958" y="2317040"/>
            <a:ext cx="557400" cy="690900"/>
          </a:xfrm>
          <a:prstGeom prst="bentConnector3">
            <a:avLst>
              <a:gd fmla="val 5001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715" name="Google Shape;1715;p138"/>
          <p:cNvGrpSpPr/>
          <p:nvPr/>
        </p:nvGrpSpPr>
        <p:grpSpPr>
          <a:xfrm>
            <a:off x="3920152" y="2136750"/>
            <a:ext cx="617881" cy="357166"/>
            <a:chOff x="3837938" y="785794"/>
            <a:chExt cx="1123680" cy="649148"/>
          </a:xfrm>
        </p:grpSpPr>
        <p:sp>
          <p:nvSpPr>
            <p:cNvPr id="1711" name="Google Shape;1711;p138"/>
            <p:cNvSpPr/>
            <p:nvPr/>
          </p:nvSpPr>
          <p:spPr>
            <a:xfrm>
              <a:off x="3924004" y="792000"/>
              <a:ext cx="972008" cy="642942"/>
            </a:xfrm>
            <a:prstGeom prst="ellipse">
              <a:avLst/>
            </a:prstGeom>
            <a:solidFill>
              <a:srgbClr val="92B1D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716" name="Google Shape;1716;p138"/>
            <p:cNvSpPr txBox="1"/>
            <p:nvPr/>
          </p:nvSpPr>
          <p:spPr>
            <a:xfrm>
              <a:off x="3837938" y="785794"/>
              <a:ext cx="1123680" cy="6152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Verdana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Book </a:t>
              </a:r>
              <a:br>
                <a:rPr b="1" i="0" lang="en-US" sz="8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</a:br>
              <a:r>
                <a:rPr b="1" i="0" lang="en-US" sz="800" u="none" cap="none" strike="noStrik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7" name="Google Shape;1717;p138"/>
          <p:cNvSpPr txBox="1"/>
          <p:nvPr/>
        </p:nvSpPr>
        <p:spPr>
          <a:xfrm>
            <a:off x="7466882" y="1740019"/>
            <a:ext cx="909326" cy="246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000" u="none" cap="none" strike="noStrike">
                <a:solidFill>
                  <a:srgbClr val="660066"/>
                </a:solidFill>
                <a:latin typeface="Verdana"/>
                <a:ea typeface="Verdana"/>
                <a:cs typeface="Verdana"/>
                <a:sym typeface="Verdana"/>
              </a:rPr>
              <a:t>bitstream</a:t>
            </a:r>
            <a:endParaRPr b="0" i="0" sz="800" u="none" cap="none" strike="noStrike">
              <a:solidFill>
                <a:srgbClr val="66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8" name="Google Shape;1718;p138"/>
          <p:cNvSpPr txBox="1"/>
          <p:nvPr/>
        </p:nvSpPr>
        <p:spPr>
          <a:xfrm>
            <a:off x="4758650" y="1741167"/>
            <a:ext cx="1331405" cy="246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000" u="none" cap="none" strike="noStrike">
                <a:solidFill>
                  <a:srgbClr val="660066"/>
                </a:solidFill>
                <a:latin typeface="Verdana"/>
                <a:ea typeface="Verdana"/>
                <a:cs typeface="Verdana"/>
                <a:sym typeface="Verdana"/>
              </a:rPr>
              <a:t>representation</a:t>
            </a:r>
            <a:endParaRPr b="0" i="0" sz="800" u="none" cap="none" strike="noStrike">
              <a:solidFill>
                <a:srgbClr val="66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19" name="Google Shape;1719;p138"/>
          <p:cNvCxnSpPr>
            <a:stCxn id="1712" idx="3"/>
            <a:endCxn id="1720" idx="1"/>
          </p:cNvCxnSpPr>
          <p:nvPr/>
        </p:nvCxnSpPr>
        <p:spPr>
          <a:xfrm>
            <a:off x="5706326" y="2316161"/>
            <a:ext cx="706200" cy="125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721" name="Google Shape;1721;p138"/>
          <p:cNvCxnSpPr>
            <a:stCxn id="1720" idx="3"/>
            <a:endCxn id="1722" idx="1"/>
          </p:cNvCxnSpPr>
          <p:nvPr/>
        </p:nvCxnSpPr>
        <p:spPr>
          <a:xfrm flipH="1" rot="10800000">
            <a:off x="6907549" y="2438528"/>
            <a:ext cx="396300" cy="2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723" name="Google Shape;1723;p138"/>
          <p:cNvCxnSpPr>
            <a:stCxn id="1724" idx="3"/>
            <a:endCxn id="1725" idx="1"/>
          </p:cNvCxnSpPr>
          <p:nvPr/>
        </p:nvCxnSpPr>
        <p:spPr>
          <a:xfrm>
            <a:off x="6907549" y="3011499"/>
            <a:ext cx="437400" cy="3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726" name="Google Shape;1726;p138"/>
          <p:cNvCxnSpPr>
            <a:stCxn id="1727" idx="3"/>
            <a:endCxn id="1709" idx="1"/>
          </p:cNvCxnSpPr>
          <p:nvPr/>
        </p:nvCxnSpPr>
        <p:spPr>
          <a:xfrm>
            <a:off x="6907549" y="2124233"/>
            <a:ext cx="404400" cy="5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728" name="Google Shape;1728;p138"/>
          <p:cNvCxnSpPr>
            <a:stCxn id="1714" idx="3"/>
            <a:endCxn id="1724" idx="1"/>
          </p:cNvCxnSpPr>
          <p:nvPr/>
        </p:nvCxnSpPr>
        <p:spPr>
          <a:xfrm>
            <a:off x="5697253" y="3007997"/>
            <a:ext cx="715200" cy="3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729" name="Google Shape;1729;p138"/>
          <p:cNvCxnSpPr>
            <a:stCxn id="1712" idx="3"/>
            <a:endCxn id="1727" idx="1"/>
          </p:cNvCxnSpPr>
          <p:nvPr/>
        </p:nvCxnSpPr>
        <p:spPr>
          <a:xfrm flipH="1" rot="10800000">
            <a:off x="5706326" y="2124161"/>
            <a:ext cx="706200" cy="192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730" name="Google Shape;1730;p138"/>
          <p:cNvSpPr/>
          <p:nvPr/>
        </p:nvSpPr>
        <p:spPr>
          <a:xfrm>
            <a:off x="3687592" y="1750686"/>
            <a:ext cx="1082999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000" u="none" cap="none" strike="noStrike">
                <a:solidFill>
                  <a:srgbClr val="660066"/>
                </a:solidFill>
                <a:latin typeface="Verdana"/>
                <a:ea typeface="Verdana"/>
                <a:cs typeface="Verdana"/>
                <a:sym typeface="Verdana"/>
              </a:rPr>
              <a:t>intellectual </a:t>
            </a:r>
            <a:br>
              <a:rPr b="1" i="1" lang="en-US" sz="1000" u="none" cap="none" strike="noStrike">
                <a:solidFill>
                  <a:srgbClr val="660066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1" lang="en-US" sz="1000" u="none" cap="none" strike="noStrike">
                <a:solidFill>
                  <a:srgbClr val="660066"/>
                </a:solidFill>
                <a:latin typeface="Verdana"/>
                <a:ea typeface="Verdana"/>
                <a:cs typeface="Verdana"/>
                <a:sym typeface="Verdana"/>
              </a:rPr>
              <a:t>entity</a:t>
            </a:r>
            <a:endParaRPr b="0" i="0" sz="800" u="none" cap="none" strike="noStrike">
              <a:solidFill>
                <a:srgbClr val="66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1" name="Google Shape;1731;p138"/>
          <p:cNvSpPr txBox="1"/>
          <p:nvPr/>
        </p:nvSpPr>
        <p:spPr>
          <a:xfrm>
            <a:off x="6432312" y="1730947"/>
            <a:ext cx="513862" cy="246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800"/>
              <a:buFont typeface="Verdana"/>
              <a:buNone/>
            </a:pPr>
            <a:r>
              <a:rPr b="1" i="1" lang="en-US" sz="1000" u="none" cap="none" strike="noStrike">
                <a:solidFill>
                  <a:srgbClr val="660066"/>
                </a:solidFill>
                <a:latin typeface="Verdana"/>
                <a:ea typeface="Verdana"/>
                <a:cs typeface="Verdana"/>
                <a:sym typeface="Verdana"/>
              </a:rPr>
              <a:t>file</a:t>
            </a:r>
            <a:endParaRPr b="0" i="0" sz="800" u="none" cap="none" strike="noStrike">
              <a:solidFill>
                <a:srgbClr val="66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2" name="Google Shape;1732;p138"/>
          <p:cNvSpPr/>
          <p:nvPr/>
        </p:nvSpPr>
        <p:spPr>
          <a:xfrm>
            <a:off x="7440952" y="2090197"/>
            <a:ext cx="110032" cy="158061"/>
          </a:xfrm>
          <a:prstGeom prst="ellipse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7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733" name="Google Shape;1733;p138"/>
          <p:cNvCxnSpPr>
            <a:stCxn id="1734" idx="1"/>
            <a:endCxn id="1732" idx="6"/>
          </p:cNvCxnSpPr>
          <p:nvPr/>
        </p:nvCxnSpPr>
        <p:spPr>
          <a:xfrm flipH="1">
            <a:off x="7550841" y="2113778"/>
            <a:ext cx="151500" cy="55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pic>
        <p:nvPicPr>
          <p:cNvPr descr="Picture-TIFF-icon" id="1722" name="Google Shape;1722;p1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3822" y="2308891"/>
            <a:ext cx="254120" cy="259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pub_logo_color" id="1725" name="Google Shape;1725;p138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45097" y="2857287"/>
            <a:ext cx="226176" cy="30913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712" name="Google Shape;1712;p138"/>
          <p:cNvSpPr/>
          <p:nvPr/>
        </p:nvSpPr>
        <p:spPr>
          <a:xfrm>
            <a:off x="5059485" y="2181678"/>
            <a:ext cx="646841" cy="26896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2B1D6"/>
              </a:gs>
              <a:gs pos="50000">
                <a:srgbClr val="D1DFF5"/>
              </a:gs>
              <a:gs pos="100000">
                <a:srgbClr val="E8EFF9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Original TIFFs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4" name="Google Shape;1714;p138"/>
          <p:cNvSpPr/>
          <p:nvPr/>
        </p:nvSpPr>
        <p:spPr>
          <a:xfrm>
            <a:off x="5059486" y="2873019"/>
            <a:ext cx="637767" cy="26995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2B1D6"/>
              </a:gs>
              <a:gs pos="50000">
                <a:srgbClr val="D1DFF5"/>
              </a:gs>
              <a:gs pos="100000">
                <a:srgbClr val="E8EFF9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Derived </a:t>
            </a:r>
            <a:b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e-pub</a:t>
            </a:r>
            <a:endParaRPr b="0" i="0" sz="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735" name="Google Shape;1735;p138"/>
          <p:cNvCxnSpPr/>
          <p:nvPr/>
        </p:nvCxnSpPr>
        <p:spPr>
          <a:xfrm flipH="1">
            <a:off x="8197484" y="1946149"/>
            <a:ext cx="178724" cy="94357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dot"/>
            <a:round/>
            <a:headEnd len="sm" w="sm" type="none"/>
            <a:tailEnd len="med" w="med" type="stealth"/>
          </a:ln>
        </p:spPr>
      </p:cxnSp>
      <p:sp>
        <p:nvSpPr>
          <p:cNvPr id="1727" name="Google Shape;1727;p138"/>
          <p:cNvSpPr/>
          <p:nvPr/>
        </p:nvSpPr>
        <p:spPr>
          <a:xfrm>
            <a:off x="6412406" y="1989750"/>
            <a:ext cx="495143" cy="26896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TIFF</a:t>
            </a:r>
            <a:b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p1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0" name="Google Shape;1720;p138"/>
          <p:cNvSpPr/>
          <p:nvPr/>
        </p:nvSpPr>
        <p:spPr>
          <a:xfrm>
            <a:off x="6412406" y="2306745"/>
            <a:ext cx="495143" cy="26896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TIFF</a:t>
            </a:r>
            <a:b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p2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4" name="Google Shape;1724;p138"/>
          <p:cNvSpPr/>
          <p:nvPr/>
        </p:nvSpPr>
        <p:spPr>
          <a:xfrm>
            <a:off x="6412406" y="2877016"/>
            <a:ext cx="495143" cy="26896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360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E-pub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4" name="Google Shape;1734;p138"/>
          <p:cNvSpPr/>
          <p:nvPr/>
        </p:nvSpPr>
        <p:spPr>
          <a:xfrm>
            <a:off x="7702341" y="1979295"/>
            <a:ext cx="495143" cy="26896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5A5A5"/>
              </a:gs>
              <a:gs pos="100000">
                <a:srgbClr val="C8D7EA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Image in page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6" name="Google Shape;1736;p138"/>
          <p:cNvSpPr/>
          <p:nvPr/>
        </p:nvSpPr>
        <p:spPr>
          <a:xfrm>
            <a:off x="2789681" y="5066055"/>
            <a:ext cx="198323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intellectualEntity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"&gt;</a:t>
            </a:r>
            <a:endParaRPr b="0" i="0" sz="14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37" name="Google Shape;1737;p138"/>
          <p:cNvSpPr/>
          <p:nvPr/>
        </p:nvSpPr>
        <p:spPr>
          <a:xfrm>
            <a:off x="2794624" y="5065620"/>
            <a:ext cx="17924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representation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"&gt;</a:t>
            </a:r>
            <a:endParaRPr b="0" i="0" sz="14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38" name="Google Shape;1738;p138"/>
          <p:cNvSpPr/>
          <p:nvPr/>
        </p:nvSpPr>
        <p:spPr>
          <a:xfrm>
            <a:off x="2794624" y="5066054"/>
            <a:ext cx="127631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bitstream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"&gt;</a:t>
            </a:r>
            <a:endParaRPr b="0" i="0" sz="14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39" name="Google Shape;1739;p138"/>
          <p:cNvSpPr/>
          <p:nvPr/>
        </p:nvSpPr>
        <p:spPr>
          <a:xfrm>
            <a:off x="2786714" y="5068602"/>
            <a:ext cx="683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file</a:t>
            </a:r>
            <a:r>
              <a:rPr b="0" i="0" lang="en-US" sz="1400" u="none" cap="none" strike="noStrike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"&gt;</a:t>
            </a:r>
            <a:endParaRPr b="0" i="0" sz="14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40" name="Google Shape;1740;p138"/>
          <p:cNvPicPr preferRelativeResize="0"/>
          <p:nvPr/>
        </p:nvPicPr>
        <p:blipFill rotWithShape="1">
          <a:blip r:embed="rId8">
            <a:alphaModFix/>
          </a:blip>
          <a:srcRect b="1" l="345" r="691" t="401"/>
          <a:stretch/>
        </p:blipFill>
        <p:spPr>
          <a:xfrm>
            <a:off x="2944766" y="3181975"/>
            <a:ext cx="5876365" cy="84533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1" name="Google Shape;1741;p138"/>
          <p:cNvCxnSpPr/>
          <p:nvPr/>
        </p:nvCxnSpPr>
        <p:spPr>
          <a:xfrm flipH="1">
            <a:off x="5479495" y="6050166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2" name="Google Shape;1742;p138"/>
          <p:cNvCxnSpPr/>
          <p:nvPr/>
        </p:nvCxnSpPr>
        <p:spPr>
          <a:xfrm flipH="1" rot="-2400000">
            <a:off x="5479496" y="5722024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3" name="Google Shape;1743;p138"/>
          <p:cNvCxnSpPr/>
          <p:nvPr/>
        </p:nvCxnSpPr>
        <p:spPr>
          <a:xfrm flipH="1" rot="-2400000">
            <a:off x="5164728" y="6254417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4" name="Google Shape;1744;p138"/>
          <p:cNvCxnSpPr/>
          <p:nvPr/>
        </p:nvCxnSpPr>
        <p:spPr>
          <a:xfrm flipH="1" rot="-2400000">
            <a:off x="5480074" y="5722024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5" name="Google Shape;1745;p138"/>
          <p:cNvCxnSpPr/>
          <p:nvPr/>
        </p:nvCxnSpPr>
        <p:spPr>
          <a:xfrm flipH="1">
            <a:off x="5479495" y="6050105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6" name="Google Shape;1746;p138"/>
          <p:cNvCxnSpPr/>
          <p:nvPr/>
        </p:nvCxnSpPr>
        <p:spPr>
          <a:xfrm flipH="1" rot="-2400000">
            <a:off x="6181491" y="5715814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7" name="Google Shape;1747;p138"/>
          <p:cNvCxnSpPr/>
          <p:nvPr/>
        </p:nvCxnSpPr>
        <p:spPr>
          <a:xfrm flipH="1" rot="-2400000">
            <a:off x="6182069" y="5715814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8" name="Google Shape;1748;p138"/>
          <p:cNvCxnSpPr/>
          <p:nvPr/>
        </p:nvCxnSpPr>
        <p:spPr>
          <a:xfrm flipH="1" rot="-2400000">
            <a:off x="7994851" y="5722025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9" name="Google Shape;1749;p138"/>
          <p:cNvCxnSpPr/>
          <p:nvPr/>
        </p:nvCxnSpPr>
        <p:spPr>
          <a:xfrm flipH="1" rot="-2400000">
            <a:off x="7995429" y="5722025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50" name="Google Shape;1750;p138"/>
          <p:cNvCxnSpPr/>
          <p:nvPr/>
        </p:nvCxnSpPr>
        <p:spPr>
          <a:xfrm flipH="1" rot="-2400000">
            <a:off x="6595844" y="6241333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51" name="Google Shape;1751;p138"/>
          <p:cNvCxnSpPr/>
          <p:nvPr/>
        </p:nvCxnSpPr>
        <p:spPr>
          <a:xfrm flipH="1" rot="-2400000">
            <a:off x="8058097" y="6267747"/>
            <a:ext cx="288000" cy="3519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17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p257"/>
          <p:cNvSpPr/>
          <p:nvPr/>
        </p:nvSpPr>
        <p:spPr>
          <a:xfrm>
            <a:off x="1763713" y="1331913"/>
            <a:ext cx="409733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9" name="Google Shape;1759;p257"/>
          <p:cNvSpPr/>
          <p:nvPr/>
        </p:nvSpPr>
        <p:spPr>
          <a:xfrm>
            <a:off x="1763713" y="1655763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0" name="Google Shape;1760;p257"/>
          <p:cNvSpPr/>
          <p:nvPr/>
        </p:nvSpPr>
        <p:spPr>
          <a:xfrm>
            <a:off x="1763713" y="26280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1" name="Google Shape;1761;p257"/>
          <p:cNvSpPr/>
          <p:nvPr/>
        </p:nvSpPr>
        <p:spPr>
          <a:xfrm>
            <a:off x="1763713" y="2303463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2" name="Google Shape;1762;p257"/>
          <p:cNvSpPr/>
          <p:nvPr/>
        </p:nvSpPr>
        <p:spPr>
          <a:xfrm>
            <a:off x="1763713" y="19800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3" name="Google Shape;1763;p257"/>
          <p:cNvSpPr/>
          <p:nvPr/>
        </p:nvSpPr>
        <p:spPr>
          <a:xfrm>
            <a:off x="1763713" y="29527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4" name="Google Shape;1764;p257"/>
          <p:cNvSpPr/>
          <p:nvPr/>
        </p:nvSpPr>
        <p:spPr>
          <a:xfrm>
            <a:off x="1763713" y="32766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65" name="Google Shape;1765;p257"/>
          <p:cNvSpPr/>
          <p:nvPr/>
        </p:nvSpPr>
        <p:spPr>
          <a:xfrm>
            <a:off x="1763713" y="36004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6" name="Google Shape;1766;p257"/>
          <p:cNvSpPr/>
          <p:nvPr/>
        </p:nvSpPr>
        <p:spPr>
          <a:xfrm>
            <a:off x="1763713" y="39243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7" name="Google Shape;1767;p257"/>
          <p:cNvSpPr/>
          <p:nvPr/>
        </p:nvSpPr>
        <p:spPr>
          <a:xfrm>
            <a:off x="1763713" y="52197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68" name="Google Shape;1768;p257"/>
          <p:cNvSpPr/>
          <p:nvPr/>
        </p:nvSpPr>
        <p:spPr>
          <a:xfrm>
            <a:off x="1763713" y="554355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9" name="Google Shape;1769;p257"/>
          <p:cNvSpPr/>
          <p:nvPr/>
        </p:nvSpPr>
        <p:spPr>
          <a:xfrm>
            <a:off x="1763713" y="58674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0" name="Google Shape;1770;p257"/>
          <p:cNvSpPr/>
          <p:nvPr/>
        </p:nvSpPr>
        <p:spPr>
          <a:xfrm>
            <a:off x="1763713" y="42481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1" name="Google Shape;1771;p257"/>
          <p:cNvSpPr/>
          <p:nvPr/>
        </p:nvSpPr>
        <p:spPr>
          <a:xfrm>
            <a:off x="1763713" y="45720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72" name="Google Shape;1772;p257"/>
          <p:cNvSpPr/>
          <p:nvPr/>
        </p:nvSpPr>
        <p:spPr>
          <a:xfrm>
            <a:off x="1763713" y="489585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3" name="Google Shape;1773;p257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774" name="Google Shape;1774;p2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5" name="Google Shape;1775;p257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776" name="Google Shape;1776;p257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7" name="Google Shape;1777;p257"/>
          <p:cNvSpPr/>
          <p:nvPr/>
        </p:nvSpPr>
        <p:spPr>
          <a:xfrm>
            <a:off x="1674018" y="2303463"/>
            <a:ext cx="4496075" cy="414987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78" name="Google Shape;1778;p257"/>
          <p:cNvSpPr/>
          <p:nvPr/>
        </p:nvSpPr>
        <p:spPr>
          <a:xfrm>
            <a:off x="4427538" y="2333008"/>
            <a:ext cx="38893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compositionLevel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9" name="Google Shape;1779;p257"/>
          <p:cNvSpPr/>
          <p:nvPr/>
        </p:nvSpPr>
        <p:spPr>
          <a:xfrm>
            <a:off x="4427538" y="2694958"/>
            <a:ext cx="3889375" cy="32226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fixity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0" name="Google Shape;1780;p257"/>
          <p:cNvSpPr/>
          <p:nvPr/>
        </p:nvSpPr>
        <p:spPr>
          <a:xfrm>
            <a:off x="4427538" y="3053733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size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1" name="Google Shape;1781;p257"/>
          <p:cNvSpPr/>
          <p:nvPr/>
        </p:nvSpPr>
        <p:spPr>
          <a:xfrm>
            <a:off x="4427538" y="3414096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format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2" name="Google Shape;1782;p257"/>
          <p:cNvSpPr/>
          <p:nvPr/>
        </p:nvSpPr>
        <p:spPr>
          <a:xfrm>
            <a:off x="4427538" y="3772871"/>
            <a:ext cx="3889375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creatingApplication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3" name="Google Shape;1783;p257"/>
          <p:cNvSpPr/>
          <p:nvPr/>
        </p:nvSpPr>
        <p:spPr>
          <a:xfrm>
            <a:off x="4427538" y="4133233"/>
            <a:ext cx="38893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inhibitors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4" name="Google Shape;1784;p257"/>
          <p:cNvSpPr/>
          <p:nvPr/>
        </p:nvSpPr>
        <p:spPr>
          <a:xfrm>
            <a:off x="4427538" y="4493596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5" name="Google Shape;1785;p257"/>
          <p:cNvCxnSpPr>
            <a:stCxn id="1778" idx="5"/>
            <a:endCxn id="1762" idx="4"/>
          </p:cNvCxnSpPr>
          <p:nvPr/>
        </p:nvCxnSpPr>
        <p:spPr>
          <a:xfrm rot="10800000">
            <a:off x="3812418" y="2268927"/>
            <a:ext cx="655800" cy="22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6" name="Google Shape;1786;p257"/>
          <p:cNvCxnSpPr>
            <a:stCxn id="1784" idx="5"/>
            <a:endCxn id="1762" idx="4"/>
          </p:cNvCxnSpPr>
          <p:nvPr/>
        </p:nvCxnSpPr>
        <p:spPr>
          <a:xfrm rot="10800000">
            <a:off x="3812519" y="2269021"/>
            <a:ext cx="655500" cy="2386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7" name="Google Shape;1787;p257"/>
          <p:cNvCxnSpPr>
            <a:stCxn id="1783" idx="5"/>
            <a:endCxn id="1761" idx="1"/>
          </p:cNvCxnSpPr>
          <p:nvPr/>
        </p:nvCxnSpPr>
        <p:spPr>
          <a:xfrm rot="10800000">
            <a:off x="3848418" y="2303352"/>
            <a:ext cx="619800" cy="199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8" name="Google Shape;1788;p257"/>
          <p:cNvCxnSpPr>
            <a:stCxn id="1782" idx="5"/>
            <a:endCxn id="1762" idx="4"/>
          </p:cNvCxnSpPr>
          <p:nvPr/>
        </p:nvCxnSpPr>
        <p:spPr>
          <a:xfrm rot="10800000">
            <a:off x="3812418" y="2268789"/>
            <a:ext cx="655800" cy="166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9" name="Google Shape;1789;p257"/>
          <p:cNvCxnSpPr>
            <a:stCxn id="1781" idx="5"/>
            <a:endCxn id="1762" idx="4"/>
          </p:cNvCxnSpPr>
          <p:nvPr/>
        </p:nvCxnSpPr>
        <p:spPr>
          <a:xfrm rot="10800000">
            <a:off x="3812519" y="2268921"/>
            <a:ext cx="655500" cy="1307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0" name="Google Shape;1790;p257"/>
          <p:cNvCxnSpPr>
            <a:stCxn id="1780" idx="5"/>
            <a:endCxn id="1762" idx="4"/>
          </p:cNvCxnSpPr>
          <p:nvPr/>
        </p:nvCxnSpPr>
        <p:spPr>
          <a:xfrm rot="10800000">
            <a:off x="3812519" y="2268858"/>
            <a:ext cx="655500" cy="94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1" name="Google Shape;1791;p257"/>
          <p:cNvCxnSpPr>
            <a:stCxn id="1779" idx="5"/>
            <a:endCxn id="1762" idx="4"/>
          </p:cNvCxnSpPr>
          <p:nvPr/>
        </p:nvCxnSpPr>
        <p:spPr>
          <a:xfrm rot="10800000">
            <a:off x="3812321" y="2268990"/>
            <a:ext cx="655500" cy="587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92" name="Google Shape;1792;p257"/>
          <p:cNvSpPr/>
          <p:nvPr/>
        </p:nvSpPr>
        <p:spPr>
          <a:xfrm>
            <a:off x="1741488" y="1225366"/>
            <a:ext cx="4266133" cy="73599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93" name="Google Shape;1793;p257"/>
          <p:cNvCxnSpPr>
            <a:stCxn id="1776" idx="3"/>
            <a:endCxn id="1758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4" name="Google Shape;1794;p257"/>
          <p:cNvCxnSpPr>
            <a:stCxn id="1776" idx="3"/>
            <a:endCxn id="1759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5" name="Google Shape;1795;p257"/>
          <p:cNvCxnSpPr>
            <a:stCxn id="1776" idx="3"/>
            <a:endCxn id="1760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6" name="Google Shape;1796;p257"/>
          <p:cNvCxnSpPr>
            <a:stCxn id="1776" idx="3"/>
            <a:endCxn id="1761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7" name="Google Shape;1797;p257"/>
          <p:cNvCxnSpPr>
            <a:stCxn id="1776" idx="3"/>
            <a:endCxn id="1762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8" name="Google Shape;1798;p257"/>
          <p:cNvCxnSpPr>
            <a:stCxn id="1776" idx="3"/>
            <a:endCxn id="1763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9" name="Google Shape;1799;p257"/>
          <p:cNvCxnSpPr>
            <a:stCxn id="1776" idx="3"/>
            <a:endCxn id="1764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0" name="Google Shape;1800;p257"/>
          <p:cNvCxnSpPr>
            <a:stCxn id="1776" idx="3"/>
            <a:endCxn id="1765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1" name="Google Shape;1801;p257"/>
          <p:cNvCxnSpPr>
            <a:stCxn id="1776" idx="3"/>
            <a:endCxn id="1766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2" name="Google Shape;1802;p257"/>
          <p:cNvCxnSpPr>
            <a:stCxn id="1776" idx="3"/>
            <a:endCxn id="1767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3" name="Google Shape;1803;p257"/>
          <p:cNvCxnSpPr>
            <a:stCxn id="1776" idx="3"/>
            <a:endCxn id="1768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4" name="Google Shape;1804;p257"/>
          <p:cNvCxnSpPr>
            <a:stCxn id="1776" idx="3"/>
            <a:endCxn id="1769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5" name="Google Shape;1805;p257"/>
          <p:cNvCxnSpPr>
            <a:stCxn id="1776" idx="3"/>
            <a:endCxn id="1770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6" name="Google Shape;1806;p257"/>
          <p:cNvCxnSpPr>
            <a:stCxn id="1776" idx="3"/>
            <a:endCxn id="1771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7" name="Google Shape;1807;p257"/>
          <p:cNvCxnSpPr>
            <a:stCxn id="1776" idx="3"/>
            <a:endCxn id="1772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8" name="Google Shape;1808;p257"/>
          <p:cNvSpPr/>
          <p:nvPr/>
        </p:nvSpPr>
        <p:spPr>
          <a:xfrm>
            <a:off x="5833000" y="1952872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09" name="Google Shape;1809;p257"/>
          <p:cNvSpPr txBox="1"/>
          <p:nvPr/>
        </p:nvSpPr>
        <p:spPr>
          <a:xfrm>
            <a:off x="6037493" y="1916832"/>
            <a:ext cx="21771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specific characteristic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0" name="Google Shape;1810;p257"/>
          <p:cNvSpPr txBox="1"/>
          <p:nvPr/>
        </p:nvSpPr>
        <p:spPr>
          <a:xfrm>
            <a:off x="6046493" y="2221996"/>
            <a:ext cx="271369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mandatory </a:t>
            </a:r>
            <a:b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for file or bitstream</a:t>
            </a:r>
            <a:endParaRPr b="1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11" name="Google Shape;1811;p257"/>
          <p:cNvSpPr/>
          <p:nvPr/>
        </p:nvSpPr>
        <p:spPr>
          <a:xfrm>
            <a:off x="5918936" y="2909947"/>
            <a:ext cx="241431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2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Technical properties 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common to all/most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file formats</a:t>
            </a:r>
            <a:endParaRPr/>
          </a:p>
        </p:txBody>
      </p:sp>
      <p:sp>
        <p:nvSpPr>
          <p:cNvPr id="1812" name="Google Shape;1812;p257"/>
          <p:cNvSpPr txBox="1"/>
          <p:nvPr/>
        </p:nvSpPr>
        <p:spPr>
          <a:xfrm rot="-436736">
            <a:off x="6353928" y="3923062"/>
            <a:ext cx="166584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25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Technology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agnostic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3" name="Google Shape;1813;p25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1814" name="Google Shape;1814;p257"/>
          <p:cNvSpPr txBox="1"/>
          <p:nvPr/>
        </p:nvSpPr>
        <p:spPr>
          <a:xfrm>
            <a:off x="7190892" y="2361430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5" name="Google Shape;1815;p257"/>
          <p:cNvSpPr txBox="1"/>
          <p:nvPr/>
        </p:nvSpPr>
        <p:spPr>
          <a:xfrm>
            <a:off x="7857642" y="4526780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p14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Composition Level</a:t>
            </a:r>
            <a:endParaRPr/>
          </a:p>
        </p:txBody>
      </p:sp>
      <p:sp>
        <p:nvSpPr>
          <p:cNvPr id="1821" name="Google Shape;1821;p144"/>
          <p:cNvSpPr/>
          <p:nvPr/>
        </p:nvSpPr>
        <p:spPr>
          <a:xfrm>
            <a:off x="539750" y="3954463"/>
            <a:ext cx="3887788" cy="2211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22" name="Google Shape;1822;p144"/>
          <p:cNvSpPr txBox="1"/>
          <p:nvPr/>
        </p:nvSpPr>
        <p:spPr>
          <a:xfrm>
            <a:off x="899592" y="3978275"/>
            <a:ext cx="8065021" cy="1348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Or they may be part of other files e.g.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-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Mail attachments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-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Images in PDF’s etc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3" name="Google Shape;1823;p144"/>
          <p:cNvGrpSpPr/>
          <p:nvPr/>
        </p:nvGrpSpPr>
        <p:grpSpPr>
          <a:xfrm>
            <a:off x="1187450" y="2081932"/>
            <a:ext cx="1484313" cy="1193800"/>
            <a:chOff x="947" y="2115"/>
            <a:chExt cx="813" cy="567"/>
          </a:xfrm>
        </p:grpSpPr>
        <p:pic>
          <p:nvPicPr>
            <p:cNvPr id="1824" name="Google Shape;1824;p1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6" y="2115"/>
              <a:ext cx="408" cy="4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5" name="Google Shape;1825;p144"/>
            <p:cNvSpPr/>
            <p:nvPr/>
          </p:nvSpPr>
          <p:spPr>
            <a:xfrm>
              <a:off x="947" y="2523"/>
              <a:ext cx="813" cy="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chapter1.pdf</a:t>
              </a:r>
              <a:endPara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cxnSp>
        <p:nvCxnSpPr>
          <p:cNvPr id="1826" name="Google Shape;1826;p144"/>
          <p:cNvCxnSpPr/>
          <p:nvPr/>
        </p:nvCxnSpPr>
        <p:spPr>
          <a:xfrm flipH="1">
            <a:off x="2149475" y="2507382"/>
            <a:ext cx="4394200" cy="4763"/>
          </a:xfrm>
          <a:prstGeom prst="straightConnector1">
            <a:avLst/>
          </a:prstGeom>
          <a:noFill/>
          <a:ln cap="flat" cmpd="sng" w="63500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  <a:effectLst>
            <a:outerShdw blurRad="40000" rotWithShape="0" dir="5400000" dist="20000">
              <a:srgbClr val="808080">
                <a:alpha val="37254"/>
              </a:srgbClr>
            </a:outerShdw>
          </a:effectLst>
        </p:spPr>
      </p:cxnSp>
      <p:pic>
        <p:nvPicPr>
          <p:cNvPr descr="gzip" id="1827" name="Google Shape;1827;p1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2500" y="2059707"/>
            <a:ext cx="1584325" cy="1049338"/>
          </a:xfrm>
          <a:prstGeom prst="rect">
            <a:avLst/>
          </a:prstGeom>
          <a:noFill/>
          <a:ln>
            <a:noFill/>
          </a:ln>
        </p:spPr>
      </p:pic>
      <p:sp>
        <p:nvSpPr>
          <p:cNvPr id="1828" name="Google Shape;1828;p144"/>
          <p:cNvSpPr/>
          <p:nvPr/>
        </p:nvSpPr>
        <p:spPr>
          <a:xfrm>
            <a:off x="611560" y="1340768"/>
            <a:ext cx="7554913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sometimes there is more than one layer of characteristics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9" name="Google Shape;1829;p144"/>
          <p:cNvGrpSpPr/>
          <p:nvPr/>
        </p:nvGrpSpPr>
        <p:grpSpPr>
          <a:xfrm>
            <a:off x="6246538" y="1945407"/>
            <a:ext cx="1797050" cy="1382713"/>
            <a:chOff x="3923" y="1498"/>
            <a:chExt cx="1132" cy="871"/>
          </a:xfrm>
        </p:grpSpPr>
        <p:sp>
          <p:nvSpPr>
            <p:cNvPr id="1830" name="Google Shape;1830;p144"/>
            <p:cNvSpPr/>
            <p:nvPr/>
          </p:nvSpPr>
          <p:spPr>
            <a:xfrm>
              <a:off x="3923" y="2156"/>
              <a:ext cx="1132" cy="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chapter1.pdf.gz</a:t>
              </a:r>
              <a:endPara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descr="tgz icon" id="1831" name="Google Shape;1831;p144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141" y="1498"/>
              <a:ext cx="726" cy="7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32" name="Google Shape;1832;p144"/>
          <p:cNvSpPr txBox="1"/>
          <p:nvPr/>
        </p:nvSpPr>
        <p:spPr>
          <a:xfrm>
            <a:off x="795302" y="3274861"/>
            <a:ext cx="25326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en-US" sz="1800" u="none" cap="none" strike="noStrike">
                <a:solidFill>
                  <a:srgbClr val="996633"/>
                </a:solidFill>
                <a:latin typeface="Verdana"/>
                <a:ea typeface="Verdana"/>
                <a:cs typeface="Verdana"/>
                <a:sym typeface="Verdana"/>
              </a:rPr>
              <a:t>Composition Level 0</a:t>
            </a:r>
            <a:endParaRPr b="0" i="1" sz="1800" u="none" cap="none" strike="noStrike">
              <a:solidFill>
                <a:srgbClr val="9966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33" name="Google Shape;1833;p144"/>
          <p:cNvSpPr txBox="1"/>
          <p:nvPr/>
        </p:nvSpPr>
        <p:spPr>
          <a:xfrm>
            <a:off x="5976384" y="3304448"/>
            <a:ext cx="25326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en-US" sz="1800" u="none" cap="none" strike="noStrike">
                <a:solidFill>
                  <a:srgbClr val="996633"/>
                </a:solidFill>
                <a:latin typeface="Verdana"/>
                <a:ea typeface="Verdana"/>
                <a:cs typeface="Verdana"/>
                <a:sym typeface="Verdana"/>
              </a:rPr>
              <a:t>Composition Level 1</a:t>
            </a:r>
            <a:endParaRPr b="0" i="1" sz="1800" u="none" cap="none" strike="noStrike">
              <a:solidFill>
                <a:srgbClr val="9966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258"/>
          <p:cNvSpPr/>
          <p:nvPr/>
        </p:nvSpPr>
        <p:spPr>
          <a:xfrm>
            <a:off x="1763713" y="1331913"/>
            <a:ext cx="409733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1" name="Google Shape;1841;p258"/>
          <p:cNvSpPr/>
          <p:nvPr/>
        </p:nvSpPr>
        <p:spPr>
          <a:xfrm>
            <a:off x="1763713" y="1655763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2" name="Google Shape;1842;p258"/>
          <p:cNvSpPr/>
          <p:nvPr/>
        </p:nvSpPr>
        <p:spPr>
          <a:xfrm>
            <a:off x="1763713" y="26280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3" name="Google Shape;1843;p258"/>
          <p:cNvSpPr/>
          <p:nvPr/>
        </p:nvSpPr>
        <p:spPr>
          <a:xfrm>
            <a:off x="1763713" y="2303463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4" name="Google Shape;1844;p258"/>
          <p:cNvSpPr/>
          <p:nvPr/>
        </p:nvSpPr>
        <p:spPr>
          <a:xfrm>
            <a:off x="1763713" y="19800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5" name="Google Shape;1845;p258"/>
          <p:cNvSpPr/>
          <p:nvPr/>
        </p:nvSpPr>
        <p:spPr>
          <a:xfrm>
            <a:off x="1763713" y="29527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6" name="Google Shape;1846;p258"/>
          <p:cNvSpPr/>
          <p:nvPr/>
        </p:nvSpPr>
        <p:spPr>
          <a:xfrm>
            <a:off x="1763713" y="32766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47" name="Google Shape;1847;p258"/>
          <p:cNvSpPr/>
          <p:nvPr/>
        </p:nvSpPr>
        <p:spPr>
          <a:xfrm>
            <a:off x="1763713" y="36004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8" name="Google Shape;1848;p258"/>
          <p:cNvSpPr/>
          <p:nvPr/>
        </p:nvSpPr>
        <p:spPr>
          <a:xfrm>
            <a:off x="1763713" y="39243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9" name="Google Shape;1849;p258"/>
          <p:cNvSpPr/>
          <p:nvPr/>
        </p:nvSpPr>
        <p:spPr>
          <a:xfrm>
            <a:off x="1763713" y="52197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0" name="Google Shape;1850;p258"/>
          <p:cNvSpPr/>
          <p:nvPr/>
        </p:nvSpPr>
        <p:spPr>
          <a:xfrm>
            <a:off x="1763713" y="554355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1" name="Google Shape;1851;p258"/>
          <p:cNvSpPr/>
          <p:nvPr/>
        </p:nvSpPr>
        <p:spPr>
          <a:xfrm>
            <a:off x="1763713" y="58674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2" name="Google Shape;1852;p258"/>
          <p:cNvSpPr/>
          <p:nvPr/>
        </p:nvSpPr>
        <p:spPr>
          <a:xfrm>
            <a:off x="1763713" y="42481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3" name="Google Shape;1853;p258"/>
          <p:cNvSpPr/>
          <p:nvPr/>
        </p:nvSpPr>
        <p:spPr>
          <a:xfrm>
            <a:off x="1763713" y="45720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4" name="Google Shape;1854;p258"/>
          <p:cNvSpPr/>
          <p:nvPr/>
        </p:nvSpPr>
        <p:spPr>
          <a:xfrm>
            <a:off x="1763713" y="489585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5" name="Google Shape;1855;p258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856" name="Google Shape;1856;p2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7" name="Google Shape;1857;p258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858" name="Google Shape;1858;p258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9" name="Google Shape;1859;p258"/>
          <p:cNvSpPr/>
          <p:nvPr/>
        </p:nvSpPr>
        <p:spPr>
          <a:xfrm>
            <a:off x="1674018" y="2303463"/>
            <a:ext cx="4496075" cy="414987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60" name="Google Shape;1860;p258"/>
          <p:cNvSpPr/>
          <p:nvPr/>
        </p:nvSpPr>
        <p:spPr>
          <a:xfrm>
            <a:off x="4427538" y="2333006"/>
            <a:ext cx="38893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compositionLevel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1" name="Google Shape;1861;p258"/>
          <p:cNvSpPr/>
          <p:nvPr/>
        </p:nvSpPr>
        <p:spPr>
          <a:xfrm>
            <a:off x="4427538" y="2694956"/>
            <a:ext cx="3889375" cy="32226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fixity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2" name="Google Shape;1862;p258"/>
          <p:cNvSpPr/>
          <p:nvPr/>
        </p:nvSpPr>
        <p:spPr>
          <a:xfrm>
            <a:off x="4427538" y="3053731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size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3" name="Google Shape;1863;p258"/>
          <p:cNvSpPr/>
          <p:nvPr/>
        </p:nvSpPr>
        <p:spPr>
          <a:xfrm>
            <a:off x="4427538" y="3414094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format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4" name="Google Shape;1864;p258"/>
          <p:cNvSpPr/>
          <p:nvPr/>
        </p:nvSpPr>
        <p:spPr>
          <a:xfrm>
            <a:off x="4427538" y="3772869"/>
            <a:ext cx="3889375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creatingApplication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5" name="Google Shape;1865;p258"/>
          <p:cNvSpPr/>
          <p:nvPr/>
        </p:nvSpPr>
        <p:spPr>
          <a:xfrm>
            <a:off x="4427538" y="4133231"/>
            <a:ext cx="38893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inhibitors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6" name="Google Shape;1866;p258"/>
          <p:cNvSpPr/>
          <p:nvPr/>
        </p:nvSpPr>
        <p:spPr>
          <a:xfrm>
            <a:off x="4427538" y="4493594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7" name="Google Shape;1867;p258"/>
          <p:cNvCxnSpPr>
            <a:stCxn id="1860" idx="5"/>
            <a:endCxn id="1844" idx="4"/>
          </p:cNvCxnSpPr>
          <p:nvPr/>
        </p:nvCxnSpPr>
        <p:spPr>
          <a:xfrm rot="10800000">
            <a:off x="3812418" y="2268925"/>
            <a:ext cx="655800" cy="22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8" name="Google Shape;1868;p258"/>
          <p:cNvCxnSpPr>
            <a:stCxn id="1866" idx="5"/>
            <a:endCxn id="1844" idx="4"/>
          </p:cNvCxnSpPr>
          <p:nvPr/>
        </p:nvCxnSpPr>
        <p:spPr>
          <a:xfrm rot="10800000">
            <a:off x="3812519" y="2269019"/>
            <a:ext cx="655500" cy="2386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9" name="Google Shape;1869;p258"/>
          <p:cNvCxnSpPr>
            <a:stCxn id="1865" idx="5"/>
            <a:endCxn id="1843" idx="1"/>
          </p:cNvCxnSpPr>
          <p:nvPr/>
        </p:nvCxnSpPr>
        <p:spPr>
          <a:xfrm rot="10800000">
            <a:off x="3848418" y="2303350"/>
            <a:ext cx="619800" cy="199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0" name="Google Shape;1870;p258"/>
          <p:cNvCxnSpPr>
            <a:stCxn id="1864" idx="5"/>
            <a:endCxn id="1844" idx="4"/>
          </p:cNvCxnSpPr>
          <p:nvPr/>
        </p:nvCxnSpPr>
        <p:spPr>
          <a:xfrm rot="10800000">
            <a:off x="3812418" y="2268788"/>
            <a:ext cx="655800" cy="166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1" name="Google Shape;1871;p258"/>
          <p:cNvCxnSpPr>
            <a:stCxn id="1863" idx="5"/>
            <a:endCxn id="1844" idx="4"/>
          </p:cNvCxnSpPr>
          <p:nvPr/>
        </p:nvCxnSpPr>
        <p:spPr>
          <a:xfrm rot="10800000">
            <a:off x="3812519" y="2268919"/>
            <a:ext cx="655500" cy="1307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2" name="Google Shape;1872;p258"/>
          <p:cNvCxnSpPr>
            <a:stCxn id="1862" idx="5"/>
            <a:endCxn id="1844" idx="4"/>
          </p:cNvCxnSpPr>
          <p:nvPr/>
        </p:nvCxnSpPr>
        <p:spPr>
          <a:xfrm rot="10800000">
            <a:off x="3812519" y="2268856"/>
            <a:ext cx="655500" cy="94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3" name="Google Shape;1873;p258"/>
          <p:cNvCxnSpPr>
            <a:stCxn id="1861" idx="5"/>
            <a:endCxn id="1844" idx="4"/>
          </p:cNvCxnSpPr>
          <p:nvPr/>
        </p:nvCxnSpPr>
        <p:spPr>
          <a:xfrm rot="10800000">
            <a:off x="3812321" y="2268988"/>
            <a:ext cx="655500" cy="587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4" name="Google Shape;1874;p258"/>
          <p:cNvSpPr/>
          <p:nvPr/>
        </p:nvSpPr>
        <p:spPr>
          <a:xfrm>
            <a:off x="1741488" y="1225366"/>
            <a:ext cx="4266133" cy="73599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75" name="Google Shape;1875;p258"/>
          <p:cNvCxnSpPr>
            <a:stCxn id="1858" idx="3"/>
            <a:endCxn id="1840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6" name="Google Shape;1876;p258"/>
          <p:cNvCxnSpPr>
            <a:stCxn id="1858" idx="3"/>
            <a:endCxn id="1841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7" name="Google Shape;1877;p258"/>
          <p:cNvCxnSpPr>
            <a:stCxn id="1858" idx="3"/>
            <a:endCxn id="1842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8" name="Google Shape;1878;p258"/>
          <p:cNvCxnSpPr>
            <a:stCxn id="1858" idx="3"/>
            <a:endCxn id="1843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9" name="Google Shape;1879;p258"/>
          <p:cNvCxnSpPr>
            <a:stCxn id="1858" idx="3"/>
            <a:endCxn id="1844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0" name="Google Shape;1880;p258"/>
          <p:cNvCxnSpPr>
            <a:stCxn id="1858" idx="3"/>
            <a:endCxn id="1845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1" name="Google Shape;1881;p258"/>
          <p:cNvCxnSpPr>
            <a:stCxn id="1858" idx="3"/>
            <a:endCxn id="1846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2" name="Google Shape;1882;p258"/>
          <p:cNvCxnSpPr>
            <a:stCxn id="1858" idx="3"/>
            <a:endCxn id="1847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3" name="Google Shape;1883;p258"/>
          <p:cNvCxnSpPr>
            <a:stCxn id="1858" idx="3"/>
            <a:endCxn id="1848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4" name="Google Shape;1884;p258"/>
          <p:cNvCxnSpPr>
            <a:stCxn id="1858" idx="3"/>
            <a:endCxn id="1849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5" name="Google Shape;1885;p258"/>
          <p:cNvCxnSpPr>
            <a:stCxn id="1858" idx="3"/>
            <a:endCxn id="1850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6" name="Google Shape;1886;p258"/>
          <p:cNvCxnSpPr>
            <a:stCxn id="1858" idx="3"/>
            <a:endCxn id="1851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7" name="Google Shape;1887;p258"/>
          <p:cNvCxnSpPr>
            <a:stCxn id="1858" idx="3"/>
            <a:endCxn id="1852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8" name="Google Shape;1888;p258"/>
          <p:cNvCxnSpPr>
            <a:stCxn id="1858" idx="3"/>
            <a:endCxn id="1853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9" name="Google Shape;1889;p258"/>
          <p:cNvCxnSpPr>
            <a:stCxn id="1858" idx="3"/>
            <a:endCxn id="1854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90" name="Google Shape;1890;p258"/>
          <p:cNvSpPr/>
          <p:nvPr/>
        </p:nvSpPr>
        <p:spPr>
          <a:xfrm>
            <a:off x="5833000" y="1952872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91" name="Google Shape;1891;p258"/>
          <p:cNvSpPr txBox="1"/>
          <p:nvPr/>
        </p:nvSpPr>
        <p:spPr>
          <a:xfrm>
            <a:off x="6037493" y="1916832"/>
            <a:ext cx="21771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specific characteristic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2" name="Google Shape;1892;p25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1893" name="Google Shape;1893;p258"/>
          <p:cNvSpPr txBox="1"/>
          <p:nvPr/>
        </p:nvSpPr>
        <p:spPr>
          <a:xfrm>
            <a:off x="7857642" y="4526778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p14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objectCharacteristicsExtension</a:t>
            </a:r>
            <a:endParaRPr/>
          </a:p>
        </p:txBody>
      </p:sp>
      <p:sp>
        <p:nvSpPr>
          <p:cNvPr id="1899" name="Google Shape;1899;p146"/>
          <p:cNvSpPr txBox="1"/>
          <p:nvPr>
            <p:ph idx="1" type="body"/>
          </p:nvPr>
        </p:nvSpPr>
        <p:spPr>
          <a:xfrm>
            <a:off x="530225" y="1412875"/>
            <a:ext cx="7497763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b="1"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Container to include external information </a:t>
            </a:r>
            <a:br>
              <a:rPr lang="en-US"/>
            </a:br>
            <a:r>
              <a:rPr lang="en-US"/>
              <a:t>– e.g. for more granularity</a:t>
            </a:r>
            <a:br>
              <a:rPr b="1" lang="en-US"/>
            </a:br>
            <a:endParaRPr b="1"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Might contain format specific metadata for a file </a:t>
            </a:r>
            <a:br>
              <a:rPr lang="en-US"/>
            </a:br>
            <a:r>
              <a:rPr lang="en-US"/>
              <a:t>– e.g. technical metadata for still images (MIX)</a:t>
            </a:r>
            <a:br>
              <a:rPr lang="en-US"/>
            </a:b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b="1"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http://www.loc.gov/standards/textMD/images/textmd-banner.gif" id="1900" name="Google Shape;1900;p146"/>
          <p:cNvPicPr preferRelativeResize="0"/>
          <p:nvPr/>
        </p:nvPicPr>
        <p:blipFill rotWithShape="1">
          <a:blip r:embed="rId3">
            <a:alphaModFix/>
          </a:blip>
          <a:srcRect b="-890" l="0" r="64189" t="0"/>
          <a:stretch/>
        </p:blipFill>
        <p:spPr>
          <a:xfrm>
            <a:off x="3860800" y="3951288"/>
            <a:ext cx="14414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tadata for Images in XML (MIX) Library  of Congress" id="1901" name="Google Shape;1901;p146"/>
          <p:cNvPicPr preferRelativeResize="0"/>
          <p:nvPr/>
        </p:nvPicPr>
        <p:blipFill rotWithShape="1">
          <a:blip r:embed="rId4">
            <a:alphaModFix/>
          </a:blip>
          <a:srcRect b="0" l="0" r="71028" t="0"/>
          <a:stretch/>
        </p:blipFill>
        <p:spPr>
          <a:xfrm>
            <a:off x="3236913" y="4711700"/>
            <a:ext cx="936625" cy="4048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peg7logo" id="1902" name="Google Shape;1902;p1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8563" y="4464844"/>
            <a:ext cx="936625" cy="449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6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p14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objectCharacteristicsExtension - example</a:t>
            </a:r>
            <a:endParaRPr/>
          </a:p>
        </p:txBody>
      </p:sp>
      <p:sp>
        <p:nvSpPr>
          <p:cNvPr id="1908" name="Google Shape;1908;p147"/>
          <p:cNvSpPr txBox="1"/>
          <p:nvPr>
            <p:ph idx="1" type="body"/>
          </p:nvPr>
        </p:nvSpPr>
        <p:spPr>
          <a:xfrm>
            <a:off x="561975" y="1268413"/>
            <a:ext cx="7970838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r>
              <a:rPr lang="en-US" sz="1600">
                <a:solidFill>
                  <a:srgbClr val="366092"/>
                </a:solidFill>
              </a:rPr>
              <a:t>&lt;</a:t>
            </a:r>
            <a:r>
              <a:rPr b="1" lang="en-US" sz="1600">
                <a:solidFill>
                  <a:srgbClr val="366092"/>
                </a:solidFill>
              </a:rPr>
              <a:t>premis</a:t>
            </a:r>
            <a:r>
              <a:rPr lang="en-US" sz="1600">
                <a:solidFill>
                  <a:srgbClr val="366092"/>
                </a:solidFill>
              </a:rPr>
              <a:t>&gt; ...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en-US" sz="1600">
                <a:solidFill>
                  <a:srgbClr val="366092"/>
                </a:solidFill>
              </a:rPr>
              <a:t>  &lt;</a:t>
            </a:r>
            <a:r>
              <a:rPr b="1" lang="en-US" sz="1600">
                <a:solidFill>
                  <a:srgbClr val="366092"/>
                </a:solidFill>
              </a:rPr>
              <a:t>object </a:t>
            </a:r>
            <a:r>
              <a:rPr lang="en-US" sz="1600">
                <a:solidFill>
                  <a:srgbClr val="366092"/>
                </a:solidFill>
              </a:rPr>
              <a:t>xsi:type="</a:t>
            </a:r>
            <a:r>
              <a:rPr lang="en-US" sz="1600">
                <a:solidFill>
                  <a:srgbClr val="974806"/>
                </a:solidFill>
              </a:rPr>
              <a:t>file</a:t>
            </a:r>
            <a:r>
              <a:rPr lang="en-US" sz="1600">
                <a:solidFill>
                  <a:srgbClr val="366092"/>
                </a:solidFill>
              </a:rPr>
              <a:t>"&gt; ...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r>
              <a:rPr lang="en-US" sz="1600">
                <a:solidFill>
                  <a:srgbClr val="366092"/>
                </a:solidFill>
              </a:rPr>
              <a:t>    &lt;</a:t>
            </a:r>
            <a:r>
              <a:rPr b="1" lang="en-US" sz="1600">
                <a:solidFill>
                  <a:srgbClr val="366092"/>
                </a:solidFill>
              </a:rPr>
              <a:t>objectCharacteristics</a:t>
            </a:r>
            <a:r>
              <a:rPr lang="en-US" sz="1600">
                <a:solidFill>
                  <a:srgbClr val="366092"/>
                </a:solidFill>
              </a:rPr>
              <a:t>&gt;  ...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r>
              <a:rPr lang="en-US" sz="1600">
                <a:solidFill>
                  <a:srgbClr val="366092"/>
                </a:solidFill>
              </a:rPr>
              <a:t>      &lt;</a:t>
            </a:r>
            <a:r>
              <a:rPr b="1" lang="en-US" sz="1600">
                <a:solidFill>
                  <a:srgbClr val="366092"/>
                </a:solidFill>
              </a:rPr>
              <a:t>objectCharacteristicsExtension</a:t>
            </a:r>
            <a:r>
              <a:rPr lang="en-US" sz="1600">
                <a:solidFill>
                  <a:srgbClr val="366092"/>
                </a:solidFill>
              </a:rPr>
              <a:t>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0000FF"/>
                </a:solidFill>
              </a:rPr>
              <a:t>        </a:t>
            </a:r>
            <a:r>
              <a:rPr lang="en-US" sz="1600">
                <a:solidFill>
                  <a:srgbClr val="974806"/>
                </a:solidFill>
              </a:rPr>
              <a:t>&lt;mix:mix xsi:schemaLocation=</a:t>
            </a:r>
            <a:br>
              <a:rPr lang="en-US" sz="1600">
                <a:solidFill>
                  <a:srgbClr val="974806"/>
                </a:solidFill>
              </a:rPr>
            </a:br>
            <a:r>
              <a:rPr lang="en-US" sz="1600">
                <a:solidFill>
                  <a:srgbClr val="974806"/>
                </a:solidFill>
              </a:rPr>
              <a:t>              "... http://www.loc.gov/standards/mix/mix20/mix20.xsd"&gt;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...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&lt;mix:BasicImageInformation&gt;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   &lt;mix:BasicImageCharacteristics&gt;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     &lt;mix:imageWidth&gt;5894&lt;/mix:imageWidth&gt;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     &lt;mix:imageHeight&gt;7768&lt;/mix:imageHeight&gt;</a:t>
            </a:r>
            <a:endParaRPr sz="1600">
              <a:solidFill>
                <a:srgbClr val="974806"/>
              </a:solidFill>
            </a:endParaRPr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     ...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    &lt;/mix:BasicImageCharacteristics&gt;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 &lt;/mix:BasicImageInformation&gt; 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   ...    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974806"/>
                </a:solidFill>
              </a:rPr>
              <a:t>          &lt;mix:mix&gt;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0000FF"/>
                </a:solidFill>
              </a:rPr>
              <a:t>      </a:t>
            </a:r>
            <a:r>
              <a:rPr lang="en-US" sz="1600">
                <a:solidFill>
                  <a:srgbClr val="974806"/>
                </a:solidFill>
              </a:rPr>
              <a:t> </a:t>
            </a:r>
            <a:r>
              <a:rPr lang="en-US" sz="1600">
                <a:solidFill>
                  <a:srgbClr val="366092"/>
                </a:solidFill>
              </a:rPr>
              <a:t>&lt;/</a:t>
            </a:r>
            <a:r>
              <a:rPr b="1" lang="en-US" sz="1600">
                <a:solidFill>
                  <a:srgbClr val="366092"/>
                </a:solidFill>
              </a:rPr>
              <a:t>objectCharacteristicsExtension</a:t>
            </a:r>
            <a:r>
              <a:rPr lang="en-US" sz="1600">
                <a:solidFill>
                  <a:srgbClr val="366092"/>
                </a:solidFill>
              </a:rPr>
              <a:t>&gt;   ...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r>
              <a:rPr lang="en-US" sz="1600">
                <a:solidFill>
                  <a:srgbClr val="366092"/>
                </a:solidFill>
              </a:rPr>
              <a:t>    &lt;</a:t>
            </a:r>
            <a:r>
              <a:rPr b="1" lang="en-US" sz="1600">
                <a:solidFill>
                  <a:srgbClr val="366092"/>
                </a:solidFill>
              </a:rPr>
              <a:t>objectCharacteristics</a:t>
            </a:r>
            <a:r>
              <a:rPr lang="en-US" sz="1600">
                <a:solidFill>
                  <a:srgbClr val="366092"/>
                </a:solidFill>
              </a:rPr>
              <a:t>&gt;   ...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r>
              <a:rPr lang="en-US" sz="1600">
                <a:solidFill>
                  <a:srgbClr val="366092"/>
                </a:solidFill>
              </a:rPr>
              <a:t>  &lt;/</a:t>
            </a:r>
            <a:r>
              <a:rPr b="1" lang="en-US" sz="1600">
                <a:solidFill>
                  <a:srgbClr val="366092"/>
                </a:solidFill>
              </a:rPr>
              <a:t>object</a:t>
            </a:r>
            <a:r>
              <a:rPr lang="en-US" sz="1600">
                <a:solidFill>
                  <a:srgbClr val="366092"/>
                </a:solidFill>
              </a:rPr>
              <a:t>&gt;  ...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r>
              <a:rPr lang="en-US" sz="1600">
                <a:solidFill>
                  <a:srgbClr val="366092"/>
                </a:solidFill>
              </a:rPr>
              <a:t>&lt;/</a:t>
            </a:r>
            <a:r>
              <a:rPr b="1" lang="en-US" sz="1600">
                <a:solidFill>
                  <a:srgbClr val="366092"/>
                </a:solidFill>
              </a:rPr>
              <a:t>premis</a:t>
            </a:r>
            <a:r>
              <a:rPr lang="en-US" sz="1600">
                <a:solidFill>
                  <a:srgbClr val="366092"/>
                </a:solidFill>
              </a:rPr>
              <a:t>&gt;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rPr lang="en-US" sz="1600">
                <a:solidFill>
                  <a:srgbClr val="0000FF"/>
                </a:solidFill>
              </a:rPr>
              <a:t> 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0"/>
              <a:buFont typeface="Noto Sans Symbols"/>
              <a:buNone/>
            </a:pPr>
            <a:r>
              <a:t/>
            </a:r>
            <a:endParaRPr sz="1600"/>
          </a:p>
        </p:txBody>
      </p:sp>
      <p:sp>
        <p:nvSpPr>
          <p:cNvPr id="1909" name="Google Shape;1909;p147"/>
          <p:cNvSpPr txBox="1"/>
          <p:nvPr/>
        </p:nvSpPr>
        <p:spPr>
          <a:xfrm>
            <a:off x="5695950" y="4622800"/>
            <a:ext cx="30035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semantic units  named … Extension works like this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p259"/>
          <p:cNvSpPr/>
          <p:nvPr/>
        </p:nvSpPr>
        <p:spPr>
          <a:xfrm>
            <a:off x="1763713" y="1331913"/>
            <a:ext cx="409733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7" name="Google Shape;1917;p259"/>
          <p:cNvSpPr/>
          <p:nvPr/>
        </p:nvSpPr>
        <p:spPr>
          <a:xfrm>
            <a:off x="1763713" y="1655763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8" name="Google Shape;1918;p259"/>
          <p:cNvSpPr/>
          <p:nvPr/>
        </p:nvSpPr>
        <p:spPr>
          <a:xfrm>
            <a:off x="1763713" y="26280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9" name="Google Shape;1919;p259"/>
          <p:cNvSpPr/>
          <p:nvPr/>
        </p:nvSpPr>
        <p:spPr>
          <a:xfrm>
            <a:off x="1763713" y="2303463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0" name="Google Shape;1920;p259"/>
          <p:cNvSpPr/>
          <p:nvPr/>
        </p:nvSpPr>
        <p:spPr>
          <a:xfrm>
            <a:off x="1763713" y="19800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1" name="Google Shape;1921;p259"/>
          <p:cNvSpPr/>
          <p:nvPr/>
        </p:nvSpPr>
        <p:spPr>
          <a:xfrm>
            <a:off x="1763713" y="29527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2" name="Google Shape;1922;p259"/>
          <p:cNvSpPr/>
          <p:nvPr/>
        </p:nvSpPr>
        <p:spPr>
          <a:xfrm>
            <a:off x="1763713" y="32766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23" name="Google Shape;1923;p259"/>
          <p:cNvSpPr/>
          <p:nvPr/>
        </p:nvSpPr>
        <p:spPr>
          <a:xfrm>
            <a:off x="1763713" y="36004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4" name="Google Shape;1924;p259"/>
          <p:cNvSpPr/>
          <p:nvPr/>
        </p:nvSpPr>
        <p:spPr>
          <a:xfrm>
            <a:off x="1763713" y="39243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5" name="Google Shape;1925;p259"/>
          <p:cNvSpPr/>
          <p:nvPr/>
        </p:nvSpPr>
        <p:spPr>
          <a:xfrm>
            <a:off x="1763713" y="52197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26" name="Google Shape;1926;p259"/>
          <p:cNvSpPr/>
          <p:nvPr/>
        </p:nvSpPr>
        <p:spPr>
          <a:xfrm>
            <a:off x="1763713" y="554355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7" name="Google Shape;1927;p259"/>
          <p:cNvSpPr/>
          <p:nvPr/>
        </p:nvSpPr>
        <p:spPr>
          <a:xfrm>
            <a:off x="1763713" y="586740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8" name="Google Shape;1928;p259"/>
          <p:cNvSpPr/>
          <p:nvPr/>
        </p:nvSpPr>
        <p:spPr>
          <a:xfrm>
            <a:off x="1763713" y="424815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9" name="Google Shape;1929;p259"/>
          <p:cNvSpPr/>
          <p:nvPr/>
        </p:nvSpPr>
        <p:spPr>
          <a:xfrm>
            <a:off x="1763713" y="4572000"/>
            <a:ext cx="409733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30" name="Google Shape;1930;p259"/>
          <p:cNvSpPr/>
          <p:nvPr/>
        </p:nvSpPr>
        <p:spPr>
          <a:xfrm>
            <a:off x="1763713" y="4895850"/>
            <a:ext cx="409733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1" name="Google Shape;1931;p259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932" name="Google Shape;1932;p2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3" name="Google Shape;1933;p259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934" name="Google Shape;1934;p259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5" name="Google Shape;1935;p259"/>
          <p:cNvSpPr/>
          <p:nvPr/>
        </p:nvSpPr>
        <p:spPr>
          <a:xfrm>
            <a:off x="1674018" y="2303463"/>
            <a:ext cx="4496075" cy="414987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36" name="Google Shape;1936;p259"/>
          <p:cNvSpPr/>
          <p:nvPr/>
        </p:nvSpPr>
        <p:spPr>
          <a:xfrm>
            <a:off x="4427538" y="2333006"/>
            <a:ext cx="38893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compositionLevel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7" name="Google Shape;1937;p259"/>
          <p:cNvSpPr/>
          <p:nvPr/>
        </p:nvSpPr>
        <p:spPr>
          <a:xfrm>
            <a:off x="4427538" y="2694956"/>
            <a:ext cx="3889375" cy="322263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fixity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8" name="Google Shape;1938;p259"/>
          <p:cNvSpPr/>
          <p:nvPr/>
        </p:nvSpPr>
        <p:spPr>
          <a:xfrm>
            <a:off x="4427538" y="3053731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size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9" name="Google Shape;1939;p259"/>
          <p:cNvSpPr/>
          <p:nvPr/>
        </p:nvSpPr>
        <p:spPr>
          <a:xfrm>
            <a:off x="4427538" y="3414094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format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0" name="Google Shape;1940;p259"/>
          <p:cNvSpPr/>
          <p:nvPr/>
        </p:nvSpPr>
        <p:spPr>
          <a:xfrm>
            <a:off x="4427538" y="3772869"/>
            <a:ext cx="3889375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creatingApplication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1" name="Google Shape;1941;p259"/>
          <p:cNvSpPr/>
          <p:nvPr/>
        </p:nvSpPr>
        <p:spPr>
          <a:xfrm>
            <a:off x="4427538" y="4133231"/>
            <a:ext cx="38893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inhibitors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2" name="Google Shape;1942;p259"/>
          <p:cNvSpPr/>
          <p:nvPr/>
        </p:nvSpPr>
        <p:spPr>
          <a:xfrm>
            <a:off x="4427538" y="4493594"/>
            <a:ext cx="38893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43" name="Google Shape;1943;p259"/>
          <p:cNvCxnSpPr>
            <a:stCxn id="1936" idx="5"/>
            <a:endCxn id="1920" idx="4"/>
          </p:cNvCxnSpPr>
          <p:nvPr/>
        </p:nvCxnSpPr>
        <p:spPr>
          <a:xfrm rot="10800000">
            <a:off x="3812418" y="2268925"/>
            <a:ext cx="655800" cy="22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4" name="Google Shape;1944;p259"/>
          <p:cNvCxnSpPr>
            <a:stCxn id="1942" idx="5"/>
            <a:endCxn id="1920" idx="4"/>
          </p:cNvCxnSpPr>
          <p:nvPr/>
        </p:nvCxnSpPr>
        <p:spPr>
          <a:xfrm rot="10800000">
            <a:off x="3812519" y="2269019"/>
            <a:ext cx="655500" cy="2386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5" name="Google Shape;1945;p259"/>
          <p:cNvCxnSpPr>
            <a:stCxn id="1941" idx="5"/>
            <a:endCxn id="1919" idx="1"/>
          </p:cNvCxnSpPr>
          <p:nvPr/>
        </p:nvCxnSpPr>
        <p:spPr>
          <a:xfrm rot="10800000">
            <a:off x="3848418" y="2303350"/>
            <a:ext cx="619800" cy="199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6" name="Google Shape;1946;p259"/>
          <p:cNvCxnSpPr>
            <a:stCxn id="1940" idx="5"/>
            <a:endCxn id="1920" idx="4"/>
          </p:cNvCxnSpPr>
          <p:nvPr/>
        </p:nvCxnSpPr>
        <p:spPr>
          <a:xfrm rot="10800000">
            <a:off x="3812418" y="2268788"/>
            <a:ext cx="655800" cy="166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7" name="Google Shape;1947;p259"/>
          <p:cNvCxnSpPr>
            <a:stCxn id="1939" idx="5"/>
            <a:endCxn id="1920" idx="4"/>
          </p:cNvCxnSpPr>
          <p:nvPr/>
        </p:nvCxnSpPr>
        <p:spPr>
          <a:xfrm rot="10800000">
            <a:off x="3812519" y="2268919"/>
            <a:ext cx="655500" cy="1307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8" name="Google Shape;1948;p259"/>
          <p:cNvCxnSpPr>
            <a:stCxn id="1938" idx="5"/>
            <a:endCxn id="1920" idx="4"/>
          </p:cNvCxnSpPr>
          <p:nvPr/>
        </p:nvCxnSpPr>
        <p:spPr>
          <a:xfrm rot="10800000">
            <a:off x="3812519" y="2268856"/>
            <a:ext cx="655500" cy="946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9" name="Google Shape;1949;p259"/>
          <p:cNvCxnSpPr>
            <a:stCxn id="1937" idx="5"/>
            <a:endCxn id="1920" idx="4"/>
          </p:cNvCxnSpPr>
          <p:nvPr/>
        </p:nvCxnSpPr>
        <p:spPr>
          <a:xfrm rot="10800000">
            <a:off x="3812321" y="2268988"/>
            <a:ext cx="655500" cy="587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50" name="Google Shape;1950;p259"/>
          <p:cNvSpPr/>
          <p:nvPr/>
        </p:nvSpPr>
        <p:spPr>
          <a:xfrm>
            <a:off x="1741488" y="1225366"/>
            <a:ext cx="4266133" cy="73599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51" name="Google Shape;1951;p259"/>
          <p:cNvCxnSpPr>
            <a:stCxn id="1934" idx="3"/>
            <a:endCxn id="1916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2" name="Google Shape;1952;p259"/>
          <p:cNvCxnSpPr>
            <a:stCxn id="1934" idx="3"/>
            <a:endCxn id="1917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3" name="Google Shape;1953;p259"/>
          <p:cNvCxnSpPr>
            <a:stCxn id="1934" idx="3"/>
            <a:endCxn id="1918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4" name="Google Shape;1954;p259"/>
          <p:cNvCxnSpPr>
            <a:stCxn id="1934" idx="3"/>
            <a:endCxn id="1919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5" name="Google Shape;1955;p259"/>
          <p:cNvCxnSpPr>
            <a:stCxn id="1934" idx="3"/>
            <a:endCxn id="1920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6" name="Google Shape;1956;p259"/>
          <p:cNvCxnSpPr>
            <a:stCxn id="1934" idx="3"/>
            <a:endCxn id="1921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7" name="Google Shape;1957;p259"/>
          <p:cNvCxnSpPr>
            <a:stCxn id="1934" idx="3"/>
            <a:endCxn id="1922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8" name="Google Shape;1958;p259"/>
          <p:cNvCxnSpPr>
            <a:stCxn id="1934" idx="3"/>
            <a:endCxn id="1923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9" name="Google Shape;1959;p259"/>
          <p:cNvCxnSpPr>
            <a:stCxn id="1934" idx="3"/>
            <a:endCxn id="1924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0" name="Google Shape;1960;p259"/>
          <p:cNvCxnSpPr>
            <a:stCxn id="1934" idx="3"/>
            <a:endCxn id="1925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1" name="Google Shape;1961;p259"/>
          <p:cNvCxnSpPr>
            <a:stCxn id="1934" idx="3"/>
            <a:endCxn id="1926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2" name="Google Shape;1962;p259"/>
          <p:cNvCxnSpPr>
            <a:stCxn id="1934" idx="3"/>
            <a:endCxn id="1927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3" name="Google Shape;1963;p259"/>
          <p:cNvCxnSpPr>
            <a:stCxn id="1934" idx="3"/>
            <a:endCxn id="1928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4" name="Google Shape;1964;p259"/>
          <p:cNvCxnSpPr>
            <a:stCxn id="1934" idx="3"/>
            <a:endCxn id="1929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5" name="Google Shape;1965;p259"/>
          <p:cNvCxnSpPr>
            <a:stCxn id="1934" idx="3"/>
            <a:endCxn id="1930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66" name="Google Shape;1966;p259"/>
          <p:cNvSpPr/>
          <p:nvPr/>
        </p:nvSpPr>
        <p:spPr>
          <a:xfrm>
            <a:off x="5833000" y="1952872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67" name="Google Shape;1967;p259"/>
          <p:cNvSpPr txBox="1"/>
          <p:nvPr/>
        </p:nvSpPr>
        <p:spPr>
          <a:xfrm>
            <a:off x="6037493" y="1916832"/>
            <a:ext cx="21771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specific characteristic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8" name="Google Shape;1968;p25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1969" name="Google Shape;1969;p259"/>
          <p:cNvSpPr/>
          <p:nvPr/>
        </p:nvSpPr>
        <p:spPr>
          <a:xfrm>
            <a:off x="3524878" y="4830185"/>
            <a:ext cx="5529912" cy="1754326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OWL example: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&lt;http://nri.library.ca/0912-0001.xml&gt; </a:t>
            </a:r>
            <a:r>
              <a:rPr b="0" i="0" lang="en-US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premis:File 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dct: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format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&lt;XMLFormat&gt;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premis: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fixity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&lt;0912-0001Fixity&gt;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premis: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size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rgbClr val="366092"/>
                </a:solidFill>
                <a:latin typeface="Arial"/>
                <a:ea typeface="Arial"/>
                <a:cs typeface="Arial"/>
                <a:sym typeface="Arial"/>
              </a:rPr>
              <a:t>58465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premis: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compositionLevel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rgbClr val="366092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p148"/>
          <p:cNvSpPr/>
          <p:nvPr/>
        </p:nvSpPr>
        <p:spPr>
          <a:xfrm>
            <a:off x="1763713" y="1331913"/>
            <a:ext cx="4088042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7" name="Google Shape;1977;p148"/>
          <p:cNvSpPr/>
          <p:nvPr/>
        </p:nvSpPr>
        <p:spPr>
          <a:xfrm>
            <a:off x="1763713" y="1655763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8" name="Google Shape;1978;p148"/>
          <p:cNvSpPr/>
          <p:nvPr/>
        </p:nvSpPr>
        <p:spPr>
          <a:xfrm>
            <a:off x="1763713" y="26280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9" name="Google Shape;1979;p148"/>
          <p:cNvSpPr/>
          <p:nvPr/>
        </p:nvSpPr>
        <p:spPr>
          <a:xfrm>
            <a:off x="1763713" y="2303463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0" name="Google Shape;1980;p148"/>
          <p:cNvSpPr/>
          <p:nvPr/>
        </p:nvSpPr>
        <p:spPr>
          <a:xfrm>
            <a:off x="1763713" y="19800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1" name="Google Shape;1981;p148"/>
          <p:cNvSpPr/>
          <p:nvPr/>
        </p:nvSpPr>
        <p:spPr>
          <a:xfrm>
            <a:off x="1763713" y="295275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2" name="Google Shape;1982;p148"/>
          <p:cNvSpPr/>
          <p:nvPr/>
        </p:nvSpPr>
        <p:spPr>
          <a:xfrm>
            <a:off x="1763713" y="32766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3" name="Google Shape;1983;p148"/>
          <p:cNvSpPr/>
          <p:nvPr/>
        </p:nvSpPr>
        <p:spPr>
          <a:xfrm>
            <a:off x="1763713" y="360045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4" name="Google Shape;1984;p148"/>
          <p:cNvSpPr/>
          <p:nvPr/>
        </p:nvSpPr>
        <p:spPr>
          <a:xfrm>
            <a:off x="1763713" y="39243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5" name="Google Shape;1985;p148"/>
          <p:cNvSpPr/>
          <p:nvPr/>
        </p:nvSpPr>
        <p:spPr>
          <a:xfrm>
            <a:off x="1763713" y="52197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6" name="Google Shape;1986;p148"/>
          <p:cNvSpPr/>
          <p:nvPr/>
        </p:nvSpPr>
        <p:spPr>
          <a:xfrm>
            <a:off x="1763713" y="554355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7" name="Google Shape;1987;p148"/>
          <p:cNvSpPr/>
          <p:nvPr/>
        </p:nvSpPr>
        <p:spPr>
          <a:xfrm>
            <a:off x="1763713" y="58674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8" name="Google Shape;1988;p148"/>
          <p:cNvSpPr/>
          <p:nvPr/>
        </p:nvSpPr>
        <p:spPr>
          <a:xfrm>
            <a:off x="1763713" y="424815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9" name="Google Shape;1989;p148"/>
          <p:cNvSpPr/>
          <p:nvPr/>
        </p:nvSpPr>
        <p:spPr>
          <a:xfrm>
            <a:off x="1763713" y="45720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90" name="Google Shape;1990;p148"/>
          <p:cNvSpPr/>
          <p:nvPr/>
        </p:nvSpPr>
        <p:spPr>
          <a:xfrm>
            <a:off x="1763713" y="489585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1" name="Google Shape;1991;p148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1992" name="Google Shape;1992;p1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3" name="Google Shape;1993;p148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994" name="Google Shape;1994;p148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5" name="Google Shape;1995;p14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1996" name="Google Shape;1996;p148"/>
          <p:cNvSpPr/>
          <p:nvPr/>
        </p:nvSpPr>
        <p:spPr>
          <a:xfrm>
            <a:off x="5839350" y="2321999"/>
            <a:ext cx="216049" cy="158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97" name="Google Shape;1997;p148"/>
          <p:cNvSpPr txBox="1"/>
          <p:nvPr/>
        </p:nvSpPr>
        <p:spPr>
          <a:xfrm>
            <a:off x="6073528" y="2915652"/>
            <a:ext cx="18385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more general info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8" name="Google Shape;1998;p148"/>
          <p:cNvSpPr/>
          <p:nvPr/>
        </p:nvSpPr>
        <p:spPr>
          <a:xfrm>
            <a:off x="5833000" y="1952872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99" name="Google Shape;1999;p148"/>
          <p:cNvSpPr/>
          <p:nvPr/>
        </p:nvSpPr>
        <p:spPr>
          <a:xfrm>
            <a:off x="5834118" y="1340768"/>
            <a:ext cx="216049" cy="576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00" name="Google Shape;2000;p148"/>
          <p:cNvSpPr/>
          <p:nvPr/>
        </p:nvSpPr>
        <p:spPr>
          <a:xfrm>
            <a:off x="1674018" y="3902869"/>
            <a:ext cx="4496075" cy="25822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01" name="Google Shape;2001;p148"/>
          <p:cNvSpPr/>
          <p:nvPr/>
        </p:nvSpPr>
        <p:spPr>
          <a:xfrm>
            <a:off x="1741488" y="1212665"/>
            <a:ext cx="4621212" cy="107809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02" name="Google Shape;2002;p148"/>
          <p:cNvCxnSpPr>
            <a:stCxn id="1994" idx="3"/>
            <a:endCxn id="1976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3" name="Google Shape;2003;p148"/>
          <p:cNvCxnSpPr>
            <a:stCxn id="1994" idx="3"/>
            <a:endCxn id="1977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4" name="Google Shape;2004;p148"/>
          <p:cNvCxnSpPr>
            <a:stCxn id="1994" idx="3"/>
            <a:endCxn id="1978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5" name="Google Shape;2005;p148"/>
          <p:cNvCxnSpPr>
            <a:stCxn id="1994" idx="3"/>
            <a:endCxn id="1979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6" name="Google Shape;2006;p148"/>
          <p:cNvCxnSpPr>
            <a:stCxn id="1994" idx="3"/>
            <a:endCxn id="1980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7" name="Google Shape;2007;p148"/>
          <p:cNvCxnSpPr>
            <a:stCxn id="1994" idx="3"/>
            <a:endCxn id="1981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8" name="Google Shape;2008;p148"/>
          <p:cNvCxnSpPr>
            <a:stCxn id="1994" idx="3"/>
            <a:endCxn id="1982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9" name="Google Shape;2009;p148"/>
          <p:cNvCxnSpPr>
            <a:stCxn id="1994" idx="3"/>
            <a:endCxn id="1983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0" name="Google Shape;2010;p148"/>
          <p:cNvCxnSpPr>
            <a:stCxn id="1994" idx="3"/>
            <a:endCxn id="1984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1" name="Google Shape;2011;p148"/>
          <p:cNvCxnSpPr>
            <a:stCxn id="1994" idx="3"/>
            <a:endCxn id="1985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2" name="Google Shape;2012;p148"/>
          <p:cNvCxnSpPr>
            <a:stCxn id="1994" idx="3"/>
            <a:endCxn id="1986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3" name="Google Shape;2013;p148"/>
          <p:cNvCxnSpPr>
            <a:stCxn id="1994" idx="3"/>
            <a:endCxn id="1987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4" name="Google Shape;2014;p148"/>
          <p:cNvCxnSpPr>
            <a:stCxn id="1994" idx="3"/>
            <a:endCxn id="1988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5" name="Google Shape;2015;p148"/>
          <p:cNvCxnSpPr>
            <a:stCxn id="1994" idx="3"/>
            <a:endCxn id="1989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6" name="Google Shape;2016;p148"/>
          <p:cNvCxnSpPr>
            <a:stCxn id="1994" idx="3"/>
            <a:endCxn id="1990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7" name="Google Shape;2017;p148"/>
          <p:cNvSpPr txBox="1"/>
          <p:nvPr/>
        </p:nvSpPr>
        <p:spPr>
          <a:xfrm>
            <a:off x="4650892" y="2628747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14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preservationLevel</a:t>
            </a:r>
            <a:endParaRPr/>
          </a:p>
        </p:txBody>
      </p:sp>
      <p:sp>
        <p:nvSpPr>
          <p:cNvPr id="2023" name="Google Shape;2023;p149"/>
          <p:cNvSpPr txBox="1"/>
          <p:nvPr>
            <p:ph idx="1" type="body"/>
          </p:nvPr>
        </p:nvSpPr>
        <p:spPr>
          <a:xfrm>
            <a:off x="530225" y="1412875"/>
            <a:ext cx="8218488" cy="2027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b="1" lang="en-US"/>
              <a:t>What preservation treatment/strategy the repository plans for this object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Varying preservation options dependent on factors such as value, uniqueness, preservability of format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A business rule only relevant in a given repository</a:t>
            </a:r>
            <a:br>
              <a:rPr lang="en-US"/>
            </a:b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024" name="Google Shape;2024;p149"/>
          <p:cNvSpPr/>
          <p:nvPr/>
        </p:nvSpPr>
        <p:spPr>
          <a:xfrm>
            <a:off x="1008063" y="405675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preservationLevelValue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5" name="Google Shape;2025;p149"/>
          <p:cNvSpPr/>
          <p:nvPr/>
        </p:nvSpPr>
        <p:spPr>
          <a:xfrm>
            <a:off x="1008063" y="3732213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preservationLevelType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6" name="Google Shape;2026;p149"/>
          <p:cNvSpPr/>
          <p:nvPr/>
        </p:nvSpPr>
        <p:spPr>
          <a:xfrm>
            <a:off x="1008063" y="43815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preservationLevelRole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7" name="Google Shape;2027;p149"/>
          <p:cNvSpPr/>
          <p:nvPr/>
        </p:nvSpPr>
        <p:spPr>
          <a:xfrm>
            <a:off x="1008063" y="470535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preservationLevelRationale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28" name="Google Shape;2028;p149"/>
          <p:cNvSpPr/>
          <p:nvPr/>
        </p:nvSpPr>
        <p:spPr>
          <a:xfrm>
            <a:off x="1008063" y="50292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preservationLevelDateAssigned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9" name="Google Shape;2029;p149"/>
          <p:cNvSpPr/>
          <p:nvPr/>
        </p:nvSpPr>
        <p:spPr>
          <a:xfrm>
            <a:off x="708255" y="3313907"/>
            <a:ext cx="2288945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0" name="Google Shape;2030;p149"/>
          <p:cNvCxnSpPr>
            <a:stCxn id="2031" idx="4"/>
            <a:endCxn id="2025" idx="5"/>
          </p:cNvCxnSpPr>
          <p:nvPr/>
        </p:nvCxnSpPr>
        <p:spPr>
          <a:xfrm>
            <a:off x="869950" y="3597619"/>
            <a:ext cx="174300" cy="279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31" name="Google Shape;2031;p149"/>
          <p:cNvSpPr/>
          <p:nvPr/>
        </p:nvSpPr>
        <p:spPr>
          <a:xfrm>
            <a:off x="774700" y="3407119"/>
            <a:ext cx="190500" cy="1905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2" name="Google Shape;2032;p149"/>
          <p:cNvCxnSpPr>
            <a:stCxn id="2031" idx="4"/>
            <a:endCxn id="2024" idx="5"/>
          </p:cNvCxnSpPr>
          <p:nvPr/>
        </p:nvCxnSpPr>
        <p:spPr>
          <a:xfrm>
            <a:off x="869950" y="3597619"/>
            <a:ext cx="174300" cy="603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3" name="Google Shape;2033;p149"/>
          <p:cNvCxnSpPr>
            <a:stCxn id="2031" idx="4"/>
            <a:endCxn id="2026" idx="5"/>
          </p:cNvCxnSpPr>
          <p:nvPr/>
        </p:nvCxnSpPr>
        <p:spPr>
          <a:xfrm>
            <a:off x="869950" y="3597619"/>
            <a:ext cx="174000" cy="927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4" name="Google Shape;2034;p149"/>
          <p:cNvCxnSpPr>
            <a:stCxn id="2031" idx="4"/>
            <a:endCxn id="2027" idx="5"/>
          </p:cNvCxnSpPr>
          <p:nvPr/>
        </p:nvCxnSpPr>
        <p:spPr>
          <a:xfrm>
            <a:off x="869950" y="3597619"/>
            <a:ext cx="174000" cy="1251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5" name="Google Shape;2035;p149"/>
          <p:cNvCxnSpPr>
            <a:stCxn id="2031" idx="4"/>
            <a:endCxn id="2028" idx="5"/>
          </p:cNvCxnSpPr>
          <p:nvPr/>
        </p:nvCxnSpPr>
        <p:spPr>
          <a:xfrm>
            <a:off x="869950" y="3597619"/>
            <a:ext cx="174000" cy="1575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36" name="Google Shape;2036;p149"/>
          <p:cNvSpPr txBox="1"/>
          <p:nvPr/>
        </p:nvSpPr>
        <p:spPr>
          <a:xfrm>
            <a:off x="5153255" y="3650246"/>
            <a:ext cx="15568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rPr>
              <a:t>BitSafety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7" name="Google Shape;2037;p149"/>
          <p:cNvSpPr txBox="1"/>
          <p:nvPr/>
        </p:nvSpPr>
        <p:spPr>
          <a:xfrm>
            <a:off x="5153255" y="4330641"/>
            <a:ext cx="30700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rPr>
              <a:t>intention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r>
              <a:rPr b="0" i="0" lang="en-US" sz="1800" u="none" cap="none" strike="noStrik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rPr>
              <a:t> requirement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8" name="Google Shape;2038;p149"/>
          <p:cNvSpPr txBox="1"/>
          <p:nvPr/>
        </p:nvSpPr>
        <p:spPr>
          <a:xfrm>
            <a:off x="5153255" y="4659868"/>
            <a:ext cx="320953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Filled when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differs from policy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9" name="Google Shape;2039;p149"/>
          <p:cNvSpPr txBox="1"/>
          <p:nvPr/>
        </p:nvSpPr>
        <p:spPr>
          <a:xfrm>
            <a:off x="5153255" y="5004908"/>
            <a:ext cx="219803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of assignment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0" name="Google Shape;2040;p149"/>
          <p:cNvCxnSpPr/>
          <p:nvPr/>
        </p:nvCxnSpPr>
        <p:spPr>
          <a:xfrm>
            <a:off x="6183044" y="3988800"/>
            <a:ext cx="0" cy="75721"/>
          </a:xfrm>
          <a:prstGeom prst="straightConnector1">
            <a:avLst/>
          </a:prstGeom>
          <a:noFill/>
          <a:ln cap="flat" cmpd="sng" w="9525">
            <a:solidFill>
              <a:srgbClr val="97480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41" name="Google Shape;2041;p149"/>
          <p:cNvCxnSpPr/>
          <p:nvPr/>
        </p:nvCxnSpPr>
        <p:spPr>
          <a:xfrm>
            <a:off x="7656244" y="3988800"/>
            <a:ext cx="0" cy="75721"/>
          </a:xfrm>
          <a:prstGeom prst="straightConnector1">
            <a:avLst/>
          </a:prstGeom>
          <a:noFill/>
          <a:ln cap="flat" cmpd="sng" w="9525">
            <a:solidFill>
              <a:srgbClr val="97480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2" name="Google Shape;2042;p149"/>
          <p:cNvSpPr txBox="1"/>
          <p:nvPr/>
        </p:nvSpPr>
        <p:spPr>
          <a:xfrm>
            <a:off x="6575655" y="3650246"/>
            <a:ext cx="21082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rPr>
              <a:t>LogicalStrategy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3" name="Google Shape;2043;p149"/>
          <p:cNvSpPr txBox="1"/>
          <p:nvPr/>
        </p:nvSpPr>
        <p:spPr>
          <a:xfrm>
            <a:off x="5153255" y="3981029"/>
            <a:ext cx="13260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   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rPr>
              <a:t>high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4" name="Google Shape;2044;p149"/>
          <p:cNvSpPr txBox="1"/>
          <p:nvPr/>
        </p:nvSpPr>
        <p:spPr>
          <a:xfrm>
            <a:off x="6582005" y="3981029"/>
            <a:ext cx="17235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r>
              <a:rPr b="0" i="0" lang="en-US" sz="1800" u="none" cap="none" strike="noStrik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rPr>
              <a:t>migration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0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260"/>
          <p:cNvSpPr/>
          <p:nvPr/>
        </p:nvSpPr>
        <p:spPr>
          <a:xfrm>
            <a:off x="1763713" y="1331913"/>
            <a:ext cx="4088042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2" name="Google Shape;2052;p260"/>
          <p:cNvSpPr/>
          <p:nvPr/>
        </p:nvSpPr>
        <p:spPr>
          <a:xfrm>
            <a:off x="1763713" y="1655763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3" name="Google Shape;2053;p260"/>
          <p:cNvSpPr/>
          <p:nvPr/>
        </p:nvSpPr>
        <p:spPr>
          <a:xfrm>
            <a:off x="1763713" y="26280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4" name="Google Shape;2054;p260"/>
          <p:cNvSpPr/>
          <p:nvPr/>
        </p:nvSpPr>
        <p:spPr>
          <a:xfrm>
            <a:off x="1763713" y="2303463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5" name="Google Shape;2055;p260"/>
          <p:cNvSpPr/>
          <p:nvPr/>
        </p:nvSpPr>
        <p:spPr>
          <a:xfrm>
            <a:off x="1763713" y="19800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6" name="Google Shape;2056;p260"/>
          <p:cNvSpPr/>
          <p:nvPr/>
        </p:nvSpPr>
        <p:spPr>
          <a:xfrm>
            <a:off x="1763713" y="295275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7" name="Google Shape;2057;p260"/>
          <p:cNvSpPr/>
          <p:nvPr/>
        </p:nvSpPr>
        <p:spPr>
          <a:xfrm>
            <a:off x="1763713" y="32766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58" name="Google Shape;2058;p260"/>
          <p:cNvSpPr/>
          <p:nvPr/>
        </p:nvSpPr>
        <p:spPr>
          <a:xfrm>
            <a:off x="1763713" y="360045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9" name="Google Shape;2059;p260"/>
          <p:cNvSpPr/>
          <p:nvPr/>
        </p:nvSpPr>
        <p:spPr>
          <a:xfrm>
            <a:off x="1763713" y="39243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0" name="Google Shape;2060;p260"/>
          <p:cNvSpPr/>
          <p:nvPr/>
        </p:nvSpPr>
        <p:spPr>
          <a:xfrm>
            <a:off x="1763713" y="52197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1" name="Google Shape;2061;p260"/>
          <p:cNvSpPr/>
          <p:nvPr/>
        </p:nvSpPr>
        <p:spPr>
          <a:xfrm>
            <a:off x="1763713" y="554355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2" name="Google Shape;2062;p260"/>
          <p:cNvSpPr/>
          <p:nvPr/>
        </p:nvSpPr>
        <p:spPr>
          <a:xfrm>
            <a:off x="1763713" y="586740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3" name="Google Shape;2063;p260"/>
          <p:cNvSpPr/>
          <p:nvPr/>
        </p:nvSpPr>
        <p:spPr>
          <a:xfrm>
            <a:off x="1763713" y="424815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4" name="Google Shape;2064;p260"/>
          <p:cNvSpPr/>
          <p:nvPr/>
        </p:nvSpPr>
        <p:spPr>
          <a:xfrm>
            <a:off x="1763713" y="4572000"/>
            <a:ext cx="4088042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5" name="Google Shape;2065;p260"/>
          <p:cNvSpPr/>
          <p:nvPr/>
        </p:nvSpPr>
        <p:spPr>
          <a:xfrm>
            <a:off x="1763713" y="4895850"/>
            <a:ext cx="4088042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6" name="Google Shape;2066;p260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2067" name="Google Shape;2067;p2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8" name="Google Shape;2068;p260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069" name="Google Shape;2069;p260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0" name="Google Shape;2070;p26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2071" name="Google Shape;2071;p260"/>
          <p:cNvSpPr/>
          <p:nvPr/>
        </p:nvSpPr>
        <p:spPr>
          <a:xfrm>
            <a:off x="5839350" y="2321999"/>
            <a:ext cx="216049" cy="158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2" name="Google Shape;2072;p260"/>
          <p:cNvSpPr txBox="1"/>
          <p:nvPr/>
        </p:nvSpPr>
        <p:spPr>
          <a:xfrm>
            <a:off x="6073528" y="2915652"/>
            <a:ext cx="18385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more general info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3" name="Google Shape;2073;p260"/>
          <p:cNvSpPr/>
          <p:nvPr/>
        </p:nvSpPr>
        <p:spPr>
          <a:xfrm>
            <a:off x="5833000" y="1952872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4" name="Google Shape;2074;p260"/>
          <p:cNvSpPr/>
          <p:nvPr/>
        </p:nvSpPr>
        <p:spPr>
          <a:xfrm>
            <a:off x="5834118" y="1340768"/>
            <a:ext cx="216049" cy="576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5" name="Google Shape;2075;p260"/>
          <p:cNvSpPr/>
          <p:nvPr/>
        </p:nvSpPr>
        <p:spPr>
          <a:xfrm>
            <a:off x="1674018" y="3902869"/>
            <a:ext cx="4496075" cy="258221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6" name="Google Shape;2076;p260"/>
          <p:cNvSpPr/>
          <p:nvPr/>
        </p:nvSpPr>
        <p:spPr>
          <a:xfrm>
            <a:off x="1741488" y="1212665"/>
            <a:ext cx="4621212" cy="107809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77" name="Google Shape;2077;p260"/>
          <p:cNvCxnSpPr>
            <a:stCxn id="2069" idx="3"/>
            <a:endCxn id="2051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78" name="Google Shape;2078;p260"/>
          <p:cNvCxnSpPr>
            <a:stCxn id="2069" idx="3"/>
            <a:endCxn id="2052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79" name="Google Shape;2079;p260"/>
          <p:cNvCxnSpPr>
            <a:stCxn id="2069" idx="3"/>
            <a:endCxn id="2053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0" name="Google Shape;2080;p260"/>
          <p:cNvCxnSpPr>
            <a:stCxn id="2069" idx="3"/>
            <a:endCxn id="2054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1" name="Google Shape;2081;p260"/>
          <p:cNvCxnSpPr>
            <a:stCxn id="2069" idx="3"/>
            <a:endCxn id="2055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2" name="Google Shape;2082;p260"/>
          <p:cNvCxnSpPr>
            <a:stCxn id="2069" idx="3"/>
            <a:endCxn id="2056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3" name="Google Shape;2083;p260"/>
          <p:cNvCxnSpPr>
            <a:stCxn id="2069" idx="3"/>
            <a:endCxn id="2057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4" name="Google Shape;2084;p260"/>
          <p:cNvCxnSpPr>
            <a:stCxn id="2069" idx="3"/>
            <a:endCxn id="2058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5" name="Google Shape;2085;p260"/>
          <p:cNvCxnSpPr>
            <a:stCxn id="2069" idx="3"/>
            <a:endCxn id="2059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6" name="Google Shape;2086;p260"/>
          <p:cNvCxnSpPr>
            <a:stCxn id="2069" idx="3"/>
            <a:endCxn id="2060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7" name="Google Shape;2087;p260"/>
          <p:cNvCxnSpPr>
            <a:stCxn id="2069" idx="3"/>
            <a:endCxn id="2061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8" name="Google Shape;2088;p260"/>
          <p:cNvCxnSpPr>
            <a:stCxn id="2069" idx="3"/>
            <a:endCxn id="2062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9" name="Google Shape;2089;p260"/>
          <p:cNvCxnSpPr>
            <a:stCxn id="2069" idx="3"/>
            <a:endCxn id="2063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90" name="Google Shape;2090;p260"/>
          <p:cNvCxnSpPr>
            <a:stCxn id="2069" idx="3"/>
            <a:endCxn id="2064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91" name="Google Shape;2091;p260"/>
          <p:cNvCxnSpPr>
            <a:stCxn id="2069" idx="3"/>
            <a:endCxn id="2065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7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p261"/>
          <p:cNvSpPr/>
          <p:nvPr/>
        </p:nvSpPr>
        <p:spPr>
          <a:xfrm>
            <a:off x="1763713" y="1331913"/>
            <a:ext cx="409468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9" name="Google Shape;2099;p261"/>
          <p:cNvSpPr/>
          <p:nvPr/>
        </p:nvSpPr>
        <p:spPr>
          <a:xfrm>
            <a:off x="1763713" y="16557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0" name="Google Shape;2100;p261"/>
          <p:cNvSpPr/>
          <p:nvPr/>
        </p:nvSpPr>
        <p:spPr>
          <a:xfrm>
            <a:off x="1763713" y="26280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1" name="Google Shape;2101;p261"/>
          <p:cNvSpPr/>
          <p:nvPr/>
        </p:nvSpPr>
        <p:spPr>
          <a:xfrm>
            <a:off x="1763713" y="23034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2" name="Google Shape;2102;p261"/>
          <p:cNvSpPr/>
          <p:nvPr/>
        </p:nvSpPr>
        <p:spPr>
          <a:xfrm>
            <a:off x="1763713" y="19800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3" name="Google Shape;2103;p261"/>
          <p:cNvSpPr/>
          <p:nvPr/>
        </p:nvSpPr>
        <p:spPr>
          <a:xfrm>
            <a:off x="1763713" y="29527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4" name="Google Shape;2104;p261"/>
          <p:cNvSpPr/>
          <p:nvPr/>
        </p:nvSpPr>
        <p:spPr>
          <a:xfrm>
            <a:off x="1763713" y="32766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05" name="Google Shape;2105;p261"/>
          <p:cNvSpPr/>
          <p:nvPr/>
        </p:nvSpPr>
        <p:spPr>
          <a:xfrm>
            <a:off x="1763713" y="36004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6" name="Google Shape;2106;p261"/>
          <p:cNvSpPr/>
          <p:nvPr/>
        </p:nvSpPr>
        <p:spPr>
          <a:xfrm>
            <a:off x="1763713" y="39243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7" name="Google Shape;2107;p261"/>
          <p:cNvSpPr/>
          <p:nvPr/>
        </p:nvSpPr>
        <p:spPr>
          <a:xfrm>
            <a:off x="1763713" y="52197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100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08" name="Google Shape;2108;p261"/>
          <p:cNvSpPr/>
          <p:nvPr/>
        </p:nvSpPr>
        <p:spPr>
          <a:xfrm>
            <a:off x="1763713" y="55435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61"/>
          <p:cNvSpPr/>
          <p:nvPr/>
        </p:nvSpPr>
        <p:spPr>
          <a:xfrm>
            <a:off x="1763713" y="58674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61"/>
          <p:cNvSpPr/>
          <p:nvPr/>
        </p:nvSpPr>
        <p:spPr>
          <a:xfrm>
            <a:off x="1763713" y="42481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1" name="Google Shape;2111;p261"/>
          <p:cNvSpPr/>
          <p:nvPr/>
        </p:nvSpPr>
        <p:spPr>
          <a:xfrm>
            <a:off x="1763713" y="45720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12" name="Google Shape;2112;p261"/>
          <p:cNvSpPr/>
          <p:nvPr/>
        </p:nvSpPr>
        <p:spPr>
          <a:xfrm>
            <a:off x="1763713" y="48958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3" name="Google Shape;2113;p261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2114" name="Google Shape;2114;p26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5" name="Google Shape;2115;p261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116" name="Google Shape;2116;p261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7" name="Google Shape;2117;p26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2118" name="Google Shape;2118;p261"/>
          <p:cNvSpPr/>
          <p:nvPr/>
        </p:nvSpPr>
        <p:spPr>
          <a:xfrm>
            <a:off x="5813950" y="1952872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19" name="Google Shape;2119;p261"/>
          <p:cNvSpPr/>
          <p:nvPr/>
        </p:nvSpPr>
        <p:spPr>
          <a:xfrm>
            <a:off x="5815068" y="1340768"/>
            <a:ext cx="216049" cy="576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0" name="Google Shape;2120;p261"/>
          <p:cNvSpPr/>
          <p:nvPr/>
        </p:nvSpPr>
        <p:spPr>
          <a:xfrm>
            <a:off x="5813950" y="2321999"/>
            <a:ext cx="216049" cy="158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1" name="Google Shape;2121;p261"/>
          <p:cNvSpPr txBox="1"/>
          <p:nvPr/>
        </p:nvSpPr>
        <p:spPr>
          <a:xfrm>
            <a:off x="6029999" y="4524092"/>
            <a:ext cx="20878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environments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2" name="Google Shape;2122;p261"/>
          <p:cNvSpPr/>
          <p:nvPr/>
        </p:nvSpPr>
        <p:spPr>
          <a:xfrm>
            <a:off x="1699418" y="5534687"/>
            <a:ext cx="4496075" cy="98214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3" name="Google Shape;2123;p261"/>
          <p:cNvSpPr/>
          <p:nvPr/>
        </p:nvSpPr>
        <p:spPr>
          <a:xfrm>
            <a:off x="1741488" y="1212665"/>
            <a:ext cx="4621212" cy="270276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4" name="Google Shape;2124;p261"/>
          <p:cNvSpPr/>
          <p:nvPr/>
        </p:nvSpPr>
        <p:spPr>
          <a:xfrm rot="5400000">
            <a:off x="5812341" y="5464776"/>
            <a:ext cx="57914" cy="5848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25" name="Google Shape;2125;p261"/>
          <p:cNvCxnSpPr>
            <a:stCxn id="2116" idx="3"/>
            <a:endCxn id="2098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6" name="Google Shape;2126;p261"/>
          <p:cNvCxnSpPr>
            <a:stCxn id="2116" idx="3"/>
            <a:endCxn id="2099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7" name="Google Shape;2127;p261"/>
          <p:cNvCxnSpPr>
            <a:stCxn id="2116" idx="3"/>
            <a:endCxn id="2100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8" name="Google Shape;2128;p261"/>
          <p:cNvCxnSpPr>
            <a:stCxn id="2116" idx="3"/>
            <a:endCxn id="2101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9" name="Google Shape;2129;p261"/>
          <p:cNvCxnSpPr>
            <a:stCxn id="2116" idx="3"/>
            <a:endCxn id="2102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0" name="Google Shape;2130;p261"/>
          <p:cNvCxnSpPr>
            <a:stCxn id="2116" idx="3"/>
            <a:endCxn id="2103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1" name="Google Shape;2131;p261"/>
          <p:cNvCxnSpPr>
            <a:stCxn id="2116" idx="3"/>
            <a:endCxn id="2104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2" name="Google Shape;2132;p261"/>
          <p:cNvCxnSpPr>
            <a:stCxn id="2116" idx="3"/>
            <a:endCxn id="2105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3" name="Google Shape;2133;p261"/>
          <p:cNvCxnSpPr>
            <a:stCxn id="2116" idx="3"/>
            <a:endCxn id="2106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4" name="Google Shape;2134;p261"/>
          <p:cNvCxnSpPr>
            <a:stCxn id="2116" idx="3"/>
            <a:endCxn id="2107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5" name="Google Shape;2135;p261"/>
          <p:cNvCxnSpPr>
            <a:stCxn id="2116" idx="3"/>
            <a:endCxn id="2108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6" name="Google Shape;2136;p261"/>
          <p:cNvCxnSpPr>
            <a:stCxn id="2116" idx="3"/>
            <a:endCxn id="2109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7" name="Google Shape;2137;p261"/>
          <p:cNvCxnSpPr>
            <a:stCxn id="2116" idx="3"/>
            <a:endCxn id="2110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8" name="Google Shape;2138;p261"/>
          <p:cNvCxnSpPr>
            <a:stCxn id="2116" idx="3"/>
            <a:endCxn id="2111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9" name="Google Shape;2139;p261"/>
          <p:cNvCxnSpPr>
            <a:stCxn id="2116" idx="3"/>
            <a:endCxn id="2112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40" name="Google Shape;2140;p261"/>
          <p:cNvSpPr/>
          <p:nvPr/>
        </p:nvSpPr>
        <p:spPr>
          <a:xfrm>
            <a:off x="5820300" y="3921696"/>
            <a:ext cx="216049" cy="158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6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p262"/>
          <p:cNvSpPr txBox="1"/>
          <p:nvPr>
            <p:ph type="title"/>
          </p:nvPr>
        </p:nvSpPr>
        <p:spPr>
          <a:xfrm>
            <a:off x="530225" y="706438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Environment example:</a:t>
            </a:r>
            <a:br>
              <a:rPr lang="en-US"/>
            </a:br>
            <a:r>
              <a:rPr lang="en-US"/>
              <a:t>An object and its rendering environment</a:t>
            </a:r>
            <a:endParaRPr/>
          </a:p>
        </p:txBody>
      </p:sp>
      <p:sp>
        <p:nvSpPr>
          <p:cNvPr id="2148" name="Google Shape;2148;p262"/>
          <p:cNvSpPr/>
          <p:nvPr/>
        </p:nvSpPr>
        <p:spPr>
          <a:xfrm>
            <a:off x="576263" y="4573588"/>
            <a:ext cx="1530350" cy="7556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File</a:t>
            </a:r>
            <a:b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Content Object</a:t>
            </a:r>
            <a:endParaRPr/>
          </a:p>
        </p:txBody>
      </p:sp>
      <p:sp>
        <p:nvSpPr>
          <p:cNvPr id="2149" name="Google Shape;2149;p262"/>
          <p:cNvSpPr/>
          <p:nvPr/>
        </p:nvSpPr>
        <p:spPr>
          <a:xfrm>
            <a:off x="3439003" y="2068512"/>
            <a:ext cx="1609723" cy="102711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Intellectual Entity</a:t>
            </a:r>
            <a:endParaRPr b="1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hardware</a:t>
            </a:r>
            <a:endParaRPr/>
          </a:p>
        </p:txBody>
      </p:sp>
      <p:sp>
        <p:nvSpPr>
          <p:cNvPr id="2150" name="Google Shape;2150;p262"/>
          <p:cNvSpPr/>
          <p:nvPr/>
        </p:nvSpPr>
        <p:spPr>
          <a:xfrm>
            <a:off x="6243320" y="2070100"/>
            <a:ext cx="1644650" cy="102711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Intellectual Entity</a:t>
            </a:r>
            <a:endParaRPr b="1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operating system</a:t>
            </a:r>
            <a:endParaRPr/>
          </a:p>
        </p:txBody>
      </p:sp>
      <p:sp>
        <p:nvSpPr>
          <p:cNvPr id="2151" name="Google Shape;2151;p262"/>
          <p:cNvSpPr/>
          <p:nvPr/>
        </p:nvSpPr>
        <p:spPr>
          <a:xfrm>
            <a:off x="6243320" y="3808413"/>
            <a:ext cx="1530350" cy="7556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File Object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ISO image</a:t>
            </a:r>
            <a:endParaRPr/>
          </a:p>
        </p:txBody>
      </p:sp>
      <p:sp>
        <p:nvSpPr>
          <p:cNvPr id="2152" name="Google Shape;2152;p262"/>
          <p:cNvSpPr/>
          <p:nvPr/>
        </p:nvSpPr>
        <p:spPr>
          <a:xfrm>
            <a:off x="576262" y="2070100"/>
            <a:ext cx="1646237" cy="102711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Intellectual Entity</a:t>
            </a:r>
            <a:endParaRPr b="1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for content Object</a:t>
            </a:r>
            <a:endParaRPr/>
          </a:p>
        </p:txBody>
      </p:sp>
      <p:cxnSp>
        <p:nvCxnSpPr>
          <p:cNvPr id="2153" name="Google Shape;2153;p262"/>
          <p:cNvCxnSpPr/>
          <p:nvPr/>
        </p:nvCxnSpPr>
        <p:spPr>
          <a:xfrm rot="10800000">
            <a:off x="915988" y="3095625"/>
            <a:ext cx="0" cy="1476375"/>
          </a:xfrm>
          <a:prstGeom prst="straightConnector1">
            <a:avLst/>
          </a:prstGeom>
          <a:noFill/>
          <a:ln cap="flat" cmpd="sng" w="38100">
            <a:solidFill>
              <a:srgbClr val="C0504D"/>
            </a:solidFill>
            <a:prstDash val="solid"/>
            <a:round/>
            <a:headEnd len="sm" w="sm" type="none"/>
            <a:tailEnd len="sm" w="sm" type="stealth"/>
          </a:ln>
        </p:spPr>
      </p:cxnSp>
      <p:cxnSp>
        <p:nvCxnSpPr>
          <p:cNvPr id="2154" name="Google Shape;2154;p262"/>
          <p:cNvCxnSpPr/>
          <p:nvPr/>
        </p:nvCxnSpPr>
        <p:spPr>
          <a:xfrm rot="10800000">
            <a:off x="6538595" y="3097213"/>
            <a:ext cx="0" cy="711200"/>
          </a:xfrm>
          <a:prstGeom prst="straightConnector1">
            <a:avLst/>
          </a:prstGeom>
          <a:noFill/>
          <a:ln cap="flat" cmpd="sng" w="38100">
            <a:solidFill>
              <a:srgbClr val="C0504D"/>
            </a:solidFill>
            <a:prstDash val="solid"/>
            <a:round/>
            <a:headEnd len="sm" w="sm" type="none"/>
            <a:tailEnd len="sm" w="sm" type="stealth"/>
          </a:ln>
        </p:spPr>
      </p:cxnSp>
      <p:cxnSp>
        <p:nvCxnSpPr>
          <p:cNvPr id="2155" name="Google Shape;2155;p262"/>
          <p:cNvCxnSpPr>
            <a:stCxn id="2148" idx="3"/>
            <a:endCxn id="2149" idx="1"/>
          </p:cNvCxnSpPr>
          <p:nvPr/>
        </p:nvCxnSpPr>
        <p:spPr>
          <a:xfrm flipH="1" rot="10800000">
            <a:off x="2106613" y="2582013"/>
            <a:ext cx="1332300" cy="2369400"/>
          </a:xfrm>
          <a:prstGeom prst="bentConnector3">
            <a:avLst>
              <a:gd fmla="val 82033" name="adj1"/>
            </a:avLst>
          </a:prstGeom>
          <a:noFill/>
          <a:ln cap="flat" cmpd="sng" w="38100">
            <a:solidFill>
              <a:srgbClr val="8064A2"/>
            </a:solidFill>
            <a:prstDash val="solid"/>
            <a:round/>
            <a:headEnd len="sm" w="sm" type="none"/>
            <a:tailEnd len="sm" w="sm" type="stealth"/>
          </a:ln>
        </p:spPr>
      </p:cxnSp>
      <p:cxnSp>
        <p:nvCxnSpPr>
          <p:cNvPr id="2156" name="Google Shape;2156;p262"/>
          <p:cNvCxnSpPr>
            <a:stCxn id="2148" idx="3"/>
            <a:endCxn id="2150" idx="1"/>
          </p:cNvCxnSpPr>
          <p:nvPr/>
        </p:nvCxnSpPr>
        <p:spPr>
          <a:xfrm flipH="1" rot="10800000">
            <a:off x="2106613" y="2583513"/>
            <a:ext cx="4136700" cy="2367900"/>
          </a:xfrm>
          <a:prstGeom prst="bentConnector3">
            <a:avLst>
              <a:gd fmla="val 92183" name="adj1"/>
            </a:avLst>
          </a:prstGeom>
          <a:noFill/>
          <a:ln cap="flat" cmpd="sng" w="38100">
            <a:solidFill>
              <a:srgbClr val="8064A2"/>
            </a:solidFill>
            <a:prstDash val="solid"/>
            <a:round/>
            <a:headEnd len="sm" w="sm" type="none"/>
            <a:tailEnd len="sm" w="sm" type="stealth"/>
          </a:ln>
        </p:spPr>
      </p:cxnSp>
      <p:sp>
        <p:nvSpPr>
          <p:cNvPr id="2157" name="Google Shape;2157;p262"/>
          <p:cNvSpPr/>
          <p:nvPr/>
        </p:nvSpPr>
        <p:spPr>
          <a:xfrm>
            <a:off x="887151" y="3772099"/>
            <a:ext cx="127951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represents</a:t>
            </a:r>
            <a:endParaRPr/>
          </a:p>
        </p:txBody>
      </p:sp>
      <p:sp>
        <p:nvSpPr>
          <p:cNvPr id="2158" name="Google Shape;2158;p262"/>
          <p:cNvSpPr/>
          <p:nvPr/>
        </p:nvSpPr>
        <p:spPr>
          <a:xfrm>
            <a:off x="6521132" y="3294162"/>
            <a:ext cx="127951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represents</a:t>
            </a:r>
            <a:endParaRPr/>
          </a:p>
        </p:txBody>
      </p:sp>
      <p:sp>
        <p:nvSpPr>
          <p:cNvPr id="2159" name="Google Shape;2159;p262"/>
          <p:cNvSpPr/>
          <p:nvPr/>
        </p:nvSpPr>
        <p:spPr>
          <a:xfrm>
            <a:off x="2166668" y="3236487"/>
            <a:ext cx="102624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8064A2"/>
                </a:solidFill>
                <a:latin typeface="Verdana"/>
                <a:ea typeface="Verdana"/>
                <a:cs typeface="Verdana"/>
                <a:sym typeface="Verdana"/>
              </a:rPr>
              <a:t>requires</a:t>
            </a:r>
            <a:endParaRPr b="0" i="0" sz="1600" u="none" cap="none" strike="noStrike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60" name="Google Shape;2160;p262"/>
          <p:cNvSpPr/>
          <p:nvPr/>
        </p:nvSpPr>
        <p:spPr>
          <a:xfrm>
            <a:off x="4866833" y="3236170"/>
            <a:ext cx="102624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8064A2"/>
                </a:solidFill>
                <a:latin typeface="Verdana"/>
                <a:ea typeface="Verdana"/>
                <a:cs typeface="Verdana"/>
                <a:sym typeface="Verdana"/>
              </a:rPr>
              <a:t>requires</a:t>
            </a:r>
            <a:endParaRPr b="0" i="0" sz="1600" u="none" cap="none" strike="noStrike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6" name="Shape 2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" name="Google Shape;2167;p263"/>
          <p:cNvSpPr/>
          <p:nvPr/>
        </p:nvSpPr>
        <p:spPr>
          <a:xfrm>
            <a:off x="1763713" y="1331913"/>
            <a:ext cx="409468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8" name="Google Shape;2168;p263"/>
          <p:cNvSpPr/>
          <p:nvPr/>
        </p:nvSpPr>
        <p:spPr>
          <a:xfrm>
            <a:off x="1763713" y="16557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9" name="Google Shape;2169;p263"/>
          <p:cNvSpPr/>
          <p:nvPr/>
        </p:nvSpPr>
        <p:spPr>
          <a:xfrm>
            <a:off x="1763713" y="26280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0" name="Google Shape;2170;p263"/>
          <p:cNvSpPr/>
          <p:nvPr/>
        </p:nvSpPr>
        <p:spPr>
          <a:xfrm>
            <a:off x="1763713" y="23034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1" name="Google Shape;2171;p263"/>
          <p:cNvSpPr/>
          <p:nvPr/>
        </p:nvSpPr>
        <p:spPr>
          <a:xfrm>
            <a:off x="1763713" y="19800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2" name="Google Shape;2172;p263"/>
          <p:cNvSpPr/>
          <p:nvPr/>
        </p:nvSpPr>
        <p:spPr>
          <a:xfrm>
            <a:off x="1763713" y="29527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3" name="Google Shape;2173;p263"/>
          <p:cNvSpPr/>
          <p:nvPr/>
        </p:nvSpPr>
        <p:spPr>
          <a:xfrm>
            <a:off x="1763713" y="32766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4" name="Google Shape;2174;p263"/>
          <p:cNvSpPr/>
          <p:nvPr/>
        </p:nvSpPr>
        <p:spPr>
          <a:xfrm>
            <a:off x="1763713" y="36004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5" name="Google Shape;2175;p263"/>
          <p:cNvSpPr/>
          <p:nvPr/>
        </p:nvSpPr>
        <p:spPr>
          <a:xfrm>
            <a:off x="1763713" y="39243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6" name="Google Shape;2176;p263"/>
          <p:cNvSpPr/>
          <p:nvPr/>
        </p:nvSpPr>
        <p:spPr>
          <a:xfrm>
            <a:off x="1763713" y="52197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100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7" name="Google Shape;2177;p263"/>
          <p:cNvSpPr/>
          <p:nvPr/>
        </p:nvSpPr>
        <p:spPr>
          <a:xfrm>
            <a:off x="1763713" y="55435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8" name="Google Shape;2178;p263"/>
          <p:cNvSpPr/>
          <p:nvPr/>
        </p:nvSpPr>
        <p:spPr>
          <a:xfrm>
            <a:off x="1763713" y="58674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9" name="Google Shape;2179;p263"/>
          <p:cNvSpPr/>
          <p:nvPr/>
        </p:nvSpPr>
        <p:spPr>
          <a:xfrm>
            <a:off x="1763713" y="42481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0" name="Google Shape;2180;p263"/>
          <p:cNvSpPr/>
          <p:nvPr/>
        </p:nvSpPr>
        <p:spPr>
          <a:xfrm>
            <a:off x="1763713" y="45720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81" name="Google Shape;2181;p263"/>
          <p:cNvSpPr/>
          <p:nvPr/>
        </p:nvSpPr>
        <p:spPr>
          <a:xfrm>
            <a:off x="1763713" y="48958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2" name="Google Shape;2182;p263"/>
          <p:cNvGrpSpPr/>
          <p:nvPr/>
        </p:nvGrpSpPr>
        <p:grpSpPr>
          <a:xfrm>
            <a:off x="463550" y="111601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2183" name="Google Shape;2183;p26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4" name="Google Shape;2184;p263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185" name="Google Shape;2185;p263"/>
          <p:cNvSpPr/>
          <p:nvPr/>
        </p:nvSpPr>
        <p:spPr>
          <a:xfrm>
            <a:off x="485775" y="226853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6" name="Google Shape;2186;p26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2187" name="Google Shape;2187;p263"/>
          <p:cNvSpPr/>
          <p:nvPr/>
        </p:nvSpPr>
        <p:spPr>
          <a:xfrm>
            <a:off x="5813950" y="1952872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88" name="Google Shape;2188;p263"/>
          <p:cNvSpPr/>
          <p:nvPr/>
        </p:nvSpPr>
        <p:spPr>
          <a:xfrm>
            <a:off x="5815068" y="1340768"/>
            <a:ext cx="216049" cy="576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89" name="Google Shape;2189;p263"/>
          <p:cNvSpPr/>
          <p:nvPr/>
        </p:nvSpPr>
        <p:spPr>
          <a:xfrm>
            <a:off x="5813950" y="2321999"/>
            <a:ext cx="216049" cy="158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0" name="Google Shape;2190;p263"/>
          <p:cNvSpPr/>
          <p:nvPr/>
        </p:nvSpPr>
        <p:spPr>
          <a:xfrm>
            <a:off x="5820300" y="3933056"/>
            <a:ext cx="216049" cy="158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1" name="Google Shape;2191;p263"/>
          <p:cNvSpPr/>
          <p:nvPr/>
        </p:nvSpPr>
        <p:spPr>
          <a:xfrm>
            <a:off x="1741488" y="1212665"/>
            <a:ext cx="4621212" cy="270276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2" name="Google Shape;2192;p263"/>
          <p:cNvSpPr/>
          <p:nvPr/>
        </p:nvSpPr>
        <p:spPr>
          <a:xfrm>
            <a:off x="1673721" y="3909351"/>
            <a:ext cx="4621212" cy="1296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3" name="Google Shape;2193;p263"/>
          <p:cNvSpPr/>
          <p:nvPr/>
        </p:nvSpPr>
        <p:spPr>
          <a:xfrm>
            <a:off x="5866352" y="5203805"/>
            <a:ext cx="98101" cy="33088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4" name="Google Shape;2194;p263"/>
          <p:cNvSpPr/>
          <p:nvPr/>
        </p:nvSpPr>
        <p:spPr>
          <a:xfrm rot="5400000">
            <a:off x="5812341" y="5464776"/>
            <a:ext cx="57914" cy="5848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95" name="Google Shape;2195;p263"/>
          <p:cNvCxnSpPr>
            <a:stCxn id="2185" idx="3"/>
            <a:endCxn id="2167" idx="5"/>
          </p:cNvCxnSpPr>
          <p:nvPr/>
        </p:nvCxnSpPr>
        <p:spPr>
          <a:xfrm flipH="1" rot="10800000">
            <a:off x="1547813" y="1475563"/>
            <a:ext cx="251700" cy="95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6" name="Google Shape;2196;p263"/>
          <p:cNvCxnSpPr>
            <a:stCxn id="2185" idx="3"/>
            <a:endCxn id="2168" idx="5"/>
          </p:cNvCxnSpPr>
          <p:nvPr/>
        </p:nvCxnSpPr>
        <p:spPr>
          <a:xfrm flipH="1" rot="10800000">
            <a:off x="1547813" y="1800163"/>
            <a:ext cx="252000" cy="63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7" name="Google Shape;2197;p263"/>
          <p:cNvCxnSpPr>
            <a:stCxn id="2185" idx="3"/>
            <a:endCxn id="2169" idx="5"/>
          </p:cNvCxnSpPr>
          <p:nvPr/>
        </p:nvCxnSpPr>
        <p:spPr>
          <a:xfrm>
            <a:off x="1547813" y="2430463"/>
            <a:ext cx="252000" cy="342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8" name="Google Shape;2198;p263"/>
          <p:cNvCxnSpPr>
            <a:stCxn id="2185" idx="3"/>
            <a:endCxn id="2170" idx="5"/>
          </p:cNvCxnSpPr>
          <p:nvPr/>
        </p:nvCxnSpPr>
        <p:spPr>
          <a:xfrm>
            <a:off x="1547813" y="2430463"/>
            <a:ext cx="252000" cy="1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9" name="Google Shape;2199;p263"/>
          <p:cNvCxnSpPr>
            <a:stCxn id="2185" idx="3"/>
            <a:endCxn id="2171" idx="5"/>
          </p:cNvCxnSpPr>
          <p:nvPr/>
        </p:nvCxnSpPr>
        <p:spPr>
          <a:xfrm flipH="1" rot="10800000">
            <a:off x="1547813" y="2124463"/>
            <a:ext cx="252000" cy="30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0" name="Google Shape;2200;p263"/>
          <p:cNvCxnSpPr>
            <a:stCxn id="2185" idx="3"/>
            <a:endCxn id="2172" idx="5"/>
          </p:cNvCxnSpPr>
          <p:nvPr/>
        </p:nvCxnSpPr>
        <p:spPr>
          <a:xfrm>
            <a:off x="1547813" y="2430463"/>
            <a:ext cx="251700" cy="66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1" name="Google Shape;2201;p263"/>
          <p:cNvCxnSpPr>
            <a:stCxn id="2185" idx="3"/>
            <a:endCxn id="2173" idx="5"/>
          </p:cNvCxnSpPr>
          <p:nvPr/>
        </p:nvCxnSpPr>
        <p:spPr>
          <a:xfrm>
            <a:off x="1547813" y="2430463"/>
            <a:ext cx="251700" cy="98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2" name="Google Shape;2202;p263"/>
          <p:cNvCxnSpPr>
            <a:stCxn id="2185" idx="3"/>
            <a:endCxn id="2174" idx="5"/>
          </p:cNvCxnSpPr>
          <p:nvPr/>
        </p:nvCxnSpPr>
        <p:spPr>
          <a:xfrm>
            <a:off x="1547813" y="2430463"/>
            <a:ext cx="251700" cy="131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3" name="Google Shape;2203;p263"/>
          <p:cNvCxnSpPr>
            <a:stCxn id="2185" idx="3"/>
            <a:endCxn id="2175" idx="5"/>
          </p:cNvCxnSpPr>
          <p:nvPr/>
        </p:nvCxnSpPr>
        <p:spPr>
          <a:xfrm>
            <a:off x="1547813" y="2430463"/>
            <a:ext cx="251700" cy="163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4" name="Google Shape;2204;p263"/>
          <p:cNvCxnSpPr>
            <a:stCxn id="2185" idx="3"/>
            <a:endCxn id="2176" idx="5"/>
          </p:cNvCxnSpPr>
          <p:nvPr/>
        </p:nvCxnSpPr>
        <p:spPr>
          <a:xfrm>
            <a:off x="1547813" y="2430463"/>
            <a:ext cx="252000" cy="2933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5" name="Google Shape;2205;p263"/>
          <p:cNvCxnSpPr>
            <a:stCxn id="2185" idx="3"/>
            <a:endCxn id="2177" idx="5"/>
          </p:cNvCxnSpPr>
          <p:nvPr/>
        </p:nvCxnSpPr>
        <p:spPr>
          <a:xfrm>
            <a:off x="1547813" y="2430463"/>
            <a:ext cx="252000" cy="325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6" name="Google Shape;2206;p263"/>
          <p:cNvCxnSpPr>
            <a:stCxn id="2185" idx="3"/>
            <a:endCxn id="2178" idx="5"/>
          </p:cNvCxnSpPr>
          <p:nvPr/>
        </p:nvCxnSpPr>
        <p:spPr>
          <a:xfrm>
            <a:off x="1547813" y="2430463"/>
            <a:ext cx="252000" cy="358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7" name="Google Shape;2207;p263"/>
          <p:cNvCxnSpPr>
            <a:stCxn id="2185" idx="3"/>
            <a:endCxn id="2179" idx="5"/>
          </p:cNvCxnSpPr>
          <p:nvPr/>
        </p:nvCxnSpPr>
        <p:spPr>
          <a:xfrm>
            <a:off x="1547813" y="2430463"/>
            <a:ext cx="251700" cy="1961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8" name="Google Shape;2208;p263"/>
          <p:cNvCxnSpPr>
            <a:stCxn id="2185" idx="3"/>
            <a:endCxn id="2180" idx="5"/>
          </p:cNvCxnSpPr>
          <p:nvPr/>
        </p:nvCxnSpPr>
        <p:spPr>
          <a:xfrm>
            <a:off x="1547813" y="2430463"/>
            <a:ext cx="251700" cy="2285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9" name="Google Shape;2209;p263"/>
          <p:cNvCxnSpPr>
            <a:stCxn id="2185" idx="3"/>
            <a:endCxn id="2181" idx="5"/>
          </p:cNvCxnSpPr>
          <p:nvPr/>
        </p:nvCxnSpPr>
        <p:spPr>
          <a:xfrm>
            <a:off x="1547813" y="2430463"/>
            <a:ext cx="252000" cy="2609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10" name="Google Shape;2210;p263"/>
          <p:cNvSpPr/>
          <p:nvPr/>
        </p:nvSpPr>
        <p:spPr>
          <a:xfrm>
            <a:off x="5821587" y="5209825"/>
            <a:ext cx="215900" cy="972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11" name="Google Shape;2211;p263"/>
          <p:cNvSpPr txBox="1"/>
          <p:nvPr/>
        </p:nvSpPr>
        <p:spPr>
          <a:xfrm>
            <a:off x="6012754" y="5579972"/>
            <a:ext cx="13740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 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2" name="Google Shape;2212;p263"/>
          <p:cNvSpPr txBox="1"/>
          <p:nvPr/>
        </p:nvSpPr>
        <p:spPr>
          <a:xfrm rot="445899">
            <a:off x="7113287" y="5203805"/>
            <a:ext cx="8114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Later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8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264"/>
          <p:cNvSpPr/>
          <p:nvPr/>
        </p:nvSpPr>
        <p:spPr>
          <a:xfrm rot="-5400000">
            <a:off x="930275" y="3303588"/>
            <a:ext cx="431800" cy="438150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20" name="Google Shape;2220;p264"/>
          <p:cNvCxnSpPr>
            <a:stCxn id="2221" idx="1"/>
            <a:endCxn id="2222" idx="0"/>
          </p:cNvCxnSpPr>
          <p:nvPr/>
        </p:nvCxnSpPr>
        <p:spPr>
          <a:xfrm flipH="1">
            <a:off x="2005725" y="2416175"/>
            <a:ext cx="18519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223" name="Google Shape;2223;p264"/>
          <p:cNvCxnSpPr>
            <a:stCxn id="2221" idx="3"/>
            <a:endCxn id="2224" idx="0"/>
          </p:cNvCxnSpPr>
          <p:nvPr/>
        </p:nvCxnSpPr>
        <p:spPr>
          <a:xfrm>
            <a:off x="5154613" y="2416175"/>
            <a:ext cx="13818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225" name="Google Shape;2225;p264"/>
          <p:cNvCxnSpPr>
            <a:stCxn id="2222" idx="3"/>
            <a:endCxn id="2224" idx="1"/>
          </p:cNvCxnSpPr>
          <p:nvPr/>
        </p:nvCxnSpPr>
        <p:spPr>
          <a:xfrm flipH="1" rot="10800000">
            <a:off x="2654300" y="3515607"/>
            <a:ext cx="3233700" cy="1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2226" name="Google Shape;2226;p264"/>
          <p:cNvCxnSpPr>
            <a:stCxn id="2227" idx="3"/>
            <a:endCxn id="2224" idx="2"/>
          </p:cNvCxnSpPr>
          <p:nvPr/>
        </p:nvCxnSpPr>
        <p:spPr>
          <a:xfrm flipH="1" rot="10800000">
            <a:off x="5153025" y="3838569"/>
            <a:ext cx="1383600" cy="775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228" name="Google Shape;2228;p264"/>
          <p:cNvCxnSpPr>
            <a:stCxn id="2227" idx="1"/>
            <a:endCxn id="2222" idx="2"/>
          </p:cNvCxnSpPr>
          <p:nvPr/>
        </p:nvCxnSpPr>
        <p:spPr>
          <a:xfrm rot="10800000">
            <a:off x="2005938" y="3841869"/>
            <a:ext cx="1850100" cy="77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229" name="Google Shape;2229;p26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Properties of Entities - Semantic units</a:t>
            </a:r>
            <a:endParaRPr/>
          </a:p>
        </p:txBody>
      </p:sp>
      <p:sp>
        <p:nvSpPr>
          <p:cNvPr id="2221" name="Google Shape;2221;p264"/>
          <p:cNvSpPr/>
          <p:nvPr/>
        </p:nvSpPr>
        <p:spPr>
          <a:xfrm>
            <a:off x="3857625" y="2092325"/>
            <a:ext cx="1296988" cy="64770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0" name="Google Shape;2230;p264"/>
          <p:cNvSpPr/>
          <p:nvPr/>
        </p:nvSpPr>
        <p:spPr>
          <a:xfrm>
            <a:off x="8443638" y="2287564"/>
            <a:ext cx="328613" cy="720725"/>
          </a:xfrm>
          <a:custGeom>
            <a:rect b="b" l="l" r="r" t="t"/>
            <a:pathLst>
              <a:path extrusionOk="0" h="719805" w="328612">
                <a:moveTo>
                  <a:pt x="0" y="291180"/>
                </a:moveTo>
                <a:lnTo>
                  <a:pt x="0" y="291180"/>
                </a:lnTo>
                <a:cubicBezTo>
                  <a:pt x="6350" y="305467"/>
                  <a:pt x="12058" y="320058"/>
                  <a:pt x="19050" y="334042"/>
                </a:cubicBezTo>
                <a:cubicBezTo>
                  <a:pt x="21610" y="339162"/>
                  <a:pt x="26250" y="343099"/>
                  <a:pt x="28575" y="348330"/>
                </a:cubicBezTo>
                <a:cubicBezTo>
                  <a:pt x="32653" y="357505"/>
                  <a:pt x="34925" y="367380"/>
                  <a:pt x="38100" y="376905"/>
                </a:cubicBezTo>
                <a:lnTo>
                  <a:pt x="42862" y="391192"/>
                </a:lnTo>
                <a:cubicBezTo>
                  <a:pt x="44450" y="395955"/>
                  <a:pt x="46408" y="400610"/>
                  <a:pt x="47625" y="405480"/>
                </a:cubicBezTo>
                <a:lnTo>
                  <a:pt x="52387" y="424530"/>
                </a:lnTo>
                <a:cubicBezTo>
                  <a:pt x="58737" y="422942"/>
                  <a:pt x="65047" y="421187"/>
                  <a:pt x="71437" y="419767"/>
                </a:cubicBezTo>
                <a:cubicBezTo>
                  <a:pt x="79339" y="418011"/>
                  <a:pt x="88663" y="419710"/>
                  <a:pt x="95250" y="415005"/>
                </a:cubicBezTo>
                <a:cubicBezTo>
                  <a:pt x="101027" y="410879"/>
                  <a:pt x="101600" y="402305"/>
                  <a:pt x="104775" y="395955"/>
                </a:cubicBezTo>
                <a:cubicBezTo>
                  <a:pt x="106362" y="473742"/>
                  <a:pt x="106710" y="551565"/>
                  <a:pt x="109537" y="629317"/>
                </a:cubicBezTo>
                <a:cubicBezTo>
                  <a:pt x="109761" y="635489"/>
                  <a:pt x="117327" y="673896"/>
                  <a:pt x="119062" y="681705"/>
                </a:cubicBezTo>
                <a:cubicBezTo>
                  <a:pt x="120482" y="688095"/>
                  <a:pt x="120194" y="695309"/>
                  <a:pt x="123825" y="700755"/>
                </a:cubicBezTo>
                <a:cubicBezTo>
                  <a:pt x="129014" y="708538"/>
                  <a:pt x="157012" y="717840"/>
                  <a:pt x="161925" y="719805"/>
                </a:cubicBezTo>
                <a:cubicBezTo>
                  <a:pt x="176212" y="718217"/>
                  <a:pt x="190607" y="717405"/>
                  <a:pt x="204787" y="715042"/>
                </a:cubicBezTo>
                <a:cubicBezTo>
                  <a:pt x="217666" y="712896"/>
                  <a:pt x="239005" y="699834"/>
                  <a:pt x="247650" y="695992"/>
                </a:cubicBezTo>
                <a:cubicBezTo>
                  <a:pt x="256430" y="692090"/>
                  <a:pt x="272344" y="688628"/>
                  <a:pt x="280987" y="686467"/>
                </a:cubicBezTo>
                <a:cubicBezTo>
                  <a:pt x="285750" y="683292"/>
                  <a:pt x="292241" y="681796"/>
                  <a:pt x="295275" y="676942"/>
                </a:cubicBezTo>
                <a:cubicBezTo>
                  <a:pt x="300596" y="668428"/>
                  <a:pt x="301625" y="657892"/>
                  <a:pt x="304800" y="648367"/>
                </a:cubicBezTo>
                <a:lnTo>
                  <a:pt x="309562" y="634080"/>
                </a:lnTo>
                <a:cubicBezTo>
                  <a:pt x="311150" y="629317"/>
                  <a:pt x="313341" y="624715"/>
                  <a:pt x="314325" y="619792"/>
                </a:cubicBezTo>
                <a:lnTo>
                  <a:pt x="319087" y="595980"/>
                </a:lnTo>
                <a:cubicBezTo>
                  <a:pt x="326483" y="499847"/>
                  <a:pt x="328612" y="485590"/>
                  <a:pt x="328612" y="357855"/>
                </a:cubicBezTo>
                <a:cubicBezTo>
                  <a:pt x="328612" y="281638"/>
                  <a:pt x="326837" y="205413"/>
                  <a:pt x="323850" y="129255"/>
                </a:cubicBezTo>
                <a:cubicBezTo>
                  <a:pt x="323653" y="124239"/>
                  <a:pt x="321332" y="119457"/>
                  <a:pt x="319087" y="114967"/>
                </a:cubicBezTo>
                <a:cubicBezTo>
                  <a:pt x="316527" y="109848"/>
                  <a:pt x="312737" y="105442"/>
                  <a:pt x="309562" y="100680"/>
                </a:cubicBezTo>
                <a:cubicBezTo>
                  <a:pt x="307975" y="95917"/>
                  <a:pt x="307291" y="90751"/>
                  <a:pt x="304800" y="86392"/>
                </a:cubicBezTo>
                <a:cubicBezTo>
                  <a:pt x="300738" y="79283"/>
                  <a:pt x="284019" y="58251"/>
                  <a:pt x="276225" y="53055"/>
                </a:cubicBezTo>
                <a:cubicBezTo>
                  <a:pt x="272048" y="50270"/>
                  <a:pt x="266551" y="50270"/>
                  <a:pt x="261937" y="48292"/>
                </a:cubicBezTo>
                <a:cubicBezTo>
                  <a:pt x="255412" y="45495"/>
                  <a:pt x="249687" y="40807"/>
                  <a:pt x="242887" y="38767"/>
                </a:cubicBezTo>
                <a:cubicBezTo>
                  <a:pt x="233638" y="35992"/>
                  <a:pt x="223813" y="35732"/>
                  <a:pt x="214312" y="34005"/>
                </a:cubicBezTo>
                <a:cubicBezTo>
                  <a:pt x="206348" y="32557"/>
                  <a:pt x="198437" y="30830"/>
                  <a:pt x="190500" y="29242"/>
                </a:cubicBezTo>
                <a:cubicBezTo>
                  <a:pt x="185737" y="26067"/>
                  <a:pt x="181332" y="22277"/>
                  <a:pt x="176212" y="19717"/>
                </a:cubicBezTo>
                <a:cubicBezTo>
                  <a:pt x="136776" y="0"/>
                  <a:pt x="188586" y="32728"/>
                  <a:pt x="147637" y="5430"/>
                </a:cubicBezTo>
                <a:cubicBezTo>
                  <a:pt x="142875" y="8605"/>
                  <a:pt x="137628" y="11152"/>
                  <a:pt x="133350" y="14955"/>
                </a:cubicBezTo>
                <a:cubicBezTo>
                  <a:pt x="123282" y="23904"/>
                  <a:pt x="117554" y="39270"/>
                  <a:pt x="104775" y="43530"/>
                </a:cubicBezTo>
                <a:cubicBezTo>
                  <a:pt x="69465" y="55300"/>
                  <a:pt x="85180" y="48565"/>
                  <a:pt x="57150" y="62580"/>
                </a:cubicBezTo>
                <a:cubicBezTo>
                  <a:pt x="55562" y="67342"/>
                  <a:pt x="54632" y="72377"/>
                  <a:pt x="52387" y="76867"/>
                </a:cubicBezTo>
                <a:cubicBezTo>
                  <a:pt x="49827" y="81987"/>
                  <a:pt x="45187" y="85924"/>
                  <a:pt x="42862" y="91155"/>
                </a:cubicBezTo>
                <a:cubicBezTo>
                  <a:pt x="38784" y="100330"/>
                  <a:pt x="33337" y="119730"/>
                  <a:pt x="33337" y="119730"/>
                </a:cubicBezTo>
                <a:cubicBezTo>
                  <a:pt x="31265" y="134234"/>
                  <a:pt x="24837" y="177848"/>
                  <a:pt x="23812" y="191167"/>
                </a:cubicBezTo>
                <a:cubicBezTo>
                  <a:pt x="18698" y="257652"/>
                  <a:pt x="3969" y="274511"/>
                  <a:pt x="0" y="29118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Lovgivning_LegalRestrictions_DigitalPreservation.png" id="2231" name="Google Shape;2231;p2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863" y="1403747"/>
            <a:ext cx="576262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32" name="Google Shape;2232;p264"/>
          <p:cNvGrpSpPr/>
          <p:nvPr/>
        </p:nvGrpSpPr>
        <p:grpSpPr>
          <a:xfrm>
            <a:off x="7250822" y="3007221"/>
            <a:ext cx="1143840" cy="814348"/>
            <a:chOff x="7310207" y="3514369"/>
            <a:chExt cx="1143840" cy="814348"/>
          </a:xfrm>
        </p:grpSpPr>
        <p:grpSp>
          <p:nvGrpSpPr>
            <p:cNvPr id="2233" name="Google Shape;2233;p264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2234" name="Google Shape;2234;p264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2235" name="Google Shape;2235;p264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2236" name="Google Shape;2236;p264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2237" name="Google Shape;2237;p264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38" name="Google Shape;2238;p26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39" name="Google Shape;2239;p264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2240" name="Google Shape;2240;p264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241" name="Google Shape;2241;p264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242" name="Google Shape;2242;p264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243" name="Google Shape;2243;p264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2244" name="Google Shape;2244;p264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45" name="Google Shape;2245;p26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22" name="Google Shape;2222;p264"/>
          <p:cNvSpPr/>
          <p:nvPr/>
        </p:nvSpPr>
        <p:spPr>
          <a:xfrm>
            <a:off x="1357313" y="3192463"/>
            <a:ext cx="1296987" cy="649287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4" name="Google Shape;2224;p264"/>
          <p:cNvSpPr/>
          <p:nvPr/>
        </p:nvSpPr>
        <p:spPr>
          <a:xfrm>
            <a:off x="5888038" y="319246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6" name="Google Shape;2246;p264"/>
          <p:cNvGrpSpPr/>
          <p:nvPr/>
        </p:nvGrpSpPr>
        <p:grpSpPr>
          <a:xfrm>
            <a:off x="823197" y="3817817"/>
            <a:ext cx="1011237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2247" name="Google Shape;2247;p26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8" name="Google Shape;2248;p264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227" name="Google Shape;2227;p264"/>
          <p:cNvSpPr/>
          <p:nvPr/>
        </p:nvSpPr>
        <p:spPr>
          <a:xfrm>
            <a:off x="3856038" y="429101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2249" name="Google Shape;2249;p26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72731" y="5043876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0" name="Google Shape;2250;p264"/>
          <p:cNvSpPr/>
          <p:nvPr/>
        </p:nvSpPr>
        <p:spPr>
          <a:xfrm>
            <a:off x="3492500" y="4038918"/>
            <a:ext cx="2130425" cy="1776412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7" name="Google Shape;2257;p160"/>
          <p:cNvGrpSpPr/>
          <p:nvPr/>
        </p:nvGrpSpPr>
        <p:grpSpPr>
          <a:xfrm>
            <a:off x="574408" y="3819560"/>
            <a:ext cx="2935996" cy="1296000"/>
            <a:chOff x="4487044" y="722148"/>
            <a:chExt cx="2935996" cy="1296000"/>
          </a:xfrm>
        </p:grpSpPr>
        <p:sp>
          <p:nvSpPr>
            <p:cNvPr id="2258" name="Google Shape;2258;p160"/>
            <p:cNvSpPr/>
            <p:nvPr/>
          </p:nvSpPr>
          <p:spPr>
            <a:xfrm>
              <a:off x="4487044" y="1291378"/>
              <a:ext cx="174728" cy="2386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2259" name="Google Shape;2259;p160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2260" name="Google Shape;2260;p160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2261" name="Google Shape;2261;p160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2262" name="Google Shape;2262;p160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2263" name="Google Shape;2263;p160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264" name="Google Shape;2264;p160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5" name="Google Shape;2265;p160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6" name="Google Shape;2266;p160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7" name="Google Shape;2267;p160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8" name="Google Shape;2268;p160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2269" name="Google Shape;2269;p160"/>
              <p:cNvCxnSpPr>
                <a:stCxn id="2267" idx="1"/>
                <a:endCxn id="2264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270" name="Google Shape;2270;p160"/>
              <p:cNvCxnSpPr>
                <a:stCxn id="2267" idx="3"/>
                <a:endCxn id="2266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271" name="Google Shape;2271;p160"/>
              <p:cNvCxnSpPr>
                <a:stCxn id="2265" idx="3"/>
                <a:endCxn id="2266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272" name="Google Shape;2272;p160"/>
              <p:cNvCxnSpPr>
                <a:stCxn id="2265" idx="1"/>
                <a:endCxn id="2264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273" name="Google Shape;2273;p160"/>
              <p:cNvCxnSpPr>
                <a:stCxn id="2264" idx="3"/>
                <a:endCxn id="2266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</p:grpSp>
      <p:sp>
        <p:nvSpPr>
          <p:cNvPr id="2274" name="Google Shape;2274;p160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Must be related to one or more Objects.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Can be related to one or more Agents. </a:t>
            </a:r>
            <a:endParaRPr/>
          </a:p>
        </p:txBody>
      </p:sp>
      <p:sp>
        <p:nvSpPr>
          <p:cNvPr id="2275" name="Google Shape;2275;p16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Event Entity – Semantic Units</a:t>
            </a:r>
            <a:endParaRPr/>
          </a:p>
        </p:txBody>
      </p:sp>
      <p:sp>
        <p:nvSpPr>
          <p:cNvPr id="2276" name="Google Shape;2276;p160"/>
          <p:cNvSpPr/>
          <p:nvPr/>
        </p:nvSpPr>
        <p:spPr>
          <a:xfrm>
            <a:off x="2281238" y="3201988"/>
            <a:ext cx="1576387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277" name="Google Shape;2277;p160"/>
          <p:cNvCxnSpPr>
            <a:stCxn id="2276" idx="3"/>
            <a:endCxn id="2278" idx="5"/>
          </p:cNvCxnSpPr>
          <p:nvPr/>
        </p:nvCxnSpPr>
        <p:spPr>
          <a:xfrm>
            <a:off x="3857625" y="3363913"/>
            <a:ext cx="264300" cy="5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9" name="Google Shape;2279;p160"/>
          <p:cNvCxnSpPr>
            <a:stCxn id="2276" idx="3"/>
            <a:endCxn id="2278" idx="5"/>
          </p:cNvCxnSpPr>
          <p:nvPr/>
        </p:nvCxnSpPr>
        <p:spPr>
          <a:xfrm>
            <a:off x="3857625" y="3363913"/>
            <a:ext cx="264300" cy="540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0" name="Google Shape;2280;p160"/>
          <p:cNvSpPr/>
          <p:nvPr/>
        </p:nvSpPr>
        <p:spPr>
          <a:xfrm>
            <a:off x="4081463" y="3616325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281" name="Google Shape;2281;p160"/>
          <p:cNvCxnSpPr>
            <a:stCxn id="2276" idx="3"/>
            <a:endCxn id="2280" idx="5"/>
          </p:cNvCxnSpPr>
          <p:nvPr/>
        </p:nvCxnSpPr>
        <p:spPr>
          <a:xfrm>
            <a:off x="3857625" y="3363913"/>
            <a:ext cx="264300" cy="414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2" name="Google Shape;2282;p160"/>
          <p:cNvSpPr/>
          <p:nvPr/>
        </p:nvSpPr>
        <p:spPr>
          <a:xfrm>
            <a:off x="4081463" y="3975100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eventDateTime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83" name="Google Shape;2283;p160"/>
          <p:cNvSpPr/>
          <p:nvPr/>
        </p:nvSpPr>
        <p:spPr>
          <a:xfrm>
            <a:off x="4111625" y="4335463"/>
            <a:ext cx="3443287" cy="322262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eventDetailInformation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84" name="Google Shape;2284;p160"/>
          <p:cNvSpPr/>
          <p:nvPr/>
        </p:nvSpPr>
        <p:spPr>
          <a:xfrm>
            <a:off x="4081463" y="4695825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eventOutcomeInformation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285" name="Google Shape;2285;p160"/>
          <p:cNvCxnSpPr>
            <a:stCxn id="2276" idx="3"/>
            <a:endCxn id="2282" idx="5"/>
          </p:cNvCxnSpPr>
          <p:nvPr/>
        </p:nvCxnSpPr>
        <p:spPr>
          <a:xfrm>
            <a:off x="3857625" y="3363913"/>
            <a:ext cx="264300" cy="773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86" name="Google Shape;2286;p160"/>
          <p:cNvCxnSpPr>
            <a:stCxn id="2276" idx="3"/>
            <a:endCxn id="2283" idx="5"/>
          </p:cNvCxnSpPr>
          <p:nvPr/>
        </p:nvCxnSpPr>
        <p:spPr>
          <a:xfrm>
            <a:off x="3857625" y="3363913"/>
            <a:ext cx="294300" cy="113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87" name="Google Shape;2287;p160"/>
          <p:cNvCxnSpPr>
            <a:stCxn id="2276" idx="3"/>
            <a:endCxn id="2284" idx="5"/>
          </p:cNvCxnSpPr>
          <p:nvPr/>
        </p:nvCxnSpPr>
        <p:spPr>
          <a:xfrm>
            <a:off x="3857625" y="3363913"/>
            <a:ext cx="264300" cy="1493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8" name="Google Shape;2288;p160"/>
          <p:cNvSpPr/>
          <p:nvPr/>
        </p:nvSpPr>
        <p:spPr>
          <a:xfrm>
            <a:off x="4081463" y="5056188"/>
            <a:ext cx="3443287" cy="322262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89" name="Google Shape;2289;p160"/>
          <p:cNvSpPr/>
          <p:nvPr/>
        </p:nvSpPr>
        <p:spPr>
          <a:xfrm>
            <a:off x="4081463" y="5414963"/>
            <a:ext cx="3443287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290" name="Google Shape;2290;p160"/>
          <p:cNvCxnSpPr>
            <a:stCxn id="2276" idx="3"/>
            <a:endCxn id="2288" idx="5"/>
          </p:cNvCxnSpPr>
          <p:nvPr/>
        </p:nvCxnSpPr>
        <p:spPr>
          <a:xfrm>
            <a:off x="3857625" y="3363913"/>
            <a:ext cx="264000" cy="185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91" name="Google Shape;2291;p160"/>
          <p:cNvCxnSpPr>
            <a:stCxn id="2276" idx="3"/>
            <a:endCxn id="2289" idx="5"/>
          </p:cNvCxnSpPr>
          <p:nvPr/>
        </p:nvCxnSpPr>
        <p:spPr>
          <a:xfrm>
            <a:off x="3857625" y="3363913"/>
            <a:ext cx="264600" cy="2213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78" name="Google Shape;2278;p160"/>
          <p:cNvSpPr/>
          <p:nvPr/>
        </p:nvSpPr>
        <p:spPr>
          <a:xfrm>
            <a:off x="4081463" y="3255963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292" name="Google Shape;2292;p160"/>
          <p:cNvCxnSpPr/>
          <p:nvPr/>
        </p:nvCxnSpPr>
        <p:spPr>
          <a:xfrm flipH="1">
            <a:off x="2364582" y="3525913"/>
            <a:ext cx="798600" cy="1323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:\digital.bevaring.dk\Illustrations\web\Begivenheder_Events_DigitalPreservation.png" id="2293" name="Google Shape;2293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1988" y="5217200"/>
            <a:ext cx="865188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4" name="Google Shape;2294;p160"/>
          <p:cNvSpPr txBox="1"/>
          <p:nvPr/>
        </p:nvSpPr>
        <p:spPr>
          <a:xfrm>
            <a:off x="6263792" y="3670147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5" name="Google Shape;2295;p160"/>
          <p:cNvSpPr/>
          <p:nvPr/>
        </p:nvSpPr>
        <p:spPr>
          <a:xfrm>
            <a:off x="7597532" y="3233493"/>
            <a:ext cx="216049" cy="1080000"/>
          </a:xfrm>
          <a:prstGeom prst="rightBrace">
            <a:avLst>
              <a:gd fmla="val 8333" name="adj1"/>
              <a:gd fmla="val 22229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6" name="Google Shape;2296;p160"/>
          <p:cNvSpPr txBox="1"/>
          <p:nvPr/>
        </p:nvSpPr>
        <p:spPr>
          <a:xfrm>
            <a:off x="7724424" y="3207000"/>
            <a:ext cx="1274805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mandatory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0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Google Shape;2301;p16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eventType</a:t>
            </a:r>
            <a:endParaRPr/>
          </a:p>
        </p:txBody>
      </p:sp>
      <p:sp>
        <p:nvSpPr>
          <p:cNvPr id="2302" name="Google Shape;2302;p161"/>
          <p:cNvSpPr txBox="1"/>
          <p:nvPr>
            <p:ph idx="1" type="body"/>
          </p:nvPr>
        </p:nvSpPr>
        <p:spPr>
          <a:xfrm>
            <a:off x="530225" y="1412875"/>
            <a:ext cx="8362950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Char char="▪"/>
            </a:pPr>
            <a:r>
              <a:rPr lang="en-US"/>
              <a:t>Names the event</a:t>
            </a:r>
            <a:endParaRPr sz="1800"/>
          </a:p>
          <a:p>
            <a:pPr indent="-16065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  <a:p>
            <a:pPr indent="-16065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  <a:p>
            <a:pPr indent="-16065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  <a:p>
            <a:pPr indent="-16065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600"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▪"/>
            </a:pPr>
            <a:r>
              <a:rPr lang="en-US"/>
              <a:t>Recommended to use a controlled vocabulary, e.g.</a:t>
            </a:r>
            <a:endParaRPr sz="1800"/>
          </a:p>
          <a:p>
            <a:pPr indent="0" lvl="1" marL="357188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Font typeface="Verdana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http://id.loc.gov/vocabulary/preservation/eventType.html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▪"/>
            </a:pPr>
            <a:r>
              <a:rPr lang="en-US"/>
              <a:t>Could use coded values</a:t>
            </a:r>
            <a:endParaRPr sz="1800"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▪"/>
            </a:pPr>
            <a:r>
              <a:rPr lang="en-US"/>
              <a:t>Granularity is implementation-specific</a:t>
            </a:r>
            <a:endParaRPr sz="1800"/>
          </a:p>
        </p:txBody>
      </p:sp>
      <p:sp>
        <p:nvSpPr>
          <p:cNvPr id="2303" name="Google Shape;2303;p161"/>
          <p:cNvSpPr txBox="1"/>
          <p:nvPr/>
        </p:nvSpPr>
        <p:spPr>
          <a:xfrm>
            <a:off x="919163" y="2726609"/>
            <a:ext cx="1630362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migration</a:t>
            </a:r>
            <a:endParaRPr b="0" i="0" sz="18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04" name="Google Shape;2304;p161"/>
          <p:cNvSpPr txBox="1"/>
          <p:nvPr/>
        </p:nvSpPr>
        <p:spPr>
          <a:xfrm>
            <a:off x="1187450" y="1801097"/>
            <a:ext cx="1631950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Ingestion</a:t>
            </a:r>
            <a:endParaRPr b="0" i="0" sz="18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05" name="Google Shape;2305;p161"/>
          <p:cNvSpPr txBox="1"/>
          <p:nvPr/>
        </p:nvSpPr>
        <p:spPr>
          <a:xfrm>
            <a:off x="4183063" y="1789984"/>
            <a:ext cx="2035175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Virus check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6" name="Google Shape;2306;p161"/>
          <p:cNvSpPr txBox="1"/>
          <p:nvPr/>
        </p:nvSpPr>
        <p:spPr>
          <a:xfrm>
            <a:off x="4692650" y="2559922"/>
            <a:ext cx="2481263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Decompression</a:t>
            </a:r>
            <a:endParaRPr b="0" i="0" sz="18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07" name="Google Shape;2307;p161"/>
          <p:cNvSpPr txBox="1"/>
          <p:nvPr/>
        </p:nvSpPr>
        <p:spPr>
          <a:xfrm>
            <a:off x="5078413" y="2093197"/>
            <a:ext cx="2035175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Compression</a:t>
            </a:r>
            <a:endParaRPr b="0" i="0" sz="18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08" name="Google Shape;2308;p161"/>
          <p:cNvSpPr txBox="1"/>
          <p:nvPr/>
        </p:nvSpPr>
        <p:spPr>
          <a:xfrm>
            <a:off x="2760663" y="2736134"/>
            <a:ext cx="2035175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Fixity check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9" name="Google Shape;2309;p161"/>
          <p:cNvSpPr txBox="1"/>
          <p:nvPr/>
        </p:nvSpPr>
        <p:spPr>
          <a:xfrm>
            <a:off x="1047750" y="2263059"/>
            <a:ext cx="4249738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Message digest calculation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r>
              <a:t/>
            </a:r>
            <a:endParaRPr b="1" i="0" sz="18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10" name="Google Shape;2310;p161"/>
          <p:cNvSpPr txBox="1"/>
          <p:nvPr/>
        </p:nvSpPr>
        <p:spPr>
          <a:xfrm>
            <a:off x="2760663" y="1980484"/>
            <a:ext cx="2035175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Validation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1" name="Google Shape;2311;p161"/>
          <p:cNvSpPr txBox="1"/>
          <p:nvPr/>
        </p:nvSpPr>
        <p:spPr>
          <a:xfrm>
            <a:off x="7215188" y="2359897"/>
            <a:ext cx="492125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400"/>
              <a:buFont typeface="Gill Sans"/>
              <a:buNone/>
            </a:pPr>
            <a:r>
              <a:rPr b="1" i="0" lang="en-US" sz="2000" u="none" cap="none" strike="noStrike">
                <a:solidFill>
                  <a:srgbClr val="974806"/>
                </a:solidFill>
                <a:latin typeface="Gill Sans"/>
                <a:ea typeface="Gill Sans"/>
                <a:cs typeface="Gill Sans"/>
                <a:sym typeface="Gill Sans"/>
              </a:rPr>
              <a:t>…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2" name="Google Shape;2312;p161"/>
          <p:cNvSpPr txBox="1"/>
          <p:nvPr/>
        </p:nvSpPr>
        <p:spPr>
          <a:xfrm>
            <a:off x="6159501" y="1756286"/>
            <a:ext cx="2035175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000"/>
              <a:buFont typeface="Verdana"/>
              <a:buNone/>
            </a:pPr>
            <a:r>
              <a:rPr b="1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creation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265"/>
          <p:cNvSpPr txBox="1"/>
          <p:nvPr>
            <p:ph idx="1" type="body"/>
          </p:nvPr>
        </p:nvSpPr>
        <p:spPr>
          <a:xfrm>
            <a:off x="530225" y="1268413"/>
            <a:ext cx="7497763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Must be related to one or more Objects.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Can be related to one or more Agents. </a:t>
            </a:r>
            <a:endParaRPr/>
          </a:p>
        </p:txBody>
      </p:sp>
      <p:sp>
        <p:nvSpPr>
          <p:cNvPr id="2320" name="Google Shape;2320;p26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Event Entity – Semantic Units</a:t>
            </a:r>
            <a:endParaRPr/>
          </a:p>
        </p:txBody>
      </p:sp>
      <p:sp>
        <p:nvSpPr>
          <p:cNvPr id="2321" name="Google Shape;2321;p265"/>
          <p:cNvSpPr/>
          <p:nvPr/>
        </p:nvSpPr>
        <p:spPr>
          <a:xfrm>
            <a:off x="2281238" y="3201988"/>
            <a:ext cx="1576387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322" name="Google Shape;2322;p265"/>
          <p:cNvCxnSpPr>
            <a:stCxn id="2321" idx="3"/>
            <a:endCxn id="2323" idx="5"/>
          </p:cNvCxnSpPr>
          <p:nvPr/>
        </p:nvCxnSpPr>
        <p:spPr>
          <a:xfrm>
            <a:off x="3857625" y="3363913"/>
            <a:ext cx="264300" cy="5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24" name="Google Shape;2324;p265"/>
          <p:cNvCxnSpPr>
            <a:stCxn id="2321" idx="3"/>
            <a:endCxn id="2323" idx="5"/>
          </p:cNvCxnSpPr>
          <p:nvPr/>
        </p:nvCxnSpPr>
        <p:spPr>
          <a:xfrm>
            <a:off x="3857625" y="3363913"/>
            <a:ext cx="264300" cy="540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5" name="Google Shape;2325;p265"/>
          <p:cNvSpPr/>
          <p:nvPr/>
        </p:nvSpPr>
        <p:spPr>
          <a:xfrm>
            <a:off x="4081463" y="3616325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326" name="Google Shape;2326;p265"/>
          <p:cNvCxnSpPr>
            <a:stCxn id="2321" idx="3"/>
            <a:endCxn id="2325" idx="5"/>
          </p:cNvCxnSpPr>
          <p:nvPr/>
        </p:nvCxnSpPr>
        <p:spPr>
          <a:xfrm>
            <a:off x="3857625" y="3363913"/>
            <a:ext cx="264300" cy="414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7" name="Google Shape;2327;p265"/>
          <p:cNvSpPr/>
          <p:nvPr/>
        </p:nvSpPr>
        <p:spPr>
          <a:xfrm>
            <a:off x="4081463" y="3975100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eventDateTime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28" name="Google Shape;2328;p265"/>
          <p:cNvSpPr/>
          <p:nvPr/>
        </p:nvSpPr>
        <p:spPr>
          <a:xfrm>
            <a:off x="4111625" y="4335463"/>
            <a:ext cx="3443287" cy="322262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eventDetailInformation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29" name="Google Shape;2329;p265"/>
          <p:cNvSpPr/>
          <p:nvPr/>
        </p:nvSpPr>
        <p:spPr>
          <a:xfrm>
            <a:off x="4081463" y="4695825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eventOutcomeInformation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330" name="Google Shape;2330;p265"/>
          <p:cNvCxnSpPr>
            <a:stCxn id="2321" idx="3"/>
            <a:endCxn id="2327" idx="5"/>
          </p:cNvCxnSpPr>
          <p:nvPr/>
        </p:nvCxnSpPr>
        <p:spPr>
          <a:xfrm>
            <a:off x="3857625" y="3363913"/>
            <a:ext cx="264300" cy="773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1" name="Google Shape;2331;p265"/>
          <p:cNvCxnSpPr>
            <a:stCxn id="2321" idx="3"/>
            <a:endCxn id="2328" idx="5"/>
          </p:cNvCxnSpPr>
          <p:nvPr/>
        </p:nvCxnSpPr>
        <p:spPr>
          <a:xfrm>
            <a:off x="3857625" y="3363913"/>
            <a:ext cx="294300" cy="113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2" name="Google Shape;2332;p265"/>
          <p:cNvCxnSpPr>
            <a:stCxn id="2321" idx="3"/>
            <a:endCxn id="2329" idx="5"/>
          </p:cNvCxnSpPr>
          <p:nvPr/>
        </p:nvCxnSpPr>
        <p:spPr>
          <a:xfrm>
            <a:off x="3857625" y="3363913"/>
            <a:ext cx="264300" cy="1493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33" name="Google Shape;2333;p265"/>
          <p:cNvSpPr/>
          <p:nvPr/>
        </p:nvSpPr>
        <p:spPr>
          <a:xfrm>
            <a:off x="4081463" y="5056188"/>
            <a:ext cx="3443287" cy="322262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34" name="Google Shape;2334;p265"/>
          <p:cNvSpPr/>
          <p:nvPr/>
        </p:nvSpPr>
        <p:spPr>
          <a:xfrm>
            <a:off x="4081463" y="5414963"/>
            <a:ext cx="3443287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335" name="Google Shape;2335;p265"/>
          <p:cNvCxnSpPr>
            <a:stCxn id="2321" idx="3"/>
            <a:endCxn id="2333" idx="5"/>
          </p:cNvCxnSpPr>
          <p:nvPr/>
        </p:nvCxnSpPr>
        <p:spPr>
          <a:xfrm>
            <a:off x="3857625" y="3363913"/>
            <a:ext cx="264000" cy="185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6" name="Google Shape;2336;p265"/>
          <p:cNvCxnSpPr>
            <a:stCxn id="2321" idx="3"/>
            <a:endCxn id="2334" idx="5"/>
          </p:cNvCxnSpPr>
          <p:nvPr/>
        </p:nvCxnSpPr>
        <p:spPr>
          <a:xfrm>
            <a:off x="3857625" y="3363913"/>
            <a:ext cx="264600" cy="2213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3" name="Google Shape;2323;p265"/>
          <p:cNvSpPr/>
          <p:nvPr/>
        </p:nvSpPr>
        <p:spPr>
          <a:xfrm>
            <a:off x="4081463" y="3255963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337" name="Google Shape;2337;p265"/>
          <p:cNvCxnSpPr/>
          <p:nvPr/>
        </p:nvCxnSpPr>
        <p:spPr>
          <a:xfrm flipH="1">
            <a:off x="2364582" y="3525913"/>
            <a:ext cx="798600" cy="1323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38" name="Google Shape;2338;p265"/>
          <p:cNvSpPr/>
          <p:nvPr/>
        </p:nvSpPr>
        <p:spPr>
          <a:xfrm>
            <a:off x="7544396" y="5053013"/>
            <a:ext cx="204192" cy="68738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39" name="Google Shape;2339;p265"/>
          <p:cNvSpPr txBox="1"/>
          <p:nvPr/>
        </p:nvSpPr>
        <p:spPr>
          <a:xfrm>
            <a:off x="7752360" y="5094110"/>
            <a:ext cx="968546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0" name="Google Shape;2340;p265"/>
          <p:cNvSpPr txBox="1"/>
          <p:nvPr/>
        </p:nvSpPr>
        <p:spPr>
          <a:xfrm rot="445899">
            <a:off x="7705610" y="4748155"/>
            <a:ext cx="8114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Later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1" name="Google Shape;2341;p265"/>
          <p:cNvGrpSpPr/>
          <p:nvPr/>
        </p:nvGrpSpPr>
        <p:grpSpPr>
          <a:xfrm>
            <a:off x="574408" y="3819560"/>
            <a:ext cx="2935996" cy="1296000"/>
            <a:chOff x="4487044" y="722148"/>
            <a:chExt cx="2935996" cy="1296000"/>
          </a:xfrm>
        </p:grpSpPr>
        <p:sp>
          <p:nvSpPr>
            <p:cNvPr id="2342" name="Google Shape;2342;p265"/>
            <p:cNvSpPr/>
            <p:nvPr/>
          </p:nvSpPr>
          <p:spPr>
            <a:xfrm>
              <a:off x="4487044" y="1291378"/>
              <a:ext cx="174728" cy="2386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2343" name="Google Shape;2343;p265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2344" name="Google Shape;2344;p265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2345" name="Google Shape;2345;p265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2346" name="Google Shape;2346;p265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2347" name="Google Shape;2347;p265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48" name="Google Shape;2348;p265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9" name="Google Shape;2349;p265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0" name="Google Shape;2350;p265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1" name="Google Shape;2351;p265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2" name="Google Shape;2352;p265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2353" name="Google Shape;2353;p265"/>
              <p:cNvCxnSpPr>
                <a:stCxn id="2351" idx="1"/>
                <a:endCxn id="2348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354" name="Google Shape;2354;p265"/>
              <p:cNvCxnSpPr>
                <a:stCxn id="2351" idx="3"/>
                <a:endCxn id="2350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355" name="Google Shape;2355;p265"/>
              <p:cNvCxnSpPr>
                <a:stCxn id="2349" idx="3"/>
                <a:endCxn id="2350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356" name="Google Shape;2356;p265"/>
              <p:cNvCxnSpPr>
                <a:stCxn id="2349" idx="1"/>
                <a:endCxn id="2348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357" name="Google Shape;2357;p265"/>
              <p:cNvCxnSpPr>
                <a:stCxn id="2348" idx="3"/>
                <a:endCxn id="2350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</p:grpSp>
      <p:pic>
        <p:nvPicPr>
          <p:cNvPr descr="P:\digital.bevaring.dk\Illustrations\web\Begivenheder_Events_DigitalPreservation.png" id="2358" name="Google Shape;2358;p2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1988" y="5217200"/>
            <a:ext cx="865188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4" name="Shape 2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" name="Google Shape;2365;p266"/>
          <p:cNvSpPr/>
          <p:nvPr/>
        </p:nvSpPr>
        <p:spPr>
          <a:xfrm rot="-5400000">
            <a:off x="930275" y="3303588"/>
            <a:ext cx="431800" cy="438150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66" name="Google Shape;2366;p266"/>
          <p:cNvCxnSpPr>
            <a:stCxn id="2367" idx="1"/>
            <a:endCxn id="2368" idx="0"/>
          </p:cNvCxnSpPr>
          <p:nvPr/>
        </p:nvCxnSpPr>
        <p:spPr>
          <a:xfrm flipH="1">
            <a:off x="2005725" y="2416175"/>
            <a:ext cx="18519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369" name="Google Shape;2369;p266"/>
          <p:cNvCxnSpPr>
            <a:stCxn id="2367" idx="3"/>
            <a:endCxn id="2370" idx="0"/>
          </p:cNvCxnSpPr>
          <p:nvPr/>
        </p:nvCxnSpPr>
        <p:spPr>
          <a:xfrm>
            <a:off x="5154613" y="2416175"/>
            <a:ext cx="13818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371" name="Google Shape;2371;p266"/>
          <p:cNvCxnSpPr>
            <a:stCxn id="2368" idx="3"/>
            <a:endCxn id="2370" idx="1"/>
          </p:cNvCxnSpPr>
          <p:nvPr/>
        </p:nvCxnSpPr>
        <p:spPr>
          <a:xfrm flipH="1" rot="10800000">
            <a:off x="2654300" y="3515607"/>
            <a:ext cx="3233700" cy="1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2372" name="Google Shape;2372;p266"/>
          <p:cNvCxnSpPr>
            <a:stCxn id="2373" idx="3"/>
            <a:endCxn id="2370" idx="2"/>
          </p:cNvCxnSpPr>
          <p:nvPr/>
        </p:nvCxnSpPr>
        <p:spPr>
          <a:xfrm flipH="1" rot="10800000">
            <a:off x="5153025" y="3838569"/>
            <a:ext cx="1383600" cy="775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374" name="Google Shape;2374;p266"/>
          <p:cNvCxnSpPr>
            <a:stCxn id="2373" idx="1"/>
            <a:endCxn id="2368" idx="2"/>
          </p:cNvCxnSpPr>
          <p:nvPr/>
        </p:nvCxnSpPr>
        <p:spPr>
          <a:xfrm rot="10800000">
            <a:off x="2005938" y="3841869"/>
            <a:ext cx="1850100" cy="77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375" name="Google Shape;2375;p26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Properties of Entities - Semantic units</a:t>
            </a:r>
            <a:endParaRPr/>
          </a:p>
        </p:txBody>
      </p:sp>
      <p:sp>
        <p:nvSpPr>
          <p:cNvPr id="2367" name="Google Shape;2367;p266"/>
          <p:cNvSpPr/>
          <p:nvPr/>
        </p:nvSpPr>
        <p:spPr>
          <a:xfrm>
            <a:off x="3857625" y="2092325"/>
            <a:ext cx="1296988" cy="64770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6" name="Google Shape;2376;p266"/>
          <p:cNvSpPr/>
          <p:nvPr/>
        </p:nvSpPr>
        <p:spPr>
          <a:xfrm>
            <a:off x="8443638" y="2287564"/>
            <a:ext cx="328613" cy="720725"/>
          </a:xfrm>
          <a:custGeom>
            <a:rect b="b" l="l" r="r" t="t"/>
            <a:pathLst>
              <a:path extrusionOk="0" h="719805" w="328612">
                <a:moveTo>
                  <a:pt x="0" y="291180"/>
                </a:moveTo>
                <a:lnTo>
                  <a:pt x="0" y="291180"/>
                </a:lnTo>
                <a:cubicBezTo>
                  <a:pt x="6350" y="305467"/>
                  <a:pt x="12058" y="320058"/>
                  <a:pt x="19050" y="334042"/>
                </a:cubicBezTo>
                <a:cubicBezTo>
                  <a:pt x="21610" y="339162"/>
                  <a:pt x="26250" y="343099"/>
                  <a:pt x="28575" y="348330"/>
                </a:cubicBezTo>
                <a:cubicBezTo>
                  <a:pt x="32653" y="357505"/>
                  <a:pt x="34925" y="367380"/>
                  <a:pt x="38100" y="376905"/>
                </a:cubicBezTo>
                <a:lnTo>
                  <a:pt x="42862" y="391192"/>
                </a:lnTo>
                <a:cubicBezTo>
                  <a:pt x="44450" y="395955"/>
                  <a:pt x="46408" y="400610"/>
                  <a:pt x="47625" y="405480"/>
                </a:cubicBezTo>
                <a:lnTo>
                  <a:pt x="52387" y="424530"/>
                </a:lnTo>
                <a:cubicBezTo>
                  <a:pt x="58737" y="422942"/>
                  <a:pt x="65047" y="421187"/>
                  <a:pt x="71437" y="419767"/>
                </a:cubicBezTo>
                <a:cubicBezTo>
                  <a:pt x="79339" y="418011"/>
                  <a:pt x="88663" y="419710"/>
                  <a:pt x="95250" y="415005"/>
                </a:cubicBezTo>
                <a:cubicBezTo>
                  <a:pt x="101027" y="410879"/>
                  <a:pt x="101600" y="402305"/>
                  <a:pt x="104775" y="395955"/>
                </a:cubicBezTo>
                <a:cubicBezTo>
                  <a:pt x="106362" y="473742"/>
                  <a:pt x="106710" y="551565"/>
                  <a:pt x="109537" y="629317"/>
                </a:cubicBezTo>
                <a:cubicBezTo>
                  <a:pt x="109761" y="635489"/>
                  <a:pt x="117327" y="673896"/>
                  <a:pt x="119062" y="681705"/>
                </a:cubicBezTo>
                <a:cubicBezTo>
                  <a:pt x="120482" y="688095"/>
                  <a:pt x="120194" y="695309"/>
                  <a:pt x="123825" y="700755"/>
                </a:cubicBezTo>
                <a:cubicBezTo>
                  <a:pt x="129014" y="708538"/>
                  <a:pt x="157012" y="717840"/>
                  <a:pt x="161925" y="719805"/>
                </a:cubicBezTo>
                <a:cubicBezTo>
                  <a:pt x="176212" y="718217"/>
                  <a:pt x="190607" y="717405"/>
                  <a:pt x="204787" y="715042"/>
                </a:cubicBezTo>
                <a:cubicBezTo>
                  <a:pt x="217666" y="712896"/>
                  <a:pt x="239005" y="699834"/>
                  <a:pt x="247650" y="695992"/>
                </a:cubicBezTo>
                <a:cubicBezTo>
                  <a:pt x="256430" y="692090"/>
                  <a:pt x="272344" y="688628"/>
                  <a:pt x="280987" y="686467"/>
                </a:cubicBezTo>
                <a:cubicBezTo>
                  <a:pt x="285750" y="683292"/>
                  <a:pt x="292241" y="681796"/>
                  <a:pt x="295275" y="676942"/>
                </a:cubicBezTo>
                <a:cubicBezTo>
                  <a:pt x="300596" y="668428"/>
                  <a:pt x="301625" y="657892"/>
                  <a:pt x="304800" y="648367"/>
                </a:cubicBezTo>
                <a:lnTo>
                  <a:pt x="309562" y="634080"/>
                </a:lnTo>
                <a:cubicBezTo>
                  <a:pt x="311150" y="629317"/>
                  <a:pt x="313341" y="624715"/>
                  <a:pt x="314325" y="619792"/>
                </a:cubicBezTo>
                <a:lnTo>
                  <a:pt x="319087" y="595980"/>
                </a:lnTo>
                <a:cubicBezTo>
                  <a:pt x="326483" y="499847"/>
                  <a:pt x="328612" y="485590"/>
                  <a:pt x="328612" y="357855"/>
                </a:cubicBezTo>
                <a:cubicBezTo>
                  <a:pt x="328612" y="281638"/>
                  <a:pt x="326837" y="205413"/>
                  <a:pt x="323850" y="129255"/>
                </a:cubicBezTo>
                <a:cubicBezTo>
                  <a:pt x="323653" y="124239"/>
                  <a:pt x="321332" y="119457"/>
                  <a:pt x="319087" y="114967"/>
                </a:cubicBezTo>
                <a:cubicBezTo>
                  <a:pt x="316527" y="109848"/>
                  <a:pt x="312737" y="105442"/>
                  <a:pt x="309562" y="100680"/>
                </a:cubicBezTo>
                <a:cubicBezTo>
                  <a:pt x="307975" y="95917"/>
                  <a:pt x="307291" y="90751"/>
                  <a:pt x="304800" y="86392"/>
                </a:cubicBezTo>
                <a:cubicBezTo>
                  <a:pt x="300738" y="79283"/>
                  <a:pt x="284019" y="58251"/>
                  <a:pt x="276225" y="53055"/>
                </a:cubicBezTo>
                <a:cubicBezTo>
                  <a:pt x="272048" y="50270"/>
                  <a:pt x="266551" y="50270"/>
                  <a:pt x="261937" y="48292"/>
                </a:cubicBezTo>
                <a:cubicBezTo>
                  <a:pt x="255412" y="45495"/>
                  <a:pt x="249687" y="40807"/>
                  <a:pt x="242887" y="38767"/>
                </a:cubicBezTo>
                <a:cubicBezTo>
                  <a:pt x="233638" y="35992"/>
                  <a:pt x="223813" y="35732"/>
                  <a:pt x="214312" y="34005"/>
                </a:cubicBezTo>
                <a:cubicBezTo>
                  <a:pt x="206348" y="32557"/>
                  <a:pt x="198437" y="30830"/>
                  <a:pt x="190500" y="29242"/>
                </a:cubicBezTo>
                <a:cubicBezTo>
                  <a:pt x="185737" y="26067"/>
                  <a:pt x="181332" y="22277"/>
                  <a:pt x="176212" y="19717"/>
                </a:cubicBezTo>
                <a:cubicBezTo>
                  <a:pt x="136776" y="0"/>
                  <a:pt x="188586" y="32728"/>
                  <a:pt x="147637" y="5430"/>
                </a:cubicBezTo>
                <a:cubicBezTo>
                  <a:pt x="142875" y="8605"/>
                  <a:pt x="137628" y="11152"/>
                  <a:pt x="133350" y="14955"/>
                </a:cubicBezTo>
                <a:cubicBezTo>
                  <a:pt x="123282" y="23904"/>
                  <a:pt x="117554" y="39270"/>
                  <a:pt x="104775" y="43530"/>
                </a:cubicBezTo>
                <a:cubicBezTo>
                  <a:pt x="69465" y="55300"/>
                  <a:pt x="85180" y="48565"/>
                  <a:pt x="57150" y="62580"/>
                </a:cubicBezTo>
                <a:cubicBezTo>
                  <a:pt x="55562" y="67342"/>
                  <a:pt x="54632" y="72377"/>
                  <a:pt x="52387" y="76867"/>
                </a:cubicBezTo>
                <a:cubicBezTo>
                  <a:pt x="49827" y="81987"/>
                  <a:pt x="45187" y="85924"/>
                  <a:pt x="42862" y="91155"/>
                </a:cubicBezTo>
                <a:cubicBezTo>
                  <a:pt x="38784" y="100330"/>
                  <a:pt x="33337" y="119730"/>
                  <a:pt x="33337" y="119730"/>
                </a:cubicBezTo>
                <a:cubicBezTo>
                  <a:pt x="31265" y="134234"/>
                  <a:pt x="24837" y="177848"/>
                  <a:pt x="23812" y="191167"/>
                </a:cubicBezTo>
                <a:cubicBezTo>
                  <a:pt x="18698" y="257652"/>
                  <a:pt x="3969" y="274511"/>
                  <a:pt x="0" y="29118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Lovgivning_LegalRestrictions_DigitalPreservation.png" id="2377" name="Google Shape;2377;p2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863" y="1403747"/>
            <a:ext cx="576262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8" name="Google Shape;2378;p266"/>
          <p:cNvGrpSpPr/>
          <p:nvPr/>
        </p:nvGrpSpPr>
        <p:grpSpPr>
          <a:xfrm>
            <a:off x="7250822" y="3007221"/>
            <a:ext cx="1143840" cy="814348"/>
            <a:chOff x="7310207" y="3514369"/>
            <a:chExt cx="1143840" cy="814348"/>
          </a:xfrm>
        </p:grpSpPr>
        <p:grpSp>
          <p:nvGrpSpPr>
            <p:cNvPr id="2379" name="Google Shape;2379;p266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2380" name="Google Shape;2380;p266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2381" name="Google Shape;2381;p266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2382" name="Google Shape;2382;p26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2383" name="Google Shape;2383;p266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384" name="Google Shape;2384;p26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85" name="Google Shape;2385;p266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2386" name="Google Shape;2386;p266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87" name="Google Shape;2387;p266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88" name="Google Shape;2388;p266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89" name="Google Shape;2389;p266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2390" name="Google Shape;2390;p266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391" name="Google Shape;2391;p26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68" name="Google Shape;2368;p266"/>
          <p:cNvSpPr/>
          <p:nvPr/>
        </p:nvSpPr>
        <p:spPr>
          <a:xfrm>
            <a:off x="1357313" y="3192463"/>
            <a:ext cx="1296987" cy="649287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0" name="Google Shape;2370;p266"/>
          <p:cNvSpPr/>
          <p:nvPr/>
        </p:nvSpPr>
        <p:spPr>
          <a:xfrm>
            <a:off x="5888038" y="319246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92" name="Google Shape;2392;p266"/>
          <p:cNvGrpSpPr/>
          <p:nvPr/>
        </p:nvGrpSpPr>
        <p:grpSpPr>
          <a:xfrm>
            <a:off x="823197" y="3817817"/>
            <a:ext cx="1011237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2393" name="Google Shape;2393;p26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4" name="Google Shape;2394;p266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373" name="Google Shape;2373;p266"/>
          <p:cNvSpPr/>
          <p:nvPr/>
        </p:nvSpPr>
        <p:spPr>
          <a:xfrm>
            <a:off x="3856038" y="429101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2395" name="Google Shape;2395;p26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72731" y="5043876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6" name="Google Shape;2396;p266"/>
          <p:cNvSpPr/>
          <p:nvPr/>
        </p:nvSpPr>
        <p:spPr>
          <a:xfrm>
            <a:off x="5630863" y="2724150"/>
            <a:ext cx="3111500" cy="1774825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2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164"/>
          <p:cNvSpPr txBox="1"/>
          <p:nvPr>
            <p:ph idx="1" type="body"/>
          </p:nvPr>
        </p:nvSpPr>
        <p:spPr>
          <a:xfrm>
            <a:off x="550232" y="1243807"/>
            <a:ext cx="8362950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May hold or grant one or more Rights.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May carry out, authorize, or compel one or more Events.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May create or act upon one or more Objects through an Event or with respect to a Rights statement. </a:t>
            </a:r>
            <a:endParaRPr/>
          </a:p>
          <a:p>
            <a:pPr indent="-19113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sp>
        <p:nvSpPr>
          <p:cNvPr id="2404" name="Google Shape;2404;p16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Agent Entity – Semantic Units</a:t>
            </a:r>
            <a:endParaRPr/>
          </a:p>
        </p:txBody>
      </p:sp>
      <p:sp>
        <p:nvSpPr>
          <p:cNvPr id="2405" name="Google Shape;2405;p164"/>
          <p:cNvSpPr/>
          <p:nvPr/>
        </p:nvSpPr>
        <p:spPr>
          <a:xfrm>
            <a:off x="2041525" y="3284538"/>
            <a:ext cx="1439863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06" name="Google Shape;2406;p164"/>
          <p:cNvCxnSpPr>
            <a:stCxn id="2405" idx="3"/>
            <a:endCxn id="2407" idx="5"/>
          </p:cNvCxnSpPr>
          <p:nvPr/>
        </p:nvCxnSpPr>
        <p:spPr>
          <a:xfrm flipH="1" rot="10800000">
            <a:off x="3481388" y="3303663"/>
            <a:ext cx="286500" cy="14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08" name="Google Shape;2408;p164"/>
          <p:cNvCxnSpPr>
            <a:stCxn id="2405" idx="3"/>
            <a:endCxn id="2407" idx="5"/>
          </p:cNvCxnSpPr>
          <p:nvPr/>
        </p:nvCxnSpPr>
        <p:spPr>
          <a:xfrm flipH="1" rot="10800000">
            <a:off x="3481388" y="3303663"/>
            <a:ext cx="2865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09" name="Google Shape;2409;p164"/>
          <p:cNvSpPr/>
          <p:nvPr/>
        </p:nvSpPr>
        <p:spPr>
          <a:xfrm>
            <a:off x="3727450" y="350043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agentName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10" name="Google Shape;2410;p164"/>
          <p:cNvCxnSpPr>
            <a:stCxn id="2405" idx="3"/>
            <a:endCxn id="2409" idx="5"/>
          </p:cNvCxnSpPr>
          <p:nvPr/>
        </p:nvCxnSpPr>
        <p:spPr>
          <a:xfrm>
            <a:off x="3481388" y="3446463"/>
            <a:ext cx="286500" cy="2160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11" name="Google Shape;2411;p164"/>
          <p:cNvSpPr/>
          <p:nvPr/>
        </p:nvSpPr>
        <p:spPr>
          <a:xfrm>
            <a:off x="3727450" y="3860800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12" name="Google Shape;2412;p164"/>
          <p:cNvSpPr/>
          <p:nvPr/>
        </p:nvSpPr>
        <p:spPr>
          <a:xfrm>
            <a:off x="3727450" y="42211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agentVersion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13" name="Google Shape;2413;p164"/>
          <p:cNvSpPr/>
          <p:nvPr/>
        </p:nvSpPr>
        <p:spPr>
          <a:xfrm>
            <a:off x="3727450" y="4581525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agentNote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14" name="Google Shape;2414;p164"/>
          <p:cNvCxnSpPr>
            <a:stCxn id="2405" idx="3"/>
            <a:endCxn id="2411" idx="5"/>
          </p:cNvCxnSpPr>
          <p:nvPr/>
        </p:nvCxnSpPr>
        <p:spPr>
          <a:xfrm>
            <a:off x="3481388" y="3446463"/>
            <a:ext cx="286500" cy="57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15" name="Google Shape;2415;p164"/>
          <p:cNvCxnSpPr>
            <a:stCxn id="2405" idx="3"/>
            <a:endCxn id="2412" idx="5"/>
          </p:cNvCxnSpPr>
          <p:nvPr/>
        </p:nvCxnSpPr>
        <p:spPr>
          <a:xfrm>
            <a:off x="3481388" y="3446463"/>
            <a:ext cx="286500" cy="936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16" name="Google Shape;2416;p164"/>
          <p:cNvCxnSpPr>
            <a:stCxn id="2405" idx="3"/>
            <a:endCxn id="2413" idx="5"/>
          </p:cNvCxnSpPr>
          <p:nvPr/>
        </p:nvCxnSpPr>
        <p:spPr>
          <a:xfrm>
            <a:off x="3481388" y="3446463"/>
            <a:ext cx="286500" cy="1296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17" name="Google Shape;2417;p164"/>
          <p:cNvSpPr/>
          <p:nvPr/>
        </p:nvSpPr>
        <p:spPr>
          <a:xfrm>
            <a:off x="3727450" y="494188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agentExtension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18" name="Google Shape;2418;p164"/>
          <p:cNvSpPr/>
          <p:nvPr/>
        </p:nvSpPr>
        <p:spPr>
          <a:xfrm>
            <a:off x="3727450" y="53006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19" name="Google Shape;2419;p164"/>
          <p:cNvCxnSpPr>
            <a:stCxn id="2405" idx="3"/>
            <a:endCxn id="2417" idx="5"/>
          </p:cNvCxnSpPr>
          <p:nvPr/>
        </p:nvCxnSpPr>
        <p:spPr>
          <a:xfrm>
            <a:off x="3481388" y="3446463"/>
            <a:ext cx="286500" cy="1657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20" name="Google Shape;2420;p164"/>
          <p:cNvCxnSpPr>
            <a:stCxn id="2405" idx="3"/>
            <a:endCxn id="2418" idx="5"/>
          </p:cNvCxnSpPr>
          <p:nvPr/>
        </p:nvCxnSpPr>
        <p:spPr>
          <a:xfrm>
            <a:off x="3481388" y="3446463"/>
            <a:ext cx="286500" cy="2016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07" name="Google Shape;2407;p164"/>
          <p:cNvSpPr/>
          <p:nvPr/>
        </p:nvSpPr>
        <p:spPr>
          <a:xfrm>
            <a:off x="3727450" y="31416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21" name="Google Shape;2421;p164"/>
          <p:cNvSpPr/>
          <p:nvPr/>
        </p:nvSpPr>
        <p:spPr>
          <a:xfrm>
            <a:off x="3727450" y="5661025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22" name="Google Shape;2422;p164"/>
          <p:cNvSpPr/>
          <p:nvPr/>
        </p:nvSpPr>
        <p:spPr>
          <a:xfrm>
            <a:off x="3727450" y="602138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linkingEnvironmentIdentifier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23" name="Google Shape;2423;p164"/>
          <p:cNvCxnSpPr>
            <a:stCxn id="2405" idx="3"/>
            <a:endCxn id="2421" idx="5"/>
          </p:cNvCxnSpPr>
          <p:nvPr/>
        </p:nvCxnSpPr>
        <p:spPr>
          <a:xfrm>
            <a:off x="3481388" y="3446463"/>
            <a:ext cx="286500" cy="2376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24" name="Google Shape;2424;p164"/>
          <p:cNvCxnSpPr>
            <a:stCxn id="2405" idx="3"/>
            <a:endCxn id="2422" idx="5"/>
          </p:cNvCxnSpPr>
          <p:nvPr/>
        </p:nvCxnSpPr>
        <p:spPr>
          <a:xfrm>
            <a:off x="3481388" y="3446463"/>
            <a:ext cx="286500" cy="273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25" name="Google Shape;2425;p164"/>
          <p:cNvCxnSpPr/>
          <p:nvPr/>
        </p:nvCxnSpPr>
        <p:spPr>
          <a:xfrm>
            <a:off x="2743301" y="3608413"/>
            <a:ext cx="12600" cy="860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426" name="Google Shape;2426;p164"/>
          <p:cNvGrpSpPr/>
          <p:nvPr/>
        </p:nvGrpSpPr>
        <p:grpSpPr>
          <a:xfrm>
            <a:off x="2338624" y="4995260"/>
            <a:ext cx="1120302" cy="756000"/>
            <a:chOff x="7661273" y="4260893"/>
            <a:chExt cx="870561" cy="587471"/>
          </a:xfrm>
        </p:grpSpPr>
        <p:grpSp>
          <p:nvGrpSpPr>
            <p:cNvPr id="2427" name="Google Shape;2427;p164"/>
            <p:cNvGrpSpPr/>
            <p:nvPr/>
          </p:nvGrpSpPr>
          <p:grpSpPr>
            <a:xfrm>
              <a:off x="8171909" y="4346017"/>
              <a:ext cx="359925" cy="432135"/>
              <a:chOff x="8551729" y="4221090"/>
              <a:chExt cx="592277" cy="504056"/>
            </a:xfrm>
          </p:grpSpPr>
          <p:grpSp>
            <p:nvGrpSpPr>
              <p:cNvPr id="2428" name="Google Shape;2428;p164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2429" name="Google Shape;2429;p164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2430" name="Google Shape;2430;p16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2431" name="Google Shape;2431;p16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432" name="Google Shape;2432;p1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661273" y="4260893"/>
              <a:ext cx="568881" cy="4229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33" name="Google Shape;2433;p164"/>
            <p:cNvGrpSpPr/>
            <p:nvPr/>
          </p:nvGrpSpPr>
          <p:grpSpPr>
            <a:xfrm>
              <a:off x="7833611" y="4437170"/>
              <a:ext cx="246047" cy="411194"/>
              <a:chOff x="7520134" y="4865665"/>
              <a:chExt cx="331676" cy="583948"/>
            </a:xfrm>
          </p:grpSpPr>
          <p:sp>
            <p:nvSpPr>
              <p:cNvPr id="2434" name="Google Shape;2434;p164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35" name="Google Shape;2435;p164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36" name="Google Shape;2436;p164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37" name="Google Shape;2437;p164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2438" name="Google Shape;2438;p164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439" name="Google Shape;2439;p164"/>
          <p:cNvSpPr txBox="1"/>
          <p:nvPr/>
        </p:nvSpPr>
        <p:spPr>
          <a:xfrm>
            <a:off x="3789222" y="5647767"/>
            <a:ext cx="352692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0" name="Google Shape;2440;p164"/>
          <p:cNvSpPr txBox="1"/>
          <p:nvPr/>
        </p:nvSpPr>
        <p:spPr>
          <a:xfrm>
            <a:off x="5997092" y="3879697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41" name="Google Shape;2441;p164"/>
          <p:cNvGrpSpPr/>
          <p:nvPr/>
        </p:nvGrpSpPr>
        <p:grpSpPr>
          <a:xfrm>
            <a:off x="169513" y="3950382"/>
            <a:ext cx="2935996" cy="1296000"/>
            <a:chOff x="4487044" y="722148"/>
            <a:chExt cx="2935996" cy="1296000"/>
          </a:xfrm>
        </p:grpSpPr>
        <p:sp>
          <p:nvSpPr>
            <p:cNvPr id="2442" name="Google Shape;2442;p164"/>
            <p:cNvSpPr/>
            <p:nvPr/>
          </p:nvSpPr>
          <p:spPr>
            <a:xfrm>
              <a:off x="4487044" y="1291378"/>
              <a:ext cx="174728" cy="2386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2443" name="Google Shape;2443;p164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2444" name="Google Shape;2444;p164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2445" name="Google Shape;2445;p164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2446" name="Google Shape;2446;p164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2447" name="Google Shape;2447;p164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48" name="Google Shape;2448;p164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9" name="Google Shape;2449;p164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0" name="Google Shape;2450;p164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1" name="Google Shape;2451;p164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2" name="Google Shape;2452;p164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2453" name="Google Shape;2453;p164"/>
              <p:cNvCxnSpPr>
                <a:stCxn id="2451" idx="1"/>
                <a:endCxn id="2448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454" name="Google Shape;2454;p164"/>
              <p:cNvCxnSpPr>
                <a:stCxn id="2451" idx="3"/>
                <a:endCxn id="2450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455" name="Google Shape;2455;p164"/>
              <p:cNvCxnSpPr>
                <a:stCxn id="2449" idx="3"/>
                <a:endCxn id="2450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456" name="Google Shape;2456;p164"/>
              <p:cNvCxnSpPr>
                <a:stCxn id="2449" idx="1"/>
                <a:endCxn id="2448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457" name="Google Shape;2457;p164"/>
              <p:cNvCxnSpPr>
                <a:stCxn id="2448" idx="3"/>
                <a:endCxn id="2450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</p:grpSp>
      <p:sp>
        <p:nvSpPr>
          <p:cNvPr id="2458" name="Google Shape;2458;p164"/>
          <p:cNvSpPr/>
          <p:nvPr/>
        </p:nvSpPr>
        <p:spPr>
          <a:xfrm>
            <a:off x="7398751" y="3121328"/>
            <a:ext cx="216049" cy="360000"/>
          </a:xfrm>
          <a:prstGeom prst="rightBrace">
            <a:avLst>
              <a:gd fmla="val 8333" name="adj1"/>
              <a:gd fmla="val 48435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59" name="Google Shape;2459;p164"/>
          <p:cNvSpPr txBox="1"/>
          <p:nvPr/>
        </p:nvSpPr>
        <p:spPr>
          <a:xfrm>
            <a:off x="7525643" y="3127490"/>
            <a:ext cx="1274805" cy="313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mandatory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3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267"/>
          <p:cNvSpPr txBox="1"/>
          <p:nvPr>
            <p:ph idx="1" type="body"/>
          </p:nvPr>
        </p:nvSpPr>
        <p:spPr>
          <a:xfrm>
            <a:off x="530225" y="1412875"/>
            <a:ext cx="8145463" cy="953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Can use controlled vocabulary, e.g.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http://id.loc.gov/vocabulary/preservation/agentType.html</a:t>
            </a:r>
            <a:r>
              <a:rPr lang="en-US"/>
              <a:t>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hardware</a:t>
            </a:r>
            <a:br>
              <a:rPr lang="en-US"/>
            </a:br>
            <a:br>
              <a:rPr lang="en-US"/>
            </a:b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organization</a:t>
            </a:r>
            <a:br>
              <a:rPr lang="en-US"/>
            </a:br>
            <a:br>
              <a:rPr lang="en-US"/>
            </a:b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person</a:t>
            </a:r>
            <a:br>
              <a:rPr lang="en-US"/>
            </a:br>
            <a:br>
              <a:rPr lang="en-US"/>
            </a:b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software</a:t>
            </a:r>
            <a:endParaRPr sz="2800"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465" name="Google Shape;2465;p26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agentType</a:t>
            </a:r>
            <a:endParaRPr/>
          </a:p>
        </p:txBody>
      </p:sp>
      <p:sp>
        <p:nvSpPr>
          <p:cNvPr id="2466" name="Google Shape;2466;p267"/>
          <p:cNvSpPr/>
          <p:nvPr/>
        </p:nvSpPr>
        <p:spPr>
          <a:xfrm rot="-180000">
            <a:off x="2766068" y="4310885"/>
            <a:ext cx="561975" cy="1571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467" name="Google Shape;2467;p267"/>
          <p:cNvGrpSpPr/>
          <p:nvPr/>
        </p:nvGrpSpPr>
        <p:grpSpPr>
          <a:xfrm>
            <a:off x="2963206" y="2999008"/>
            <a:ext cx="737129" cy="885013"/>
            <a:chOff x="8551729" y="4221090"/>
            <a:chExt cx="592277" cy="504056"/>
          </a:xfrm>
        </p:grpSpPr>
        <p:grpSp>
          <p:nvGrpSpPr>
            <p:cNvPr id="2468" name="Google Shape;2468;p267"/>
            <p:cNvGrpSpPr/>
            <p:nvPr/>
          </p:nvGrpSpPr>
          <p:grpSpPr>
            <a:xfrm>
              <a:off x="8573490" y="4221090"/>
              <a:ext cx="570516" cy="504056"/>
              <a:chOff x="1547677" y="4797157"/>
              <a:chExt cx="901205" cy="1196752"/>
            </a:xfrm>
          </p:grpSpPr>
          <p:sp>
            <p:nvSpPr>
              <p:cNvPr id="2469" name="Google Shape;2469;p267"/>
              <p:cNvSpPr/>
              <p:nvPr/>
            </p:nvSpPr>
            <p:spPr>
              <a:xfrm>
                <a:off x="1583899" y="5159505"/>
                <a:ext cx="812918" cy="791354"/>
              </a:xfrm>
              <a:prstGeom prst="rect">
                <a:avLst/>
              </a:prstGeom>
              <a:solidFill>
                <a:srgbClr val="D8D8D8"/>
              </a:solidFill>
              <a:ln cap="flat" cmpd="sng" w="25400">
                <a:solidFill>
                  <a:srgbClr val="D8D8D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descr="house.png" id="2470" name="Google Shape;2470;p26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547677" y="4797157"/>
                <a:ext cx="901205" cy="119675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P:\ConferencesAndJournals\iPres\2016\PREMIS\Karakterisering_DigitalBevaring.png" id="2471" name="Google Shape;2471;p26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551729" y="4365105"/>
              <a:ext cx="592271" cy="30963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72" name="Google Shape;2472;p2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33860" y="4076062"/>
            <a:ext cx="1165072" cy="8662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73" name="Google Shape;2473;p267"/>
          <p:cNvGrpSpPr/>
          <p:nvPr/>
        </p:nvGrpSpPr>
        <p:grpSpPr>
          <a:xfrm>
            <a:off x="2550293" y="2095066"/>
            <a:ext cx="503905" cy="842126"/>
            <a:chOff x="7520134" y="4865665"/>
            <a:chExt cx="331676" cy="583948"/>
          </a:xfrm>
        </p:grpSpPr>
        <p:sp>
          <p:nvSpPr>
            <p:cNvPr id="2474" name="Google Shape;2474;p267"/>
            <p:cNvSpPr/>
            <p:nvPr/>
          </p:nvSpPr>
          <p:spPr>
            <a:xfrm>
              <a:off x="7603154" y="4975463"/>
              <a:ext cx="45719" cy="4442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475" name="Google Shape;2475;p267"/>
            <p:cNvSpPr/>
            <p:nvPr/>
          </p:nvSpPr>
          <p:spPr>
            <a:xfrm>
              <a:off x="7642274" y="5026574"/>
              <a:ext cx="207172" cy="296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476" name="Google Shape;2476;p267"/>
            <p:cNvSpPr/>
            <p:nvPr/>
          </p:nvSpPr>
          <p:spPr>
            <a:xfrm>
              <a:off x="7556197" y="4936653"/>
              <a:ext cx="207172" cy="970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477" name="Google Shape;2477;p267"/>
            <p:cNvSpPr/>
            <p:nvPr/>
          </p:nvSpPr>
          <p:spPr>
            <a:xfrm>
              <a:off x="7641657" y="4969202"/>
              <a:ext cx="207172" cy="636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pic>
          <p:nvPicPr>
            <p:cNvPr id="2478" name="Google Shape;2478;p26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520134" y="4865665"/>
              <a:ext cx="331676" cy="5839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79" name="Google Shape;2479;p2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11152" y="5162523"/>
            <a:ext cx="780851" cy="68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4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5" name="Shape 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Google Shape;2486;p268"/>
          <p:cNvSpPr txBox="1"/>
          <p:nvPr>
            <p:ph idx="1" type="body"/>
          </p:nvPr>
        </p:nvSpPr>
        <p:spPr>
          <a:xfrm>
            <a:off x="530225" y="1268413"/>
            <a:ext cx="8362950" cy="516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May hold or grant one or more Rights.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May carry out, authorize, or compel one or more Events.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May create or act upon one or more Objects through an Event or with respect to a Rights statement. </a:t>
            </a:r>
            <a:endParaRPr/>
          </a:p>
          <a:p>
            <a:pPr indent="-19113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sp>
        <p:nvSpPr>
          <p:cNvPr id="2487" name="Google Shape;2487;p26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Agent Entity – Semantic Units</a:t>
            </a:r>
            <a:endParaRPr/>
          </a:p>
        </p:txBody>
      </p:sp>
      <p:sp>
        <p:nvSpPr>
          <p:cNvPr id="2488" name="Google Shape;2488;p268"/>
          <p:cNvSpPr/>
          <p:nvPr/>
        </p:nvSpPr>
        <p:spPr>
          <a:xfrm>
            <a:off x="2041525" y="3284538"/>
            <a:ext cx="1439863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89" name="Google Shape;2489;p268"/>
          <p:cNvCxnSpPr>
            <a:stCxn id="2488" idx="3"/>
            <a:endCxn id="2490" idx="5"/>
          </p:cNvCxnSpPr>
          <p:nvPr/>
        </p:nvCxnSpPr>
        <p:spPr>
          <a:xfrm flipH="1" rot="10800000">
            <a:off x="3481388" y="3303663"/>
            <a:ext cx="286500" cy="14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91" name="Google Shape;2491;p268"/>
          <p:cNvCxnSpPr>
            <a:stCxn id="2488" idx="3"/>
            <a:endCxn id="2490" idx="5"/>
          </p:cNvCxnSpPr>
          <p:nvPr/>
        </p:nvCxnSpPr>
        <p:spPr>
          <a:xfrm flipH="1" rot="10800000">
            <a:off x="3481388" y="3303663"/>
            <a:ext cx="2865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92" name="Google Shape;2492;p268"/>
          <p:cNvSpPr/>
          <p:nvPr/>
        </p:nvSpPr>
        <p:spPr>
          <a:xfrm>
            <a:off x="3727450" y="350043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agentName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93" name="Google Shape;2493;p268"/>
          <p:cNvCxnSpPr>
            <a:stCxn id="2488" idx="3"/>
            <a:endCxn id="2492" idx="5"/>
          </p:cNvCxnSpPr>
          <p:nvPr/>
        </p:nvCxnSpPr>
        <p:spPr>
          <a:xfrm>
            <a:off x="3481388" y="3446463"/>
            <a:ext cx="286500" cy="2160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94" name="Google Shape;2494;p268"/>
          <p:cNvSpPr/>
          <p:nvPr/>
        </p:nvSpPr>
        <p:spPr>
          <a:xfrm>
            <a:off x="3727450" y="3860800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95" name="Google Shape;2495;p268"/>
          <p:cNvSpPr/>
          <p:nvPr/>
        </p:nvSpPr>
        <p:spPr>
          <a:xfrm>
            <a:off x="3727450" y="42211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agentVersion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96" name="Google Shape;2496;p268"/>
          <p:cNvSpPr/>
          <p:nvPr/>
        </p:nvSpPr>
        <p:spPr>
          <a:xfrm>
            <a:off x="3727450" y="4581525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agentNote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497" name="Google Shape;2497;p268"/>
          <p:cNvCxnSpPr>
            <a:stCxn id="2488" idx="3"/>
            <a:endCxn id="2494" idx="5"/>
          </p:cNvCxnSpPr>
          <p:nvPr/>
        </p:nvCxnSpPr>
        <p:spPr>
          <a:xfrm>
            <a:off x="3481388" y="3446463"/>
            <a:ext cx="286500" cy="57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98" name="Google Shape;2498;p268"/>
          <p:cNvCxnSpPr>
            <a:stCxn id="2488" idx="3"/>
            <a:endCxn id="2495" idx="5"/>
          </p:cNvCxnSpPr>
          <p:nvPr/>
        </p:nvCxnSpPr>
        <p:spPr>
          <a:xfrm>
            <a:off x="3481388" y="3446463"/>
            <a:ext cx="286500" cy="936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99" name="Google Shape;2499;p268"/>
          <p:cNvCxnSpPr>
            <a:stCxn id="2488" idx="3"/>
            <a:endCxn id="2496" idx="5"/>
          </p:cNvCxnSpPr>
          <p:nvPr/>
        </p:nvCxnSpPr>
        <p:spPr>
          <a:xfrm>
            <a:off x="3481388" y="3446463"/>
            <a:ext cx="286500" cy="1296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00" name="Google Shape;2500;p268"/>
          <p:cNvSpPr/>
          <p:nvPr/>
        </p:nvSpPr>
        <p:spPr>
          <a:xfrm>
            <a:off x="3727450" y="494188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agentExtension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01" name="Google Shape;2501;p268"/>
          <p:cNvSpPr/>
          <p:nvPr/>
        </p:nvSpPr>
        <p:spPr>
          <a:xfrm>
            <a:off x="3727450" y="53006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502" name="Google Shape;2502;p268"/>
          <p:cNvCxnSpPr>
            <a:stCxn id="2488" idx="3"/>
            <a:endCxn id="2500" idx="5"/>
          </p:cNvCxnSpPr>
          <p:nvPr/>
        </p:nvCxnSpPr>
        <p:spPr>
          <a:xfrm>
            <a:off x="3481388" y="3446463"/>
            <a:ext cx="286500" cy="1657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03" name="Google Shape;2503;p268"/>
          <p:cNvCxnSpPr>
            <a:stCxn id="2488" idx="3"/>
            <a:endCxn id="2501" idx="5"/>
          </p:cNvCxnSpPr>
          <p:nvPr/>
        </p:nvCxnSpPr>
        <p:spPr>
          <a:xfrm>
            <a:off x="3481388" y="3446463"/>
            <a:ext cx="286500" cy="2016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90" name="Google Shape;2490;p268"/>
          <p:cNvSpPr/>
          <p:nvPr/>
        </p:nvSpPr>
        <p:spPr>
          <a:xfrm>
            <a:off x="3727450" y="31416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04" name="Google Shape;2504;p268"/>
          <p:cNvSpPr/>
          <p:nvPr/>
        </p:nvSpPr>
        <p:spPr>
          <a:xfrm>
            <a:off x="3727450" y="5661025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05" name="Google Shape;2505;p268"/>
          <p:cNvSpPr/>
          <p:nvPr/>
        </p:nvSpPr>
        <p:spPr>
          <a:xfrm>
            <a:off x="3727450" y="602138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linkingEnvironmentIdentifier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506" name="Google Shape;2506;p268"/>
          <p:cNvCxnSpPr>
            <a:stCxn id="2488" idx="3"/>
            <a:endCxn id="2504" idx="5"/>
          </p:cNvCxnSpPr>
          <p:nvPr/>
        </p:nvCxnSpPr>
        <p:spPr>
          <a:xfrm>
            <a:off x="3481388" y="3446463"/>
            <a:ext cx="286500" cy="2376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07" name="Google Shape;2507;p268"/>
          <p:cNvCxnSpPr>
            <a:stCxn id="2488" idx="3"/>
            <a:endCxn id="2505" idx="5"/>
          </p:cNvCxnSpPr>
          <p:nvPr/>
        </p:nvCxnSpPr>
        <p:spPr>
          <a:xfrm>
            <a:off x="3481388" y="3446463"/>
            <a:ext cx="286500" cy="273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08" name="Google Shape;2508;p268"/>
          <p:cNvCxnSpPr/>
          <p:nvPr/>
        </p:nvCxnSpPr>
        <p:spPr>
          <a:xfrm>
            <a:off x="2743301" y="3608413"/>
            <a:ext cx="12600" cy="860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09" name="Google Shape;2509;p268"/>
          <p:cNvSpPr txBox="1"/>
          <p:nvPr/>
        </p:nvSpPr>
        <p:spPr>
          <a:xfrm>
            <a:off x="3789222" y="5647767"/>
            <a:ext cx="352692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0" name="Google Shape;2510;p268"/>
          <p:cNvSpPr/>
          <p:nvPr/>
        </p:nvSpPr>
        <p:spPr>
          <a:xfrm>
            <a:off x="7344000" y="5300663"/>
            <a:ext cx="204192" cy="68738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1" name="Google Shape;2511;p268"/>
          <p:cNvSpPr txBox="1"/>
          <p:nvPr/>
        </p:nvSpPr>
        <p:spPr>
          <a:xfrm>
            <a:off x="7549160" y="5341760"/>
            <a:ext cx="968546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2" name="Google Shape;2512;p268"/>
          <p:cNvSpPr txBox="1"/>
          <p:nvPr/>
        </p:nvSpPr>
        <p:spPr>
          <a:xfrm rot="445899">
            <a:off x="7502410" y="4995805"/>
            <a:ext cx="8114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Later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3" name="Google Shape;2513;p268"/>
          <p:cNvSpPr/>
          <p:nvPr/>
        </p:nvSpPr>
        <p:spPr>
          <a:xfrm>
            <a:off x="7344000" y="6012000"/>
            <a:ext cx="216049" cy="324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4" name="Google Shape;2514;p268"/>
          <p:cNvSpPr txBox="1"/>
          <p:nvPr/>
        </p:nvSpPr>
        <p:spPr>
          <a:xfrm>
            <a:off x="7545388" y="5929368"/>
            <a:ext cx="972318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environ-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5" name="Google Shape;2515;p268"/>
          <p:cNvGrpSpPr/>
          <p:nvPr/>
        </p:nvGrpSpPr>
        <p:grpSpPr>
          <a:xfrm>
            <a:off x="2338624" y="4995260"/>
            <a:ext cx="1120302" cy="756000"/>
            <a:chOff x="7661273" y="4260893"/>
            <a:chExt cx="870561" cy="587471"/>
          </a:xfrm>
        </p:grpSpPr>
        <p:grpSp>
          <p:nvGrpSpPr>
            <p:cNvPr id="2516" name="Google Shape;2516;p268"/>
            <p:cNvGrpSpPr/>
            <p:nvPr/>
          </p:nvGrpSpPr>
          <p:grpSpPr>
            <a:xfrm>
              <a:off x="8171909" y="4346017"/>
              <a:ext cx="359925" cy="432135"/>
              <a:chOff x="8551729" y="4221090"/>
              <a:chExt cx="592277" cy="504056"/>
            </a:xfrm>
          </p:grpSpPr>
          <p:grpSp>
            <p:nvGrpSpPr>
              <p:cNvPr id="2517" name="Google Shape;2517;p268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2518" name="Google Shape;2518;p268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2519" name="Google Shape;2519;p268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2520" name="Google Shape;2520;p26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21" name="Google Shape;2521;p26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661273" y="4260893"/>
              <a:ext cx="568881" cy="4229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522" name="Google Shape;2522;p268"/>
            <p:cNvGrpSpPr/>
            <p:nvPr/>
          </p:nvGrpSpPr>
          <p:grpSpPr>
            <a:xfrm>
              <a:off x="7833611" y="4437170"/>
              <a:ext cx="246047" cy="411194"/>
              <a:chOff x="7520134" y="4865665"/>
              <a:chExt cx="331676" cy="583948"/>
            </a:xfrm>
          </p:grpSpPr>
          <p:sp>
            <p:nvSpPr>
              <p:cNvPr id="2523" name="Google Shape;2523;p268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24" name="Google Shape;2524;p268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25" name="Google Shape;2525;p268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26" name="Google Shape;2526;p268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2527" name="Google Shape;2527;p268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28" name="Google Shape;2528;p268"/>
          <p:cNvGrpSpPr/>
          <p:nvPr/>
        </p:nvGrpSpPr>
        <p:grpSpPr>
          <a:xfrm>
            <a:off x="169513" y="3950382"/>
            <a:ext cx="2935996" cy="1296000"/>
            <a:chOff x="4487044" y="722148"/>
            <a:chExt cx="2935996" cy="1296000"/>
          </a:xfrm>
        </p:grpSpPr>
        <p:sp>
          <p:nvSpPr>
            <p:cNvPr id="2529" name="Google Shape;2529;p268"/>
            <p:cNvSpPr/>
            <p:nvPr/>
          </p:nvSpPr>
          <p:spPr>
            <a:xfrm>
              <a:off x="4487044" y="1291378"/>
              <a:ext cx="174728" cy="2386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2530" name="Google Shape;2530;p268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2531" name="Google Shape;2531;p268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2532" name="Google Shape;2532;p268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2533" name="Google Shape;2533;p268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2534" name="Google Shape;2534;p268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35" name="Google Shape;2535;p268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6" name="Google Shape;2536;p268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7" name="Google Shape;2537;p268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8" name="Google Shape;2538;p268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9" name="Google Shape;2539;p268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2540" name="Google Shape;2540;p268"/>
              <p:cNvCxnSpPr>
                <a:stCxn id="2538" idx="1"/>
                <a:endCxn id="2535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541" name="Google Shape;2541;p268"/>
              <p:cNvCxnSpPr>
                <a:stCxn id="2538" idx="3"/>
                <a:endCxn id="2537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542" name="Google Shape;2542;p268"/>
              <p:cNvCxnSpPr>
                <a:stCxn id="2536" idx="3"/>
                <a:endCxn id="2537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543" name="Google Shape;2543;p268"/>
              <p:cNvCxnSpPr>
                <a:stCxn id="2536" idx="1"/>
                <a:endCxn id="2535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544" name="Google Shape;2544;p268"/>
              <p:cNvCxnSpPr>
                <a:stCxn id="2535" idx="3"/>
                <a:endCxn id="2537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0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1" name="Google Shape;2551;p269"/>
          <p:cNvSpPr/>
          <p:nvPr/>
        </p:nvSpPr>
        <p:spPr>
          <a:xfrm rot="-5400000">
            <a:off x="930275" y="3303588"/>
            <a:ext cx="431800" cy="438150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52" name="Google Shape;2552;p269"/>
          <p:cNvCxnSpPr>
            <a:stCxn id="2553" idx="1"/>
            <a:endCxn id="2554" idx="0"/>
          </p:cNvCxnSpPr>
          <p:nvPr/>
        </p:nvCxnSpPr>
        <p:spPr>
          <a:xfrm flipH="1">
            <a:off x="2005725" y="2416175"/>
            <a:ext cx="18519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55" name="Google Shape;2555;p269"/>
          <p:cNvCxnSpPr>
            <a:stCxn id="2553" idx="3"/>
            <a:endCxn id="2556" idx="0"/>
          </p:cNvCxnSpPr>
          <p:nvPr/>
        </p:nvCxnSpPr>
        <p:spPr>
          <a:xfrm>
            <a:off x="5154613" y="2416175"/>
            <a:ext cx="1381800" cy="776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57" name="Google Shape;2557;p269"/>
          <p:cNvCxnSpPr>
            <a:stCxn id="2554" idx="3"/>
            <a:endCxn id="2556" idx="1"/>
          </p:cNvCxnSpPr>
          <p:nvPr/>
        </p:nvCxnSpPr>
        <p:spPr>
          <a:xfrm flipH="1" rot="10800000">
            <a:off x="2654300" y="3515607"/>
            <a:ext cx="3233700" cy="1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2558" name="Google Shape;2558;p269"/>
          <p:cNvCxnSpPr>
            <a:stCxn id="2559" idx="3"/>
            <a:endCxn id="2556" idx="2"/>
          </p:cNvCxnSpPr>
          <p:nvPr/>
        </p:nvCxnSpPr>
        <p:spPr>
          <a:xfrm flipH="1" rot="10800000">
            <a:off x="5153025" y="3838569"/>
            <a:ext cx="1383600" cy="7755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60" name="Google Shape;2560;p269"/>
          <p:cNvCxnSpPr>
            <a:stCxn id="2559" idx="1"/>
            <a:endCxn id="2554" idx="2"/>
          </p:cNvCxnSpPr>
          <p:nvPr/>
        </p:nvCxnSpPr>
        <p:spPr>
          <a:xfrm rot="10800000">
            <a:off x="2005938" y="3841869"/>
            <a:ext cx="1850100" cy="77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561" name="Google Shape;2561;p26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Properties of Entities - Semantic units</a:t>
            </a:r>
            <a:endParaRPr/>
          </a:p>
        </p:txBody>
      </p:sp>
      <p:sp>
        <p:nvSpPr>
          <p:cNvPr id="2553" name="Google Shape;2553;p269"/>
          <p:cNvSpPr/>
          <p:nvPr/>
        </p:nvSpPr>
        <p:spPr>
          <a:xfrm>
            <a:off x="3857625" y="2092325"/>
            <a:ext cx="1296988" cy="64770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2" name="Google Shape;2562;p269"/>
          <p:cNvSpPr/>
          <p:nvPr/>
        </p:nvSpPr>
        <p:spPr>
          <a:xfrm>
            <a:off x="8443638" y="2287564"/>
            <a:ext cx="328613" cy="720725"/>
          </a:xfrm>
          <a:custGeom>
            <a:rect b="b" l="l" r="r" t="t"/>
            <a:pathLst>
              <a:path extrusionOk="0" h="719805" w="328612">
                <a:moveTo>
                  <a:pt x="0" y="291180"/>
                </a:moveTo>
                <a:lnTo>
                  <a:pt x="0" y="291180"/>
                </a:lnTo>
                <a:cubicBezTo>
                  <a:pt x="6350" y="305467"/>
                  <a:pt x="12058" y="320058"/>
                  <a:pt x="19050" y="334042"/>
                </a:cubicBezTo>
                <a:cubicBezTo>
                  <a:pt x="21610" y="339162"/>
                  <a:pt x="26250" y="343099"/>
                  <a:pt x="28575" y="348330"/>
                </a:cubicBezTo>
                <a:cubicBezTo>
                  <a:pt x="32653" y="357505"/>
                  <a:pt x="34925" y="367380"/>
                  <a:pt x="38100" y="376905"/>
                </a:cubicBezTo>
                <a:lnTo>
                  <a:pt x="42862" y="391192"/>
                </a:lnTo>
                <a:cubicBezTo>
                  <a:pt x="44450" y="395955"/>
                  <a:pt x="46408" y="400610"/>
                  <a:pt x="47625" y="405480"/>
                </a:cubicBezTo>
                <a:lnTo>
                  <a:pt x="52387" y="424530"/>
                </a:lnTo>
                <a:cubicBezTo>
                  <a:pt x="58737" y="422942"/>
                  <a:pt x="65047" y="421187"/>
                  <a:pt x="71437" y="419767"/>
                </a:cubicBezTo>
                <a:cubicBezTo>
                  <a:pt x="79339" y="418011"/>
                  <a:pt x="88663" y="419710"/>
                  <a:pt x="95250" y="415005"/>
                </a:cubicBezTo>
                <a:cubicBezTo>
                  <a:pt x="101027" y="410879"/>
                  <a:pt x="101600" y="402305"/>
                  <a:pt x="104775" y="395955"/>
                </a:cubicBezTo>
                <a:cubicBezTo>
                  <a:pt x="106362" y="473742"/>
                  <a:pt x="106710" y="551565"/>
                  <a:pt x="109537" y="629317"/>
                </a:cubicBezTo>
                <a:cubicBezTo>
                  <a:pt x="109761" y="635489"/>
                  <a:pt x="117327" y="673896"/>
                  <a:pt x="119062" y="681705"/>
                </a:cubicBezTo>
                <a:cubicBezTo>
                  <a:pt x="120482" y="688095"/>
                  <a:pt x="120194" y="695309"/>
                  <a:pt x="123825" y="700755"/>
                </a:cubicBezTo>
                <a:cubicBezTo>
                  <a:pt x="129014" y="708538"/>
                  <a:pt x="157012" y="717840"/>
                  <a:pt x="161925" y="719805"/>
                </a:cubicBezTo>
                <a:cubicBezTo>
                  <a:pt x="176212" y="718217"/>
                  <a:pt x="190607" y="717405"/>
                  <a:pt x="204787" y="715042"/>
                </a:cubicBezTo>
                <a:cubicBezTo>
                  <a:pt x="217666" y="712896"/>
                  <a:pt x="239005" y="699834"/>
                  <a:pt x="247650" y="695992"/>
                </a:cubicBezTo>
                <a:cubicBezTo>
                  <a:pt x="256430" y="692090"/>
                  <a:pt x="272344" y="688628"/>
                  <a:pt x="280987" y="686467"/>
                </a:cubicBezTo>
                <a:cubicBezTo>
                  <a:pt x="285750" y="683292"/>
                  <a:pt x="292241" y="681796"/>
                  <a:pt x="295275" y="676942"/>
                </a:cubicBezTo>
                <a:cubicBezTo>
                  <a:pt x="300596" y="668428"/>
                  <a:pt x="301625" y="657892"/>
                  <a:pt x="304800" y="648367"/>
                </a:cubicBezTo>
                <a:lnTo>
                  <a:pt x="309562" y="634080"/>
                </a:lnTo>
                <a:cubicBezTo>
                  <a:pt x="311150" y="629317"/>
                  <a:pt x="313341" y="624715"/>
                  <a:pt x="314325" y="619792"/>
                </a:cubicBezTo>
                <a:lnTo>
                  <a:pt x="319087" y="595980"/>
                </a:lnTo>
                <a:cubicBezTo>
                  <a:pt x="326483" y="499847"/>
                  <a:pt x="328612" y="485590"/>
                  <a:pt x="328612" y="357855"/>
                </a:cubicBezTo>
                <a:cubicBezTo>
                  <a:pt x="328612" y="281638"/>
                  <a:pt x="326837" y="205413"/>
                  <a:pt x="323850" y="129255"/>
                </a:cubicBezTo>
                <a:cubicBezTo>
                  <a:pt x="323653" y="124239"/>
                  <a:pt x="321332" y="119457"/>
                  <a:pt x="319087" y="114967"/>
                </a:cubicBezTo>
                <a:cubicBezTo>
                  <a:pt x="316527" y="109848"/>
                  <a:pt x="312737" y="105442"/>
                  <a:pt x="309562" y="100680"/>
                </a:cubicBezTo>
                <a:cubicBezTo>
                  <a:pt x="307975" y="95917"/>
                  <a:pt x="307291" y="90751"/>
                  <a:pt x="304800" y="86392"/>
                </a:cubicBezTo>
                <a:cubicBezTo>
                  <a:pt x="300738" y="79283"/>
                  <a:pt x="284019" y="58251"/>
                  <a:pt x="276225" y="53055"/>
                </a:cubicBezTo>
                <a:cubicBezTo>
                  <a:pt x="272048" y="50270"/>
                  <a:pt x="266551" y="50270"/>
                  <a:pt x="261937" y="48292"/>
                </a:cubicBezTo>
                <a:cubicBezTo>
                  <a:pt x="255412" y="45495"/>
                  <a:pt x="249687" y="40807"/>
                  <a:pt x="242887" y="38767"/>
                </a:cubicBezTo>
                <a:cubicBezTo>
                  <a:pt x="233638" y="35992"/>
                  <a:pt x="223813" y="35732"/>
                  <a:pt x="214312" y="34005"/>
                </a:cubicBezTo>
                <a:cubicBezTo>
                  <a:pt x="206348" y="32557"/>
                  <a:pt x="198437" y="30830"/>
                  <a:pt x="190500" y="29242"/>
                </a:cubicBezTo>
                <a:cubicBezTo>
                  <a:pt x="185737" y="26067"/>
                  <a:pt x="181332" y="22277"/>
                  <a:pt x="176212" y="19717"/>
                </a:cubicBezTo>
                <a:cubicBezTo>
                  <a:pt x="136776" y="0"/>
                  <a:pt x="188586" y="32728"/>
                  <a:pt x="147637" y="5430"/>
                </a:cubicBezTo>
                <a:cubicBezTo>
                  <a:pt x="142875" y="8605"/>
                  <a:pt x="137628" y="11152"/>
                  <a:pt x="133350" y="14955"/>
                </a:cubicBezTo>
                <a:cubicBezTo>
                  <a:pt x="123282" y="23904"/>
                  <a:pt x="117554" y="39270"/>
                  <a:pt x="104775" y="43530"/>
                </a:cubicBezTo>
                <a:cubicBezTo>
                  <a:pt x="69465" y="55300"/>
                  <a:pt x="85180" y="48565"/>
                  <a:pt x="57150" y="62580"/>
                </a:cubicBezTo>
                <a:cubicBezTo>
                  <a:pt x="55562" y="67342"/>
                  <a:pt x="54632" y="72377"/>
                  <a:pt x="52387" y="76867"/>
                </a:cubicBezTo>
                <a:cubicBezTo>
                  <a:pt x="49827" y="81987"/>
                  <a:pt x="45187" y="85924"/>
                  <a:pt x="42862" y="91155"/>
                </a:cubicBezTo>
                <a:cubicBezTo>
                  <a:pt x="38784" y="100330"/>
                  <a:pt x="33337" y="119730"/>
                  <a:pt x="33337" y="119730"/>
                </a:cubicBezTo>
                <a:cubicBezTo>
                  <a:pt x="31265" y="134234"/>
                  <a:pt x="24837" y="177848"/>
                  <a:pt x="23812" y="191167"/>
                </a:cubicBezTo>
                <a:cubicBezTo>
                  <a:pt x="18698" y="257652"/>
                  <a:pt x="3969" y="274511"/>
                  <a:pt x="0" y="29118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:\digital.bevaring.dk\Illustrations\web\Lovgivning_LegalRestrictions_DigitalPreservation.png" id="2563" name="Google Shape;2563;p2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863" y="1403747"/>
            <a:ext cx="576262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4" name="Google Shape;2564;p269"/>
          <p:cNvGrpSpPr/>
          <p:nvPr/>
        </p:nvGrpSpPr>
        <p:grpSpPr>
          <a:xfrm>
            <a:off x="7250822" y="3007221"/>
            <a:ext cx="1143840" cy="814348"/>
            <a:chOff x="7310207" y="3514369"/>
            <a:chExt cx="1143840" cy="814348"/>
          </a:xfrm>
        </p:grpSpPr>
        <p:grpSp>
          <p:nvGrpSpPr>
            <p:cNvPr id="2565" name="Google Shape;2565;p269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2566" name="Google Shape;2566;p269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2567" name="Google Shape;2567;p269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2568" name="Google Shape;2568;p26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2569" name="Google Shape;2569;p269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0" name="Google Shape;2570;p26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571" name="Google Shape;2571;p269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2572" name="Google Shape;2572;p269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73" name="Google Shape;2573;p269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74" name="Google Shape;2574;p269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75" name="Google Shape;2575;p269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2576" name="Google Shape;2576;p269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7" name="Google Shape;2577;p26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54" name="Google Shape;2554;p269"/>
          <p:cNvSpPr/>
          <p:nvPr/>
        </p:nvSpPr>
        <p:spPr>
          <a:xfrm>
            <a:off x="1357313" y="3192463"/>
            <a:ext cx="1296987" cy="649287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6" name="Google Shape;2556;p269"/>
          <p:cNvSpPr/>
          <p:nvPr/>
        </p:nvSpPr>
        <p:spPr>
          <a:xfrm>
            <a:off x="5888038" y="319246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8" name="Google Shape;2578;p269"/>
          <p:cNvGrpSpPr/>
          <p:nvPr/>
        </p:nvGrpSpPr>
        <p:grpSpPr>
          <a:xfrm>
            <a:off x="823197" y="3817817"/>
            <a:ext cx="1011237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2579" name="Google Shape;2579;p26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0" name="Google Shape;2580;p269"/>
            <p:cNvSpPr/>
            <p:nvPr/>
          </p:nvSpPr>
          <p:spPr>
            <a:xfrm>
              <a:off x="1835369" y="4797152"/>
              <a:ext cx="288632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559" name="Google Shape;2559;p269"/>
          <p:cNvSpPr/>
          <p:nvPr/>
        </p:nvSpPr>
        <p:spPr>
          <a:xfrm>
            <a:off x="3856038" y="4291013"/>
            <a:ext cx="1296987" cy="646112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2581" name="Google Shape;2581;p26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72731" y="5043876"/>
            <a:ext cx="863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2" name="Google Shape;2582;p269"/>
          <p:cNvSpPr/>
          <p:nvPr/>
        </p:nvSpPr>
        <p:spPr>
          <a:xfrm>
            <a:off x="3513613" y="1335421"/>
            <a:ext cx="1943100" cy="1560512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16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Rights Entity – Semantic Units</a:t>
            </a:r>
            <a:endParaRPr/>
          </a:p>
        </p:txBody>
      </p:sp>
      <p:sp>
        <p:nvSpPr>
          <p:cNvPr id="2590" name="Google Shape;2590;p168"/>
          <p:cNvSpPr/>
          <p:nvPr/>
        </p:nvSpPr>
        <p:spPr>
          <a:xfrm>
            <a:off x="2051050" y="2501900"/>
            <a:ext cx="1008063" cy="325438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591" name="Google Shape;2591;p168"/>
          <p:cNvCxnSpPr>
            <a:stCxn id="2590" idx="3"/>
            <a:endCxn id="2592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93" name="Google Shape;2593;p168"/>
          <p:cNvCxnSpPr>
            <a:stCxn id="2590" idx="3"/>
            <a:endCxn id="2592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4" name="Google Shape;2594;p168"/>
          <p:cNvSpPr/>
          <p:nvPr/>
        </p:nvSpPr>
        <p:spPr>
          <a:xfrm>
            <a:off x="3851274" y="2609850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595" name="Google Shape;2595;p168"/>
          <p:cNvCxnSpPr>
            <a:stCxn id="2592" idx="5"/>
            <a:endCxn id="2594" idx="5"/>
          </p:cNvCxnSpPr>
          <p:nvPr/>
        </p:nvCxnSpPr>
        <p:spPr>
          <a:xfrm>
            <a:off x="3460155" y="2412207"/>
            <a:ext cx="431700" cy="359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6" name="Google Shape;2596;p168"/>
          <p:cNvSpPr/>
          <p:nvPr/>
        </p:nvSpPr>
        <p:spPr>
          <a:xfrm>
            <a:off x="3851274" y="296312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rightsBasis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97" name="Google Shape;2597;p168"/>
          <p:cNvSpPr/>
          <p:nvPr/>
        </p:nvSpPr>
        <p:spPr>
          <a:xfrm>
            <a:off x="3851274" y="33131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copyrightInformation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98" name="Google Shape;2598;p168"/>
          <p:cNvSpPr/>
          <p:nvPr/>
        </p:nvSpPr>
        <p:spPr>
          <a:xfrm>
            <a:off x="3851274" y="36814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licenseInformation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599" name="Google Shape;2599;p168"/>
          <p:cNvCxnSpPr>
            <a:stCxn id="2592" idx="5"/>
            <a:endCxn id="2596" idx="5"/>
          </p:cNvCxnSpPr>
          <p:nvPr/>
        </p:nvCxnSpPr>
        <p:spPr>
          <a:xfrm>
            <a:off x="3460155" y="2412207"/>
            <a:ext cx="431700" cy="71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0" name="Google Shape;2600;p168"/>
          <p:cNvCxnSpPr>
            <a:stCxn id="2592" idx="5"/>
            <a:endCxn id="2597" idx="5"/>
          </p:cNvCxnSpPr>
          <p:nvPr/>
        </p:nvCxnSpPr>
        <p:spPr>
          <a:xfrm>
            <a:off x="3460155" y="2412206"/>
            <a:ext cx="431700" cy="106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1" name="Google Shape;2601;p168"/>
          <p:cNvCxnSpPr>
            <a:stCxn id="2592" idx="5"/>
          </p:cNvCxnSpPr>
          <p:nvPr/>
        </p:nvCxnSpPr>
        <p:spPr>
          <a:xfrm>
            <a:off x="3460155" y="2412206"/>
            <a:ext cx="422400" cy="1133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2" name="Google Shape;2602;p168"/>
          <p:cNvSpPr/>
          <p:nvPr/>
        </p:nvSpPr>
        <p:spPr>
          <a:xfrm>
            <a:off x="3851274" y="40417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statuteInformation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03" name="Google Shape;2603;p168"/>
          <p:cNvSpPr/>
          <p:nvPr/>
        </p:nvSpPr>
        <p:spPr>
          <a:xfrm>
            <a:off x="3851274" y="4400550"/>
            <a:ext cx="32289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otherRightsInformation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04" name="Google Shape;2604;p168"/>
          <p:cNvSpPr/>
          <p:nvPr/>
        </p:nvSpPr>
        <p:spPr>
          <a:xfrm>
            <a:off x="3851274" y="47609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rightsGranted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605" name="Google Shape;2605;p168"/>
          <p:cNvCxnSpPr>
            <a:stCxn id="2592" idx="5"/>
            <a:endCxn id="2602" idx="5"/>
          </p:cNvCxnSpPr>
          <p:nvPr/>
        </p:nvCxnSpPr>
        <p:spPr>
          <a:xfrm>
            <a:off x="3460155" y="2412207"/>
            <a:ext cx="431700" cy="1791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6" name="Google Shape;2606;p168"/>
          <p:cNvCxnSpPr>
            <a:stCxn id="2592" idx="5"/>
            <a:endCxn id="2603" idx="5"/>
          </p:cNvCxnSpPr>
          <p:nvPr/>
        </p:nvCxnSpPr>
        <p:spPr>
          <a:xfrm>
            <a:off x="3460155" y="2412207"/>
            <a:ext cx="431700" cy="215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7" name="Google Shape;2607;p168"/>
          <p:cNvCxnSpPr>
            <a:stCxn id="2592" idx="5"/>
            <a:endCxn id="2604" idx="5"/>
          </p:cNvCxnSpPr>
          <p:nvPr/>
        </p:nvCxnSpPr>
        <p:spPr>
          <a:xfrm>
            <a:off x="3460155" y="2412207"/>
            <a:ext cx="431700" cy="2510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8" name="Google Shape;2608;p168"/>
          <p:cNvSpPr/>
          <p:nvPr/>
        </p:nvSpPr>
        <p:spPr>
          <a:xfrm>
            <a:off x="3851274" y="51212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09" name="Google Shape;2609;p168"/>
          <p:cNvSpPr/>
          <p:nvPr/>
        </p:nvSpPr>
        <p:spPr>
          <a:xfrm>
            <a:off x="3851274" y="5481638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10" name="Google Shape;2610;p168"/>
          <p:cNvSpPr/>
          <p:nvPr/>
        </p:nvSpPr>
        <p:spPr>
          <a:xfrm>
            <a:off x="3419475" y="5842000"/>
            <a:ext cx="313213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11" name="Google Shape;2611;p168"/>
          <p:cNvCxnSpPr>
            <a:stCxn id="2592" idx="5"/>
            <a:endCxn id="2608" idx="5"/>
          </p:cNvCxnSpPr>
          <p:nvPr/>
        </p:nvCxnSpPr>
        <p:spPr>
          <a:xfrm>
            <a:off x="3460155" y="2412207"/>
            <a:ext cx="431700" cy="287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12" name="Google Shape;2612;p168"/>
          <p:cNvCxnSpPr>
            <a:stCxn id="2592" idx="5"/>
            <a:endCxn id="2609" idx="5"/>
          </p:cNvCxnSpPr>
          <p:nvPr/>
        </p:nvCxnSpPr>
        <p:spPr>
          <a:xfrm>
            <a:off x="3460155" y="2412207"/>
            <a:ext cx="431700" cy="3231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13" name="Google Shape;2613;p168"/>
          <p:cNvCxnSpPr>
            <a:stCxn id="2590" idx="3"/>
            <a:endCxn id="2610" idx="5"/>
          </p:cNvCxnSpPr>
          <p:nvPr/>
        </p:nvCxnSpPr>
        <p:spPr>
          <a:xfrm>
            <a:off x="3059113" y="2664619"/>
            <a:ext cx="400800" cy="3339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2" name="Google Shape;2592;p168"/>
          <p:cNvSpPr/>
          <p:nvPr/>
        </p:nvSpPr>
        <p:spPr>
          <a:xfrm>
            <a:off x="3419475" y="2249488"/>
            <a:ext cx="3132138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14" name="Google Shape;2614;p168"/>
          <p:cNvCxnSpPr/>
          <p:nvPr/>
        </p:nvCxnSpPr>
        <p:spPr>
          <a:xfrm flipH="1">
            <a:off x="1979613" y="2825750"/>
            <a:ext cx="361950" cy="5032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:\digital.bevaring.dk\Illustrations\web\Lovgivning_LegalRestrictions_DigitalPreservation.png" id="2615" name="Google Shape;2615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350" y="2609850"/>
            <a:ext cx="576263" cy="6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6" name="Google Shape;2616;p168"/>
          <p:cNvSpPr/>
          <p:nvPr/>
        </p:nvSpPr>
        <p:spPr>
          <a:xfrm>
            <a:off x="6119813" y="2401888"/>
            <a:ext cx="2124075" cy="3602037"/>
          </a:xfrm>
          <a:prstGeom prst="arc">
            <a:avLst>
              <a:gd fmla="val 16200000" name="adj1"/>
              <a:gd fmla="val 5394051" name="adj2"/>
            </a:avLst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stealth"/>
            <a:tailEnd len="med" w="med" type="stealth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17" name="Google Shape;2617;p168"/>
          <p:cNvSpPr txBox="1"/>
          <p:nvPr/>
        </p:nvSpPr>
        <p:spPr>
          <a:xfrm>
            <a:off x="7451725" y="3721100"/>
            <a:ext cx="1584325" cy="1076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00"/>
              <a:buFont typeface="Noto Sans Symbols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One of </a:t>
            </a:r>
            <a:b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these</a:t>
            </a:r>
            <a:b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must be present!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8" name="Google Shape;2618;p168"/>
          <p:cNvSpPr txBox="1"/>
          <p:nvPr/>
        </p:nvSpPr>
        <p:spPr>
          <a:xfrm>
            <a:off x="6094113" y="4799112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9" name="Google Shape;2619;p168"/>
          <p:cNvSpPr txBox="1"/>
          <p:nvPr/>
        </p:nvSpPr>
        <p:spPr>
          <a:xfrm>
            <a:off x="5957415" y="3020473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0" name="Google Shape;2620;p168"/>
          <p:cNvGrpSpPr/>
          <p:nvPr/>
        </p:nvGrpSpPr>
        <p:grpSpPr>
          <a:xfrm>
            <a:off x="211163" y="3311305"/>
            <a:ext cx="2935996" cy="1296000"/>
            <a:chOff x="4487044" y="722148"/>
            <a:chExt cx="2935996" cy="1296000"/>
          </a:xfrm>
        </p:grpSpPr>
        <p:sp>
          <p:nvSpPr>
            <p:cNvPr id="2621" name="Google Shape;2621;p168"/>
            <p:cNvSpPr/>
            <p:nvPr/>
          </p:nvSpPr>
          <p:spPr>
            <a:xfrm>
              <a:off x="4487044" y="1291378"/>
              <a:ext cx="174728" cy="2386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2622" name="Google Shape;2622;p168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2623" name="Google Shape;2623;p168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2624" name="Google Shape;2624;p168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2625" name="Google Shape;2625;p168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2626" name="Google Shape;2626;p168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27" name="Google Shape;2627;p168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8" name="Google Shape;2628;p168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9" name="Google Shape;2629;p168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0" name="Google Shape;2630;p168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1" name="Google Shape;2631;p168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2632" name="Google Shape;2632;p168"/>
              <p:cNvCxnSpPr>
                <a:stCxn id="2630" idx="1"/>
                <a:endCxn id="2627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633" name="Google Shape;2633;p168"/>
              <p:cNvCxnSpPr>
                <a:stCxn id="2630" idx="3"/>
                <a:endCxn id="2629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634" name="Google Shape;2634;p168"/>
              <p:cNvCxnSpPr>
                <a:stCxn id="2628" idx="3"/>
                <a:endCxn id="2629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635" name="Google Shape;2635;p168"/>
              <p:cNvCxnSpPr>
                <a:stCxn id="2628" idx="1"/>
                <a:endCxn id="2627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636" name="Google Shape;2636;p168"/>
              <p:cNvCxnSpPr>
                <a:stCxn id="2627" idx="3"/>
                <a:endCxn id="2629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2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170"/>
          <p:cNvSpPr txBox="1"/>
          <p:nvPr>
            <p:ph idx="1" type="body"/>
          </p:nvPr>
        </p:nvSpPr>
        <p:spPr>
          <a:xfrm>
            <a:off x="468313" y="1341438"/>
            <a:ext cx="8145462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 Specifying different types of rights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rPr lang="en-US"/>
              <a:t>If more than one basis applies, the entire rights entity should be </a:t>
            </a:r>
            <a:r>
              <a:rPr i="1" lang="en-US"/>
              <a:t>repeated</a:t>
            </a:r>
            <a:r>
              <a:rPr lang="en-US"/>
              <a:t>. 	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600"/>
              </a:buClr>
              <a:buSzPts val="1600"/>
              <a:buFont typeface="Noto Sans Symbols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644" name="Google Shape;2644;p17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Dependent units about rights</a:t>
            </a:r>
            <a:endParaRPr/>
          </a:p>
        </p:txBody>
      </p:sp>
      <p:sp>
        <p:nvSpPr>
          <p:cNvPr id="2645" name="Google Shape;2645;p170"/>
          <p:cNvSpPr/>
          <p:nvPr/>
        </p:nvSpPr>
        <p:spPr>
          <a:xfrm>
            <a:off x="719138" y="1881188"/>
            <a:ext cx="3132137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rightsBasis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646" name="Google Shape;2646;p170"/>
          <p:cNvCxnSpPr/>
          <p:nvPr/>
        </p:nvCxnSpPr>
        <p:spPr>
          <a:xfrm>
            <a:off x="827088" y="2205038"/>
            <a:ext cx="215900" cy="198437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647" name="Google Shape;2647;p170"/>
          <p:cNvCxnSpPr>
            <a:stCxn id="2648" idx="3"/>
            <a:endCxn id="2649" idx="5"/>
          </p:cNvCxnSpPr>
          <p:nvPr/>
        </p:nvCxnSpPr>
        <p:spPr>
          <a:xfrm flipH="1" rot="10800000">
            <a:off x="2438400" y="2403394"/>
            <a:ext cx="608700" cy="231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649" name="Google Shape;2649;p170"/>
          <p:cNvSpPr/>
          <p:nvPr/>
        </p:nvSpPr>
        <p:spPr>
          <a:xfrm>
            <a:off x="3006725" y="2241550"/>
            <a:ext cx="313213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copyrightInformation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0" name="Google Shape;2650;p170"/>
          <p:cNvSpPr/>
          <p:nvPr/>
        </p:nvSpPr>
        <p:spPr>
          <a:xfrm>
            <a:off x="3006725" y="2601913"/>
            <a:ext cx="313055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licenseInformation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1" name="Google Shape;2651;p170"/>
          <p:cNvSpPr/>
          <p:nvPr/>
        </p:nvSpPr>
        <p:spPr>
          <a:xfrm>
            <a:off x="3006725" y="2960688"/>
            <a:ext cx="313213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statuteInformation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2" name="Google Shape;2652;p170"/>
          <p:cNvSpPr/>
          <p:nvPr/>
        </p:nvSpPr>
        <p:spPr>
          <a:xfrm>
            <a:off x="3006725" y="3321050"/>
            <a:ext cx="313213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otherRightsInformation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653" name="Google Shape;2653;p170"/>
          <p:cNvGrpSpPr/>
          <p:nvPr/>
        </p:nvGrpSpPr>
        <p:grpSpPr>
          <a:xfrm>
            <a:off x="6269038" y="2601913"/>
            <a:ext cx="361950" cy="323850"/>
            <a:chOff x="4558" y="2704"/>
            <a:chExt cx="843" cy="874"/>
          </a:xfrm>
        </p:grpSpPr>
        <p:pic>
          <p:nvPicPr>
            <p:cNvPr descr="120px-Text-x-copying" id="2654" name="Google Shape;2654;p17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58" y="2704"/>
              <a:ext cx="843" cy="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5" name="Google Shape;2655;p170"/>
            <p:cNvPicPr preferRelativeResize="0"/>
            <p:nvPr/>
          </p:nvPicPr>
          <p:blipFill rotWithShape="1">
            <a:blip r:embed="rId4">
              <a:alphaModFix/>
            </a:blip>
            <a:srcRect b="0" l="0" r="53145" t="69176"/>
            <a:stretch/>
          </p:blipFill>
          <p:spPr>
            <a:xfrm>
              <a:off x="4680" y="2751"/>
              <a:ext cx="604" cy="38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Copyright Clip Art" id="2656" name="Google Shape;2656;p1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10313" y="2205038"/>
            <a:ext cx="320675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S Department of Justice Scales Of Justice.svg" id="2657" name="Google Shape;2657;p170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70625" y="2960688"/>
            <a:ext cx="3429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8" name="Google Shape;2658;p170"/>
          <p:cNvSpPr/>
          <p:nvPr/>
        </p:nvSpPr>
        <p:spPr>
          <a:xfrm>
            <a:off x="6269038" y="3392488"/>
            <a:ext cx="533400" cy="2159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2700">
                  <a:solidFill>
                    <a:srgbClr val="00009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3CCFF"/>
                </a:solidFill>
                <a:latin typeface="Impact"/>
              </a:rPr>
              <a:t>Other</a:t>
            </a:r>
          </a:p>
        </p:txBody>
      </p:sp>
      <p:sp>
        <p:nvSpPr>
          <p:cNvPr id="2648" name="Google Shape;2648;p170"/>
          <p:cNvSpPr txBox="1"/>
          <p:nvPr/>
        </p:nvSpPr>
        <p:spPr>
          <a:xfrm>
            <a:off x="900113" y="2241550"/>
            <a:ext cx="1538287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=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copyright</a:t>
            </a:r>
            <a:endParaRPr b="0" i="0" sz="1800" u="none" cap="none" strike="noStrike">
              <a:solidFill>
                <a:srgbClr val="97480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59" name="Google Shape;2659;p170"/>
          <p:cNvCxnSpPr/>
          <p:nvPr/>
        </p:nvCxnSpPr>
        <p:spPr>
          <a:xfrm>
            <a:off x="827088" y="2205038"/>
            <a:ext cx="215900" cy="557212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660" name="Google Shape;2660;p170"/>
          <p:cNvCxnSpPr>
            <a:stCxn id="2661" idx="3"/>
            <a:endCxn id="2650" idx="5"/>
          </p:cNvCxnSpPr>
          <p:nvPr/>
        </p:nvCxnSpPr>
        <p:spPr>
          <a:xfrm flipH="1" rot="10800000">
            <a:off x="2144713" y="2763938"/>
            <a:ext cx="902400" cy="126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661" name="Google Shape;2661;p170"/>
          <p:cNvSpPr txBox="1"/>
          <p:nvPr/>
        </p:nvSpPr>
        <p:spPr>
          <a:xfrm>
            <a:off x="900113" y="2592388"/>
            <a:ext cx="12446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=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license</a:t>
            </a:r>
            <a:endParaRPr b="0" i="0" sz="1800" u="none" cap="none" strike="noStrike">
              <a:solidFill>
                <a:srgbClr val="97480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62" name="Google Shape;2662;p170"/>
          <p:cNvCxnSpPr/>
          <p:nvPr/>
        </p:nvCxnSpPr>
        <p:spPr>
          <a:xfrm>
            <a:off x="827088" y="2205038"/>
            <a:ext cx="215900" cy="917575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663" name="Google Shape;2663;p170"/>
          <p:cNvCxnSpPr>
            <a:stCxn id="2664" idx="3"/>
            <a:endCxn id="2651" idx="5"/>
          </p:cNvCxnSpPr>
          <p:nvPr/>
        </p:nvCxnSpPr>
        <p:spPr>
          <a:xfrm flipH="1" rot="10800000">
            <a:off x="2171700" y="3122500"/>
            <a:ext cx="875400" cy="14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664" name="Google Shape;2664;p170"/>
          <p:cNvSpPr txBox="1"/>
          <p:nvPr/>
        </p:nvSpPr>
        <p:spPr>
          <a:xfrm>
            <a:off x="900113" y="2952750"/>
            <a:ext cx="127158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=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statute</a:t>
            </a:r>
            <a:endParaRPr b="0" i="0" sz="1800" u="none" cap="none" strike="noStrike">
              <a:solidFill>
                <a:srgbClr val="97480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65" name="Google Shape;2665;p170"/>
          <p:cNvCxnSpPr/>
          <p:nvPr/>
        </p:nvCxnSpPr>
        <p:spPr>
          <a:xfrm>
            <a:off x="827088" y="2205038"/>
            <a:ext cx="215900" cy="1277937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666" name="Google Shape;2666;p170"/>
          <p:cNvCxnSpPr>
            <a:stCxn id="2667" idx="3"/>
          </p:cNvCxnSpPr>
          <p:nvPr/>
        </p:nvCxnSpPr>
        <p:spPr>
          <a:xfrm flipH="1" rot="10800000">
            <a:off x="1966913" y="3483794"/>
            <a:ext cx="1079400" cy="222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667" name="Google Shape;2667;p170"/>
          <p:cNvSpPr txBox="1"/>
          <p:nvPr/>
        </p:nvSpPr>
        <p:spPr>
          <a:xfrm>
            <a:off x="900113" y="3321050"/>
            <a:ext cx="10668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=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other</a:t>
            </a:r>
            <a:endParaRPr b="0" i="0" sz="1800" u="none" cap="none" strike="noStrike">
              <a:solidFill>
                <a:srgbClr val="97480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171"/>
          <p:cNvSpPr txBox="1"/>
          <p:nvPr>
            <p:ph type="title"/>
          </p:nvPr>
        </p:nvSpPr>
        <p:spPr>
          <a:xfrm>
            <a:off x="530225" y="777875"/>
            <a:ext cx="7497763" cy="706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Example copyrightInformation</a:t>
            </a:r>
            <a:endParaRPr/>
          </a:p>
        </p:txBody>
      </p:sp>
      <p:sp>
        <p:nvSpPr>
          <p:cNvPr id="2673" name="Google Shape;2673;p171"/>
          <p:cNvSpPr txBox="1"/>
          <p:nvPr>
            <p:ph idx="1" type="body"/>
          </p:nvPr>
        </p:nvSpPr>
        <p:spPr>
          <a:xfrm>
            <a:off x="530225" y="1412875"/>
            <a:ext cx="8145463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b="1" lang="en-US"/>
              <a:t>rightsBasis</a:t>
            </a:r>
            <a:r>
              <a:rPr lang="en-US"/>
              <a:t> = </a:t>
            </a:r>
            <a:r>
              <a:rPr lang="en-US">
                <a:solidFill>
                  <a:srgbClr val="974806"/>
                </a:solidFill>
              </a:rPr>
              <a:t>copyright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>
              <a:solidFill>
                <a:srgbClr val="E36C09"/>
              </a:solidFill>
            </a:endParaRPr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b="1" lang="en-US"/>
              <a:t>copyrightInformation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	</a:t>
            </a:r>
            <a:r>
              <a:rPr b="1" lang="en-US"/>
              <a:t>copyrightStatus</a:t>
            </a:r>
            <a:r>
              <a:rPr lang="en-US"/>
              <a:t> = </a:t>
            </a:r>
            <a:r>
              <a:rPr lang="en-US">
                <a:solidFill>
                  <a:srgbClr val="974806"/>
                </a:solidFill>
              </a:rPr>
              <a:t>copyrighted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	</a:t>
            </a:r>
            <a:r>
              <a:rPr b="1" lang="en-US"/>
              <a:t>copyrightJurisdiction</a:t>
            </a:r>
            <a:r>
              <a:rPr lang="en-US"/>
              <a:t> = </a:t>
            </a:r>
            <a:r>
              <a:rPr lang="en-US">
                <a:solidFill>
                  <a:srgbClr val="974806"/>
                </a:solidFill>
              </a:rPr>
              <a:t>us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b="1" lang="en-US"/>
              <a:t>   copyrightStatusDeterminationDate</a:t>
            </a:r>
            <a:r>
              <a:rPr lang="en-US"/>
              <a:t> = </a:t>
            </a:r>
            <a:r>
              <a:rPr lang="en-US">
                <a:solidFill>
                  <a:srgbClr val="974806"/>
                </a:solidFill>
              </a:rPr>
              <a:t>2008-09-10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	</a:t>
            </a:r>
            <a:r>
              <a:rPr b="1" lang="en-US"/>
              <a:t>copyrightNote</a:t>
            </a:r>
            <a:r>
              <a:rPr lang="en-US"/>
              <a:t> = </a:t>
            </a:r>
            <a:r>
              <a:rPr lang="en-US">
                <a:solidFill>
                  <a:srgbClr val="974806"/>
                </a:solidFill>
              </a:rPr>
              <a:t>Copyright expiration expected in 2022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	</a:t>
            </a:r>
            <a:r>
              <a:rPr b="1" lang="en-US"/>
              <a:t>copyrightDocumentationIdentifier</a:t>
            </a:r>
            <a:r>
              <a:rPr lang="en-US"/>
              <a:t> = </a:t>
            </a:r>
            <a:r>
              <a:rPr lang="en-US">
                <a:solidFill>
                  <a:srgbClr val="538CD5"/>
                </a:solidFill>
              </a:rPr>
              <a:t>[link]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9" name="Shape 2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0" name="Google Shape;2680;p27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Rights Entity – Semantic Units</a:t>
            </a:r>
            <a:endParaRPr/>
          </a:p>
        </p:txBody>
      </p:sp>
      <p:sp>
        <p:nvSpPr>
          <p:cNvPr id="2681" name="Google Shape;2681;p270"/>
          <p:cNvSpPr/>
          <p:nvPr/>
        </p:nvSpPr>
        <p:spPr>
          <a:xfrm>
            <a:off x="2051050" y="2501900"/>
            <a:ext cx="1008063" cy="325438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682" name="Google Shape;2682;p270"/>
          <p:cNvCxnSpPr>
            <a:stCxn id="2681" idx="3"/>
            <a:endCxn id="2683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84" name="Google Shape;2684;p270"/>
          <p:cNvCxnSpPr>
            <a:stCxn id="2681" idx="3"/>
            <a:endCxn id="2683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5" name="Google Shape;2685;p270"/>
          <p:cNvSpPr/>
          <p:nvPr/>
        </p:nvSpPr>
        <p:spPr>
          <a:xfrm>
            <a:off x="3851274" y="2609850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686" name="Google Shape;2686;p270"/>
          <p:cNvCxnSpPr>
            <a:stCxn id="2683" idx="5"/>
            <a:endCxn id="2685" idx="5"/>
          </p:cNvCxnSpPr>
          <p:nvPr/>
        </p:nvCxnSpPr>
        <p:spPr>
          <a:xfrm>
            <a:off x="3460155" y="2412207"/>
            <a:ext cx="431700" cy="359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7" name="Google Shape;2687;p270"/>
          <p:cNvSpPr/>
          <p:nvPr/>
        </p:nvSpPr>
        <p:spPr>
          <a:xfrm>
            <a:off x="3851274" y="296312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rightsBasis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88" name="Google Shape;2688;p270"/>
          <p:cNvSpPr/>
          <p:nvPr/>
        </p:nvSpPr>
        <p:spPr>
          <a:xfrm>
            <a:off x="3851274" y="33131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copyrightInformation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89" name="Google Shape;2689;p270"/>
          <p:cNvSpPr/>
          <p:nvPr/>
        </p:nvSpPr>
        <p:spPr>
          <a:xfrm>
            <a:off x="3851274" y="36814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licenseInformation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690" name="Google Shape;2690;p270"/>
          <p:cNvCxnSpPr>
            <a:stCxn id="2683" idx="5"/>
            <a:endCxn id="2687" idx="5"/>
          </p:cNvCxnSpPr>
          <p:nvPr/>
        </p:nvCxnSpPr>
        <p:spPr>
          <a:xfrm>
            <a:off x="3460155" y="2412207"/>
            <a:ext cx="431700" cy="71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91" name="Google Shape;2691;p270"/>
          <p:cNvCxnSpPr>
            <a:stCxn id="2683" idx="5"/>
            <a:endCxn id="2688" idx="5"/>
          </p:cNvCxnSpPr>
          <p:nvPr/>
        </p:nvCxnSpPr>
        <p:spPr>
          <a:xfrm>
            <a:off x="3460155" y="2412206"/>
            <a:ext cx="431700" cy="106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92" name="Google Shape;2692;p270"/>
          <p:cNvCxnSpPr>
            <a:stCxn id="2683" idx="5"/>
          </p:cNvCxnSpPr>
          <p:nvPr/>
        </p:nvCxnSpPr>
        <p:spPr>
          <a:xfrm>
            <a:off x="3460155" y="2412206"/>
            <a:ext cx="422400" cy="1133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93" name="Google Shape;2693;p270"/>
          <p:cNvSpPr/>
          <p:nvPr/>
        </p:nvSpPr>
        <p:spPr>
          <a:xfrm>
            <a:off x="3851274" y="40417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statuteInformation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94" name="Google Shape;2694;p270"/>
          <p:cNvSpPr/>
          <p:nvPr/>
        </p:nvSpPr>
        <p:spPr>
          <a:xfrm>
            <a:off x="3851274" y="4400550"/>
            <a:ext cx="32289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otherRightsInformation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95" name="Google Shape;2695;p270"/>
          <p:cNvSpPr/>
          <p:nvPr/>
        </p:nvSpPr>
        <p:spPr>
          <a:xfrm>
            <a:off x="3851274" y="47609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rightsGranted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696" name="Google Shape;2696;p270"/>
          <p:cNvCxnSpPr>
            <a:stCxn id="2683" idx="5"/>
            <a:endCxn id="2693" idx="5"/>
          </p:cNvCxnSpPr>
          <p:nvPr/>
        </p:nvCxnSpPr>
        <p:spPr>
          <a:xfrm>
            <a:off x="3460155" y="2412207"/>
            <a:ext cx="431700" cy="1791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97" name="Google Shape;2697;p270"/>
          <p:cNvCxnSpPr>
            <a:stCxn id="2683" idx="5"/>
            <a:endCxn id="2694" idx="5"/>
          </p:cNvCxnSpPr>
          <p:nvPr/>
        </p:nvCxnSpPr>
        <p:spPr>
          <a:xfrm>
            <a:off x="3460155" y="2412207"/>
            <a:ext cx="431700" cy="215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98" name="Google Shape;2698;p270"/>
          <p:cNvCxnSpPr>
            <a:stCxn id="2683" idx="5"/>
            <a:endCxn id="2695" idx="5"/>
          </p:cNvCxnSpPr>
          <p:nvPr/>
        </p:nvCxnSpPr>
        <p:spPr>
          <a:xfrm>
            <a:off x="3460155" y="2412207"/>
            <a:ext cx="431700" cy="2510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99" name="Google Shape;2699;p270"/>
          <p:cNvSpPr/>
          <p:nvPr/>
        </p:nvSpPr>
        <p:spPr>
          <a:xfrm>
            <a:off x="3851274" y="51212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00" name="Google Shape;2700;p270"/>
          <p:cNvSpPr/>
          <p:nvPr/>
        </p:nvSpPr>
        <p:spPr>
          <a:xfrm>
            <a:off x="3851274" y="5481638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01" name="Google Shape;2701;p270"/>
          <p:cNvSpPr/>
          <p:nvPr/>
        </p:nvSpPr>
        <p:spPr>
          <a:xfrm>
            <a:off x="3419475" y="5842000"/>
            <a:ext cx="313213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02" name="Google Shape;2702;p270"/>
          <p:cNvCxnSpPr>
            <a:stCxn id="2683" idx="5"/>
            <a:endCxn id="2699" idx="5"/>
          </p:cNvCxnSpPr>
          <p:nvPr/>
        </p:nvCxnSpPr>
        <p:spPr>
          <a:xfrm>
            <a:off x="3460155" y="2412207"/>
            <a:ext cx="431700" cy="287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03" name="Google Shape;2703;p270"/>
          <p:cNvCxnSpPr>
            <a:stCxn id="2683" idx="5"/>
            <a:endCxn id="2700" idx="5"/>
          </p:cNvCxnSpPr>
          <p:nvPr/>
        </p:nvCxnSpPr>
        <p:spPr>
          <a:xfrm>
            <a:off x="3460155" y="2412207"/>
            <a:ext cx="431700" cy="3231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04" name="Google Shape;2704;p270"/>
          <p:cNvCxnSpPr>
            <a:stCxn id="2681" idx="3"/>
            <a:endCxn id="2701" idx="5"/>
          </p:cNvCxnSpPr>
          <p:nvPr/>
        </p:nvCxnSpPr>
        <p:spPr>
          <a:xfrm>
            <a:off x="3059113" y="2664619"/>
            <a:ext cx="400800" cy="3339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3" name="Google Shape;2683;p270"/>
          <p:cNvSpPr/>
          <p:nvPr/>
        </p:nvSpPr>
        <p:spPr>
          <a:xfrm>
            <a:off x="3419475" y="2249488"/>
            <a:ext cx="3132138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05" name="Google Shape;2705;p270"/>
          <p:cNvCxnSpPr/>
          <p:nvPr/>
        </p:nvCxnSpPr>
        <p:spPr>
          <a:xfrm flipH="1">
            <a:off x="1979613" y="2825750"/>
            <a:ext cx="361950" cy="5032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06" name="Google Shape;2706;p270"/>
          <p:cNvSpPr txBox="1"/>
          <p:nvPr/>
        </p:nvSpPr>
        <p:spPr>
          <a:xfrm>
            <a:off x="6094113" y="4799112"/>
            <a:ext cx="2551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Lovgivning_LegalRestrictions_DigitalPreservation.png" id="2707" name="Google Shape;2707;p2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350" y="2609850"/>
            <a:ext cx="576263" cy="66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8" name="Google Shape;2708;p270"/>
          <p:cNvGrpSpPr/>
          <p:nvPr/>
        </p:nvGrpSpPr>
        <p:grpSpPr>
          <a:xfrm>
            <a:off x="211163" y="3311305"/>
            <a:ext cx="2935996" cy="1296000"/>
            <a:chOff x="4487044" y="722148"/>
            <a:chExt cx="2935996" cy="1296000"/>
          </a:xfrm>
        </p:grpSpPr>
        <p:sp>
          <p:nvSpPr>
            <p:cNvPr id="2709" name="Google Shape;2709;p270"/>
            <p:cNvSpPr/>
            <p:nvPr/>
          </p:nvSpPr>
          <p:spPr>
            <a:xfrm>
              <a:off x="4487044" y="1291378"/>
              <a:ext cx="174728" cy="2386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2710" name="Google Shape;2710;p270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2711" name="Google Shape;2711;p270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2712" name="Google Shape;2712;p270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2713" name="Google Shape;2713;p270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2714" name="Google Shape;2714;p270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15" name="Google Shape;2715;p270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6" name="Google Shape;2716;p270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7" name="Google Shape;2717;p270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8" name="Google Shape;2718;p270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9" name="Google Shape;2719;p270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2720" name="Google Shape;2720;p270"/>
              <p:cNvCxnSpPr>
                <a:stCxn id="2718" idx="1"/>
                <a:endCxn id="2715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721" name="Google Shape;2721;p270"/>
              <p:cNvCxnSpPr>
                <a:stCxn id="2718" idx="3"/>
                <a:endCxn id="2717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722" name="Google Shape;2722;p270"/>
              <p:cNvCxnSpPr>
                <a:stCxn id="2716" idx="3"/>
                <a:endCxn id="2717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723" name="Google Shape;2723;p270"/>
              <p:cNvCxnSpPr>
                <a:stCxn id="2716" idx="1"/>
                <a:endCxn id="2715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2724" name="Google Shape;2724;p270"/>
              <p:cNvCxnSpPr>
                <a:stCxn id="2715" idx="3"/>
                <a:endCxn id="2717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8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p17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rightsGranted</a:t>
            </a:r>
            <a:endParaRPr/>
          </a:p>
        </p:txBody>
      </p:sp>
      <p:sp>
        <p:nvSpPr>
          <p:cNvPr id="2730" name="Google Shape;2730;p173"/>
          <p:cNvSpPr txBox="1"/>
          <p:nvPr>
            <p:ph idx="1" type="body"/>
          </p:nvPr>
        </p:nvSpPr>
        <p:spPr>
          <a:xfrm>
            <a:off x="530225" y="2851150"/>
            <a:ext cx="8362950" cy="50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Contains</a:t>
            </a:r>
            <a:endParaRPr/>
          </a:p>
          <a:p>
            <a:pPr indent="-282575" lvl="0" marL="36512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b="1" lang="en-US"/>
              <a:t>Act</a:t>
            </a:r>
            <a:r>
              <a:rPr lang="en-US"/>
              <a:t> (e.g. </a:t>
            </a:r>
            <a:r>
              <a:rPr lang="en-US">
                <a:solidFill>
                  <a:srgbClr val="974806"/>
                </a:solidFill>
              </a:rPr>
              <a:t>migrate</a:t>
            </a:r>
            <a:r>
              <a:rPr lang="en-US"/>
              <a:t>, </a:t>
            </a:r>
            <a:r>
              <a:rPr lang="en-US">
                <a:solidFill>
                  <a:srgbClr val="974806"/>
                </a:solidFill>
              </a:rPr>
              <a:t>modify</a:t>
            </a:r>
            <a:r>
              <a:rPr i="1" lang="en-US"/>
              <a:t>)</a:t>
            </a:r>
            <a:endParaRPr/>
          </a:p>
          <a:p>
            <a:pPr indent="-282575" lvl="0" marL="36512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b="1" lang="en-US"/>
              <a:t>Restriction </a:t>
            </a:r>
            <a:r>
              <a:rPr lang="en-US"/>
              <a:t>(description)</a:t>
            </a:r>
            <a:endParaRPr b="1"/>
          </a:p>
          <a:p>
            <a:pPr indent="-282575" lvl="0" marL="36512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b="1" lang="en-US"/>
              <a:t>termOfGrant </a:t>
            </a:r>
            <a:r>
              <a:rPr lang="en-US"/>
              <a:t>(start and end date)</a:t>
            </a:r>
            <a:endParaRPr/>
          </a:p>
          <a:p>
            <a:pPr indent="-282575" lvl="0" marL="36512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b="1" lang="en-US"/>
              <a:t>termOfRestriction</a:t>
            </a:r>
            <a:r>
              <a:rPr lang="en-US"/>
              <a:t> </a:t>
            </a:r>
            <a:r>
              <a:rPr lang="en-US" sz="1800"/>
              <a:t>(start and end date)</a:t>
            </a:r>
            <a:endParaRPr/>
          </a:p>
          <a:p>
            <a:pPr indent="-282575" lvl="0" marL="36512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b="1" lang="en-US"/>
              <a:t>rightsGrantedNote </a:t>
            </a:r>
            <a:r>
              <a:rPr lang="en-US" sz="1800"/>
              <a:t>(additional inf.)</a:t>
            </a:r>
            <a:endParaRPr sz="1800"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731" name="Google Shape;2731;p173"/>
          <p:cNvSpPr txBox="1"/>
          <p:nvPr/>
        </p:nvSpPr>
        <p:spPr>
          <a:xfrm>
            <a:off x="611188" y="1268413"/>
            <a:ext cx="7885112" cy="1077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2575" lvl="0" marL="36512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What action is allowed?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Under what conditions?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Are there time constraints?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2" name="Google Shape;2732;p173"/>
          <p:cNvGrpSpPr/>
          <p:nvPr/>
        </p:nvGrpSpPr>
        <p:grpSpPr>
          <a:xfrm>
            <a:off x="6288980" y="885825"/>
            <a:ext cx="793750" cy="765175"/>
            <a:chOff x="2916238" y="5084763"/>
            <a:chExt cx="1511300" cy="1584325"/>
          </a:xfrm>
        </p:grpSpPr>
        <p:pic>
          <p:nvPicPr>
            <p:cNvPr descr="120px-Nuvola_apps_edu_languages" id="2733" name="Google Shape;2733;p1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59113" y="5084763"/>
              <a:ext cx="1368425" cy="1368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 Clip Art" id="2734" name="Google Shape;2734;p173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916238" y="5734050"/>
              <a:ext cx="935037" cy="93503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35" name="Google Shape;2735;p173"/>
          <p:cNvGrpSpPr/>
          <p:nvPr/>
        </p:nvGrpSpPr>
        <p:grpSpPr>
          <a:xfrm>
            <a:off x="5463480" y="901700"/>
            <a:ext cx="758825" cy="792162"/>
            <a:chOff x="4643438" y="4941888"/>
            <a:chExt cx="1754187" cy="1760537"/>
          </a:xfrm>
        </p:grpSpPr>
        <p:pic>
          <p:nvPicPr>
            <p:cNvPr descr="120px-Nuvola_apps_edu_languages2" id="2736" name="Google Shape;2736;p17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643438" y="4941888"/>
              <a:ext cx="1584325" cy="1584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ctive, check, ok, yes icon" id="2737" name="Google Shape;2737;p173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029200" y="5334000"/>
              <a:ext cx="1368425" cy="1368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3" name="Shape 2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44" name="Google Shape;2744;p271"/>
          <p:cNvCxnSpPr>
            <a:stCxn id="2745" idx="3"/>
            <a:endCxn id="2746" idx="1"/>
          </p:cNvCxnSpPr>
          <p:nvPr/>
        </p:nvCxnSpPr>
        <p:spPr>
          <a:xfrm>
            <a:off x="1169366" y="3960491"/>
            <a:ext cx="13056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2747" name="Google Shape;2747;p27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Rights Entity – Semantic Units</a:t>
            </a:r>
            <a:endParaRPr/>
          </a:p>
        </p:txBody>
      </p:sp>
      <p:sp>
        <p:nvSpPr>
          <p:cNvPr id="2748" name="Google Shape;2748;p271"/>
          <p:cNvSpPr/>
          <p:nvPr/>
        </p:nvSpPr>
        <p:spPr>
          <a:xfrm>
            <a:off x="2051050" y="2501900"/>
            <a:ext cx="1008063" cy="325438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749" name="Google Shape;2749;p271"/>
          <p:cNvCxnSpPr>
            <a:stCxn id="2748" idx="3"/>
            <a:endCxn id="2750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51" name="Google Shape;2751;p271"/>
          <p:cNvCxnSpPr>
            <a:stCxn id="2748" idx="3"/>
            <a:endCxn id="2750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52" name="Google Shape;2752;p271"/>
          <p:cNvSpPr/>
          <p:nvPr/>
        </p:nvSpPr>
        <p:spPr>
          <a:xfrm>
            <a:off x="3851274" y="2609850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753" name="Google Shape;2753;p271"/>
          <p:cNvCxnSpPr>
            <a:stCxn id="2750" idx="5"/>
            <a:endCxn id="2752" idx="5"/>
          </p:cNvCxnSpPr>
          <p:nvPr/>
        </p:nvCxnSpPr>
        <p:spPr>
          <a:xfrm>
            <a:off x="3460155" y="2412207"/>
            <a:ext cx="431700" cy="359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54" name="Google Shape;2754;p271"/>
          <p:cNvSpPr/>
          <p:nvPr/>
        </p:nvSpPr>
        <p:spPr>
          <a:xfrm>
            <a:off x="3851274" y="296312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rightsBasis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55" name="Google Shape;2755;p271"/>
          <p:cNvSpPr/>
          <p:nvPr/>
        </p:nvSpPr>
        <p:spPr>
          <a:xfrm>
            <a:off x="3851274" y="33131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copyrightInformation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56" name="Google Shape;2756;p271"/>
          <p:cNvSpPr/>
          <p:nvPr/>
        </p:nvSpPr>
        <p:spPr>
          <a:xfrm>
            <a:off x="3851274" y="36814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licenseInformation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757" name="Google Shape;2757;p271"/>
          <p:cNvCxnSpPr>
            <a:stCxn id="2750" idx="5"/>
            <a:endCxn id="2754" idx="5"/>
          </p:cNvCxnSpPr>
          <p:nvPr/>
        </p:nvCxnSpPr>
        <p:spPr>
          <a:xfrm>
            <a:off x="3460155" y="2412207"/>
            <a:ext cx="431700" cy="71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58" name="Google Shape;2758;p271"/>
          <p:cNvCxnSpPr>
            <a:stCxn id="2750" idx="5"/>
            <a:endCxn id="2755" idx="5"/>
          </p:cNvCxnSpPr>
          <p:nvPr/>
        </p:nvCxnSpPr>
        <p:spPr>
          <a:xfrm>
            <a:off x="3460155" y="2412206"/>
            <a:ext cx="431700" cy="106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59" name="Google Shape;2759;p271"/>
          <p:cNvCxnSpPr>
            <a:stCxn id="2750" idx="5"/>
          </p:cNvCxnSpPr>
          <p:nvPr/>
        </p:nvCxnSpPr>
        <p:spPr>
          <a:xfrm>
            <a:off x="3460155" y="2412206"/>
            <a:ext cx="422400" cy="1133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60" name="Google Shape;2760;p271"/>
          <p:cNvSpPr/>
          <p:nvPr/>
        </p:nvSpPr>
        <p:spPr>
          <a:xfrm>
            <a:off x="3851274" y="40417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statuteInformation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1" name="Google Shape;2761;p271"/>
          <p:cNvSpPr/>
          <p:nvPr/>
        </p:nvSpPr>
        <p:spPr>
          <a:xfrm>
            <a:off x="3851274" y="4400550"/>
            <a:ext cx="3228975" cy="3254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otherRightsInformation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2" name="Google Shape;2762;p271"/>
          <p:cNvSpPr/>
          <p:nvPr/>
        </p:nvSpPr>
        <p:spPr>
          <a:xfrm>
            <a:off x="3851274" y="47609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rightsGranted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763" name="Google Shape;2763;p271"/>
          <p:cNvCxnSpPr>
            <a:stCxn id="2750" idx="5"/>
            <a:endCxn id="2760" idx="5"/>
          </p:cNvCxnSpPr>
          <p:nvPr/>
        </p:nvCxnSpPr>
        <p:spPr>
          <a:xfrm>
            <a:off x="3460155" y="2412207"/>
            <a:ext cx="431700" cy="1791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64" name="Google Shape;2764;p271"/>
          <p:cNvCxnSpPr>
            <a:stCxn id="2750" idx="5"/>
            <a:endCxn id="2761" idx="5"/>
          </p:cNvCxnSpPr>
          <p:nvPr/>
        </p:nvCxnSpPr>
        <p:spPr>
          <a:xfrm>
            <a:off x="3460155" y="2412207"/>
            <a:ext cx="431700" cy="215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65" name="Google Shape;2765;p271"/>
          <p:cNvCxnSpPr>
            <a:stCxn id="2750" idx="5"/>
            <a:endCxn id="2762" idx="5"/>
          </p:cNvCxnSpPr>
          <p:nvPr/>
        </p:nvCxnSpPr>
        <p:spPr>
          <a:xfrm>
            <a:off x="3460155" y="2412207"/>
            <a:ext cx="431700" cy="2510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66" name="Google Shape;2766;p271"/>
          <p:cNvSpPr/>
          <p:nvPr/>
        </p:nvSpPr>
        <p:spPr>
          <a:xfrm>
            <a:off x="3851274" y="51212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7" name="Google Shape;2767;p271"/>
          <p:cNvSpPr/>
          <p:nvPr/>
        </p:nvSpPr>
        <p:spPr>
          <a:xfrm>
            <a:off x="3851274" y="5481638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8" name="Google Shape;2768;p271"/>
          <p:cNvSpPr/>
          <p:nvPr/>
        </p:nvSpPr>
        <p:spPr>
          <a:xfrm>
            <a:off x="3419475" y="5842000"/>
            <a:ext cx="3132138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69" name="Google Shape;2769;p271"/>
          <p:cNvCxnSpPr>
            <a:stCxn id="2750" idx="5"/>
            <a:endCxn id="2766" idx="5"/>
          </p:cNvCxnSpPr>
          <p:nvPr/>
        </p:nvCxnSpPr>
        <p:spPr>
          <a:xfrm>
            <a:off x="3460155" y="2412207"/>
            <a:ext cx="431700" cy="287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70" name="Google Shape;2770;p271"/>
          <p:cNvCxnSpPr>
            <a:stCxn id="2750" idx="5"/>
            <a:endCxn id="2767" idx="5"/>
          </p:cNvCxnSpPr>
          <p:nvPr/>
        </p:nvCxnSpPr>
        <p:spPr>
          <a:xfrm>
            <a:off x="3460155" y="2412207"/>
            <a:ext cx="431700" cy="3231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71" name="Google Shape;2771;p271"/>
          <p:cNvCxnSpPr>
            <a:stCxn id="2748" idx="3"/>
            <a:endCxn id="2768" idx="5"/>
          </p:cNvCxnSpPr>
          <p:nvPr/>
        </p:nvCxnSpPr>
        <p:spPr>
          <a:xfrm>
            <a:off x="3059113" y="2664619"/>
            <a:ext cx="400800" cy="3339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50" name="Google Shape;2750;p271"/>
          <p:cNvSpPr/>
          <p:nvPr/>
        </p:nvSpPr>
        <p:spPr>
          <a:xfrm>
            <a:off x="3419475" y="2249488"/>
            <a:ext cx="3132138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72" name="Google Shape;2772;p271"/>
          <p:cNvCxnSpPr/>
          <p:nvPr/>
        </p:nvCxnSpPr>
        <p:spPr>
          <a:xfrm flipH="1">
            <a:off x="1979613" y="2825750"/>
            <a:ext cx="361950" cy="5032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3" name="Google Shape;2773;p271"/>
          <p:cNvSpPr/>
          <p:nvPr/>
        </p:nvSpPr>
        <p:spPr>
          <a:xfrm>
            <a:off x="7140800" y="5122863"/>
            <a:ext cx="204192" cy="68738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74" name="Google Shape;2774;p271"/>
          <p:cNvSpPr txBox="1"/>
          <p:nvPr/>
        </p:nvSpPr>
        <p:spPr>
          <a:xfrm>
            <a:off x="7345960" y="5163960"/>
            <a:ext cx="968546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5" name="Google Shape;2775;p271"/>
          <p:cNvSpPr txBox="1"/>
          <p:nvPr/>
        </p:nvSpPr>
        <p:spPr>
          <a:xfrm rot="445899">
            <a:off x="7334477" y="4818005"/>
            <a:ext cx="7409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Next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Lovgivning_LegalRestrictions_DigitalPreservation.png" id="2776" name="Google Shape;2776;p2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350" y="2609850"/>
            <a:ext cx="576263" cy="6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7" name="Google Shape;2777;p271"/>
          <p:cNvSpPr/>
          <p:nvPr/>
        </p:nvSpPr>
        <p:spPr>
          <a:xfrm>
            <a:off x="211163" y="3880535"/>
            <a:ext cx="174728" cy="2386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778" name="Google Shape;2778;p271"/>
          <p:cNvGrpSpPr/>
          <p:nvPr/>
        </p:nvGrpSpPr>
        <p:grpSpPr>
          <a:xfrm>
            <a:off x="2843214" y="3751210"/>
            <a:ext cx="303945" cy="112345"/>
            <a:chOff x="3041148" y="2065491"/>
            <a:chExt cx="2754988" cy="925033"/>
          </a:xfrm>
        </p:grpSpPr>
        <p:sp>
          <p:nvSpPr>
            <p:cNvPr id="2779" name="Google Shape;2779;p271"/>
            <p:cNvSpPr/>
            <p:nvPr/>
          </p:nvSpPr>
          <p:spPr>
            <a:xfrm>
              <a:off x="4495679" y="2065491"/>
              <a:ext cx="1300457" cy="60531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80" name="Google Shape;2780;p271"/>
            <p:cNvSpPr/>
            <p:nvPr/>
          </p:nvSpPr>
          <p:spPr>
            <a:xfrm rot="-180000">
              <a:off x="3055507" y="2329098"/>
              <a:ext cx="2160261" cy="60531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781" name="Google Shape;2781;p271"/>
          <p:cNvSpPr/>
          <p:nvPr/>
        </p:nvSpPr>
        <p:spPr>
          <a:xfrm>
            <a:off x="525515" y="4036970"/>
            <a:ext cx="90115" cy="1351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45" name="Google Shape;2745;p271"/>
          <p:cNvSpPr/>
          <p:nvPr/>
        </p:nvSpPr>
        <p:spPr>
          <a:xfrm>
            <a:off x="550416" y="3825911"/>
            <a:ext cx="618950" cy="26916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2" name="Google Shape;2782;p271"/>
          <p:cNvSpPr/>
          <p:nvPr/>
        </p:nvSpPr>
        <p:spPr>
          <a:xfrm>
            <a:off x="1611642" y="4338145"/>
            <a:ext cx="618950" cy="26916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6" name="Google Shape;2746;p271"/>
          <p:cNvSpPr/>
          <p:nvPr/>
        </p:nvSpPr>
        <p:spPr>
          <a:xfrm>
            <a:off x="2474851" y="3825911"/>
            <a:ext cx="618950" cy="26916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3" name="Google Shape;2783;p271"/>
          <p:cNvSpPr/>
          <p:nvPr/>
        </p:nvSpPr>
        <p:spPr>
          <a:xfrm>
            <a:off x="1611642" y="3311305"/>
            <a:ext cx="618950" cy="269160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4" name="Google Shape;2784;p271"/>
          <p:cNvSpPr/>
          <p:nvPr/>
        </p:nvSpPr>
        <p:spPr>
          <a:xfrm rot="-5400000">
            <a:off x="376706" y="3886976"/>
            <a:ext cx="201574" cy="186159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85" name="Google Shape;2785;p271"/>
          <p:cNvCxnSpPr>
            <a:stCxn id="2783" idx="1"/>
            <a:endCxn id="2745" idx="0"/>
          </p:cNvCxnSpPr>
          <p:nvPr/>
        </p:nvCxnSpPr>
        <p:spPr>
          <a:xfrm flipH="1">
            <a:off x="859842" y="3445885"/>
            <a:ext cx="751800" cy="380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786" name="Google Shape;2786;p271"/>
          <p:cNvCxnSpPr>
            <a:stCxn id="2783" idx="3"/>
            <a:endCxn id="2746" idx="0"/>
          </p:cNvCxnSpPr>
          <p:nvPr/>
        </p:nvCxnSpPr>
        <p:spPr>
          <a:xfrm>
            <a:off x="2230592" y="3445885"/>
            <a:ext cx="553800" cy="380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787" name="Google Shape;2787;p271"/>
          <p:cNvCxnSpPr>
            <a:stCxn id="2782" idx="3"/>
            <a:endCxn id="2746" idx="2"/>
          </p:cNvCxnSpPr>
          <p:nvPr/>
        </p:nvCxnSpPr>
        <p:spPr>
          <a:xfrm flipH="1" rot="10800000">
            <a:off x="2230592" y="4095025"/>
            <a:ext cx="553800" cy="377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788" name="Google Shape;2788;p271"/>
          <p:cNvCxnSpPr>
            <a:stCxn id="2782" idx="1"/>
            <a:endCxn id="2745" idx="2"/>
          </p:cNvCxnSpPr>
          <p:nvPr/>
        </p:nvCxnSpPr>
        <p:spPr>
          <a:xfrm rot="10800000">
            <a:off x="859842" y="4095025"/>
            <a:ext cx="751800" cy="377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4" name="Shape 2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" name="Google Shape;2795;p27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Rights Entity – Semantic Units</a:t>
            </a:r>
            <a:endParaRPr/>
          </a:p>
        </p:txBody>
      </p:sp>
      <p:sp>
        <p:nvSpPr>
          <p:cNvPr id="2796" name="Google Shape;2796;p272"/>
          <p:cNvSpPr/>
          <p:nvPr/>
        </p:nvSpPr>
        <p:spPr>
          <a:xfrm>
            <a:off x="2051050" y="2501900"/>
            <a:ext cx="1008063" cy="325438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797" name="Google Shape;2797;p272"/>
          <p:cNvCxnSpPr>
            <a:stCxn id="2796" idx="3"/>
            <a:endCxn id="2798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99" name="Google Shape;2799;p272"/>
          <p:cNvCxnSpPr>
            <a:stCxn id="2796" idx="3"/>
            <a:endCxn id="2798" idx="5"/>
          </p:cNvCxnSpPr>
          <p:nvPr/>
        </p:nvCxnSpPr>
        <p:spPr>
          <a:xfrm flipH="1" rot="10800000">
            <a:off x="3059113" y="2412319"/>
            <a:ext cx="401100" cy="252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00" name="Google Shape;2800;p272"/>
          <p:cNvSpPr/>
          <p:nvPr/>
        </p:nvSpPr>
        <p:spPr>
          <a:xfrm>
            <a:off x="3851274" y="2609850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801" name="Google Shape;2801;p272"/>
          <p:cNvCxnSpPr>
            <a:stCxn id="2798" idx="5"/>
            <a:endCxn id="2800" idx="5"/>
          </p:cNvCxnSpPr>
          <p:nvPr/>
        </p:nvCxnSpPr>
        <p:spPr>
          <a:xfrm>
            <a:off x="3460155" y="2412207"/>
            <a:ext cx="431700" cy="3597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02" name="Google Shape;2802;p272"/>
          <p:cNvSpPr/>
          <p:nvPr/>
        </p:nvSpPr>
        <p:spPr>
          <a:xfrm>
            <a:off x="3851274" y="296312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rightsBasis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03" name="Google Shape;2803;p272"/>
          <p:cNvSpPr/>
          <p:nvPr/>
        </p:nvSpPr>
        <p:spPr>
          <a:xfrm>
            <a:off x="3851274" y="33131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copyrightInformation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04" name="Google Shape;2804;p272"/>
          <p:cNvSpPr/>
          <p:nvPr/>
        </p:nvSpPr>
        <p:spPr>
          <a:xfrm>
            <a:off x="3851274" y="36814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licenseInformation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805" name="Google Shape;2805;p272"/>
          <p:cNvCxnSpPr>
            <a:stCxn id="2798" idx="5"/>
            <a:endCxn id="2802" idx="5"/>
          </p:cNvCxnSpPr>
          <p:nvPr/>
        </p:nvCxnSpPr>
        <p:spPr>
          <a:xfrm>
            <a:off x="3460155" y="2412207"/>
            <a:ext cx="431700" cy="7128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06" name="Google Shape;2806;p272"/>
          <p:cNvCxnSpPr>
            <a:stCxn id="2798" idx="5"/>
            <a:endCxn id="2803" idx="5"/>
          </p:cNvCxnSpPr>
          <p:nvPr/>
        </p:nvCxnSpPr>
        <p:spPr>
          <a:xfrm>
            <a:off x="3460155" y="2412206"/>
            <a:ext cx="431700" cy="10629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07" name="Google Shape;2807;p272"/>
          <p:cNvCxnSpPr>
            <a:stCxn id="2798" idx="5"/>
          </p:cNvCxnSpPr>
          <p:nvPr/>
        </p:nvCxnSpPr>
        <p:spPr>
          <a:xfrm>
            <a:off x="3460155" y="2412206"/>
            <a:ext cx="422400" cy="11334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08" name="Google Shape;2808;p272"/>
          <p:cNvSpPr/>
          <p:nvPr/>
        </p:nvSpPr>
        <p:spPr>
          <a:xfrm>
            <a:off x="3851274" y="40417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statuteInformation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09" name="Google Shape;2809;p272"/>
          <p:cNvSpPr/>
          <p:nvPr/>
        </p:nvSpPr>
        <p:spPr>
          <a:xfrm>
            <a:off x="3851274" y="4400550"/>
            <a:ext cx="3228975" cy="325438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otherRightsInformation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0" name="Google Shape;2810;p272"/>
          <p:cNvSpPr/>
          <p:nvPr/>
        </p:nvSpPr>
        <p:spPr>
          <a:xfrm>
            <a:off x="3851274" y="4760913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rightsGranted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811" name="Google Shape;2811;p272"/>
          <p:cNvCxnSpPr>
            <a:stCxn id="2798" idx="5"/>
            <a:endCxn id="2808" idx="5"/>
          </p:cNvCxnSpPr>
          <p:nvPr/>
        </p:nvCxnSpPr>
        <p:spPr>
          <a:xfrm>
            <a:off x="3460155" y="2412207"/>
            <a:ext cx="431700" cy="17916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2" name="Google Shape;2812;p272"/>
          <p:cNvCxnSpPr>
            <a:stCxn id="2798" idx="5"/>
            <a:endCxn id="2809" idx="5"/>
          </p:cNvCxnSpPr>
          <p:nvPr/>
        </p:nvCxnSpPr>
        <p:spPr>
          <a:xfrm>
            <a:off x="3460155" y="2412207"/>
            <a:ext cx="431700" cy="21510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3" name="Google Shape;2813;p272"/>
          <p:cNvCxnSpPr>
            <a:stCxn id="2798" idx="5"/>
            <a:endCxn id="2810" idx="5"/>
          </p:cNvCxnSpPr>
          <p:nvPr/>
        </p:nvCxnSpPr>
        <p:spPr>
          <a:xfrm>
            <a:off x="3460155" y="2412207"/>
            <a:ext cx="431700" cy="25107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14" name="Google Shape;2814;p272"/>
          <p:cNvSpPr/>
          <p:nvPr/>
        </p:nvSpPr>
        <p:spPr>
          <a:xfrm>
            <a:off x="3851274" y="5121275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5" name="Google Shape;2815;p272"/>
          <p:cNvSpPr/>
          <p:nvPr/>
        </p:nvSpPr>
        <p:spPr>
          <a:xfrm>
            <a:off x="3851274" y="5481638"/>
            <a:ext cx="3228975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6" name="Google Shape;2816;p272"/>
          <p:cNvSpPr/>
          <p:nvPr/>
        </p:nvSpPr>
        <p:spPr>
          <a:xfrm>
            <a:off x="3419475" y="5842000"/>
            <a:ext cx="3132138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rightsExtension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17" name="Google Shape;2817;p272"/>
          <p:cNvCxnSpPr>
            <a:stCxn id="2798" idx="5"/>
            <a:endCxn id="2814" idx="5"/>
          </p:cNvCxnSpPr>
          <p:nvPr/>
        </p:nvCxnSpPr>
        <p:spPr>
          <a:xfrm>
            <a:off x="3460155" y="2412207"/>
            <a:ext cx="431700" cy="287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8" name="Google Shape;2818;p272"/>
          <p:cNvCxnSpPr>
            <a:stCxn id="2798" idx="5"/>
            <a:endCxn id="2815" idx="5"/>
          </p:cNvCxnSpPr>
          <p:nvPr/>
        </p:nvCxnSpPr>
        <p:spPr>
          <a:xfrm>
            <a:off x="3460155" y="2412207"/>
            <a:ext cx="431700" cy="3231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9" name="Google Shape;2819;p272"/>
          <p:cNvCxnSpPr>
            <a:stCxn id="2796" idx="3"/>
            <a:endCxn id="2816" idx="5"/>
          </p:cNvCxnSpPr>
          <p:nvPr/>
        </p:nvCxnSpPr>
        <p:spPr>
          <a:xfrm>
            <a:off x="3059113" y="2664619"/>
            <a:ext cx="400800" cy="3339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98" name="Google Shape;2798;p272"/>
          <p:cNvSpPr/>
          <p:nvPr/>
        </p:nvSpPr>
        <p:spPr>
          <a:xfrm>
            <a:off x="3419475" y="2249488"/>
            <a:ext cx="3132138" cy="325437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rightsStatement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20" name="Google Shape;2820;p272"/>
          <p:cNvCxnSpPr/>
          <p:nvPr/>
        </p:nvCxnSpPr>
        <p:spPr>
          <a:xfrm flipH="1">
            <a:off x="1979613" y="2825750"/>
            <a:ext cx="361950" cy="5032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21" name="Google Shape;2821;p272"/>
          <p:cNvSpPr/>
          <p:nvPr/>
        </p:nvSpPr>
        <p:spPr>
          <a:xfrm>
            <a:off x="7140800" y="5122863"/>
            <a:ext cx="204192" cy="68738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22" name="Google Shape;2822;p272"/>
          <p:cNvSpPr txBox="1"/>
          <p:nvPr/>
        </p:nvSpPr>
        <p:spPr>
          <a:xfrm>
            <a:off x="7345960" y="5163960"/>
            <a:ext cx="968546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3" name="Google Shape;2823;p272"/>
          <p:cNvSpPr txBox="1"/>
          <p:nvPr/>
        </p:nvSpPr>
        <p:spPr>
          <a:xfrm rot="445899">
            <a:off x="7334477" y="4818005"/>
            <a:ext cx="7409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Next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24" name="Google Shape;2824;p272"/>
          <p:cNvCxnSpPr/>
          <p:nvPr/>
        </p:nvCxnSpPr>
        <p:spPr>
          <a:xfrm>
            <a:off x="7109847" y="1383201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25" name="Google Shape;2825;p272"/>
          <p:cNvCxnSpPr/>
          <p:nvPr/>
        </p:nvCxnSpPr>
        <p:spPr>
          <a:xfrm>
            <a:off x="7109847" y="1383201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26" name="Google Shape;2826;p272"/>
          <p:cNvSpPr/>
          <p:nvPr/>
        </p:nvSpPr>
        <p:spPr>
          <a:xfrm>
            <a:off x="7000893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27" name="Google Shape;2827;p272"/>
          <p:cNvSpPr txBox="1"/>
          <p:nvPr/>
        </p:nvSpPr>
        <p:spPr>
          <a:xfrm>
            <a:off x="7153200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8" name="Google Shape;2828;p272"/>
          <p:cNvSpPr txBox="1"/>
          <p:nvPr/>
        </p:nvSpPr>
        <p:spPr>
          <a:xfrm>
            <a:off x="7153200" y="167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9" name="Google Shape;2829;p272"/>
          <p:cNvSpPr/>
          <p:nvPr/>
        </p:nvSpPr>
        <p:spPr>
          <a:xfrm>
            <a:off x="7225200" y="149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30" name="Google Shape;2830;p272"/>
          <p:cNvSpPr/>
          <p:nvPr/>
        </p:nvSpPr>
        <p:spPr>
          <a:xfrm>
            <a:off x="7225200" y="167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31" name="Google Shape;2831;p272"/>
          <p:cNvSpPr txBox="1"/>
          <p:nvPr/>
        </p:nvSpPr>
        <p:spPr>
          <a:xfrm>
            <a:off x="7280457" y="1472346"/>
            <a:ext cx="133402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Lovgivning_LegalRestrictions_DigitalPreservation.png" id="2832" name="Google Shape;2832;p2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350" y="2609850"/>
            <a:ext cx="576263" cy="6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33" name="Google Shape;2833;p272"/>
          <p:cNvSpPr/>
          <p:nvPr/>
        </p:nvSpPr>
        <p:spPr>
          <a:xfrm>
            <a:off x="211163" y="3880535"/>
            <a:ext cx="174728" cy="2386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834" name="Google Shape;2834;p272"/>
          <p:cNvGrpSpPr/>
          <p:nvPr/>
        </p:nvGrpSpPr>
        <p:grpSpPr>
          <a:xfrm>
            <a:off x="384414" y="3311305"/>
            <a:ext cx="2762745" cy="1296000"/>
            <a:chOff x="965499" y="2091613"/>
            <a:chExt cx="6507768" cy="2773164"/>
          </a:xfrm>
        </p:grpSpPr>
        <p:cxnSp>
          <p:nvCxnSpPr>
            <p:cNvPr id="2835" name="Google Shape;2835;p272"/>
            <p:cNvCxnSpPr>
              <a:stCxn id="2836" idx="3"/>
              <a:endCxn id="2837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19050">
              <a:solidFill>
                <a:srgbClr val="C0C0C0"/>
              </a:solidFill>
              <a:prstDash val="solid"/>
              <a:round/>
              <a:headEnd len="med" w="med" type="stealth"/>
              <a:tailEnd len="sm" w="sm" type="none"/>
            </a:ln>
          </p:spPr>
        </p:cxnSp>
        <p:grpSp>
          <p:nvGrpSpPr>
            <p:cNvPr id="2838" name="Google Shape;2838;p272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2839" name="Google Shape;2839;p272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40" name="Google Shape;2840;p272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2841" name="Google Shape;2841;p272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36" name="Google Shape;2836;p272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p272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7" name="Google Shape;2837;p272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3" name="Google Shape;2843;p272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4" name="Google Shape;2844;p272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9050">
              <a:solidFill>
                <a:srgbClr val="C0C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2845" name="Google Shape;2845;p272"/>
            <p:cNvCxnSpPr>
              <a:stCxn id="2843" idx="1"/>
              <a:endCxn id="2836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846" name="Google Shape;2846;p272"/>
            <p:cNvCxnSpPr>
              <a:stCxn id="2843" idx="3"/>
              <a:endCxn id="2837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847" name="Google Shape;2847;p272"/>
            <p:cNvCxnSpPr>
              <a:stCxn id="2842" idx="3"/>
              <a:endCxn id="2837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848" name="Google Shape;2848;p272"/>
            <p:cNvCxnSpPr>
              <a:stCxn id="2842" idx="1"/>
              <a:endCxn id="2836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4" name="Shape 2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5" name="Google Shape;2855;p273"/>
          <p:cNvSpPr/>
          <p:nvPr/>
        </p:nvSpPr>
        <p:spPr>
          <a:xfrm>
            <a:off x="4053513" y="602138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linkingEnvironmentIdentifier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56" name="Google Shape;2856;p27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Agent Entity – Semantic Units</a:t>
            </a:r>
            <a:endParaRPr/>
          </a:p>
        </p:txBody>
      </p:sp>
      <p:sp>
        <p:nvSpPr>
          <p:cNvPr id="2857" name="Google Shape;2857;p273"/>
          <p:cNvSpPr/>
          <p:nvPr/>
        </p:nvSpPr>
        <p:spPr>
          <a:xfrm>
            <a:off x="2353412" y="2767093"/>
            <a:ext cx="1439863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58" name="Google Shape;2858;p273"/>
          <p:cNvSpPr/>
          <p:nvPr/>
        </p:nvSpPr>
        <p:spPr>
          <a:xfrm>
            <a:off x="4053513" y="350043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agentName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59" name="Google Shape;2859;p273"/>
          <p:cNvSpPr/>
          <p:nvPr/>
        </p:nvSpPr>
        <p:spPr>
          <a:xfrm>
            <a:off x="4053513" y="3860800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60" name="Google Shape;2860;p273"/>
          <p:cNvSpPr/>
          <p:nvPr/>
        </p:nvSpPr>
        <p:spPr>
          <a:xfrm>
            <a:off x="4053513" y="42211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agentVersion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61" name="Google Shape;2861;p273"/>
          <p:cNvSpPr/>
          <p:nvPr/>
        </p:nvSpPr>
        <p:spPr>
          <a:xfrm>
            <a:off x="4053513" y="4581525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agentNote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62" name="Google Shape;2862;p273"/>
          <p:cNvSpPr/>
          <p:nvPr/>
        </p:nvSpPr>
        <p:spPr>
          <a:xfrm>
            <a:off x="4053513" y="4941888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agentExtension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63" name="Google Shape;2863;p273"/>
          <p:cNvSpPr/>
          <p:nvPr/>
        </p:nvSpPr>
        <p:spPr>
          <a:xfrm>
            <a:off x="4053513" y="53006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64" name="Google Shape;2864;p273"/>
          <p:cNvSpPr/>
          <p:nvPr/>
        </p:nvSpPr>
        <p:spPr>
          <a:xfrm>
            <a:off x="4053513" y="3141663"/>
            <a:ext cx="3600000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865" name="Google Shape;2865;p273"/>
          <p:cNvGrpSpPr/>
          <p:nvPr/>
        </p:nvGrpSpPr>
        <p:grpSpPr>
          <a:xfrm>
            <a:off x="4053513" y="5647767"/>
            <a:ext cx="3600000" cy="338554"/>
            <a:chOff x="3727450" y="5647767"/>
            <a:chExt cx="3600000" cy="338554"/>
          </a:xfrm>
        </p:grpSpPr>
        <p:sp>
          <p:nvSpPr>
            <p:cNvPr id="2866" name="Google Shape;2866;p273"/>
            <p:cNvSpPr/>
            <p:nvPr/>
          </p:nvSpPr>
          <p:spPr>
            <a:xfrm>
              <a:off x="3727450" y="5661025"/>
              <a:ext cx="3600000" cy="323850"/>
            </a:xfrm>
            <a:prstGeom prst="parallelogram">
              <a:avLst>
                <a:gd fmla="val 25000" name="adj"/>
              </a:avLst>
            </a:prstGeom>
            <a:solidFill>
              <a:srgbClr val="AE803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0" spcFirstLastPara="1" rIns="0" wrap="square" tIns="36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Verdana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867" name="Google Shape;2867;p273"/>
            <p:cNvSpPr txBox="1"/>
            <p:nvPr/>
          </p:nvSpPr>
          <p:spPr>
            <a:xfrm>
              <a:off x="3789222" y="5647767"/>
              <a:ext cx="3526928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linkingRightsStatementIdentifier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68" name="Google Shape;2868;p273"/>
          <p:cNvSpPr/>
          <p:nvPr/>
        </p:nvSpPr>
        <p:spPr>
          <a:xfrm>
            <a:off x="7670063" y="5300663"/>
            <a:ext cx="204192" cy="68738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9" name="Google Shape;2869;p273"/>
          <p:cNvSpPr txBox="1"/>
          <p:nvPr/>
        </p:nvSpPr>
        <p:spPr>
          <a:xfrm>
            <a:off x="7875223" y="5341760"/>
            <a:ext cx="968546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0" name="Google Shape;2870;p273"/>
          <p:cNvSpPr/>
          <p:nvPr/>
        </p:nvSpPr>
        <p:spPr>
          <a:xfrm>
            <a:off x="7000893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71" name="Google Shape;2871;p273"/>
          <p:cNvSpPr/>
          <p:nvPr/>
        </p:nvSpPr>
        <p:spPr>
          <a:xfrm>
            <a:off x="4774220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72" name="Google Shape;2872;p273"/>
          <p:cNvSpPr/>
          <p:nvPr/>
        </p:nvSpPr>
        <p:spPr>
          <a:xfrm>
            <a:off x="4998625" y="149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73" name="Google Shape;2873;p273"/>
          <p:cNvSpPr/>
          <p:nvPr/>
        </p:nvSpPr>
        <p:spPr>
          <a:xfrm>
            <a:off x="4998625" y="167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74" name="Google Shape;2874;p273"/>
          <p:cNvSpPr txBox="1"/>
          <p:nvPr/>
        </p:nvSpPr>
        <p:spPr>
          <a:xfrm>
            <a:off x="4976402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5" name="Google Shape;2875;p273"/>
          <p:cNvSpPr txBox="1"/>
          <p:nvPr/>
        </p:nvSpPr>
        <p:spPr>
          <a:xfrm>
            <a:off x="4959519" y="1638000"/>
            <a:ext cx="186301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76" name="Google Shape;2876;p273"/>
          <p:cNvCxnSpPr/>
          <p:nvPr/>
        </p:nvCxnSpPr>
        <p:spPr>
          <a:xfrm>
            <a:off x="7109847" y="1383201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77" name="Google Shape;2877;p273"/>
          <p:cNvCxnSpPr/>
          <p:nvPr/>
        </p:nvCxnSpPr>
        <p:spPr>
          <a:xfrm>
            <a:off x="7109847" y="1383201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78" name="Google Shape;2878;p273"/>
          <p:cNvCxnSpPr/>
          <p:nvPr/>
        </p:nvCxnSpPr>
        <p:spPr>
          <a:xfrm>
            <a:off x="4883817" y="1385283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79" name="Google Shape;2879;p273"/>
          <p:cNvCxnSpPr/>
          <p:nvPr/>
        </p:nvCxnSpPr>
        <p:spPr>
          <a:xfrm>
            <a:off x="4883817" y="1385283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80" name="Google Shape;2880;p273"/>
          <p:cNvSpPr txBox="1"/>
          <p:nvPr/>
        </p:nvSpPr>
        <p:spPr>
          <a:xfrm>
            <a:off x="4918349" y="1673937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81" name="Google Shape;2881;p273"/>
          <p:cNvCxnSpPr>
            <a:stCxn id="2857" idx="3"/>
            <a:endCxn id="2864" idx="5"/>
          </p:cNvCxnSpPr>
          <p:nvPr/>
        </p:nvCxnSpPr>
        <p:spPr>
          <a:xfrm>
            <a:off x="3793275" y="2929018"/>
            <a:ext cx="300600" cy="374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2" name="Google Shape;2882;p273"/>
          <p:cNvCxnSpPr>
            <a:stCxn id="2857" idx="3"/>
            <a:endCxn id="2864" idx="5"/>
          </p:cNvCxnSpPr>
          <p:nvPr/>
        </p:nvCxnSpPr>
        <p:spPr>
          <a:xfrm>
            <a:off x="3793275" y="2929018"/>
            <a:ext cx="300600" cy="374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3" name="Google Shape;2883;p273"/>
          <p:cNvCxnSpPr>
            <a:stCxn id="2857" idx="3"/>
            <a:endCxn id="2858" idx="5"/>
          </p:cNvCxnSpPr>
          <p:nvPr/>
        </p:nvCxnSpPr>
        <p:spPr>
          <a:xfrm>
            <a:off x="3793275" y="2929018"/>
            <a:ext cx="300600" cy="733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4" name="Google Shape;2884;p273"/>
          <p:cNvCxnSpPr>
            <a:stCxn id="2857" idx="3"/>
            <a:endCxn id="2859" idx="5"/>
          </p:cNvCxnSpPr>
          <p:nvPr/>
        </p:nvCxnSpPr>
        <p:spPr>
          <a:xfrm>
            <a:off x="3793275" y="2929018"/>
            <a:ext cx="300600" cy="1093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5" name="Google Shape;2885;p273"/>
          <p:cNvCxnSpPr>
            <a:stCxn id="2857" idx="3"/>
            <a:endCxn id="2860" idx="5"/>
          </p:cNvCxnSpPr>
          <p:nvPr/>
        </p:nvCxnSpPr>
        <p:spPr>
          <a:xfrm>
            <a:off x="3793275" y="2929018"/>
            <a:ext cx="300600" cy="1454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6" name="Google Shape;2886;p273"/>
          <p:cNvCxnSpPr>
            <a:stCxn id="2857" idx="3"/>
            <a:endCxn id="2861" idx="5"/>
          </p:cNvCxnSpPr>
          <p:nvPr/>
        </p:nvCxnSpPr>
        <p:spPr>
          <a:xfrm>
            <a:off x="3793275" y="2929018"/>
            <a:ext cx="300600" cy="1814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7" name="Google Shape;2887;p273"/>
          <p:cNvCxnSpPr>
            <a:stCxn id="2857" idx="3"/>
            <a:endCxn id="2862" idx="5"/>
          </p:cNvCxnSpPr>
          <p:nvPr/>
        </p:nvCxnSpPr>
        <p:spPr>
          <a:xfrm>
            <a:off x="3793275" y="2929018"/>
            <a:ext cx="300600" cy="2174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8" name="Google Shape;2888;p273"/>
          <p:cNvCxnSpPr>
            <a:stCxn id="2857" idx="3"/>
            <a:endCxn id="2863" idx="5"/>
          </p:cNvCxnSpPr>
          <p:nvPr/>
        </p:nvCxnSpPr>
        <p:spPr>
          <a:xfrm>
            <a:off x="3793275" y="2929018"/>
            <a:ext cx="300600" cy="253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9" name="Google Shape;2889;p273"/>
          <p:cNvCxnSpPr>
            <a:stCxn id="2857" idx="3"/>
            <a:endCxn id="2866" idx="5"/>
          </p:cNvCxnSpPr>
          <p:nvPr/>
        </p:nvCxnSpPr>
        <p:spPr>
          <a:xfrm>
            <a:off x="3793275" y="2929018"/>
            <a:ext cx="300600" cy="2893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90" name="Google Shape;2890;p273"/>
          <p:cNvCxnSpPr>
            <a:stCxn id="2857" idx="3"/>
            <a:endCxn id="2855" idx="5"/>
          </p:cNvCxnSpPr>
          <p:nvPr/>
        </p:nvCxnSpPr>
        <p:spPr>
          <a:xfrm>
            <a:off x="3793275" y="2929018"/>
            <a:ext cx="300600" cy="3254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91" name="Google Shape;2891;p273"/>
          <p:cNvSpPr txBox="1"/>
          <p:nvPr/>
        </p:nvSpPr>
        <p:spPr>
          <a:xfrm>
            <a:off x="7153200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2" name="Google Shape;2892;p273"/>
          <p:cNvSpPr txBox="1"/>
          <p:nvPr/>
        </p:nvSpPr>
        <p:spPr>
          <a:xfrm>
            <a:off x="7153200" y="167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3" name="Google Shape;2893;p273"/>
          <p:cNvSpPr/>
          <p:nvPr/>
        </p:nvSpPr>
        <p:spPr>
          <a:xfrm>
            <a:off x="7225200" y="149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94" name="Google Shape;2894;p273"/>
          <p:cNvSpPr/>
          <p:nvPr/>
        </p:nvSpPr>
        <p:spPr>
          <a:xfrm>
            <a:off x="7225200" y="167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95" name="Google Shape;2895;p273"/>
          <p:cNvSpPr txBox="1"/>
          <p:nvPr/>
        </p:nvSpPr>
        <p:spPr>
          <a:xfrm>
            <a:off x="7280457" y="1472346"/>
            <a:ext cx="133402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6" name="Google Shape;2896;p273"/>
          <p:cNvGrpSpPr/>
          <p:nvPr/>
        </p:nvGrpSpPr>
        <p:grpSpPr>
          <a:xfrm>
            <a:off x="2730873" y="4162923"/>
            <a:ext cx="1120302" cy="756000"/>
            <a:chOff x="7661273" y="4260893"/>
            <a:chExt cx="870561" cy="587471"/>
          </a:xfrm>
        </p:grpSpPr>
        <p:grpSp>
          <p:nvGrpSpPr>
            <p:cNvPr id="2897" name="Google Shape;2897;p273"/>
            <p:cNvGrpSpPr/>
            <p:nvPr/>
          </p:nvGrpSpPr>
          <p:grpSpPr>
            <a:xfrm>
              <a:off x="8171909" y="4346017"/>
              <a:ext cx="359925" cy="432135"/>
              <a:chOff x="8551729" y="4221090"/>
              <a:chExt cx="592277" cy="504056"/>
            </a:xfrm>
          </p:grpSpPr>
          <p:grpSp>
            <p:nvGrpSpPr>
              <p:cNvPr id="2898" name="Google Shape;2898;p273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2899" name="Google Shape;2899;p273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2900" name="Google Shape;2900;p273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2901" name="Google Shape;2901;p27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902" name="Google Shape;2902;p27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661273" y="4260893"/>
              <a:ext cx="568881" cy="4229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903" name="Google Shape;2903;p273"/>
            <p:cNvGrpSpPr/>
            <p:nvPr/>
          </p:nvGrpSpPr>
          <p:grpSpPr>
            <a:xfrm>
              <a:off x="7833611" y="4437170"/>
              <a:ext cx="246047" cy="411194"/>
              <a:chOff x="7520134" y="4865665"/>
              <a:chExt cx="331676" cy="583948"/>
            </a:xfrm>
          </p:grpSpPr>
          <p:sp>
            <p:nvSpPr>
              <p:cNvPr id="2904" name="Google Shape;2904;p273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05" name="Google Shape;2905;p273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06" name="Google Shape;2906;p273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07" name="Google Shape;2907;p273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2908" name="Google Shape;2908;p27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cxnSp>
        <p:nvCxnSpPr>
          <p:cNvPr id="2909" name="Google Shape;2909;p273"/>
          <p:cNvCxnSpPr>
            <a:stCxn id="2857" idx="2"/>
          </p:cNvCxnSpPr>
          <p:nvPr/>
        </p:nvCxnSpPr>
        <p:spPr>
          <a:xfrm flipH="1">
            <a:off x="2962644" y="3090943"/>
            <a:ext cx="110700" cy="749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910" name="Google Shape;2910;p273"/>
          <p:cNvGrpSpPr/>
          <p:nvPr/>
        </p:nvGrpSpPr>
        <p:grpSpPr>
          <a:xfrm>
            <a:off x="384414" y="3311305"/>
            <a:ext cx="2762745" cy="1296000"/>
            <a:chOff x="965499" y="2091613"/>
            <a:chExt cx="6507768" cy="2773164"/>
          </a:xfrm>
        </p:grpSpPr>
        <p:cxnSp>
          <p:nvCxnSpPr>
            <p:cNvPr id="2911" name="Google Shape;2911;p273"/>
            <p:cNvCxnSpPr>
              <a:stCxn id="2912" idx="3"/>
              <a:endCxn id="2913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19050">
              <a:solidFill>
                <a:srgbClr val="C0C0C0"/>
              </a:solidFill>
              <a:prstDash val="solid"/>
              <a:round/>
              <a:headEnd len="med" w="med" type="stealth"/>
              <a:tailEnd len="sm" w="sm" type="none"/>
            </a:ln>
          </p:spPr>
        </p:cxnSp>
        <p:grpSp>
          <p:nvGrpSpPr>
            <p:cNvPr id="2914" name="Google Shape;2914;p273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2915" name="Google Shape;2915;p273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16" name="Google Shape;2916;p273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2917" name="Google Shape;2917;p273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12" name="Google Shape;2912;p273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8" name="Google Shape;2918;p273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3" name="Google Shape;2913;p273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9" name="Google Shape;2919;p273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p273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9050">
              <a:solidFill>
                <a:srgbClr val="C0C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2921" name="Google Shape;2921;p273"/>
            <p:cNvCxnSpPr>
              <a:stCxn id="2919" idx="1"/>
              <a:endCxn id="2912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922" name="Google Shape;2922;p273"/>
            <p:cNvCxnSpPr>
              <a:stCxn id="2919" idx="3"/>
              <a:endCxn id="2913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923" name="Google Shape;2923;p273"/>
            <p:cNvCxnSpPr>
              <a:stCxn id="2918" idx="3"/>
              <a:endCxn id="2913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924" name="Google Shape;2924;p273"/>
            <p:cNvCxnSpPr>
              <a:stCxn id="2918" idx="1"/>
              <a:endCxn id="2912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0" name="Shape 2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1" name="Google Shape;2931;p274"/>
          <p:cNvSpPr/>
          <p:nvPr/>
        </p:nvSpPr>
        <p:spPr>
          <a:xfrm>
            <a:off x="3873031" y="3616325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32" name="Google Shape;2932;p274"/>
          <p:cNvSpPr/>
          <p:nvPr/>
        </p:nvSpPr>
        <p:spPr>
          <a:xfrm>
            <a:off x="3873031" y="3975100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eventDateTime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33" name="Google Shape;2933;p274"/>
          <p:cNvSpPr/>
          <p:nvPr/>
        </p:nvSpPr>
        <p:spPr>
          <a:xfrm>
            <a:off x="3862849" y="4335463"/>
            <a:ext cx="3443287" cy="322262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eventDetailInformation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34" name="Google Shape;2934;p274"/>
          <p:cNvSpPr/>
          <p:nvPr/>
        </p:nvSpPr>
        <p:spPr>
          <a:xfrm>
            <a:off x="3873031" y="4695825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eventOutcomeInformation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35" name="Google Shape;2935;p274"/>
          <p:cNvSpPr/>
          <p:nvPr/>
        </p:nvSpPr>
        <p:spPr>
          <a:xfrm>
            <a:off x="3873031" y="3255963"/>
            <a:ext cx="3443287" cy="323850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36" name="Google Shape;2936;p27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Event Entity – Semantic Units</a:t>
            </a:r>
            <a:endParaRPr/>
          </a:p>
        </p:txBody>
      </p:sp>
      <p:sp>
        <p:nvSpPr>
          <p:cNvPr id="2937" name="Google Shape;2937;p274"/>
          <p:cNvSpPr/>
          <p:nvPr/>
        </p:nvSpPr>
        <p:spPr>
          <a:xfrm>
            <a:off x="2054843" y="2779848"/>
            <a:ext cx="1576387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938" name="Google Shape;2938;p274"/>
          <p:cNvCxnSpPr>
            <a:stCxn id="2937" idx="3"/>
            <a:endCxn id="2935" idx="5"/>
          </p:cNvCxnSpPr>
          <p:nvPr/>
        </p:nvCxnSpPr>
        <p:spPr>
          <a:xfrm>
            <a:off x="3631230" y="2941773"/>
            <a:ext cx="282300" cy="476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39" name="Google Shape;2939;p274"/>
          <p:cNvCxnSpPr>
            <a:stCxn id="2937" idx="3"/>
            <a:endCxn id="2935" idx="5"/>
          </p:cNvCxnSpPr>
          <p:nvPr/>
        </p:nvCxnSpPr>
        <p:spPr>
          <a:xfrm>
            <a:off x="3631230" y="2941773"/>
            <a:ext cx="282300" cy="476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0" name="Google Shape;2940;p274"/>
          <p:cNvCxnSpPr>
            <a:stCxn id="2937" idx="3"/>
            <a:endCxn id="2931" idx="5"/>
          </p:cNvCxnSpPr>
          <p:nvPr/>
        </p:nvCxnSpPr>
        <p:spPr>
          <a:xfrm>
            <a:off x="3631230" y="2941773"/>
            <a:ext cx="282300" cy="836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1" name="Google Shape;2941;p274"/>
          <p:cNvCxnSpPr>
            <a:stCxn id="2937" idx="3"/>
            <a:endCxn id="2932" idx="5"/>
          </p:cNvCxnSpPr>
          <p:nvPr/>
        </p:nvCxnSpPr>
        <p:spPr>
          <a:xfrm>
            <a:off x="3631230" y="2941773"/>
            <a:ext cx="282300" cy="1195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2" name="Google Shape;2942;p274"/>
          <p:cNvCxnSpPr>
            <a:stCxn id="2937" idx="3"/>
            <a:endCxn id="2933" idx="5"/>
          </p:cNvCxnSpPr>
          <p:nvPr/>
        </p:nvCxnSpPr>
        <p:spPr>
          <a:xfrm>
            <a:off x="3631230" y="2941773"/>
            <a:ext cx="271800" cy="1554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3" name="Google Shape;2943;p274"/>
          <p:cNvCxnSpPr>
            <a:stCxn id="2937" idx="3"/>
            <a:endCxn id="2934" idx="5"/>
          </p:cNvCxnSpPr>
          <p:nvPr/>
        </p:nvCxnSpPr>
        <p:spPr>
          <a:xfrm>
            <a:off x="3631230" y="2941773"/>
            <a:ext cx="282300" cy="1916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44" name="Google Shape;2944;p274"/>
          <p:cNvSpPr/>
          <p:nvPr/>
        </p:nvSpPr>
        <p:spPr>
          <a:xfrm>
            <a:off x="3873031" y="5056188"/>
            <a:ext cx="3443287" cy="322262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45" name="Google Shape;2945;p274"/>
          <p:cNvSpPr/>
          <p:nvPr/>
        </p:nvSpPr>
        <p:spPr>
          <a:xfrm>
            <a:off x="3873031" y="5414963"/>
            <a:ext cx="3443287" cy="3254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946" name="Google Shape;2946;p274"/>
          <p:cNvCxnSpPr>
            <a:stCxn id="2937" idx="3"/>
            <a:endCxn id="2944" idx="5"/>
          </p:cNvCxnSpPr>
          <p:nvPr/>
        </p:nvCxnSpPr>
        <p:spPr>
          <a:xfrm>
            <a:off x="3631230" y="2941773"/>
            <a:ext cx="282000" cy="2275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7" name="Google Shape;2947;p274"/>
          <p:cNvCxnSpPr>
            <a:stCxn id="2937" idx="3"/>
            <a:endCxn id="2945" idx="5"/>
          </p:cNvCxnSpPr>
          <p:nvPr/>
        </p:nvCxnSpPr>
        <p:spPr>
          <a:xfrm>
            <a:off x="3631230" y="2941773"/>
            <a:ext cx="282600" cy="263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8" name="Google Shape;2948;p274"/>
          <p:cNvCxnSpPr>
            <a:stCxn id="2937" idx="2"/>
          </p:cNvCxnSpPr>
          <p:nvPr/>
        </p:nvCxnSpPr>
        <p:spPr>
          <a:xfrm flipH="1">
            <a:off x="1921137" y="3103698"/>
            <a:ext cx="921900" cy="1234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49" name="Google Shape;2949;p274"/>
          <p:cNvSpPr/>
          <p:nvPr/>
        </p:nvSpPr>
        <p:spPr>
          <a:xfrm>
            <a:off x="7335964" y="5053013"/>
            <a:ext cx="204192" cy="68738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50" name="Google Shape;2950;p274"/>
          <p:cNvSpPr txBox="1"/>
          <p:nvPr/>
        </p:nvSpPr>
        <p:spPr>
          <a:xfrm>
            <a:off x="7543928" y="5094110"/>
            <a:ext cx="968546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51" name="Google Shape;2951;p274"/>
          <p:cNvCxnSpPr/>
          <p:nvPr/>
        </p:nvCxnSpPr>
        <p:spPr>
          <a:xfrm>
            <a:off x="7109847" y="1383201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52" name="Google Shape;2952;p274"/>
          <p:cNvCxnSpPr/>
          <p:nvPr/>
        </p:nvCxnSpPr>
        <p:spPr>
          <a:xfrm>
            <a:off x="7109847" y="1383201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3" name="Google Shape;2953;p274"/>
          <p:cNvSpPr/>
          <p:nvPr/>
        </p:nvSpPr>
        <p:spPr>
          <a:xfrm>
            <a:off x="7000893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54" name="Google Shape;2954;p274"/>
          <p:cNvSpPr/>
          <p:nvPr/>
        </p:nvSpPr>
        <p:spPr>
          <a:xfrm>
            <a:off x="2844486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55" name="Google Shape;2955;p274"/>
          <p:cNvSpPr/>
          <p:nvPr/>
        </p:nvSpPr>
        <p:spPr>
          <a:xfrm>
            <a:off x="3068891" y="1494000"/>
            <a:ext cx="1440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56" name="Google Shape;2956;p274"/>
          <p:cNvSpPr/>
          <p:nvPr/>
        </p:nvSpPr>
        <p:spPr>
          <a:xfrm>
            <a:off x="3068891" y="1674000"/>
            <a:ext cx="1440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57" name="Google Shape;2957;p274"/>
          <p:cNvSpPr txBox="1"/>
          <p:nvPr/>
        </p:nvSpPr>
        <p:spPr>
          <a:xfrm>
            <a:off x="3046668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8" name="Google Shape;2958;p274"/>
          <p:cNvSpPr/>
          <p:nvPr/>
        </p:nvSpPr>
        <p:spPr>
          <a:xfrm>
            <a:off x="4774220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59" name="Google Shape;2959;p274"/>
          <p:cNvSpPr/>
          <p:nvPr/>
        </p:nvSpPr>
        <p:spPr>
          <a:xfrm>
            <a:off x="4998625" y="149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60" name="Google Shape;2960;p274"/>
          <p:cNvSpPr/>
          <p:nvPr/>
        </p:nvSpPr>
        <p:spPr>
          <a:xfrm>
            <a:off x="4998625" y="167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61" name="Google Shape;2961;p274"/>
          <p:cNvSpPr txBox="1"/>
          <p:nvPr/>
        </p:nvSpPr>
        <p:spPr>
          <a:xfrm>
            <a:off x="4976402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2" name="Google Shape;2962;p274"/>
          <p:cNvSpPr txBox="1"/>
          <p:nvPr/>
        </p:nvSpPr>
        <p:spPr>
          <a:xfrm>
            <a:off x="4959519" y="1638000"/>
            <a:ext cx="186301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63" name="Google Shape;2963;p274"/>
          <p:cNvCxnSpPr/>
          <p:nvPr/>
        </p:nvCxnSpPr>
        <p:spPr>
          <a:xfrm>
            <a:off x="4883817" y="1385283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64" name="Google Shape;2964;p274"/>
          <p:cNvCxnSpPr/>
          <p:nvPr/>
        </p:nvCxnSpPr>
        <p:spPr>
          <a:xfrm>
            <a:off x="4883817" y="1385283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65" name="Google Shape;2965;p274"/>
          <p:cNvCxnSpPr/>
          <p:nvPr/>
        </p:nvCxnSpPr>
        <p:spPr>
          <a:xfrm>
            <a:off x="2956246" y="1384902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66" name="Google Shape;2966;p274"/>
          <p:cNvCxnSpPr/>
          <p:nvPr/>
        </p:nvCxnSpPr>
        <p:spPr>
          <a:xfrm>
            <a:off x="2956246" y="1384902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67" name="Google Shape;2967;p274"/>
          <p:cNvSpPr txBox="1"/>
          <p:nvPr/>
        </p:nvSpPr>
        <p:spPr>
          <a:xfrm>
            <a:off x="4918349" y="1673937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8" name="Google Shape;2968;p274"/>
          <p:cNvSpPr/>
          <p:nvPr/>
        </p:nvSpPr>
        <p:spPr>
          <a:xfrm>
            <a:off x="7225200" y="149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69" name="Google Shape;2969;p274"/>
          <p:cNvSpPr/>
          <p:nvPr/>
        </p:nvSpPr>
        <p:spPr>
          <a:xfrm>
            <a:off x="7225200" y="167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70" name="Google Shape;2970;p274"/>
          <p:cNvSpPr txBox="1"/>
          <p:nvPr/>
        </p:nvSpPr>
        <p:spPr>
          <a:xfrm>
            <a:off x="7280457" y="1472346"/>
            <a:ext cx="133402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2971" name="Google Shape;2971;p2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1053" y="4672802"/>
            <a:ext cx="865188" cy="60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72" name="Google Shape;2972;p274"/>
          <p:cNvGrpSpPr/>
          <p:nvPr/>
        </p:nvGrpSpPr>
        <p:grpSpPr>
          <a:xfrm>
            <a:off x="384414" y="3311305"/>
            <a:ext cx="2762745" cy="1296000"/>
            <a:chOff x="965499" y="2091613"/>
            <a:chExt cx="6507768" cy="2773164"/>
          </a:xfrm>
        </p:grpSpPr>
        <p:cxnSp>
          <p:nvCxnSpPr>
            <p:cNvPr id="2973" name="Google Shape;2973;p274"/>
            <p:cNvCxnSpPr>
              <a:stCxn id="2974" idx="3"/>
              <a:endCxn id="2975" idx="1"/>
            </p:cNvCxnSpPr>
            <p:nvPr/>
          </p:nvCxnSpPr>
          <p:spPr>
            <a:xfrm>
              <a:off x="2814487" y="3480732"/>
              <a:ext cx="3075000" cy="0"/>
            </a:xfrm>
            <a:prstGeom prst="straightConnector1">
              <a:avLst/>
            </a:prstGeom>
            <a:noFill/>
            <a:ln cap="flat" cmpd="sng" w="19050">
              <a:solidFill>
                <a:srgbClr val="C0C0C0"/>
              </a:solidFill>
              <a:prstDash val="solid"/>
              <a:round/>
              <a:headEnd len="med" w="med" type="stealth"/>
              <a:tailEnd len="sm" w="sm" type="none"/>
            </a:ln>
          </p:spPr>
        </p:cxnSp>
        <p:grpSp>
          <p:nvGrpSpPr>
            <p:cNvPr id="2976" name="Google Shape;2976;p274"/>
            <p:cNvGrpSpPr/>
            <p:nvPr/>
          </p:nvGrpSpPr>
          <p:grpSpPr>
            <a:xfrm>
              <a:off x="6757312" y="3032916"/>
              <a:ext cx="715955" cy="240394"/>
              <a:chOff x="3041148" y="2065491"/>
              <a:chExt cx="2754988" cy="925033"/>
            </a:xfrm>
          </p:grpSpPr>
          <p:sp>
            <p:nvSpPr>
              <p:cNvPr id="2977" name="Google Shape;2977;p274"/>
              <p:cNvSpPr/>
              <p:nvPr/>
            </p:nvSpPr>
            <p:spPr>
              <a:xfrm>
                <a:off x="4495679" y="2065491"/>
                <a:ext cx="1300457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78" name="Google Shape;2978;p274"/>
              <p:cNvSpPr/>
              <p:nvPr/>
            </p:nvSpPr>
            <p:spPr>
              <a:xfrm rot="-180000">
                <a:off x="3055507" y="2329098"/>
                <a:ext cx="2160261" cy="6053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2979" name="Google Shape;2979;p274"/>
            <p:cNvSpPr/>
            <p:nvPr/>
          </p:nvSpPr>
          <p:spPr>
            <a:xfrm>
              <a:off x="1297869" y="3644382"/>
              <a:ext cx="212271" cy="2892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t/>
              </a:r>
              <a:endPara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74" name="Google Shape;2974;p274"/>
            <p:cNvSpPr/>
            <p:nvPr/>
          </p:nvSpPr>
          <p:spPr>
            <a:xfrm>
              <a:off x="1356524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Object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p274"/>
            <p:cNvSpPr/>
            <p:nvPr/>
          </p:nvSpPr>
          <p:spPr>
            <a:xfrm>
              <a:off x="3856288" y="4288832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Event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5" name="Google Shape;2975;p274"/>
            <p:cNvSpPr/>
            <p:nvPr/>
          </p:nvSpPr>
          <p:spPr>
            <a:xfrm>
              <a:off x="5889616" y="3192760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p274"/>
            <p:cNvSpPr/>
            <p:nvPr/>
          </p:nvSpPr>
          <p:spPr>
            <a:xfrm>
              <a:off x="3856288" y="2091613"/>
              <a:ext cx="1457963" cy="57594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Rights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p274"/>
            <p:cNvSpPr/>
            <p:nvPr/>
          </p:nvSpPr>
          <p:spPr>
            <a:xfrm rot="-5400000">
              <a:off x="969089" y="3303343"/>
              <a:ext cx="431325" cy="43850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9050">
              <a:solidFill>
                <a:srgbClr val="C0C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2983" name="Google Shape;2983;p274"/>
            <p:cNvCxnSpPr>
              <a:stCxn id="2981" idx="1"/>
              <a:endCxn id="2974" idx="0"/>
            </p:cNvCxnSpPr>
            <p:nvPr/>
          </p:nvCxnSpPr>
          <p:spPr>
            <a:xfrm flipH="1">
              <a:off x="2085388" y="2379586"/>
              <a:ext cx="17709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984" name="Google Shape;2984;p274"/>
            <p:cNvCxnSpPr>
              <a:stCxn id="2981" idx="3"/>
              <a:endCxn id="2975" idx="0"/>
            </p:cNvCxnSpPr>
            <p:nvPr/>
          </p:nvCxnSpPr>
          <p:spPr>
            <a:xfrm>
              <a:off x="5314251" y="2379586"/>
              <a:ext cx="1304400" cy="813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985" name="Google Shape;2985;p274"/>
            <p:cNvCxnSpPr>
              <a:stCxn id="2980" idx="3"/>
              <a:endCxn id="2975" idx="2"/>
            </p:cNvCxnSpPr>
            <p:nvPr/>
          </p:nvCxnSpPr>
          <p:spPr>
            <a:xfrm flipH="1" rot="10800000">
              <a:off x="5314251" y="3768605"/>
              <a:ext cx="13044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986" name="Google Shape;2986;p274"/>
            <p:cNvCxnSpPr>
              <a:stCxn id="2980" idx="1"/>
              <a:endCxn id="2974" idx="2"/>
            </p:cNvCxnSpPr>
            <p:nvPr/>
          </p:nvCxnSpPr>
          <p:spPr>
            <a:xfrm rot="10800000">
              <a:off x="2085388" y="3768605"/>
              <a:ext cx="1770900" cy="808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2" name="Shape 2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3" name="Google Shape;2993;p275"/>
          <p:cNvSpPr/>
          <p:nvPr/>
        </p:nvSpPr>
        <p:spPr>
          <a:xfrm>
            <a:off x="3323119" y="55499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100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994" name="Google Shape;2994;p275"/>
          <p:cNvCxnSpPr>
            <a:stCxn id="2995" idx="1"/>
          </p:cNvCxnSpPr>
          <p:nvPr/>
        </p:nvCxnSpPr>
        <p:spPr>
          <a:xfrm flipH="1">
            <a:off x="697734" y="2783444"/>
            <a:ext cx="1303200" cy="107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96" name="Google Shape;2996;p275"/>
          <p:cNvSpPr/>
          <p:nvPr/>
        </p:nvSpPr>
        <p:spPr>
          <a:xfrm>
            <a:off x="3323119" y="1662113"/>
            <a:ext cx="4094687" cy="287337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7" name="Google Shape;2997;p275"/>
          <p:cNvSpPr/>
          <p:nvPr/>
        </p:nvSpPr>
        <p:spPr>
          <a:xfrm>
            <a:off x="3323119" y="19859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8" name="Google Shape;2998;p275"/>
          <p:cNvSpPr/>
          <p:nvPr/>
        </p:nvSpPr>
        <p:spPr>
          <a:xfrm>
            <a:off x="3323119" y="29582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9" name="Google Shape;2999;p275"/>
          <p:cNvSpPr/>
          <p:nvPr/>
        </p:nvSpPr>
        <p:spPr>
          <a:xfrm>
            <a:off x="3323119" y="26336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0" name="Google Shape;3000;p275"/>
          <p:cNvSpPr/>
          <p:nvPr/>
        </p:nvSpPr>
        <p:spPr>
          <a:xfrm>
            <a:off x="3323119" y="23102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1" name="Google Shape;3001;p275"/>
          <p:cNvSpPr/>
          <p:nvPr/>
        </p:nvSpPr>
        <p:spPr>
          <a:xfrm>
            <a:off x="3323119" y="32829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2" name="Google Shape;3002;p275"/>
          <p:cNvSpPr/>
          <p:nvPr/>
        </p:nvSpPr>
        <p:spPr>
          <a:xfrm>
            <a:off x="3323119" y="36068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03" name="Google Shape;3003;p275"/>
          <p:cNvSpPr/>
          <p:nvPr/>
        </p:nvSpPr>
        <p:spPr>
          <a:xfrm>
            <a:off x="3323119" y="39306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4" name="Google Shape;3004;p275"/>
          <p:cNvSpPr/>
          <p:nvPr/>
        </p:nvSpPr>
        <p:spPr>
          <a:xfrm>
            <a:off x="3323119" y="42545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5" name="Google Shape;3005;p275"/>
          <p:cNvSpPr/>
          <p:nvPr/>
        </p:nvSpPr>
        <p:spPr>
          <a:xfrm>
            <a:off x="3323119" y="61976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6" name="Google Shape;3006;p275"/>
          <p:cNvSpPr/>
          <p:nvPr/>
        </p:nvSpPr>
        <p:spPr>
          <a:xfrm>
            <a:off x="3323119" y="45783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7" name="Google Shape;3007;p275"/>
          <p:cNvSpPr/>
          <p:nvPr/>
        </p:nvSpPr>
        <p:spPr>
          <a:xfrm>
            <a:off x="3323119" y="49022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08" name="Google Shape;3008;p275"/>
          <p:cNvSpPr/>
          <p:nvPr/>
        </p:nvSpPr>
        <p:spPr>
          <a:xfrm>
            <a:off x="3323119" y="52260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EFE6D6"/>
          </a:solidFill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5" name="Google Shape;2995;p275"/>
          <p:cNvSpPr/>
          <p:nvPr/>
        </p:nvSpPr>
        <p:spPr>
          <a:xfrm>
            <a:off x="2000934" y="2621519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9" name="Google Shape;3009;p27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3010" name="Google Shape;3010;p275"/>
          <p:cNvSpPr/>
          <p:nvPr/>
        </p:nvSpPr>
        <p:spPr>
          <a:xfrm>
            <a:off x="7447015" y="5534005"/>
            <a:ext cx="98101" cy="33088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1" name="Google Shape;3011;p275"/>
          <p:cNvSpPr/>
          <p:nvPr/>
        </p:nvSpPr>
        <p:spPr>
          <a:xfrm rot="5400000">
            <a:off x="7371747" y="5794976"/>
            <a:ext cx="57914" cy="5848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12" name="Google Shape;3012;p275"/>
          <p:cNvCxnSpPr>
            <a:stCxn id="2995" idx="3"/>
            <a:endCxn id="2996" idx="5"/>
          </p:cNvCxnSpPr>
          <p:nvPr/>
        </p:nvCxnSpPr>
        <p:spPr>
          <a:xfrm flipH="1" rot="10800000">
            <a:off x="3062972" y="1805744"/>
            <a:ext cx="296100" cy="9777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3" name="Google Shape;3013;p275"/>
          <p:cNvCxnSpPr>
            <a:stCxn id="2995" idx="3"/>
            <a:endCxn id="2997" idx="5"/>
          </p:cNvCxnSpPr>
          <p:nvPr/>
        </p:nvCxnSpPr>
        <p:spPr>
          <a:xfrm flipH="1" rot="10800000">
            <a:off x="3062972" y="2130344"/>
            <a:ext cx="296400" cy="6531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4" name="Google Shape;3014;p275"/>
          <p:cNvCxnSpPr>
            <a:stCxn id="2995" idx="3"/>
            <a:endCxn id="2998" idx="5"/>
          </p:cNvCxnSpPr>
          <p:nvPr/>
        </p:nvCxnSpPr>
        <p:spPr>
          <a:xfrm>
            <a:off x="3062972" y="2783444"/>
            <a:ext cx="296400" cy="3192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5" name="Google Shape;3015;p275"/>
          <p:cNvCxnSpPr>
            <a:stCxn id="2995" idx="3"/>
            <a:endCxn id="2999" idx="5"/>
          </p:cNvCxnSpPr>
          <p:nvPr/>
        </p:nvCxnSpPr>
        <p:spPr>
          <a:xfrm flipH="1" rot="10800000">
            <a:off x="3062972" y="2778044"/>
            <a:ext cx="296400" cy="54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6" name="Google Shape;3016;p275"/>
          <p:cNvCxnSpPr>
            <a:stCxn id="2995" idx="3"/>
            <a:endCxn id="3000" idx="5"/>
          </p:cNvCxnSpPr>
          <p:nvPr/>
        </p:nvCxnSpPr>
        <p:spPr>
          <a:xfrm flipH="1" rot="10800000">
            <a:off x="3062972" y="2454644"/>
            <a:ext cx="296400" cy="3288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7" name="Google Shape;3017;p275"/>
          <p:cNvCxnSpPr>
            <a:stCxn id="2995" idx="3"/>
            <a:endCxn id="3001" idx="5"/>
          </p:cNvCxnSpPr>
          <p:nvPr/>
        </p:nvCxnSpPr>
        <p:spPr>
          <a:xfrm>
            <a:off x="3062972" y="2783444"/>
            <a:ext cx="296100" cy="6432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8" name="Google Shape;3018;p275"/>
          <p:cNvCxnSpPr>
            <a:stCxn id="2995" idx="3"/>
            <a:endCxn id="3002" idx="5"/>
          </p:cNvCxnSpPr>
          <p:nvPr/>
        </p:nvCxnSpPr>
        <p:spPr>
          <a:xfrm>
            <a:off x="3062972" y="2783444"/>
            <a:ext cx="296100" cy="9669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9" name="Google Shape;3019;p275"/>
          <p:cNvCxnSpPr>
            <a:stCxn id="2995" idx="3"/>
            <a:endCxn id="3003" idx="5"/>
          </p:cNvCxnSpPr>
          <p:nvPr/>
        </p:nvCxnSpPr>
        <p:spPr>
          <a:xfrm>
            <a:off x="3062972" y="2783444"/>
            <a:ext cx="296100" cy="12909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0" name="Google Shape;3020;p275"/>
          <p:cNvCxnSpPr>
            <a:stCxn id="2995" idx="3"/>
            <a:endCxn id="3004" idx="5"/>
          </p:cNvCxnSpPr>
          <p:nvPr/>
        </p:nvCxnSpPr>
        <p:spPr>
          <a:xfrm>
            <a:off x="3062972" y="2783444"/>
            <a:ext cx="296100" cy="16146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1" name="Google Shape;3021;p275"/>
          <p:cNvCxnSpPr>
            <a:endCxn id="2993" idx="5"/>
          </p:cNvCxnSpPr>
          <p:nvPr/>
        </p:nvCxnSpPr>
        <p:spPr>
          <a:xfrm>
            <a:off x="3107235" y="3138063"/>
            <a:ext cx="252000" cy="2556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2" name="Google Shape;3022;p275"/>
          <p:cNvCxnSpPr>
            <a:stCxn id="2995" idx="3"/>
            <a:endCxn id="3023" idx="5"/>
          </p:cNvCxnSpPr>
          <p:nvPr/>
        </p:nvCxnSpPr>
        <p:spPr>
          <a:xfrm>
            <a:off x="3062972" y="2783444"/>
            <a:ext cx="296400" cy="3234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4" name="Google Shape;3024;p275"/>
          <p:cNvCxnSpPr>
            <a:endCxn id="3005" idx="5"/>
          </p:cNvCxnSpPr>
          <p:nvPr/>
        </p:nvCxnSpPr>
        <p:spPr>
          <a:xfrm>
            <a:off x="3107235" y="3138063"/>
            <a:ext cx="252000" cy="3204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5" name="Google Shape;3025;p275"/>
          <p:cNvCxnSpPr>
            <a:stCxn id="2995" idx="3"/>
            <a:endCxn id="3006" idx="5"/>
          </p:cNvCxnSpPr>
          <p:nvPr/>
        </p:nvCxnSpPr>
        <p:spPr>
          <a:xfrm>
            <a:off x="3062972" y="2783444"/>
            <a:ext cx="296100" cy="19386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6" name="Google Shape;3026;p275"/>
          <p:cNvCxnSpPr>
            <a:stCxn id="2995" idx="3"/>
            <a:endCxn id="3007" idx="5"/>
          </p:cNvCxnSpPr>
          <p:nvPr/>
        </p:nvCxnSpPr>
        <p:spPr>
          <a:xfrm>
            <a:off x="3062972" y="2783444"/>
            <a:ext cx="296100" cy="22623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7" name="Google Shape;3027;p275"/>
          <p:cNvCxnSpPr>
            <a:stCxn id="2995" idx="3"/>
          </p:cNvCxnSpPr>
          <p:nvPr/>
        </p:nvCxnSpPr>
        <p:spPr>
          <a:xfrm>
            <a:off x="3062972" y="2783444"/>
            <a:ext cx="301800" cy="2587200"/>
          </a:xfrm>
          <a:prstGeom prst="straightConnector1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28" name="Google Shape;3028;p275"/>
          <p:cNvSpPr txBox="1"/>
          <p:nvPr/>
        </p:nvSpPr>
        <p:spPr>
          <a:xfrm>
            <a:off x="7153200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9" name="Google Shape;3029;p275"/>
          <p:cNvSpPr/>
          <p:nvPr/>
        </p:nvSpPr>
        <p:spPr>
          <a:xfrm>
            <a:off x="629863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0" name="Google Shape;3030;p275"/>
          <p:cNvSpPr/>
          <p:nvPr/>
        </p:nvSpPr>
        <p:spPr>
          <a:xfrm>
            <a:off x="854268" y="149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1" name="Google Shape;3031;p275"/>
          <p:cNvSpPr/>
          <p:nvPr/>
        </p:nvSpPr>
        <p:spPr>
          <a:xfrm>
            <a:off x="854268" y="167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2" name="Google Shape;3032;p275"/>
          <p:cNvSpPr txBox="1"/>
          <p:nvPr/>
        </p:nvSpPr>
        <p:spPr>
          <a:xfrm>
            <a:off x="781200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3" name="Google Shape;3033;p275"/>
          <p:cNvSpPr txBox="1"/>
          <p:nvPr/>
        </p:nvSpPr>
        <p:spPr>
          <a:xfrm>
            <a:off x="815162" y="1638000"/>
            <a:ext cx="186301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4" name="Google Shape;3034;p275"/>
          <p:cNvSpPr/>
          <p:nvPr/>
        </p:nvSpPr>
        <p:spPr>
          <a:xfrm>
            <a:off x="2844486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5" name="Google Shape;3035;p275"/>
          <p:cNvSpPr/>
          <p:nvPr/>
        </p:nvSpPr>
        <p:spPr>
          <a:xfrm>
            <a:off x="3068891" y="1494000"/>
            <a:ext cx="1440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6" name="Google Shape;3036;p275"/>
          <p:cNvSpPr/>
          <p:nvPr/>
        </p:nvSpPr>
        <p:spPr>
          <a:xfrm>
            <a:off x="3068891" y="1674000"/>
            <a:ext cx="1440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7" name="Google Shape;3037;p275"/>
          <p:cNvSpPr txBox="1"/>
          <p:nvPr/>
        </p:nvSpPr>
        <p:spPr>
          <a:xfrm>
            <a:off x="2998800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8" name="Google Shape;3038;p275"/>
          <p:cNvSpPr/>
          <p:nvPr/>
        </p:nvSpPr>
        <p:spPr>
          <a:xfrm>
            <a:off x="4774220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9" name="Google Shape;3039;p275"/>
          <p:cNvSpPr/>
          <p:nvPr/>
        </p:nvSpPr>
        <p:spPr>
          <a:xfrm>
            <a:off x="4998625" y="149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40" name="Google Shape;3040;p275"/>
          <p:cNvSpPr/>
          <p:nvPr/>
        </p:nvSpPr>
        <p:spPr>
          <a:xfrm>
            <a:off x="4998625" y="167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41" name="Google Shape;3041;p275"/>
          <p:cNvSpPr txBox="1"/>
          <p:nvPr/>
        </p:nvSpPr>
        <p:spPr>
          <a:xfrm>
            <a:off x="4928400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2" name="Google Shape;3042;p275"/>
          <p:cNvSpPr txBox="1"/>
          <p:nvPr/>
        </p:nvSpPr>
        <p:spPr>
          <a:xfrm>
            <a:off x="4959519" y="1638000"/>
            <a:ext cx="186301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43" name="Google Shape;3043;p275"/>
          <p:cNvCxnSpPr/>
          <p:nvPr/>
        </p:nvCxnSpPr>
        <p:spPr>
          <a:xfrm>
            <a:off x="4883817" y="1385283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4" name="Google Shape;3044;p275"/>
          <p:cNvCxnSpPr/>
          <p:nvPr/>
        </p:nvCxnSpPr>
        <p:spPr>
          <a:xfrm>
            <a:off x="4883817" y="1385283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5" name="Google Shape;3045;p275"/>
          <p:cNvCxnSpPr/>
          <p:nvPr/>
        </p:nvCxnSpPr>
        <p:spPr>
          <a:xfrm>
            <a:off x="2956246" y="1384902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6" name="Google Shape;3046;p275"/>
          <p:cNvCxnSpPr/>
          <p:nvPr/>
        </p:nvCxnSpPr>
        <p:spPr>
          <a:xfrm>
            <a:off x="2956246" y="1384902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7" name="Google Shape;3047;p275"/>
          <p:cNvCxnSpPr/>
          <p:nvPr/>
        </p:nvCxnSpPr>
        <p:spPr>
          <a:xfrm>
            <a:off x="741397" y="1387607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8" name="Google Shape;3048;p275"/>
          <p:cNvCxnSpPr/>
          <p:nvPr/>
        </p:nvCxnSpPr>
        <p:spPr>
          <a:xfrm>
            <a:off x="741397" y="1387607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49" name="Google Shape;3049;p275"/>
          <p:cNvSpPr txBox="1"/>
          <p:nvPr/>
        </p:nvSpPr>
        <p:spPr>
          <a:xfrm>
            <a:off x="4928400" y="1673937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50" name="Google Shape;3050;p275"/>
          <p:cNvCxnSpPr/>
          <p:nvPr/>
        </p:nvCxnSpPr>
        <p:spPr>
          <a:xfrm>
            <a:off x="7109847" y="1383201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51" name="Google Shape;3051;p275"/>
          <p:cNvCxnSpPr/>
          <p:nvPr/>
        </p:nvCxnSpPr>
        <p:spPr>
          <a:xfrm>
            <a:off x="7109847" y="1383201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52" name="Google Shape;3052;p275"/>
          <p:cNvSpPr/>
          <p:nvPr/>
        </p:nvSpPr>
        <p:spPr>
          <a:xfrm>
            <a:off x="7002000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53" name="Google Shape;3053;p275"/>
          <p:cNvSpPr/>
          <p:nvPr/>
        </p:nvSpPr>
        <p:spPr>
          <a:xfrm>
            <a:off x="7225200" y="149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54" name="Google Shape;3054;p275"/>
          <p:cNvSpPr/>
          <p:nvPr/>
        </p:nvSpPr>
        <p:spPr>
          <a:xfrm>
            <a:off x="7225200" y="1674000"/>
            <a:ext cx="140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55" name="Google Shape;3055;p275"/>
          <p:cNvSpPr txBox="1"/>
          <p:nvPr/>
        </p:nvSpPr>
        <p:spPr>
          <a:xfrm>
            <a:off x="7153200" y="167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6" name="Google Shape;3056;p275"/>
          <p:cNvSpPr txBox="1"/>
          <p:nvPr/>
        </p:nvSpPr>
        <p:spPr>
          <a:xfrm>
            <a:off x="7280457" y="1472346"/>
            <a:ext cx="133402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57" name="Google Shape;3057;p275"/>
          <p:cNvCxnSpPr>
            <a:stCxn id="3058" idx="1"/>
          </p:cNvCxnSpPr>
          <p:nvPr/>
        </p:nvCxnSpPr>
        <p:spPr>
          <a:xfrm flipH="1">
            <a:off x="7383680" y="5299095"/>
            <a:ext cx="312600" cy="41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58" name="Google Shape;3058;p275"/>
          <p:cNvSpPr txBox="1"/>
          <p:nvPr/>
        </p:nvSpPr>
        <p:spPr>
          <a:xfrm>
            <a:off x="7696280" y="5114429"/>
            <a:ext cx="13740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Still missing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9" name="Google Shape;3059;p275"/>
          <p:cNvSpPr txBox="1"/>
          <p:nvPr/>
        </p:nvSpPr>
        <p:spPr>
          <a:xfrm>
            <a:off x="7579368" y="5866735"/>
            <a:ext cx="968546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entity</a:t>
            </a:r>
            <a:b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0" name="Google Shape;3060;p275"/>
          <p:cNvSpPr/>
          <p:nvPr/>
        </p:nvSpPr>
        <p:spPr>
          <a:xfrm>
            <a:off x="7435196" y="5825638"/>
            <a:ext cx="204192" cy="68738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23" name="Google Shape;3023;p275"/>
          <p:cNvSpPr/>
          <p:nvPr/>
        </p:nvSpPr>
        <p:spPr>
          <a:xfrm>
            <a:off x="3323119" y="58737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1" name="Google Shape;3061;p275"/>
          <p:cNvGrpSpPr/>
          <p:nvPr/>
        </p:nvGrpSpPr>
        <p:grpSpPr>
          <a:xfrm>
            <a:off x="339481" y="4063256"/>
            <a:ext cx="759573" cy="7560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3062" name="Google Shape;3062;p27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3" name="Google Shape;3063;p275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descr="P:\digital.bevaring.dk\Illustrations\web\Lovgivning_LegalRestrictions_DigitalPreservation.png" id="3064" name="Google Shape;3064;p2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7119" y="1781290"/>
            <a:ext cx="451607" cy="61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5" name="Google Shape;3065;p275"/>
          <p:cNvGrpSpPr/>
          <p:nvPr/>
        </p:nvGrpSpPr>
        <p:grpSpPr>
          <a:xfrm>
            <a:off x="468313" y="4561590"/>
            <a:ext cx="631040" cy="6120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3066" name="Google Shape;3066;p27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7" name="Google Shape;3067;p275"/>
            <p:cNvSpPr/>
            <p:nvPr/>
          </p:nvSpPr>
          <p:spPr>
            <a:xfrm>
              <a:off x="1836418" y="4797152"/>
              <a:ext cx="287821" cy="3599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descr="P:\digital.bevaring.dk\Illustrations\web\Begivenheder_Events_DigitalPreservation.png" id="3068" name="Google Shape;3068;p2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0225" y="6072741"/>
            <a:ext cx="741894" cy="61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9" name="Google Shape;3069;p275"/>
          <p:cNvGrpSpPr/>
          <p:nvPr/>
        </p:nvGrpSpPr>
        <p:grpSpPr>
          <a:xfrm>
            <a:off x="7941235" y="3913889"/>
            <a:ext cx="859620" cy="612000"/>
            <a:chOff x="7310207" y="3514369"/>
            <a:chExt cx="1143840" cy="814348"/>
          </a:xfrm>
        </p:grpSpPr>
        <p:grpSp>
          <p:nvGrpSpPr>
            <p:cNvPr id="3070" name="Google Shape;3070;p275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3071" name="Google Shape;3071;p275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3072" name="Google Shape;3072;p275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3073" name="Google Shape;3073;p275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3074" name="Google Shape;3074;p275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075" name="Google Shape;3075;p27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76" name="Google Shape;3076;p275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3077" name="Google Shape;3077;p275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78" name="Google Shape;3078;p275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79" name="Google Shape;3079;p275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80" name="Google Shape;3080;p275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3081" name="Google Shape;3081;p275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082" name="Google Shape;3082;p27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83" name="Google Shape;3083;p275"/>
          <p:cNvGrpSpPr/>
          <p:nvPr/>
        </p:nvGrpSpPr>
        <p:grpSpPr>
          <a:xfrm>
            <a:off x="665164" y="2404177"/>
            <a:ext cx="7221675" cy="3633788"/>
            <a:chOff x="665164" y="2404177"/>
            <a:chExt cx="7221675" cy="3633788"/>
          </a:xfrm>
        </p:grpSpPr>
        <p:sp>
          <p:nvSpPr>
            <p:cNvPr id="3084" name="Google Shape;3084;p275"/>
            <p:cNvSpPr/>
            <p:nvPr/>
          </p:nvSpPr>
          <p:spPr>
            <a:xfrm rot="-5400000">
              <a:off x="629445" y="3949608"/>
              <a:ext cx="550862" cy="47942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28575">
              <a:solidFill>
                <a:srgbClr val="C0C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Gill Sans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85" name="Google Shape;3085;p275"/>
            <p:cNvSpPr/>
            <p:nvPr/>
          </p:nvSpPr>
          <p:spPr>
            <a:xfrm rot="-5400000">
              <a:off x="629445" y="3949608"/>
              <a:ext cx="550862" cy="479425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28575">
              <a:solidFill>
                <a:srgbClr val="C0C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Gill Sans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3086" name="Google Shape;3086;p275"/>
            <p:cNvGrpSpPr/>
            <p:nvPr/>
          </p:nvGrpSpPr>
          <p:grpSpPr>
            <a:xfrm>
              <a:off x="1138238" y="2404177"/>
              <a:ext cx="6748600" cy="3633788"/>
              <a:chOff x="1138238" y="2404177"/>
              <a:chExt cx="6748600" cy="3633788"/>
            </a:xfrm>
          </p:grpSpPr>
          <p:cxnSp>
            <p:nvCxnSpPr>
              <p:cNvPr id="3087" name="Google Shape;3087;p275"/>
              <p:cNvCxnSpPr/>
              <p:nvPr/>
            </p:nvCxnSpPr>
            <p:spPr>
              <a:xfrm>
                <a:off x="1851184" y="4603216"/>
                <a:ext cx="2077200" cy="10239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3088" name="Google Shape;3088;p275"/>
              <p:cNvCxnSpPr/>
              <p:nvPr/>
            </p:nvCxnSpPr>
            <p:spPr>
              <a:xfrm flipH="1">
                <a:off x="1848567" y="2813141"/>
                <a:ext cx="2078700" cy="9534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3089" name="Google Shape;3089;p275"/>
              <p:cNvCxnSpPr/>
              <p:nvPr/>
            </p:nvCxnSpPr>
            <p:spPr>
              <a:xfrm>
                <a:off x="5334000" y="2809908"/>
                <a:ext cx="1819200" cy="9510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3090" name="Google Shape;3090;p275"/>
              <p:cNvCxnSpPr/>
              <p:nvPr/>
            </p:nvCxnSpPr>
            <p:spPr>
              <a:xfrm flipH="1">
                <a:off x="5337891" y="4596315"/>
                <a:ext cx="1836000" cy="10254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sp>
            <p:nvSpPr>
              <p:cNvPr id="3091" name="Google Shape;3091;p275"/>
              <p:cNvSpPr/>
              <p:nvPr/>
            </p:nvSpPr>
            <p:spPr>
              <a:xfrm>
                <a:off x="3924300" y="5209290"/>
                <a:ext cx="1417638" cy="82867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2000"/>
                  <a:buFont typeface="Verdana"/>
                  <a:buNone/>
                </a:pPr>
                <a:r>
                  <a:rPr b="1" i="0" lang="en-US" sz="20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2" name="Google Shape;3092;p275"/>
              <p:cNvSpPr/>
              <p:nvPr/>
            </p:nvSpPr>
            <p:spPr>
              <a:xfrm>
                <a:off x="3925888" y="2404177"/>
                <a:ext cx="1417637" cy="827088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2000"/>
                  <a:buFont typeface="Verdana"/>
                  <a:buNone/>
                </a:pPr>
                <a:r>
                  <a:rPr b="1" i="0" lang="en-US" sz="20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3" name="Google Shape;3093;p275"/>
              <p:cNvSpPr/>
              <p:nvPr/>
            </p:nvSpPr>
            <p:spPr>
              <a:xfrm>
                <a:off x="6469200" y="3769427"/>
                <a:ext cx="1417638" cy="82867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2000"/>
                  <a:buFont typeface="Verdana"/>
                  <a:buNone/>
                </a:pPr>
                <a:r>
                  <a:rPr b="1" i="0" lang="en-US" sz="20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094" name="Google Shape;3094;p275"/>
              <p:cNvCxnSpPr>
                <a:stCxn id="3095" idx="3"/>
                <a:endCxn id="3093" idx="1"/>
              </p:cNvCxnSpPr>
              <p:nvPr/>
            </p:nvCxnSpPr>
            <p:spPr>
              <a:xfrm flipH="1" rot="10800000">
                <a:off x="2555875" y="4183853"/>
                <a:ext cx="3913200" cy="1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C0C0C0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  <p:sp>
            <p:nvSpPr>
              <p:cNvPr id="3095" name="Google Shape;3095;p275"/>
              <p:cNvSpPr/>
              <p:nvPr/>
            </p:nvSpPr>
            <p:spPr>
              <a:xfrm>
                <a:off x="1138238" y="3771015"/>
                <a:ext cx="1417637" cy="82867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2000"/>
                  <a:buFont typeface="Verdana"/>
                  <a:buNone/>
                </a:pPr>
                <a:r>
                  <a:rPr b="1" i="0" lang="en-US" sz="20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96" name="Google Shape;3096;p275"/>
          <p:cNvGrpSpPr/>
          <p:nvPr/>
        </p:nvGrpSpPr>
        <p:grpSpPr>
          <a:xfrm>
            <a:off x="211163" y="3311305"/>
            <a:ext cx="2935996" cy="1296000"/>
            <a:chOff x="4487044" y="722148"/>
            <a:chExt cx="2935996" cy="1296000"/>
          </a:xfrm>
        </p:grpSpPr>
        <p:sp>
          <p:nvSpPr>
            <p:cNvPr id="3097" name="Google Shape;3097;p275"/>
            <p:cNvSpPr/>
            <p:nvPr/>
          </p:nvSpPr>
          <p:spPr>
            <a:xfrm>
              <a:off x="4487044" y="1291378"/>
              <a:ext cx="174728" cy="2386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3098" name="Google Shape;3098;p275"/>
            <p:cNvGrpSpPr/>
            <p:nvPr/>
          </p:nvGrpSpPr>
          <p:grpSpPr>
            <a:xfrm>
              <a:off x="4660295" y="722148"/>
              <a:ext cx="2762745" cy="1296000"/>
              <a:chOff x="965499" y="2091613"/>
              <a:chExt cx="6507768" cy="2773164"/>
            </a:xfrm>
          </p:grpSpPr>
          <p:grpSp>
            <p:nvGrpSpPr>
              <p:cNvPr id="3099" name="Google Shape;3099;p275"/>
              <p:cNvGrpSpPr/>
              <p:nvPr/>
            </p:nvGrpSpPr>
            <p:grpSpPr>
              <a:xfrm>
                <a:off x="6757312" y="3032916"/>
                <a:ext cx="715955" cy="240394"/>
                <a:chOff x="3041148" y="2065491"/>
                <a:chExt cx="2754988" cy="925033"/>
              </a:xfrm>
            </p:grpSpPr>
            <p:sp>
              <p:nvSpPr>
                <p:cNvPr id="3100" name="Google Shape;3100;p275"/>
                <p:cNvSpPr/>
                <p:nvPr/>
              </p:nvSpPr>
              <p:spPr>
                <a:xfrm>
                  <a:off x="4495679" y="2065491"/>
                  <a:ext cx="1300457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3101" name="Google Shape;3101;p275"/>
                <p:cNvSpPr/>
                <p:nvPr/>
              </p:nvSpPr>
              <p:spPr>
                <a:xfrm rot="-180000">
                  <a:off x="3055507" y="2329098"/>
                  <a:ext cx="2160261" cy="60531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Font typeface="Gill Sans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</p:grpSp>
          <p:sp>
            <p:nvSpPr>
              <p:cNvPr id="3102" name="Google Shape;3102;p275"/>
              <p:cNvSpPr/>
              <p:nvPr/>
            </p:nvSpPr>
            <p:spPr>
              <a:xfrm>
                <a:off x="1297869" y="3644382"/>
                <a:ext cx="212271" cy="28924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Gill Sans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03" name="Google Shape;3103;p275"/>
              <p:cNvSpPr/>
              <p:nvPr/>
            </p:nvSpPr>
            <p:spPr>
              <a:xfrm>
                <a:off x="1356524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Object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4" name="Google Shape;3104;p275"/>
              <p:cNvSpPr/>
              <p:nvPr/>
            </p:nvSpPr>
            <p:spPr>
              <a:xfrm>
                <a:off x="3856288" y="4288832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Event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5" name="Google Shape;3105;p275"/>
              <p:cNvSpPr/>
              <p:nvPr/>
            </p:nvSpPr>
            <p:spPr>
              <a:xfrm>
                <a:off x="5889616" y="3192760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Agent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6" name="Google Shape;3106;p275"/>
              <p:cNvSpPr/>
              <p:nvPr/>
            </p:nvSpPr>
            <p:spPr>
              <a:xfrm>
                <a:off x="3856288" y="2091613"/>
                <a:ext cx="1457963" cy="575945"/>
              </a:xfrm>
              <a:prstGeom prst="roundRect">
                <a:avLst>
                  <a:gd fmla="val 16667" name="adj"/>
                </a:avLst>
              </a:prstGeom>
              <a:solidFill>
                <a:srgbClr val="AE8034"/>
              </a:solidFill>
              <a:ln cap="flat" cmpd="sng" w="2540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600"/>
                  <a:buFont typeface="Verdana"/>
                  <a:buNone/>
                </a:pPr>
                <a:r>
                  <a:rPr b="1" i="0" lang="en-US" sz="1200" u="none" cap="none" strike="noStrike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Rights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7" name="Google Shape;3107;p275"/>
              <p:cNvSpPr/>
              <p:nvPr/>
            </p:nvSpPr>
            <p:spPr>
              <a:xfrm rot="-5400000">
                <a:off x="969089" y="3303343"/>
                <a:ext cx="431325" cy="438505"/>
              </a:xfrm>
              <a:custGeom>
                <a:rect b="b" l="l" r="r" t="t"/>
                <a:pathLst>
                  <a:path extrusionOk="0" h="438150" w="770830">
                    <a:moveTo>
                      <a:pt x="64370" y="438150"/>
                    </a:moveTo>
                    <a:cubicBezTo>
                      <a:pt x="-113430" y="168275"/>
                      <a:pt x="104058" y="1588"/>
                      <a:pt x="388220" y="0"/>
                    </a:cubicBezTo>
                    <a:cubicBezTo>
                      <a:pt x="658095" y="0"/>
                      <a:pt x="870820" y="142875"/>
                      <a:pt x="721595" y="428625"/>
                    </a:cubicBezTo>
                  </a:path>
                </a:pathLst>
              </a:custGeom>
              <a:noFill/>
              <a:ln cap="flat" cmpd="sng" w="19050">
                <a:solidFill>
                  <a:srgbClr val="C0C0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Gill Sans"/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3108" name="Google Shape;3108;p275"/>
              <p:cNvCxnSpPr>
                <a:stCxn id="3106" idx="1"/>
                <a:endCxn id="3103" idx="0"/>
              </p:cNvCxnSpPr>
              <p:nvPr/>
            </p:nvCxnSpPr>
            <p:spPr>
              <a:xfrm flipH="1">
                <a:off x="2085388" y="2379586"/>
                <a:ext cx="17709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3109" name="Google Shape;3109;p275"/>
              <p:cNvCxnSpPr>
                <a:stCxn id="3106" idx="3"/>
                <a:endCxn id="3105" idx="0"/>
              </p:cNvCxnSpPr>
              <p:nvPr/>
            </p:nvCxnSpPr>
            <p:spPr>
              <a:xfrm>
                <a:off x="5314251" y="2379586"/>
                <a:ext cx="1304400" cy="81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3110" name="Google Shape;3110;p275"/>
              <p:cNvCxnSpPr>
                <a:stCxn id="3104" idx="3"/>
                <a:endCxn id="3105" idx="2"/>
              </p:cNvCxnSpPr>
              <p:nvPr/>
            </p:nvCxnSpPr>
            <p:spPr>
              <a:xfrm flipH="1" rot="10800000">
                <a:off x="5314251" y="3768605"/>
                <a:ext cx="13044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3111" name="Google Shape;3111;p275"/>
              <p:cNvCxnSpPr>
                <a:stCxn id="3104" idx="1"/>
                <a:endCxn id="3103" idx="2"/>
              </p:cNvCxnSpPr>
              <p:nvPr/>
            </p:nvCxnSpPr>
            <p:spPr>
              <a:xfrm rot="10800000">
                <a:off x="2085388" y="3768605"/>
                <a:ext cx="1770900" cy="808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stealth"/>
                <a:tailEnd len="med" w="med" type="stealth"/>
              </a:ln>
            </p:spPr>
          </p:cxnSp>
          <p:cxnSp>
            <p:nvCxnSpPr>
              <p:cNvPr id="3112" name="Google Shape;3112;p275"/>
              <p:cNvCxnSpPr>
                <a:stCxn id="3103" idx="3"/>
                <a:endCxn id="3105" idx="1"/>
              </p:cNvCxnSpPr>
              <p:nvPr/>
            </p:nvCxnSpPr>
            <p:spPr>
              <a:xfrm>
                <a:off x="2814487" y="3480732"/>
                <a:ext cx="3075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0C0C0"/>
                </a:solidFill>
                <a:prstDash val="solid"/>
                <a:round/>
                <a:headEnd len="med" w="med" type="stealth"/>
                <a:tailEnd len="sm" w="sm" type="none"/>
              </a:ln>
            </p:spPr>
          </p:cxnSp>
        </p:grpSp>
      </p:grpSp>
      <p:sp>
        <p:nvSpPr>
          <p:cNvPr id="3113" name="Google Shape;3113;p275"/>
          <p:cNvSpPr txBox="1"/>
          <p:nvPr/>
        </p:nvSpPr>
        <p:spPr>
          <a:xfrm>
            <a:off x="531429" y="661041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Relationships: Semantic Unit Identifiers</a:t>
            </a:r>
            <a:endParaRPr b="1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14" name="Google Shape;3114;p275"/>
          <p:cNvSpPr txBox="1"/>
          <p:nvPr/>
        </p:nvSpPr>
        <p:spPr>
          <a:xfrm rot="-1414933">
            <a:off x="2248975" y="2874645"/>
            <a:ext cx="1457325" cy="3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identifiers</a:t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15" name="Google Shape;3115;p275"/>
          <p:cNvSpPr txBox="1"/>
          <p:nvPr/>
        </p:nvSpPr>
        <p:spPr>
          <a:xfrm rot="-1770012">
            <a:off x="5410074" y="4809753"/>
            <a:ext cx="1458913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identifiers</a:t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16" name="Google Shape;3116;p275"/>
          <p:cNvSpPr txBox="1"/>
          <p:nvPr/>
        </p:nvSpPr>
        <p:spPr>
          <a:xfrm rot="1753981">
            <a:off x="5534679" y="2915050"/>
            <a:ext cx="1339850" cy="319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identifiers</a:t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17" name="Google Shape;3117;p275"/>
          <p:cNvSpPr txBox="1"/>
          <p:nvPr/>
        </p:nvSpPr>
        <p:spPr>
          <a:xfrm rot="1601648">
            <a:off x="2382905" y="4863359"/>
            <a:ext cx="1427162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identifiers</a:t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2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0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3" name="Shape 3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4" name="Google Shape;3124;p276"/>
          <p:cNvSpPr txBox="1"/>
          <p:nvPr/>
        </p:nvSpPr>
        <p:spPr>
          <a:xfrm rot="1679500">
            <a:off x="4703763" y="2751840"/>
            <a:ext cx="3598862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5" name="Google Shape;3125;p27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Relationships: Semantic Unit Identifiers</a:t>
            </a:r>
            <a:endParaRPr/>
          </a:p>
        </p:txBody>
      </p:sp>
      <p:sp>
        <p:nvSpPr>
          <p:cNvPr id="3126" name="Google Shape;3126;p276"/>
          <p:cNvSpPr/>
          <p:nvPr/>
        </p:nvSpPr>
        <p:spPr>
          <a:xfrm>
            <a:off x="629863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27" name="Google Shape;3127;p276"/>
          <p:cNvSpPr/>
          <p:nvPr/>
        </p:nvSpPr>
        <p:spPr>
          <a:xfrm>
            <a:off x="854268" y="149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28" name="Google Shape;3128;p276"/>
          <p:cNvSpPr/>
          <p:nvPr/>
        </p:nvSpPr>
        <p:spPr>
          <a:xfrm>
            <a:off x="854268" y="167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29" name="Google Shape;3129;p276"/>
          <p:cNvSpPr txBox="1"/>
          <p:nvPr/>
        </p:nvSpPr>
        <p:spPr>
          <a:xfrm>
            <a:off x="832045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0" name="Google Shape;3130;p276"/>
          <p:cNvSpPr txBox="1"/>
          <p:nvPr/>
        </p:nvSpPr>
        <p:spPr>
          <a:xfrm>
            <a:off x="815162" y="1638000"/>
            <a:ext cx="186301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1" name="Google Shape;3131;p276"/>
          <p:cNvSpPr/>
          <p:nvPr/>
        </p:nvSpPr>
        <p:spPr>
          <a:xfrm>
            <a:off x="2844486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32" name="Google Shape;3132;p276"/>
          <p:cNvSpPr/>
          <p:nvPr/>
        </p:nvSpPr>
        <p:spPr>
          <a:xfrm>
            <a:off x="3068891" y="1494000"/>
            <a:ext cx="1440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33" name="Google Shape;3133;p276"/>
          <p:cNvSpPr/>
          <p:nvPr/>
        </p:nvSpPr>
        <p:spPr>
          <a:xfrm>
            <a:off x="3068891" y="1674000"/>
            <a:ext cx="1440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34" name="Google Shape;3134;p276"/>
          <p:cNvSpPr txBox="1"/>
          <p:nvPr/>
        </p:nvSpPr>
        <p:spPr>
          <a:xfrm>
            <a:off x="3046668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5" name="Google Shape;3135;p276"/>
          <p:cNvSpPr/>
          <p:nvPr/>
        </p:nvSpPr>
        <p:spPr>
          <a:xfrm>
            <a:off x="4774220" y="1224000"/>
            <a:ext cx="504000" cy="16200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36" name="Google Shape;3136;p276"/>
          <p:cNvSpPr/>
          <p:nvPr/>
        </p:nvSpPr>
        <p:spPr>
          <a:xfrm>
            <a:off x="4998625" y="149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37" name="Google Shape;3137;p276"/>
          <p:cNvSpPr/>
          <p:nvPr/>
        </p:nvSpPr>
        <p:spPr>
          <a:xfrm>
            <a:off x="4998625" y="1674000"/>
            <a:ext cx="1764000" cy="162000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38" name="Google Shape;3138;p276"/>
          <p:cNvSpPr txBox="1"/>
          <p:nvPr/>
        </p:nvSpPr>
        <p:spPr>
          <a:xfrm>
            <a:off x="4976402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9" name="Google Shape;3139;p276"/>
          <p:cNvSpPr txBox="1"/>
          <p:nvPr/>
        </p:nvSpPr>
        <p:spPr>
          <a:xfrm>
            <a:off x="4959519" y="1638000"/>
            <a:ext cx="186301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Lovgivning_LegalRestrictions_DigitalPreservation.png" id="3140" name="Google Shape;3140;p2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7119" y="1781290"/>
            <a:ext cx="451607" cy="61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41" name="Google Shape;3141;p276"/>
          <p:cNvGrpSpPr/>
          <p:nvPr/>
        </p:nvGrpSpPr>
        <p:grpSpPr>
          <a:xfrm>
            <a:off x="468313" y="4561590"/>
            <a:ext cx="631040" cy="6120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3142" name="Google Shape;3142;p2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3" name="Google Shape;3143;p276"/>
            <p:cNvSpPr/>
            <p:nvPr/>
          </p:nvSpPr>
          <p:spPr>
            <a:xfrm>
              <a:off x="1836418" y="4797152"/>
              <a:ext cx="287821" cy="3599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144" name="Google Shape;3144;p276"/>
          <p:cNvSpPr/>
          <p:nvPr/>
        </p:nvSpPr>
        <p:spPr>
          <a:xfrm>
            <a:off x="3924300" y="5209290"/>
            <a:ext cx="1417638" cy="828675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5" name="Google Shape;3145;p276"/>
          <p:cNvSpPr txBox="1"/>
          <p:nvPr/>
        </p:nvSpPr>
        <p:spPr>
          <a:xfrm rot="1560000">
            <a:off x="1541463" y="5017202"/>
            <a:ext cx="2493962" cy="395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linkingObjectIdentifier </a:t>
            </a:r>
            <a:endParaRPr b="0" i="0" sz="16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:\digital.bevaring.dk\Illustrations\web\Begivenheder_Events_DigitalPreservation.png" id="3146" name="Google Shape;3146;p27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0225" y="6072741"/>
            <a:ext cx="741894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7" name="Google Shape;3147;p276"/>
          <p:cNvSpPr txBox="1"/>
          <p:nvPr/>
        </p:nvSpPr>
        <p:spPr>
          <a:xfrm rot="-1440000">
            <a:off x="1654175" y="2985202"/>
            <a:ext cx="24733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8" name="Google Shape;3148;p276"/>
          <p:cNvSpPr txBox="1"/>
          <p:nvPr/>
        </p:nvSpPr>
        <p:spPr>
          <a:xfrm rot="1670113">
            <a:off x="5180013" y="3034415"/>
            <a:ext cx="2405062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49" name="Google Shape;3149;p276"/>
          <p:cNvCxnSpPr/>
          <p:nvPr/>
        </p:nvCxnSpPr>
        <p:spPr>
          <a:xfrm flipH="1">
            <a:off x="1260475" y="2474027"/>
            <a:ext cx="2663825" cy="1295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3150" name="Google Shape;3150;p276"/>
          <p:cNvCxnSpPr>
            <a:stCxn id="3151" idx="1"/>
            <a:endCxn id="3152" idx="0"/>
          </p:cNvCxnSpPr>
          <p:nvPr/>
        </p:nvCxnSpPr>
        <p:spPr>
          <a:xfrm flipH="1">
            <a:off x="1847188" y="2817721"/>
            <a:ext cx="2078700" cy="953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153" name="Google Shape;3153;p276"/>
          <p:cNvCxnSpPr/>
          <p:nvPr/>
        </p:nvCxnSpPr>
        <p:spPr>
          <a:xfrm rot="10800000">
            <a:off x="5292725" y="2429577"/>
            <a:ext cx="2468563" cy="133985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154" name="Google Shape;3154;p276"/>
          <p:cNvSpPr txBox="1"/>
          <p:nvPr/>
        </p:nvSpPr>
        <p:spPr>
          <a:xfrm rot="-1800000">
            <a:off x="5292725" y="5280727"/>
            <a:ext cx="2384425" cy="334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155" name="Google Shape;3155;p276"/>
          <p:cNvCxnSpPr/>
          <p:nvPr/>
        </p:nvCxnSpPr>
        <p:spPr>
          <a:xfrm rot="10800000">
            <a:off x="1189038" y="4561590"/>
            <a:ext cx="2808287" cy="1439862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3156" name="Google Shape;3156;p276"/>
          <p:cNvSpPr/>
          <p:nvPr/>
        </p:nvSpPr>
        <p:spPr>
          <a:xfrm rot="1620000">
            <a:off x="1601788" y="5390265"/>
            <a:ext cx="2459037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linkingEventIdentifier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7" name="Google Shape;3157;p276"/>
          <p:cNvSpPr/>
          <p:nvPr/>
        </p:nvSpPr>
        <p:spPr>
          <a:xfrm rot="-1560000">
            <a:off x="731838" y="2829627"/>
            <a:ext cx="3600450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1" name="Google Shape;3151;p276"/>
          <p:cNvSpPr/>
          <p:nvPr/>
        </p:nvSpPr>
        <p:spPr>
          <a:xfrm>
            <a:off x="3925888" y="2404177"/>
            <a:ext cx="1417637" cy="827088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8" name="Google Shape;3158;p276"/>
          <p:cNvSpPr txBox="1"/>
          <p:nvPr/>
        </p:nvSpPr>
        <p:spPr>
          <a:xfrm flipH="1" rot="-1800000">
            <a:off x="5124450" y="5014027"/>
            <a:ext cx="2405063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59" name="Google Shape;3159;p276"/>
          <p:cNvCxnSpPr/>
          <p:nvPr/>
        </p:nvCxnSpPr>
        <p:spPr>
          <a:xfrm flipH="1">
            <a:off x="5300345" y="4598102"/>
            <a:ext cx="2468563" cy="140335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160" name="Google Shape;3160;p276"/>
          <p:cNvCxnSpPr>
            <a:stCxn id="3152" idx="2"/>
            <a:endCxn id="3144" idx="1"/>
          </p:cNvCxnSpPr>
          <p:nvPr/>
        </p:nvCxnSpPr>
        <p:spPr>
          <a:xfrm>
            <a:off x="1847056" y="4599690"/>
            <a:ext cx="2077200" cy="10239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3161" name="Google Shape;3161;p276"/>
          <p:cNvSpPr/>
          <p:nvPr/>
        </p:nvSpPr>
        <p:spPr>
          <a:xfrm>
            <a:off x="6469200" y="3769427"/>
            <a:ext cx="1417638" cy="828675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62" name="Google Shape;3162;p276"/>
          <p:cNvCxnSpPr>
            <a:stCxn id="3161" idx="2"/>
            <a:endCxn id="3144" idx="3"/>
          </p:cNvCxnSpPr>
          <p:nvPr/>
        </p:nvCxnSpPr>
        <p:spPr>
          <a:xfrm flipH="1">
            <a:off x="5342019" y="4598102"/>
            <a:ext cx="1836000" cy="1025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3163" name="Google Shape;3163;p276"/>
          <p:cNvCxnSpPr>
            <a:stCxn id="3151" idx="3"/>
          </p:cNvCxnSpPr>
          <p:nvPr/>
        </p:nvCxnSpPr>
        <p:spPr>
          <a:xfrm>
            <a:off x="5343525" y="2817721"/>
            <a:ext cx="1819200" cy="951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164" name="Google Shape;3164;p276"/>
          <p:cNvCxnSpPr>
            <a:stCxn id="3152" idx="3"/>
            <a:endCxn id="3161" idx="1"/>
          </p:cNvCxnSpPr>
          <p:nvPr/>
        </p:nvCxnSpPr>
        <p:spPr>
          <a:xfrm flipH="1" rot="10800000">
            <a:off x="2555875" y="4183853"/>
            <a:ext cx="3913200" cy="1500"/>
          </a:xfrm>
          <a:prstGeom prst="straightConnector1">
            <a:avLst/>
          </a:prstGeom>
          <a:noFill/>
          <a:ln cap="flat" cmpd="sng" w="28575">
            <a:solidFill>
              <a:srgbClr val="C0C0C0"/>
            </a:solidFill>
            <a:prstDash val="solid"/>
            <a:round/>
            <a:headEnd len="med" w="med" type="stealth"/>
            <a:tailEnd len="sm" w="sm" type="none"/>
          </a:ln>
        </p:spPr>
      </p:cxnSp>
      <p:grpSp>
        <p:nvGrpSpPr>
          <p:cNvPr id="3165" name="Google Shape;3165;p276"/>
          <p:cNvGrpSpPr/>
          <p:nvPr/>
        </p:nvGrpSpPr>
        <p:grpSpPr>
          <a:xfrm>
            <a:off x="7941235" y="3913889"/>
            <a:ext cx="859620" cy="612000"/>
            <a:chOff x="7310207" y="3514369"/>
            <a:chExt cx="1143840" cy="814348"/>
          </a:xfrm>
        </p:grpSpPr>
        <p:grpSp>
          <p:nvGrpSpPr>
            <p:cNvPr id="3166" name="Google Shape;3166;p276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3167" name="Google Shape;3167;p276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3168" name="Google Shape;3168;p276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3169" name="Google Shape;3169;p276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3170" name="Google Shape;3170;p276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171" name="Google Shape;3171;p27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172" name="Google Shape;3172;p276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3173" name="Google Shape;3173;p276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74" name="Google Shape;3174;p276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75" name="Google Shape;3175;p276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76" name="Google Shape;3176;p276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3177" name="Google Shape;3177;p276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178" name="Google Shape;3178;p27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79" name="Google Shape;3179;p276"/>
          <p:cNvSpPr/>
          <p:nvPr/>
        </p:nvSpPr>
        <p:spPr>
          <a:xfrm rot="-5400000">
            <a:off x="629445" y="3949608"/>
            <a:ext cx="550862" cy="479425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80" name="Google Shape;3180;p276"/>
          <p:cNvSpPr/>
          <p:nvPr/>
        </p:nvSpPr>
        <p:spPr>
          <a:xfrm rot="-5400000">
            <a:off x="629445" y="3949608"/>
            <a:ext cx="550862" cy="479425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52" name="Google Shape;3152;p276"/>
          <p:cNvSpPr/>
          <p:nvPr/>
        </p:nvSpPr>
        <p:spPr>
          <a:xfrm>
            <a:off x="1138238" y="3771015"/>
            <a:ext cx="1417637" cy="828675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1" name="Google Shape;3181;p276"/>
          <p:cNvSpPr txBox="1"/>
          <p:nvPr/>
        </p:nvSpPr>
        <p:spPr>
          <a:xfrm>
            <a:off x="4918349" y="1673937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82" name="Google Shape;3182;p276"/>
          <p:cNvCxnSpPr/>
          <p:nvPr/>
        </p:nvCxnSpPr>
        <p:spPr>
          <a:xfrm>
            <a:off x="4883817" y="1385283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83" name="Google Shape;3183;p276"/>
          <p:cNvCxnSpPr/>
          <p:nvPr/>
        </p:nvCxnSpPr>
        <p:spPr>
          <a:xfrm>
            <a:off x="4883817" y="1385283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84" name="Google Shape;3184;p276"/>
          <p:cNvCxnSpPr/>
          <p:nvPr/>
        </p:nvCxnSpPr>
        <p:spPr>
          <a:xfrm>
            <a:off x="2956246" y="1384902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85" name="Google Shape;3185;p276"/>
          <p:cNvCxnSpPr/>
          <p:nvPr/>
        </p:nvCxnSpPr>
        <p:spPr>
          <a:xfrm>
            <a:off x="2956246" y="1384902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86" name="Google Shape;3186;p276"/>
          <p:cNvCxnSpPr/>
          <p:nvPr/>
        </p:nvCxnSpPr>
        <p:spPr>
          <a:xfrm>
            <a:off x="741397" y="1387607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87" name="Google Shape;3187;p276"/>
          <p:cNvCxnSpPr/>
          <p:nvPr/>
        </p:nvCxnSpPr>
        <p:spPr>
          <a:xfrm>
            <a:off x="741397" y="1387607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88" name="Google Shape;3188;p276"/>
          <p:cNvSpPr txBox="1"/>
          <p:nvPr/>
        </p:nvSpPr>
        <p:spPr>
          <a:xfrm>
            <a:off x="7153200" y="122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89" name="Google Shape;3189;p276"/>
          <p:cNvCxnSpPr/>
          <p:nvPr/>
        </p:nvCxnSpPr>
        <p:spPr>
          <a:xfrm>
            <a:off x="7109847" y="1383201"/>
            <a:ext cx="133054" cy="18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90" name="Google Shape;3190;p276"/>
          <p:cNvCxnSpPr/>
          <p:nvPr/>
        </p:nvCxnSpPr>
        <p:spPr>
          <a:xfrm>
            <a:off x="7109847" y="1383201"/>
            <a:ext cx="133054" cy="36120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91" name="Google Shape;3191;p276"/>
          <p:cNvSpPr/>
          <p:nvPr/>
        </p:nvSpPr>
        <p:spPr>
          <a:xfrm>
            <a:off x="7002000" y="1224000"/>
            <a:ext cx="504000" cy="166424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92" name="Google Shape;3192;p276"/>
          <p:cNvSpPr/>
          <p:nvPr/>
        </p:nvSpPr>
        <p:spPr>
          <a:xfrm>
            <a:off x="7225200" y="1494000"/>
            <a:ext cx="1404000" cy="166424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93" name="Google Shape;3193;p276"/>
          <p:cNvSpPr/>
          <p:nvPr/>
        </p:nvSpPr>
        <p:spPr>
          <a:xfrm>
            <a:off x="7225200" y="1674000"/>
            <a:ext cx="1404000" cy="166424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3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94" name="Google Shape;3194;p276"/>
          <p:cNvSpPr txBox="1"/>
          <p:nvPr/>
        </p:nvSpPr>
        <p:spPr>
          <a:xfrm>
            <a:off x="7153200" y="1674000"/>
            <a:ext cx="364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5" name="Google Shape;3195;p276"/>
          <p:cNvSpPr txBox="1"/>
          <p:nvPr/>
        </p:nvSpPr>
        <p:spPr>
          <a:xfrm>
            <a:off x="7280457" y="1472346"/>
            <a:ext cx="133402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96" name="Google Shape;3196;p276"/>
          <p:cNvCxnSpPr/>
          <p:nvPr/>
        </p:nvCxnSpPr>
        <p:spPr>
          <a:xfrm flipH="1">
            <a:off x="1848567" y="2813141"/>
            <a:ext cx="2078700" cy="953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197" name="Google Shape;3197;p276"/>
          <p:cNvCxnSpPr/>
          <p:nvPr/>
        </p:nvCxnSpPr>
        <p:spPr>
          <a:xfrm flipH="1">
            <a:off x="1850631" y="2811600"/>
            <a:ext cx="2078700" cy="953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3198" name="Google Shape;3198;p276"/>
          <p:cNvCxnSpPr/>
          <p:nvPr/>
        </p:nvCxnSpPr>
        <p:spPr>
          <a:xfrm>
            <a:off x="5334000" y="2809908"/>
            <a:ext cx="1819200" cy="951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199" name="Google Shape;3199;p276"/>
          <p:cNvCxnSpPr/>
          <p:nvPr/>
        </p:nvCxnSpPr>
        <p:spPr>
          <a:xfrm>
            <a:off x="5334000" y="2810953"/>
            <a:ext cx="1819200" cy="951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sm" w="sm" type="none"/>
          </a:ln>
        </p:spPr>
      </p:cxnSp>
      <p:cxnSp>
        <p:nvCxnSpPr>
          <p:cNvPr id="3200" name="Google Shape;3200;p276"/>
          <p:cNvCxnSpPr/>
          <p:nvPr/>
        </p:nvCxnSpPr>
        <p:spPr>
          <a:xfrm flipH="1">
            <a:off x="5337891" y="4600720"/>
            <a:ext cx="1836000" cy="1025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201" name="Google Shape;3201;p276"/>
          <p:cNvCxnSpPr/>
          <p:nvPr/>
        </p:nvCxnSpPr>
        <p:spPr>
          <a:xfrm flipH="1">
            <a:off x="5337891" y="4596315"/>
            <a:ext cx="1836000" cy="10254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202" name="Google Shape;3202;p276"/>
          <p:cNvCxnSpPr/>
          <p:nvPr/>
        </p:nvCxnSpPr>
        <p:spPr>
          <a:xfrm>
            <a:off x="1851914" y="4606742"/>
            <a:ext cx="2077200" cy="10239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203" name="Google Shape;3203;p276"/>
          <p:cNvCxnSpPr/>
          <p:nvPr/>
        </p:nvCxnSpPr>
        <p:spPr>
          <a:xfrm>
            <a:off x="1851184" y="4603216"/>
            <a:ext cx="2077200" cy="10239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204" name="Google Shape;3204;p276"/>
          <p:cNvSpPr txBox="1"/>
          <p:nvPr/>
        </p:nvSpPr>
        <p:spPr>
          <a:xfrm>
            <a:off x="1096107" y="1476000"/>
            <a:ext cx="129234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5" name="Google Shape;3205;p276"/>
          <p:cNvSpPr txBox="1"/>
          <p:nvPr/>
        </p:nvSpPr>
        <p:spPr>
          <a:xfrm>
            <a:off x="3144455" y="1476000"/>
            <a:ext cx="130195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6" name="Google Shape;3206;p276"/>
          <p:cNvSpPr txBox="1"/>
          <p:nvPr/>
        </p:nvSpPr>
        <p:spPr>
          <a:xfrm>
            <a:off x="3129022" y="1648800"/>
            <a:ext cx="133402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linkingObjectIdentifier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7" name="Google Shape;3207;p276"/>
          <p:cNvSpPr txBox="1"/>
          <p:nvPr/>
        </p:nvSpPr>
        <p:spPr>
          <a:xfrm>
            <a:off x="5241651" y="1468800"/>
            <a:ext cx="129234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8" name="Google Shape;3208;p276"/>
          <p:cNvSpPr txBox="1"/>
          <p:nvPr/>
        </p:nvSpPr>
        <p:spPr>
          <a:xfrm>
            <a:off x="7281970" y="1648800"/>
            <a:ext cx="130195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linkingAgentIdentifier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9" name="Google Shape;3209;p276"/>
          <p:cNvSpPr txBox="1"/>
          <p:nvPr/>
        </p:nvSpPr>
        <p:spPr>
          <a:xfrm>
            <a:off x="399522" y="2835690"/>
            <a:ext cx="1938286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Object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Relationship</a:t>
            </a:r>
            <a:endParaRPr b="0" i="0" sz="2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3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" fill="hold"/>
                                        <p:tgtEl>
                                          <p:spTgt spid="3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3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5" name="Shape 3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Google Shape;3216;p277"/>
          <p:cNvSpPr/>
          <p:nvPr/>
        </p:nvSpPr>
        <p:spPr>
          <a:xfrm>
            <a:off x="1763713" y="1662113"/>
            <a:ext cx="4094687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7" name="Google Shape;3217;p277"/>
          <p:cNvSpPr/>
          <p:nvPr/>
        </p:nvSpPr>
        <p:spPr>
          <a:xfrm>
            <a:off x="1763713" y="19859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objectCategory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8" name="Google Shape;3218;p277"/>
          <p:cNvSpPr/>
          <p:nvPr/>
        </p:nvSpPr>
        <p:spPr>
          <a:xfrm>
            <a:off x="1763713" y="29582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preservationLevel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9" name="Google Shape;3219;p277"/>
          <p:cNvSpPr/>
          <p:nvPr/>
        </p:nvSpPr>
        <p:spPr>
          <a:xfrm>
            <a:off x="1763713" y="2633663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significantProperties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0" name="Google Shape;3220;p277"/>
          <p:cNvSpPr/>
          <p:nvPr/>
        </p:nvSpPr>
        <p:spPr>
          <a:xfrm>
            <a:off x="1763713" y="23102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objectCharacteristics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1" name="Google Shape;3221;p277"/>
          <p:cNvSpPr/>
          <p:nvPr/>
        </p:nvSpPr>
        <p:spPr>
          <a:xfrm>
            <a:off x="1763713" y="32829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originalName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2" name="Google Shape;3222;p277"/>
          <p:cNvSpPr/>
          <p:nvPr/>
        </p:nvSpPr>
        <p:spPr>
          <a:xfrm>
            <a:off x="1763713" y="36068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23" name="Google Shape;3223;p277"/>
          <p:cNvSpPr/>
          <p:nvPr/>
        </p:nvSpPr>
        <p:spPr>
          <a:xfrm>
            <a:off x="1763713" y="39306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signatureInformation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4" name="Google Shape;3224;p277"/>
          <p:cNvSpPr/>
          <p:nvPr/>
        </p:nvSpPr>
        <p:spPr>
          <a:xfrm>
            <a:off x="1763713" y="42545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environmentFunction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5" name="Google Shape;3225;p277"/>
          <p:cNvSpPr/>
          <p:nvPr/>
        </p:nvSpPr>
        <p:spPr>
          <a:xfrm>
            <a:off x="1763713" y="55499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100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26" name="Google Shape;3226;p277"/>
          <p:cNvSpPr/>
          <p:nvPr/>
        </p:nvSpPr>
        <p:spPr>
          <a:xfrm>
            <a:off x="1763713" y="58737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linkingEventIdentifier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7" name="Google Shape;3227;p277"/>
          <p:cNvSpPr/>
          <p:nvPr/>
        </p:nvSpPr>
        <p:spPr>
          <a:xfrm>
            <a:off x="1763713" y="619760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linkingRightsStatementIdentifier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8" name="Google Shape;3228;p277"/>
          <p:cNvSpPr/>
          <p:nvPr/>
        </p:nvSpPr>
        <p:spPr>
          <a:xfrm>
            <a:off x="1763713" y="457835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environmentDesignation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9" name="Google Shape;3229;p277"/>
          <p:cNvSpPr/>
          <p:nvPr/>
        </p:nvSpPr>
        <p:spPr>
          <a:xfrm>
            <a:off x="1763713" y="4902200"/>
            <a:ext cx="4094687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environmentRegistry</a:t>
            </a:r>
            <a:endParaRPr b="0" i="0" sz="16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30" name="Google Shape;3230;p277"/>
          <p:cNvSpPr/>
          <p:nvPr/>
        </p:nvSpPr>
        <p:spPr>
          <a:xfrm>
            <a:off x="1763713" y="5226050"/>
            <a:ext cx="4094687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environmentExtension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31" name="Google Shape;3231;p277"/>
          <p:cNvGrpSpPr/>
          <p:nvPr/>
        </p:nvGrpSpPr>
        <p:grpSpPr>
          <a:xfrm>
            <a:off x="463550" y="1861683"/>
            <a:ext cx="1012825" cy="1008062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3232" name="Google Shape;3232;p27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3" name="Google Shape;3233;p277"/>
            <p:cNvSpPr/>
            <p:nvPr/>
          </p:nvSpPr>
          <p:spPr>
            <a:xfrm>
              <a:off x="1834806" y="4797152"/>
              <a:ext cx="288180" cy="3609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3234" name="Google Shape;3234;p277"/>
          <p:cNvSpPr/>
          <p:nvPr/>
        </p:nvSpPr>
        <p:spPr>
          <a:xfrm>
            <a:off x="485775" y="2976108"/>
            <a:ext cx="1062038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5" name="Google Shape;3235;p27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3236" name="Google Shape;3236;p277"/>
          <p:cNvSpPr/>
          <p:nvPr/>
        </p:nvSpPr>
        <p:spPr>
          <a:xfrm>
            <a:off x="1741488" y="1542865"/>
            <a:ext cx="4621212" cy="270276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37" name="Google Shape;3237;p277"/>
          <p:cNvSpPr/>
          <p:nvPr/>
        </p:nvSpPr>
        <p:spPr>
          <a:xfrm>
            <a:off x="1673721" y="4239551"/>
            <a:ext cx="4621212" cy="1296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38" name="Google Shape;3238;p277"/>
          <p:cNvSpPr/>
          <p:nvPr/>
        </p:nvSpPr>
        <p:spPr>
          <a:xfrm>
            <a:off x="5866352" y="5534005"/>
            <a:ext cx="98101" cy="33088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39" name="Google Shape;3239;p277"/>
          <p:cNvSpPr/>
          <p:nvPr/>
        </p:nvSpPr>
        <p:spPr>
          <a:xfrm rot="5400000">
            <a:off x="5812341" y="5794976"/>
            <a:ext cx="57914" cy="5848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40" name="Google Shape;3240;p277"/>
          <p:cNvCxnSpPr>
            <a:stCxn id="3241" idx="1"/>
          </p:cNvCxnSpPr>
          <p:nvPr/>
        </p:nvCxnSpPr>
        <p:spPr>
          <a:xfrm flipH="1">
            <a:off x="5717399" y="5224009"/>
            <a:ext cx="312600" cy="41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1" name="Google Shape;3241;p277"/>
          <p:cNvSpPr txBox="1"/>
          <p:nvPr/>
        </p:nvSpPr>
        <p:spPr>
          <a:xfrm>
            <a:off x="6029999" y="5039343"/>
            <a:ext cx="13740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Still missing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2" name="Google Shape;3242;p277"/>
          <p:cNvSpPr/>
          <p:nvPr/>
        </p:nvSpPr>
        <p:spPr>
          <a:xfrm>
            <a:off x="1626337" y="5844071"/>
            <a:ext cx="4621212" cy="6660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43" name="Google Shape;3243;p277"/>
          <p:cNvCxnSpPr>
            <a:stCxn id="3234" idx="3"/>
            <a:endCxn id="3216" idx="5"/>
          </p:cNvCxnSpPr>
          <p:nvPr/>
        </p:nvCxnSpPr>
        <p:spPr>
          <a:xfrm flipH="1" rot="10800000">
            <a:off x="1547813" y="1805733"/>
            <a:ext cx="251700" cy="1332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4" name="Google Shape;3244;p277"/>
          <p:cNvCxnSpPr>
            <a:stCxn id="3234" idx="3"/>
            <a:endCxn id="3217" idx="5"/>
          </p:cNvCxnSpPr>
          <p:nvPr/>
        </p:nvCxnSpPr>
        <p:spPr>
          <a:xfrm flipH="1" rot="10800000">
            <a:off x="1547813" y="2130333"/>
            <a:ext cx="252000" cy="1007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5" name="Google Shape;3245;p277"/>
          <p:cNvCxnSpPr>
            <a:stCxn id="3234" idx="3"/>
            <a:endCxn id="3218" idx="5"/>
          </p:cNvCxnSpPr>
          <p:nvPr/>
        </p:nvCxnSpPr>
        <p:spPr>
          <a:xfrm flipH="1" rot="10800000">
            <a:off x="1547813" y="3102633"/>
            <a:ext cx="252000" cy="35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6" name="Google Shape;3246;p277"/>
          <p:cNvCxnSpPr>
            <a:stCxn id="3234" idx="3"/>
            <a:endCxn id="3219" idx="5"/>
          </p:cNvCxnSpPr>
          <p:nvPr/>
        </p:nvCxnSpPr>
        <p:spPr>
          <a:xfrm flipH="1" rot="10800000">
            <a:off x="1547813" y="2778033"/>
            <a:ext cx="252000" cy="360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7" name="Google Shape;3247;p277"/>
          <p:cNvCxnSpPr>
            <a:stCxn id="3234" idx="3"/>
            <a:endCxn id="3220" idx="5"/>
          </p:cNvCxnSpPr>
          <p:nvPr/>
        </p:nvCxnSpPr>
        <p:spPr>
          <a:xfrm flipH="1" rot="10800000">
            <a:off x="1547813" y="2454633"/>
            <a:ext cx="252000" cy="683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8" name="Google Shape;3248;p277"/>
          <p:cNvCxnSpPr>
            <a:stCxn id="3234" idx="3"/>
            <a:endCxn id="3221" idx="5"/>
          </p:cNvCxnSpPr>
          <p:nvPr/>
        </p:nvCxnSpPr>
        <p:spPr>
          <a:xfrm>
            <a:off x="1547813" y="3138033"/>
            <a:ext cx="251700" cy="28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9" name="Google Shape;3249;p277"/>
          <p:cNvCxnSpPr>
            <a:stCxn id="3234" idx="3"/>
            <a:endCxn id="3222" idx="5"/>
          </p:cNvCxnSpPr>
          <p:nvPr/>
        </p:nvCxnSpPr>
        <p:spPr>
          <a:xfrm>
            <a:off x="1547813" y="3138033"/>
            <a:ext cx="251700" cy="612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0" name="Google Shape;3250;p277"/>
          <p:cNvCxnSpPr>
            <a:stCxn id="3234" idx="3"/>
            <a:endCxn id="3223" idx="5"/>
          </p:cNvCxnSpPr>
          <p:nvPr/>
        </p:nvCxnSpPr>
        <p:spPr>
          <a:xfrm>
            <a:off x="1547813" y="3138033"/>
            <a:ext cx="251700" cy="936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1" name="Google Shape;3251;p277"/>
          <p:cNvCxnSpPr>
            <a:stCxn id="3234" idx="3"/>
            <a:endCxn id="3224" idx="5"/>
          </p:cNvCxnSpPr>
          <p:nvPr/>
        </p:nvCxnSpPr>
        <p:spPr>
          <a:xfrm>
            <a:off x="1547813" y="3138033"/>
            <a:ext cx="251700" cy="1260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2" name="Google Shape;3252;p277"/>
          <p:cNvCxnSpPr>
            <a:stCxn id="3234" idx="3"/>
            <a:endCxn id="3225" idx="5"/>
          </p:cNvCxnSpPr>
          <p:nvPr/>
        </p:nvCxnSpPr>
        <p:spPr>
          <a:xfrm>
            <a:off x="1547813" y="3138033"/>
            <a:ext cx="252000" cy="2556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3" name="Google Shape;3253;p277"/>
          <p:cNvCxnSpPr>
            <a:stCxn id="3234" idx="3"/>
            <a:endCxn id="3226" idx="5"/>
          </p:cNvCxnSpPr>
          <p:nvPr/>
        </p:nvCxnSpPr>
        <p:spPr>
          <a:xfrm>
            <a:off x="1547813" y="3138033"/>
            <a:ext cx="252000" cy="2880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4" name="Google Shape;3254;p277"/>
          <p:cNvCxnSpPr>
            <a:stCxn id="3234" idx="3"/>
            <a:endCxn id="3227" idx="5"/>
          </p:cNvCxnSpPr>
          <p:nvPr/>
        </p:nvCxnSpPr>
        <p:spPr>
          <a:xfrm>
            <a:off x="1547813" y="3138033"/>
            <a:ext cx="252000" cy="3204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5" name="Google Shape;3255;p277"/>
          <p:cNvCxnSpPr>
            <a:stCxn id="3234" idx="3"/>
            <a:endCxn id="3228" idx="5"/>
          </p:cNvCxnSpPr>
          <p:nvPr/>
        </p:nvCxnSpPr>
        <p:spPr>
          <a:xfrm>
            <a:off x="1547813" y="3138033"/>
            <a:ext cx="251700" cy="1584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6" name="Google Shape;3256;p277"/>
          <p:cNvCxnSpPr>
            <a:stCxn id="3234" idx="3"/>
            <a:endCxn id="3229" idx="5"/>
          </p:cNvCxnSpPr>
          <p:nvPr/>
        </p:nvCxnSpPr>
        <p:spPr>
          <a:xfrm>
            <a:off x="1547813" y="3138033"/>
            <a:ext cx="251700" cy="1907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7" name="Google Shape;3257;p277"/>
          <p:cNvCxnSpPr>
            <a:stCxn id="3234" idx="3"/>
            <a:endCxn id="3230" idx="5"/>
          </p:cNvCxnSpPr>
          <p:nvPr/>
        </p:nvCxnSpPr>
        <p:spPr>
          <a:xfrm>
            <a:off x="1547813" y="3138033"/>
            <a:ext cx="252000" cy="223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3" name="Shape 3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4" name="Google Shape;3264;p278"/>
          <p:cNvGrpSpPr/>
          <p:nvPr/>
        </p:nvGrpSpPr>
        <p:grpSpPr>
          <a:xfrm>
            <a:off x="395288" y="692150"/>
            <a:ext cx="1012825" cy="1008063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3265" name="Google Shape;3265;p27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6" name="Google Shape;3266;p278"/>
            <p:cNvSpPr/>
            <p:nvPr/>
          </p:nvSpPr>
          <p:spPr>
            <a:xfrm>
              <a:off x="1834805" y="4797152"/>
              <a:ext cx="288180" cy="3609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3267" name="Google Shape;3267;p278"/>
          <p:cNvGrpSpPr/>
          <p:nvPr/>
        </p:nvGrpSpPr>
        <p:grpSpPr>
          <a:xfrm>
            <a:off x="1466851" y="1168796"/>
            <a:ext cx="1089026" cy="392907"/>
            <a:chOff x="965497" y="3194850"/>
            <a:chExt cx="1686094" cy="645705"/>
          </a:xfrm>
        </p:grpSpPr>
        <p:sp>
          <p:nvSpPr>
            <p:cNvPr id="3268" name="Google Shape;3268;p278"/>
            <p:cNvSpPr/>
            <p:nvPr/>
          </p:nvSpPr>
          <p:spPr>
            <a:xfrm>
              <a:off x="1358463" y="3194850"/>
              <a:ext cx="1293128" cy="64570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Object</a:t>
              </a:r>
              <a:endParaRPr b="1" i="0" sz="12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69" name="Google Shape;3269;p278"/>
            <p:cNvSpPr/>
            <p:nvPr/>
          </p:nvSpPr>
          <p:spPr>
            <a:xfrm rot="-5400000">
              <a:off x="968976" y="3302065"/>
              <a:ext cx="431700" cy="438658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270" name="Google Shape;3270;p278"/>
          <p:cNvSpPr txBox="1"/>
          <p:nvPr>
            <p:ph type="title"/>
          </p:nvPr>
        </p:nvSpPr>
        <p:spPr>
          <a:xfrm>
            <a:off x="3203575" y="698501"/>
            <a:ext cx="5113338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Objects and their interrelations</a:t>
            </a:r>
            <a:endParaRPr/>
          </a:p>
        </p:txBody>
      </p:sp>
      <p:sp>
        <p:nvSpPr>
          <p:cNvPr id="3271" name="Google Shape;3271;p278"/>
          <p:cNvSpPr txBox="1"/>
          <p:nvPr/>
        </p:nvSpPr>
        <p:spPr>
          <a:xfrm>
            <a:off x="3600450" y="2052638"/>
            <a:ext cx="1466850" cy="615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700"/>
              <a:buFont typeface="Verdana"/>
              <a:buNone/>
            </a:pPr>
            <a:r>
              <a:rPr b="1" i="0" lang="en-US" sz="17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Intellectual Entity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2" name="Google Shape;3272;p278"/>
          <p:cNvSpPr txBox="1"/>
          <p:nvPr/>
        </p:nvSpPr>
        <p:spPr>
          <a:xfrm>
            <a:off x="3384550" y="3441700"/>
            <a:ext cx="1871663" cy="354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700"/>
              <a:buFont typeface="Verdana"/>
              <a:buNone/>
            </a:pPr>
            <a:r>
              <a:rPr b="1" i="0" lang="en-US" sz="17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Representation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3" name="Google Shape;3273;p278"/>
          <p:cNvSpPr txBox="1"/>
          <p:nvPr/>
        </p:nvSpPr>
        <p:spPr>
          <a:xfrm>
            <a:off x="4103688" y="4705350"/>
            <a:ext cx="439737" cy="354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700"/>
              <a:buFont typeface="Verdana"/>
              <a:buNone/>
            </a:pPr>
            <a:r>
              <a:rPr b="1" i="0" lang="en-US" sz="17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74" name="Google Shape;3274;p278"/>
          <p:cNvCxnSpPr>
            <a:stCxn id="3273" idx="0"/>
            <a:endCxn id="3272" idx="2"/>
          </p:cNvCxnSpPr>
          <p:nvPr/>
        </p:nvCxnSpPr>
        <p:spPr>
          <a:xfrm rot="10800000">
            <a:off x="4320257" y="3795750"/>
            <a:ext cx="3300" cy="9096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3275" name="Google Shape;3275;p278"/>
          <p:cNvSpPr txBox="1"/>
          <p:nvPr/>
        </p:nvSpPr>
        <p:spPr>
          <a:xfrm>
            <a:off x="7092950" y="3336925"/>
            <a:ext cx="1827213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represents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6" name="Google Shape;3276;p278"/>
          <p:cNvSpPr txBox="1"/>
          <p:nvPr/>
        </p:nvSpPr>
        <p:spPr>
          <a:xfrm>
            <a:off x="1187450" y="4508500"/>
            <a:ext cx="977900" cy="739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is included 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7" name="Google Shape;3277;p278"/>
          <p:cNvSpPr txBox="1"/>
          <p:nvPr/>
        </p:nvSpPr>
        <p:spPr>
          <a:xfrm>
            <a:off x="2224088" y="2133600"/>
            <a:ext cx="1195387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is part of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8" name="Google Shape;3278;p278"/>
          <p:cNvSpPr txBox="1"/>
          <p:nvPr/>
        </p:nvSpPr>
        <p:spPr>
          <a:xfrm>
            <a:off x="3635375" y="6000750"/>
            <a:ext cx="1368425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1700"/>
              <a:buFont typeface="Verdana"/>
              <a:buNone/>
            </a:pPr>
            <a:r>
              <a:rPr b="1" i="0" lang="en-US" sz="1700" u="none" cap="none" strike="noStrike">
                <a:solidFill>
                  <a:srgbClr val="632423"/>
                </a:solidFill>
                <a:latin typeface="Verdana"/>
                <a:ea typeface="Verdana"/>
                <a:cs typeface="Verdana"/>
                <a:sym typeface="Verdana"/>
              </a:rPr>
              <a:t>Bitstream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79" name="Google Shape;3279;p278"/>
          <p:cNvCxnSpPr/>
          <p:nvPr/>
        </p:nvCxnSpPr>
        <p:spPr>
          <a:xfrm flipH="1" rot="10800000">
            <a:off x="6156325" y="3490913"/>
            <a:ext cx="863600" cy="13493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80" name="Google Shape;3280;p278"/>
          <p:cNvCxnSpPr/>
          <p:nvPr/>
        </p:nvCxnSpPr>
        <p:spPr>
          <a:xfrm>
            <a:off x="5508625" y="3409950"/>
            <a:ext cx="1584325" cy="714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81" name="Google Shape;3281;p278"/>
          <p:cNvCxnSpPr/>
          <p:nvPr/>
        </p:nvCxnSpPr>
        <p:spPr>
          <a:xfrm flipH="1" rot="10800000">
            <a:off x="6443663" y="3481388"/>
            <a:ext cx="649287" cy="431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82" name="Google Shape;3282;p278"/>
          <p:cNvSpPr/>
          <p:nvPr/>
        </p:nvSpPr>
        <p:spPr>
          <a:xfrm>
            <a:off x="3708400" y="2328863"/>
            <a:ext cx="2735263" cy="3889375"/>
          </a:xfrm>
          <a:prstGeom prst="arc">
            <a:avLst>
              <a:gd fmla="val 16200000" name="adj1"/>
              <a:gd fmla="val 5470714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3" name="Google Shape;3283;p278"/>
          <p:cNvSpPr/>
          <p:nvPr/>
        </p:nvSpPr>
        <p:spPr>
          <a:xfrm>
            <a:off x="3787775" y="2422525"/>
            <a:ext cx="2297113" cy="2498725"/>
          </a:xfrm>
          <a:prstGeom prst="arc">
            <a:avLst>
              <a:gd fmla="val 16200000" name="adj1"/>
              <a:gd fmla="val 5470714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4" name="Google Shape;3284;p278"/>
          <p:cNvSpPr/>
          <p:nvPr/>
        </p:nvSpPr>
        <p:spPr>
          <a:xfrm>
            <a:off x="3924300" y="2514600"/>
            <a:ext cx="1655763" cy="1182688"/>
          </a:xfrm>
          <a:prstGeom prst="arc">
            <a:avLst>
              <a:gd fmla="val 16200000" name="adj1"/>
              <a:gd fmla="val 2245545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5" name="Google Shape;3285;p278"/>
          <p:cNvSpPr txBox="1"/>
          <p:nvPr/>
        </p:nvSpPr>
        <p:spPr>
          <a:xfrm>
            <a:off x="2051050" y="3336925"/>
            <a:ext cx="1106488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is part of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6" name="Google Shape;3286;p278"/>
          <p:cNvSpPr txBox="1"/>
          <p:nvPr/>
        </p:nvSpPr>
        <p:spPr>
          <a:xfrm>
            <a:off x="2960689" y="4633913"/>
            <a:ext cx="1008062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ill Sans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is part of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7" name="Google Shape;3287;p278"/>
          <p:cNvSpPr txBox="1"/>
          <p:nvPr/>
        </p:nvSpPr>
        <p:spPr>
          <a:xfrm>
            <a:off x="2960689" y="5568950"/>
            <a:ext cx="1008062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ill Sans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is part of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8" name="Google Shape;3288;p278"/>
          <p:cNvSpPr/>
          <p:nvPr/>
        </p:nvSpPr>
        <p:spPr>
          <a:xfrm>
            <a:off x="3563938" y="5857875"/>
            <a:ext cx="287337" cy="287338"/>
          </a:xfrm>
          <a:prstGeom prst="arc">
            <a:avLst>
              <a:gd fmla="val 5888471" name="adj1"/>
              <a:gd fmla="val 497830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9" name="Google Shape;3289;p278"/>
          <p:cNvSpPr/>
          <p:nvPr/>
        </p:nvSpPr>
        <p:spPr>
          <a:xfrm flipH="1">
            <a:off x="2492375" y="3717925"/>
            <a:ext cx="2295525" cy="2500313"/>
          </a:xfrm>
          <a:prstGeom prst="arc">
            <a:avLst>
              <a:gd fmla="val 16832094" name="adj1"/>
              <a:gd fmla="val 5470714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90" name="Google Shape;3290;p278"/>
          <p:cNvSpPr/>
          <p:nvPr/>
        </p:nvSpPr>
        <p:spPr>
          <a:xfrm>
            <a:off x="3959225" y="4624388"/>
            <a:ext cx="288925" cy="287337"/>
          </a:xfrm>
          <a:prstGeom prst="arc">
            <a:avLst>
              <a:gd fmla="val 5888471" name="adj1"/>
              <a:gd fmla="val 497830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91" name="Google Shape;3291;p278"/>
          <p:cNvCxnSpPr>
            <a:stCxn id="3278" idx="0"/>
            <a:endCxn id="3273" idx="2"/>
          </p:cNvCxnSpPr>
          <p:nvPr/>
        </p:nvCxnSpPr>
        <p:spPr>
          <a:xfrm flipH="1" rot="10800000">
            <a:off x="4319588" y="5059350"/>
            <a:ext cx="3900" cy="9414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3292" name="Google Shape;3292;p278"/>
          <p:cNvSpPr/>
          <p:nvPr/>
        </p:nvSpPr>
        <p:spPr>
          <a:xfrm>
            <a:off x="3203575" y="3265488"/>
            <a:ext cx="288925" cy="287337"/>
          </a:xfrm>
          <a:prstGeom prst="arc">
            <a:avLst>
              <a:gd fmla="val 5888471" name="adj1"/>
              <a:gd fmla="val 497830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93" name="Google Shape;3293;p278"/>
          <p:cNvSpPr/>
          <p:nvPr/>
        </p:nvSpPr>
        <p:spPr>
          <a:xfrm>
            <a:off x="3492500" y="1968500"/>
            <a:ext cx="287338" cy="288925"/>
          </a:xfrm>
          <a:prstGeom prst="arc">
            <a:avLst>
              <a:gd fmla="val 5888471" name="adj1"/>
              <a:gd fmla="val 497830" name="adj2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lg" w="lg" type="stealth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94" name="Google Shape;3294;p278"/>
          <p:cNvCxnSpPr/>
          <p:nvPr/>
        </p:nvCxnSpPr>
        <p:spPr>
          <a:xfrm flipH="1" rot="10800000">
            <a:off x="2051050" y="4202113"/>
            <a:ext cx="649288" cy="647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95" name="Google Shape;3295;p278"/>
          <p:cNvCxnSpPr/>
          <p:nvPr/>
        </p:nvCxnSpPr>
        <p:spPr>
          <a:xfrm rot="10800000">
            <a:off x="2051050" y="4849813"/>
            <a:ext cx="2160588" cy="647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96" name="Google Shape;3296;p278"/>
          <p:cNvCxnSpPr/>
          <p:nvPr/>
        </p:nvCxnSpPr>
        <p:spPr>
          <a:xfrm flipH="1" rot="10800000">
            <a:off x="2051050" y="4057650"/>
            <a:ext cx="2160588" cy="79216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relations.png" id="3297" name="Google Shape;3297;p2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6688" y="1557338"/>
            <a:ext cx="1954212" cy="137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3" name="Shape 3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4" name="Google Shape;3304;p279"/>
          <p:cNvGrpSpPr/>
          <p:nvPr/>
        </p:nvGrpSpPr>
        <p:grpSpPr>
          <a:xfrm>
            <a:off x="3779912" y="1027398"/>
            <a:ext cx="588031" cy="630543"/>
            <a:chOff x="3016585" y="521165"/>
            <a:chExt cx="588031" cy="630543"/>
          </a:xfrm>
        </p:grpSpPr>
        <p:pic>
          <p:nvPicPr>
            <p:cNvPr descr="P:\digital.bevaring.dk\Illustrations\web\Bevaringsmetoder_PreservationMethods_DigitalPreservation.png" id="3305" name="Google Shape;3305;p27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16585" y="625859"/>
              <a:ext cx="588031" cy="525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06" name="Google Shape;3306;p279"/>
            <p:cNvSpPr/>
            <p:nvPr/>
          </p:nvSpPr>
          <p:spPr>
            <a:xfrm>
              <a:off x="3139971" y="521165"/>
              <a:ext cx="203200" cy="2476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307" name="Google Shape;3307;p279"/>
          <p:cNvSpPr/>
          <p:nvPr/>
        </p:nvSpPr>
        <p:spPr>
          <a:xfrm>
            <a:off x="631981" y="2064070"/>
            <a:ext cx="4221854" cy="287337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08" name="Google Shape;3308;p279"/>
          <p:cNvSpPr/>
          <p:nvPr/>
        </p:nvSpPr>
        <p:spPr>
          <a:xfrm>
            <a:off x="631981" y="2387920"/>
            <a:ext cx="4221854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relationshipSubType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09" name="Google Shape;3309;p279"/>
          <p:cNvSpPr/>
          <p:nvPr/>
        </p:nvSpPr>
        <p:spPr>
          <a:xfrm>
            <a:off x="631981" y="2712157"/>
            <a:ext cx="4221854" cy="288925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relatedObjectIdentifier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10" name="Google Shape;3310;p279"/>
          <p:cNvSpPr/>
          <p:nvPr/>
        </p:nvSpPr>
        <p:spPr>
          <a:xfrm>
            <a:off x="631980" y="3240743"/>
            <a:ext cx="4221854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relatedEventIdentifier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11" name="Google Shape;3311;p279"/>
          <p:cNvSpPr/>
          <p:nvPr/>
        </p:nvSpPr>
        <p:spPr>
          <a:xfrm>
            <a:off x="612204" y="3838241"/>
            <a:ext cx="4221854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relatedEnvironmentPurpose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12" name="Google Shape;3312;p279"/>
          <p:cNvSpPr/>
          <p:nvPr/>
        </p:nvSpPr>
        <p:spPr>
          <a:xfrm>
            <a:off x="612204" y="4162091"/>
            <a:ext cx="4221854" cy="287338"/>
          </a:xfrm>
          <a:prstGeom prst="parallelogram">
            <a:avLst>
              <a:gd fmla="val 25000" name="adj"/>
            </a:avLst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relatedEnvironmentCharacteristic</a:t>
            </a:r>
            <a:endParaRPr b="0" i="0" sz="16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13" name="Google Shape;3313;p27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Semantic Units</a:t>
            </a:r>
            <a:endParaRPr/>
          </a:p>
        </p:txBody>
      </p:sp>
      <p:sp>
        <p:nvSpPr>
          <p:cNvPr id="3314" name="Google Shape;3314;p279"/>
          <p:cNvSpPr txBox="1"/>
          <p:nvPr/>
        </p:nvSpPr>
        <p:spPr>
          <a:xfrm>
            <a:off x="4846628" y="1931851"/>
            <a:ext cx="139333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400"/>
              <a:buFont typeface="Gill Sans"/>
              <a:buNone/>
            </a:pPr>
            <a:r>
              <a:rPr b="0" i="0" lang="en-US" sz="2000" u="none" cap="none" strike="noStrike">
                <a:solidFill>
                  <a:srgbClr val="974806"/>
                </a:solidFill>
                <a:latin typeface="Gill Sans"/>
                <a:ea typeface="Gill Sans"/>
                <a:cs typeface="Gill Sans"/>
                <a:sym typeface="Gill Sans"/>
              </a:rPr>
              <a:t>structural</a:t>
            </a:r>
            <a:endParaRPr b="0" i="0" sz="20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15" name="Google Shape;3315;p279"/>
          <p:cNvSpPr/>
          <p:nvPr/>
        </p:nvSpPr>
        <p:spPr>
          <a:xfrm>
            <a:off x="4841460" y="2303929"/>
            <a:ext cx="1506053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400"/>
              <a:buFont typeface="Gill Sans"/>
              <a:buNone/>
            </a:pPr>
            <a:r>
              <a:rPr b="0" i="0" lang="en-US" sz="2000" u="none" cap="none" strike="noStrike">
                <a:solidFill>
                  <a:srgbClr val="974806"/>
                </a:solidFill>
                <a:latin typeface="Gill Sans"/>
                <a:ea typeface="Gill Sans"/>
                <a:cs typeface="Gill Sans"/>
                <a:sym typeface="Gill Sans"/>
              </a:rPr>
              <a:t>represents</a:t>
            </a:r>
            <a:endParaRPr b="0" i="0" sz="20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16" name="Google Shape;3316;p279"/>
          <p:cNvSpPr txBox="1"/>
          <p:nvPr/>
        </p:nvSpPr>
        <p:spPr>
          <a:xfrm>
            <a:off x="5771105" y="3169994"/>
            <a:ext cx="3133073" cy="757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relation through an Event</a:t>
            </a:r>
            <a:b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e.g. for </a:t>
            </a:r>
            <a:r>
              <a:rPr b="0" i="0" lang="en-US" sz="1800" u="none" cap="none" strike="noStrike">
                <a:solidFill>
                  <a:srgbClr val="974806"/>
                </a:solidFill>
                <a:latin typeface="Verdana"/>
                <a:ea typeface="Verdana"/>
                <a:cs typeface="Verdana"/>
                <a:sym typeface="Verdana"/>
              </a:rPr>
              <a:t>migration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17" name="Google Shape;3317;p279"/>
          <p:cNvSpPr txBox="1"/>
          <p:nvPr/>
        </p:nvSpPr>
        <p:spPr>
          <a:xfrm>
            <a:off x="4833123" y="1262410"/>
            <a:ext cx="3634681" cy="4862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b="0" i="1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Example:</a:t>
            </a:r>
            <a:br>
              <a:rPr b="0" i="1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1" lang="en-US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Representing Intellectual Entity</a:t>
            </a:r>
            <a:endParaRPr b="0" i="1" sz="1800" u="none" cap="none" strike="noStrike">
              <a:solidFill>
                <a:srgbClr val="9748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18" name="Google Shape;3318;p279"/>
          <p:cNvSpPr/>
          <p:nvPr/>
        </p:nvSpPr>
        <p:spPr>
          <a:xfrm>
            <a:off x="4853835" y="2651931"/>
            <a:ext cx="3958135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ill Sans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Identifier of Intellectual Entity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9" name="Google Shape;3319;p279"/>
          <p:cNvSpPr txBox="1"/>
          <p:nvPr>
            <p:ph idx="1" type="body"/>
          </p:nvPr>
        </p:nvSpPr>
        <p:spPr>
          <a:xfrm>
            <a:off x="515367" y="4399969"/>
            <a:ext cx="8505825" cy="1808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9536" lvl="1" marL="6397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1800"/>
          </a:p>
          <a:p>
            <a:pPr indent="-635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 sz="1800"/>
              <a:t>Objects can be associated with Events in two ways:</a:t>
            </a:r>
            <a:endParaRPr sz="1800"/>
          </a:p>
          <a:p>
            <a:pPr indent="-271463" lvl="0" marL="35401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 sz="1800"/>
              <a:t>If the Object has an associated Event with </a:t>
            </a:r>
            <a:r>
              <a:rPr b="1" i="1" lang="en-US" sz="1800"/>
              <a:t>relationship</a:t>
            </a:r>
            <a:endParaRPr sz="1800"/>
          </a:p>
          <a:p>
            <a:pPr indent="-271463" lvl="0" marL="354013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</a:pPr>
            <a:r>
              <a:rPr lang="en-US" sz="1800"/>
              <a:t>If the Object has an associated Event with </a:t>
            </a:r>
            <a:r>
              <a:rPr b="1" i="1" lang="en-US" sz="1800"/>
              <a:t>no relationship </a:t>
            </a:r>
            <a:r>
              <a:rPr lang="en-US" sz="1800"/>
              <a:t>to a second Object, e.g. </a:t>
            </a:r>
            <a:r>
              <a:rPr lang="en-US" sz="1800">
                <a:solidFill>
                  <a:srgbClr val="974806"/>
                </a:solidFill>
              </a:rPr>
              <a:t>ingest</a:t>
            </a:r>
            <a:r>
              <a:rPr lang="en-US" sz="1800"/>
              <a:t>: use </a:t>
            </a:r>
            <a:r>
              <a:rPr b="1" lang="en-US" sz="1800"/>
              <a:t>linkingEventIdentifier</a:t>
            </a:r>
            <a:br>
              <a:rPr b="1" lang="en-US" sz="1800"/>
            </a:br>
            <a:endParaRPr b="1" sz="1800"/>
          </a:p>
          <a:p>
            <a:pPr indent="0" lvl="0" marL="8255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1800"/>
          </a:p>
        </p:txBody>
      </p:sp>
      <p:sp>
        <p:nvSpPr>
          <p:cNvPr id="3320" name="Google Shape;3320;p279"/>
          <p:cNvSpPr/>
          <p:nvPr/>
        </p:nvSpPr>
        <p:spPr>
          <a:xfrm>
            <a:off x="4832502" y="3865765"/>
            <a:ext cx="216049" cy="576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21" name="Google Shape;3321;p279"/>
          <p:cNvSpPr txBox="1"/>
          <p:nvPr/>
        </p:nvSpPr>
        <p:spPr>
          <a:xfrm>
            <a:off x="5041881" y="4028423"/>
            <a:ext cx="208781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environments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2" name="Google Shape;3322;p279"/>
          <p:cNvSpPr/>
          <p:nvPr/>
        </p:nvSpPr>
        <p:spPr>
          <a:xfrm>
            <a:off x="2456432" y="3448840"/>
            <a:ext cx="4869586" cy="3629473"/>
          </a:xfrm>
          <a:prstGeom prst="arc">
            <a:avLst>
              <a:gd fmla="val 16200000" name="adj1"/>
              <a:gd fmla="val 21593495" name="adj2"/>
            </a:avLst>
          </a:prstGeom>
          <a:noFill/>
          <a:ln cap="flat" cmpd="sng" w="28575">
            <a:solidFill>
              <a:srgbClr val="4A7DBA"/>
            </a:solidFill>
            <a:prstDash val="solid"/>
            <a:round/>
            <a:headEnd len="med" w="med" type="triangl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3" name="Google Shape;3323;p279"/>
          <p:cNvSpPr/>
          <p:nvPr/>
        </p:nvSpPr>
        <p:spPr>
          <a:xfrm>
            <a:off x="566948" y="3774368"/>
            <a:ext cx="4510495" cy="83557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24" name="Google Shape;3324;p279"/>
          <p:cNvSpPr/>
          <p:nvPr/>
        </p:nvSpPr>
        <p:spPr>
          <a:xfrm>
            <a:off x="393655" y="2012793"/>
            <a:ext cx="4693670" cy="114895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25" name="Google Shape;3325;p279"/>
          <p:cNvSpPr/>
          <p:nvPr/>
        </p:nvSpPr>
        <p:spPr>
          <a:xfrm>
            <a:off x="515367" y="3222824"/>
            <a:ext cx="4693670" cy="41522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26" name="Google Shape;3326;p279"/>
          <p:cNvCxnSpPr>
            <a:stCxn id="3327" idx="1"/>
            <a:endCxn id="3307" idx="5"/>
          </p:cNvCxnSpPr>
          <p:nvPr/>
        </p:nvCxnSpPr>
        <p:spPr>
          <a:xfrm>
            <a:off x="485775" y="1740086"/>
            <a:ext cx="182100" cy="467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28" name="Google Shape;3328;p279"/>
          <p:cNvCxnSpPr>
            <a:stCxn id="3327" idx="1"/>
            <a:endCxn id="3308" idx="5"/>
          </p:cNvCxnSpPr>
          <p:nvPr/>
        </p:nvCxnSpPr>
        <p:spPr>
          <a:xfrm>
            <a:off x="485775" y="1740086"/>
            <a:ext cx="182400" cy="792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29" name="Google Shape;3329;p279"/>
          <p:cNvCxnSpPr>
            <a:stCxn id="3327" idx="1"/>
            <a:endCxn id="3309" idx="5"/>
          </p:cNvCxnSpPr>
          <p:nvPr/>
        </p:nvCxnSpPr>
        <p:spPr>
          <a:xfrm>
            <a:off x="485775" y="1740086"/>
            <a:ext cx="182400" cy="1116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30" name="Google Shape;3330;p279"/>
          <p:cNvCxnSpPr>
            <a:stCxn id="3327" idx="1"/>
            <a:endCxn id="3311" idx="5"/>
          </p:cNvCxnSpPr>
          <p:nvPr/>
        </p:nvCxnSpPr>
        <p:spPr>
          <a:xfrm>
            <a:off x="485775" y="1740086"/>
            <a:ext cx="162300" cy="2241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31" name="Google Shape;3331;p279"/>
          <p:cNvCxnSpPr>
            <a:stCxn id="3327" idx="1"/>
            <a:endCxn id="3312" idx="5"/>
          </p:cNvCxnSpPr>
          <p:nvPr/>
        </p:nvCxnSpPr>
        <p:spPr>
          <a:xfrm>
            <a:off x="485775" y="1740086"/>
            <a:ext cx="162300" cy="2565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32" name="Google Shape;3332;p279"/>
          <p:cNvCxnSpPr>
            <a:stCxn id="3327" idx="1"/>
            <a:endCxn id="3310" idx="5"/>
          </p:cNvCxnSpPr>
          <p:nvPr/>
        </p:nvCxnSpPr>
        <p:spPr>
          <a:xfrm>
            <a:off x="485775" y="1740086"/>
            <a:ext cx="182100" cy="164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333" name="Google Shape;3333;p279"/>
          <p:cNvGrpSpPr/>
          <p:nvPr/>
        </p:nvGrpSpPr>
        <p:grpSpPr>
          <a:xfrm>
            <a:off x="2587327" y="1282127"/>
            <a:ext cx="1089026" cy="392907"/>
            <a:chOff x="965497" y="3194850"/>
            <a:chExt cx="1686094" cy="645705"/>
          </a:xfrm>
        </p:grpSpPr>
        <p:sp>
          <p:nvSpPr>
            <p:cNvPr id="3334" name="Google Shape;3334;p279"/>
            <p:cNvSpPr/>
            <p:nvPr/>
          </p:nvSpPr>
          <p:spPr>
            <a:xfrm>
              <a:off x="1358463" y="3194850"/>
              <a:ext cx="1293128" cy="645705"/>
            </a:xfrm>
            <a:prstGeom prst="roundRect">
              <a:avLst>
                <a:gd fmla="val 16667" name="adj"/>
              </a:avLst>
            </a:prstGeom>
            <a:solidFill>
              <a:srgbClr val="AE8034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Object</a:t>
              </a:r>
              <a:endParaRPr b="1" i="0" sz="12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35" name="Google Shape;3335;p279"/>
            <p:cNvSpPr/>
            <p:nvPr/>
          </p:nvSpPr>
          <p:spPr>
            <a:xfrm rot="-5400000">
              <a:off x="968976" y="3302065"/>
              <a:ext cx="431700" cy="438658"/>
            </a:xfrm>
            <a:custGeom>
              <a:rect b="b" l="l" r="r" t="t"/>
              <a:pathLst>
                <a:path extrusionOk="0" h="438150" w="770830">
                  <a:moveTo>
                    <a:pt x="64370" y="438150"/>
                  </a:moveTo>
                  <a:cubicBezTo>
                    <a:pt x="-113430" y="168275"/>
                    <a:pt x="104058" y="1588"/>
                    <a:pt x="388220" y="0"/>
                  </a:cubicBezTo>
                  <a:cubicBezTo>
                    <a:pt x="658095" y="0"/>
                    <a:pt x="870820" y="142875"/>
                    <a:pt x="721595" y="428625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Gill Sans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327" name="Google Shape;3327;p279"/>
          <p:cNvSpPr/>
          <p:nvPr/>
        </p:nvSpPr>
        <p:spPr>
          <a:xfrm>
            <a:off x="485775" y="1578161"/>
            <a:ext cx="1512000" cy="323850"/>
          </a:xfrm>
          <a:prstGeom prst="rect">
            <a:avLst/>
          </a:prstGeom>
          <a:solidFill>
            <a:srgbClr val="AE803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relationship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50"/>
                                        <p:tgtEl>
                                          <p:spTgt spid="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p28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Relationships: Semantic Unit Identifiers</a:t>
            </a:r>
            <a:endParaRPr/>
          </a:p>
        </p:txBody>
      </p:sp>
      <p:pic>
        <p:nvPicPr>
          <p:cNvPr descr="P:\digital.bevaring.dk\Illustrations\web\Lovgivning_LegalRestrictions_DigitalPreservation.png" id="3343" name="Google Shape;3343;p2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7119" y="1781290"/>
            <a:ext cx="451607" cy="61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44" name="Google Shape;3344;p280"/>
          <p:cNvGrpSpPr/>
          <p:nvPr/>
        </p:nvGrpSpPr>
        <p:grpSpPr>
          <a:xfrm>
            <a:off x="468313" y="4561590"/>
            <a:ext cx="631040" cy="612000"/>
            <a:chOff x="1475656" y="4797152"/>
            <a:chExt cx="1372080" cy="1252440"/>
          </a:xfrm>
        </p:grpSpPr>
        <p:pic>
          <p:nvPicPr>
            <p:cNvPr descr="P:\digital.bevaring.dk\Illustrations\web\Bevaringsmetoder_PreservationMethods_DigitalPreservation.png" id="3345" name="Google Shape;3345;p28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75656" y="4797152"/>
              <a:ext cx="1372080" cy="1252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6" name="Google Shape;3346;p280"/>
            <p:cNvSpPr/>
            <p:nvPr/>
          </p:nvSpPr>
          <p:spPr>
            <a:xfrm>
              <a:off x="1836418" y="4797152"/>
              <a:ext cx="287821" cy="3599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347" name="Google Shape;3347;p280"/>
          <p:cNvSpPr/>
          <p:nvPr/>
        </p:nvSpPr>
        <p:spPr>
          <a:xfrm>
            <a:off x="3924300" y="5209290"/>
            <a:ext cx="1417638" cy="828675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Event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:\digital.bevaring.dk\Illustrations\web\Begivenheder_Events_DigitalPreservation.png" id="3348" name="Google Shape;3348;p2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0225" y="6072741"/>
            <a:ext cx="741894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9" name="Google Shape;3349;p280"/>
          <p:cNvSpPr/>
          <p:nvPr/>
        </p:nvSpPr>
        <p:spPr>
          <a:xfrm>
            <a:off x="3925888" y="2404177"/>
            <a:ext cx="1417637" cy="827088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0" name="Google Shape;3350;p280"/>
          <p:cNvSpPr/>
          <p:nvPr/>
        </p:nvSpPr>
        <p:spPr>
          <a:xfrm>
            <a:off x="6469200" y="3769427"/>
            <a:ext cx="1417638" cy="828675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51" name="Google Shape;3351;p280"/>
          <p:cNvCxnSpPr>
            <a:stCxn id="3352" idx="3"/>
            <a:endCxn id="3350" idx="1"/>
          </p:cNvCxnSpPr>
          <p:nvPr/>
        </p:nvCxnSpPr>
        <p:spPr>
          <a:xfrm flipH="1" rot="10800000">
            <a:off x="2555875" y="4183853"/>
            <a:ext cx="3913200" cy="1500"/>
          </a:xfrm>
          <a:prstGeom prst="straightConnector1">
            <a:avLst/>
          </a:prstGeom>
          <a:noFill/>
          <a:ln cap="flat" cmpd="sng" w="28575">
            <a:solidFill>
              <a:srgbClr val="C0C0C0"/>
            </a:solidFill>
            <a:prstDash val="solid"/>
            <a:round/>
            <a:headEnd len="med" w="med" type="stealth"/>
            <a:tailEnd len="sm" w="sm" type="none"/>
          </a:ln>
        </p:spPr>
      </p:cxnSp>
      <p:grpSp>
        <p:nvGrpSpPr>
          <p:cNvPr id="3353" name="Google Shape;3353;p280"/>
          <p:cNvGrpSpPr/>
          <p:nvPr/>
        </p:nvGrpSpPr>
        <p:grpSpPr>
          <a:xfrm>
            <a:off x="7941235" y="3913889"/>
            <a:ext cx="859620" cy="612000"/>
            <a:chOff x="7310207" y="3514369"/>
            <a:chExt cx="1143840" cy="814348"/>
          </a:xfrm>
        </p:grpSpPr>
        <p:grpSp>
          <p:nvGrpSpPr>
            <p:cNvPr id="3354" name="Google Shape;3354;p280"/>
            <p:cNvGrpSpPr/>
            <p:nvPr/>
          </p:nvGrpSpPr>
          <p:grpSpPr>
            <a:xfrm>
              <a:off x="7990869" y="3623913"/>
              <a:ext cx="463178" cy="556102"/>
              <a:chOff x="8551729" y="4221090"/>
              <a:chExt cx="592277" cy="504056"/>
            </a:xfrm>
          </p:grpSpPr>
          <p:grpSp>
            <p:nvGrpSpPr>
              <p:cNvPr id="3355" name="Google Shape;3355;p280"/>
              <p:cNvGrpSpPr/>
              <p:nvPr/>
            </p:nvGrpSpPr>
            <p:grpSpPr>
              <a:xfrm>
                <a:off x="8573490" y="4221090"/>
                <a:ext cx="570516" cy="504056"/>
                <a:chOff x="1547677" y="4797157"/>
                <a:chExt cx="901205" cy="1196752"/>
              </a:xfrm>
            </p:grpSpPr>
            <p:sp>
              <p:nvSpPr>
                <p:cNvPr id="3356" name="Google Shape;3356;p280"/>
                <p:cNvSpPr/>
                <p:nvPr/>
              </p:nvSpPr>
              <p:spPr>
                <a:xfrm>
                  <a:off x="1583899" y="5159505"/>
                  <a:ext cx="812918" cy="791354"/>
                </a:xfrm>
                <a:prstGeom prst="rect">
                  <a:avLst/>
                </a:prstGeom>
                <a:solidFill>
                  <a:srgbClr val="D8D8D8"/>
                </a:solidFill>
                <a:ln cap="flat" cmpd="sng" w="25400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endParaRPr>
                </a:p>
              </p:txBody>
            </p:sp>
            <p:pic>
              <p:nvPicPr>
                <p:cNvPr descr="house.png" id="3357" name="Google Shape;3357;p280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47677" y="4797157"/>
                  <a:ext cx="901205" cy="11967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descr="P:\ConferencesAndJournals\iPres\2016\PREMIS\Karakterisering_DigitalBevaring.png" id="3358" name="Google Shape;3358;p280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8551729" y="4365105"/>
                <a:ext cx="592271" cy="3096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359" name="Google Shape;3359;p28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333745" y="3514369"/>
              <a:ext cx="732078" cy="5443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360" name="Google Shape;3360;p280"/>
            <p:cNvGrpSpPr/>
            <p:nvPr/>
          </p:nvGrpSpPr>
          <p:grpSpPr>
            <a:xfrm>
              <a:off x="7675295" y="3799563"/>
              <a:ext cx="316631" cy="529154"/>
              <a:chOff x="7520134" y="4865665"/>
              <a:chExt cx="331676" cy="583948"/>
            </a:xfrm>
          </p:grpSpPr>
          <p:sp>
            <p:nvSpPr>
              <p:cNvPr id="3361" name="Google Shape;3361;p280"/>
              <p:cNvSpPr/>
              <p:nvPr/>
            </p:nvSpPr>
            <p:spPr>
              <a:xfrm>
                <a:off x="7603154" y="4975463"/>
                <a:ext cx="45719" cy="4442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62" name="Google Shape;3362;p280"/>
              <p:cNvSpPr/>
              <p:nvPr/>
            </p:nvSpPr>
            <p:spPr>
              <a:xfrm>
                <a:off x="7642274" y="5026574"/>
                <a:ext cx="207172" cy="29611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63" name="Google Shape;3363;p280"/>
              <p:cNvSpPr/>
              <p:nvPr/>
            </p:nvSpPr>
            <p:spPr>
              <a:xfrm>
                <a:off x="7556197" y="4936653"/>
                <a:ext cx="207172" cy="9706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64" name="Google Shape;3364;p280"/>
              <p:cNvSpPr/>
              <p:nvPr/>
            </p:nvSpPr>
            <p:spPr>
              <a:xfrm>
                <a:off x="7641657" y="4969202"/>
                <a:ext cx="207172" cy="636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pic>
            <p:nvPicPr>
              <p:cNvPr id="3365" name="Google Shape;3365;p280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7520134" y="4865665"/>
                <a:ext cx="331676" cy="5839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366" name="Google Shape;3366;p28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310207" y="3857816"/>
              <a:ext cx="490651" cy="428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67" name="Google Shape;3367;p280"/>
          <p:cNvSpPr/>
          <p:nvPr/>
        </p:nvSpPr>
        <p:spPr>
          <a:xfrm rot="-5400000">
            <a:off x="629445" y="3949608"/>
            <a:ext cx="550862" cy="479425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68" name="Google Shape;3368;p280"/>
          <p:cNvSpPr/>
          <p:nvPr/>
        </p:nvSpPr>
        <p:spPr>
          <a:xfrm rot="-5400000">
            <a:off x="629445" y="3949608"/>
            <a:ext cx="550862" cy="479425"/>
          </a:xfrm>
          <a:custGeom>
            <a:rect b="b" l="l" r="r" t="t"/>
            <a:pathLst>
              <a:path extrusionOk="0" h="438150" w="770830">
                <a:moveTo>
                  <a:pt x="64370" y="438150"/>
                </a:moveTo>
                <a:cubicBezTo>
                  <a:pt x="-113430" y="168275"/>
                  <a:pt x="104058" y="1588"/>
                  <a:pt x="388220" y="0"/>
                </a:cubicBezTo>
                <a:cubicBezTo>
                  <a:pt x="658095" y="0"/>
                  <a:pt x="870820" y="142875"/>
                  <a:pt x="721595" y="428625"/>
                </a:cubicBezTo>
              </a:path>
            </a:pathLst>
          </a:custGeom>
          <a:noFill/>
          <a:ln cap="flat" cmpd="sng" w="2857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52" name="Google Shape;3352;p280"/>
          <p:cNvSpPr/>
          <p:nvPr/>
        </p:nvSpPr>
        <p:spPr>
          <a:xfrm>
            <a:off x="1138238" y="3771015"/>
            <a:ext cx="1417637" cy="828675"/>
          </a:xfrm>
          <a:prstGeom prst="roundRect">
            <a:avLst>
              <a:gd fmla="val 16667" name="adj"/>
            </a:avLst>
          </a:prstGeom>
          <a:solidFill>
            <a:srgbClr val="AE803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9" name="Google Shape;3369;p280"/>
          <p:cNvSpPr txBox="1"/>
          <p:nvPr/>
        </p:nvSpPr>
        <p:spPr>
          <a:xfrm>
            <a:off x="3714206" y="3758776"/>
            <a:ext cx="246323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r>
              <a:rPr b="0" i="0" lang="en-US" sz="2400" u="none" cap="none" strike="noStrike">
                <a:solidFill>
                  <a:srgbClr val="FFC000"/>
                </a:solidFill>
                <a:latin typeface="Gill Sans"/>
                <a:ea typeface="Gill Sans"/>
                <a:cs typeface="Gill Sans"/>
                <a:sym typeface="Gill Sans"/>
              </a:rPr>
              <a:t>environments</a:t>
            </a:r>
            <a:endParaRPr b="0" i="0" sz="1800" u="none" cap="none" strike="noStrike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70" name="Google Shape;3370;p280"/>
          <p:cNvCxnSpPr/>
          <p:nvPr/>
        </p:nvCxnSpPr>
        <p:spPr>
          <a:xfrm>
            <a:off x="5334000" y="2809908"/>
            <a:ext cx="1819200" cy="951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371" name="Google Shape;3371;p280"/>
          <p:cNvCxnSpPr/>
          <p:nvPr/>
        </p:nvCxnSpPr>
        <p:spPr>
          <a:xfrm flipH="1">
            <a:off x="1848567" y="2813141"/>
            <a:ext cx="2078700" cy="95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372" name="Google Shape;3372;p280"/>
          <p:cNvCxnSpPr/>
          <p:nvPr/>
        </p:nvCxnSpPr>
        <p:spPr>
          <a:xfrm>
            <a:off x="1851184" y="4603216"/>
            <a:ext cx="2077200" cy="102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373" name="Google Shape;3373;p280"/>
          <p:cNvCxnSpPr/>
          <p:nvPr/>
        </p:nvCxnSpPr>
        <p:spPr>
          <a:xfrm flipH="1">
            <a:off x="5337891" y="4596315"/>
            <a:ext cx="1836000" cy="1025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374" name="Google Shape;3374;p280"/>
          <p:cNvSpPr txBox="1"/>
          <p:nvPr/>
        </p:nvSpPr>
        <p:spPr>
          <a:xfrm>
            <a:off x="6064939" y="5266343"/>
            <a:ext cx="2400617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Completed</a:t>
            </a:r>
            <a:endParaRPr b="1" i="0" sz="2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75" name="Google Shape;3375;p280"/>
          <p:cNvSpPr txBox="1"/>
          <p:nvPr/>
        </p:nvSpPr>
        <p:spPr>
          <a:xfrm>
            <a:off x="530225" y="662824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PREMIS 3 - Entities</a:t>
            </a:r>
            <a:endParaRPr b="1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5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1" name="Shape 3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" name="Google Shape;3382;p281"/>
          <p:cNvSpPr txBox="1"/>
          <p:nvPr>
            <p:ph type="title"/>
          </p:nvPr>
        </p:nvSpPr>
        <p:spPr>
          <a:xfrm>
            <a:off x="2483768" y="2600325"/>
            <a:ext cx="6660232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/>
              <a:t>HOW TO USE PREMIS?</a:t>
            </a:r>
            <a:br>
              <a:rPr lang="en-US"/>
            </a:br>
            <a:r>
              <a:rPr b="0" lang="en-US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The Data Dictionary in action: PREMIS Conformance and repository interoperability</a:t>
            </a:r>
            <a:endParaRPr/>
          </a:p>
        </p:txBody>
      </p:sp>
      <p:sp>
        <p:nvSpPr>
          <p:cNvPr id="3383" name="Google Shape;3383;p281"/>
          <p:cNvSpPr txBox="1"/>
          <p:nvPr>
            <p:ph idx="1" type="body"/>
          </p:nvPr>
        </p:nvSpPr>
        <p:spPr>
          <a:xfrm>
            <a:off x="2578100" y="1066800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Micky Lindlar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TIB - German National Library of Science and Technology</a:t>
            </a:r>
            <a:endParaRPr/>
          </a:p>
        </p:txBody>
      </p:sp>
      <p:grpSp>
        <p:nvGrpSpPr>
          <p:cNvPr id="3384" name="Google Shape;3384;p281"/>
          <p:cNvGrpSpPr/>
          <p:nvPr/>
        </p:nvGrpSpPr>
        <p:grpSpPr>
          <a:xfrm flipH="1">
            <a:off x="472029" y="3933056"/>
            <a:ext cx="1657981" cy="2767769"/>
            <a:chOff x="6228184" y="1982391"/>
            <a:chExt cx="2592288" cy="4326930"/>
          </a:xfrm>
        </p:grpSpPr>
        <p:pic>
          <p:nvPicPr>
            <p:cNvPr id="3385" name="Google Shape;3385;p281"/>
            <p:cNvPicPr preferRelativeResize="0"/>
            <p:nvPr/>
          </p:nvPicPr>
          <p:blipFill rotWithShape="1">
            <a:blip r:embed="rId3">
              <a:alphaModFix/>
            </a:blip>
            <a:srcRect b="6773" l="58851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6" name="Google Shape;3386;p281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0" name="Shape 3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1" name="Google Shape;3391;p28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/>
              <a:t>PREMIS Conformance statement</a:t>
            </a:r>
            <a:endParaRPr/>
          </a:p>
        </p:txBody>
      </p:sp>
      <p:sp>
        <p:nvSpPr>
          <p:cNvPr id="3392" name="Google Shape;3392;p282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http://www.loc.gov/standards/premis/premis-conformance-20150429.pdf</a:t>
            </a:r>
            <a:r>
              <a:rPr lang="en-US"/>
              <a:t> 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-US"/>
              <a:t>Baseline requirements: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For every implemented Entity (Objects, Events, Rights, Agents) mandatory semantic units must be captured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For those levels of Object that the repository supports (IE, representation, file, bitstream)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Requirements for 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Shared name = Shared definition!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Shared definition without shared name -&gt; needs documentation</a:t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6" name="Shape 3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7" name="Google Shape;3397;p283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/>
              <a:t>PREMIS Conformance Levels</a:t>
            </a:r>
            <a:endParaRPr/>
          </a:p>
        </p:txBody>
      </p:sp>
      <p:pic>
        <p:nvPicPr>
          <p:cNvPr id="3398" name="Google Shape;3398;p2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084" y="1725020"/>
            <a:ext cx="8199831" cy="3407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2" name="Shape 3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3" name="Google Shape;3403;p28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814"/>
              <a:buFont typeface="Verdana"/>
              <a:buNone/>
            </a:pPr>
            <a:r>
              <a:rPr lang="en-US"/>
              <a:t>Example: What‘s conformant and what isn‘t?</a:t>
            </a:r>
            <a:endParaRPr/>
          </a:p>
        </p:txBody>
      </p:sp>
      <p:pic>
        <p:nvPicPr>
          <p:cNvPr id="3404" name="Google Shape;3404;p2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300774">
            <a:off x="4952589" y="1434616"/>
            <a:ext cx="4055421" cy="9462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405" name="Google Shape;3405;p284"/>
          <p:cNvSpPr/>
          <p:nvPr/>
        </p:nvSpPr>
        <p:spPr>
          <a:xfrm rot="238200">
            <a:off x="6874526" y="1597441"/>
            <a:ext cx="605927" cy="220337"/>
          </a:xfrm>
          <a:prstGeom prst="rect">
            <a:avLst/>
          </a:prstGeom>
          <a:solidFill>
            <a:srgbClr val="FFFF00">
              <a:alpha val="3215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6" name="Google Shape;3406;p284"/>
          <p:cNvSpPr txBox="1"/>
          <p:nvPr/>
        </p:nvSpPr>
        <p:spPr>
          <a:xfrm>
            <a:off x="720000" y="2239218"/>
            <a:ext cx="3920170" cy="400110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DOI:  10.5281/zenodo.5569542  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07" name="Google Shape;3407;p284"/>
          <p:cNvSpPr txBox="1"/>
          <p:nvPr/>
        </p:nvSpPr>
        <p:spPr>
          <a:xfrm>
            <a:off x="720000" y="3425356"/>
            <a:ext cx="7541047" cy="1015663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&lt;dc:identifier&gt;https://zenodo.org/record/5569578&lt;/dc:identifier&gt; &lt;dc:identifier&gt;10.5281/zenodo.5569578&lt;/dc:identifier&gt; &lt;dc:identifier&gt;oai:zenodo.org:5569578&lt;/dc:identifier&gt;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08" name="Google Shape;3408;p284"/>
          <p:cNvSpPr txBox="1"/>
          <p:nvPr/>
        </p:nvSpPr>
        <p:spPr>
          <a:xfrm>
            <a:off x="720000" y="4648055"/>
            <a:ext cx="5293606" cy="400110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&lt;objectIdentifier&gt;fmt/18&lt;/objectIdentifer&gt;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09" name="Google Shape;3409;p284"/>
          <p:cNvSpPr txBox="1"/>
          <p:nvPr/>
        </p:nvSpPr>
        <p:spPr>
          <a:xfrm>
            <a:off x="720879" y="5232403"/>
            <a:ext cx="7883293" cy="1015663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premis:objectIdentifier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premis:objectIdentiferType=„doi“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premis:objectIdentifierValtue=„10.5281/zenodo.5569542“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0" name="Google Shape;3410;p284"/>
          <p:cNvSpPr txBox="1"/>
          <p:nvPr/>
        </p:nvSpPr>
        <p:spPr>
          <a:xfrm>
            <a:off x="720000" y="2861223"/>
            <a:ext cx="6540351" cy="400110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Eindeutiger Bezeichner:10.5281/zenodo.5569542 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1" name="Google Shape;3411;p284"/>
          <p:cNvSpPr txBox="1"/>
          <p:nvPr/>
        </p:nvSpPr>
        <p:spPr>
          <a:xfrm>
            <a:off x="720000" y="1576360"/>
            <a:ext cx="1939889" cy="400110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None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LindlarM\AppData\Local\Microsoft\Windows\INetCache\IE\6P2EKG3G\Green_check.svg[1].png" id="3412" name="Google Shape;3412;p2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1447" y="2259896"/>
            <a:ext cx="379432" cy="379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6P2EKG3G\Green_check.svg[1].png" id="3413" name="Google Shape;3413;p2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9609" y="2897044"/>
            <a:ext cx="379432" cy="379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6P2EKG3G\Green_check.svg[1].png" id="3414" name="Google Shape;3414;p2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6754" y="3787583"/>
            <a:ext cx="379432" cy="379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6P2EKG3G\Green_check.svg[1].png" id="3415" name="Google Shape;3415;p2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841375" y="3874740"/>
            <a:ext cx="45719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Z9LYINST\480px-Red_x.svg[1].png" id="3416" name="Google Shape;3416;p2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294" y="1631814"/>
            <a:ext cx="331019" cy="3310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6P2EKG3G\Green_check.svg[1].png" id="3417" name="Google Shape;3417;p2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841376" y="6925526"/>
            <a:ext cx="45719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Z9LYINST\480px-Red_x.svg[1].png" id="3418" name="Google Shape;3418;p2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293" y="4682600"/>
            <a:ext cx="331019" cy="3310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6P2EKG3G\Green_check.svg[1].png" id="3419" name="Google Shape;3419;p2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880" y="5550518"/>
            <a:ext cx="379432" cy="379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5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6" name="Google Shape;3426;p28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/>
              <a:t>Which Entities to implement?</a:t>
            </a:r>
            <a:endParaRPr/>
          </a:p>
        </p:txBody>
      </p:sp>
      <p:sp>
        <p:nvSpPr>
          <p:cNvPr id="3427" name="Google Shape;3427;p285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Object is the core Entity (level A);</a:t>
            </a:r>
            <a:br>
              <a:rPr lang="en-US"/>
            </a:b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Event and Agent are closely related (level B); implementing Agents has strong implications: it means the repository is able to manage and follow the use of its Agents in the Object lifecycle.</a:t>
            </a:r>
            <a:br>
              <a:rPr lang="en-US"/>
            </a:b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Rights Entity (excluded from the conformance statement) helps a repository tracking the intellectual property rights governing the Object, or some institutional policy.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1" name="Shape 3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2" name="Google Shape;3432;p28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/>
              <a:t>PREMIS can be used as a(n) …</a:t>
            </a:r>
            <a:endParaRPr/>
          </a:p>
        </p:txBody>
      </p:sp>
      <p:sp>
        <p:nvSpPr>
          <p:cNvPr id="3433" name="Google Shape;3433;p286"/>
          <p:cNvSpPr txBox="1"/>
          <p:nvPr>
            <p:ph idx="1" type="body"/>
          </p:nvPr>
        </p:nvSpPr>
        <p:spPr>
          <a:xfrm>
            <a:off x="530303" y="1412776"/>
            <a:ext cx="8338393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basis for other standards / locally defined metadata catalogues </a:t>
            </a:r>
            <a:r>
              <a:rPr i="1" lang="en-US"/>
              <a:t>(no conformance, but inspiration)</a:t>
            </a:r>
            <a:endParaRPr i="1"/>
          </a:p>
          <a:p>
            <a:pPr indent="-342900" lvl="1" marL="882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−"/>
            </a:pPr>
            <a:r>
              <a:rPr lang="en-US"/>
              <a:t>e.g., Netherlands Institute for Sound and Vision</a:t>
            </a:r>
            <a:br>
              <a:rPr lang="en-US"/>
            </a:br>
            <a:r>
              <a:rPr lang="en-US" u="sng">
                <a:solidFill>
                  <a:schemeClr val="hlink"/>
                </a:solidFill>
                <a:hlinkClick r:id="rId3"/>
              </a:rPr>
              <a:t>https://publications.beeldengeluid.nl/pub/389/BIJLAGE-C_Metadatadictionary-English.pdf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self-assessment tool </a:t>
            </a:r>
            <a:r>
              <a:rPr i="1" lang="en-US"/>
              <a:t>(Conformance Level 1)</a:t>
            </a:r>
            <a:endParaRPr/>
          </a:p>
          <a:p>
            <a:pPr indent="-342900" lvl="1" marL="882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−"/>
            </a:pPr>
            <a:r>
              <a:rPr lang="en-US"/>
              <a:t>Am I able to provide information about my digital assets following the Data Dictionary structure and requirements?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export format </a:t>
            </a:r>
            <a:r>
              <a:rPr i="1" lang="en-US"/>
              <a:t>(Conformance Level 2)</a:t>
            </a:r>
            <a:endParaRPr/>
          </a:p>
          <a:p>
            <a:pPr indent="-342900" lvl="1" marL="882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−"/>
            </a:pPr>
            <a:r>
              <a:rPr lang="en-US"/>
              <a:t>Preferably in a PREMIS-endorsed expression (XML or RDF)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native format of the repository Data Management module </a:t>
            </a:r>
            <a:r>
              <a:rPr i="1" lang="en-US"/>
              <a:t>(Conformance Level 3)</a:t>
            </a:r>
            <a:endParaRPr/>
          </a:p>
          <a:p>
            <a:pPr indent="-342900" lvl="1" marL="882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−"/>
            </a:pPr>
            <a:r>
              <a:rPr lang="en-US"/>
              <a:t>Any technology, using a PREMIS-endorsed expression or not, can be used</a:t>
            </a:r>
            <a:endParaRPr/>
          </a:p>
          <a:p>
            <a:pPr indent="-155575" lvl="1" marL="8223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155575" lvl="1" marL="8223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7" name="Shape 3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8" name="Google Shape;3438;p28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Examples for different implementations: </a:t>
            </a:r>
            <a:br>
              <a:rPr lang="en-US"/>
            </a:br>
            <a:r>
              <a:rPr lang="en-US"/>
              <a:t>RDF and XML</a:t>
            </a:r>
            <a:endParaRPr/>
          </a:p>
        </p:txBody>
      </p:sp>
      <p:sp>
        <p:nvSpPr>
          <p:cNvPr id="3439" name="Google Shape;3439;p287"/>
          <p:cNvSpPr txBox="1"/>
          <p:nvPr>
            <p:ph idx="1" type="body"/>
          </p:nvPr>
        </p:nvSpPr>
        <p:spPr>
          <a:xfrm>
            <a:off x="510561" y="4116646"/>
            <a:ext cx="8446548" cy="2352979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1400">
                <a:solidFill>
                  <a:srgbClr val="0070C0"/>
                </a:solidFill>
              </a:rPr>
              <a:t>&lt;premis:fixity&gt;</a:t>
            </a:r>
            <a:endParaRPr/>
          </a:p>
          <a:p>
            <a:pPr indent="0" lvl="0" marL="127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1400"/>
              <a:t>   </a:t>
            </a:r>
            <a:r>
              <a:rPr lang="en-US" sz="1400">
                <a:solidFill>
                  <a:srgbClr val="0070C0"/>
                </a:solidFill>
              </a:rPr>
              <a:t>&lt;premis:messageDigestAlgorithm&gt;</a:t>
            </a:r>
            <a:r>
              <a:rPr lang="en-US" sz="1400">
                <a:solidFill>
                  <a:srgbClr val="FF0000"/>
                </a:solidFill>
              </a:rPr>
              <a:t>SHA-256</a:t>
            </a:r>
            <a:r>
              <a:rPr lang="en-US" sz="1400">
                <a:solidFill>
                  <a:srgbClr val="0070C0"/>
                </a:solidFill>
              </a:rPr>
              <a:t>&lt;/premis:messageDigestAlgorithm&gt;</a:t>
            </a:r>
            <a:endParaRPr/>
          </a:p>
          <a:p>
            <a:pPr indent="0" lvl="0" marL="127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1400"/>
              <a:t>   </a:t>
            </a:r>
            <a:r>
              <a:rPr lang="en-US" sz="1400">
                <a:solidFill>
                  <a:srgbClr val="0070C0"/>
                </a:solidFill>
              </a:rPr>
              <a:t>&lt;premis:messageDigest&gt;</a:t>
            </a:r>
            <a:endParaRPr/>
          </a:p>
          <a:p>
            <a:pPr indent="0" lvl="0" marL="127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1400">
                <a:solidFill>
                  <a:srgbClr val="FF0000"/>
                </a:solidFill>
              </a:rPr>
              <a:t>d2bed92b73c7090bb30a0b30016882e7069c437488e1513e9deaacbe29d38d92</a:t>
            </a:r>
            <a:endParaRPr/>
          </a:p>
          <a:p>
            <a:pPr indent="0" lvl="0" marL="127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1400"/>
              <a:t>   </a:t>
            </a:r>
            <a:r>
              <a:rPr lang="en-US" sz="1400">
                <a:solidFill>
                  <a:srgbClr val="0070C0"/>
                </a:solidFill>
              </a:rPr>
              <a:t>&lt;/premis:messageDigest&gt;</a:t>
            </a:r>
            <a:endParaRPr/>
          </a:p>
          <a:p>
            <a:pPr indent="0" lvl="0" marL="127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1400"/>
              <a:t>   </a:t>
            </a:r>
            <a:r>
              <a:rPr lang="en-US" sz="1400">
                <a:solidFill>
                  <a:srgbClr val="0070C0"/>
                </a:solidFill>
              </a:rPr>
              <a:t>&lt;premis:messageDigestOriginator&gt;</a:t>
            </a:r>
            <a:r>
              <a:rPr lang="en-US" sz="1400">
                <a:solidFill>
                  <a:srgbClr val="FF0000"/>
                </a:solidFill>
              </a:rPr>
              <a:t>NRI</a:t>
            </a:r>
            <a:r>
              <a:rPr lang="en-US" sz="1400">
                <a:solidFill>
                  <a:srgbClr val="0070C0"/>
                </a:solidFill>
              </a:rPr>
              <a:t>&lt;/premis:messageDigestOriginator&gt;</a:t>
            </a:r>
            <a:endParaRPr/>
          </a:p>
          <a:p>
            <a:pPr indent="0" lvl="0" marL="127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1400">
                <a:solidFill>
                  <a:srgbClr val="0070C0"/>
                </a:solidFill>
              </a:rPr>
              <a:t>&lt;/premis:fixity&gt;</a:t>
            </a:r>
            <a:endParaRPr/>
          </a:p>
        </p:txBody>
      </p:sp>
      <p:sp>
        <p:nvSpPr>
          <p:cNvPr id="3440" name="Google Shape;3440;p287"/>
          <p:cNvSpPr txBox="1"/>
          <p:nvPr/>
        </p:nvSpPr>
        <p:spPr>
          <a:xfrm>
            <a:off x="797981" y="1523309"/>
            <a:ext cx="7498080" cy="2498085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&lt;http://nri.library.ca/5143-026.nrw&gt; </a:t>
            </a:r>
            <a:r>
              <a:rPr b="0" i="0" lang="en-US" sz="14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a premis:File ;</a:t>
            </a:r>
            <a:endParaRPr/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    premis:fixity</a:t>
            </a: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14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&lt;5143-026Fixity&gt; </a:t>
            </a:r>
            <a:endParaRPr/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/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&lt;5143-026Fixity&gt; </a:t>
            </a:r>
            <a:r>
              <a:rPr b="0" i="0" lang="en-US" sz="14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a crypHashFunc:sha256 ;</a:t>
            </a:r>
            <a:endParaRPr/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</a:t>
            </a:r>
            <a:r>
              <a:rPr b="0" i="0" lang="en-US" sz="14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rdf:value</a:t>
            </a: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1400" u="none" cap="none" strike="noStrik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"71f920fa275127a7b60fa4d4d41432a3 ";</a:t>
            </a:r>
            <a:endParaRPr/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    dce:creator </a:t>
            </a:r>
            <a:r>
              <a:rPr b="0" i="0" lang="en-US" sz="1400" u="none" cap="none" strike="noStrik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"hashlib.sha256" </a:t>
            </a:r>
            <a:endParaRPr/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/>
          </a:p>
        </p:txBody>
      </p:sp>
      <p:pic>
        <p:nvPicPr>
          <p:cNvPr descr="C:\Users\LindlarM\AppData\Local\Microsoft\Windows\INetCache\IE\6P2EKG3G\Green_check.svg[1].png" id="3441" name="Google Shape;3441;p2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6345" y="1523309"/>
            <a:ext cx="379432" cy="379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6P2EKG3G\Green_check.svg[1].png" id="3442" name="Google Shape;3442;p2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7677" y="4021394"/>
            <a:ext cx="379432" cy="379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6" name="Shape 3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Google Shape;3447;p28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Examples for different implementations:</a:t>
            </a:r>
            <a:br>
              <a:rPr lang="en-US"/>
            </a:br>
            <a:r>
              <a:rPr lang="en-US"/>
              <a:t>CSV and spreadsheet</a:t>
            </a:r>
            <a:endParaRPr/>
          </a:p>
        </p:txBody>
      </p:sp>
      <p:sp>
        <p:nvSpPr>
          <p:cNvPr id="3448" name="Google Shape;3448;p288"/>
          <p:cNvSpPr txBox="1"/>
          <p:nvPr/>
        </p:nvSpPr>
        <p:spPr>
          <a:xfrm>
            <a:off x="8396748" y="3097161"/>
            <a:ext cx="2025446" cy="17599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9" name="Google Shape;3449;p288"/>
          <p:cNvSpPr txBox="1"/>
          <p:nvPr/>
        </p:nvSpPr>
        <p:spPr>
          <a:xfrm>
            <a:off x="797981" y="1523309"/>
            <a:ext cx="7498080" cy="806935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File, Algorithm, Digest, Origin;</a:t>
            </a:r>
            <a:endParaRPr/>
          </a:p>
          <a:p>
            <a:pPr indent="0" lvl="0" marL="127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Asdf.pdf; SHA-256, 71f920fa275127a7b60fa4d4d41432a3, NRI;</a:t>
            </a:r>
            <a:endParaRPr/>
          </a:p>
        </p:txBody>
      </p:sp>
      <p:pic>
        <p:nvPicPr>
          <p:cNvPr descr="C:\Users\LindlarM\AppData\Local\Microsoft\Windows\INetCache\IE\6P2EKG3G\Green_check.svg[1].png" id="3450" name="Google Shape;3450;p2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6345" y="1737060"/>
            <a:ext cx="379432" cy="37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1" name="Google Shape;3451;p2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244" y="3097160"/>
            <a:ext cx="5919448" cy="2231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indlarM\AppData\Local\Microsoft\Windows\INetCache\IE\6P2EKG3G\Green_check.svg[1].png" id="3452" name="Google Shape;3452;p2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3572" y="3718263"/>
            <a:ext cx="379432" cy="379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6" name="Shape 3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7" name="Google Shape;3457;p289"/>
          <p:cNvSpPr txBox="1"/>
          <p:nvPr>
            <p:ph type="title"/>
          </p:nvPr>
        </p:nvSpPr>
        <p:spPr>
          <a:xfrm>
            <a:off x="940128" y="1730868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menti.com</a:t>
            </a:r>
            <a:endParaRPr/>
          </a:p>
        </p:txBody>
      </p:sp>
      <p:pic>
        <p:nvPicPr>
          <p:cNvPr id="3458" name="Google Shape;3458;p2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7787" y="2847975"/>
            <a:ext cx="6448425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2" name="Shape 3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3" name="Google Shape;3463;p183"/>
          <p:cNvSpPr txBox="1"/>
          <p:nvPr>
            <p:ph type="title"/>
          </p:nvPr>
        </p:nvSpPr>
        <p:spPr>
          <a:xfrm>
            <a:off x="2578100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/>
              <a:t>WRAP UP</a:t>
            </a:r>
            <a:endParaRPr/>
          </a:p>
        </p:txBody>
      </p:sp>
      <p:sp>
        <p:nvSpPr>
          <p:cNvPr id="3464" name="Google Shape;3464;p183"/>
          <p:cNvSpPr txBox="1"/>
          <p:nvPr>
            <p:ph idx="1" type="body"/>
          </p:nvPr>
        </p:nvSpPr>
        <p:spPr>
          <a:xfrm>
            <a:off x="2578100" y="1066800"/>
            <a:ext cx="6400800" cy="1509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800"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1800"/>
              <a:t>Karin Bredenberg</a:t>
            </a:r>
            <a:endParaRPr/>
          </a:p>
          <a:p>
            <a:pPr indent="0" lvl="0" marL="8255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800"/>
              <a:t>Kommunalförbundet Sydarkivera</a:t>
            </a:r>
            <a:endParaRPr/>
          </a:p>
          <a:p>
            <a:pPr indent="0" lvl="0" marL="18288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800"/>
          </a:p>
        </p:txBody>
      </p:sp>
      <p:grpSp>
        <p:nvGrpSpPr>
          <p:cNvPr id="3465" name="Google Shape;3465;p183"/>
          <p:cNvGrpSpPr/>
          <p:nvPr/>
        </p:nvGrpSpPr>
        <p:grpSpPr>
          <a:xfrm flipH="1">
            <a:off x="179388" y="3135313"/>
            <a:ext cx="2160587" cy="3606800"/>
            <a:chOff x="6228184" y="1982391"/>
            <a:chExt cx="2592288" cy="4326930"/>
          </a:xfrm>
        </p:grpSpPr>
        <p:pic>
          <p:nvPicPr>
            <p:cNvPr id="3466" name="Google Shape;3466;p183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7" name="Google Shape;3467;p183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68" name="Google Shape;3468;p183"/>
          <p:cNvSpPr/>
          <p:nvPr/>
        </p:nvSpPr>
        <p:spPr>
          <a:xfrm>
            <a:off x="3347864" y="4437112"/>
            <a:ext cx="5400599" cy="1728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Where to find it and What it is for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Current activity in PREMIS EC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Book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Exercises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09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469" name="Google Shape;3469;p183"/>
          <p:cNvGrpSpPr/>
          <p:nvPr/>
        </p:nvGrpSpPr>
        <p:grpSpPr>
          <a:xfrm>
            <a:off x="6900863" y="996950"/>
            <a:ext cx="1760537" cy="3008313"/>
            <a:chOff x="6901553" y="997450"/>
            <a:chExt cx="1760271" cy="3007614"/>
          </a:xfrm>
        </p:grpSpPr>
        <p:pic>
          <p:nvPicPr>
            <p:cNvPr id="3470" name="Google Shape;3470;p18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6901553" y="997450"/>
              <a:ext cx="1760271" cy="30076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1" name="Google Shape;3471;p183"/>
            <p:cNvSpPr/>
            <p:nvPr/>
          </p:nvSpPr>
          <p:spPr>
            <a:xfrm rot="60000">
              <a:off x="7560265" y="2051305"/>
              <a:ext cx="539668" cy="2174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72" name="Google Shape;3472;p183"/>
            <p:cNvSpPr/>
            <p:nvPr/>
          </p:nvSpPr>
          <p:spPr>
            <a:xfrm>
              <a:off x="8128505" y="2330640"/>
              <a:ext cx="90474" cy="90467"/>
            </a:xfrm>
            <a:prstGeom prst="ellipse">
              <a:avLst/>
            </a:prstGeom>
            <a:solidFill>
              <a:srgbClr val="3660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73" name="Google Shape;3473;p183"/>
            <p:cNvSpPr/>
            <p:nvPr/>
          </p:nvSpPr>
          <p:spPr>
            <a:xfrm>
              <a:off x="8174536" y="2808367"/>
              <a:ext cx="88887" cy="88879"/>
            </a:xfrm>
            <a:prstGeom prst="ellipse">
              <a:avLst/>
            </a:prstGeom>
            <a:solidFill>
              <a:srgbClr val="3660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74" name="Google Shape;3474;p183"/>
            <p:cNvSpPr/>
            <p:nvPr/>
          </p:nvSpPr>
          <p:spPr>
            <a:xfrm>
              <a:off x="7766609" y="2909944"/>
              <a:ext cx="88887" cy="90466"/>
            </a:xfrm>
            <a:prstGeom prst="ellipse">
              <a:avLst/>
            </a:prstGeom>
            <a:solidFill>
              <a:srgbClr val="3660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75" name="Google Shape;3475;p183"/>
            <p:cNvSpPr/>
            <p:nvPr/>
          </p:nvSpPr>
          <p:spPr>
            <a:xfrm>
              <a:off x="7884067" y="2627434"/>
              <a:ext cx="90474" cy="90466"/>
            </a:xfrm>
            <a:prstGeom prst="ellipse">
              <a:avLst/>
            </a:prstGeom>
            <a:solidFill>
              <a:srgbClr val="3660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76" name="Google Shape;3476;p183"/>
            <p:cNvSpPr/>
            <p:nvPr/>
          </p:nvSpPr>
          <p:spPr>
            <a:xfrm>
              <a:off x="7301543" y="2490941"/>
              <a:ext cx="88887" cy="90466"/>
            </a:xfrm>
            <a:prstGeom prst="ellipse">
              <a:avLst/>
            </a:prstGeom>
            <a:solidFill>
              <a:srgbClr val="3660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77" name="Google Shape;3477;p183"/>
            <p:cNvSpPr/>
            <p:nvPr/>
          </p:nvSpPr>
          <p:spPr>
            <a:xfrm>
              <a:off x="7119007" y="2897246"/>
              <a:ext cx="90474" cy="90466"/>
            </a:xfrm>
            <a:prstGeom prst="ellipse">
              <a:avLst/>
            </a:prstGeom>
            <a:solidFill>
              <a:srgbClr val="3660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4" name="Shape 3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5" name="Google Shape;3485;p290"/>
          <p:cNvSpPr txBox="1"/>
          <p:nvPr>
            <p:ph type="title"/>
          </p:nvPr>
        </p:nvSpPr>
        <p:spPr>
          <a:xfrm>
            <a:off x="530225" y="706438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But first</a:t>
            </a:r>
            <a:endParaRPr/>
          </a:p>
        </p:txBody>
      </p:sp>
      <p:sp>
        <p:nvSpPr>
          <p:cNvPr id="3486" name="Google Shape;3486;p290"/>
          <p:cNvSpPr txBox="1"/>
          <p:nvPr>
            <p:ph idx="1" type="body"/>
          </p:nvPr>
        </p:nvSpPr>
        <p:spPr>
          <a:xfrm>
            <a:off x="468313" y="1255713"/>
            <a:ext cx="8351837" cy="3686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09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Go to Menti, link in the chat and respond to the question we wanted you to think about in the beginning</a:t>
            </a:r>
            <a:endParaRPr/>
          </a:p>
          <a:p>
            <a:pPr indent="0" lvl="0" marL="809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/>
          </a:p>
          <a:p>
            <a:pPr indent="0" lvl="0" marL="80963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/>
              <a:t>What kind of digital objects will you use PREMIS for?</a:t>
            </a:r>
            <a:endParaRPr/>
          </a:p>
          <a:p>
            <a:pPr indent="-190500" lvl="1" marL="698501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87" name="Google Shape;3487;p290"/>
          <p:cNvGrpSpPr/>
          <p:nvPr/>
        </p:nvGrpSpPr>
        <p:grpSpPr>
          <a:xfrm>
            <a:off x="6950365" y="2350093"/>
            <a:ext cx="2155246" cy="3614345"/>
            <a:chOff x="6228184" y="1982391"/>
            <a:chExt cx="2592288" cy="4326930"/>
          </a:xfrm>
        </p:grpSpPr>
        <p:pic>
          <p:nvPicPr>
            <p:cNvPr id="3488" name="Google Shape;3488;p290"/>
            <p:cNvPicPr preferRelativeResize="0"/>
            <p:nvPr/>
          </p:nvPicPr>
          <p:blipFill rotWithShape="1">
            <a:blip r:embed="rId3">
              <a:alphaModFix/>
            </a:blip>
            <a:srcRect b="6773" l="58853" r="0" t="0"/>
            <a:stretch/>
          </p:blipFill>
          <p:spPr>
            <a:xfrm>
              <a:off x="6228184" y="1982391"/>
              <a:ext cx="2592288" cy="4326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9" name="Google Shape;3489;p290"/>
            <p:cNvPicPr preferRelativeResize="0"/>
            <p:nvPr/>
          </p:nvPicPr>
          <p:blipFill rotWithShape="1">
            <a:blip r:embed="rId4">
              <a:alphaModFix/>
            </a:blip>
            <a:srcRect b="67451" l="51590" r="36882" t="21001"/>
            <a:stretch/>
          </p:blipFill>
          <p:spPr>
            <a:xfrm flipH="1" rot="2601219">
              <a:off x="6380521" y="2253740"/>
              <a:ext cx="631738" cy="694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6" name="Shape 3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7" name="Google Shape;3497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413" y="1196975"/>
            <a:ext cx="5938837" cy="6448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(PDF:3.2MB/237pp.)" id="3498" name="Google Shape;3498;p18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8625" y="1298575"/>
            <a:ext cx="1258888" cy="16256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rotWithShape="0" algn="ctr" dir="2700000" dist="35921">
              <a:srgbClr val="808080"/>
            </a:outerShdw>
          </a:effectLst>
        </p:spPr>
      </p:pic>
      <p:pic>
        <p:nvPicPr>
          <p:cNvPr id="3499" name="Google Shape;3499;p184"/>
          <p:cNvPicPr preferRelativeResize="0"/>
          <p:nvPr/>
        </p:nvPicPr>
        <p:blipFill rotWithShape="1">
          <a:blip r:embed="rId6">
            <a:alphaModFix/>
          </a:blip>
          <a:srcRect b="0" l="5497" r="8034" t="2530"/>
          <a:stretch/>
        </p:blipFill>
        <p:spPr>
          <a:xfrm>
            <a:off x="2987675" y="1220788"/>
            <a:ext cx="5688013" cy="538956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500" name="Google Shape;3500;p184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Sum up – Data Dictionary</a:t>
            </a:r>
            <a:endParaRPr/>
          </a:p>
        </p:txBody>
      </p:sp>
      <p:pic>
        <p:nvPicPr>
          <p:cNvPr id="3501" name="Google Shape;3501;p1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75075" y="1201738"/>
            <a:ext cx="5045075" cy="647541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502" name="Google Shape;3502;p184"/>
          <p:cNvSpPr txBox="1"/>
          <p:nvPr/>
        </p:nvSpPr>
        <p:spPr>
          <a:xfrm>
            <a:off x="385763" y="3789363"/>
            <a:ext cx="1954212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Lots of other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03" name="Google Shape;3503;p184"/>
          <p:cNvCxnSpPr/>
          <p:nvPr/>
        </p:nvCxnSpPr>
        <p:spPr>
          <a:xfrm flipH="1" rot="10800000">
            <a:off x="2195513" y="4365625"/>
            <a:ext cx="1728787" cy="142875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504" name="Google Shape;3504;p184"/>
          <p:cNvCxnSpPr/>
          <p:nvPr/>
        </p:nvCxnSpPr>
        <p:spPr>
          <a:xfrm>
            <a:off x="2195513" y="4652963"/>
            <a:ext cx="1439862" cy="1938337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505" name="Google Shape;3505;p184"/>
          <p:cNvSpPr/>
          <p:nvPr/>
        </p:nvSpPr>
        <p:spPr>
          <a:xfrm>
            <a:off x="3775075" y="1941513"/>
            <a:ext cx="5045075" cy="4295775"/>
          </a:xfrm>
          <a:prstGeom prst="roundRect">
            <a:avLst>
              <a:gd fmla="val 4504" name="adj"/>
            </a:avLst>
          </a:prstGeom>
          <a:noFill/>
          <a:ln cap="flat" cmpd="sng" w="25400">
            <a:solidFill>
              <a:srgbClr val="3660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9" name="Shape 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Google Shape;3510;p185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Where? and What??</a:t>
            </a:r>
            <a:endParaRPr/>
          </a:p>
        </p:txBody>
      </p:sp>
      <p:sp>
        <p:nvSpPr>
          <p:cNvPr id="3511" name="Google Shape;3511;p185"/>
          <p:cNvSpPr txBox="1"/>
          <p:nvPr>
            <p:ph idx="1" type="body"/>
          </p:nvPr>
        </p:nvSpPr>
        <p:spPr>
          <a:xfrm>
            <a:off x="530225" y="1484313"/>
            <a:ext cx="7497763" cy="4945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Where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Resources: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http://www.loc.gov/standards/premis/</a:t>
            </a:r>
            <a:r>
              <a:rPr lang="en-US"/>
              <a:t> 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PREMIS Implementors Group Forum: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PIG@listserv.loc.gov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What PREMIS is for today have given you a good start and you now need to explore it further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P:\digital.bevaring.dk\Illustrations\web\FAQ_DigitalPreservation.png" id="3512" name="Google Shape;3512;p1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87675" y="3714750"/>
            <a:ext cx="2376488" cy="2351088"/>
          </a:xfrm>
          <a:prstGeom prst="rect">
            <a:avLst/>
          </a:prstGeom>
          <a:noFill/>
          <a:ln>
            <a:noFill/>
          </a:ln>
        </p:spPr>
      </p:pic>
      <p:sp>
        <p:nvSpPr>
          <p:cNvPr id="3513" name="Google Shape;3513;p185"/>
          <p:cNvSpPr txBox="1"/>
          <p:nvPr/>
        </p:nvSpPr>
        <p:spPr>
          <a:xfrm>
            <a:off x="2268538" y="6065838"/>
            <a:ext cx="525621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9"/>
              <a:buFont typeface="Arial"/>
              <a:buNone/>
            </a:pPr>
            <a:r>
              <a:rPr b="0" i="0" lang="en-US" sz="1749" u="none" cap="none" strike="noStrike">
                <a:solidFill>
                  <a:srgbClr val="1F497D"/>
                </a:solidFill>
                <a:latin typeface="Gill Sans"/>
                <a:ea typeface="Gill Sans"/>
                <a:cs typeface="Gill Sans"/>
                <a:sym typeface="Gill Sans"/>
              </a:rPr>
              <a:t>Images in this style is taken from digitalbevaring.dk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7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8" name="Google Shape;3518;p18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Resources</a:t>
            </a:r>
            <a:endParaRPr/>
          </a:p>
        </p:txBody>
      </p:sp>
      <p:sp>
        <p:nvSpPr>
          <p:cNvPr id="3519" name="Google Shape;3519;p186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Understanding PREMIS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PREMIS-in-METS guidelines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Conformance statement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Examples of implementation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http://www.loc.gov/standards/premis/</a:t>
            </a:r>
            <a:r>
              <a:rPr lang="en-US"/>
              <a:t> 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3" name="Shape 3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4" name="Google Shape;3524;p29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Understanding PREMIS – Entender PREMIS </a:t>
            </a:r>
            <a:endParaRPr/>
          </a:p>
        </p:txBody>
      </p:sp>
      <p:sp>
        <p:nvSpPr>
          <p:cNvPr id="3525" name="Google Shape;3525;p291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9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526" name="Google Shape;3526;p2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648010">
            <a:off x="2870220" y="1744453"/>
            <a:ext cx="3078820" cy="3982617"/>
          </a:xfrm>
          <a:prstGeom prst="rect">
            <a:avLst/>
          </a:prstGeom>
          <a:noFill/>
          <a:ln>
            <a:noFill/>
          </a:ln>
        </p:spPr>
      </p:pic>
      <p:sp>
        <p:nvSpPr>
          <p:cNvPr id="3527" name="Google Shape;3527;p291"/>
          <p:cNvSpPr txBox="1"/>
          <p:nvPr/>
        </p:nvSpPr>
        <p:spPr>
          <a:xfrm>
            <a:off x="1499786" y="6275511"/>
            <a:ext cx="664435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https://www.loc.gov/standards/premis/understandingPREMIS_spanish_2021.pdf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1" name="Shape 3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" name="Google Shape;3532;p187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Current activity</a:t>
            </a:r>
            <a:endParaRPr/>
          </a:p>
        </p:txBody>
      </p:sp>
      <p:sp>
        <p:nvSpPr>
          <p:cNvPr id="3533" name="Google Shape;3533;p187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Move the DD to a TEI-format to simplify maintenance and transformations to publications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DD updates following the ontology work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Enhance our use of Zenodo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Setup of new wiki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Rights overhaul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7" name="Shape 3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8" name="Google Shape;3538;p18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Book</a:t>
            </a:r>
            <a:endParaRPr/>
          </a:p>
        </p:txBody>
      </p:sp>
      <p:pic>
        <p:nvPicPr>
          <p:cNvPr id="3539" name="Google Shape;3539;p18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2725" y="1011238"/>
            <a:ext cx="3436938" cy="501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0" name="Google Shape;3540;p188"/>
          <p:cNvSpPr txBox="1"/>
          <p:nvPr/>
        </p:nvSpPr>
        <p:spPr>
          <a:xfrm>
            <a:off x="530225" y="1484313"/>
            <a:ext cx="4257675" cy="4945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ISBN E-book: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978-3-319-43763-7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ISBN Hardcover: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978-3-319-43761-3</a:t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825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Char char="▪"/>
            </a:pPr>
            <a:r>
              <a:rPr b="0" i="0" lang="en-US" sz="20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http://www.springer.com/gp/book/9783319437613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097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46C0A"/>
              </a:buClr>
              <a:buSzPts val="16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4" name="Shape 3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5" name="Google Shape;3545;p190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Exercises </a:t>
            </a:r>
            <a:endParaRPr/>
          </a:p>
        </p:txBody>
      </p:sp>
      <p:sp>
        <p:nvSpPr>
          <p:cNvPr id="3546" name="Google Shape;3546;p190"/>
          <p:cNvSpPr txBox="1"/>
          <p:nvPr>
            <p:ph idx="1" type="body"/>
          </p:nvPr>
        </p:nvSpPr>
        <p:spPr>
          <a:xfrm>
            <a:off x="530304" y="1412776"/>
            <a:ext cx="8074144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Today have been really filled!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Three exercises to start working with PREMIS metadata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17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Print them out!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Solutions is also published!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aid is seen on next slide</a:t>
            </a:r>
            <a:endParaRPr/>
          </a:p>
        </p:txBody>
      </p:sp>
      <p:sp>
        <p:nvSpPr>
          <p:cNvPr id="3547" name="Google Shape;3547;p190"/>
          <p:cNvSpPr/>
          <p:nvPr/>
        </p:nvSpPr>
        <p:spPr>
          <a:xfrm>
            <a:off x="3546504" y="5170204"/>
            <a:ext cx="1641617" cy="811849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On your own!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5" name="Shape 3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6" name="Google Shape;3556;p191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Sample Data Dictionary table of contents </a:t>
            </a:r>
            <a:endParaRPr/>
          </a:p>
        </p:txBody>
      </p:sp>
      <p:sp>
        <p:nvSpPr>
          <p:cNvPr id="3557" name="Google Shape;3557;p191"/>
          <p:cNvSpPr txBox="1"/>
          <p:nvPr>
            <p:ph idx="1" type="body"/>
          </p:nvPr>
        </p:nvSpPr>
        <p:spPr>
          <a:xfrm>
            <a:off x="530304" y="1412776"/>
            <a:ext cx="8506192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Version 3 Hierarchical listing of semantics units.pdf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https://doi.org/10.5281/zenodo.5569578</a:t>
            </a:r>
            <a:r>
              <a:rPr lang="en-US"/>
              <a:t> 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558" name="Google Shape;3558;p191"/>
          <p:cNvPicPr preferRelativeResize="0"/>
          <p:nvPr/>
        </p:nvPicPr>
        <p:blipFill rotWithShape="1">
          <a:blip r:embed="rId4">
            <a:alphaModFix/>
          </a:blip>
          <a:srcRect b="0" l="5497" r="8034" t="2530"/>
          <a:stretch/>
        </p:blipFill>
        <p:spPr>
          <a:xfrm>
            <a:off x="1619672" y="2276872"/>
            <a:ext cx="5688012" cy="538956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559" name="Google Shape;3559;p191"/>
          <p:cNvSpPr/>
          <p:nvPr/>
        </p:nvSpPr>
        <p:spPr>
          <a:xfrm>
            <a:off x="7118646" y="1870947"/>
            <a:ext cx="1641617" cy="811849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On your own!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7" name="Shape 3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8" name="Google Shape;3568;p19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Object Entity – Exercise</a:t>
            </a:r>
            <a:endParaRPr/>
          </a:p>
        </p:txBody>
      </p:sp>
      <p:sp>
        <p:nvSpPr>
          <p:cNvPr id="3569" name="Google Shape;3569;p192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Exercise and answers to get a feeling for the object!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https://doi.org/10.5281/zenodo.5569614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Page 1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Find the different object types!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The rest of the pages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With the data stated, fill your PREMIS semantic units.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Take help from the hand-out with all the semantic units!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</a:pPr>
            <a:br>
              <a:rPr lang="en-US"/>
            </a:b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570" name="Google Shape;3570;p192"/>
          <p:cNvSpPr/>
          <p:nvPr/>
        </p:nvSpPr>
        <p:spPr>
          <a:xfrm>
            <a:off x="3546504" y="5170204"/>
            <a:ext cx="1641617" cy="811849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On your own!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8" name="Shape 3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9" name="Google Shape;3579;p19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814"/>
              <a:buNone/>
            </a:pPr>
            <a:r>
              <a:rPr lang="en-US"/>
              <a:t>PREMIS Events, Agents and Rights Entity – Exercise</a:t>
            </a:r>
            <a:endParaRPr/>
          </a:p>
        </p:txBody>
      </p:sp>
      <p:sp>
        <p:nvSpPr>
          <p:cNvPr id="3580" name="Google Shape;3580;p196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Exercise to get a feeling for the events, agents and rights!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https://doi.org/10.5281/zenodo.5569644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For the pages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With the data stated, fill your PREMIS semantic units.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Take help from the hand-out with all the semantic units!</a:t>
            </a:r>
            <a:br>
              <a:rPr lang="en-US"/>
            </a:b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581" name="Google Shape;3581;p196"/>
          <p:cNvSpPr/>
          <p:nvPr/>
        </p:nvSpPr>
        <p:spPr>
          <a:xfrm>
            <a:off x="3546504" y="5170204"/>
            <a:ext cx="1641617" cy="811849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On your own!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9" name="Shape 3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" name="Google Shape;3590;p202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PREMIS Environments – Exercise </a:t>
            </a:r>
            <a:endParaRPr/>
          </a:p>
        </p:txBody>
      </p:sp>
      <p:sp>
        <p:nvSpPr>
          <p:cNvPr id="3591" name="Google Shape;3591;p202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Exercise to get a feeling for the environments!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https://doi.org/10.5281/zenodo.5569651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For the pages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With the data stated, fill your PREMIS semantic units.</a:t>
            </a:r>
            <a:endParaRPr/>
          </a:p>
          <a:p>
            <a:pPr indent="-236537" lvl="1" marL="639763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Char char="◦"/>
            </a:pPr>
            <a:r>
              <a:rPr lang="en-US"/>
              <a:t>Take help from the hand-out with all the semantic units!</a:t>
            </a:r>
            <a:br>
              <a:rPr lang="en-US"/>
            </a:b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592" name="Google Shape;3592;p202"/>
          <p:cNvSpPr/>
          <p:nvPr/>
        </p:nvSpPr>
        <p:spPr>
          <a:xfrm>
            <a:off x="3640508" y="4734369"/>
            <a:ext cx="1641617" cy="811849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On your own!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0" name="Shape 3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1" name="Google Shape;3601;p206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Extra example to look at on your own</a:t>
            </a:r>
            <a:endParaRPr/>
          </a:p>
        </p:txBody>
      </p:sp>
      <p:sp>
        <p:nvSpPr>
          <p:cNvPr id="3602" name="Google Shape;3602;p206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Main page: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http://id.kb.dk/index_UK.html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Showed example: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http://id.kb.dk/metadata/structure.html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Postcard: </a:t>
            </a:r>
            <a:r>
              <a:rPr lang="en-US" u="sng">
                <a:solidFill>
                  <a:schemeClr val="hlink"/>
                </a:solidFill>
                <a:hlinkClick r:id="rId5"/>
              </a:rPr>
              <a:t>http://id.kb.dk/metadata/postcardExample.html</a:t>
            </a:r>
            <a:r>
              <a:rPr lang="en-US"/>
              <a:t> 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Link to paper: </a:t>
            </a:r>
            <a:r>
              <a:rPr lang="en-US" u="sng">
                <a:solidFill>
                  <a:schemeClr val="hlink"/>
                </a:solidFill>
                <a:hlinkClick r:id="rId6"/>
              </a:rPr>
              <a:t>https://mfr.de-1.osf.io/render?url=https://osf.io/kfetm/?direct%26mode=render%26action=download%26mode=render</a:t>
            </a:r>
            <a:r>
              <a:rPr lang="en-US"/>
              <a:t> 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0" name="Shape 3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1" name="Google Shape;3611;p208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Today</a:t>
            </a:r>
            <a:endParaRPr/>
          </a:p>
        </p:txBody>
      </p:sp>
      <p:sp>
        <p:nvSpPr>
          <p:cNvPr id="3612" name="Google Shape;3612;p208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You have had an introduction to PREMIS!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Use the resources  to learn more!</a:t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Participate in the discussions!</a:t>
            </a:r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6" name="Shape 3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7" name="Google Shape;3617;p292"/>
          <p:cNvSpPr txBox="1"/>
          <p:nvPr>
            <p:ph type="title"/>
          </p:nvPr>
        </p:nvSpPr>
        <p:spPr>
          <a:xfrm>
            <a:off x="940128" y="1730868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menti.com</a:t>
            </a:r>
            <a:endParaRPr/>
          </a:p>
        </p:txBody>
      </p:sp>
      <p:pic>
        <p:nvPicPr>
          <p:cNvPr id="3618" name="Google Shape;3618;p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7787" y="2847975"/>
            <a:ext cx="6448425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2" name="Shape 3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3" name="Google Shape;3623;p209"/>
          <p:cNvSpPr txBox="1"/>
          <p:nvPr>
            <p:ph type="title"/>
          </p:nvPr>
        </p:nvSpPr>
        <p:spPr>
          <a:xfrm>
            <a:off x="530225" y="658813"/>
            <a:ext cx="7497763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Finally…	</a:t>
            </a:r>
            <a:endParaRPr/>
          </a:p>
        </p:txBody>
      </p:sp>
      <p:sp>
        <p:nvSpPr>
          <p:cNvPr id="3624" name="Google Shape;3624;p209"/>
          <p:cNvSpPr txBox="1"/>
          <p:nvPr>
            <p:ph idx="1" type="body"/>
          </p:nvPr>
        </p:nvSpPr>
        <p:spPr>
          <a:xfrm>
            <a:off x="530304" y="1412776"/>
            <a:ext cx="7498080" cy="50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PREMIS is a community standard. 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Send examples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Ask questions</a:t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Send suggestions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2825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-US"/>
              <a:t>Take part!</a:t>
            </a:r>
            <a:endParaRPr/>
          </a:p>
          <a:p>
            <a:pPr indent="0" lvl="0" marL="825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180975" lvl="0" marL="3651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8" name="Shape 3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9" name="Google Shape;3629;p210"/>
          <p:cNvSpPr txBox="1"/>
          <p:nvPr/>
        </p:nvSpPr>
        <p:spPr>
          <a:xfrm>
            <a:off x="395288" y="2490788"/>
            <a:ext cx="8443912" cy="1471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Thank you!</a:t>
            </a:r>
            <a:endParaRPr b="1" i="0" sz="4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30" name="Google Shape;3630;p210"/>
          <p:cNvSpPr txBox="1"/>
          <p:nvPr/>
        </p:nvSpPr>
        <p:spPr>
          <a:xfrm>
            <a:off x="395288" y="3979863"/>
            <a:ext cx="8443912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743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2080"/>
              <a:buFont typeface="Noto Sans Symbols"/>
              <a:buNone/>
            </a:pPr>
            <a:r>
              <a:rPr b="0" i="0" lang="en-US" sz="2600" u="none" cap="none" strike="noStrike">
                <a:solidFill>
                  <a:srgbClr val="032855"/>
                </a:solidFill>
                <a:latin typeface="Verdana"/>
                <a:ea typeface="Verdana"/>
                <a:cs typeface="Verdana"/>
                <a:sym typeface="Verdana"/>
              </a:rPr>
              <a:t>Karin, Eld and Micky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Bambusfletværk">
  <a:themeElements>
    <a:clrScheme name="Kont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ambusfletværk">
  <a:themeElements>
    <a:clrScheme name="Kont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2017-09-06T17:25:21Z</dcterms:created>
  <dc:creator>PREMIS Editorial Committee</dc:creator>
</cp:coreProperties>
</file>