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8" r:id="rId1"/>
  </p:sldMasterIdLst>
  <p:notesMasterIdLst>
    <p:notesMasterId r:id="rId43"/>
  </p:notesMasterIdLst>
  <p:handoutMasterIdLst>
    <p:handoutMasterId r:id="rId44"/>
  </p:handoutMasterIdLst>
  <p:sldIdLst>
    <p:sldId id="351" r:id="rId2"/>
    <p:sldId id="327" r:id="rId3"/>
    <p:sldId id="281" r:id="rId4"/>
    <p:sldId id="317" r:id="rId5"/>
    <p:sldId id="282" r:id="rId6"/>
    <p:sldId id="279" r:id="rId7"/>
    <p:sldId id="313" r:id="rId8"/>
    <p:sldId id="342" r:id="rId9"/>
    <p:sldId id="316" r:id="rId10"/>
    <p:sldId id="318" r:id="rId11"/>
    <p:sldId id="320" r:id="rId12"/>
    <p:sldId id="341" r:id="rId13"/>
    <p:sldId id="343" r:id="rId14"/>
    <p:sldId id="346" r:id="rId15"/>
    <p:sldId id="347" r:id="rId16"/>
    <p:sldId id="348" r:id="rId17"/>
    <p:sldId id="319" r:id="rId18"/>
    <p:sldId id="321" r:id="rId19"/>
    <p:sldId id="322" r:id="rId20"/>
    <p:sldId id="325" r:id="rId21"/>
    <p:sldId id="349" r:id="rId22"/>
    <p:sldId id="326" r:id="rId23"/>
    <p:sldId id="324" r:id="rId24"/>
    <p:sldId id="331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5" r:id="rId34"/>
    <p:sldId id="329" r:id="rId35"/>
    <p:sldId id="330" r:id="rId36"/>
    <p:sldId id="344" r:id="rId37"/>
    <p:sldId id="312" r:id="rId38"/>
    <p:sldId id="323" r:id="rId39"/>
    <p:sldId id="350" r:id="rId40"/>
    <p:sldId id="328" r:id="rId41"/>
    <p:sldId id="27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82186" autoAdjust="0"/>
  </p:normalViewPr>
  <p:slideViewPr>
    <p:cSldViewPr snapToGrid="0" snapToObjects="1">
      <p:cViewPr varScale="1">
        <p:scale>
          <a:sx n="87" d="100"/>
          <a:sy n="87" d="100"/>
        </p:scale>
        <p:origin x="16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97" d="100"/>
          <a:sy n="197" d="100"/>
        </p:scale>
        <p:origin x="23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01BE56-1E91-6446-BB37-70A906C6EF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03CFE5-CFB5-AC4B-B88B-1D953B4D90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C1FF6-1F9C-A04D-BC2F-BA79939F8A67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205199-A0AF-4D47-A407-75BB264A35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9E8BBE-35C2-F248-BE41-AC409C19DA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06A49-4FCA-314D-A6DA-EC7CC1C3A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196D9-2286-0F4F-B943-33A3EEA2528D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24262-D47C-D444-8DFB-457E9BF5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9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book/en/v2/Getting-Started-About-Version-Control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students:</a:t>
            </a:r>
          </a:p>
          <a:p>
            <a:pPr marL="171450" indent="-171450">
              <a:buFontTx/>
              <a:buChar char="-"/>
            </a:pPr>
            <a:r>
              <a:rPr lang="en-US" dirty="0"/>
              <a:t>Why is this not optimal?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No naming conventions &gt;&gt; knowledge of last time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Unnecessary duplication of files</a:t>
            </a:r>
          </a:p>
          <a:p>
            <a:pPr marL="1085850" lvl="2" indent="-171450">
              <a:buFontTx/>
              <a:buChar char="-"/>
            </a:pPr>
            <a:r>
              <a:rPr lang="en-US" dirty="0"/>
              <a:t>Which one is the definitive version or the most up to date version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What has been changed between the different version of a file?</a:t>
            </a:r>
          </a:p>
          <a:p>
            <a:pPr marL="171450" indent="-171450">
              <a:buFontTx/>
              <a:buChar char="-"/>
            </a:pPr>
            <a:r>
              <a:rPr lang="en-US" dirty="0"/>
              <a:t>How to avoid this?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VERSION CONTROL!</a:t>
            </a:r>
          </a:p>
          <a:p>
            <a:pPr marL="171450" indent="-171450">
              <a:buFontTx/>
              <a:buChar char="-"/>
            </a:pPr>
            <a:r>
              <a:rPr lang="en-US" dirty="0"/>
              <a:t>Check who is already known with version control system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8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00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Notice: I will focus on R, R-studio, and </a:t>
            </a:r>
            <a:r>
              <a:rPr lang="en-US" dirty="0" err="1"/>
              <a:t>github</a:t>
            </a:r>
            <a:r>
              <a:rPr lang="en-US" dirty="0"/>
              <a:t>, but these principles can also be applied to other software languages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06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only changes within a file but also file addition and deletion.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34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focus on Git and </a:t>
            </a:r>
            <a:r>
              <a:rPr lang="en-US" dirty="0" err="1"/>
              <a:t>Github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54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13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students:</a:t>
            </a:r>
          </a:p>
          <a:p>
            <a:pPr marL="171450" indent="-171450">
              <a:buFontTx/>
              <a:buChar char="-"/>
            </a:pPr>
            <a:r>
              <a:rPr lang="en-US" dirty="0"/>
              <a:t>What are the potential drawback of this way of working?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Still multiple files eventually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If you do not save each version of the file &gt;&gt; difficult to ‘go back’ to a previous version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Time consuming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You may have to ‘wait’ for the next version your colleague is working on in order to make your adaptation &gt;&gt; limited possibility to work simultaneously</a:t>
            </a:r>
          </a:p>
          <a:p>
            <a:pPr marL="628650" lvl="1" indent="-171450">
              <a:buFontTx/>
              <a:buChar char="-"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88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students: what the drawbacks are of log tables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86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focus on Git and </a:t>
            </a:r>
            <a:r>
              <a:rPr lang="en-US" dirty="0" err="1"/>
              <a:t>Github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56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Allows to ‘go back’ &gt;&gt; restore previous version of files, hence a bit better than log table, but still not optimal, why:</a:t>
            </a:r>
          </a:p>
          <a:p>
            <a:r>
              <a:rPr lang="en-US" dirty="0"/>
              <a:t>- collaboration?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73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Centralisation</a:t>
            </a:r>
            <a:r>
              <a:rPr lang="en-US" dirty="0"/>
              <a:t> offers several advantages: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server acts as the main centralized repository which stores every version of code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You directly commit to the main repository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Everybody knows what the latest version is at some point in time</a:t>
            </a:r>
          </a:p>
          <a:p>
            <a:pPr marL="171450" indent="-171450">
              <a:buFontTx/>
              <a:buChar char="-"/>
            </a:pPr>
            <a:r>
              <a:rPr lang="en-US" dirty="0"/>
              <a:t>More control and easier to manage a central copy than a lot of local copies</a:t>
            </a:r>
          </a:p>
          <a:p>
            <a:pPr marL="171450" indent="-171450">
              <a:buFontTx/>
              <a:buChar char="-"/>
            </a:pPr>
            <a:r>
              <a:rPr lang="en-US" dirty="0"/>
              <a:t>Works well with small teams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Conflicts resolved on the main branch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Drawback:</a:t>
            </a:r>
          </a:p>
          <a:p>
            <a:pPr marL="171450" indent="-171450">
              <a:buFontTx/>
              <a:buChar char="-"/>
            </a:pPr>
            <a:r>
              <a:rPr lang="en-US" dirty="0"/>
              <a:t>If the server is down, you cannot collaborate anymore or save versioned changes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Sources:</a:t>
            </a:r>
          </a:p>
          <a:p>
            <a:pPr marL="171450" indent="-171450">
              <a:buFontTx/>
              <a:buChar char="-"/>
            </a:pPr>
            <a:r>
              <a:rPr lang="nl-NL" dirty="0">
                <a:hlinkClick r:id="rId3"/>
              </a:rPr>
              <a:t>https://git-scm.com/book/en/v2/Getting-Started-About-Version-Control</a:t>
            </a:r>
            <a:r>
              <a:rPr lang="nl-NL" dirty="0"/>
              <a:t> </a:t>
            </a:r>
          </a:p>
          <a:p>
            <a:pPr marL="171450" indent="-171450">
              <a:buFontTx/>
              <a:buChar char="-"/>
            </a:pPr>
            <a:r>
              <a:rPr lang="nl-NL" dirty="0"/>
              <a:t>https://about.gitlab.com/topics/version-control/what-is-centralized-version-control-system/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56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every collaborator, in this case computer A and B have a full copy of the repository and its changes (they mirror the repository), so the repository can be restored if it dies at some point from one of the local copy.</a:t>
            </a:r>
          </a:p>
          <a:p>
            <a:r>
              <a:rPr lang="en-US" dirty="0"/>
              <a:t>This distributed version control system also allow easy collaboration of developers, even of developers’ team simultaneously.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32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Decentralise</a:t>
            </a:r>
            <a:r>
              <a:rPr lang="en-US" dirty="0"/>
              <a:t> means multiple people can work on a single piece of code at the same moment.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02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video here (3 minutes)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14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repository is available, anybody can use, review, improve, comment. &gt;&gt; part of Open Science principles &gt;&gt; transparency of what you do.</a:t>
            </a:r>
          </a:p>
          <a:p>
            <a:r>
              <a:rPr lang="en-US" dirty="0"/>
              <a:t>&gt;&gt; This is only the sate of the repository at that moment in time!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970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Repository I just showed it quite simple, only 1 branch were I develop alone, but a repository can also look like this.</a:t>
            </a:r>
          </a:p>
          <a:p>
            <a:r>
              <a:rPr lang="en-US" dirty="0"/>
              <a:t>Here: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main branch in green,</a:t>
            </a:r>
          </a:p>
          <a:p>
            <a:pPr marL="171450" indent="-171450">
              <a:buFontTx/>
              <a:buChar char="-"/>
            </a:pPr>
            <a:r>
              <a:rPr lang="en-US" dirty="0"/>
              <a:t>Multiple subbranches in orange, also simultaneous branches, which are merged in the main branch (changes are incorporated in the main branch again)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That is what distributed version control system allow you to do!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1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Emphasise</a:t>
            </a:r>
            <a:r>
              <a:rPr lang="en-US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dirty="0"/>
              <a:t>Unique commit identifier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 added to commit</a:t>
            </a:r>
          </a:p>
          <a:p>
            <a:pPr marL="171450" indent="-171450">
              <a:buFontTx/>
              <a:buChar char="-"/>
            </a:pPr>
            <a:r>
              <a:rPr lang="en-US" dirty="0"/>
              <a:t>Date</a:t>
            </a:r>
          </a:p>
          <a:p>
            <a:pPr marL="171450" indent="-171450">
              <a:buFontTx/>
              <a:buChar char="-"/>
            </a:pPr>
            <a:r>
              <a:rPr lang="en-US" dirty="0"/>
              <a:t>You can have a look at the state of the entire repos at a specific commit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8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two people work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41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Jut &amp; Jul have both a copy of the main file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33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Jut made some adaptations and wants to commit them to the repository</a:t>
            </a:r>
          </a:p>
          <a:p>
            <a:r>
              <a:rPr lang="en-US" dirty="0"/>
              <a:t>Jul is still busy making some adaptations.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10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Jut pushes these adaptations, consequently, the server version is updated as well, because he was just a slightly bit faster than Jul.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73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Jul is also ready with her adaptations and wants to push them as well.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50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that doesn’t work because Jul adapted the same part of the code as Jut.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744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Thus Jul first needs to resolve the conflicts between her version and the one from Jut before pushing it to the server.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97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Which results in a new version that can be pushed!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96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Which can finally be pushed on the server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062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server version is adapted!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161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Additional warning: doesn’t work well with word / excel files and figures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464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6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24262-D47C-D444-8DFB-457E9BF504E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3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Element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5F95-2084-1749-8995-0F7ADA47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583" y="365125"/>
            <a:ext cx="10515600" cy="132556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236C3-F128-2047-A24D-4E92155BE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5583" y="1825625"/>
            <a:ext cx="5181600" cy="435133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3D227-31C2-2142-8A6B-8F5EE0A4E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99583" y="1825625"/>
            <a:ext cx="5181600" cy="4351338"/>
          </a:xfrm>
          <a:prstGeom prst="rect">
            <a:avLst/>
          </a:prstGeom>
          <a:noFill/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7006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9A2E9-259B-8441-8BD7-8BFE0D43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B20EC-E2BF-CB40-B5F7-AA23EAD9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097513-49B4-D146-8F59-D02C23C54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DD9DF8-7021-F24D-9D64-422EE6E8E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CA6620-024F-F148-AF77-E48DFCE4A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834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lement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5F95-2084-1749-8995-0F7ADA47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583" y="365125"/>
            <a:ext cx="10515600" cy="132556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236C3-F128-2047-A24D-4E92155BE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5583" y="1825625"/>
            <a:ext cx="10515600" cy="4105156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411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Elem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8E99-BA8A-8C41-BF0E-FD50151A9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3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50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54" r:id="rId2"/>
    <p:sldLayoutId id="2147484028" r:id="rId3"/>
    <p:sldLayoutId id="2147483965" r:id="rId4"/>
  </p:sldLayoutIdLst>
  <p:hf hdr="0" ftr="0" dt="0"/>
  <p:txStyles>
    <p:titleStyle>
      <a:lvl1pPr algn="l" defTabSz="91425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4" indent="-228564" algn="l" defTabSz="91425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91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19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47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74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02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30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57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84" indent="-228564" algn="l" defTabSz="9142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8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6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3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0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8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6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93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21" algn="l" defTabSz="9142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st_of_version-control_softwar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sa/3.0/deed.e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sa/3.0/deed.en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sa/3.0/deed.en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y1zgt0XP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-sa/3.0/deed.en" TargetMode="External"/><Relationship Id="rId4" Type="http://schemas.openxmlformats.org/officeDocument/2006/relationships/hyperlink" Target="https://commons.wikimedia.org/wiki/File:Revision_controlled_project_visualization-2010-24-02.sv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17.svg"/><Relationship Id="rId4" Type="http://schemas.openxmlformats.org/officeDocument/2006/relationships/image" Target="../media/image13.svg"/><Relationship Id="rId9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ascha-kasper.com/the-bumpy-learning-curve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get-started/quickstart/hello-world" TargetMode="External"/><Relationship Id="rId2" Type="http://schemas.openxmlformats.org/officeDocument/2006/relationships/hyperlink" Target="https://happygitwithr.com/index.html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ithub.com/en/get-started/quickstart/hello-world" TargetMode="Externa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nnovationValueInitiative" TargetMode="External"/><Relationship Id="rId2" Type="http://schemas.openxmlformats.org/officeDocument/2006/relationships/hyperlink" Target="https://github.com/DARTH-git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synthetichealth/synthea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Y2JwRfin1M" TargetMode="External"/><Relationship Id="rId2" Type="http://schemas.openxmlformats.org/officeDocument/2006/relationships/hyperlink" Target="https://www.youtube.com/watch?v=zbKdDsNNOhg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3a2x1iJFJWc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reatsouthernsciencecouncil.org.au/" TargetMode="External"/><Relationship Id="rId3" Type="http://schemas.openxmlformats.org/officeDocument/2006/relationships/hyperlink" Target="https://git-scm.com/book/en/v2" TargetMode="External"/><Relationship Id="rId7" Type="http://schemas.openxmlformats.org/officeDocument/2006/relationships/hyperlink" Target="https://learn.microsoft.com/en-us/devops/develop/git/what-is-git%20accessed%20on%2016-12-2022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earn.microsoft.com/en-us/devops/develop/git/what-is-version-control%20accessed%20on%2016-12-2022" TargetMode="External"/><Relationship Id="rId5" Type="http://schemas.openxmlformats.org/officeDocument/2006/relationships/hyperlink" Target="https://www.youtube.com/playlist?list=PL0lo9MOBetEHhfG9vJzVCTiDYcbhAiEqL" TargetMode="External"/><Relationship Id="rId10" Type="http://schemas.openxmlformats.org/officeDocument/2006/relationships/hyperlink" Target="https://view.officeapps.live.com/op/view.aspx?src=https%3A%2F%2Fwww.library.sydney.edu.au%2Fresearch%2Fdata-management%2Fdownloads%2Fversion-control.docx&amp;wdOrigin=BROWSELINK" TargetMode="External"/><Relationship Id="rId4" Type="http://schemas.openxmlformats.org/officeDocument/2006/relationships/hyperlink" Target="https://doi.org/10.7287/peerj.preprints.3159v2" TargetMode="External"/><Relationship Id="rId9" Type="http://schemas.openxmlformats.org/officeDocument/2006/relationships/hyperlink" Target="https://www.researchgate.net/publication/277511404_Healthy_Futures_Forum_Regional_Health_Research_Priorities_Worksho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510B4-2CAC-3A11-318F-887F6188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version control systems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70F13-EA14-9835-2F7D-387CE045A2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8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77EF0D-A620-C617-CADE-28C00E95F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Today…</a:t>
            </a: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2C965-C6C7-07C8-A4F2-F3F9FFB957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are going to talk about a life-changing event for me…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happened in the year 2021…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I discovered GitHub!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970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FF967-E6CC-0FC2-2DF4-6CCDFDD5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check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9908B-80CB-6EA9-262F-BFD551F76E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Raise your hand if your files also look like this</a:t>
            </a: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9C9B68-A6A3-4CCC-DFA0-FA440BAEF6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99" t="7148" r="9766" b="72228"/>
          <a:stretch/>
        </p:blipFill>
        <p:spPr>
          <a:xfrm>
            <a:off x="1265583" y="2667789"/>
            <a:ext cx="19752619" cy="32711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BA577B-748D-0FF4-C8F9-DB54D6284A72}"/>
              </a:ext>
            </a:extLst>
          </p:cNvPr>
          <p:cNvSpPr/>
          <p:nvPr/>
        </p:nvSpPr>
        <p:spPr>
          <a:xfrm>
            <a:off x="1265583" y="3878203"/>
            <a:ext cx="3862598" cy="151064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242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E17EF-3E74-409D-169C-22FB2978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check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E08E4-19A6-0EAD-12FF-26E7A2D417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How do you keep track of changes you make in source code / script?</a:t>
            </a:r>
          </a:p>
          <a:p>
            <a:r>
              <a:rPr lang="en-US" dirty="0"/>
              <a:t>Do you have experience with collaborating on a script?</a:t>
            </a:r>
          </a:p>
          <a:p>
            <a:pPr lvl="1"/>
            <a:r>
              <a:rPr lang="en-US" dirty="0"/>
              <a:t>How did you prevent conflicts and ensured the possibility to work simultaneously?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53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C49C-AE78-62F3-27EA-F258DE91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AD47E-B511-CF89-ACA2-59C1FA7275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Basic knowledge of the statistical software ‘R’  and R-studio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1122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B7790-B2C6-6FF1-E4B5-C3FEC6906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C2152-615A-8AB7-6755-FA970E8C88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After this lecture, you should be able to:</a:t>
            </a:r>
          </a:p>
          <a:p>
            <a:pPr lvl="1"/>
            <a:r>
              <a:rPr lang="en-US" dirty="0"/>
              <a:t>Explain what are version control systems</a:t>
            </a:r>
          </a:p>
          <a:p>
            <a:pPr lvl="1"/>
            <a:r>
              <a:rPr lang="en-US" dirty="0"/>
              <a:t>Explain why using version control systems</a:t>
            </a:r>
          </a:p>
          <a:p>
            <a:pPr lvl="1"/>
            <a:r>
              <a:rPr lang="en-US" dirty="0"/>
              <a:t>Explain the (dis)advantages of using version control systems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9A4B-F8E7-7E6C-408B-D289A67B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 – what?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B2175-BD0F-A117-A1B3-AC6CA063F5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 to:</a:t>
            </a:r>
          </a:p>
          <a:p>
            <a:pPr lvl="1"/>
            <a:r>
              <a:rPr lang="en-US" dirty="0"/>
              <a:t>Systematically track changes made in scripts (and files)</a:t>
            </a:r>
          </a:p>
          <a:p>
            <a:pPr lvl="1"/>
            <a:r>
              <a:rPr lang="en-US" dirty="0"/>
              <a:t>Build a history of changes made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9226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BDA27-3314-C5C1-F4A5-3051121E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 – why?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73ACC-84A7-6D46-1DAD-88915D68FE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Allows checking adaptations</a:t>
            </a:r>
          </a:p>
          <a:p>
            <a:r>
              <a:rPr lang="en-US" dirty="0"/>
              <a:t>Allows to re-use previous versions</a:t>
            </a:r>
          </a:p>
          <a:p>
            <a:r>
              <a:rPr lang="en-US" dirty="0"/>
              <a:t>Avoid files’ duplication</a:t>
            </a:r>
          </a:p>
          <a:p>
            <a:r>
              <a:rPr lang="en-US" dirty="0"/>
              <a:t>Prevent (damages of) deleting the ‘wrong’ files</a:t>
            </a:r>
          </a:p>
          <a:p>
            <a:r>
              <a:rPr lang="en-US" dirty="0"/>
              <a:t>Facilitate collaboration on a project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412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9A4B-F8E7-7E6C-408B-D289A67B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 – how?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B2175-BD0F-A117-A1B3-AC6CA063F5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Log table</a:t>
            </a:r>
          </a:p>
        </p:txBody>
      </p:sp>
    </p:spTree>
    <p:extLst>
      <p:ext uri="{BB962C8B-B14F-4D97-AF65-F5344CB8AC3E}">
        <p14:creationId xmlns:p14="http://schemas.microsoft.com/office/powerpoint/2010/main" val="118374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45E58-C14D-9D12-F823-1B78093A2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table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57DA7-E8F0-FA24-8C0E-BE2F6E7C5C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Keep track manually of:</a:t>
            </a:r>
          </a:p>
          <a:p>
            <a:pPr lvl="1"/>
            <a:r>
              <a:rPr lang="en-US" dirty="0"/>
              <a:t>Version number</a:t>
            </a:r>
          </a:p>
          <a:p>
            <a:pPr lvl="1"/>
            <a:r>
              <a:rPr lang="en-US" dirty="0"/>
              <a:t>Sometimes: file of each version number</a:t>
            </a:r>
          </a:p>
          <a:p>
            <a:pPr lvl="1"/>
            <a:r>
              <a:rPr lang="en-US" dirty="0"/>
              <a:t>Changes made</a:t>
            </a:r>
          </a:p>
          <a:p>
            <a:pPr lvl="1"/>
            <a:r>
              <a:rPr lang="en-US" dirty="0"/>
              <a:t>Person who made changes</a:t>
            </a:r>
          </a:p>
          <a:p>
            <a:pPr lvl="1"/>
            <a:r>
              <a:rPr lang="en-US" dirty="0"/>
              <a:t>Date of changes</a:t>
            </a:r>
          </a:p>
          <a:p>
            <a:pPr lvl="1"/>
            <a:r>
              <a:rPr lang="en-US" dirty="0"/>
              <a:t>Status, eventually (e.g., draft, revised, final)</a:t>
            </a:r>
          </a:p>
          <a:p>
            <a:pPr lvl="1"/>
            <a:endParaRPr lang="en-US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3761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05AEF-6769-195F-BB65-0095328C2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table examples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99B1732-950F-5BE5-13B1-DA78CB385E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1913" t="39056" r="25432" b="28654"/>
          <a:stretch/>
        </p:blipFill>
        <p:spPr>
          <a:xfrm>
            <a:off x="1265583" y="1929326"/>
            <a:ext cx="7876344" cy="271681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DF253-BBF8-7741-E4C2-3542D764F8D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751866" y="6144654"/>
            <a:ext cx="441770" cy="441813"/>
          </a:xfrm>
          <a:prstGeom prst="ellipse">
            <a:avLst/>
          </a:prstGeom>
        </p:spPr>
        <p:txBody>
          <a:bodyPr/>
          <a:lstStyle/>
          <a:p>
            <a:fld id="{6586D83B-F5E2-6149-B7DD-0F6F1BA759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7EA009-2E18-3C13-CC88-14E19EBA2E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4" t="42703" r="57555" b="35855"/>
          <a:stretch/>
        </p:blipFill>
        <p:spPr>
          <a:xfrm>
            <a:off x="4230129" y="4646141"/>
            <a:ext cx="6222999" cy="22118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992390-6FAD-9E18-5D1B-43A4067CC8CE}"/>
              </a:ext>
            </a:extLst>
          </p:cNvPr>
          <p:cNvSpPr txBox="1"/>
          <p:nvPr/>
        </p:nvSpPr>
        <p:spPr>
          <a:xfrm>
            <a:off x="9141927" y="4253614"/>
            <a:ext cx="2905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The University of Sydney</a:t>
            </a:r>
            <a:endParaRPr lang="nl-NL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EEF744-3E1D-A8F4-DD46-061711509738}"/>
              </a:ext>
            </a:extLst>
          </p:cNvPr>
          <p:cNvSpPr txBox="1"/>
          <p:nvPr/>
        </p:nvSpPr>
        <p:spPr>
          <a:xfrm>
            <a:off x="1998364" y="6492875"/>
            <a:ext cx="2491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Sinclair et al. 2015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466947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47EA-22A5-97A8-5FB6-91E4D4BF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drawback of such approach?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1953A-B63A-E188-1632-351B8C76A2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Time consuming</a:t>
            </a:r>
          </a:p>
          <a:p>
            <a:r>
              <a:rPr lang="en-US" dirty="0"/>
              <a:t>Still: save multiple version of a file</a:t>
            </a:r>
          </a:p>
          <a:p>
            <a:pPr lvl="1"/>
            <a:r>
              <a:rPr lang="en-US" dirty="0"/>
              <a:t>If not: you cannot go back to a previous version</a:t>
            </a:r>
          </a:p>
          <a:p>
            <a:pPr lvl="1"/>
            <a:r>
              <a:rPr lang="en-US" dirty="0"/>
              <a:t>If yes: takes up disc space</a:t>
            </a:r>
          </a:p>
          <a:p>
            <a:r>
              <a:rPr lang="en-US" dirty="0"/>
              <a:t>You can still delete / update the wrong files</a:t>
            </a:r>
          </a:p>
          <a:p>
            <a:r>
              <a:rPr lang="en-US" dirty="0"/>
              <a:t>Collaboration?</a:t>
            </a:r>
          </a:p>
          <a:p>
            <a:pPr lvl="1"/>
            <a:r>
              <a:rPr lang="en-US" dirty="0"/>
              <a:t>Wait for the most up-to-date file!</a:t>
            </a:r>
          </a:p>
          <a:p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699FC-2A83-E97B-20FF-8C9C00D7DC9D}"/>
              </a:ext>
            </a:extLst>
          </p:cNvPr>
          <p:cNvSpPr txBox="1"/>
          <p:nvPr/>
        </p:nvSpPr>
        <p:spPr>
          <a:xfrm rot="20173550">
            <a:off x="1500995" y="3191774"/>
            <a:ext cx="8988725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Solution?</a:t>
            </a:r>
          </a:p>
          <a:p>
            <a:r>
              <a:rPr lang="en-US" sz="2800" dirty="0"/>
              <a:t>Let a software do this for you = version control system!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88200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9A4B-F8E7-7E6C-408B-D289A67B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 – how?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B2175-BD0F-A117-A1B3-AC6CA063F5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Log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Version control systems</a:t>
            </a:r>
          </a:p>
          <a:p>
            <a:pPr lvl="1"/>
            <a:r>
              <a:rPr lang="en-US" dirty="0"/>
              <a:t>Local, centralized, </a:t>
            </a:r>
            <a:r>
              <a:rPr lang="en-US" b="1" u="sng" dirty="0"/>
              <a:t>distributed</a:t>
            </a:r>
          </a:p>
          <a:p>
            <a:pPr lvl="1"/>
            <a:r>
              <a:rPr lang="en-US" dirty="0" err="1"/>
              <a:t>Softwares</a:t>
            </a:r>
            <a:r>
              <a:rPr lang="en-US" dirty="0"/>
              <a:t>, such as ‘</a:t>
            </a:r>
            <a:r>
              <a:rPr lang="en-US" b="1" u="sng" dirty="0"/>
              <a:t>Git</a:t>
            </a:r>
            <a:r>
              <a:rPr lang="en-US" dirty="0"/>
              <a:t>’, Mercurial</a:t>
            </a:r>
          </a:p>
          <a:p>
            <a:pPr lvl="1"/>
            <a:r>
              <a:rPr lang="en-US" dirty="0">
                <a:hlinkClick r:id="rId3"/>
              </a:rPr>
              <a:t>https://en.wikipedia.org/wiki/List_of_version-control_software</a:t>
            </a:r>
            <a:r>
              <a:rPr lang="en-US" dirty="0"/>
              <a:t>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7410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2CF13-1942-CBDC-61A4-B0E0BA64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version control system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84D9BC-5761-952E-E90E-C914C3DB6B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124668" y="1825625"/>
            <a:ext cx="4796740" cy="410527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D6F215-BCB9-6AC6-CB57-CBEB6846232B}"/>
              </a:ext>
            </a:extLst>
          </p:cNvPr>
          <p:cNvSpPr txBox="1"/>
          <p:nvPr/>
        </p:nvSpPr>
        <p:spPr>
          <a:xfrm>
            <a:off x="4124668" y="6065837"/>
            <a:ext cx="2802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+mj-lt"/>
              </a:rPr>
              <a:t>Source: </a:t>
            </a:r>
            <a:r>
              <a:rPr lang="nl-NL" b="0" i="0" dirty="0" err="1">
                <a:effectLst/>
                <a:latin typeface="+mj-lt"/>
              </a:rPr>
              <a:t>Chacon</a:t>
            </a:r>
            <a:r>
              <a:rPr lang="nl-NL" b="0" i="0" dirty="0">
                <a:effectLst/>
                <a:latin typeface="+mj-lt"/>
              </a:rPr>
              <a:t> &amp; Straub</a:t>
            </a:r>
            <a:endParaRPr lang="nl-NL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027EC3-B08E-5023-57B2-5D0C270AAF6C}"/>
              </a:ext>
            </a:extLst>
          </p:cNvPr>
          <p:cNvSpPr txBox="1"/>
          <p:nvPr/>
        </p:nvSpPr>
        <p:spPr>
          <a:xfrm>
            <a:off x="4124668" y="6435169"/>
            <a:ext cx="261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Licence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CC BY-SA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81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D9F9-B9EE-5230-0AD6-D442DD137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Centralised</a:t>
            </a:r>
            <a:r>
              <a:rPr lang="en-US" dirty="0"/>
              <a:t> version control system</a:t>
            </a:r>
            <a:endParaRPr lang="nl-NL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5A20EC-AF4F-395E-C106-2FF642FADB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69025" y="1825625"/>
            <a:ext cx="5908026" cy="41052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2EAA69-14C9-C8FA-B243-59702A976E17}"/>
              </a:ext>
            </a:extLst>
          </p:cNvPr>
          <p:cNvSpPr txBox="1"/>
          <p:nvPr/>
        </p:nvSpPr>
        <p:spPr>
          <a:xfrm>
            <a:off x="3569025" y="6050363"/>
            <a:ext cx="2802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+mj-lt"/>
              </a:rPr>
              <a:t>Source: </a:t>
            </a:r>
            <a:r>
              <a:rPr lang="nl-NL" b="0" i="0" dirty="0" err="1">
                <a:effectLst/>
                <a:latin typeface="+mj-lt"/>
              </a:rPr>
              <a:t>Chacon</a:t>
            </a:r>
            <a:r>
              <a:rPr lang="nl-NL" b="0" i="0" dirty="0">
                <a:effectLst/>
                <a:latin typeface="+mj-lt"/>
              </a:rPr>
              <a:t> &amp; Straub</a:t>
            </a:r>
            <a:endParaRPr lang="nl-NL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3D80EC-F9E1-BAD3-BB8A-92486AC77787}"/>
              </a:ext>
            </a:extLst>
          </p:cNvPr>
          <p:cNvSpPr txBox="1"/>
          <p:nvPr/>
        </p:nvSpPr>
        <p:spPr>
          <a:xfrm>
            <a:off x="3569025" y="6419695"/>
            <a:ext cx="261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Licence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CC BY-SA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714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54CBB-6286-CA36-2269-CAB8AC59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version control system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7C3C16-F435-EF6C-4FDF-69E723ACB8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806976" y="1825625"/>
            <a:ext cx="3432123" cy="41052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21E6AA-BE58-AF06-09AA-BB076CE2E353}"/>
              </a:ext>
            </a:extLst>
          </p:cNvPr>
          <p:cNvSpPr txBox="1"/>
          <p:nvPr/>
        </p:nvSpPr>
        <p:spPr>
          <a:xfrm>
            <a:off x="4806976" y="6092845"/>
            <a:ext cx="2802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+mj-lt"/>
              </a:rPr>
              <a:t>Source: </a:t>
            </a:r>
            <a:r>
              <a:rPr lang="nl-NL" b="0" i="0" dirty="0" err="1">
                <a:effectLst/>
                <a:latin typeface="+mj-lt"/>
              </a:rPr>
              <a:t>Chacon</a:t>
            </a:r>
            <a:r>
              <a:rPr lang="nl-NL" b="0" i="0" dirty="0">
                <a:effectLst/>
                <a:latin typeface="+mj-lt"/>
              </a:rPr>
              <a:t> &amp; Straub</a:t>
            </a:r>
            <a:endParaRPr lang="nl-NL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95377C-AA05-4E1A-741C-205E6622399C}"/>
              </a:ext>
            </a:extLst>
          </p:cNvPr>
          <p:cNvSpPr txBox="1"/>
          <p:nvPr/>
        </p:nvSpPr>
        <p:spPr>
          <a:xfrm>
            <a:off x="4806976" y="6462177"/>
            <a:ext cx="261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Licence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CC BY-SA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533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28DF-67FF-F416-E03B-9B7354006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– git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BE74D-5D54-4FAC-8A94-0DEC268F05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Git</a:t>
            </a:r>
          </a:p>
          <a:p>
            <a:pPr lvl="1"/>
            <a:r>
              <a:rPr lang="en-US" dirty="0"/>
              <a:t>Open-source </a:t>
            </a:r>
            <a:r>
              <a:rPr lang="en-US" b="1" u="sng" dirty="0"/>
              <a:t>distributed</a:t>
            </a:r>
            <a:r>
              <a:rPr lang="en-US" dirty="0"/>
              <a:t> version control system / software</a:t>
            </a:r>
          </a:p>
          <a:p>
            <a:pPr lvl="1"/>
            <a:r>
              <a:rPr lang="en-US" dirty="0"/>
              <a:t>Make a local copy of a repository</a:t>
            </a:r>
          </a:p>
          <a:p>
            <a:pPr lvl="1"/>
            <a:r>
              <a:rPr lang="en-US" dirty="0"/>
              <a:t>Multiple people can work simultaneously on the same project</a:t>
            </a:r>
          </a:p>
          <a:p>
            <a:pPr lvl="1"/>
            <a:r>
              <a:rPr lang="en-US" dirty="0"/>
              <a:t>Allows remote and offline repository / code adaptation</a:t>
            </a:r>
          </a:p>
          <a:p>
            <a:pPr lvl="1"/>
            <a:r>
              <a:rPr lang="en-GB" dirty="0"/>
              <a:t>Synchronisation</a:t>
            </a:r>
            <a:r>
              <a:rPr lang="en-US" dirty="0"/>
              <a:t> with repository on server</a:t>
            </a:r>
          </a:p>
          <a:p>
            <a:pPr lvl="1"/>
            <a:r>
              <a:rPr lang="en-US" dirty="0"/>
              <a:t>Integrated in all major script-based development </a:t>
            </a:r>
            <a:r>
              <a:rPr lang="en-US" dirty="0" err="1"/>
              <a:t>softwares</a:t>
            </a:r>
            <a:r>
              <a:rPr lang="en-US" dirty="0"/>
              <a:t> (such as R)</a:t>
            </a:r>
          </a:p>
          <a:p>
            <a:pPr lvl="1"/>
            <a:r>
              <a:rPr lang="en-US" dirty="0"/>
              <a:t>Components:</a:t>
            </a:r>
          </a:p>
          <a:p>
            <a:pPr lvl="2"/>
            <a:r>
              <a:rPr lang="en-US" dirty="0"/>
              <a:t>repos - repositories</a:t>
            </a:r>
          </a:p>
          <a:p>
            <a:pPr lvl="2"/>
            <a:r>
              <a:rPr lang="en-US" dirty="0"/>
              <a:t>branches</a:t>
            </a:r>
          </a:p>
          <a:p>
            <a:pPr lvl="2"/>
            <a:r>
              <a:rPr lang="en-US" dirty="0"/>
              <a:t>commits</a:t>
            </a:r>
          </a:p>
          <a:p>
            <a:pPr lvl="2"/>
            <a:r>
              <a:rPr lang="en-US" dirty="0"/>
              <a:t>push / pull</a:t>
            </a:r>
          </a:p>
          <a:p>
            <a:pPr lvl="2"/>
            <a:r>
              <a:rPr lang="en-US" dirty="0"/>
              <a:t>...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55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CF250-0D82-3166-DE94-7245F8C7E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583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What is </a:t>
            </a:r>
            <a:r>
              <a:rPr lang="en-US" dirty="0" err="1"/>
              <a:t>github</a:t>
            </a:r>
            <a:r>
              <a:rPr lang="en-US" dirty="0"/>
              <a:t>?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3416A-89F7-6A6F-E96B-C85477229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5583" y="1825625"/>
            <a:ext cx="5181600" cy="4351338"/>
          </a:xfrm>
        </p:spPr>
        <p:txBody>
          <a:bodyPr>
            <a:normAutofit/>
          </a:bodyPr>
          <a:lstStyle/>
          <a:p>
            <a:r>
              <a:rPr lang="nl-NL" dirty="0">
                <a:hlinkClick r:id="rId3"/>
              </a:rPr>
              <a:t>https://www.youtube.com/watch?v=pBy1zgt0XPc</a:t>
            </a:r>
            <a:r>
              <a:rPr lang="nl-NL" dirty="0"/>
              <a:t> </a:t>
            </a:r>
          </a:p>
          <a:p>
            <a:r>
              <a:rPr lang="nl-NL" dirty="0" err="1"/>
              <a:t>Advantages</a:t>
            </a:r>
            <a:r>
              <a:rPr lang="nl-NL" dirty="0"/>
              <a:t> of Git &amp; GitHub &gt;&gt; </a:t>
            </a:r>
            <a:r>
              <a:rPr lang="nl-NL" dirty="0" err="1"/>
              <a:t>integration</a:t>
            </a:r>
            <a:r>
              <a:rPr lang="nl-NL" dirty="0"/>
              <a:t> in R!</a:t>
            </a:r>
          </a:p>
          <a:p>
            <a:r>
              <a:rPr lang="nl-NL" dirty="0" err="1"/>
              <a:t>Difference</a:t>
            </a:r>
            <a:r>
              <a:rPr lang="nl-NL" dirty="0"/>
              <a:t> Git &amp; GitHub</a:t>
            </a:r>
          </a:p>
          <a:p>
            <a:pPr lvl="1"/>
            <a:r>
              <a:rPr lang="nl-NL" dirty="0"/>
              <a:t>Git = software</a:t>
            </a:r>
          </a:p>
          <a:p>
            <a:pPr lvl="1"/>
            <a:r>
              <a:rPr lang="nl-NL" dirty="0"/>
              <a:t>GitHub = web-host Git system</a:t>
            </a:r>
          </a:p>
          <a:p>
            <a:r>
              <a:rPr lang="nl-NL" dirty="0" err="1"/>
              <a:t>Alternatives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GitHub:</a:t>
            </a:r>
          </a:p>
          <a:p>
            <a:pPr lvl="1"/>
            <a:r>
              <a:rPr lang="nl-NL" dirty="0" err="1"/>
              <a:t>GitLab</a:t>
            </a:r>
            <a:endParaRPr lang="nl-NL" dirty="0"/>
          </a:p>
          <a:p>
            <a:pPr lvl="1"/>
            <a:r>
              <a:rPr lang="nl-NL" dirty="0"/>
              <a:t>Codeberg (European)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0817B7-D7EE-8A6B-A743-1EC1F51B30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70" t="19640" r="13750" b="6667"/>
          <a:stretch/>
        </p:blipFill>
        <p:spPr>
          <a:xfrm>
            <a:off x="6599583" y="2543969"/>
            <a:ext cx="5181600" cy="2914649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24A9D1-A365-5653-0BB4-F56D4EE0841A}"/>
              </a:ext>
            </a:extLst>
          </p:cNvPr>
          <p:cNvSpPr txBox="1"/>
          <p:nvPr/>
        </p:nvSpPr>
        <p:spPr>
          <a:xfrm>
            <a:off x="6599583" y="5648409"/>
            <a:ext cx="1965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Bryan – 2017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402275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44A0-AA8C-1B50-6745-0D340F22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basics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A0A05-B112-E959-BA85-A84474B2B7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Repos – repositories</a:t>
            </a:r>
          </a:p>
          <a:p>
            <a:pPr lvl="1"/>
            <a:r>
              <a:rPr lang="en-US" dirty="0"/>
              <a:t>Contains all the files of your project </a:t>
            </a:r>
          </a:p>
          <a:p>
            <a:pPr lvl="1"/>
            <a:r>
              <a:rPr lang="en-US" dirty="0"/>
              <a:t>‘Equal’ to R-project</a:t>
            </a:r>
          </a:p>
          <a:p>
            <a:r>
              <a:rPr lang="en-US" dirty="0"/>
              <a:t>Branch</a:t>
            </a:r>
          </a:p>
          <a:p>
            <a:pPr lvl="1"/>
            <a:r>
              <a:rPr lang="en-US" dirty="0"/>
              <a:t>A (local) copy of the (main) repository</a:t>
            </a:r>
          </a:p>
          <a:p>
            <a:r>
              <a:rPr lang="en-US" dirty="0"/>
              <a:t>Commit</a:t>
            </a:r>
          </a:p>
          <a:p>
            <a:pPr lvl="1"/>
            <a:r>
              <a:rPr lang="nl-NL" dirty="0"/>
              <a:t>A </a:t>
            </a:r>
            <a:r>
              <a:rPr lang="nl-NL" dirty="0" err="1"/>
              <a:t>stamped</a:t>
            </a:r>
            <a:r>
              <a:rPr lang="nl-NL" dirty="0"/>
              <a:t> </a:t>
            </a:r>
            <a:r>
              <a:rPr lang="nl-NL" dirty="0" err="1"/>
              <a:t>version</a:t>
            </a:r>
            <a:r>
              <a:rPr lang="nl-NL" dirty="0"/>
              <a:t> of a </a:t>
            </a:r>
            <a:r>
              <a:rPr lang="nl-NL" dirty="0" err="1"/>
              <a:t>branch</a:t>
            </a:r>
            <a:endParaRPr lang="nl-NL" dirty="0"/>
          </a:p>
          <a:p>
            <a:r>
              <a:rPr lang="nl-NL" dirty="0"/>
              <a:t>Pull</a:t>
            </a:r>
          </a:p>
          <a:p>
            <a:pPr lvl="1"/>
            <a:r>
              <a:rPr lang="nl-NL" dirty="0"/>
              <a:t>Action </a:t>
            </a:r>
            <a:r>
              <a:rPr lang="nl-NL" dirty="0" err="1"/>
              <a:t>to</a:t>
            </a:r>
            <a:r>
              <a:rPr lang="nl-NL" dirty="0"/>
              <a:t> ‘download’ a </a:t>
            </a:r>
            <a:r>
              <a:rPr lang="nl-NL" dirty="0" err="1"/>
              <a:t>version</a:t>
            </a:r>
            <a:r>
              <a:rPr lang="nl-NL" dirty="0"/>
              <a:t> (</a:t>
            </a:r>
            <a:r>
              <a:rPr lang="nl-NL" dirty="0" err="1"/>
              <a:t>commit</a:t>
            </a:r>
            <a:r>
              <a:rPr lang="nl-NL" dirty="0"/>
              <a:t>) of </a:t>
            </a:r>
            <a:r>
              <a:rPr lang="nl-NL" dirty="0" err="1"/>
              <a:t>the</a:t>
            </a:r>
            <a:r>
              <a:rPr lang="nl-NL" dirty="0"/>
              <a:t> online </a:t>
            </a:r>
            <a:r>
              <a:rPr lang="nl-NL" dirty="0" err="1"/>
              <a:t>repository</a:t>
            </a:r>
            <a:endParaRPr lang="nl-NL" dirty="0"/>
          </a:p>
          <a:p>
            <a:r>
              <a:rPr lang="nl-NL" dirty="0"/>
              <a:t>Push</a:t>
            </a:r>
          </a:p>
          <a:p>
            <a:pPr lvl="1"/>
            <a:r>
              <a:rPr lang="nl-NL" dirty="0"/>
              <a:t>Action </a:t>
            </a:r>
            <a:r>
              <a:rPr lang="nl-NL" dirty="0" err="1"/>
              <a:t>to</a:t>
            </a:r>
            <a:r>
              <a:rPr lang="nl-NL" dirty="0"/>
              <a:t> ‘upload’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version</a:t>
            </a:r>
            <a:r>
              <a:rPr lang="nl-NL" dirty="0"/>
              <a:t> (</a:t>
            </a:r>
            <a:r>
              <a:rPr lang="nl-NL" dirty="0" err="1"/>
              <a:t>commit</a:t>
            </a:r>
            <a:r>
              <a:rPr lang="nl-NL" dirty="0"/>
              <a:t>)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repository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32693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1319-2CAE-DAB7-0B18-8DA283EC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look like?</a:t>
            </a:r>
            <a:br>
              <a:rPr lang="en-US" dirty="0"/>
            </a:br>
            <a:r>
              <a:rPr lang="en-US" dirty="0"/>
              <a:t>repository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E1811E-6CDE-2AA0-AE5F-546F9F21A2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r="5759" b="5666"/>
          <a:stretch/>
        </p:blipFill>
        <p:spPr>
          <a:xfrm>
            <a:off x="1265583" y="1825625"/>
            <a:ext cx="8937678" cy="5032375"/>
          </a:xfrm>
        </p:spPr>
      </p:pic>
    </p:spTree>
    <p:extLst>
      <p:ext uri="{BB962C8B-B14F-4D97-AF65-F5344CB8AC3E}">
        <p14:creationId xmlns:p14="http://schemas.microsoft.com/office/powerpoint/2010/main" val="2128640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9F24-DB03-0973-8994-5DD640B2C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look like?</a:t>
            </a:r>
            <a:br>
              <a:rPr lang="en-US" dirty="0"/>
            </a:br>
            <a:r>
              <a:rPr lang="en-US" dirty="0"/>
              <a:t>branches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5CDE05-0862-5DB3-1077-1A74C77AF0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85775" y="1218913"/>
            <a:ext cx="2137399" cy="54832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8D9999-CA90-A32D-DE5A-AE4DF1209864}"/>
              </a:ext>
            </a:extLst>
          </p:cNvPr>
          <p:cNvSpPr txBox="1"/>
          <p:nvPr/>
        </p:nvSpPr>
        <p:spPr>
          <a:xfrm>
            <a:off x="8793725" y="4013006"/>
            <a:ext cx="32437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Source: </a:t>
            </a:r>
            <a:r>
              <a:rPr lang="nl-NL" dirty="0">
                <a:hlinkClick r:id="rId4"/>
              </a:rPr>
              <a:t>https://commons.wikimedia.org/wiki/File:Revision_controlled_project_visualization-2010-24-02.svg</a:t>
            </a:r>
            <a:r>
              <a:rPr lang="nl-NL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76A970-D1C9-04A3-E37B-9F4FF458D3FE}"/>
              </a:ext>
            </a:extLst>
          </p:cNvPr>
          <p:cNvSpPr txBox="1"/>
          <p:nvPr/>
        </p:nvSpPr>
        <p:spPr>
          <a:xfrm>
            <a:off x="8793725" y="5595548"/>
            <a:ext cx="261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Licence</a:t>
            </a:r>
            <a:r>
              <a:rPr lang="en-US" dirty="0"/>
              <a:t>: </a:t>
            </a:r>
            <a:r>
              <a:rPr lang="en-US" dirty="0">
                <a:hlinkClick r:id="rId5"/>
              </a:rPr>
              <a:t>CC BY-SA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961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1913-05DA-CB5D-8A5B-AC7E62B5D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look like?</a:t>
            </a:r>
            <a:br>
              <a:rPr lang="en-US" dirty="0"/>
            </a:br>
            <a:r>
              <a:rPr lang="en-US" dirty="0"/>
              <a:t>Commit history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28F7CC-8324-001D-6D8D-D6DDF5184DD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r="7089" b="5396"/>
          <a:stretch/>
        </p:blipFill>
        <p:spPr>
          <a:xfrm>
            <a:off x="1523092" y="1825626"/>
            <a:ext cx="8786371" cy="5032374"/>
          </a:xfrm>
        </p:spPr>
      </p:pic>
    </p:spTree>
    <p:extLst>
      <p:ext uri="{BB962C8B-B14F-4D97-AF65-F5344CB8AC3E}">
        <p14:creationId xmlns:p14="http://schemas.microsoft.com/office/powerpoint/2010/main" val="616975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8A55-E506-F3A1-312C-20373CD8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91DC929-00B6-0DA0-14FB-4AF14740DC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31321" t="25201" r="13371" b="29320"/>
          <a:stretch/>
        </p:blipFill>
        <p:spPr>
          <a:xfrm>
            <a:off x="1265583" y="2143585"/>
            <a:ext cx="5394878" cy="249532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D2DC4-1815-14FB-84E1-BA6480A05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99582" y="1825625"/>
            <a:ext cx="559241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Users of your repo can:</a:t>
            </a:r>
          </a:p>
          <a:p>
            <a:r>
              <a:rPr lang="nl-NL" dirty="0"/>
              <a:t>Download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version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repo</a:t>
            </a:r>
            <a:endParaRPr lang="nl-NL" dirty="0"/>
          </a:p>
          <a:p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it</a:t>
            </a:r>
            <a:endParaRPr lang="nl-NL" dirty="0"/>
          </a:p>
          <a:p>
            <a:r>
              <a:rPr lang="nl-NL" dirty="0" err="1"/>
              <a:t>Raise</a:t>
            </a:r>
            <a:r>
              <a:rPr lang="nl-NL" dirty="0"/>
              <a:t> issues</a:t>
            </a:r>
          </a:p>
          <a:p>
            <a:r>
              <a:rPr lang="nl-NL" dirty="0" err="1"/>
              <a:t>Create</a:t>
            </a:r>
            <a:r>
              <a:rPr lang="nl-NL" dirty="0"/>
              <a:t> pull </a:t>
            </a:r>
            <a:r>
              <a:rPr lang="nl-NL" dirty="0" err="1"/>
              <a:t>requests</a:t>
            </a:r>
            <a:endParaRPr lang="nl-NL" dirty="0"/>
          </a:p>
          <a:p>
            <a:pPr lvl="1"/>
            <a:r>
              <a:rPr lang="nl-NL" dirty="0"/>
              <a:t>Make changes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discussing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before</a:t>
            </a:r>
            <a:r>
              <a:rPr lang="nl-NL" dirty="0"/>
              <a:t> </a:t>
            </a:r>
            <a:r>
              <a:rPr lang="nl-NL" dirty="0" err="1"/>
              <a:t>merging</a:t>
            </a:r>
            <a:r>
              <a:rPr lang="nl-NL" dirty="0"/>
              <a:t> in </a:t>
            </a:r>
            <a:r>
              <a:rPr lang="nl-NL" dirty="0" err="1"/>
              <a:t>main</a:t>
            </a:r>
            <a:r>
              <a:rPr lang="nl-NL" dirty="0"/>
              <a:t> </a:t>
            </a:r>
            <a:r>
              <a:rPr lang="nl-NL" dirty="0" err="1"/>
              <a:t>branch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00A92D-FB92-E755-A404-CC0A3681140A}"/>
              </a:ext>
            </a:extLst>
          </p:cNvPr>
          <p:cNvSpPr txBox="1"/>
          <p:nvPr/>
        </p:nvSpPr>
        <p:spPr>
          <a:xfrm>
            <a:off x="1264762" y="4848859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Bryan –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3681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3956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E0AE9A0C-47BF-419C-5915-67E6D635EFCC}"/>
              </a:ext>
            </a:extLst>
          </p:cNvPr>
          <p:cNvSpPr/>
          <p:nvPr/>
        </p:nvSpPr>
        <p:spPr>
          <a:xfrm rot="3622303">
            <a:off x="4804914" y="2353513"/>
            <a:ext cx="626105" cy="100014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140032B-4E4C-E727-D917-D34B5E89E134}"/>
              </a:ext>
            </a:extLst>
          </p:cNvPr>
          <p:cNvSpPr/>
          <p:nvPr/>
        </p:nvSpPr>
        <p:spPr>
          <a:xfrm rot="18023136">
            <a:off x="7201535" y="2349858"/>
            <a:ext cx="626105" cy="100014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3D9D94-1EDF-4649-954E-3082346A1E72}"/>
              </a:ext>
            </a:extLst>
          </p:cNvPr>
          <p:cNvSpPr txBox="1"/>
          <p:nvPr/>
        </p:nvSpPr>
        <p:spPr>
          <a:xfrm>
            <a:off x="4726920" y="2195706"/>
            <a:ext cx="57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Pull</a:t>
            </a:r>
            <a:endParaRPr lang="nl-NL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8CDE91-87EF-017C-F412-FA173EA8262B}"/>
              </a:ext>
            </a:extLst>
          </p:cNvPr>
          <p:cNvSpPr txBox="1"/>
          <p:nvPr/>
        </p:nvSpPr>
        <p:spPr>
          <a:xfrm>
            <a:off x="7264188" y="2195706"/>
            <a:ext cx="57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Pull</a:t>
            </a:r>
            <a:endParaRPr lang="nl-NL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37A33B-11F9-1DBA-13A2-2F7097D82BEC}"/>
              </a:ext>
            </a:extLst>
          </p:cNvPr>
          <p:cNvSpPr txBox="1"/>
          <p:nvPr/>
        </p:nvSpPr>
        <p:spPr>
          <a:xfrm>
            <a:off x="4961999" y="1147313"/>
            <a:ext cx="2639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/ original version</a:t>
            </a:r>
            <a:endParaRPr lang="nl-NL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3B59B0-47B9-82FB-A7B4-98C2DBC435FE}"/>
              </a:ext>
            </a:extLst>
          </p:cNvPr>
          <p:cNvSpPr txBox="1"/>
          <p:nvPr/>
        </p:nvSpPr>
        <p:spPr>
          <a:xfrm>
            <a:off x="3276325" y="2592521"/>
            <a:ext cx="1305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Local copy</a:t>
            </a:r>
            <a:endParaRPr lang="nl-NL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63C5C4-518C-AF48-E3DD-5D163BB55306}"/>
              </a:ext>
            </a:extLst>
          </p:cNvPr>
          <p:cNvSpPr txBox="1"/>
          <p:nvPr/>
        </p:nvSpPr>
        <p:spPr>
          <a:xfrm>
            <a:off x="7948457" y="2592521"/>
            <a:ext cx="1305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Local copy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3682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3956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5452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E0AE9A0C-47BF-419C-5915-67E6D635EFCC}"/>
              </a:ext>
            </a:extLst>
          </p:cNvPr>
          <p:cNvSpPr/>
          <p:nvPr/>
        </p:nvSpPr>
        <p:spPr>
          <a:xfrm rot="13984108">
            <a:off x="4804914" y="2353513"/>
            <a:ext cx="626105" cy="100014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0A2EE-1A13-5F59-9645-A918702358F7}"/>
              </a:ext>
            </a:extLst>
          </p:cNvPr>
          <p:cNvSpPr txBox="1"/>
          <p:nvPr/>
        </p:nvSpPr>
        <p:spPr>
          <a:xfrm>
            <a:off x="4411292" y="2191676"/>
            <a:ext cx="7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Push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663342"/>
            <a:ext cx="914400" cy="914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74888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E0AE9A0C-47BF-419C-5915-67E6D635EFCC}"/>
              </a:ext>
            </a:extLst>
          </p:cNvPr>
          <p:cNvSpPr/>
          <p:nvPr/>
        </p:nvSpPr>
        <p:spPr>
          <a:xfrm rot="7352888">
            <a:off x="7352912" y="2322429"/>
            <a:ext cx="626105" cy="100014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0A2EE-1A13-5F59-9645-A918702358F7}"/>
              </a:ext>
            </a:extLst>
          </p:cNvPr>
          <p:cNvSpPr txBox="1"/>
          <p:nvPr/>
        </p:nvSpPr>
        <p:spPr>
          <a:xfrm>
            <a:off x="7777155" y="2346067"/>
            <a:ext cx="7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Push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663342"/>
            <a:ext cx="914400" cy="914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18733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E0AE9A0C-47BF-419C-5915-67E6D635EFCC}"/>
              </a:ext>
            </a:extLst>
          </p:cNvPr>
          <p:cNvSpPr/>
          <p:nvPr/>
        </p:nvSpPr>
        <p:spPr>
          <a:xfrm rot="7352888">
            <a:off x="7352912" y="2322429"/>
            <a:ext cx="626105" cy="100014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0A2EE-1A13-5F59-9645-A918702358F7}"/>
              </a:ext>
            </a:extLst>
          </p:cNvPr>
          <p:cNvSpPr txBox="1"/>
          <p:nvPr/>
        </p:nvSpPr>
        <p:spPr>
          <a:xfrm>
            <a:off x="7777155" y="2346067"/>
            <a:ext cx="7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Push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663342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3613366E-40AA-A878-8F83-99E6C3AEB1EA}"/>
              </a:ext>
            </a:extLst>
          </p:cNvPr>
          <p:cNvSpPr/>
          <p:nvPr/>
        </p:nvSpPr>
        <p:spPr>
          <a:xfrm>
            <a:off x="7161992" y="2273153"/>
            <a:ext cx="1126368" cy="1173075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5991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96044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663342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Content Placeholder 7" descr="Document outline">
            <a:extLst>
              <a:ext uri="{FF2B5EF4-FFF2-40B4-BE49-F238E27FC236}">
                <a16:creationId xmlns:a16="http://schemas.microsoft.com/office/drawing/2014/main" id="{7245F1F2-5ED1-85A1-C83B-A0FC74E3A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6398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A4DFD3-3AA5-4930-DC27-BB4098119486}"/>
              </a:ext>
            </a:extLst>
          </p:cNvPr>
          <p:cNvSpPr txBox="1"/>
          <p:nvPr/>
        </p:nvSpPr>
        <p:spPr>
          <a:xfrm>
            <a:off x="7664880" y="2665562"/>
            <a:ext cx="187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Resolve conflict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4613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2976113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663342"/>
            <a:ext cx="914400" cy="914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99541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2976113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663342"/>
            <a:ext cx="914400" cy="914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7780F530-18C1-169B-F4DF-F33F13D2CCD9}"/>
              </a:ext>
            </a:extLst>
          </p:cNvPr>
          <p:cNvSpPr/>
          <p:nvPr/>
        </p:nvSpPr>
        <p:spPr>
          <a:xfrm rot="7352888">
            <a:off x="7352912" y="2322429"/>
            <a:ext cx="626105" cy="1000146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8DF73E-24E4-8DA9-15A8-37286E46E4A5}"/>
              </a:ext>
            </a:extLst>
          </p:cNvPr>
          <p:cNvSpPr txBox="1"/>
          <p:nvPr/>
        </p:nvSpPr>
        <p:spPr>
          <a:xfrm>
            <a:off x="7777155" y="2346067"/>
            <a:ext cx="7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Push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3347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16CA-B125-AA7C-C220-69401D8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collaboration</a:t>
            </a:r>
            <a:endParaRPr lang="nl-NL" dirty="0"/>
          </a:p>
        </p:txBody>
      </p:sp>
      <p:pic>
        <p:nvPicPr>
          <p:cNvPr id="8" name="Content Placeholder 7" descr="Document outline">
            <a:extLst>
              <a:ext uri="{FF2B5EF4-FFF2-40B4-BE49-F238E27FC236}">
                <a16:creationId xmlns:a16="http://schemas.microsoft.com/office/drawing/2014/main" id="{B6A8CEE0-CF06-4648-F0A9-70DB4657F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641" y="1465972"/>
            <a:ext cx="914400" cy="914400"/>
          </a:xfrm>
        </p:spPr>
      </p:pic>
      <p:pic>
        <p:nvPicPr>
          <p:cNvPr id="9" name="Content Placeholder 7" descr="Document outline">
            <a:extLst>
              <a:ext uri="{FF2B5EF4-FFF2-40B4-BE49-F238E27FC236}">
                <a16:creationId xmlns:a16="http://schemas.microsoft.com/office/drawing/2014/main" id="{9C19ABE3-148A-9CDF-F351-6C3F96F17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51" y="2971800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Content Placeholder 7" descr="Document outline">
            <a:extLst>
              <a:ext uri="{FF2B5EF4-FFF2-40B4-BE49-F238E27FC236}">
                <a16:creationId xmlns:a16="http://schemas.microsoft.com/office/drawing/2014/main" id="{ED8EDD8B-1F2D-67E3-D341-A5E14296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3956" y="2976113"/>
            <a:ext cx="914400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Graphic 13" descr="Office worker female outline">
            <a:extLst>
              <a:ext uri="{FF2B5EF4-FFF2-40B4-BE49-F238E27FC236}">
                <a16:creationId xmlns:a16="http://schemas.microsoft.com/office/drawing/2014/main" id="{6858677F-F034-7BCF-418D-9EA637811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43956" y="3890513"/>
            <a:ext cx="914400" cy="914400"/>
          </a:xfrm>
          <a:prstGeom prst="rect">
            <a:avLst/>
          </a:prstGeom>
        </p:spPr>
      </p:pic>
      <p:pic>
        <p:nvPicPr>
          <p:cNvPr id="16" name="Graphic 15" descr="Male profile outline">
            <a:extLst>
              <a:ext uri="{FF2B5EF4-FFF2-40B4-BE49-F238E27FC236}">
                <a16:creationId xmlns:a16="http://schemas.microsoft.com/office/drawing/2014/main" id="{CA70279A-0308-FC1D-6C8E-48381D7410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1825" y="3886200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278B32-512B-79DE-5BF6-19550CF47D01}"/>
              </a:ext>
            </a:extLst>
          </p:cNvPr>
          <p:cNvSpPr txBox="1"/>
          <p:nvPr/>
        </p:nvSpPr>
        <p:spPr>
          <a:xfrm>
            <a:off x="3648666" y="4804913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Jut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1F3032-9EE3-B814-6758-DCEBB5200B7F}"/>
              </a:ext>
            </a:extLst>
          </p:cNvPr>
          <p:cNvSpPr txBox="1"/>
          <p:nvPr/>
        </p:nvSpPr>
        <p:spPr>
          <a:xfrm>
            <a:off x="8320798" y="4772647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</a:t>
            </a:r>
            <a:endParaRPr lang="nl-NL" dirty="0"/>
          </a:p>
        </p:txBody>
      </p:sp>
      <p:pic>
        <p:nvPicPr>
          <p:cNvPr id="4" name="Content Placeholder 7" descr="Document outline">
            <a:extLst>
              <a:ext uri="{FF2B5EF4-FFF2-40B4-BE49-F238E27FC236}">
                <a16:creationId xmlns:a16="http://schemas.microsoft.com/office/drawing/2014/main" id="{ED31DA61-6660-4C40-1D8B-4CEB7D9955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322"/>
          <a:stretch/>
        </p:blipFill>
        <p:spPr>
          <a:xfrm>
            <a:off x="6208674" y="1663342"/>
            <a:ext cx="801725" cy="91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Content Placeholder 7" descr="Document outline">
            <a:extLst>
              <a:ext uri="{FF2B5EF4-FFF2-40B4-BE49-F238E27FC236}">
                <a16:creationId xmlns:a16="http://schemas.microsoft.com/office/drawing/2014/main" id="{5CA19CC8-0211-58A9-0359-E86E0A85FD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2322"/>
          <a:stretch/>
        </p:blipFill>
        <p:spPr>
          <a:xfrm>
            <a:off x="6530195" y="1860712"/>
            <a:ext cx="801725" cy="914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11057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AC0F8-D47F-5F94-8834-1F6137084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Warning!</a:t>
            </a:r>
            <a:endParaRPr lang="nl-N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7D2A01-A006-43C4-BACE-39BCA5062B1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352" y="1685432"/>
            <a:ext cx="7805295" cy="468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933D3D-5BDF-748B-A32D-2B8417D332EB}"/>
              </a:ext>
            </a:extLst>
          </p:cNvPr>
          <p:cNvSpPr txBox="1"/>
          <p:nvPr/>
        </p:nvSpPr>
        <p:spPr>
          <a:xfrm>
            <a:off x="2193352" y="6042394"/>
            <a:ext cx="7140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https://sascha-kasper.com/the-bumpy-learning-curve/</a:t>
            </a:r>
            <a:r>
              <a:rPr lang="en-US" dirty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4628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9551E-BE59-24B4-747C-DFA94B27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Git(Hub) &amp; R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4AB5-3388-2D4F-3E31-5688514242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Create a </a:t>
            </a:r>
            <a:r>
              <a:rPr lang="en-US" dirty="0" err="1"/>
              <a:t>Github</a:t>
            </a:r>
            <a:r>
              <a:rPr lang="en-US" dirty="0"/>
              <a:t> / GitLab / </a:t>
            </a:r>
            <a:r>
              <a:rPr lang="nl-NL" dirty="0"/>
              <a:t>Codeberg / … account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(</a:t>
            </a:r>
            <a:r>
              <a:rPr lang="nl-NL" dirty="0" err="1"/>
              <a:t>Install</a:t>
            </a:r>
            <a:r>
              <a:rPr lang="nl-NL" dirty="0"/>
              <a:t> or upgrade R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Rstudio</a:t>
            </a:r>
            <a:r>
              <a:rPr lang="nl-NL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 err="1"/>
              <a:t>Install</a:t>
            </a:r>
            <a:r>
              <a:rPr lang="nl-NL" dirty="0"/>
              <a:t> Git (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already</a:t>
            </a:r>
            <a:r>
              <a:rPr lang="nl-NL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Connect GitHub </a:t>
            </a:r>
            <a:r>
              <a:rPr lang="nl-NL" dirty="0" err="1"/>
              <a:t>with</a:t>
            </a:r>
            <a:r>
              <a:rPr lang="nl-NL" dirty="0"/>
              <a:t> R(studio)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 err="1"/>
              <a:t>Preferred</a:t>
            </a:r>
            <a:r>
              <a:rPr lang="nl-NL" dirty="0"/>
              <a:t> approach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working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github</a:t>
            </a:r>
            <a:r>
              <a:rPr lang="nl-NL" dirty="0"/>
              <a:t>:</a:t>
            </a:r>
          </a:p>
          <a:p>
            <a:pPr lvl="1"/>
            <a:r>
              <a:rPr lang="nl-NL" dirty="0" err="1"/>
              <a:t>Github</a:t>
            </a:r>
            <a:r>
              <a:rPr lang="nl-NL" dirty="0"/>
              <a:t> first, </a:t>
            </a:r>
            <a:r>
              <a:rPr lang="nl-NL" dirty="0" err="1"/>
              <a:t>then</a:t>
            </a:r>
            <a:r>
              <a:rPr lang="nl-NL" dirty="0"/>
              <a:t> R studio</a:t>
            </a:r>
          </a:p>
          <a:p>
            <a:pPr marL="0" indent="0">
              <a:buNone/>
            </a:pPr>
            <a:r>
              <a:rPr lang="nl-NL" dirty="0" err="1"/>
              <a:t>Explanation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Github</a:t>
            </a:r>
            <a:r>
              <a:rPr lang="nl-NL" dirty="0"/>
              <a:t> – R </a:t>
            </a:r>
            <a:r>
              <a:rPr lang="nl-NL" dirty="0" err="1"/>
              <a:t>interaction</a:t>
            </a:r>
            <a:r>
              <a:rPr lang="nl-NL" dirty="0"/>
              <a:t>: Bryan, J. </a:t>
            </a:r>
            <a:r>
              <a:rPr lang="en-US" dirty="0"/>
              <a:t>Happy Git and GitHub for the </a:t>
            </a:r>
            <a:r>
              <a:rPr lang="en-US" dirty="0" err="1"/>
              <a:t>useR</a:t>
            </a:r>
            <a:r>
              <a:rPr lang="en-US" dirty="0"/>
              <a:t>: </a:t>
            </a:r>
            <a:r>
              <a:rPr lang="nl-NL" dirty="0">
                <a:hlinkClick r:id="rId2"/>
              </a:rPr>
              <a:t>https://happygitwithr.com/index.html</a:t>
            </a:r>
            <a:endParaRPr lang="nl-NL" dirty="0">
              <a:hlinkClick r:id="rId3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92384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3DC3B-21BB-26FC-C769-8CED6128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286B5-5C94-6640-DC6D-3A85A5C88E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Reasons why version control system will change YOUR life:</a:t>
            </a:r>
          </a:p>
          <a:p>
            <a:pPr lvl="1"/>
            <a:r>
              <a:rPr lang="en-US" dirty="0"/>
              <a:t>No more worries about:</a:t>
            </a:r>
          </a:p>
          <a:p>
            <a:pPr lvl="2"/>
            <a:r>
              <a:rPr lang="en-US" dirty="0"/>
              <a:t>Deleting, loosing, or overwriting (</a:t>
            </a:r>
            <a:r>
              <a:rPr lang="en-US" b="1" u="sng" dirty="0">
                <a:solidFill>
                  <a:srgbClr val="FF0000"/>
                </a:solidFill>
              </a:rPr>
              <a:t>CRUCIAL</a:t>
            </a:r>
            <a:r>
              <a:rPr lang="en-US" dirty="0"/>
              <a:t>) files</a:t>
            </a:r>
          </a:p>
          <a:p>
            <a:pPr lvl="2"/>
            <a:r>
              <a:rPr lang="en-US" dirty="0"/>
              <a:t>File duplication</a:t>
            </a:r>
          </a:p>
          <a:p>
            <a:pPr lvl="1"/>
            <a:r>
              <a:rPr lang="en-US" dirty="0"/>
              <a:t>It creates a history of changes</a:t>
            </a:r>
          </a:p>
          <a:p>
            <a:pPr lvl="2"/>
            <a:r>
              <a:rPr lang="en-US" dirty="0"/>
              <a:t>You can review these changes</a:t>
            </a:r>
          </a:p>
          <a:p>
            <a:pPr lvl="2"/>
            <a:r>
              <a:rPr lang="en-US" dirty="0"/>
              <a:t>You can always go back!</a:t>
            </a:r>
          </a:p>
          <a:p>
            <a:pPr lvl="1"/>
            <a:r>
              <a:rPr lang="en-US" dirty="0"/>
              <a:t>It facilitates collaboration</a:t>
            </a:r>
          </a:p>
          <a:p>
            <a:r>
              <a:rPr lang="en-US" dirty="0"/>
              <a:t>But… there is a steep learning curve!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18529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30A9D-440C-3E0C-7AAD-B7B81133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final note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E729D-26C5-462E-82AC-E3CF878A97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If you use GitHub (or other) for this course, please keep the repository private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5185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0209-EB20-D821-03D8-3DA117E0B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question?</a:t>
            </a:r>
            <a:endParaRPr lang="nl-NL" dirty="0"/>
          </a:p>
        </p:txBody>
      </p:sp>
      <p:pic>
        <p:nvPicPr>
          <p:cNvPr id="6" name="Content Placeholder 5" descr="Help with solid fill">
            <a:extLst>
              <a:ext uri="{FF2B5EF4-FFF2-40B4-BE49-F238E27FC236}">
                <a16:creationId xmlns:a16="http://schemas.microsoft.com/office/drawing/2014/main" id="{F8331FC9-F381-2CD4-A27B-D3CF5F5EF6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6800" y="1511588"/>
            <a:ext cx="4978400" cy="4978400"/>
          </a:xfrm>
        </p:spPr>
      </p:pic>
    </p:spTree>
    <p:extLst>
      <p:ext uri="{BB962C8B-B14F-4D97-AF65-F5344CB8AC3E}">
        <p14:creationId xmlns:p14="http://schemas.microsoft.com/office/powerpoint/2010/main" val="134483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EFBD-9D5A-7166-A967-B62D788E8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it yourself!</a:t>
            </a:r>
            <a:br>
              <a:rPr lang="en-US" dirty="0"/>
            </a:br>
            <a:r>
              <a:rPr lang="en-US" dirty="0"/>
              <a:t>Start using git(hub)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51A18-323F-5AA6-4486-9A2071E5AD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GitHub official </a:t>
            </a:r>
            <a:r>
              <a:rPr lang="nl-NL" dirty="0" err="1"/>
              <a:t>starting</a:t>
            </a:r>
            <a:r>
              <a:rPr lang="nl-NL" dirty="0"/>
              <a:t> guide: </a:t>
            </a:r>
            <a:r>
              <a:rPr lang="nl-NL" dirty="0">
                <a:hlinkClick r:id="rId2"/>
              </a:rPr>
              <a:t>https://docs.github.com/en/get-started/quickstart/hello-world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0997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F518-FDE9-EFAF-78F3-653C2135D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he – related examples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38654-13AE-EA8A-0C90-1A3E885450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DARTH: </a:t>
            </a:r>
            <a:r>
              <a:rPr lang="en-US" dirty="0">
                <a:hlinkClick r:id="rId2"/>
              </a:rPr>
              <a:t>https://github.com/DARTH-git</a:t>
            </a:r>
            <a:r>
              <a:rPr lang="en-US" dirty="0"/>
              <a:t> </a:t>
            </a:r>
          </a:p>
          <a:p>
            <a:r>
              <a:rPr lang="en-US" dirty="0"/>
              <a:t>IVI: </a:t>
            </a:r>
            <a:r>
              <a:rPr lang="en-US" dirty="0">
                <a:hlinkClick r:id="rId3"/>
              </a:rPr>
              <a:t>https://github.com/InnovationValueInitiative</a:t>
            </a:r>
            <a:r>
              <a:rPr lang="en-US" dirty="0"/>
              <a:t> </a:t>
            </a:r>
          </a:p>
          <a:p>
            <a:r>
              <a:rPr lang="en-US" dirty="0" err="1"/>
              <a:t>Synthea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https://github.com/synthetichealth/synthea</a:t>
            </a:r>
            <a:r>
              <a:rPr lang="en-US" dirty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97465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D9D4-98FE-B847-E597-E86B1ED3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E464C-1768-5D07-F7D6-4A9D2630EB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 err="1"/>
              <a:t>Introductions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version</a:t>
            </a:r>
            <a:r>
              <a:rPr lang="nl-NL" dirty="0"/>
              <a:t> control system:</a:t>
            </a:r>
          </a:p>
          <a:p>
            <a:pPr lvl="1"/>
            <a:r>
              <a:rPr lang="nl-NL" dirty="0">
                <a:hlinkClick r:id="rId2"/>
              </a:rPr>
              <a:t>https://www.youtube.com/watch?v=zbKdDsNNOhg</a:t>
            </a:r>
            <a:r>
              <a:rPr lang="nl-NL" dirty="0"/>
              <a:t> </a:t>
            </a:r>
          </a:p>
          <a:p>
            <a:pPr lvl="1"/>
            <a:r>
              <a:rPr lang="nl-NL" dirty="0">
                <a:hlinkClick r:id="rId3"/>
              </a:rPr>
              <a:t>https://www.youtube.com/watch?v=gY2JwRfin1M</a:t>
            </a:r>
            <a:r>
              <a:rPr lang="nl-NL" dirty="0"/>
              <a:t> </a:t>
            </a:r>
          </a:p>
          <a:p>
            <a:r>
              <a:rPr lang="nl-NL" dirty="0"/>
              <a:t>Git workflow</a:t>
            </a:r>
          </a:p>
          <a:p>
            <a:pPr lvl="1"/>
            <a:r>
              <a:rPr lang="nl-NL" dirty="0">
                <a:hlinkClick r:id="rId4"/>
              </a:rPr>
              <a:t>https://www.youtube.com/watch?v=3a2x1iJFJWc</a:t>
            </a: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386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17994-68E9-A906-0AB4-E6A2AC900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7290C-AB6C-F88B-256C-0D97788096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/>
            <a:r>
              <a:rPr lang="en-US" sz="1600" dirty="0"/>
              <a:t>Chacon, Scott, and Ben Straub. Pro git (2nd </a:t>
            </a:r>
            <a:r>
              <a:rPr lang="en-US" sz="1600" dirty="0" err="1"/>
              <a:t>editopm</a:t>
            </a:r>
            <a:r>
              <a:rPr lang="en-US" sz="1600" dirty="0"/>
              <a:t>) </a:t>
            </a:r>
            <a:r>
              <a:rPr lang="en-US" sz="1600" dirty="0" err="1"/>
              <a:t>Apress</a:t>
            </a:r>
            <a:r>
              <a:rPr lang="en-US" sz="1600" dirty="0"/>
              <a:t>. Accessed at </a:t>
            </a:r>
            <a:r>
              <a:rPr lang="en-US" sz="1600" dirty="0">
                <a:hlinkClick r:id="rId3"/>
              </a:rPr>
              <a:t>https://git-scm.com/book/en/v2</a:t>
            </a:r>
            <a:r>
              <a:rPr lang="en-US" sz="1600" dirty="0"/>
              <a:t> on 3 August 2023 </a:t>
            </a:r>
          </a:p>
          <a:p>
            <a:pPr algn="l"/>
            <a:r>
              <a:rPr lang="nl-NL" sz="1600" dirty="0"/>
              <a:t>Bryan, J. </a:t>
            </a:r>
            <a:r>
              <a:rPr lang="en-US" sz="1600" dirty="0"/>
              <a:t>Excuse me, do you have a moment to talk about version control? (2017). </a:t>
            </a:r>
            <a:r>
              <a:rPr lang="en-US" sz="1600" dirty="0" err="1"/>
              <a:t>PeerJPreprints</a:t>
            </a:r>
            <a:r>
              <a:rPr lang="en-US" sz="1600" dirty="0"/>
              <a:t>. </a:t>
            </a:r>
            <a:r>
              <a:rPr lang="en-US" sz="1600" dirty="0">
                <a:hlinkClick r:id="rId4"/>
              </a:rPr>
              <a:t>https://doi.org/10.7287/peerj.preprints.3159v2</a:t>
            </a:r>
            <a:r>
              <a:rPr lang="en-US" sz="1600" dirty="0"/>
              <a:t> </a:t>
            </a:r>
          </a:p>
          <a:p>
            <a:pPr algn="l"/>
            <a:r>
              <a:rPr lang="nl-NL" sz="1600" dirty="0" err="1"/>
              <a:t>Github</a:t>
            </a:r>
            <a:r>
              <a:rPr lang="nl-NL" sz="1600" dirty="0"/>
              <a:t> Foundation. GitHub &amp; Git Foundations </a:t>
            </a:r>
            <a:r>
              <a:rPr lang="nl-NL" sz="1600" dirty="0" err="1"/>
              <a:t>videos</a:t>
            </a:r>
            <a:r>
              <a:rPr lang="nl-NL" sz="1600" dirty="0"/>
              <a:t> </a:t>
            </a:r>
            <a:r>
              <a:rPr lang="nl-NL" sz="1600" dirty="0" err="1"/>
              <a:t>playlist</a:t>
            </a:r>
            <a:r>
              <a:rPr lang="nl-NL" sz="1600" dirty="0"/>
              <a:t>. (2014). </a:t>
            </a:r>
            <a:r>
              <a:rPr lang="nl-NL" sz="1600" dirty="0">
                <a:hlinkClick r:id="rId5"/>
              </a:rPr>
              <a:t>https://www.youtube.com/playlist?list=PL0lo9MOBetEHhfG9vJzVCTiDYcbhAiEqL</a:t>
            </a:r>
            <a:r>
              <a:rPr lang="nl-NL" sz="1600" dirty="0"/>
              <a:t> </a:t>
            </a:r>
          </a:p>
          <a:p>
            <a:pPr algn="l"/>
            <a:r>
              <a:rPr lang="nl-NL" sz="1600" dirty="0"/>
              <a:t>Microsoft. </a:t>
            </a:r>
            <a:r>
              <a:rPr lang="nl-NL" sz="1600" dirty="0" err="1"/>
              <a:t>DevOps</a:t>
            </a:r>
            <a:r>
              <a:rPr lang="nl-NL" sz="1600" dirty="0"/>
              <a:t> resource center: </a:t>
            </a:r>
            <a:r>
              <a:rPr lang="nl-NL" sz="1600" i="1" dirty="0" err="1"/>
              <a:t>What</a:t>
            </a:r>
            <a:r>
              <a:rPr lang="nl-NL" sz="1600" i="1" dirty="0"/>
              <a:t> is </a:t>
            </a:r>
            <a:r>
              <a:rPr lang="nl-NL" sz="1600" i="1" dirty="0" err="1"/>
              <a:t>version</a:t>
            </a:r>
            <a:r>
              <a:rPr lang="nl-NL" sz="1600" i="1" dirty="0"/>
              <a:t> control?</a:t>
            </a:r>
            <a:r>
              <a:rPr lang="nl-NL" sz="1600" dirty="0"/>
              <a:t> (2022).  </a:t>
            </a:r>
            <a:r>
              <a:rPr lang="nl-NL" sz="1600" dirty="0">
                <a:hlinkClick r:id="rId6"/>
              </a:rPr>
              <a:t>https://learn.microsoft.com/en-us/devops/develop/git/what-is-version-control</a:t>
            </a:r>
            <a:r>
              <a:rPr lang="nl-NL" sz="1600" dirty="0"/>
              <a:t> </a:t>
            </a:r>
            <a:r>
              <a:rPr lang="nl-NL" sz="1600" dirty="0" err="1"/>
              <a:t>accessed</a:t>
            </a:r>
            <a:r>
              <a:rPr lang="nl-NL" sz="1600" dirty="0"/>
              <a:t> on 16-12-2022</a:t>
            </a:r>
          </a:p>
          <a:p>
            <a:r>
              <a:rPr lang="nl-NL" sz="1600" dirty="0"/>
              <a:t>Microsoft. </a:t>
            </a:r>
            <a:r>
              <a:rPr lang="nl-NL" sz="1600" dirty="0" err="1"/>
              <a:t>DevOps</a:t>
            </a:r>
            <a:r>
              <a:rPr lang="nl-NL" sz="1600" dirty="0"/>
              <a:t> resource center: </a:t>
            </a:r>
            <a:r>
              <a:rPr lang="nl-NL" sz="1600" i="1" dirty="0" err="1"/>
              <a:t>What</a:t>
            </a:r>
            <a:r>
              <a:rPr lang="nl-NL" sz="1600" i="1" dirty="0"/>
              <a:t> is git?</a:t>
            </a:r>
            <a:r>
              <a:rPr lang="nl-NL" sz="1600" dirty="0"/>
              <a:t> (2022). </a:t>
            </a:r>
            <a:r>
              <a:rPr lang="nl-NL" sz="1600" dirty="0">
                <a:hlinkClick r:id="rId7"/>
              </a:rPr>
              <a:t>https://learn.microsoft.com/en-us/devops/develop/git/what-is-git </a:t>
            </a:r>
            <a:r>
              <a:rPr lang="nl-NL" sz="1600" dirty="0" err="1">
                <a:hlinkClick r:id="rId7"/>
              </a:rPr>
              <a:t>accessed</a:t>
            </a:r>
            <a:r>
              <a:rPr lang="nl-NL" sz="1600" dirty="0">
                <a:hlinkClick r:id="rId7"/>
              </a:rPr>
              <a:t> on 16-12-2022</a:t>
            </a:r>
            <a:endParaRPr lang="nl-NL" sz="1600" dirty="0"/>
          </a:p>
          <a:p>
            <a:r>
              <a:rPr lang="en-US" sz="1600" dirty="0"/>
              <a:t>Sinclair C et al. Healthy Futures Forum 2015: Regional Health Research Priorities Workshop. (2015). Great Southern Science Council: Albany. [Available from </a:t>
            </a:r>
            <a:r>
              <a:rPr lang="en-US" sz="1600" dirty="0">
                <a:hlinkClick r:id="rId8"/>
              </a:rPr>
              <a:t>http://www.greatsouthernsciencecouncil.org.au</a:t>
            </a:r>
            <a:r>
              <a:rPr lang="en-US" sz="1600" dirty="0"/>
              <a:t>]. PDF accessed on 16-12-2022 at </a:t>
            </a:r>
            <a:r>
              <a:rPr lang="en-US" sz="1600" dirty="0">
                <a:hlinkClick r:id="rId9"/>
              </a:rPr>
              <a:t>https://www.researchgate.net/publication/277511404_Healthy_Futures_Forum_Regional_Health_Research_Priorities_Workshop</a:t>
            </a:r>
            <a:r>
              <a:rPr lang="en-US" sz="1600" dirty="0"/>
              <a:t> </a:t>
            </a:r>
          </a:p>
          <a:p>
            <a:r>
              <a:rPr lang="nl-NL" sz="1600" dirty="0"/>
              <a:t>The University of Sydney. Version control document. </a:t>
            </a:r>
            <a:r>
              <a:rPr lang="nl-NL" sz="1600" dirty="0">
                <a:hlinkClick r:id="rId10"/>
              </a:rPr>
              <a:t>https://view.officeapps.live.com/op/view.aspx?src=https%3A%2F%2Fwww.library.sydney.edu.au%2Fresearch%2Fdata-management%2Fdownloads%2Fversion-control.docx&amp;wdOrigin=BROWSELINK</a:t>
            </a:r>
            <a:r>
              <a:rPr lang="nl-NL" sz="1600" dirty="0"/>
              <a:t> </a:t>
            </a:r>
            <a:r>
              <a:rPr lang="nl-NL" sz="1600" dirty="0" err="1"/>
              <a:t>accessed</a:t>
            </a:r>
            <a:r>
              <a:rPr lang="nl-NL" sz="1600" dirty="0"/>
              <a:t> on 16-12-2022</a:t>
            </a:r>
          </a:p>
        </p:txBody>
      </p:sp>
    </p:spTree>
    <p:extLst>
      <p:ext uri="{BB962C8B-B14F-4D97-AF65-F5344CB8AC3E}">
        <p14:creationId xmlns:p14="http://schemas.microsoft.com/office/powerpoint/2010/main" val="914717429"/>
      </p:ext>
    </p:extLst>
  </p:cSld>
  <p:clrMapOvr>
    <a:masterClrMapping/>
  </p:clrMapOvr>
</p:sld>
</file>

<file path=ppt/theme/theme1.xml><?xml version="1.0" encoding="utf-8"?>
<a:theme xmlns:a="http://schemas.openxmlformats.org/drawingml/2006/main" name="UT Content slide White">
  <a:themeElements>
    <a:clrScheme name="UT colors">
      <a:dk1>
        <a:srgbClr val="000000"/>
      </a:dk1>
      <a:lt1>
        <a:srgbClr val="FFFFFF"/>
      </a:lt1>
      <a:dk2>
        <a:srgbClr val="616365"/>
      </a:dk2>
      <a:lt2>
        <a:srgbClr val="ADAFAF"/>
      </a:lt2>
      <a:accent1>
        <a:srgbClr val="63B1E5"/>
      </a:accent1>
      <a:accent2>
        <a:srgbClr val="EC7908"/>
      </a:accent2>
      <a:accent3>
        <a:srgbClr val="CF0071"/>
      </a:accent3>
      <a:accent4>
        <a:srgbClr val="FED100"/>
      </a:accent4>
      <a:accent5>
        <a:srgbClr val="0093B3"/>
      </a:accent5>
      <a:accent6>
        <a:srgbClr val="34B234"/>
      </a:accent6>
      <a:hlink>
        <a:srgbClr val="002C5F"/>
      </a:hlink>
      <a:folHlink>
        <a:srgbClr val="C60C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chmed" id="{38EFCB40-8075-4379-B608-001D32BF0987}" vid="{32DD4C13-7CE8-4DC6-9A95-709DF41A19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UT test</Template>
  <TotalTime>5121</TotalTime>
  <Words>2091</Words>
  <Application>Microsoft Office PowerPoint</Application>
  <PresentationFormat>Widescreen</PresentationFormat>
  <Paragraphs>296</Paragraphs>
  <Slides>41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Arial Narrow</vt:lpstr>
      <vt:lpstr>Calibri</vt:lpstr>
      <vt:lpstr>Source Sans Pro</vt:lpstr>
      <vt:lpstr>UT Content slide White</vt:lpstr>
      <vt:lpstr>Introduction to version control systems</vt:lpstr>
      <vt:lpstr>Today…</vt:lpstr>
      <vt:lpstr>Short check</vt:lpstr>
      <vt:lpstr>Short check</vt:lpstr>
      <vt:lpstr>Prerequisite</vt:lpstr>
      <vt:lpstr>Learning objectives</vt:lpstr>
      <vt:lpstr>Version control – what?</vt:lpstr>
      <vt:lpstr>Version control – why?</vt:lpstr>
      <vt:lpstr>Version control – how?</vt:lpstr>
      <vt:lpstr>Log table</vt:lpstr>
      <vt:lpstr>Log table examples</vt:lpstr>
      <vt:lpstr>What are the drawback of such approach?</vt:lpstr>
      <vt:lpstr>Version control – how?</vt:lpstr>
      <vt:lpstr>Local version control system</vt:lpstr>
      <vt:lpstr>Centralised version control system</vt:lpstr>
      <vt:lpstr>Distributed version control system</vt:lpstr>
      <vt:lpstr>Software – git</vt:lpstr>
      <vt:lpstr>What is github?</vt:lpstr>
      <vt:lpstr>Git(hub) basics</vt:lpstr>
      <vt:lpstr>How does it look like? repository</vt:lpstr>
      <vt:lpstr>How does it look like? branches</vt:lpstr>
      <vt:lpstr>How does it look like? Commit history</vt:lpstr>
      <vt:lpstr>Git(hub) &amp; collaboration</vt:lpstr>
      <vt:lpstr>Git(hub) &amp; collaboration</vt:lpstr>
      <vt:lpstr>Git(hub) &amp; collaboration</vt:lpstr>
      <vt:lpstr>Git(hub) &amp; collaboration</vt:lpstr>
      <vt:lpstr>Git(hub) &amp; collaboration</vt:lpstr>
      <vt:lpstr>Git(hub) &amp; collaboration</vt:lpstr>
      <vt:lpstr>Git(hub) &amp; collaboration</vt:lpstr>
      <vt:lpstr>Git(hub) &amp; collaboration</vt:lpstr>
      <vt:lpstr>Git(hub) &amp; collaboration</vt:lpstr>
      <vt:lpstr>Git(hub) &amp; collaboration</vt:lpstr>
      <vt:lpstr>Warning!</vt:lpstr>
      <vt:lpstr>Git(Hub) &amp; R</vt:lpstr>
      <vt:lpstr>Wrap up</vt:lpstr>
      <vt:lpstr>One final note</vt:lpstr>
      <vt:lpstr>Any question?</vt:lpstr>
      <vt:lpstr>DO it yourself! Start using git(hub)</vt:lpstr>
      <vt:lpstr>Some he – related examples</vt:lpstr>
      <vt:lpstr>Resources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Pouwels, Xavier (UT-BMS)</cp:lastModifiedBy>
  <cp:revision>360</cp:revision>
  <dcterms:created xsi:type="dcterms:W3CDTF">2019-02-08T09:55:16Z</dcterms:created>
  <dcterms:modified xsi:type="dcterms:W3CDTF">2023-08-03T16:05:45Z</dcterms:modified>
</cp:coreProperties>
</file>