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8" r:id="rId1"/>
  </p:sldMasterIdLst>
  <p:notesMasterIdLst>
    <p:notesMasterId r:id="rId64"/>
  </p:notesMasterIdLst>
  <p:handoutMasterIdLst>
    <p:handoutMasterId r:id="rId65"/>
  </p:handoutMasterIdLst>
  <p:sldIdLst>
    <p:sldId id="330" r:id="rId2"/>
    <p:sldId id="657" r:id="rId3"/>
    <p:sldId id="262" r:id="rId4"/>
    <p:sldId id="655" r:id="rId5"/>
    <p:sldId id="658" r:id="rId6"/>
    <p:sldId id="273" r:id="rId7"/>
    <p:sldId id="289" r:id="rId8"/>
    <p:sldId id="293" r:id="rId9"/>
    <p:sldId id="297" r:id="rId10"/>
    <p:sldId id="295" r:id="rId11"/>
    <p:sldId id="270" r:id="rId12"/>
    <p:sldId id="271" r:id="rId13"/>
    <p:sldId id="296" r:id="rId14"/>
    <p:sldId id="300" r:id="rId15"/>
    <p:sldId id="653" r:id="rId16"/>
    <p:sldId id="659" r:id="rId17"/>
    <p:sldId id="287" r:id="rId18"/>
    <p:sldId id="268" r:id="rId19"/>
    <p:sldId id="280" r:id="rId20"/>
    <p:sldId id="282" r:id="rId21"/>
    <p:sldId id="286" r:id="rId22"/>
    <p:sldId id="288" r:id="rId23"/>
    <p:sldId id="303" r:id="rId24"/>
    <p:sldId id="283" r:id="rId25"/>
    <p:sldId id="308" r:id="rId26"/>
    <p:sldId id="304" r:id="rId27"/>
    <p:sldId id="302" r:id="rId28"/>
    <p:sldId id="281" r:id="rId29"/>
    <p:sldId id="654" r:id="rId30"/>
    <p:sldId id="335" r:id="rId31"/>
    <p:sldId id="660" r:id="rId32"/>
    <p:sldId id="306" r:id="rId33"/>
    <p:sldId id="309" r:id="rId34"/>
    <p:sldId id="311" r:id="rId35"/>
    <p:sldId id="312" r:id="rId36"/>
    <p:sldId id="315" r:id="rId37"/>
    <p:sldId id="326" r:id="rId38"/>
    <p:sldId id="328" r:id="rId39"/>
    <p:sldId id="319" r:id="rId40"/>
    <p:sldId id="327" r:id="rId41"/>
    <p:sldId id="321" r:id="rId42"/>
    <p:sldId id="322" r:id="rId43"/>
    <p:sldId id="320" r:id="rId44"/>
    <p:sldId id="310" r:id="rId45"/>
    <p:sldId id="323" r:id="rId46"/>
    <p:sldId id="325" r:id="rId47"/>
    <p:sldId id="324" r:id="rId48"/>
    <p:sldId id="313" r:id="rId49"/>
    <p:sldId id="314" r:id="rId50"/>
    <p:sldId id="316" r:id="rId51"/>
    <p:sldId id="317" r:id="rId52"/>
    <p:sldId id="318" r:id="rId53"/>
    <p:sldId id="661" r:id="rId54"/>
    <p:sldId id="305" r:id="rId55"/>
    <p:sldId id="275" r:id="rId56"/>
    <p:sldId id="285" r:id="rId57"/>
    <p:sldId id="332" r:id="rId58"/>
    <p:sldId id="291" r:id="rId59"/>
    <p:sldId id="334" r:id="rId60"/>
    <p:sldId id="292" r:id="rId61"/>
    <p:sldId id="329" r:id="rId62"/>
    <p:sldId id="333"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9B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80727" autoAdjust="0"/>
  </p:normalViewPr>
  <p:slideViewPr>
    <p:cSldViewPr snapToGrid="0" snapToObjects="1">
      <p:cViewPr varScale="1">
        <p:scale>
          <a:sx n="86" d="100"/>
          <a:sy n="86" d="100"/>
        </p:scale>
        <p:origin x="1644" y="60"/>
      </p:cViewPr>
      <p:guideLst/>
    </p:cSldViewPr>
  </p:slideViewPr>
  <p:notesTextViewPr>
    <p:cViewPr>
      <p:scale>
        <a:sx n="1" d="1"/>
        <a:sy n="1" d="1"/>
      </p:scale>
      <p:origin x="0" y="0"/>
    </p:cViewPr>
  </p:notesTextViewPr>
  <p:notesViewPr>
    <p:cSldViewPr snapToGrid="0" snapToObjects="1">
      <p:cViewPr varScale="1">
        <p:scale>
          <a:sx n="197" d="100"/>
          <a:sy n="197" d="100"/>
        </p:scale>
        <p:origin x="23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4F6B84-D7F9-4FA5-8345-514CE0DFA3A8}" type="doc">
      <dgm:prSet loTypeId="urn:microsoft.com/office/officeart/2005/8/layout/vList2" loCatId="list" qsTypeId="urn:microsoft.com/office/officeart/2005/8/quickstyle/simple1" qsCatId="simple" csTypeId="urn:microsoft.com/office/officeart/2005/8/colors/accent1_1" csCatId="accent1"/>
      <dgm:spPr/>
      <dgm:t>
        <a:bodyPr/>
        <a:lstStyle/>
        <a:p>
          <a:endParaRPr lang="en-US"/>
        </a:p>
      </dgm:t>
    </dgm:pt>
    <dgm:pt modelId="{8AF2C789-70C3-4A27-8660-60693CD04010}">
      <dgm:prSet/>
      <dgm:spPr/>
      <dgm:t>
        <a:bodyPr/>
        <a:lstStyle/>
        <a:p>
          <a:r>
            <a:rPr lang="en-US" dirty="0"/>
            <a:t>Academic achievement = #publications, citations, H-index, …</a:t>
          </a:r>
        </a:p>
      </dgm:t>
    </dgm:pt>
    <dgm:pt modelId="{FEA5BD37-65F0-452E-A906-E3C6B174FBA6}" type="parTrans" cxnId="{094E2A00-9F29-4837-A42B-0FB09C990DF9}">
      <dgm:prSet/>
      <dgm:spPr/>
      <dgm:t>
        <a:bodyPr/>
        <a:lstStyle/>
        <a:p>
          <a:endParaRPr lang="en-US"/>
        </a:p>
      </dgm:t>
    </dgm:pt>
    <dgm:pt modelId="{BD3FCFDB-A078-45A9-888E-3A5F3F5B9BD6}" type="sibTrans" cxnId="{094E2A00-9F29-4837-A42B-0FB09C990DF9}">
      <dgm:prSet/>
      <dgm:spPr/>
      <dgm:t>
        <a:bodyPr/>
        <a:lstStyle/>
        <a:p>
          <a:endParaRPr lang="en-US"/>
        </a:p>
      </dgm:t>
    </dgm:pt>
    <dgm:pt modelId="{E64F6447-1255-47CF-BB5A-1A4E4C43C8CA}">
      <dgm:prSet/>
      <dgm:spPr/>
      <dgm:t>
        <a:bodyPr/>
        <a:lstStyle/>
        <a:p>
          <a:r>
            <a:rPr lang="en-US"/>
            <a:t>Measurable</a:t>
          </a:r>
        </a:p>
      </dgm:t>
    </dgm:pt>
    <dgm:pt modelId="{97CDFCBB-6505-44D3-AFA2-D10B4EBC3724}" type="parTrans" cxnId="{D23C3DE1-8582-42DC-931A-29ACE7952D1A}">
      <dgm:prSet/>
      <dgm:spPr/>
      <dgm:t>
        <a:bodyPr/>
        <a:lstStyle/>
        <a:p>
          <a:endParaRPr lang="en-US"/>
        </a:p>
      </dgm:t>
    </dgm:pt>
    <dgm:pt modelId="{2AC6740F-4B7A-4C0F-9EAE-1CA60809C8E0}" type="sibTrans" cxnId="{D23C3DE1-8582-42DC-931A-29ACE7952D1A}">
      <dgm:prSet/>
      <dgm:spPr/>
      <dgm:t>
        <a:bodyPr/>
        <a:lstStyle/>
        <a:p>
          <a:endParaRPr lang="en-US"/>
        </a:p>
      </dgm:t>
    </dgm:pt>
    <dgm:pt modelId="{4CF3E799-8048-4240-BC1D-785D48F63500}">
      <dgm:prSet/>
      <dgm:spPr/>
      <dgm:t>
        <a:bodyPr/>
        <a:lstStyle/>
        <a:p>
          <a:r>
            <a:rPr lang="en-US"/>
            <a:t>Pressure to publish</a:t>
          </a:r>
        </a:p>
      </dgm:t>
    </dgm:pt>
    <dgm:pt modelId="{B0CCC115-D5B5-4D16-AA42-C2355CC883FD}" type="parTrans" cxnId="{9ABE6144-75E3-47A0-8F00-16760D65EF58}">
      <dgm:prSet/>
      <dgm:spPr/>
      <dgm:t>
        <a:bodyPr/>
        <a:lstStyle/>
        <a:p>
          <a:endParaRPr lang="en-US"/>
        </a:p>
      </dgm:t>
    </dgm:pt>
    <dgm:pt modelId="{823435E3-DFA6-4C93-B7C2-B1208A42AF64}" type="sibTrans" cxnId="{9ABE6144-75E3-47A0-8F00-16760D65EF58}">
      <dgm:prSet/>
      <dgm:spPr/>
      <dgm:t>
        <a:bodyPr/>
        <a:lstStyle/>
        <a:p>
          <a:endParaRPr lang="en-US"/>
        </a:p>
      </dgm:t>
    </dgm:pt>
    <dgm:pt modelId="{48AC8739-1A90-4977-AF65-87AEBCB141D8}">
      <dgm:prSet/>
      <dgm:spPr/>
      <dgm:t>
        <a:bodyPr/>
        <a:lstStyle/>
        <a:p>
          <a:r>
            <a:rPr lang="en-US"/>
            <a:t>‘Primeur’ acknowledgement by peers</a:t>
          </a:r>
        </a:p>
      </dgm:t>
    </dgm:pt>
    <dgm:pt modelId="{DE356353-0284-41BC-9597-B2534F420C76}" type="parTrans" cxnId="{81217CA1-BDE7-4B58-BF4E-DC399FD4B552}">
      <dgm:prSet/>
      <dgm:spPr/>
      <dgm:t>
        <a:bodyPr/>
        <a:lstStyle/>
        <a:p>
          <a:endParaRPr lang="en-US"/>
        </a:p>
      </dgm:t>
    </dgm:pt>
    <dgm:pt modelId="{328BF95A-8B14-4314-B406-655771163A11}" type="sibTrans" cxnId="{81217CA1-BDE7-4B58-BF4E-DC399FD4B552}">
      <dgm:prSet/>
      <dgm:spPr/>
      <dgm:t>
        <a:bodyPr/>
        <a:lstStyle/>
        <a:p>
          <a:endParaRPr lang="en-US"/>
        </a:p>
      </dgm:t>
    </dgm:pt>
    <dgm:pt modelId="{1F8C9A05-6506-41F3-9E26-B721B0C0B1AD}">
      <dgm:prSet/>
      <dgm:spPr/>
      <dgm:t>
        <a:bodyPr/>
        <a:lstStyle/>
        <a:p>
          <a:r>
            <a:rPr lang="en-US"/>
            <a:t>Recognition</a:t>
          </a:r>
        </a:p>
      </dgm:t>
    </dgm:pt>
    <dgm:pt modelId="{1BAA0672-F9EF-4E59-AE4A-0F82B778A726}" type="parTrans" cxnId="{23A100AB-0E2C-4A7B-BA6F-9927FA995782}">
      <dgm:prSet/>
      <dgm:spPr/>
      <dgm:t>
        <a:bodyPr/>
        <a:lstStyle/>
        <a:p>
          <a:endParaRPr lang="en-US"/>
        </a:p>
      </dgm:t>
    </dgm:pt>
    <dgm:pt modelId="{D1E4EB12-76D6-4892-AADC-E10C933FE1A8}" type="sibTrans" cxnId="{23A100AB-0E2C-4A7B-BA6F-9927FA995782}">
      <dgm:prSet/>
      <dgm:spPr/>
      <dgm:t>
        <a:bodyPr/>
        <a:lstStyle/>
        <a:p>
          <a:endParaRPr lang="en-US"/>
        </a:p>
      </dgm:t>
    </dgm:pt>
    <dgm:pt modelId="{88DCEB68-6F3E-458B-9EDB-E015A9C818EF}">
      <dgm:prSet/>
      <dgm:spPr/>
      <dgm:t>
        <a:bodyPr/>
        <a:lstStyle/>
        <a:p>
          <a:r>
            <a:rPr lang="en-US"/>
            <a:t>Kind of patent</a:t>
          </a:r>
        </a:p>
      </dgm:t>
    </dgm:pt>
    <dgm:pt modelId="{D921F7E7-851F-462D-9AF6-B120D554A2E3}" type="parTrans" cxnId="{A5A81712-DB7F-450B-8CCA-4ED9897A7ABF}">
      <dgm:prSet/>
      <dgm:spPr/>
      <dgm:t>
        <a:bodyPr/>
        <a:lstStyle/>
        <a:p>
          <a:endParaRPr lang="en-US"/>
        </a:p>
      </dgm:t>
    </dgm:pt>
    <dgm:pt modelId="{96AD82C8-4CBE-444F-BF10-DCCE4B630646}" type="sibTrans" cxnId="{A5A81712-DB7F-450B-8CCA-4ED9897A7ABF}">
      <dgm:prSet/>
      <dgm:spPr/>
      <dgm:t>
        <a:bodyPr/>
        <a:lstStyle/>
        <a:p>
          <a:endParaRPr lang="en-US"/>
        </a:p>
      </dgm:t>
    </dgm:pt>
    <dgm:pt modelId="{B8781EF1-9AF3-4B48-A9CB-10D85FE0B7C8}">
      <dgm:prSet/>
      <dgm:spPr/>
      <dgm:t>
        <a:bodyPr/>
        <a:lstStyle/>
        <a:p>
          <a:r>
            <a:rPr lang="en-US"/>
            <a:t>Career advancements</a:t>
          </a:r>
        </a:p>
      </dgm:t>
    </dgm:pt>
    <dgm:pt modelId="{C425B11E-E3F3-4F99-89E1-26691B7C1912}" type="parTrans" cxnId="{8566A96F-70B2-4E7B-AF15-73B463582A09}">
      <dgm:prSet/>
      <dgm:spPr/>
      <dgm:t>
        <a:bodyPr/>
        <a:lstStyle/>
        <a:p>
          <a:endParaRPr lang="en-US"/>
        </a:p>
      </dgm:t>
    </dgm:pt>
    <dgm:pt modelId="{9A3662B7-8849-4919-B185-3F8913B6A570}" type="sibTrans" cxnId="{8566A96F-70B2-4E7B-AF15-73B463582A09}">
      <dgm:prSet/>
      <dgm:spPr/>
      <dgm:t>
        <a:bodyPr/>
        <a:lstStyle/>
        <a:p>
          <a:endParaRPr lang="en-US"/>
        </a:p>
      </dgm:t>
    </dgm:pt>
    <dgm:pt modelId="{C7645518-BEC7-4229-AF1B-D7B1C35417B9}">
      <dgm:prSet/>
      <dgm:spPr/>
      <dgm:t>
        <a:bodyPr/>
        <a:lstStyle/>
        <a:p>
          <a:r>
            <a:rPr lang="en-US"/>
            <a:t>Academic tenure position</a:t>
          </a:r>
        </a:p>
      </dgm:t>
    </dgm:pt>
    <dgm:pt modelId="{BC780F39-6A2C-497D-B6DB-336598AFABC7}" type="parTrans" cxnId="{80F23F91-954C-4C4B-B04A-64333A2C99AB}">
      <dgm:prSet/>
      <dgm:spPr/>
      <dgm:t>
        <a:bodyPr/>
        <a:lstStyle/>
        <a:p>
          <a:endParaRPr lang="en-US"/>
        </a:p>
      </dgm:t>
    </dgm:pt>
    <dgm:pt modelId="{E3717842-5416-46CC-A739-8FEA0F59639B}" type="sibTrans" cxnId="{80F23F91-954C-4C4B-B04A-64333A2C99AB}">
      <dgm:prSet/>
      <dgm:spPr/>
      <dgm:t>
        <a:bodyPr/>
        <a:lstStyle/>
        <a:p>
          <a:endParaRPr lang="en-US"/>
        </a:p>
      </dgm:t>
    </dgm:pt>
    <dgm:pt modelId="{D4A7D29B-143D-4696-84BB-B0FDBAABD84B}">
      <dgm:prSet/>
      <dgm:spPr/>
      <dgm:t>
        <a:bodyPr/>
        <a:lstStyle/>
        <a:p>
          <a:r>
            <a:rPr lang="en-US"/>
            <a:t>Beneficial for grant acquisition</a:t>
          </a:r>
        </a:p>
      </dgm:t>
    </dgm:pt>
    <dgm:pt modelId="{B9C30EFC-951D-4EC8-AE6F-1DAFF6F94266}" type="parTrans" cxnId="{BA8BCE1F-3018-4574-B810-4BB3DDFA60F4}">
      <dgm:prSet/>
      <dgm:spPr/>
      <dgm:t>
        <a:bodyPr/>
        <a:lstStyle/>
        <a:p>
          <a:endParaRPr lang="en-US"/>
        </a:p>
      </dgm:t>
    </dgm:pt>
    <dgm:pt modelId="{C140B98E-5ACC-416F-BA0A-37CFFC2C0ED4}" type="sibTrans" cxnId="{BA8BCE1F-3018-4574-B810-4BB3DDFA60F4}">
      <dgm:prSet/>
      <dgm:spPr/>
      <dgm:t>
        <a:bodyPr/>
        <a:lstStyle/>
        <a:p>
          <a:endParaRPr lang="en-US"/>
        </a:p>
      </dgm:t>
    </dgm:pt>
    <dgm:pt modelId="{90B5B1B7-E62E-417A-9ACB-8FD2E75C1DAC}" type="pres">
      <dgm:prSet presAssocID="{F44F6B84-D7F9-4FA5-8345-514CE0DFA3A8}" presName="linear" presStyleCnt="0">
        <dgm:presLayoutVars>
          <dgm:animLvl val="lvl"/>
          <dgm:resizeHandles val="exact"/>
        </dgm:presLayoutVars>
      </dgm:prSet>
      <dgm:spPr/>
    </dgm:pt>
    <dgm:pt modelId="{E05E3C3C-5ADD-4E5C-B1B3-9FF6AF376FFF}" type="pres">
      <dgm:prSet presAssocID="{8AF2C789-70C3-4A27-8660-60693CD04010}" presName="parentText" presStyleLbl="node1" presStyleIdx="0" presStyleCnt="4">
        <dgm:presLayoutVars>
          <dgm:chMax val="0"/>
          <dgm:bulletEnabled val="1"/>
        </dgm:presLayoutVars>
      </dgm:prSet>
      <dgm:spPr/>
    </dgm:pt>
    <dgm:pt modelId="{F21F0006-174C-499B-BFD6-2EC0CCD83E33}" type="pres">
      <dgm:prSet presAssocID="{8AF2C789-70C3-4A27-8660-60693CD04010}" presName="childText" presStyleLbl="revTx" presStyleIdx="0" presStyleCnt="3">
        <dgm:presLayoutVars>
          <dgm:bulletEnabled val="1"/>
        </dgm:presLayoutVars>
      </dgm:prSet>
      <dgm:spPr/>
    </dgm:pt>
    <dgm:pt modelId="{02B82097-85DB-4ECC-9AFF-B793A90ABB23}" type="pres">
      <dgm:prSet presAssocID="{4CF3E799-8048-4240-BC1D-785D48F63500}" presName="parentText" presStyleLbl="node1" presStyleIdx="1" presStyleCnt="4">
        <dgm:presLayoutVars>
          <dgm:chMax val="0"/>
          <dgm:bulletEnabled val="1"/>
        </dgm:presLayoutVars>
      </dgm:prSet>
      <dgm:spPr/>
    </dgm:pt>
    <dgm:pt modelId="{4637FB74-88E6-4C93-A757-8DD8D32476C0}" type="pres">
      <dgm:prSet presAssocID="{4CF3E799-8048-4240-BC1D-785D48F63500}" presName="childText" presStyleLbl="revTx" presStyleIdx="1" presStyleCnt="3">
        <dgm:presLayoutVars>
          <dgm:bulletEnabled val="1"/>
        </dgm:presLayoutVars>
      </dgm:prSet>
      <dgm:spPr/>
    </dgm:pt>
    <dgm:pt modelId="{6CF9CFFF-9B3A-48D1-9A49-65B06AB9201E}" type="pres">
      <dgm:prSet presAssocID="{B8781EF1-9AF3-4B48-A9CB-10D85FE0B7C8}" presName="parentText" presStyleLbl="node1" presStyleIdx="2" presStyleCnt="4">
        <dgm:presLayoutVars>
          <dgm:chMax val="0"/>
          <dgm:bulletEnabled val="1"/>
        </dgm:presLayoutVars>
      </dgm:prSet>
      <dgm:spPr/>
    </dgm:pt>
    <dgm:pt modelId="{81977885-B0A4-48DC-8BE6-5A3B3717F1E4}" type="pres">
      <dgm:prSet presAssocID="{B8781EF1-9AF3-4B48-A9CB-10D85FE0B7C8}" presName="childText" presStyleLbl="revTx" presStyleIdx="2" presStyleCnt="3">
        <dgm:presLayoutVars>
          <dgm:bulletEnabled val="1"/>
        </dgm:presLayoutVars>
      </dgm:prSet>
      <dgm:spPr/>
    </dgm:pt>
    <dgm:pt modelId="{85C0D989-4CC0-4BEE-A551-5C8B5B389FA9}" type="pres">
      <dgm:prSet presAssocID="{D4A7D29B-143D-4696-84BB-B0FDBAABD84B}" presName="parentText" presStyleLbl="node1" presStyleIdx="3" presStyleCnt="4">
        <dgm:presLayoutVars>
          <dgm:chMax val="0"/>
          <dgm:bulletEnabled val="1"/>
        </dgm:presLayoutVars>
      </dgm:prSet>
      <dgm:spPr/>
    </dgm:pt>
  </dgm:ptLst>
  <dgm:cxnLst>
    <dgm:cxn modelId="{094E2A00-9F29-4837-A42B-0FB09C990DF9}" srcId="{F44F6B84-D7F9-4FA5-8345-514CE0DFA3A8}" destId="{8AF2C789-70C3-4A27-8660-60693CD04010}" srcOrd="0" destOrd="0" parTransId="{FEA5BD37-65F0-452E-A906-E3C6B174FBA6}" sibTransId="{BD3FCFDB-A078-45A9-888E-3A5F3F5B9BD6}"/>
    <dgm:cxn modelId="{A498CA02-2E1B-4D53-B512-F41438E90511}" type="presOf" srcId="{48AC8739-1A90-4977-AF65-87AEBCB141D8}" destId="{4637FB74-88E6-4C93-A757-8DD8D32476C0}" srcOrd="0" destOrd="0" presId="urn:microsoft.com/office/officeart/2005/8/layout/vList2"/>
    <dgm:cxn modelId="{A5A81712-DB7F-450B-8CCA-4ED9897A7ABF}" srcId="{4CF3E799-8048-4240-BC1D-785D48F63500}" destId="{88DCEB68-6F3E-458B-9EDB-E015A9C818EF}" srcOrd="2" destOrd="0" parTransId="{D921F7E7-851F-462D-9AF6-B120D554A2E3}" sibTransId="{96AD82C8-4CBE-444F-BF10-DCCE4B630646}"/>
    <dgm:cxn modelId="{FC3D1013-CC2E-4D1B-8485-D28AE7F53DB3}" type="presOf" srcId="{88DCEB68-6F3E-458B-9EDB-E015A9C818EF}" destId="{4637FB74-88E6-4C93-A757-8DD8D32476C0}" srcOrd="0" destOrd="2" presId="urn:microsoft.com/office/officeart/2005/8/layout/vList2"/>
    <dgm:cxn modelId="{BA8BCE1F-3018-4574-B810-4BB3DDFA60F4}" srcId="{F44F6B84-D7F9-4FA5-8345-514CE0DFA3A8}" destId="{D4A7D29B-143D-4696-84BB-B0FDBAABD84B}" srcOrd="3" destOrd="0" parTransId="{B9C30EFC-951D-4EC8-AE6F-1DAFF6F94266}" sibTransId="{C140B98E-5ACC-416F-BA0A-37CFFC2C0ED4}"/>
    <dgm:cxn modelId="{DA4A0D2E-13A3-4459-9C71-92075578BDE3}" type="presOf" srcId="{C7645518-BEC7-4229-AF1B-D7B1C35417B9}" destId="{81977885-B0A4-48DC-8BE6-5A3B3717F1E4}" srcOrd="0" destOrd="0" presId="urn:microsoft.com/office/officeart/2005/8/layout/vList2"/>
    <dgm:cxn modelId="{9ABE6144-75E3-47A0-8F00-16760D65EF58}" srcId="{F44F6B84-D7F9-4FA5-8345-514CE0DFA3A8}" destId="{4CF3E799-8048-4240-BC1D-785D48F63500}" srcOrd="1" destOrd="0" parTransId="{B0CCC115-D5B5-4D16-AA42-C2355CC883FD}" sibTransId="{823435E3-DFA6-4C93-B7C2-B1208A42AF64}"/>
    <dgm:cxn modelId="{8566A96F-70B2-4E7B-AF15-73B463582A09}" srcId="{F44F6B84-D7F9-4FA5-8345-514CE0DFA3A8}" destId="{B8781EF1-9AF3-4B48-A9CB-10D85FE0B7C8}" srcOrd="2" destOrd="0" parTransId="{C425B11E-E3F3-4F99-89E1-26691B7C1912}" sibTransId="{9A3662B7-8849-4919-B185-3F8913B6A570}"/>
    <dgm:cxn modelId="{F0EA1984-E37E-4CD9-9A9A-9274EFF77D63}" type="presOf" srcId="{8AF2C789-70C3-4A27-8660-60693CD04010}" destId="{E05E3C3C-5ADD-4E5C-B1B3-9FF6AF376FFF}" srcOrd="0" destOrd="0" presId="urn:microsoft.com/office/officeart/2005/8/layout/vList2"/>
    <dgm:cxn modelId="{7BCDDD8D-87C1-4CFC-A14E-C023B7B9EAEA}" type="presOf" srcId="{B8781EF1-9AF3-4B48-A9CB-10D85FE0B7C8}" destId="{6CF9CFFF-9B3A-48D1-9A49-65B06AB9201E}" srcOrd="0" destOrd="0" presId="urn:microsoft.com/office/officeart/2005/8/layout/vList2"/>
    <dgm:cxn modelId="{80F23F91-954C-4C4B-B04A-64333A2C99AB}" srcId="{B8781EF1-9AF3-4B48-A9CB-10D85FE0B7C8}" destId="{C7645518-BEC7-4229-AF1B-D7B1C35417B9}" srcOrd="0" destOrd="0" parTransId="{BC780F39-6A2C-497D-B6DB-336598AFABC7}" sibTransId="{E3717842-5416-46CC-A739-8FEA0F59639B}"/>
    <dgm:cxn modelId="{81217CA1-BDE7-4B58-BF4E-DC399FD4B552}" srcId="{4CF3E799-8048-4240-BC1D-785D48F63500}" destId="{48AC8739-1A90-4977-AF65-87AEBCB141D8}" srcOrd="0" destOrd="0" parTransId="{DE356353-0284-41BC-9597-B2534F420C76}" sibTransId="{328BF95A-8B14-4314-B406-655771163A11}"/>
    <dgm:cxn modelId="{2C9E1CA2-7738-4B03-8288-52AEA9951FDF}" type="presOf" srcId="{4CF3E799-8048-4240-BC1D-785D48F63500}" destId="{02B82097-85DB-4ECC-9AFF-B793A90ABB23}" srcOrd="0" destOrd="0" presId="urn:microsoft.com/office/officeart/2005/8/layout/vList2"/>
    <dgm:cxn modelId="{A36A09A6-57B8-4C75-8906-688EE1BCDE1C}" type="presOf" srcId="{E64F6447-1255-47CF-BB5A-1A4E4C43C8CA}" destId="{F21F0006-174C-499B-BFD6-2EC0CCD83E33}" srcOrd="0" destOrd="0" presId="urn:microsoft.com/office/officeart/2005/8/layout/vList2"/>
    <dgm:cxn modelId="{23A100AB-0E2C-4A7B-BA6F-9927FA995782}" srcId="{4CF3E799-8048-4240-BC1D-785D48F63500}" destId="{1F8C9A05-6506-41F3-9E26-B721B0C0B1AD}" srcOrd="1" destOrd="0" parTransId="{1BAA0672-F9EF-4E59-AE4A-0F82B778A726}" sibTransId="{D1E4EB12-76D6-4892-AADC-E10C933FE1A8}"/>
    <dgm:cxn modelId="{1EF19ACF-62A3-4FE0-BF47-21E12581E6BA}" type="presOf" srcId="{D4A7D29B-143D-4696-84BB-B0FDBAABD84B}" destId="{85C0D989-4CC0-4BEE-A551-5C8B5B389FA9}" srcOrd="0" destOrd="0" presId="urn:microsoft.com/office/officeart/2005/8/layout/vList2"/>
    <dgm:cxn modelId="{59FE08D1-22F1-4950-A18C-67228378A384}" type="presOf" srcId="{1F8C9A05-6506-41F3-9E26-B721B0C0B1AD}" destId="{4637FB74-88E6-4C93-A757-8DD8D32476C0}" srcOrd="0" destOrd="1" presId="urn:microsoft.com/office/officeart/2005/8/layout/vList2"/>
    <dgm:cxn modelId="{6CF77ED7-9F52-4ED2-B3B9-52A371C7FBD9}" type="presOf" srcId="{F44F6B84-D7F9-4FA5-8345-514CE0DFA3A8}" destId="{90B5B1B7-E62E-417A-9ACB-8FD2E75C1DAC}" srcOrd="0" destOrd="0" presId="urn:microsoft.com/office/officeart/2005/8/layout/vList2"/>
    <dgm:cxn modelId="{D23C3DE1-8582-42DC-931A-29ACE7952D1A}" srcId="{8AF2C789-70C3-4A27-8660-60693CD04010}" destId="{E64F6447-1255-47CF-BB5A-1A4E4C43C8CA}" srcOrd="0" destOrd="0" parTransId="{97CDFCBB-6505-44D3-AFA2-D10B4EBC3724}" sibTransId="{2AC6740F-4B7A-4C0F-9EAE-1CA60809C8E0}"/>
    <dgm:cxn modelId="{14F1FBEC-FC9E-4754-9E3F-FD4F0246E752}" type="presParOf" srcId="{90B5B1B7-E62E-417A-9ACB-8FD2E75C1DAC}" destId="{E05E3C3C-5ADD-4E5C-B1B3-9FF6AF376FFF}" srcOrd="0" destOrd="0" presId="urn:microsoft.com/office/officeart/2005/8/layout/vList2"/>
    <dgm:cxn modelId="{D030C970-AF04-48D4-BFA5-D487463DC959}" type="presParOf" srcId="{90B5B1B7-E62E-417A-9ACB-8FD2E75C1DAC}" destId="{F21F0006-174C-499B-BFD6-2EC0CCD83E33}" srcOrd="1" destOrd="0" presId="urn:microsoft.com/office/officeart/2005/8/layout/vList2"/>
    <dgm:cxn modelId="{DFEA2509-0F69-4A6C-9C1D-F025A3639CA1}" type="presParOf" srcId="{90B5B1B7-E62E-417A-9ACB-8FD2E75C1DAC}" destId="{02B82097-85DB-4ECC-9AFF-B793A90ABB23}" srcOrd="2" destOrd="0" presId="urn:microsoft.com/office/officeart/2005/8/layout/vList2"/>
    <dgm:cxn modelId="{5D210CE7-1487-455F-AE34-6922BA8E32C3}" type="presParOf" srcId="{90B5B1B7-E62E-417A-9ACB-8FD2E75C1DAC}" destId="{4637FB74-88E6-4C93-A757-8DD8D32476C0}" srcOrd="3" destOrd="0" presId="urn:microsoft.com/office/officeart/2005/8/layout/vList2"/>
    <dgm:cxn modelId="{FFD54BDB-71A1-4376-AB73-A6E338B3224A}" type="presParOf" srcId="{90B5B1B7-E62E-417A-9ACB-8FD2E75C1DAC}" destId="{6CF9CFFF-9B3A-48D1-9A49-65B06AB9201E}" srcOrd="4" destOrd="0" presId="urn:microsoft.com/office/officeart/2005/8/layout/vList2"/>
    <dgm:cxn modelId="{13A9CE8C-2411-4344-80C0-5F95D866E20B}" type="presParOf" srcId="{90B5B1B7-E62E-417A-9ACB-8FD2E75C1DAC}" destId="{81977885-B0A4-48DC-8BE6-5A3B3717F1E4}" srcOrd="5" destOrd="0" presId="urn:microsoft.com/office/officeart/2005/8/layout/vList2"/>
    <dgm:cxn modelId="{F63B1635-B1B6-4549-A190-9EC90542E5F2}" type="presParOf" srcId="{90B5B1B7-E62E-417A-9ACB-8FD2E75C1DAC}" destId="{85C0D989-4CC0-4BEE-A551-5C8B5B389FA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3B2711-A863-4D82-909C-2D089348E2D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nl-NL"/>
        </a:p>
      </dgm:t>
    </dgm:pt>
    <dgm:pt modelId="{9A373866-7E47-4242-9DDF-9D533C62B490}">
      <dgm:prSet phldrT="[Text]"/>
      <dgm:spPr/>
      <dgm:t>
        <a:bodyPr/>
        <a:lstStyle/>
        <a:p>
          <a:r>
            <a:rPr lang="en-US" dirty="0"/>
            <a:t>Preparation</a:t>
          </a:r>
          <a:endParaRPr lang="nl-NL" dirty="0"/>
        </a:p>
      </dgm:t>
    </dgm:pt>
    <dgm:pt modelId="{F4E8C857-6CFD-48B8-8A78-043AE8908AB6}" type="parTrans" cxnId="{A9741140-7252-48C8-B30E-E516DCC68ABF}">
      <dgm:prSet/>
      <dgm:spPr/>
      <dgm:t>
        <a:bodyPr/>
        <a:lstStyle/>
        <a:p>
          <a:endParaRPr lang="nl-NL"/>
        </a:p>
      </dgm:t>
    </dgm:pt>
    <dgm:pt modelId="{8BADEA17-EA16-44CB-89D4-96054B8E0C46}" type="sibTrans" cxnId="{A9741140-7252-48C8-B30E-E516DCC68ABF}">
      <dgm:prSet/>
      <dgm:spPr/>
      <dgm:t>
        <a:bodyPr/>
        <a:lstStyle/>
        <a:p>
          <a:endParaRPr lang="nl-NL"/>
        </a:p>
      </dgm:t>
    </dgm:pt>
    <dgm:pt modelId="{4FF12AC2-7FB8-43A5-A29C-B6BCD863ACC7}">
      <dgm:prSet phldrT="[Text]"/>
      <dgm:spPr/>
      <dgm:t>
        <a:bodyPr/>
        <a:lstStyle/>
        <a:p>
          <a:r>
            <a:rPr lang="en-US" dirty="0"/>
            <a:t>Discovery</a:t>
          </a:r>
          <a:endParaRPr lang="nl-NL" dirty="0"/>
        </a:p>
      </dgm:t>
    </dgm:pt>
    <dgm:pt modelId="{01FC750C-6CBF-476B-8E9A-7A52855C477A}" type="parTrans" cxnId="{F85FC2F6-862C-48FB-AC5A-4B57B4F877F6}">
      <dgm:prSet/>
      <dgm:spPr/>
      <dgm:t>
        <a:bodyPr/>
        <a:lstStyle/>
        <a:p>
          <a:endParaRPr lang="nl-NL"/>
        </a:p>
      </dgm:t>
    </dgm:pt>
    <dgm:pt modelId="{F831EA3B-BD38-4B35-958A-08DC23F51AA4}" type="sibTrans" cxnId="{F85FC2F6-862C-48FB-AC5A-4B57B4F877F6}">
      <dgm:prSet/>
      <dgm:spPr/>
      <dgm:t>
        <a:bodyPr/>
        <a:lstStyle/>
        <a:p>
          <a:endParaRPr lang="nl-NL"/>
        </a:p>
      </dgm:t>
    </dgm:pt>
    <dgm:pt modelId="{458689C4-C572-4ABD-BFEC-24224F47B389}">
      <dgm:prSet phldrT="[Text]"/>
      <dgm:spPr/>
      <dgm:t>
        <a:bodyPr/>
        <a:lstStyle/>
        <a:p>
          <a:r>
            <a:rPr lang="en-US" dirty="0"/>
            <a:t>Publication</a:t>
          </a:r>
          <a:endParaRPr lang="nl-NL" dirty="0"/>
        </a:p>
      </dgm:t>
    </dgm:pt>
    <dgm:pt modelId="{56A3151D-788A-4B2A-A7AA-494A82035769}" type="parTrans" cxnId="{A7A13C6C-F5ED-4B52-A119-01458A7481F6}">
      <dgm:prSet/>
      <dgm:spPr/>
      <dgm:t>
        <a:bodyPr/>
        <a:lstStyle/>
        <a:p>
          <a:endParaRPr lang="nl-NL"/>
        </a:p>
      </dgm:t>
    </dgm:pt>
    <dgm:pt modelId="{629F8551-F1CC-46C8-9442-C44012859DE3}" type="sibTrans" cxnId="{A7A13C6C-F5ED-4B52-A119-01458A7481F6}">
      <dgm:prSet/>
      <dgm:spPr/>
      <dgm:t>
        <a:bodyPr/>
        <a:lstStyle/>
        <a:p>
          <a:endParaRPr lang="nl-NL"/>
        </a:p>
      </dgm:t>
    </dgm:pt>
    <dgm:pt modelId="{21521EF6-1345-4093-9543-A9554DE1CC6A}">
      <dgm:prSet phldrT="[Text]"/>
      <dgm:spPr/>
      <dgm:t>
        <a:bodyPr/>
        <a:lstStyle/>
        <a:p>
          <a:r>
            <a:rPr lang="en-US" dirty="0"/>
            <a:t>Outreach</a:t>
          </a:r>
          <a:endParaRPr lang="nl-NL" dirty="0"/>
        </a:p>
      </dgm:t>
    </dgm:pt>
    <dgm:pt modelId="{5F6C53EF-40BD-47BC-95AC-F4D0DFF4F97E}" type="parTrans" cxnId="{695E4871-FD83-47CA-A2AB-A6EE81AD55C3}">
      <dgm:prSet/>
      <dgm:spPr/>
      <dgm:t>
        <a:bodyPr/>
        <a:lstStyle/>
        <a:p>
          <a:endParaRPr lang="nl-NL"/>
        </a:p>
      </dgm:t>
    </dgm:pt>
    <dgm:pt modelId="{BC3A09BA-FEBE-4A95-9806-179A841C8798}" type="sibTrans" cxnId="{695E4871-FD83-47CA-A2AB-A6EE81AD55C3}">
      <dgm:prSet/>
      <dgm:spPr/>
      <dgm:t>
        <a:bodyPr/>
        <a:lstStyle/>
        <a:p>
          <a:endParaRPr lang="nl-NL"/>
        </a:p>
      </dgm:t>
    </dgm:pt>
    <dgm:pt modelId="{7010C839-C3F4-46C3-88F8-A1F44A6E6F92}">
      <dgm:prSet phldrT="[Text]"/>
      <dgm:spPr/>
      <dgm:t>
        <a:bodyPr/>
        <a:lstStyle/>
        <a:p>
          <a:r>
            <a:rPr lang="en-US" dirty="0"/>
            <a:t>Assessment</a:t>
          </a:r>
          <a:endParaRPr lang="nl-NL" dirty="0"/>
        </a:p>
      </dgm:t>
    </dgm:pt>
    <dgm:pt modelId="{ED325EC4-BC60-4F7A-98D3-8A73320B5885}" type="parTrans" cxnId="{36630A67-7D84-42E8-A6D1-BC9025D2E0EF}">
      <dgm:prSet/>
      <dgm:spPr/>
      <dgm:t>
        <a:bodyPr/>
        <a:lstStyle/>
        <a:p>
          <a:endParaRPr lang="nl-NL"/>
        </a:p>
      </dgm:t>
    </dgm:pt>
    <dgm:pt modelId="{717CF13F-612C-4A32-8AB7-98793E7289BC}" type="sibTrans" cxnId="{36630A67-7D84-42E8-A6D1-BC9025D2E0EF}">
      <dgm:prSet/>
      <dgm:spPr/>
      <dgm:t>
        <a:bodyPr/>
        <a:lstStyle/>
        <a:p>
          <a:endParaRPr lang="nl-NL"/>
        </a:p>
      </dgm:t>
    </dgm:pt>
    <dgm:pt modelId="{D9D2ACC0-ECE8-4985-A13B-E5CDF2126D25}">
      <dgm:prSet/>
      <dgm:spPr/>
      <dgm:t>
        <a:bodyPr/>
        <a:lstStyle/>
        <a:p>
          <a:r>
            <a:rPr lang="en-US" dirty="0"/>
            <a:t>Analysis</a:t>
          </a:r>
          <a:endParaRPr lang="nl-NL" dirty="0"/>
        </a:p>
      </dgm:t>
    </dgm:pt>
    <dgm:pt modelId="{7D7A3BFF-23D0-4F6C-BA5D-5B63DC59A654}" type="parTrans" cxnId="{74F4B1FE-684A-435B-9B63-B8662B6EB5F2}">
      <dgm:prSet/>
      <dgm:spPr/>
      <dgm:t>
        <a:bodyPr/>
        <a:lstStyle/>
        <a:p>
          <a:endParaRPr lang="nl-NL"/>
        </a:p>
      </dgm:t>
    </dgm:pt>
    <dgm:pt modelId="{58ED9801-E58E-488A-9C90-BAEFC67FB92D}" type="sibTrans" cxnId="{74F4B1FE-684A-435B-9B63-B8662B6EB5F2}">
      <dgm:prSet/>
      <dgm:spPr/>
      <dgm:t>
        <a:bodyPr/>
        <a:lstStyle/>
        <a:p>
          <a:endParaRPr lang="nl-NL"/>
        </a:p>
      </dgm:t>
    </dgm:pt>
    <dgm:pt modelId="{9A274FEF-F50B-4704-9AD9-B31BA401C1CA}">
      <dgm:prSet/>
      <dgm:spPr/>
      <dgm:t>
        <a:bodyPr/>
        <a:lstStyle/>
        <a:p>
          <a:r>
            <a:rPr lang="en-US" dirty="0"/>
            <a:t>Writing</a:t>
          </a:r>
          <a:endParaRPr lang="nl-NL" dirty="0"/>
        </a:p>
      </dgm:t>
    </dgm:pt>
    <dgm:pt modelId="{38F32ED0-BB74-4861-A611-A6C27661CD5E}" type="parTrans" cxnId="{635BCAB6-EA1D-4CB2-A18E-1ED0AA3EDFFA}">
      <dgm:prSet/>
      <dgm:spPr/>
      <dgm:t>
        <a:bodyPr/>
        <a:lstStyle/>
        <a:p>
          <a:endParaRPr lang="nl-NL"/>
        </a:p>
      </dgm:t>
    </dgm:pt>
    <dgm:pt modelId="{04B067BD-8130-49A8-8105-FF6E4F775F0C}" type="sibTrans" cxnId="{635BCAB6-EA1D-4CB2-A18E-1ED0AA3EDFFA}">
      <dgm:prSet/>
      <dgm:spPr/>
      <dgm:t>
        <a:bodyPr/>
        <a:lstStyle/>
        <a:p>
          <a:endParaRPr lang="nl-NL"/>
        </a:p>
      </dgm:t>
    </dgm:pt>
    <dgm:pt modelId="{6C602F46-3BE4-459B-BAD8-238615DFE38E}" type="pres">
      <dgm:prSet presAssocID="{963B2711-A863-4D82-909C-2D089348E2D1}" presName="Name0" presStyleCnt="0">
        <dgm:presLayoutVars>
          <dgm:dir/>
          <dgm:resizeHandles val="exact"/>
        </dgm:presLayoutVars>
      </dgm:prSet>
      <dgm:spPr/>
    </dgm:pt>
    <dgm:pt modelId="{7084C33D-64E4-4AEF-9EBA-C81E57A5A7E1}" type="pres">
      <dgm:prSet presAssocID="{963B2711-A863-4D82-909C-2D089348E2D1}" presName="cycle" presStyleCnt="0"/>
      <dgm:spPr/>
    </dgm:pt>
    <dgm:pt modelId="{1A527F09-23D3-42DE-A962-B2955CD978A7}" type="pres">
      <dgm:prSet presAssocID="{9A373866-7E47-4242-9DDF-9D533C62B490}" presName="nodeFirstNode" presStyleLbl="node1" presStyleIdx="0" presStyleCnt="7">
        <dgm:presLayoutVars>
          <dgm:bulletEnabled val="1"/>
        </dgm:presLayoutVars>
      </dgm:prSet>
      <dgm:spPr/>
    </dgm:pt>
    <dgm:pt modelId="{11D79F24-F8B6-4737-BA78-69B262A213E5}" type="pres">
      <dgm:prSet presAssocID="{8BADEA17-EA16-44CB-89D4-96054B8E0C46}" presName="sibTransFirstNode" presStyleLbl="bgShp" presStyleIdx="0" presStyleCnt="1"/>
      <dgm:spPr/>
    </dgm:pt>
    <dgm:pt modelId="{9224BED2-7FBE-4FD4-8827-2334C0746F7A}" type="pres">
      <dgm:prSet presAssocID="{4FF12AC2-7FB8-43A5-A29C-B6BCD863ACC7}" presName="nodeFollowingNodes" presStyleLbl="node1" presStyleIdx="1" presStyleCnt="7">
        <dgm:presLayoutVars>
          <dgm:bulletEnabled val="1"/>
        </dgm:presLayoutVars>
      </dgm:prSet>
      <dgm:spPr/>
    </dgm:pt>
    <dgm:pt modelId="{6FEEC203-6446-44E3-975D-8E891DF08743}" type="pres">
      <dgm:prSet presAssocID="{D9D2ACC0-ECE8-4985-A13B-E5CDF2126D25}" presName="nodeFollowingNodes" presStyleLbl="node1" presStyleIdx="2" presStyleCnt="7">
        <dgm:presLayoutVars>
          <dgm:bulletEnabled val="1"/>
        </dgm:presLayoutVars>
      </dgm:prSet>
      <dgm:spPr/>
    </dgm:pt>
    <dgm:pt modelId="{ADCDBEBB-E899-4D96-A5DD-62CBD8662577}" type="pres">
      <dgm:prSet presAssocID="{9A274FEF-F50B-4704-9AD9-B31BA401C1CA}" presName="nodeFollowingNodes" presStyleLbl="node1" presStyleIdx="3" presStyleCnt="7">
        <dgm:presLayoutVars>
          <dgm:bulletEnabled val="1"/>
        </dgm:presLayoutVars>
      </dgm:prSet>
      <dgm:spPr/>
    </dgm:pt>
    <dgm:pt modelId="{56115828-0B9F-46E3-AD6D-5936559F1554}" type="pres">
      <dgm:prSet presAssocID="{458689C4-C572-4ABD-BFEC-24224F47B389}" presName="nodeFollowingNodes" presStyleLbl="node1" presStyleIdx="4" presStyleCnt="7">
        <dgm:presLayoutVars>
          <dgm:bulletEnabled val="1"/>
        </dgm:presLayoutVars>
      </dgm:prSet>
      <dgm:spPr/>
    </dgm:pt>
    <dgm:pt modelId="{DB795679-497A-4E02-ADF8-E3ADB295CEC3}" type="pres">
      <dgm:prSet presAssocID="{21521EF6-1345-4093-9543-A9554DE1CC6A}" presName="nodeFollowingNodes" presStyleLbl="node1" presStyleIdx="5" presStyleCnt="7">
        <dgm:presLayoutVars>
          <dgm:bulletEnabled val="1"/>
        </dgm:presLayoutVars>
      </dgm:prSet>
      <dgm:spPr/>
    </dgm:pt>
    <dgm:pt modelId="{1CBCEF1F-7953-4159-859E-9267B5E9E7A7}" type="pres">
      <dgm:prSet presAssocID="{7010C839-C3F4-46C3-88F8-A1F44A6E6F92}" presName="nodeFollowingNodes" presStyleLbl="node1" presStyleIdx="6" presStyleCnt="7">
        <dgm:presLayoutVars>
          <dgm:bulletEnabled val="1"/>
        </dgm:presLayoutVars>
      </dgm:prSet>
      <dgm:spPr/>
    </dgm:pt>
  </dgm:ptLst>
  <dgm:cxnLst>
    <dgm:cxn modelId="{138AE409-95EC-4FFA-8CF7-DD6D256F58EA}" type="presOf" srcId="{D9D2ACC0-ECE8-4985-A13B-E5CDF2126D25}" destId="{6FEEC203-6446-44E3-975D-8E891DF08743}" srcOrd="0" destOrd="0" presId="urn:microsoft.com/office/officeart/2005/8/layout/cycle3"/>
    <dgm:cxn modelId="{EF49E017-83B8-4D0E-90C1-F6442D5B3FE4}" type="presOf" srcId="{9A274FEF-F50B-4704-9AD9-B31BA401C1CA}" destId="{ADCDBEBB-E899-4D96-A5DD-62CBD8662577}" srcOrd="0" destOrd="0" presId="urn:microsoft.com/office/officeart/2005/8/layout/cycle3"/>
    <dgm:cxn modelId="{DBF56531-7B1C-427B-A6AD-C692544A4E98}" type="presOf" srcId="{9A373866-7E47-4242-9DDF-9D533C62B490}" destId="{1A527F09-23D3-42DE-A962-B2955CD978A7}" srcOrd="0" destOrd="0" presId="urn:microsoft.com/office/officeart/2005/8/layout/cycle3"/>
    <dgm:cxn modelId="{A9741140-7252-48C8-B30E-E516DCC68ABF}" srcId="{963B2711-A863-4D82-909C-2D089348E2D1}" destId="{9A373866-7E47-4242-9DDF-9D533C62B490}" srcOrd="0" destOrd="0" parTransId="{F4E8C857-6CFD-48B8-8A78-043AE8908AB6}" sibTransId="{8BADEA17-EA16-44CB-89D4-96054B8E0C46}"/>
    <dgm:cxn modelId="{36630A67-7D84-42E8-A6D1-BC9025D2E0EF}" srcId="{963B2711-A863-4D82-909C-2D089348E2D1}" destId="{7010C839-C3F4-46C3-88F8-A1F44A6E6F92}" srcOrd="6" destOrd="0" parTransId="{ED325EC4-BC60-4F7A-98D3-8A73320B5885}" sibTransId="{717CF13F-612C-4A32-8AB7-98793E7289BC}"/>
    <dgm:cxn modelId="{973B2749-E31E-4369-AA6E-ECA972009144}" type="presOf" srcId="{8BADEA17-EA16-44CB-89D4-96054B8E0C46}" destId="{11D79F24-F8B6-4737-BA78-69B262A213E5}" srcOrd="0" destOrd="0" presId="urn:microsoft.com/office/officeart/2005/8/layout/cycle3"/>
    <dgm:cxn modelId="{A7A13C6C-F5ED-4B52-A119-01458A7481F6}" srcId="{963B2711-A863-4D82-909C-2D089348E2D1}" destId="{458689C4-C572-4ABD-BFEC-24224F47B389}" srcOrd="4" destOrd="0" parTransId="{56A3151D-788A-4B2A-A7AA-494A82035769}" sibTransId="{629F8551-F1CC-46C8-9442-C44012859DE3}"/>
    <dgm:cxn modelId="{695E4871-FD83-47CA-A2AB-A6EE81AD55C3}" srcId="{963B2711-A863-4D82-909C-2D089348E2D1}" destId="{21521EF6-1345-4093-9543-A9554DE1CC6A}" srcOrd="5" destOrd="0" parTransId="{5F6C53EF-40BD-47BC-95AC-F4D0DFF4F97E}" sibTransId="{BC3A09BA-FEBE-4A95-9806-179A841C8798}"/>
    <dgm:cxn modelId="{E46C3589-A6D8-42F0-80A8-9FB762852714}" type="presOf" srcId="{7010C839-C3F4-46C3-88F8-A1F44A6E6F92}" destId="{1CBCEF1F-7953-4159-859E-9267B5E9E7A7}" srcOrd="0" destOrd="0" presId="urn:microsoft.com/office/officeart/2005/8/layout/cycle3"/>
    <dgm:cxn modelId="{635BCAB6-EA1D-4CB2-A18E-1ED0AA3EDFFA}" srcId="{963B2711-A863-4D82-909C-2D089348E2D1}" destId="{9A274FEF-F50B-4704-9AD9-B31BA401C1CA}" srcOrd="3" destOrd="0" parTransId="{38F32ED0-BB74-4861-A611-A6C27661CD5E}" sibTransId="{04B067BD-8130-49A8-8105-FF6E4F775F0C}"/>
    <dgm:cxn modelId="{794737BF-AE5A-482E-ABD5-4D6C8049D26E}" type="presOf" srcId="{458689C4-C572-4ABD-BFEC-24224F47B389}" destId="{56115828-0B9F-46E3-AD6D-5936559F1554}" srcOrd="0" destOrd="0" presId="urn:microsoft.com/office/officeart/2005/8/layout/cycle3"/>
    <dgm:cxn modelId="{EA44F5CB-C68A-46CE-8964-BE78640F9E7A}" type="presOf" srcId="{963B2711-A863-4D82-909C-2D089348E2D1}" destId="{6C602F46-3BE4-459B-BAD8-238615DFE38E}" srcOrd="0" destOrd="0" presId="urn:microsoft.com/office/officeart/2005/8/layout/cycle3"/>
    <dgm:cxn modelId="{63D53AEE-3E4D-442E-8C07-3F3AEB888F84}" type="presOf" srcId="{21521EF6-1345-4093-9543-A9554DE1CC6A}" destId="{DB795679-497A-4E02-ADF8-E3ADB295CEC3}" srcOrd="0" destOrd="0" presId="urn:microsoft.com/office/officeart/2005/8/layout/cycle3"/>
    <dgm:cxn modelId="{00C252F0-063B-4B8F-B4B2-270F4000A1F5}" type="presOf" srcId="{4FF12AC2-7FB8-43A5-A29C-B6BCD863ACC7}" destId="{9224BED2-7FBE-4FD4-8827-2334C0746F7A}" srcOrd="0" destOrd="0" presId="urn:microsoft.com/office/officeart/2005/8/layout/cycle3"/>
    <dgm:cxn modelId="{F85FC2F6-862C-48FB-AC5A-4B57B4F877F6}" srcId="{963B2711-A863-4D82-909C-2D089348E2D1}" destId="{4FF12AC2-7FB8-43A5-A29C-B6BCD863ACC7}" srcOrd="1" destOrd="0" parTransId="{01FC750C-6CBF-476B-8E9A-7A52855C477A}" sibTransId="{F831EA3B-BD38-4B35-958A-08DC23F51AA4}"/>
    <dgm:cxn modelId="{74F4B1FE-684A-435B-9B63-B8662B6EB5F2}" srcId="{963B2711-A863-4D82-909C-2D089348E2D1}" destId="{D9D2ACC0-ECE8-4985-A13B-E5CDF2126D25}" srcOrd="2" destOrd="0" parTransId="{7D7A3BFF-23D0-4F6C-BA5D-5B63DC59A654}" sibTransId="{58ED9801-E58E-488A-9C90-BAEFC67FB92D}"/>
    <dgm:cxn modelId="{EE94E8BD-4964-4AD8-A922-4BD526496F47}" type="presParOf" srcId="{6C602F46-3BE4-459B-BAD8-238615DFE38E}" destId="{7084C33D-64E4-4AEF-9EBA-C81E57A5A7E1}" srcOrd="0" destOrd="0" presId="urn:microsoft.com/office/officeart/2005/8/layout/cycle3"/>
    <dgm:cxn modelId="{ED73B8EB-4FD0-4CEF-8F2F-1375BBB2E3D4}" type="presParOf" srcId="{7084C33D-64E4-4AEF-9EBA-C81E57A5A7E1}" destId="{1A527F09-23D3-42DE-A962-B2955CD978A7}" srcOrd="0" destOrd="0" presId="urn:microsoft.com/office/officeart/2005/8/layout/cycle3"/>
    <dgm:cxn modelId="{9F51C2CD-4E7F-4A97-8A83-48EF8BCE771F}" type="presParOf" srcId="{7084C33D-64E4-4AEF-9EBA-C81E57A5A7E1}" destId="{11D79F24-F8B6-4737-BA78-69B262A213E5}" srcOrd="1" destOrd="0" presId="urn:microsoft.com/office/officeart/2005/8/layout/cycle3"/>
    <dgm:cxn modelId="{5DF99346-C432-462F-92C2-03CCFB304254}" type="presParOf" srcId="{7084C33D-64E4-4AEF-9EBA-C81E57A5A7E1}" destId="{9224BED2-7FBE-4FD4-8827-2334C0746F7A}" srcOrd="2" destOrd="0" presId="urn:microsoft.com/office/officeart/2005/8/layout/cycle3"/>
    <dgm:cxn modelId="{D0A31071-49BD-40FB-966A-971A0EEDAA17}" type="presParOf" srcId="{7084C33D-64E4-4AEF-9EBA-C81E57A5A7E1}" destId="{6FEEC203-6446-44E3-975D-8E891DF08743}" srcOrd="3" destOrd="0" presId="urn:microsoft.com/office/officeart/2005/8/layout/cycle3"/>
    <dgm:cxn modelId="{1E1BDA9F-1864-4D52-9572-5CBC7890B842}" type="presParOf" srcId="{7084C33D-64E4-4AEF-9EBA-C81E57A5A7E1}" destId="{ADCDBEBB-E899-4D96-A5DD-62CBD8662577}" srcOrd="4" destOrd="0" presId="urn:microsoft.com/office/officeart/2005/8/layout/cycle3"/>
    <dgm:cxn modelId="{B4612864-0593-4C43-A487-6A25F11671D2}" type="presParOf" srcId="{7084C33D-64E4-4AEF-9EBA-C81E57A5A7E1}" destId="{56115828-0B9F-46E3-AD6D-5936559F1554}" srcOrd="5" destOrd="0" presId="urn:microsoft.com/office/officeart/2005/8/layout/cycle3"/>
    <dgm:cxn modelId="{466E5B6C-B17B-4192-A512-48BB688D427E}" type="presParOf" srcId="{7084C33D-64E4-4AEF-9EBA-C81E57A5A7E1}" destId="{DB795679-497A-4E02-ADF8-E3ADB295CEC3}" srcOrd="6" destOrd="0" presId="urn:microsoft.com/office/officeart/2005/8/layout/cycle3"/>
    <dgm:cxn modelId="{7AED3A7E-776A-46EA-9650-C595D9094F24}" type="presParOf" srcId="{7084C33D-64E4-4AEF-9EBA-C81E57A5A7E1}" destId="{1CBCEF1F-7953-4159-859E-9267B5E9E7A7}" srcOrd="7"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E3C3C-5ADD-4E5C-B1B3-9FF6AF376FFF}">
      <dsp:nvSpPr>
        <dsp:cNvPr id="0" name=""/>
        <dsp:cNvSpPr/>
      </dsp:nvSpPr>
      <dsp:spPr>
        <a:xfrm>
          <a:off x="0" y="30046"/>
          <a:ext cx="5181600" cy="73359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Academic achievement = #publications, citations, H-index, …</a:t>
          </a:r>
        </a:p>
      </dsp:txBody>
      <dsp:txXfrm>
        <a:off x="35811" y="65857"/>
        <a:ext cx="5109978" cy="661968"/>
      </dsp:txXfrm>
    </dsp:sp>
    <dsp:sp modelId="{F21F0006-174C-499B-BFD6-2EC0CCD83E33}">
      <dsp:nvSpPr>
        <dsp:cNvPr id="0" name=""/>
        <dsp:cNvSpPr/>
      </dsp:nvSpPr>
      <dsp:spPr>
        <a:xfrm>
          <a:off x="0" y="763636"/>
          <a:ext cx="5181600"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1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Measurable</a:t>
          </a:r>
        </a:p>
      </dsp:txBody>
      <dsp:txXfrm>
        <a:off x="0" y="763636"/>
        <a:ext cx="5181600" cy="314640"/>
      </dsp:txXfrm>
    </dsp:sp>
    <dsp:sp modelId="{02B82097-85DB-4ECC-9AFF-B793A90ABB23}">
      <dsp:nvSpPr>
        <dsp:cNvPr id="0" name=""/>
        <dsp:cNvSpPr/>
      </dsp:nvSpPr>
      <dsp:spPr>
        <a:xfrm>
          <a:off x="0" y="1078276"/>
          <a:ext cx="5181600" cy="73359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Pressure to publish</a:t>
          </a:r>
        </a:p>
      </dsp:txBody>
      <dsp:txXfrm>
        <a:off x="35811" y="1114087"/>
        <a:ext cx="5109978" cy="661968"/>
      </dsp:txXfrm>
    </dsp:sp>
    <dsp:sp modelId="{4637FB74-88E6-4C93-A757-8DD8D32476C0}">
      <dsp:nvSpPr>
        <dsp:cNvPr id="0" name=""/>
        <dsp:cNvSpPr/>
      </dsp:nvSpPr>
      <dsp:spPr>
        <a:xfrm>
          <a:off x="0" y="1811866"/>
          <a:ext cx="5181600" cy="727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1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‘Primeur’ acknowledgement by peers</a:t>
          </a:r>
        </a:p>
        <a:p>
          <a:pPr marL="114300" lvl="1" indent="-114300" algn="l" defTabSz="666750">
            <a:lnSpc>
              <a:spcPct val="90000"/>
            </a:lnSpc>
            <a:spcBef>
              <a:spcPct val="0"/>
            </a:spcBef>
            <a:spcAft>
              <a:spcPct val="20000"/>
            </a:spcAft>
            <a:buChar char="•"/>
          </a:pPr>
          <a:r>
            <a:rPr lang="en-US" sz="1500" kern="1200"/>
            <a:t>Recognition</a:t>
          </a:r>
        </a:p>
        <a:p>
          <a:pPr marL="114300" lvl="1" indent="-114300" algn="l" defTabSz="666750">
            <a:lnSpc>
              <a:spcPct val="90000"/>
            </a:lnSpc>
            <a:spcBef>
              <a:spcPct val="0"/>
            </a:spcBef>
            <a:spcAft>
              <a:spcPct val="20000"/>
            </a:spcAft>
            <a:buChar char="•"/>
          </a:pPr>
          <a:r>
            <a:rPr lang="en-US" sz="1500" kern="1200"/>
            <a:t>Kind of patent</a:t>
          </a:r>
        </a:p>
      </dsp:txBody>
      <dsp:txXfrm>
        <a:off x="0" y="1811866"/>
        <a:ext cx="5181600" cy="727605"/>
      </dsp:txXfrm>
    </dsp:sp>
    <dsp:sp modelId="{6CF9CFFF-9B3A-48D1-9A49-65B06AB9201E}">
      <dsp:nvSpPr>
        <dsp:cNvPr id="0" name=""/>
        <dsp:cNvSpPr/>
      </dsp:nvSpPr>
      <dsp:spPr>
        <a:xfrm>
          <a:off x="0" y="2539471"/>
          <a:ext cx="5181600" cy="73359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Career advancements</a:t>
          </a:r>
        </a:p>
      </dsp:txBody>
      <dsp:txXfrm>
        <a:off x="35811" y="2575282"/>
        <a:ext cx="5109978" cy="661968"/>
      </dsp:txXfrm>
    </dsp:sp>
    <dsp:sp modelId="{81977885-B0A4-48DC-8BE6-5A3B3717F1E4}">
      <dsp:nvSpPr>
        <dsp:cNvPr id="0" name=""/>
        <dsp:cNvSpPr/>
      </dsp:nvSpPr>
      <dsp:spPr>
        <a:xfrm>
          <a:off x="0" y="3273061"/>
          <a:ext cx="5181600"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1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Academic tenure position</a:t>
          </a:r>
        </a:p>
      </dsp:txBody>
      <dsp:txXfrm>
        <a:off x="0" y="3273061"/>
        <a:ext cx="5181600" cy="314640"/>
      </dsp:txXfrm>
    </dsp:sp>
    <dsp:sp modelId="{85C0D989-4CC0-4BEE-A551-5C8B5B389FA9}">
      <dsp:nvSpPr>
        <dsp:cNvPr id="0" name=""/>
        <dsp:cNvSpPr/>
      </dsp:nvSpPr>
      <dsp:spPr>
        <a:xfrm>
          <a:off x="0" y="3587701"/>
          <a:ext cx="5181600" cy="73359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Beneficial for grant acquisition</a:t>
          </a:r>
        </a:p>
      </dsp:txBody>
      <dsp:txXfrm>
        <a:off x="35811" y="3623512"/>
        <a:ext cx="5109978" cy="6619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79F24-F8B6-4737-BA78-69B262A213E5}">
      <dsp:nvSpPr>
        <dsp:cNvPr id="0" name=""/>
        <dsp:cNvSpPr/>
      </dsp:nvSpPr>
      <dsp:spPr>
        <a:xfrm>
          <a:off x="3141413" y="-26814"/>
          <a:ext cx="4232773" cy="4232773"/>
        </a:xfrm>
        <a:prstGeom prst="circularArrow">
          <a:avLst>
            <a:gd name="adj1" fmla="val 5544"/>
            <a:gd name="adj2" fmla="val 330680"/>
            <a:gd name="adj3" fmla="val 14486352"/>
            <a:gd name="adj4" fmla="val 16967077"/>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527F09-23D3-42DE-A962-B2955CD978A7}">
      <dsp:nvSpPr>
        <dsp:cNvPr id="0" name=""/>
        <dsp:cNvSpPr/>
      </dsp:nvSpPr>
      <dsp:spPr>
        <a:xfrm>
          <a:off x="4585171" y="679"/>
          <a:ext cx="1345257" cy="6726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Preparation</a:t>
          </a:r>
          <a:endParaRPr lang="nl-NL" sz="1600" kern="1200" dirty="0"/>
        </a:p>
      </dsp:txBody>
      <dsp:txXfrm>
        <a:off x="4618006" y="33514"/>
        <a:ext cx="1279587" cy="606958"/>
      </dsp:txXfrm>
    </dsp:sp>
    <dsp:sp modelId="{9224BED2-7FBE-4FD4-8827-2334C0746F7A}">
      <dsp:nvSpPr>
        <dsp:cNvPr id="0" name=""/>
        <dsp:cNvSpPr/>
      </dsp:nvSpPr>
      <dsp:spPr>
        <a:xfrm>
          <a:off x="5996393" y="680287"/>
          <a:ext cx="1345257" cy="6726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Discovery</a:t>
          </a:r>
          <a:endParaRPr lang="nl-NL" sz="1600" kern="1200" dirty="0"/>
        </a:p>
      </dsp:txBody>
      <dsp:txXfrm>
        <a:off x="6029228" y="713122"/>
        <a:ext cx="1279587" cy="606958"/>
      </dsp:txXfrm>
    </dsp:sp>
    <dsp:sp modelId="{6FEEC203-6446-44E3-975D-8E891DF08743}">
      <dsp:nvSpPr>
        <dsp:cNvPr id="0" name=""/>
        <dsp:cNvSpPr/>
      </dsp:nvSpPr>
      <dsp:spPr>
        <a:xfrm>
          <a:off x="6344936" y="2207354"/>
          <a:ext cx="1345257" cy="6726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Analysis</a:t>
          </a:r>
          <a:endParaRPr lang="nl-NL" sz="1600" kern="1200" dirty="0"/>
        </a:p>
      </dsp:txBody>
      <dsp:txXfrm>
        <a:off x="6377771" y="2240189"/>
        <a:ext cx="1279587" cy="606958"/>
      </dsp:txXfrm>
    </dsp:sp>
    <dsp:sp modelId="{ADCDBEBB-E899-4D96-A5DD-62CBD8662577}">
      <dsp:nvSpPr>
        <dsp:cNvPr id="0" name=""/>
        <dsp:cNvSpPr/>
      </dsp:nvSpPr>
      <dsp:spPr>
        <a:xfrm>
          <a:off x="5368340" y="3431967"/>
          <a:ext cx="1345257" cy="6726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Writing</a:t>
          </a:r>
          <a:endParaRPr lang="nl-NL" sz="1600" kern="1200" dirty="0"/>
        </a:p>
      </dsp:txBody>
      <dsp:txXfrm>
        <a:off x="5401175" y="3464802"/>
        <a:ext cx="1279587" cy="606958"/>
      </dsp:txXfrm>
    </dsp:sp>
    <dsp:sp modelId="{56115828-0B9F-46E3-AD6D-5936559F1554}">
      <dsp:nvSpPr>
        <dsp:cNvPr id="0" name=""/>
        <dsp:cNvSpPr/>
      </dsp:nvSpPr>
      <dsp:spPr>
        <a:xfrm>
          <a:off x="3802002" y="3431967"/>
          <a:ext cx="1345257" cy="6726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Publication</a:t>
          </a:r>
          <a:endParaRPr lang="nl-NL" sz="1600" kern="1200" dirty="0"/>
        </a:p>
      </dsp:txBody>
      <dsp:txXfrm>
        <a:off x="3834837" y="3464802"/>
        <a:ext cx="1279587" cy="606958"/>
      </dsp:txXfrm>
    </dsp:sp>
    <dsp:sp modelId="{DB795679-497A-4E02-ADF8-E3ADB295CEC3}">
      <dsp:nvSpPr>
        <dsp:cNvPr id="0" name=""/>
        <dsp:cNvSpPr/>
      </dsp:nvSpPr>
      <dsp:spPr>
        <a:xfrm>
          <a:off x="2825406" y="2207354"/>
          <a:ext cx="1345257" cy="6726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Outreach</a:t>
          </a:r>
          <a:endParaRPr lang="nl-NL" sz="1600" kern="1200" dirty="0"/>
        </a:p>
      </dsp:txBody>
      <dsp:txXfrm>
        <a:off x="2858241" y="2240189"/>
        <a:ext cx="1279587" cy="606958"/>
      </dsp:txXfrm>
    </dsp:sp>
    <dsp:sp modelId="{1CBCEF1F-7953-4159-859E-9267B5E9E7A7}">
      <dsp:nvSpPr>
        <dsp:cNvPr id="0" name=""/>
        <dsp:cNvSpPr/>
      </dsp:nvSpPr>
      <dsp:spPr>
        <a:xfrm>
          <a:off x="3173949" y="680287"/>
          <a:ext cx="1345257" cy="6726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Assessment</a:t>
          </a:r>
          <a:endParaRPr lang="nl-NL" sz="1600" kern="1200" dirty="0"/>
        </a:p>
      </dsp:txBody>
      <dsp:txXfrm>
        <a:off x="3206784" y="713122"/>
        <a:ext cx="1279587" cy="6069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01BE56-1E91-6446-BB37-70A906C6EF8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003CFE5-CFB5-AC4B-B88B-1D953B4D90E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2C1FF6-1F9C-A04D-BC2F-BA79939F8A67}" type="datetimeFigureOut">
              <a:rPr lang="en-US" smtClean="0"/>
              <a:t>8/4/2023</a:t>
            </a:fld>
            <a:endParaRPr lang="en-US"/>
          </a:p>
        </p:txBody>
      </p:sp>
      <p:sp>
        <p:nvSpPr>
          <p:cNvPr id="4" name="Footer Placeholder 3">
            <a:extLst>
              <a:ext uri="{FF2B5EF4-FFF2-40B4-BE49-F238E27FC236}">
                <a16:creationId xmlns:a16="http://schemas.microsoft.com/office/drawing/2014/main" id="{D1205199-A0AF-4D47-A407-75BB264A35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B9E8BBE-35C2-F248-BE41-AC409C19DA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306A49-4FCA-314D-A6DA-EC7CC1C3A212}" type="slidenum">
              <a:rPr lang="en-US" smtClean="0"/>
              <a:t>‹#›</a:t>
            </a:fld>
            <a:endParaRPr lang="en-US"/>
          </a:p>
        </p:txBody>
      </p:sp>
    </p:spTree>
    <p:extLst>
      <p:ext uri="{BB962C8B-B14F-4D97-AF65-F5344CB8AC3E}">
        <p14:creationId xmlns:p14="http://schemas.microsoft.com/office/powerpoint/2010/main" val="2904049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C196D9-2286-0F4F-B943-33A3EEA2528D}" type="datetimeFigureOut">
              <a:rPr lang="en-US" smtClean="0"/>
              <a:t>8/4/2023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24262-D47C-D444-8DFB-457E9BF504E8}" type="slidenum">
              <a:rPr lang="en-US" smtClean="0"/>
              <a:t>‹#›</a:t>
            </a:fld>
            <a:endParaRPr lang="en-US"/>
          </a:p>
        </p:txBody>
      </p:sp>
    </p:spTree>
    <p:extLst>
      <p:ext uri="{BB962C8B-B14F-4D97-AF65-F5344CB8AC3E}">
        <p14:creationId xmlns:p14="http://schemas.microsoft.com/office/powerpoint/2010/main" val="522392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mweb.nl/2020/02/diederik-stapel-wat-ik-heb-gedaan-is-volledig-fout-maar-zo-begon-het-niet/"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the-scientist.com/features/the-surgisphere-scandal-what-went-wrong--67955?_ga=2.194104356.808828573.1667397686-1709199756.1667397686"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csa.citizen-science.net/wp-content/uploads/2020/02/ecsa_ten_principles_of_citizen_science.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go-fair.org/fair-principle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3</a:t>
            </a:fld>
            <a:endParaRPr lang="en-US"/>
          </a:p>
        </p:txBody>
      </p:sp>
    </p:spTree>
    <p:extLst>
      <p:ext uri="{BB962C8B-B14F-4D97-AF65-F5344CB8AC3E}">
        <p14:creationId xmlns:p14="http://schemas.microsoft.com/office/powerpoint/2010/main" val="1725430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4</a:t>
            </a:fld>
            <a:endParaRPr lang="en-US"/>
          </a:p>
        </p:txBody>
      </p:sp>
    </p:spTree>
    <p:extLst>
      <p:ext uri="{BB962C8B-B14F-4D97-AF65-F5344CB8AC3E}">
        <p14:creationId xmlns:p14="http://schemas.microsoft.com/office/powerpoint/2010/main" val="2608538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6</a:t>
            </a:fld>
            <a:endParaRPr lang="en-US"/>
          </a:p>
        </p:txBody>
      </p:sp>
    </p:spTree>
    <p:extLst>
      <p:ext uri="{BB962C8B-B14F-4D97-AF65-F5344CB8AC3E}">
        <p14:creationId xmlns:p14="http://schemas.microsoft.com/office/powerpoint/2010/main" val="3344324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solidFill>
                  <a:srgbClr val="0563C1"/>
                </a:solidFill>
                <a:hlinkClick r:id="rId3">
                  <a:extLst>
                    <a:ext uri="{A12FA001-AC4F-418D-AE19-62706E023703}">
                      <ahyp:hlinkClr xmlns:ahyp="http://schemas.microsoft.com/office/drawing/2018/hyperlinkcolor" val="tx"/>
                    </a:ext>
                  </a:extLst>
                </a:hlinkClick>
              </a:rPr>
              <a:t>Diederik Stapel: ‘Wat ik heb gedaan is volledig fout. Maar zo begon het niet’ - CM Web</a:t>
            </a:r>
            <a:endParaRPr lang="nl-NL" dirty="0"/>
          </a:p>
          <a:p>
            <a:r>
              <a:rPr lang="en-US" dirty="0">
                <a:hlinkClick r:id="rId4"/>
              </a:rPr>
              <a:t>The </a:t>
            </a:r>
            <a:r>
              <a:rPr lang="en-US" dirty="0" err="1">
                <a:hlinkClick r:id="rId4"/>
              </a:rPr>
              <a:t>Surgisphere</a:t>
            </a:r>
            <a:r>
              <a:rPr lang="en-US" dirty="0">
                <a:hlinkClick r:id="rId4"/>
              </a:rPr>
              <a:t> Scandal: What Went Wrong? | The Scientist Magazine® (the-scientist.com)</a:t>
            </a:r>
            <a:endParaRPr lang="en-US" dirty="0"/>
          </a:p>
          <a:p>
            <a:endParaRPr lang="en-US" dirty="0"/>
          </a:p>
          <a:p>
            <a:pPr marL="228600" indent="-228600">
              <a:buAutoNum type="arabicPeriod"/>
            </a:pPr>
            <a:r>
              <a:rPr lang="en-US" dirty="0"/>
              <a:t>Previously Professor in Social Psychology @ Tilburg university, until 2011</a:t>
            </a:r>
          </a:p>
          <a:p>
            <a:pPr marL="228600" indent="-228600">
              <a:buAutoNum type="arabicPeriod"/>
            </a:pPr>
            <a:r>
              <a:rPr lang="en-US" dirty="0"/>
              <a:t>Well known, prominent in his field, active in the public debate</a:t>
            </a:r>
          </a:p>
          <a:p>
            <a:pPr marL="228600" indent="-228600">
              <a:buAutoNum type="arabicPeriod"/>
            </a:pPr>
            <a:r>
              <a:rPr lang="en-US" dirty="0"/>
              <a:t>Committed fraud in 55 papers, 3 young researcher whistle blowers</a:t>
            </a:r>
          </a:p>
          <a:p>
            <a:pPr marL="228600" indent="-228600">
              <a:buAutoNum type="arabicPeriod"/>
            </a:pPr>
            <a:r>
              <a:rPr lang="en-US" dirty="0"/>
              <a:t>Fabricated data</a:t>
            </a:r>
          </a:p>
          <a:p>
            <a:pPr marL="228600" indent="-228600">
              <a:buAutoNum type="arabicPeriod"/>
            </a:pPr>
            <a:r>
              <a:rPr lang="en-US" dirty="0"/>
              <a:t>Negative consequences for credibility of his research field, but also science in general.</a:t>
            </a:r>
          </a:p>
          <a:p>
            <a:pPr marL="228600" indent="-228600">
              <a:buAutoNum type="arabicPeriod"/>
            </a:pP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7</a:t>
            </a:fld>
            <a:endParaRPr lang="en-US"/>
          </a:p>
        </p:txBody>
      </p:sp>
    </p:spTree>
    <p:extLst>
      <p:ext uri="{BB962C8B-B14F-4D97-AF65-F5344CB8AC3E}">
        <p14:creationId xmlns:p14="http://schemas.microsoft.com/office/powerpoint/2010/main" val="2813290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https://www.latimes.com/archives/la-xpm-2001-apr-27-mn-56336-story.html </a:t>
            </a:r>
          </a:p>
          <a:p>
            <a:endParaRPr lang="nl-NL" dirty="0"/>
          </a:p>
          <a:p>
            <a:r>
              <a:rPr lang="nl-NL" dirty="0"/>
              <a:t>2001</a:t>
            </a:r>
          </a:p>
          <a:p>
            <a:pPr marL="228600" indent="-228600">
              <a:buAutoNum type="arabicPeriod"/>
            </a:pPr>
            <a:r>
              <a:rPr lang="nl-NL" dirty="0" err="1"/>
              <a:t>Effectiveness</a:t>
            </a:r>
            <a:r>
              <a:rPr lang="nl-NL" dirty="0"/>
              <a:t> </a:t>
            </a:r>
            <a:r>
              <a:rPr lang="en-US" b="0" i="0" dirty="0">
                <a:solidFill>
                  <a:srgbClr val="000000"/>
                </a:solidFill>
                <a:effectLst/>
                <a:latin typeface="Georgia" panose="02040502050405020303" pitchFamily="18" charset="0"/>
              </a:rPr>
              <a:t>of high-dose chemotherapy and bone marrow transplants in treating metastatic breast cancer was based on faked data</a:t>
            </a:r>
          </a:p>
          <a:p>
            <a:pPr marL="228600" indent="-228600">
              <a:buAutoNum type="arabicPeriod"/>
            </a:pPr>
            <a:r>
              <a:rPr lang="en-US" b="0" i="0" dirty="0">
                <a:solidFill>
                  <a:srgbClr val="000000"/>
                </a:solidFill>
                <a:effectLst/>
                <a:latin typeface="Georgia" panose="02040502050405020303" pitchFamily="18" charset="0"/>
              </a:rPr>
              <a:t>This treatment can be fatal!</a:t>
            </a:r>
          </a:p>
          <a:p>
            <a:pPr marL="228600" indent="-228600">
              <a:buAutoNum type="arabicPeriod"/>
            </a:pPr>
            <a:r>
              <a:rPr lang="en-US" b="0" i="0" dirty="0">
                <a:solidFill>
                  <a:srgbClr val="000000"/>
                </a:solidFill>
                <a:effectLst/>
                <a:latin typeface="Georgia" panose="02040502050405020303" pitchFamily="18" charset="0"/>
              </a:rPr>
              <a:t>Data was fraudulent because overly optimistic about the effectiveness of it</a:t>
            </a:r>
          </a:p>
          <a:p>
            <a:pPr marL="685800" lvl="1" indent="-228600">
              <a:buAutoNum type="arabicPeriod"/>
            </a:pPr>
            <a:r>
              <a:rPr lang="en-US" b="0" i="0" dirty="0">
                <a:solidFill>
                  <a:srgbClr val="000000"/>
                </a:solidFill>
                <a:effectLst/>
                <a:latin typeface="Georgia" panose="02040502050405020303" pitchFamily="18" charset="0"/>
              </a:rPr>
              <a:t>Response rate of 95% for the combination treatment…</a:t>
            </a:r>
          </a:p>
          <a:p>
            <a:pPr marL="228600" lvl="0" indent="-228600">
              <a:buAutoNum type="arabicPeriod"/>
            </a:pPr>
            <a:r>
              <a:rPr lang="en-US" b="0" i="0" dirty="0">
                <a:solidFill>
                  <a:srgbClr val="000000"/>
                </a:solidFill>
                <a:effectLst/>
                <a:latin typeface="Georgia" panose="02040502050405020303" pitchFamily="18" charset="0"/>
              </a:rPr>
              <a:t>Positive results led to the use of this treatment in metastatic breast cancer patients</a:t>
            </a:r>
          </a:p>
          <a:p>
            <a:pPr marL="228600" lvl="0" indent="-228600">
              <a:buAutoNum type="arabicPeriod"/>
            </a:pPr>
            <a:r>
              <a:rPr lang="en-US" b="0" i="0" dirty="0">
                <a:solidFill>
                  <a:srgbClr val="000000"/>
                </a:solidFill>
                <a:effectLst/>
                <a:latin typeface="Georgia" panose="02040502050405020303" pitchFamily="18" charset="0"/>
              </a:rPr>
              <a:t>Prescription to patients who may not benefit from it!</a:t>
            </a:r>
          </a:p>
          <a:p>
            <a:pPr marL="228600" lvl="0" indent="-228600">
              <a:buAutoNum type="arabicPeriod"/>
            </a:pPr>
            <a:r>
              <a:rPr lang="en-US" b="0" i="0" dirty="0">
                <a:solidFill>
                  <a:srgbClr val="000000"/>
                </a:solidFill>
                <a:effectLst/>
                <a:latin typeface="Georgia" panose="02040502050405020303" pitchFamily="18" charset="0"/>
              </a:rPr>
              <a:t>At least 30,000 American women have undergone the procedure at an average cost of about $100,000. In the initial studies, at least, 10% to 20% of the women died as a direct result of the treatment.</a:t>
            </a:r>
            <a:endParaRPr lang="en-US" b="1" i="0" dirty="0">
              <a:solidFill>
                <a:srgbClr val="000000"/>
              </a:solidFill>
              <a:effectLst/>
              <a:latin typeface="Georgia" panose="02040502050405020303" pitchFamily="18" charset="0"/>
            </a:endParaRPr>
          </a:p>
          <a:p>
            <a:pPr marL="228600" lvl="0" indent="-228600">
              <a:buAutoNum type="arabicPeriod"/>
            </a:pPr>
            <a:r>
              <a:rPr lang="en-US" b="0" i="0" dirty="0">
                <a:solidFill>
                  <a:srgbClr val="000000"/>
                </a:solidFill>
                <a:effectLst/>
                <a:latin typeface="Georgia" panose="02040502050405020303" pitchFamily="18" charset="0"/>
              </a:rPr>
              <a:t>Population harms, harms to trust in science…</a:t>
            </a:r>
            <a:endParaRPr lang="nl-NL" b="0" dirty="0"/>
          </a:p>
        </p:txBody>
      </p:sp>
      <p:sp>
        <p:nvSpPr>
          <p:cNvPr id="4" name="Slide Number Placeholder 3"/>
          <p:cNvSpPr>
            <a:spLocks noGrp="1"/>
          </p:cNvSpPr>
          <p:nvPr>
            <p:ph type="sldNum" sz="quarter" idx="5"/>
          </p:nvPr>
        </p:nvSpPr>
        <p:spPr/>
        <p:txBody>
          <a:bodyPr/>
          <a:lstStyle/>
          <a:p>
            <a:fld id="{A2724262-D47C-D444-8DFB-457E9BF504E8}" type="slidenum">
              <a:rPr lang="en-US" smtClean="0"/>
              <a:t>8</a:t>
            </a:fld>
            <a:endParaRPr lang="en-US"/>
          </a:p>
        </p:txBody>
      </p:sp>
    </p:spTree>
    <p:extLst>
      <p:ext uri="{BB962C8B-B14F-4D97-AF65-F5344CB8AC3E}">
        <p14:creationId xmlns:p14="http://schemas.microsoft.com/office/powerpoint/2010/main" val="4255713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Incentives also influence health economic evaluations’ results!</a:t>
            </a:r>
          </a:p>
          <a:p>
            <a:r>
              <a:rPr lang="en-US" dirty="0"/>
              <a:t>Ask students why is it important to have such positive health economic results??</a:t>
            </a:r>
          </a:p>
        </p:txBody>
      </p:sp>
      <p:sp>
        <p:nvSpPr>
          <p:cNvPr id="4" name="Slide Number Placeholder 3"/>
          <p:cNvSpPr>
            <a:spLocks noGrp="1"/>
          </p:cNvSpPr>
          <p:nvPr>
            <p:ph type="sldNum" sz="quarter" idx="5"/>
          </p:nvPr>
        </p:nvSpPr>
        <p:spPr/>
        <p:txBody>
          <a:bodyPr/>
          <a:lstStyle/>
          <a:p>
            <a:fld id="{A2724262-D47C-D444-8DFB-457E9BF504E8}" type="slidenum">
              <a:rPr lang="en-US" smtClean="0"/>
              <a:t>9</a:t>
            </a:fld>
            <a:endParaRPr lang="en-US"/>
          </a:p>
        </p:txBody>
      </p:sp>
    </p:spTree>
    <p:extLst>
      <p:ext uri="{BB962C8B-B14F-4D97-AF65-F5344CB8AC3E}">
        <p14:creationId xmlns:p14="http://schemas.microsoft.com/office/powerpoint/2010/main" val="1058129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Selective / distorted reporting:</a:t>
            </a:r>
          </a:p>
          <a:p>
            <a:pPr marL="171450" indent="-171450">
              <a:buFontTx/>
              <a:buChar char="-"/>
            </a:pPr>
            <a:r>
              <a:rPr lang="en-US" dirty="0"/>
              <a:t>Not reporting all outcomes</a:t>
            </a:r>
          </a:p>
          <a:p>
            <a:pPr marL="171450" indent="-171450">
              <a:buFontTx/>
              <a:buChar char="-"/>
            </a:pPr>
            <a:r>
              <a:rPr lang="en-US" dirty="0"/>
              <a:t>Use a statistical method(s) that leads to the answer you want.</a:t>
            </a:r>
          </a:p>
          <a:p>
            <a:pPr marL="171450" indent="-171450">
              <a:buFontTx/>
              <a:buChar char="-"/>
            </a:pPr>
            <a:endParaRPr lang="en-US" dirty="0"/>
          </a:p>
          <a:p>
            <a:pPr marL="171450" indent="-171450">
              <a:buFontTx/>
              <a:buChar char="-"/>
            </a:pPr>
            <a:r>
              <a:rPr lang="en-US" dirty="0"/>
              <a:t>Image by &lt;a </a:t>
            </a:r>
            <a:r>
              <a:rPr lang="en-US" dirty="0" err="1"/>
              <a:t>href</a:t>
            </a:r>
            <a:r>
              <a:rPr lang="en-US" dirty="0"/>
              <a:t>="https://pixabay.com/users/openclipart-vectors-30363/?</a:t>
            </a:r>
            <a:r>
              <a:rPr lang="en-US" dirty="0" err="1"/>
              <a:t>utm_source</a:t>
            </a:r>
            <a:r>
              <a:rPr lang="en-US" dirty="0"/>
              <a:t>=</a:t>
            </a:r>
            <a:r>
              <a:rPr lang="en-US" dirty="0" err="1"/>
              <a:t>link-attribution&amp;amp;utm_medium</a:t>
            </a:r>
            <a:r>
              <a:rPr lang="en-US" dirty="0"/>
              <a:t>=</a:t>
            </a:r>
            <a:r>
              <a:rPr lang="en-US" dirty="0" err="1"/>
              <a:t>referral&amp;amp;utm_campaign</a:t>
            </a:r>
            <a:r>
              <a:rPr lang="en-US" dirty="0"/>
              <a:t>=</a:t>
            </a:r>
            <a:r>
              <a:rPr lang="en-US" dirty="0" err="1"/>
              <a:t>image&amp;amp;utm_content</a:t>
            </a:r>
            <a:r>
              <a:rPr lang="en-US" dirty="0"/>
              <a:t>=146152"&gt;</a:t>
            </a:r>
            <a:r>
              <a:rPr lang="en-US" dirty="0" err="1"/>
              <a:t>OpenClipart</a:t>
            </a:r>
            <a:r>
              <a:rPr lang="en-US" dirty="0"/>
              <a:t>-Vectors&lt;/a&gt; from &lt;a </a:t>
            </a:r>
            <a:r>
              <a:rPr lang="en-US" dirty="0" err="1"/>
              <a:t>href</a:t>
            </a:r>
            <a:r>
              <a:rPr lang="en-US" dirty="0"/>
              <a:t>="https://pixabay.com//?</a:t>
            </a:r>
            <a:r>
              <a:rPr lang="en-US" dirty="0" err="1"/>
              <a:t>utm_source</a:t>
            </a:r>
            <a:r>
              <a:rPr lang="en-US" dirty="0"/>
              <a:t>=</a:t>
            </a:r>
            <a:r>
              <a:rPr lang="en-US" dirty="0" err="1"/>
              <a:t>link-attribution&amp;amp;utm_medium</a:t>
            </a:r>
            <a:r>
              <a:rPr lang="en-US" dirty="0"/>
              <a:t>=</a:t>
            </a:r>
            <a:r>
              <a:rPr lang="en-US" dirty="0" err="1"/>
              <a:t>referral&amp;amp;utm_campaign</a:t>
            </a:r>
            <a:r>
              <a:rPr lang="en-US" dirty="0"/>
              <a:t>=</a:t>
            </a:r>
            <a:r>
              <a:rPr lang="en-US" dirty="0" err="1"/>
              <a:t>image&amp;amp;utm_content</a:t>
            </a:r>
            <a:r>
              <a:rPr lang="en-US" dirty="0"/>
              <a:t>=146152"&gt;</a:t>
            </a:r>
            <a:r>
              <a:rPr lang="en-US" dirty="0" err="1"/>
              <a:t>Pixabay</a:t>
            </a:r>
            <a:r>
              <a:rPr lang="en-US" dirty="0"/>
              <a:t>&lt;/a&gt;</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10</a:t>
            </a:fld>
            <a:endParaRPr lang="en-US"/>
          </a:p>
        </p:txBody>
      </p:sp>
    </p:spTree>
    <p:extLst>
      <p:ext uri="{BB962C8B-B14F-4D97-AF65-F5344CB8AC3E}">
        <p14:creationId xmlns:p14="http://schemas.microsoft.com/office/powerpoint/2010/main" val="1575725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https://www.youtube.com/watch?v=FpCrY7x5nEE </a:t>
            </a:r>
          </a:p>
        </p:txBody>
      </p:sp>
      <p:sp>
        <p:nvSpPr>
          <p:cNvPr id="4" name="Slide Number Placeholder 3"/>
          <p:cNvSpPr>
            <a:spLocks noGrp="1"/>
          </p:cNvSpPr>
          <p:nvPr>
            <p:ph type="sldNum" sz="quarter" idx="5"/>
          </p:nvPr>
        </p:nvSpPr>
        <p:spPr/>
        <p:txBody>
          <a:bodyPr/>
          <a:lstStyle/>
          <a:p>
            <a:fld id="{A2724262-D47C-D444-8DFB-457E9BF504E8}" type="slidenum">
              <a:rPr lang="en-US" smtClean="0"/>
              <a:t>11</a:t>
            </a:fld>
            <a:endParaRPr lang="en-US"/>
          </a:p>
        </p:txBody>
      </p:sp>
    </p:spTree>
    <p:extLst>
      <p:ext uri="{BB962C8B-B14F-4D97-AF65-F5344CB8AC3E}">
        <p14:creationId xmlns:p14="http://schemas.microsoft.com/office/powerpoint/2010/main" val="2218349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 1,500 researchers from different fields.</a:t>
            </a:r>
          </a:p>
          <a:p>
            <a:r>
              <a:rPr lang="en-US" dirty="0"/>
              <a:t>Respondents were also asked what the cause was of lack of reproducibility: </a:t>
            </a:r>
            <a:r>
              <a:rPr lang="en-US" b="0" i="0" dirty="0">
                <a:solidFill>
                  <a:srgbClr val="222222"/>
                </a:solidFill>
                <a:effectLst/>
                <a:latin typeface="Harding"/>
              </a:rPr>
              <a:t>pressure to publish and selective reporting.</a:t>
            </a:r>
          </a:p>
          <a:p>
            <a:r>
              <a:rPr lang="en-US" b="0" i="0" dirty="0">
                <a:solidFill>
                  <a:srgbClr val="222222"/>
                </a:solidFill>
                <a:effectLst/>
                <a:latin typeface="Harding"/>
              </a:rPr>
              <a:t>Time investment for making research reproducible is often mentioned as a barrier!</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12</a:t>
            </a:fld>
            <a:endParaRPr lang="en-US"/>
          </a:p>
        </p:txBody>
      </p:sp>
    </p:spTree>
    <p:extLst>
      <p:ext uri="{BB962C8B-B14F-4D97-AF65-F5344CB8AC3E}">
        <p14:creationId xmlns:p14="http://schemas.microsoft.com/office/powerpoint/2010/main" val="3251931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two recent examples of model replications studies.</a:t>
            </a:r>
          </a:p>
          <a:p>
            <a:r>
              <a:rPr lang="en-US" dirty="0"/>
              <a:t>HE model replication is quite uncommon if you compare it to the number of replication in psychology for instance.</a:t>
            </a:r>
          </a:p>
          <a:p>
            <a:r>
              <a:rPr lang="en-US" dirty="0" err="1"/>
              <a:t>McMannus</a:t>
            </a:r>
            <a:r>
              <a:rPr lang="en-US" dirty="0"/>
              <a:t>: selected model with a high quality according to HE guidelines / checklist</a:t>
            </a:r>
          </a:p>
          <a:p>
            <a:r>
              <a:rPr lang="en-US" dirty="0"/>
              <a:t>Difficult to define what a successful replication is since there is no single definition of what it should entail.</a:t>
            </a:r>
          </a:p>
          <a:p>
            <a:r>
              <a:rPr lang="en-US" dirty="0"/>
              <a:t>Source:</a:t>
            </a:r>
          </a:p>
          <a:p>
            <a:pPr algn="l"/>
            <a:r>
              <a:rPr lang="en-US" i="1" dirty="0" err="1">
                <a:latin typeface="AdvTTe18e5261.B"/>
              </a:rPr>
              <a:t>Berjemo</a:t>
            </a:r>
            <a:r>
              <a:rPr lang="en-US" i="1" dirty="0">
                <a:latin typeface="AdvTTe18e5261.B"/>
              </a:rPr>
              <a:t> et al. 2017. Replicating Health Economic Models: Firm Foundations or a House of Cards? Pharmacoeconomics. </a:t>
            </a:r>
            <a:r>
              <a:rPr lang="nl-NL" sz="1200" b="0" i="0" u="none" strike="noStrike" baseline="0" dirty="0">
                <a:latin typeface="AdvPTimes"/>
              </a:rPr>
              <a:t>35:1113–1121</a:t>
            </a:r>
            <a:endParaRPr lang="en-US" sz="1200" b="0" i="1" u="none" strike="noStrike" baseline="0" dirty="0">
              <a:latin typeface="AdvTTe18e5261.B"/>
            </a:endParaRPr>
          </a:p>
          <a:p>
            <a:pPr algn="l"/>
            <a:r>
              <a:rPr lang="en-US" sz="1200" b="0" i="1" u="none" strike="noStrike" baseline="0" dirty="0" err="1">
                <a:latin typeface="AdvTTe18e5261.B"/>
              </a:rPr>
              <a:t>McMannus</a:t>
            </a:r>
            <a:r>
              <a:rPr lang="en-US" sz="1200" b="0" i="1" u="none" strike="noStrike" baseline="0" dirty="0">
                <a:latin typeface="AdvTTe18e5261.B"/>
              </a:rPr>
              <a:t> et al. 2019. Barriers and Facilitators to Model Replication </a:t>
            </a:r>
            <a:r>
              <a:rPr lang="nl-NL" sz="1200" b="0" i="1" u="none" strike="noStrike" baseline="0" dirty="0" err="1">
                <a:latin typeface="AdvTTe18e5261.B"/>
              </a:rPr>
              <a:t>Within</a:t>
            </a:r>
            <a:r>
              <a:rPr lang="nl-NL" sz="1200" b="0" i="1" u="none" strike="noStrike" baseline="0" dirty="0">
                <a:latin typeface="AdvTTe18e5261.B"/>
              </a:rPr>
              <a:t> Health </a:t>
            </a:r>
            <a:r>
              <a:rPr lang="nl-NL" sz="1200" b="0" i="1" u="none" strike="noStrike" baseline="0" dirty="0" err="1">
                <a:latin typeface="AdvTTe18e5261.B"/>
              </a:rPr>
              <a:t>Economics</a:t>
            </a:r>
            <a:r>
              <a:rPr lang="nl-NL" sz="1200" b="0" i="1" u="none" strike="noStrike" baseline="0" dirty="0">
                <a:latin typeface="AdvTTe18e5261.B"/>
              </a:rPr>
              <a:t>. Value in Health22(9):1018–1025</a:t>
            </a:r>
            <a:endParaRPr lang="nl-NL" i="1" dirty="0"/>
          </a:p>
          <a:p>
            <a:pPr algn="l"/>
            <a:r>
              <a:rPr lang="nl-NL" dirty="0" err="1"/>
              <a:t>McMannus</a:t>
            </a:r>
            <a:r>
              <a:rPr lang="nl-NL" dirty="0"/>
              <a:t>: “</a:t>
            </a:r>
            <a:r>
              <a:rPr lang="en-US" sz="1800" b="0" i="0" u="none" strike="noStrike" baseline="0" dirty="0">
                <a:latin typeface="AdvOT863180fb"/>
              </a:rPr>
              <a:t>Another </a:t>
            </a:r>
            <a:r>
              <a:rPr lang="en-US" sz="1800" b="0" i="0" u="none" strike="noStrike" baseline="0" dirty="0">
                <a:latin typeface="AdvOT863180fb+fb"/>
              </a:rPr>
              <a:t>fi</a:t>
            </a:r>
            <a:r>
              <a:rPr lang="en-US" sz="1800" b="0" i="0" u="none" strike="noStrike" baseline="0" dirty="0">
                <a:latin typeface="AdvOT863180fb"/>
              </a:rPr>
              <a:t>nding of the aforementioned replications was the tendency for greater variation in the replicated costs than outcomes, for example, costs ranged from </a:t>
            </a:r>
            <a:r>
              <a:rPr lang="en-US" sz="1800" b="0" i="0" u="none" strike="noStrike" baseline="0" dirty="0">
                <a:latin typeface="AdvOT8817665d"/>
              </a:rPr>
              <a:t>2</a:t>
            </a:r>
            <a:r>
              <a:rPr lang="en-US" sz="1800" b="0" i="0" u="none" strike="noStrike" baseline="0" dirty="0">
                <a:latin typeface="AdvOT863180fb"/>
              </a:rPr>
              <a:t>4.54% to 108.00%, whereas outcomes</a:t>
            </a:r>
          </a:p>
          <a:p>
            <a:pPr algn="l"/>
            <a:r>
              <a:rPr lang="en-US" sz="1800" b="0" i="0" u="none" strike="noStrike" baseline="0" dirty="0">
                <a:latin typeface="AdvOT863180fb"/>
              </a:rPr>
              <a:t>varied by </a:t>
            </a:r>
            <a:r>
              <a:rPr lang="en-US" sz="1800" b="0" i="0" u="none" strike="noStrike" baseline="0" dirty="0">
                <a:latin typeface="AdvOT8817665d"/>
              </a:rPr>
              <a:t>2</a:t>
            </a:r>
            <a:r>
              <a:rPr lang="en-US" sz="1800" b="0" i="0" u="none" strike="noStrike" baseline="0" dirty="0">
                <a:latin typeface="AdvOT863180fb"/>
              </a:rPr>
              <a:t>3.81% to 0.40%. This might suggest that additional emphasis is needed when reporting the unit costs and assumptions about resource use to assist with greater accuracy in model </a:t>
            </a:r>
            <a:r>
              <a:rPr lang="nl-NL" sz="1800" b="0" i="0" u="none" strike="noStrike" baseline="0" dirty="0" err="1">
                <a:latin typeface="AdvOT863180fb"/>
              </a:rPr>
              <a:t>replication</a:t>
            </a:r>
            <a:r>
              <a:rPr lang="nl-NL" sz="1800" b="0" i="0" u="none" strike="noStrike" baseline="0" dirty="0">
                <a:latin typeface="AdvOT863180fb"/>
              </a:rPr>
              <a:t>.”</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13</a:t>
            </a:fld>
            <a:endParaRPr lang="en-US"/>
          </a:p>
        </p:txBody>
      </p:sp>
    </p:spTree>
    <p:extLst>
      <p:ext uri="{BB962C8B-B14F-4D97-AF65-F5344CB8AC3E}">
        <p14:creationId xmlns:p14="http://schemas.microsoft.com/office/powerpoint/2010/main" val="3554136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err="1"/>
              <a:t>McMannus</a:t>
            </a:r>
            <a:r>
              <a:rPr lang="en-US" dirty="0"/>
              <a:t>: “</a:t>
            </a:r>
            <a:r>
              <a:rPr lang="en-US" sz="1800" b="0" i="0" u="none" strike="noStrike" baseline="0" dirty="0">
                <a:latin typeface="AdvOT863180fb"/>
              </a:rPr>
              <a:t>Although these recommendations may be feasible when describing state-transition models, transparent reporting is likely to be far more challenging with complex models such as </a:t>
            </a:r>
            <a:r>
              <a:rPr lang="nl-NL" sz="1800" b="0" i="0" u="none" strike="noStrike" baseline="0" dirty="0">
                <a:latin typeface="AdvOT863180fb"/>
              </a:rPr>
              <a:t>discrete event </a:t>
            </a:r>
            <a:r>
              <a:rPr lang="nl-NL" sz="1800" b="0" i="0" u="none" strike="noStrike" baseline="0" dirty="0" err="1">
                <a:latin typeface="AdvOT863180fb"/>
              </a:rPr>
              <a:t>simulations</a:t>
            </a:r>
            <a:r>
              <a:rPr lang="nl-NL" sz="1800" b="0" i="0" u="none" strike="noStrike" baseline="0" dirty="0">
                <a:latin typeface="AdvOT863180fb"/>
              </a:rPr>
              <a:t>.”</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14</a:t>
            </a:fld>
            <a:endParaRPr lang="en-US"/>
          </a:p>
        </p:txBody>
      </p:sp>
    </p:spTree>
    <p:extLst>
      <p:ext uri="{BB962C8B-B14F-4D97-AF65-F5344CB8AC3E}">
        <p14:creationId xmlns:p14="http://schemas.microsoft.com/office/powerpoint/2010/main" val="85443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you think of other potential threats to the credibility of science?</a:t>
            </a:r>
          </a:p>
          <a:p>
            <a:r>
              <a:rPr lang="en-US" dirty="0" err="1"/>
              <a:t>chatGPT</a:t>
            </a:r>
            <a:r>
              <a:rPr lang="en-US" dirty="0"/>
              <a:t> &gt;&gt; can be used to write approximately anything but cannot make the distinction between what are correct or </a:t>
            </a:r>
            <a:r>
              <a:rPr lang="en-US" dirty="0" err="1"/>
              <a:t>uncorrect</a:t>
            </a:r>
            <a:r>
              <a:rPr lang="en-US" dirty="0"/>
              <a:t> facts!</a:t>
            </a:r>
          </a:p>
          <a:p>
            <a:r>
              <a:rPr lang="en-US" dirty="0"/>
              <a:t>Remain critical when using the output of such tool, always double check!</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15</a:t>
            </a:fld>
            <a:endParaRPr lang="en-US"/>
          </a:p>
        </p:txBody>
      </p:sp>
    </p:spTree>
    <p:extLst>
      <p:ext uri="{BB962C8B-B14F-4D97-AF65-F5344CB8AC3E}">
        <p14:creationId xmlns:p14="http://schemas.microsoft.com/office/powerpoint/2010/main" val="2009903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16</a:t>
            </a:fld>
            <a:endParaRPr lang="en-US"/>
          </a:p>
        </p:txBody>
      </p:sp>
    </p:spTree>
    <p:extLst>
      <p:ext uri="{BB962C8B-B14F-4D97-AF65-F5344CB8AC3E}">
        <p14:creationId xmlns:p14="http://schemas.microsoft.com/office/powerpoint/2010/main" val="2111334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Science is:</a:t>
            </a:r>
          </a:p>
          <a:p>
            <a:pPr marL="171450" indent="-171450">
              <a:buFontTx/>
              <a:buChar char="-"/>
            </a:pPr>
            <a:r>
              <a:rPr lang="en-US" dirty="0"/>
              <a:t>Inclusive</a:t>
            </a:r>
          </a:p>
          <a:p>
            <a:pPr marL="171450" indent="-171450">
              <a:buFontTx/>
              <a:buChar char="-"/>
            </a:pPr>
            <a:r>
              <a:rPr lang="en-US" dirty="0"/>
              <a:t>Openly available, accessible and reusable</a:t>
            </a:r>
          </a:p>
          <a:p>
            <a:pPr marL="171450" indent="-171450">
              <a:buFontTx/>
              <a:buChar char="-"/>
            </a:pPr>
            <a:r>
              <a:rPr lang="en-US" dirty="0"/>
              <a:t>Sharing information about the results but also the process, open it up!</a:t>
            </a:r>
          </a:p>
          <a:p>
            <a:pPr marL="171450" indent="-171450">
              <a:buFontTx/>
              <a:buChar char="-"/>
            </a:pPr>
            <a:r>
              <a:rPr lang="en-US" dirty="0"/>
              <a:t>Share information in language everybody can understand, beyond your peers</a:t>
            </a:r>
          </a:p>
          <a:p>
            <a:pPr marL="171450" indent="-171450">
              <a:buFontTx/>
              <a:buChar char="-"/>
            </a:pPr>
            <a:r>
              <a:rPr lang="en-US" dirty="0"/>
              <a:t>Open science is not only about data but all product of scientific </a:t>
            </a:r>
            <a:r>
              <a:rPr lang="en-US" dirty="0" err="1"/>
              <a:t>endeavour</a:t>
            </a:r>
            <a:endParaRPr lang="en-US" dirty="0"/>
          </a:p>
        </p:txBody>
      </p:sp>
      <p:sp>
        <p:nvSpPr>
          <p:cNvPr id="4" name="Slide Number Placeholder 3"/>
          <p:cNvSpPr>
            <a:spLocks noGrp="1"/>
          </p:cNvSpPr>
          <p:nvPr>
            <p:ph type="sldNum" sz="quarter" idx="5"/>
          </p:nvPr>
        </p:nvSpPr>
        <p:spPr/>
        <p:txBody>
          <a:bodyPr/>
          <a:lstStyle/>
          <a:p>
            <a:fld id="{A2724262-D47C-D444-8DFB-457E9BF504E8}" type="slidenum">
              <a:rPr lang="en-US" smtClean="0"/>
              <a:t>18</a:t>
            </a:fld>
            <a:endParaRPr lang="en-US"/>
          </a:p>
        </p:txBody>
      </p:sp>
    </p:spTree>
    <p:extLst>
      <p:ext uri="{BB962C8B-B14F-4D97-AF65-F5344CB8AC3E}">
        <p14:creationId xmlns:p14="http://schemas.microsoft.com/office/powerpoint/2010/main" val="1996133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US" dirty="0" err="1"/>
              <a:t>SummerSchool</a:t>
            </a:r>
            <a:r>
              <a:rPr lang="en-US" dirty="0"/>
              <a:t> </a:t>
            </a:r>
            <a:r>
              <a:rPr lang="en-US" dirty="0" err="1"/>
              <a:t>Powerpoint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point: there is of course sloppy open science, but that is hopefully easier to spot…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 point: that is a goal, but of course, some scientific </a:t>
            </a:r>
            <a:r>
              <a:rPr lang="en-US" dirty="0" err="1"/>
              <a:t>endeavour</a:t>
            </a:r>
            <a:r>
              <a:rPr lang="en-US" dirty="0"/>
              <a:t>, which may not be useful, may still be performed. This point relates as well to the engagement of society / citizens in scientific </a:t>
            </a:r>
            <a:r>
              <a:rPr lang="en-US" dirty="0" err="1"/>
              <a:t>endeavour</a:t>
            </a:r>
            <a:r>
              <a:rPr lang="en-US" dirty="0"/>
              <a:t>.</a:t>
            </a:r>
          </a:p>
          <a:p>
            <a:endParaRPr lang="en-US" dirty="0"/>
          </a:p>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19</a:t>
            </a:fld>
            <a:endParaRPr lang="en-US"/>
          </a:p>
        </p:txBody>
      </p:sp>
    </p:spTree>
    <p:extLst>
      <p:ext uri="{BB962C8B-B14F-4D97-AF65-F5344CB8AC3E}">
        <p14:creationId xmlns:p14="http://schemas.microsoft.com/office/powerpoint/2010/main" val="1268823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Preparation: pre-registration</a:t>
            </a:r>
          </a:p>
          <a:p>
            <a:pPr marL="171450" indent="-171450">
              <a:buFontTx/>
              <a:buChar char="-"/>
            </a:pPr>
            <a:r>
              <a:rPr lang="en-US" dirty="0"/>
              <a:t>Discovery: data reuse</a:t>
            </a:r>
          </a:p>
          <a:p>
            <a:pPr marL="171450" indent="-171450">
              <a:buFontTx/>
              <a:buChar char="-"/>
            </a:pPr>
            <a:r>
              <a:rPr lang="en-US" dirty="0"/>
              <a:t>Analysis: use of open source software (R) and provide insights in code (OSM)</a:t>
            </a:r>
          </a:p>
          <a:p>
            <a:pPr marL="171450" indent="-171450">
              <a:buFontTx/>
              <a:buChar char="-"/>
            </a:pPr>
            <a:r>
              <a:rPr lang="en-US" dirty="0"/>
              <a:t>Writing: collaborative, using </a:t>
            </a:r>
            <a:r>
              <a:rPr lang="en-US" dirty="0" err="1"/>
              <a:t>GoogleDocs</a:t>
            </a:r>
            <a:r>
              <a:rPr lang="en-US" dirty="0"/>
              <a:t> for instance</a:t>
            </a:r>
          </a:p>
          <a:p>
            <a:pPr marL="171450" indent="-171450">
              <a:buFontTx/>
              <a:buChar char="-"/>
            </a:pPr>
            <a:r>
              <a:rPr lang="en-US" dirty="0"/>
              <a:t>Publication: pre-prints, Open Access publishing</a:t>
            </a:r>
          </a:p>
          <a:p>
            <a:pPr marL="171450" indent="-171450">
              <a:buFontTx/>
              <a:buChar char="-"/>
            </a:pPr>
            <a:r>
              <a:rPr lang="en-US" dirty="0"/>
              <a:t>Outreach: social media, lay-individual summary,…</a:t>
            </a:r>
          </a:p>
          <a:p>
            <a:pPr marL="171450" indent="-171450">
              <a:buFontTx/>
              <a:buChar char="-"/>
            </a:pPr>
            <a:r>
              <a:rPr lang="en-US" dirty="0"/>
              <a:t>Assessment: new metrics, not only number of publication and citations</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20</a:t>
            </a:fld>
            <a:endParaRPr lang="en-US"/>
          </a:p>
        </p:txBody>
      </p:sp>
    </p:spTree>
    <p:extLst>
      <p:ext uri="{BB962C8B-B14F-4D97-AF65-F5344CB8AC3E}">
        <p14:creationId xmlns:p14="http://schemas.microsoft.com/office/powerpoint/2010/main" val="4207990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sharing in health care: be careful with informed consent…!</a:t>
            </a:r>
          </a:p>
          <a:p>
            <a:r>
              <a:rPr lang="en-US" dirty="0"/>
              <a:t>Note on </a:t>
            </a:r>
            <a:r>
              <a:rPr lang="en-US" dirty="0" err="1"/>
              <a:t>altmetrics</a:t>
            </a:r>
            <a:r>
              <a:rPr lang="en-US" dirty="0"/>
              <a:t>: still measurement of the online activity of your publication!</a:t>
            </a:r>
          </a:p>
        </p:txBody>
      </p:sp>
      <p:sp>
        <p:nvSpPr>
          <p:cNvPr id="4" name="Slide Number Placeholder 3"/>
          <p:cNvSpPr>
            <a:spLocks noGrp="1"/>
          </p:cNvSpPr>
          <p:nvPr>
            <p:ph type="sldNum" sz="quarter" idx="5"/>
          </p:nvPr>
        </p:nvSpPr>
        <p:spPr/>
        <p:txBody>
          <a:bodyPr/>
          <a:lstStyle/>
          <a:p>
            <a:fld id="{A2724262-D47C-D444-8DFB-457E9BF504E8}" type="slidenum">
              <a:rPr lang="en-US" smtClean="0"/>
              <a:t>21</a:t>
            </a:fld>
            <a:endParaRPr lang="en-US"/>
          </a:p>
        </p:txBody>
      </p:sp>
    </p:spTree>
    <p:extLst>
      <p:ext uri="{BB962C8B-B14F-4D97-AF65-F5344CB8AC3E}">
        <p14:creationId xmlns:p14="http://schemas.microsoft.com/office/powerpoint/2010/main" val="2054128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23</a:t>
            </a:fld>
            <a:endParaRPr lang="en-US"/>
          </a:p>
        </p:txBody>
      </p:sp>
    </p:spTree>
    <p:extLst>
      <p:ext uri="{BB962C8B-B14F-4D97-AF65-F5344CB8AC3E}">
        <p14:creationId xmlns:p14="http://schemas.microsoft.com/office/powerpoint/2010/main" val="1033342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a:t>
            </a:r>
          </a:p>
          <a:p>
            <a:pPr marL="228600" indent="-228600">
              <a:buAutoNum type="arabicPeriod"/>
            </a:pPr>
            <a:r>
              <a:rPr lang="en-US" dirty="0"/>
              <a:t>Still lot of publication in subscription-based journals. However, NL institutions had  a deal with publishers to enhance OA publishing. In other countries with less resources, paying to publish open access is not always feasible!</a:t>
            </a:r>
          </a:p>
          <a:p>
            <a:pPr marL="228600" indent="-228600">
              <a:buAutoNum type="arabicPeriod"/>
            </a:pPr>
            <a:r>
              <a:rPr lang="en-US" dirty="0"/>
              <a:t>Making your research transparent and reproducible requires you to go the extra mile, if you do not know how to do it efficiently. For instance, it requires you to annotate your code and more or less extensively document is, as well as archiving it according to FAIR principles…</a:t>
            </a:r>
          </a:p>
          <a:p>
            <a:pPr marL="228600" indent="-228600">
              <a:buAutoNum type="arabicPeriod"/>
            </a:pPr>
            <a:r>
              <a:rPr lang="en-US" dirty="0"/>
              <a:t>Researchers do not always know how to address / apply OS principles</a:t>
            </a:r>
          </a:p>
          <a:p>
            <a:pPr marL="228600" indent="-228600">
              <a:buAutoNum type="arabicPeriod"/>
            </a:pPr>
            <a:r>
              <a:rPr lang="en-US" dirty="0"/>
              <a:t>Open Science is not ‘pushed’ in all institutions &gt;&gt; that may not be the case in NL where OS is getting more attentions</a:t>
            </a:r>
          </a:p>
          <a:p>
            <a:pPr marL="228600" indent="-228600">
              <a:buAutoNum type="arabicPeriod"/>
            </a:pPr>
            <a:r>
              <a:rPr lang="nl-NL" dirty="0" err="1"/>
              <a:t>There</a:t>
            </a:r>
            <a:r>
              <a:rPr lang="nl-NL" dirty="0"/>
              <a:t> is no </a:t>
            </a:r>
            <a:r>
              <a:rPr lang="nl-NL" dirty="0" err="1"/>
              <a:t>additional</a:t>
            </a:r>
            <a:r>
              <a:rPr lang="nl-NL" dirty="0"/>
              <a:t> time </a:t>
            </a:r>
            <a:r>
              <a:rPr lang="nl-NL" dirty="0" err="1"/>
              <a:t>budgetted</a:t>
            </a:r>
            <a:r>
              <a:rPr lang="nl-NL" dirty="0"/>
              <a:t> in </a:t>
            </a:r>
            <a:r>
              <a:rPr lang="nl-NL" dirty="0" err="1"/>
              <a:t>your</a:t>
            </a:r>
            <a:r>
              <a:rPr lang="nl-NL" dirty="0"/>
              <a:t> research </a:t>
            </a:r>
            <a:r>
              <a:rPr lang="nl-NL" dirty="0" err="1"/>
              <a:t>projects</a:t>
            </a:r>
            <a:r>
              <a:rPr lang="nl-NL" dirty="0"/>
              <a:t> to make </a:t>
            </a:r>
            <a:r>
              <a:rPr lang="nl-NL" dirty="0" err="1"/>
              <a:t>your</a:t>
            </a:r>
            <a:r>
              <a:rPr lang="nl-NL" dirty="0"/>
              <a:t> research open, </a:t>
            </a:r>
            <a:r>
              <a:rPr lang="nl-NL" dirty="0" err="1"/>
              <a:t>transparent</a:t>
            </a:r>
            <a:r>
              <a:rPr lang="nl-NL" dirty="0"/>
              <a:t>, </a:t>
            </a:r>
            <a:r>
              <a:rPr lang="nl-NL" dirty="0" err="1"/>
              <a:t>and</a:t>
            </a:r>
            <a:r>
              <a:rPr lang="nl-NL" dirty="0"/>
              <a:t> </a:t>
            </a:r>
            <a:r>
              <a:rPr lang="nl-NL" dirty="0" err="1"/>
              <a:t>reproducible</a:t>
            </a:r>
            <a:endParaRPr lang="nl-NL" dirty="0"/>
          </a:p>
          <a:p>
            <a:pPr marL="228600" indent="-228600">
              <a:buAutoNum type="arabicPeriod"/>
            </a:pPr>
            <a:r>
              <a:rPr lang="nl-NL" dirty="0" err="1"/>
              <a:t>You</a:t>
            </a:r>
            <a:r>
              <a:rPr lang="nl-NL" dirty="0"/>
              <a:t> are </a:t>
            </a:r>
            <a:r>
              <a:rPr lang="nl-NL" dirty="0" err="1"/>
              <a:t>still</a:t>
            </a:r>
            <a:r>
              <a:rPr lang="nl-NL" dirty="0"/>
              <a:t> </a:t>
            </a:r>
            <a:r>
              <a:rPr lang="nl-NL" dirty="0" err="1"/>
              <a:t>not</a:t>
            </a:r>
            <a:r>
              <a:rPr lang="nl-NL" dirty="0"/>
              <a:t> </a:t>
            </a:r>
            <a:r>
              <a:rPr lang="nl-NL" dirty="0" err="1"/>
              <a:t>rewarded</a:t>
            </a:r>
            <a:r>
              <a:rPr lang="nl-NL" dirty="0"/>
              <a:t> for </a:t>
            </a:r>
            <a:r>
              <a:rPr lang="nl-NL" dirty="0" err="1"/>
              <a:t>performing</a:t>
            </a:r>
            <a:r>
              <a:rPr lang="nl-NL" dirty="0"/>
              <a:t> </a:t>
            </a:r>
            <a:r>
              <a:rPr lang="nl-NL" dirty="0" err="1"/>
              <a:t>Science</a:t>
            </a:r>
            <a:r>
              <a:rPr lang="nl-NL" dirty="0"/>
              <a:t> </a:t>
            </a:r>
            <a:r>
              <a:rPr lang="nl-NL" dirty="0" err="1"/>
              <a:t>openly</a:t>
            </a:r>
            <a:r>
              <a:rPr lang="nl-NL" dirty="0"/>
              <a:t>. For </a:t>
            </a:r>
            <a:r>
              <a:rPr lang="nl-NL" dirty="0" err="1"/>
              <a:t>instance</a:t>
            </a:r>
            <a:r>
              <a:rPr lang="nl-NL" dirty="0"/>
              <a:t>, </a:t>
            </a:r>
            <a:r>
              <a:rPr lang="nl-NL" dirty="0" err="1"/>
              <a:t>if</a:t>
            </a:r>
            <a:r>
              <a:rPr lang="nl-NL" dirty="0"/>
              <a:t> </a:t>
            </a:r>
            <a:r>
              <a:rPr lang="nl-NL" dirty="0" err="1"/>
              <a:t>you</a:t>
            </a:r>
            <a:r>
              <a:rPr lang="nl-NL" dirty="0"/>
              <a:t> </a:t>
            </a:r>
            <a:r>
              <a:rPr lang="nl-NL" dirty="0" err="1"/>
              <a:t>apply</a:t>
            </a:r>
            <a:r>
              <a:rPr lang="nl-NL" dirty="0"/>
              <a:t> for a job, </a:t>
            </a:r>
            <a:r>
              <a:rPr lang="nl-NL" dirty="0" err="1"/>
              <a:t>being</a:t>
            </a:r>
            <a:r>
              <a:rPr lang="nl-NL" dirty="0"/>
              <a:t> </a:t>
            </a:r>
            <a:r>
              <a:rPr lang="nl-NL" dirty="0" err="1"/>
              <a:t>an</a:t>
            </a:r>
            <a:r>
              <a:rPr lang="nl-NL" dirty="0"/>
              <a:t> Open </a:t>
            </a:r>
            <a:r>
              <a:rPr lang="nl-NL" dirty="0" err="1"/>
              <a:t>Scientist</a:t>
            </a:r>
            <a:r>
              <a:rPr lang="nl-NL" dirty="0"/>
              <a:t> </a:t>
            </a:r>
            <a:r>
              <a:rPr lang="nl-NL" dirty="0" err="1"/>
              <a:t>may</a:t>
            </a:r>
            <a:r>
              <a:rPr lang="nl-NL" dirty="0"/>
              <a:t> </a:t>
            </a:r>
            <a:r>
              <a:rPr lang="nl-NL" dirty="0" err="1"/>
              <a:t>not</a:t>
            </a:r>
            <a:r>
              <a:rPr lang="nl-NL" dirty="0"/>
              <a:t> </a:t>
            </a:r>
            <a:r>
              <a:rPr lang="nl-NL" dirty="0" err="1"/>
              <a:t>always</a:t>
            </a:r>
            <a:r>
              <a:rPr lang="nl-NL" dirty="0"/>
              <a:t> </a:t>
            </a:r>
            <a:r>
              <a:rPr lang="nl-NL" dirty="0" err="1"/>
              <a:t>be</a:t>
            </a:r>
            <a:r>
              <a:rPr lang="nl-NL" dirty="0"/>
              <a:t> taken </a:t>
            </a:r>
            <a:r>
              <a:rPr lang="nl-NL" dirty="0" err="1"/>
              <a:t>into</a:t>
            </a:r>
            <a:r>
              <a:rPr lang="nl-NL" dirty="0"/>
              <a:t> account. </a:t>
            </a:r>
            <a:r>
              <a:rPr lang="nl-NL" dirty="0" err="1"/>
              <a:t>Further</a:t>
            </a:r>
            <a:r>
              <a:rPr lang="nl-NL" dirty="0"/>
              <a:t>, </a:t>
            </a:r>
            <a:r>
              <a:rPr lang="nl-NL" dirty="0" err="1"/>
              <a:t>you</a:t>
            </a:r>
            <a:r>
              <a:rPr lang="nl-NL" dirty="0"/>
              <a:t> do </a:t>
            </a:r>
            <a:r>
              <a:rPr lang="nl-NL" dirty="0" err="1"/>
              <a:t>not</a:t>
            </a:r>
            <a:r>
              <a:rPr lang="nl-NL" dirty="0"/>
              <a:t> </a:t>
            </a:r>
            <a:r>
              <a:rPr lang="nl-NL" dirty="0" err="1"/>
              <a:t>always</a:t>
            </a:r>
            <a:r>
              <a:rPr lang="nl-NL" dirty="0"/>
              <a:t> get </a:t>
            </a:r>
            <a:r>
              <a:rPr lang="nl-NL" dirty="0" err="1"/>
              <a:t>additional</a:t>
            </a:r>
            <a:r>
              <a:rPr lang="nl-NL" dirty="0"/>
              <a:t> </a:t>
            </a:r>
            <a:r>
              <a:rPr lang="nl-NL" dirty="0" err="1"/>
              <a:t>credits</a:t>
            </a:r>
            <a:r>
              <a:rPr lang="nl-NL" dirty="0"/>
              <a:t> </a:t>
            </a:r>
            <a:r>
              <a:rPr lang="nl-NL" dirty="0" err="1"/>
              <a:t>by</a:t>
            </a:r>
            <a:r>
              <a:rPr lang="nl-NL" dirty="0"/>
              <a:t> </a:t>
            </a:r>
            <a:r>
              <a:rPr lang="nl-NL" dirty="0" err="1"/>
              <a:t>being</a:t>
            </a:r>
            <a:r>
              <a:rPr lang="nl-NL" dirty="0"/>
              <a:t> </a:t>
            </a:r>
            <a:r>
              <a:rPr lang="nl-NL" dirty="0" err="1"/>
              <a:t>an</a:t>
            </a:r>
            <a:r>
              <a:rPr lang="nl-NL" dirty="0"/>
              <a:t> open </a:t>
            </a:r>
            <a:r>
              <a:rPr lang="nl-NL" dirty="0" err="1"/>
              <a:t>scientist</a:t>
            </a:r>
            <a:r>
              <a:rPr lang="nl-NL" dirty="0"/>
              <a:t>.</a:t>
            </a:r>
          </a:p>
        </p:txBody>
      </p:sp>
      <p:sp>
        <p:nvSpPr>
          <p:cNvPr id="4" name="Slide Number Placeholder 3"/>
          <p:cNvSpPr>
            <a:spLocks noGrp="1"/>
          </p:cNvSpPr>
          <p:nvPr>
            <p:ph type="sldNum" sz="quarter" idx="5"/>
          </p:nvPr>
        </p:nvSpPr>
        <p:spPr/>
        <p:txBody>
          <a:bodyPr/>
          <a:lstStyle/>
          <a:p>
            <a:fld id="{A2724262-D47C-D444-8DFB-457E9BF504E8}" type="slidenum">
              <a:rPr lang="en-US" smtClean="0"/>
              <a:t>24</a:t>
            </a:fld>
            <a:endParaRPr lang="en-US"/>
          </a:p>
        </p:txBody>
      </p:sp>
    </p:spTree>
    <p:extLst>
      <p:ext uri="{BB962C8B-B14F-4D97-AF65-F5344CB8AC3E}">
        <p14:creationId xmlns:p14="http://schemas.microsoft.com/office/powerpoint/2010/main" val="1408565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25</a:t>
            </a:fld>
            <a:endParaRPr lang="en-US"/>
          </a:p>
        </p:txBody>
      </p:sp>
    </p:spTree>
    <p:extLst>
      <p:ext uri="{BB962C8B-B14F-4D97-AF65-F5344CB8AC3E}">
        <p14:creationId xmlns:p14="http://schemas.microsoft.com/office/powerpoint/2010/main" val="661716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slide over citizen science </a:t>
            </a:r>
          </a:p>
          <a:p>
            <a:pPr marL="228600" indent="-228600">
              <a:buAutoNum type="arabicPeriod"/>
            </a:pPr>
            <a:r>
              <a:rPr lang="en-US" dirty="0"/>
              <a:t>Citizens are not only ‘research subject’</a:t>
            </a:r>
          </a:p>
          <a:p>
            <a:pPr marL="228600" indent="-228600">
              <a:buAutoNum type="arabicPeriod"/>
            </a:pPr>
            <a:r>
              <a:rPr lang="en-US" dirty="0"/>
              <a:t>Citizens formulate research questions, review research proposal, help during interpretation of findings.</a:t>
            </a:r>
          </a:p>
          <a:p>
            <a:r>
              <a:rPr lang="nl-NL" dirty="0"/>
              <a:t>Source: </a:t>
            </a:r>
            <a:r>
              <a:rPr lang="en-US" dirty="0">
                <a:hlinkClick r:id="rId3"/>
              </a:rPr>
              <a:t>ecsa_ten_principles_of_citizen_science.pdf (citizen-science.net)</a:t>
            </a:r>
            <a:endParaRPr lang="en-US" dirty="0"/>
          </a:p>
        </p:txBody>
      </p:sp>
      <p:sp>
        <p:nvSpPr>
          <p:cNvPr id="4" name="Slide Number Placeholder 3"/>
          <p:cNvSpPr>
            <a:spLocks noGrp="1"/>
          </p:cNvSpPr>
          <p:nvPr>
            <p:ph type="sldNum" sz="quarter" idx="5"/>
          </p:nvPr>
        </p:nvSpPr>
        <p:spPr/>
        <p:txBody>
          <a:bodyPr/>
          <a:lstStyle/>
          <a:p>
            <a:fld id="{A2724262-D47C-D444-8DFB-457E9BF504E8}" type="slidenum">
              <a:rPr lang="en-US" smtClean="0"/>
              <a:t>26</a:t>
            </a:fld>
            <a:endParaRPr lang="en-US"/>
          </a:p>
        </p:txBody>
      </p:sp>
    </p:spTree>
    <p:extLst>
      <p:ext uri="{BB962C8B-B14F-4D97-AF65-F5344CB8AC3E}">
        <p14:creationId xmlns:p14="http://schemas.microsoft.com/office/powerpoint/2010/main" val="3514108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27</a:t>
            </a:fld>
            <a:endParaRPr lang="en-US"/>
          </a:p>
        </p:txBody>
      </p:sp>
    </p:spTree>
    <p:extLst>
      <p:ext uri="{BB962C8B-B14F-4D97-AF65-F5344CB8AC3E}">
        <p14:creationId xmlns:p14="http://schemas.microsoft.com/office/powerpoint/2010/main" val="1826585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FAIR is not equal to OPEN!</a:t>
            </a:r>
          </a:p>
          <a:p>
            <a:r>
              <a:rPr lang="en-US" dirty="0">
                <a:hlinkClick r:id="rId3"/>
              </a:rPr>
              <a:t>FAIR Principles - GO FAIR (go-fair.org)</a:t>
            </a:r>
            <a:endParaRPr lang="en-US" dirty="0"/>
          </a:p>
        </p:txBody>
      </p:sp>
      <p:sp>
        <p:nvSpPr>
          <p:cNvPr id="4" name="Slide Number Placeholder 3"/>
          <p:cNvSpPr>
            <a:spLocks noGrp="1"/>
          </p:cNvSpPr>
          <p:nvPr>
            <p:ph type="sldNum" sz="quarter" idx="5"/>
          </p:nvPr>
        </p:nvSpPr>
        <p:spPr/>
        <p:txBody>
          <a:bodyPr/>
          <a:lstStyle/>
          <a:p>
            <a:fld id="{A2724262-D47C-D444-8DFB-457E9BF504E8}" type="slidenum">
              <a:rPr lang="en-US" smtClean="0"/>
              <a:t>28</a:t>
            </a:fld>
            <a:endParaRPr lang="en-US"/>
          </a:p>
        </p:txBody>
      </p:sp>
    </p:spTree>
    <p:extLst>
      <p:ext uri="{BB962C8B-B14F-4D97-AF65-F5344CB8AC3E}">
        <p14:creationId xmlns:p14="http://schemas.microsoft.com/office/powerpoint/2010/main" val="3035865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researchers can excel in education, research, impact, leadership and patient care</a:t>
            </a:r>
          </a:p>
          <a:p>
            <a:r>
              <a:rPr lang="en-US" dirty="0"/>
              <a:t>This is about ‘changing the system’.</a:t>
            </a:r>
          </a:p>
        </p:txBody>
      </p:sp>
      <p:sp>
        <p:nvSpPr>
          <p:cNvPr id="4" name="Slide Number Placeholder 3"/>
          <p:cNvSpPr>
            <a:spLocks noGrp="1"/>
          </p:cNvSpPr>
          <p:nvPr>
            <p:ph type="sldNum" sz="quarter" idx="5"/>
          </p:nvPr>
        </p:nvSpPr>
        <p:spPr/>
        <p:txBody>
          <a:bodyPr/>
          <a:lstStyle/>
          <a:p>
            <a:fld id="{A2724262-D47C-D444-8DFB-457E9BF504E8}" type="slidenum">
              <a:rPr lang="en-US" smtClean="0"/>
              <a:t>29</a:t>
            </a:fld>
            <a:endParaRPr lang="en-US"/>
          </a:p>
        </p:txBody>
      </p:sp>
    </p:spTree>
    <p:extLst>
      <p:ext uri="{BB962C8B-B14F-4D97-AF65-F5344CB8AC3E}">
        <p14:creationId xmlns:p14="http://schemas.microsoft.com/office/powerpoint/2010/main" val="1489785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Transparency requirements are different for different stakeholder’s groups.</a:t>
            </a:r>
          </a:p>
          <a:p>
            <a:r>
              <a:rPr lang="en-US" dirty="0"/>
              <a:t>Do you think this definition is complete? Would you miss something?</a:t>
            </a:r>
          </a:p>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34</a:t>
            </a:fld>
            <a:endParaRPr lang="en-US"/>
          </a:p>
        </p:txBody>
      </p:sp>
    </p:spTree>
    <p:extLst>
      <p:ext uri="{BB962C8B-B14F-4D97-AF65-F5344CB8AC3E}">
        <p14:creationId xmlns:p14="http://schemas.microsoft.com/office/powerpoint/2010/main" val="984949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Transparency is not only about your code, that is one aspect of it</a:t>
            </a:r>
          </a:p>
          <a:p>
            <a:pPr marL="228600" indent="-228600">
              <a:buAutoNum type="arabicPeriod"/>
            </a:pPr>
            <a:r>
              <a:rPr lang="en-US" dirty="0"/>
              <a:t>In HE, the definition of transparency is broad and transparency may mean something different / can be operationalized differently  by different stakeholders</a:t>
            </a:r>
          </a:p>
          <a:p>
            <a:pPr marL="228600" indent="-228600">
              <a:buAutoNum type="arabicPeriod"/>
            </a:pPr>
            <a:r>
              <a:rPr lang="en-US" dirty="0"/>
              <a:t>One way to </a:t>
            </a:r>
            <a:r>
              <a:rPr lang="en-US" dirty="0" err="1"/>
              <a:t>categorise</a:t>
            </a:r>
            <a:r>
              <a:rPr lang="en-US" dirty="0"/>
              <a:t> transparency is by looking at the completeness of information provided (‘depth’) and how accessible the information is for people (‘breadth’)</a:t>
            </a:r>
          </a:p>
          <a:p>
            <a:pPr marL="228600" indent="-228600">
              <a:buAutoNum type="arabicPeriod"/>
            </a:pPr>
            <a:r>
              <a:rPr lang="en-US" dirty="0"/>
              <a:t>There can be a trade-off between this depth and breadth (technical information can be complete for fellow </a:t>
            </a:r>
            <a:r>
              <a:rPr lang="en-US" dirty="0" err="1"/>
              <a:t>modellers</a:t>
            </a:r>
            <a:r>
              <a:rPr lang="en-US" dirty="0"/>
              <a:t> but inaccessible to patients and clinicians because it is complex)</a:t>
            </a:r>
          </a:p>
          <a:p>
            <a:pPr marL="228600" indent="-228600">
              <a:buAutoNum type="arabicPeriod"/>
            </a:pPr>
            <a:r>
              <a:rPr lang="en-US" dirty="0"/>
              <a:t>The effort listed are not mutually exclusive but may complement each other</a:t>
            </a:r>
          </a:p>
          <a:p>
            <a:pPr marL="228600" indent="-228600">
              <a:buAutoNum type="arabicPeriod"/>
            </a:pPr>
            <a:r>
              <a:rPr lang="en-US" dirty="0"/>
              <a:t>In this course and during the remaining of this lecture, I will focus more on open source modelling</a:t>
            </a:r>
          </a:p>
          <a:p>
            <a:pPr marL="228600" indent="-228600">
              <a:buAutoNum type="arabicPeriod"/>
            </a:pPr>
            <a:endParaRPr lang="en-US" dirty="0"/>
          </a:p>
          <a:p>
            <a:pPr marL="0" indent="0">
              <a:buNone/>
            </a:pPr>
            <a:r>
              <a:rPr lang="nl-NL" dirty="0"/>
              <a:t>https://en.wikipedia.org/wiki/The_Elements_of_Programming_Style &gt;&gt; for </a:t>
            </a:r>
            <a:r>
              <a:rPr lang="nl-NL" dirty="0" err="1"/>
              <a:t>guiding</a:t>
            </a:r>
            <a:r>
              <a:rPr lang="nl-NL" dirty="0"/>
              <a:t> </a:t>
            </a:r>
            <a:r>
              <a:rPr lang="nl-NL" dirty="0" err="1"/>
              <a:t>principles</a:t>
            </a:r>
            <a:r>
              <a:rPr lang="nl-NL" dirty="0"/>
              <a:t> on software development</a:t>
            </a:r>
          </a:p>
        </p:txBody>
      </p:sp>
      <p:sp>
        <p:nvSpPr>
          <p:cNvPr id="4" name="Slide Number Placeholder 3"/>
          <p:cNvSpPr>
            <a:spLocks noGrp="1"/>
          </p:cNvSpPr>
          <p:nvPr>
            <p:ph type="sldNum" sz="quarter" idx="5"/>
          </p:nvPr>
        </p:nvSpPr>
        <p:spPr/>
        <p:txBody>
          <a:bodyPr/>
          <a:lstStyle/>
          <a:p>
            <a:fld id="{A2724262-D47C-D444-8DFB-457E9BF504E8}" type="slidenum">
              <a:rPr lang="en-US" smtClean="0"/>
              <a:t>35</a:t>
            </a:fld>
            <a:endParaRPr lang="en-US"/>
          </a:p>
        </p:txBody>
      </p:sp>
    </p:spTree>
    <p:extLst>
      <p:ext uri="{BB962C8B-B14F-4D97-AF65-F5344CB8AC3E}">
        <p14:creationId xmlns:p14="http://schemas.microsoft.com/office/powerpoint/2010/main" val="2289428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Non-technical documentation: understand the context, and provide enough information to correctly interpret the results!</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36</a:t>
            </a:fld>
            <a:endParaRPr lang="en-US"/>
          </a:p>
        </p:txBody>
      </p:sp>
    </p:spTree>
    <p:extLst>
      <p:ext uri="{BB962C8B-B14F-4D97-AF65-F5344CB8AC3E}">
        <p14:creationId xmlns:p14="http://schemas.microsoft.com/office/powerpoint/2010/main" val="1054690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37</a:t>
            </a:fld>
            <a:endParaRPr lang="en-US"/>
          </a:p>
        </p:txBody>
      </p:sp>
    </p:spTree>
    <p:extLst>
      <p:ext uri="{BB962C8B-B14F-4D97-AF65-F5344CB8AC3E}">
        <p14:creationId xmlns:p14="http://schemas.microsoft.com/office/powerpoint/2010/main" val="16473870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Low uptake!</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38</a:t>
            </a:fld>
            <a:endParaRPr lang="en-US"/>
          </a:p>
        </p:txBody>
      </p:sp>
    </p:spTree>
    <p:extLst>
      <p:ext uri="{BB962C8B-B14F-4D97-AF65-F5344CB8AC3E}">
        <p14:creationId xmlns:p14="http://schemas.microsoft.com/office/powerpoint/2010/main" val="2354084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way to improve transparency is developing OSMs</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39</a:t>
            </a:fld>
            <a:endParaRPr lang="en-US"/>
          </a:p>
        </p:txBody>
      </p:sp>
    </p:spTree>
    <p:extLst>
      <p:ext uri="{BB962C8B-B14F-4D97-AF65-F5344CB8AC3E}">
        <p14:creationId xmlns:p14="http://schemas.microsoft.com/office/powerpoint/2010/main" val="2165214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&gt;&gt; Not all health economics are software engineer (some are)</a:t>
            </a:r>
          </a:p>
          <a:p>
            <a:r>
              <a:rPr lang="en-US" dirty="0"/>
              <a:t>Everybody can have his/ her own style but if you structure code documentation, then you know where to look for the information you need, and that helps to understand models and increase their re-use</a:t>
            </a:r>
          </a:p>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41</a:t>
            </a:fld>
            <a:endParaRPr lang="en-US"/>
          </a:p>
        </p:txBody>
      </p:sp>
    </p:spTree>
    <p:extLst>
      <p:ext uri="{BB962C8B-B14F-4D97-AF65-F5344CB8AC3E}">
        <p14:creationId xmlns:p14="http://schemas.microsoft.com/office/powerpoint/2010/main" val="3604128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2724262-D47C-D444-8DFB-457E9BF504E8}" type="slidenum">
              <a:rPr lang="en-US" smtClean="0"/>
              <a:t>42</a:t>
            </a:fld>
            <a:endParaRPr lang="en-US"/>
          </a:p>
        </p:txBody>
      </p:sp>
    </p:spTree>
    <p:extLst>
      <p:ext uri="{BB962C8B-B14F-4D97-AF65-F5344CB8AC3E}">
        <p14:creationId xmlns:p14="http://schemas.microsoft.com/office/powerpoint/2010/main" val="161120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important barriers:</a:t>
            </a:r>
          </a:p>
          <a:p>
            <a:pPr marL="342900" indent="-342900" algn="l">
              <a:buAutoNum type="arabicPeriod"/>
            </a:pPr>
            <a:r>
              <a:rPr lang="en-US" sz="1800" b="0" i="0" u="none" strike="noStrike" baseline="0" dirty="0">
                <a:latin typeface="AdvOT863180fb"/>
              </a:rPr>
              <a:t>perceived the updatability of OSMs, </a:t>
            </a:r>
          </a:p>
          <a:p>
            <a:pPr marL="342900" indent="-342900" algn="l">
              <a:buAutoNum type="arabicPeriod"/>
            </a:pPr>
            <a:r>
              <a:rPr lang="en-US" sz="1800" b="0" i="0" u="none" strike="noStrike" baseline="0" dirty="0">
                <a:latin typeface="AdvOT863180fb"/>
              </a:rPr>
              <a:t>legal concerns surrounding OSMs, </a:t>
            </a:r>
          </a:p>
          <a:p>
            <a:pPr marL="342900" indent="-342900" algn="l">
              <a:buAutoNum type="arabicPeriod"/>
            </a:pPr>
            <a:r>
              <a:rPr lang="en-US" sz="1800" b="0" i="0" u="none" strike="noStrike" baseline="0" dirty="0">
                <a:latin typeface="AdvOT863180fb"/>
              </a:rPr>
              <a:t>and the ability to transfer underlying/related data (in a secure way to permit the execution of the model) as somewhat or very important barriers to the development and use of OSMs.</a:t>
            </a:r>
          </a:p>
        </p:txBody>
      </p:sp>
      <p:sp>
        <p:nvSpPr>
          <p:cNvPr id="4" name="Slide Number Placeholder 3"/>
          <p:cNvSpPr>
            <a:spLocks noGrp="1"/>
          </p:cNvSpPr>
          <p:nvPr>
            <p:ph type="sldNum" sz="quarter" idx="5"/>
          </p:nvPr>
        </p:nvSpPr>
        <p:spPr/>
        <p:txBody>
          <a:bodyPr/>
          <a:lstStyle/>
          <a:p>
            <a:fld id="{A2724262-D47C-D444-8DFB-457E9BF504E8}" type="slidenum">
              <a:rPr lang="en-US" smtClean="0"/>
              <a:t>44</a:t>
            </a:fld>
            <a:endParaRPr lang="en-US"/>
          </a:p>
        </p:txBody>
      </p:sp>
    </p:spTree>
    <p:extLst>
      <p:ext uri="{BB962C8B-B14F-4D97-AF65-F5344CB8AC3E}">
        <p14:creationId xmlns:p14="http://schemas.microsoft.com/office/powerpoint/2010/main" val="8583855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By</a:t>
            </a:r>
            <a:r>
              <a:rPr lang="nl-NL" dirty="0"/>
              <a:t> means of API (Application Programming Interface)</a:t>
            </a:r>
          </a:p>
          <a:p>
            <a:r>
              <a:rPr lang="nl-NL" dirty="0"/>
              <a:t>API </a:t>
            </a:r>
            <a:r>
              <a:rPr lang="nl-NL" dirty="0" err="1"/>
              <a:t>allow</a:t>
            </a:r>
            <a:r>
              <a:rPr lang="nl-NL" dirty="0"/>
              <a:t> </a:t>
            </a:r>
            <a:r>
              <a:rPr lang="nl-NL" dirty="0" err="1"/>
              <a:t>communication</a:t>
            </a:r>
            <a:r>
              <a:rPr lang="nl-NL" dirty="0"/>
              <a:t> </a:t>
            </a:r>
            <a:r>
              <a:rPr lang="nl-NL" dirty="0" err="1"/>
              <a:t>between</a:t>
            </a:r>
            <a:r>
              <a:rPr lang="nl-NL" dirty="0"/>
              <a:t> </a:t>
            </a:r>
            <a:r>
              <a:rPr lang="nl-NL" dirty="0" err="1"/>
              <a:t>two</a:t>
            </a:r>
            <a:r>
              <a:rPr lang="nl-NL" dirty="0"/>
              <a:t> </a:t>
            </a:r>
            <a:r>
              <a:rPr lang="nl-NL" dirty="0" err="1"/>
              <a:t>applications</a:t>
            </a:r>
            <a:r>
              <a:rPr lang="nl-NL" dirty="0"/>
              <a:t> / digital </a:t>
            </a:r>
            <a:r>
              <a:rPr lang="nl-NL" dirty="0" err="1"/>
              <a:t>objects</a:t>
            </a:r>
            <a:r>
              <a:rPr lang="nl-NL" dirty="0"/>
              <a:t>, in </a:t>
            </a:r>
            <a:r>
              <a:rPr lang="nl-NL" dirty="0" err="1"/>
              <a:t>this</a:t>
            </a:r>
            <a:r>
              <a:rPr lang="nl-NL" dirty="0"/>
              <a:t> case </a:t>
            </a:r>
            <a:r>
              <a:rPr lang="nl-NL" dirty="0" err="1"/>
              <a:t>the</a:t>
            </a:r>
            <a:r>
              <a:rPr lang="nl-NL" dirty="0"/>
              <a:t> data </a:t>
            </a:r>
            <a:r>
              <a:rPr lang="nl-NL" dirty="0" err="1"/>
              <a:t>and</a:t>
            </a:r>
            <a:r>
              <a:rPr lang="nl-NL" dirty="0"/>
              <a:t> </a:t>
            </a:r>
            <a:r>
              <a:rPr lang="nl-NL" dirty="0" err="1"/>
              <a:t>the</a:t>
            </a:r>
            <a:r>
              <a:rPr lang="nl-NL" dirty="0"/>
              <a:t> health </a:t>
            </a:r>
            <a:r>
              <a:rPr lang="nl-NL" dirty="0" err="1"/>
              <a:t>economic</a:t>
            </a:r>
            <a:r>
              <a:rPr lang="nl-NL" dirty="0"/>
              <a:t> model.</a:t>
            </a:r>
          </a:p>
          <a:p>
            <a:r>
              <a:rPr lang="nl-NL" dirty="0" err="1"/>
              <a:t>Hence</a:t>
            </a:r>
            <a:r>
              <a:rPr lang="nl-NL" dirty="0"/>
              <a:t>, </a:t>
            </a:r>
            <a:r>
              <a:rPr lang="nl-NL" dirty="0" err="1"/>
              <a:t>the</a:t>
            </a:r>
            <a:r>
              <a:rPr lang="nl-NL" dirty="0"/>
              <a:t> query of </a:t>
            </a:r>
            <a:r>
              <a:rPr lang="nl-NL" dirty="0" err="1"/>
              <a:t>the</a:t>
            </a:r>
            <a:r>
              <a:rPr lang="nl-NL" dirty="0"/>
              <a:t> model is sent to </a:t>
            </a:r>
            <a:r>
              <a:rPr lang="nl-NL" dirty="0" err="1"/>
              <a:t>the</a:t>
            </a:r>
            <a:r>
              <a:rPr lang="nl-NL" dirty="0"/>
              <a:t> API </a:t>
            </a:r>
            <a:r>
              <a:rPr lang="nl-NL" dirty="0" err="1"/>
              <a:t>and</a:t>
            </a:r>
            <a:r>
              <a:rPr lang="nl-NL" dirty="0"/>
              <a:t> </a:t>
            </a:r>
            <a:r>
              <a:rPr lang="nl-NL" dirty="0" err="1"/>
              <a:t>the</a:t>
            </a:r>
            <a:r>
              <a:rPr lang="nl-NL" dirty="0"/>
              <a:t> analyses are </a:t>
            </a:r>
            <a:r>
              <a:rPr lang="nl-NL" dirty="0" err="1"/>
              <a:t>performed</a:t>
            </a:r>
            <a:r>
              <a:rPr lang="nl-NL" dirty="0"/>
              <a:t> </a:t>
            </a:r>
            <a:r>
              <a:rPr lang="nl-NL" dirty="0" err="1"/>
              <a:t>using</a:t>
            </a:r>
            <a:r>
              <a:rPr lang="nl-NL" dirty="0"/>
              <a:t> </a:t>
            </a:r>
            <a:r>
              <a:rPr lang="nl-NL" dirty="0" err="1"/>
              <a:t>the</a:t>
            </a:r>
            <a:r>
              <a:rPr lang="nl-NL" dirty="0"/>
              <a:t> data but </a:t>
            </a:r>
            <a:r>
              <a:rPr lang="nl-NL" dirty="0" err="1"/>
              <a:t>the</a:t>
            </a:r>
            <a:r>
              <a:rPr lang="nl-NL" dirty="0"/>
              <a:t> HE model </a:t>
            </a:r>
            <a:r>
              <a:rPr lang="nl-NL" dirty="0" err="1"/>
              <a:t>developers</a:t>
            </a:r>
            <a:r>
              <a:rPr lang="nl-NL" dirty="0"/>
              <a:t> has </a:t>
            </a:r>
            <a:r>
              <a:rPr lang="nl-NL" dirty="0" err="1"/>
              <a:t>not</a:t>
            </a:r>
            <a:r>
              <a:rPr lang="nl-NL" dirty="0"/>
              <a:t> </a:t>
            </a:r>
            <a:r>
              <a:rPr lang="nl-NL" dirty="0" err="1"/>
              <a:t>accessed</a:t>
            </a:r>
            <a:r>
              <a:rPr lang="nl-NL" dirty="0"/>
              <a:t> to </a:t>
            </a:r>
            <a:r>
              <a:rPr lang="nl-NL" dirty="0" err="1"/>
              <a:t>the</a:t>
            </a:r>
            <a:r>
              <a:rPr lang="nl-NL" dirty="0"/>
              <a:t> data.</a:t>
            </a:r>
          </a:p>
        </p:txBody>
      </p:sp>
      <p:sp>
        <p:nvSpPr>
          <p:cNvPr id="4" name="Slide Number Placeholder 3"/>
          <p:cNvSpPr>
            <a:spLocks noGrp="1"/>
          </p:cNvSpPr>
          <p:nvPr>
            <p:ph type="sldNum" sz="quarter" idx="5"/>
          </p:nvPr>
        </p:nvSpPr>
        <p:spPr/>
        <p:txBody>
          <a:bodyPr/>
          <a:lstStyle/>
          <a:p>
            <a:fld id="{A2724262-D47C-D444-8DFB-457E9BF504E8}" type="slidenum">
              <a:rPr lang="en-US" smtClean="0"/>
              <a:t>45</a:t>
            </a:fld>
            <a:endParaRPr lang="en-US"/>
          </a:p>
        </p:txBody>
      </p:sp>
    </p:spTree>
    <p:extLst>
      <p:ext uri="{BB962C8B-B14F-4D97-AF65-F5344CB8AC3E}">
        <p14:creationId xmlns:p14="http://schemas.microsoft.com/office/powerpoint/2010/main" val="4188720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Synthea</a:t>
            </a:r>
            <a:r>
              <a:rPr lang="en-US" i="1" baseline="30000" dirty="0" err="1"/>
              <a:t>TM</a:t>
            </a:r>
            <a:r>
              <a:rPr lang="en-US" i="1" dirty="0"/>
              <a:t> is an </a:t>
            </a:r>
            <a:r>
              <a:rPr lang="en-US" b="1" i="1" u="sng" dirty="0"/>
              <a:t>open-source</a:t>
            </a:r>
            <a:r>
              <a:rPr lang="en-US" i="1" dirty="0"/>
              <a:t>, synthetic patient </a:t>
            </a:r>
            <a:r>
              <a:rPr lang="en-US" b="1" i="1" u="sng" dirty="0"/>
              <a:t>generator that models the medical history of synthetic patients</a:t>
            </a:r>
            <a:r>
              <a:rPr lang="en-US" i="1" dirty="0"/>
              <a:t>. Our mission is to provide high-quality, synthetic, realistic but not real, patient data and associated health records covering every aspect of healthcare. The resulting data is free from cost, privacy, and security restrictions, enabling research with Health IT data that is otherwise legally or practically unavailable.</a:t>
            </a:r>
          </a:p>
          <a:p>
            <a:endParaRPr lang="en-US" i="1" dirty="0"/>
          </a:p>
          <a:p>
            <a:r>
              <a:rPr lang="en-US" i="0" dirty="0"/>
              <a:t>DUTCH EXAMPLE: Dutch Cancer Registry &gt;&gt; you can ask a synthetic data set. &gt;&gt; can be used to guide your data query to the Dutch cancer registry!</a:t>
            </a:r>
            <a:endParaRPr lang="nl-NL" i="0" dirty="0"/>
          </a:p>
        </p:txBody>
      </p:sp>
      <p:sp>
        <p:nvSpPr>
          <p:cNvPr id="4" name="Slide Number Placeholder 3"/>
          <p:cNvSpPr>
            <a:spLocks noGrp="1"/>
          </p:cNvSpPr>
          <p:nvPr>
            <p:ph type="sldNum" sz="quarter" idx="5"/>
          </p:nvPr>
        </p:nvSpPr>
        <p:spPr/>
        <p:txBody>
          <a:bodyPr/>
          <a:lstStyle/>
          <a:p>
            <a:fld id="{A2724262-D47C-D444-8DFB-457E9BF504E8}" type="slidenum">
              <a:rPr lang="en-US" smtClean="0"/>
              <a:t>46</a:t>
            </a:fld>
            <a:endParaRPr lang="en-US"/>
          </a:p>
        </p:txBody>
      </p:sp>
    </p:spTree>
    <p:extLst>
      <p:ext uri="{BB962C8B-B14F-4D97-AF65-F5344CB8AC3E}">
        <p14:creationId xmlns:p14="http://schemas.microsoft.com/office/powerpoint/2010/main" val="26928672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“Easily” implemented in R</a:t>
            </a:r>
          </a:p>
          <a:p>
            <a:r>
              <a:rPr lang="en-US" dirty="0"/>
              <a:t>Requires to code the user interface and the server aspect of the app.</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47</a:t>
            </a:fld>
            <a:endParaRPr lang="en-US"/>
          </a:p>
        </p:txBody>
      </p:sp>
    </p:spTree>
    <p:extLst>
      <p:ext uri="{BB962C8B-B14F-4D97-AF65-F5344CB8AC3E}">
        <p14:creationId xmlns:p14="http://schemas.microsoft.com/office/powerpoint/2010/main" val="4164834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Transparency &gt;&gt; different stakeholders may have different incentives (not) to be transparent</a:t>
            </a:r>
          </a:p>
          <a:p>
            <a:pPr marL="171450" indent="-171450">
              <a:buFont typeface="Wingdings" panose="05000000000000000000" pitchFamily="2" charset="2"/>
              <a:buChar char="Ø"/>
            </a:pPr>
            <a:r>
              <a:rPr lang="en-US" dirty="0"/>
              <a:t>For example: company </a:t>
            </a:r>
            <a:r>
              <a:rPr lang="en-US" dirty="0" err="1"/>
              <a:t>heeft</a:t>
            </a:r>
            <a:r>
              <a:rPr lang="en-US" dirty="0"/>
              <a:t> </a:t>
            </a:r>
            <a:r>
              <a:rPr lang="en-US" dirty="0" err="1"/>
              <a:t>misschien</a:t>
            </a:r>
            <a:r>
              <a:rPr lang="en-US" dirty="0"/>
              <a:t>/ </a:t>
            </a:r>
            <a:r>
              <a:rPr lang="en-US" dirty="0" err="1"/>
              <a:t>vaak</a:t>
            </a:r>
            <a:r>
              <a:rPr lang="en-US" dirty="0"/>
              <a:t> </a:t>
            </a:r>
            <a:r>
              <a:rPr lang="en-US" dirty="0" err="1"/>
              <a:t>geen</a:t>
            </a:r>
            <a:r>
              <a:rPr lang="en-US" dirty="0"/>
              <a:t> incentives om transparent te </a:t>
            </a:r>
            <a:r>
              <a:rPr lang="en-US" dirty="0" err="1"/>
              <a:t>zijn</a:t>
            </a:r>
            <a:r>
              <a:rPr lang="en-US" dirty="0"/>
              <a:t> &gt;&gt; bang </a:t>
            </a:r>
            <a:r>
              <a:rPr lang="en-US" dirty="0" err="1"/>
              <a:t>voor</a:t>
            </a:r>
            <a:r>
              <a:rPr lang="en-US" dirty="0"/>
              <a:t> </a:t>
            </a:r>
            <a:r>
              <a:rPr lang="en-US" dirty="0" err="1"/>
              <a:t>competitie</a:t>
            </a:r>
            <a:endParaRPr lang="en-US" dirty="0"/>
          </a:p>
          <a:p>
            <a:pPr marL="171450" indent="-171450">
              <a:buFont typeface="Wingdings" panose="05000000000000000000" pitchFamily="2" charset="2"/>
              <a:buChar char="Ø"/>
            </a:pPr>
            <a:r>
              <a:rPr lang="en-US" dirty="0"/>
              <a:t>Analysts: what’s the point of being transparent if this model is going to be used once only? &gt;&gt; this only requires extra time before it becomes available.</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48</a:t>
            </a:fld>
            <a:endParaRPr lang="en-US"/>
          </a:p>
        </p:txBody>
      </p:sp>
    </p:spTree>
    <p:extLst>
      <p:ext uri="{BB962C8B-B14F-4D97-AF65-F5344CB8AC3E}">
        <p14:creationId xmlns:p14="http://schemas.microsoft.com/office/powerpoint/2010/main" val="10522571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51</a:t>
            </a:fld>
            <a:endParaRPr lang="en-US"/>
          </a:p>
        </p:txBody>
      </p:sp>
    </p:spTree>
    <p:extLst>
      <p:ext uri="{BB962C8B-B14F-4D97-AF65-F5344CB8AC3E}">
        <p14:creationId xmlns:p14="http://schemas.microsoft.com/office/powerpoint/2010/main" val="5210399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52</a:t>
            </a:fld>
            <a:endParaRPr lang="en-US"/>
          </a:p>
        </p:txBody>
      </p:sp>
    </p:spTree>
    <p:extLst>
      <p:ext uri="{BB962C8B-B14F-4D97-AF65-F5344CB8AC3E}">
        <p14:creationId xmlns:p14="http://schemas.microsoft.com/office/powerpoint/2010/main" val="15234609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53</a:t>
            </a:fld>
            <a:endParaRPr lang="en-US"/>
          </a:p>
        </p:txBody>
      </p:sp>
    </p:spTree>
    <p:extLst>
      <p:ext uri="{BB962C8B-B14F-4D97-AF65-F5344CB8AC3E}">
        <p14:creationId xmlns:p14="http://schemas.microsoft.com/office/powerpoint/2010/main" val="41194541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a good consumer of Science.</a:t>
            </a:r>
          </a:p>
          <a:p>
            <a:r>
              <a:rPr lang="en-US" dirty="0"/>
              <a:t>If we do not teach you how to produce and consume open scientific knowledge, we will not advance as society</a:t>
            </a:r>
          </a:p>
          <a:p>
            <a:endParaRPr lang="en-US" dirty="0"/>
          </a:p>
          <a:p>
            <a:r>
              <a:rPr lang="nl-NL" dirty="0"/>
              <a:t>Source: https://osf.io/2qsd6/?view_only=</a:t>
            </a:r>
          </a:p>
          <a:p>
            <a:r>
              <a:rPr lang="nl-NL" dirty="0"/>
              <a:t>SIOS. </a:t>
            </a:r>
            <a:r>
              <a:rPr lang="en-US" b="0" i="0" dirty="0">
                <a:solidFill>
                  <a:srgbClr val="333333"/>
                </a:solidFill>
                <a:effectLst/>
                <a:latin typeface="Open Sans" panose="020B0606030504020204" pitchFamily="34" charset="0"/>
              </a:rPr>
              <a:t>SIOS Lectures . Retrieved from osf.io/2qsd6 on 30-11-2022</a:t>
            </a:r>
            <a:endParaRPr lang="nl-NL" dirty="0"/>
          </a:p>
        </p:txBody>
      </p:sp>
      <p:sp>
        <p:nvSpPr>
          <p:cNvPr id="4" name="Slide Number Placeholder 3"/>
          <p:cNvSpPr>
            <a:spLocks noGrp="1"/>
          </p:cNvSpPr>
          <p:nvPr>
            <p:ph type="sldNum" sz="quarter" idx="5"/>
          </p:nvPr>
        </p:nvSpPr>
        <p:spPr/>
        <p:txBody>
          <a:bodyPr/>
          <a:lstStyle/>
          <a:p>
            <a:fld id="{A2724262-D47C-D444-8DFB-457E9BF504E8}" type="slidenum">
              <a:rPr lang="en-US" smtClean="0"/>
              <a:t>55</a:t>
            </a:fld>
            <a:endParaRPr lang="en-US"/>
          </a:p>
        </p:txBody>
      </p:sp>
    </p:spTree>
    <p:extLst>
      <p:ext uri="{BB962C8B-B14F-4D97-AF65-F5344CB8AC3E}">
        <p14:creationId xmlns:p14="http://schemas.microsoft.com/office/powerpoint/2010/main" val="315464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Element an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25F95-2084-1749-8995-0F7ADA47DBC1}"/>
              </a:ext>
            </a:extLst>
          </p:cNvPr>
          <p:cNvSpPr>
            <a:spLocks noGrp="1"/>
          </p:cNvSpPr>
          <p:nvPr>
            <p:ph type="title"/>
          </p:nvPr>
        </p:nvSpPr>
        <p:spPr>
          <a:xfrm>
            <a:off x="1265583" y="365125"/>
            <a:ext cx="10515600" cy="1325563"/>
          </a:xfrm>
          <a:prstGeom prst="rect">
            <a:avLst/>
          </a:prstGeom>
          <a:solidFill>
            <a:schemeClr val="bg1"/>
          </a:solidFill>
        </p:spPr>
        <p:txBody>
          <a:bodyPr/>
          <a:lstStyle>
            <a:lvl1pPr>
              <a:defRPr b="1" i="0" cap="all" baseline="0">
                <a:latin typeface="Arial Narrow" panose="020B0606020202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56236C3-F128-2047-A24D-4E92155BE396}"/>
              </a:ext>
            </a:extLst>
          </p:cNvPr>
          <p:cNvSpPr>
            <a:spLocks noGrp="1"/>
          </p:cNvSpPr>
          <p:nvPr>
            <p:ph sz="half" idx="1"/>
          </p:nvPr>
        </p:nvSpPr>
        <p:spPr>
          <a:xfrm>
            <a:off x="1265583" y="1825625"/>
            <a:ext cx="5181600" cy="4351338"/>
          </a:xfrm>
          <a:prstGeom prst="rect">
            <a:avLst/>
          </a:prstGeom>
          <a:solidFill>
            <a:schemeClr val="bg1"/>
          </a:solidFill>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453D227-31C2-2142-8A6B-8F5EE0A4EB13}"/>
              </a:ext>
            </a:extLst>
          </p:cNvPr>
          <p:cNvSpPr>
            <a:spLocks noGrp="1"/>
          </p:cNvSpPr>
          <p:nvPr>
            <p:ph sz="half" idx="2"/>
          </p:nvPr>
        </p:nvSpPr>
        <p:spPr>
          <a:xfrm>
            <a:off x="6599583" y="1825625"/>
            <a:ext cx="5181600" cy="4351338"/>
          </a:xfrm>
          <a:prstGeom prst="rect">
            <a:avLst/>
          </a:prstGeom>
          <a:noFill/>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7006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A2E9-259B-8441-8BD7-8BFE0D43B500}"/>
              </a:ext>
            </a:extLst>
          </p:cNvPr>
          <p:cNvSpPr>
            <a:spLocks noGrp="1"/>
          </p:cNvSpPr>
          <p:nvPr>
            <p:ph type="title"/>
          </p:nvPr>
        </p:nvSpPr>
        <p:spPr>
          <a:xfrm>
            <a:off x="839788" y="365125"/>
            <a:ext cx="10515600" cy="1325563"/>
          </a:xfrm>
          <a:prstGeom prst="rect">
            <a:avLst/>
          </a:prstGeom>
        </p:spPr>
        <p:txBody>
          <a:bodyPr/>
          <a:lstStyle>
            <a:lvl1pPr>
              <a:defRPr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102B20EC-E2BF-CB40-B5F7-AA23EAD91EE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i="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097513-49B4-D146-8F59-D02C23C54402}"/>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DD9DF8-7021-F24D-9D64-422EE6E8E03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i="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CA6620-024F-F148-AF77-E48DFCE4A3A6}"/>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8342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Element an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25F95-2084-1749-8995-0F7ADA47DBC1}"/>
              </a:ext>
            </a:extLst>
          </p:cNvPr>
          <p:cNvSpPr>
            <a:spLocks noGrp="1"/>
          </p:cNvSpPr>
          <p:nvPr>
            <p:ph type="title"/>
          </p:nvPr>
        </p:nvSpPr>
        <p:spPr>
          <a:xfrm>
            <a:off x="1265583" y="365125"/>
            <a:ext cx="10515600" cy="1325563"/>
          </a:xfrm>
          <a:prstGeom prst="rect">
            <a:avLst/>
          </a:prstGeom>
          <a:solidFill>
            <a:schemeClr val="bg1"/>
          </a:solidFill>
        </p:spPr>
        <p:txBody>
          <a:bodyPr/>
          <a:lstStyle>
            <a:lvl1pPr>
              <a:defRPr b="1" i="0" cap="all" baseline="0">
                <a:latin typeface="Arial Narrow" panose="020B0606020202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56236C3-F128-2047-A24D-4E92155BE396}"/>
              </a:ext>
            </a:extLst>
          </p:cNvPr>
          <p:cNvSpPr>
            <a:spLocks noGrp="1"/>
          </p:cNvSpPr>
          <p:nvPr>
            <p:ph sz="half" idx="1"/>
          </p:nvPr>
        </p:nvSpPr>
        <p:spPr>
          <a:xfrm>
            <a:off x="1265583" y="1825625"/>
            <a:ext cx="10515600" cy="4105156"/>
          </a:xfrm>
          <a:prstGeom prst="rect">
            <a:avLst/>
          </a:prstGeom>
          <a:solidFill>
            <a:schemeClr val="bg1"/>
          </a:solidFill>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411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A2E9-259B-8441-8BD7-8BFE0D43B500}"/>
              </a:ext>
            </a:extLst>
          </p:cNvPr>
          <p:cNvSpPr>
            <a:spLocks noGrp="1"/>
          </p:cNvSpPr>
          <p:nvPr>
            <p:ph type="title"/>
          </p:nvPr>
        </p:nvSpPr>
        <p:spPr>
          <a:xfrm>
            <a:off x="839788" y="365125"/>
            <a:ext cx="10515600" cy="1325563"/>
          </a:xfrm>
          <a:prstGeom prst="rect">
            <a:avLst/>
          </a:prstGeom>
        </p:spPr>
        <p:txBody>
          <a:bodyPr/>
          <a:lstStyle>
            <a:lvl1pPr>
              <a:defRPr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102B20EC-E2BF-CB40-B5F7-AA23EAD91EE3}"/>
              </a:ext>
            </a:extLst>
          </p:cNvPr>
          <p:cNvSpPr>
            <a:spLocks noGrp="1"/>
          </p:cNvSpPr>
          <p:nvPr>
            <p:ph type="body" idx="1"/>
          </p:nvPr>
        </p:nvSpPr>
        <p:spPr>
          <a:xfrm>
            <a:off x="839788" y="1681163"/>
            <a:ext cx="10515600" cy="823912"/>
          </a:xfrm>
          <a:prstGeom prst="rect">
            <a:avLst/>
          </a:prstGeom>
        </p:spPr>
        <p:txBody>
          <a:bodyPr anchor="b"/>
          <a:lstStyle>
            <a:lvl1pPr marL="0" indent="0">
              <a:buNone/>
              <a:defRPr sz="2400" b="1" i="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2F097513-49B4-D146-8F59-D02C23C54402}"/>
              </a:ext>
            </a:extLst>
          </p:cNvPr>
          <p:cNvSpPr>
            <a:spLocks noGrp="1"/>
          </p:cNvSpPr>
          <p:nvPr>
            <p:ph sz="half" idx="2"/>
          </p:nvPr>
        </p:nvSpPr>
        <p:spPr>
          <a:xfrm>
            <a:off x="839788" y="2505074"/>
            <a:ext cx="10515600" cy="338297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670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and Elem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D8E99-BA8A-8C41-BF0E-FD50151A9C7C}"/>
              </a:ext>
            </a:extLst>
          </p:cNvPr>
          <p:cNvSpPr>
            <a:spLocks noGrp="1"/>
          </p:cNvSpPr>
          <p:nvPr>
            <p:ph type="title"/>
          </p:nvPr>
        </p:nvSpPr>
        <p:spPr>
          <a:xfrm>
            <a:off x="838200" y="365125"/>
            <a:ext cx="10515600" cy="1325563"/>
          </a:xfrm>
          <a:prstGeom prst="rect">
            <a:avLst/>
          </a:prstGeom>
        </p:spPr>
        <p:txBody>
          <a:bodyPr/>
          <a:lstStyle>
            <a:lvl1pPr>
              <a:defRPr b="1" i="0" cap="all" baseline="0">
                <a:latin typeface="Arial Narrow" panose="020B0606020202030204" pitchFamily="34" charset="0"/>
              </a:defRPr>
            </a:lvl1pPr>
          </a:lstStyle>
          <a:p>
            <a:r>
              <a:rPr lang="en-US" dirty="0"/>
              <a:t>Click to edit Master title style</a:t>
            </a:r>
          </a:p>
        </p:txBody>
      </p:sp>
    </p:spTree>
    <p:extLst>
      <p:ext uri="{BB962C8B-B14F-4D97-AF65-F5344CB8AC3E}">
        <p14:creationId xmlns:p14="http://schemas.microsoft.com/office/powerpoint/2010/main" val="38938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i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9698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Green">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7107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Blu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8885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501032"/>
      </p:ext>
    </p:extLst>
  </p:cSld>
  <p:clrMap bg1="lt1" tx1="dk1" bg2="lt2" tx2="dk2" accent1="accent1" accent2="accent2" accent3="accent3" accent4="accent4" accent5="accent5" accent6="accent6" hlink="hlink" folHlink="folHlink"/>
  <p:sldLayoutIdLst>
    <p:sldLayoutId id="2147483964" r:id="rId1"/>
    <p:sldLayoutId id="2147483954" r:id="rId2"/>
    <p:sldLayoutId id="2147484028" r:id="rId3"/>
    <p:sldLayoutId id="2147484029" r:id="rId4"/>
    <p:sldLayoutId id="2147483965" r:id="rId5"/>
    <p:sldLayoutId id="2147483956" r:id="rId6"/>
    <p:sldLayoutId id="2147483992" r:id="rId7"/>
    <p:sldLayoutId id="2147483993" r:id="rId8"/>
  </p:sldLayoutIdLst>
  <p:hf hdr="0" ftr="0" dt="0"/>
  <p:txStyles>
    <p:titleStyle>
      <a:lvl1pPr algn="l" defTabSz="91425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64" indent="-228564" algn="l" defTabSz="91425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91" indent="-228564" algn="l" defTabSz="91425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19" indent="-228564" algn="l" defTabSz="91425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947" indent="-228564" algn="l" defTabSz="91425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074" indent="-228564" algn="l" defTabSz="91425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202" indent="-228564" algn="l" defTabSz="91425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30" indent="-228564" algn="l" defTabSz="91425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57" indent="-228564" algn="l" defTabSz="91425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84" indent="-228564" algn="l" defTabSz="91425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56" rtl="0" eaLnBrk="1" latinLnBrk="0" hangingPunct="1">
        <a:defRPr sz="1800" kern="1200">
          <a:solidFill>
            <a:schemeClr val="tx1"/>
          </a:solidFill>
          <a:latin typeface="+mn-lt"/>
          <a:ea typeface="+mn-ea"/>
          <a:cs typeface="+mn-cs"/>
        </a:defRPr>
      </a:lvl1pPr>
      <a:lvl2pPr marL="457128" algn="l" defTabSz="914256" rtl="0" eaLnBrk="1" latinLnBrk="0" hangingPunct="1">
        <a:defRPr sz="1800" kern="1200">
          <a:solidFill>
            <a:schemeClr val="tx1"/>
          </a:solidFill>
          <a:latin typeface="+mn-lt"/>
          <a:ea typeface="+mn-ea"/>
          <a:cs typeface="+mn-cs"/>
        </a:defRPr>
      </a:lvl2pPr>
      <a:lvl3pPr marL="914256" algn="l" defTabSz="914256" rtl="0" eaLnBrk="1" latinLnBrk="0" hangingPunct="1">
        <a:defRPr sz="1800" kern="1200">
          <a:solidFill>
            <a:schemeClr val="tx1"/>
          </a:solidFill>
          <a:latin typeface="+mn-lt"/>
          <a:ea typeface="+mn-ea"/>
          <a:cs typeface="+mn-cs"/>
        </a:defRPr>
      </a:lvl3pPr>
      <a:lvl4pPr marL="1371383" algn="l" defTabSz="914256" rtl="0" eaLnBrk="1" latinLnBrk="0" hangingPunct="1">
        <a:defRPr sz="1800" kern="1200">
          <a:solidFill>
            <a:schemeClr val="tx1"/>
          </a:solidFill>
          <a:latin typeface="+mn-lt"/>
          <a:ea typeface="+mn-ea"/>
          <a:cs typeface="+mn-cs"/>
        </a:defRPr>
      </a:lvl4pPr>
      <a:lvl5pPr marL="1828510" algn="l" defTabSz="914256" rtl="0" eaLnBrk="1" latinLnBrk="0" hangingPunct="1">
        <a:defRPr sz="1800" kern="1200">
          <a:solidFill>
            <a:schemeClr val="tx1"/>
          </a:solidFill>
          <a:latin typeface="+mn-lt"/>
          <a:ea typeface="+mn-ea"/>
          <a:cs typeface="+mn-cs"/>
        </a:defRPr>
      </a:lvl5pPr>
      <a:lvl6pPr marL="2285638" algn="l" defTabSz="914256" rtl="0" eaLnBrk="1" latinLnBrk="0" hangingPunct="1">
        <a:defRPr sz="1800" kern="1200">
          <a:solidFill>
            <a:schemeClr val="tx1"/>
          </a:solidFill>
          <a:latin typeface="+mn-lt"/>
          <a:ea typeface="+mn-ea"/>
          <a:cs typeface="+mn-cs"/>
        </a:defRPr>
      </a:lvl6pPr>
      <a:lvl7pPr marL="2742766" algn="l" defTabSz="914256" rtl="0" eaLnBrk="1" latinLnBrk="0" hangingPunct="1">
        <a:defRPr sz="1800" kern="1200">
          <a:solidFill>
            <a:schemeClr val="tx1"/>
          </a:solidFill>
          <a:latin typeface="+mn-lt"/>
          <a:ea typeface="+mn-ea"/>
          <a:cs typeface="+mn-cs"/>
        </a:defRPr>
      </a:lvl7pPr>
      <a:lvl8pPr marL="3199893" algn="l" defTabSz="914256" rtl="0" eaLnBrk="1" latinLnBrk="0" hangingPunct="1">
        <a:defRPr sz="1800" kern="1200">
          <a:solidFill>
            <a:schemeClr val="tx1"/>
          </a:solidFill>
          <a:latin typeface="+mn-lt"/>
          <a:ea typeface="+mn-ea"/>
          <a:cs typeface="+mn-cs"/>
        </a:defRPr>
      </a:lvl8pPr>
      <a:lvl9pPr marL="3657021" algn="l" defTabSz="91425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3897/rio.8.e97853" TargetMode="External"/><Relationship Id="rId2" Type="http://schemas.openxmlformats.org/officeDocument/2006/relationships/hyperlink" Target="https://doi.org/10.5281/zenodo.7372278"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cmweb.nl/2020/02/diederik-stapel-wat-ik-heb-gedaan-is-volledig-fout-maar-zo-begon-het-nie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latimes.com/archives/la-xpm-2001-apr-27-mn-56336-story.html"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hyperlink" Target="https://creativecommons.org/licenses/by-nc/4.0"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vectors/file-cabinet-office-equipment-file-146152/?download"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ideo" Target="https://www.youtube.com/embed/FpCrY7x5nEE?feature=oembed" TargetMode="External"/><Relationship Id="rId6" Type="http://schemas.openxmlformats.org/officeDocument/2006/relationships/image" Target="../media/image9.jpeg"/><Relationship Id="rId5" Type="http://schemas.openxmlformats.org/officeDocument/2006/relationships/hyperlink" Target="https://creativecommons.org/licenses/by-nc-nd/3.0/" TargetMode="External"/><Relationship Id="rId4" Type="http://schemas.openxmlformats.org/officeDocument/2006/relationships/hyperlink" Target="https://www.youtube.com/watch?v=FpCrY7x5nE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038/533452a"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unesdoc.unesco.org/ark:/48223/pf0000379949.locale=en"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creativecommons.org/licenses/by-sa/3.0/igo/"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presentation/d/1V5iJarksQIzJNBM0T8FrrbgGrEhthScY585JEfx7eCk/edit#slide=id.g3d88e11ed5_3_67"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https://creativecommons.org/licenses/by/4.0/"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docs.google.com/presentation/d/1V5iJarksQIzJNBM0T8FrrbgGrEhthScY585JEfx7eCk/edit#slide=id.g3d88e11ed5_3_67"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2.png"/><Relationship Id="rId4" Type="http://schemas.openxmlformats.org/officeDocument/2006/relationships/diagramLayout" Target="../diagrams/layout2.xml"/><Relationship Id="rId9" Type="http://schemas.openxmlformats.org/officeDocument/2006/relationships/hyperlink" Target="https://creativecommons.org/licenses/by/4.0/" TargetMode="External"/></Relationships>
</file>

<file path=ppt/slides/_rels/slide21.xml.rels><?xml version="1.0" encoding="UTF-8" standalone="yes"?>
<Relationships xmlns="http://schemas.openxmlformats.org/package/2006/relationships"><Relationship Id="rId13" Type="http://schemas.openxmlformats.org/officeDocument/2006/relationships/hyperlink" Target="https://figshare.com/" TargetMode="External"/><Relationship Id="rId18" Type="http://schemas.openxmlformats.org/officeDocument/2006/relationships/image" Target="../media/image20.png"/><Relationship Id="rId26" Type="http://schemas.openxmlformats.org/officeDocument/2006/relationships/image" Target="../media/image24.png"/><Relationship Id="rId39" Type="http://schemas.openxmlformats.org/officeDocument/2006/relationships/image" Target="../media/image30.png"/><Relationship Id="rId21" Type="http://schemas.openxmlformats.org/officeDocument/2006/relationships/hyperlink" Target="https://cos.io/prereg/" TargetMode="External"/><Relationship Id="rId34" Type="http://schemas.openxmlformats.org/officeDocument/2006/relationships/hyperlink" Target="https://www.authorea.com/" TargetMode="External"/><Relationship Id="rId42" Type="http://schemas.openxmlformats.org/officeDocument/2006/relationships/hyperlink" Target="http://plumanalytics.com/" TargetMode="External"/><Relationship Id="rId47" Type="http://schemas.openxmlformats.org/officeDocument/2006/relationships/image" Target="../media/image34.jpeg"/><Relationship Id="rId50" Type="http://schemas.openxmlformats.org/officeDocument/2006/relationships/hyperlink" Target="https://cocalc.com/" TargetMode="External"/><Relationship Id="rId55" Type="http://schemas.openxmlformats.org/officeDocument/2006/relationships/image" Target="../media/image38.png"/><Relationship Id="rId63" Type="http://schemas.openxmlformats.org/officeDocument/2006/relationships/hyperlink" Target="https://www.peerageofscience.org/" TargetMode="External"/><Relationship Id="rId7" Type="http://schemas.openxmlformats.org/officeDocument/2006/relationships/hyperlink" Target="http://datadryad.org/" TargetMode="External"/><Relationship Id="rId2" Type="http://schemas.openxmlformats.org/officeDocument/2006/relationships/notesSlide" Target="../notesSlides/notesSlide17.xml"/><Relationship Id="rId16" Type="http://schemas.openxmlformats.org/officeDocument/2006/relationships/image" Target="../media/image19.png"/><Relationship Id="rId20" Type="http://schemas.openxmlformats.org/officeDocument/2006/relationships/image" Target="../media/image21.png"/><Relationship Id="rId29" Type="http://schemas.openxmlformats.org/officeDocument/2006/relationships/hyperlink" Target="https://arxiv.org/" TargetMode="External"/><Relationship Id="rId41" Type="http://schemas.openxmlformats.org/officeDocument/2006/relationships/image" Target="../media/image31.png"/><Relationship Id="rId54" Type="http://schemas.openxmlformats.org/officeDocument/2006/relationships/hyperlink" Target="https://doaj.org/" TargetMode="External"/><Relationship Id="rId6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14.jpeg"/><Relationship Id="rId11" Type="http://schemas.openxmlformats.org/officeDocument/2006/relationships/hyperlink" Target="http://dataverse.org/" TargetMode="External"/><Relationship Id="rId24" Type="http://schemas.openxmlformats.org/officeDocument/2006/relationships/image" Target="../media/image23.png"/><Relationship Id="rId32" Type="http://schemas.openxmlformats.org/officeDocument/2006/relationships/image" Target="../media/image27.png"/><Relationship Id="rId37" Type="http://schemas.openxmlformats.org/officeDocument/2006/relationships/image" Target="../media/image29.png"/><Relationship Id="rId40" Type="http://schemas.openxmlformats.org/officeDocument/2006/relationships/hyperlink" Target="https://impactstory.org/" TargetMode="External"/><Relationship Id="rId45" Type="http://schemas.openxmlformats.org/officeDocument/2006/relationships/image" Target="../media/image33.png"/><Relationship Id="rId53" Type="http://schemas.openxmlformats.org/officeDocument/2006/relationships/image" Target="../media/image37.png"/><Relationship Id="rId58" Type="http://schemas.openxmlformats.org/officeDocument/2006/relationships/hyperlink" Target="https://101innovations.wordpress.com/" TargetMode="External"/><Relationship Id="rId5" Type="http://schemas.openxmlformats.org/officeDocument/2006/relationships/hyperlink" Target="https://web.hypothes.is/" TargetMode="External"/><Relationship Id="rId15" Type="http://schemas.openxmlformats.org/officeDocument/2006/relationships/hyperlink" Target="https://openaccess.mpg.de/Berlin-Declaration" TargetMode="External"/><Relationship Id="rId23" Type="http://schemas.openxmlformats.org/officeDocument/2006/relationships/hyperlink" Target="https://aspredicted.org/" TargetMode="External"/><Relationship Id="rId28" Type="http://schemas.openxmlformats.org/officeDocument/2006/relationships/image" Target="../media/image25.png"/><Relationship Id="rId36" Type="http://schemas.openxmlformats.org/officeDocument/2006/relationships/hyperlink" Target="https://www.overleaf.com/" TargetMode="External"/><Relationship Id="rId49" Type="http://schemas.openxmlformats.org/officeDocument/2006/relationships/image" Target="../media/image35.png"/><Relationship Id="rId57" Type="http://schemas.openxmlformats.org/officeDocument/2006/relationships/image" Target="../media/image12.png"/><Relationship Id="rId61" Type="http://schemas.openxmlformats.org/officeDocument/2006/relationships/hyperlink" Target="https://github.com/" TargetMode="External"/><Relationship Id="rId10" Type="http://schemas.openxmlformats.org/officeDocument/2006/relationships/image" Target="../media/image16.png"/><Relationship Id="rId19" Type="http://schemas.openxmlformats.org/officeDocument/2006/relationships/hyperlink" Target="https://www.zotero.org/" TargetMode="External"/><Relationship Id="rId31" Type="http://schemas.openxmlformats.org/officeDocument/2006/relationships/hyperlink" Target="http://biorxiv.org/" TargetMode="External"/><Relationship Id="rId44" Type="http://schemas.openxmlformats.org/officeDocument/2006/relationships/hyperlink" Target="http://onsnetwork.org/" TargetMode="External"/><Relationship Id="rId52" Type="http://schemas.openxmlformats.org/officeDocument/2006/relationships/hyperlink" Target="https://www.protocols.io/" TargetMode="External"/><Relationship Id="rId60" Type="http://schemas.openxmlformats.org/officeDocument/2006/relationships/image" Target="../media/image39.png"/><Relationship Id="rId65" Type="http://schemas.openxmlformats.org/officeDocument/2006/relationships/hyperlink" Target="https://doi.org/10.5281/zenodo.1147025" TargetMode="External"/><Relationship Id="rId4" Type="http://schemas.openxmlformats.org/officeDocument/2006/relationships/image" Target="../media/image13.png"/><Relationship Id="rId9" Type="http://schemas.openxmlformats.org/officeDocument/2006/relationships/hyperlink" Target="https://zenodo.org/" TargetMode="External"/><Relationship Id="rId14" Type="http://schemas.openxmlformats.org/officeDocument/2006/relationships/image" Target="../media/image18.png"/><Relationship Id="rId22" Type="http://schemas.openxmlformats.org/officeDocument/2006/relationships/image" Target="../media/image22.png"/><Relationship Id="rId27" Type="http://schemas.openxmlformats.org/officeDocument/2006/relationships/hyperlink" Target="https://twitter.com/" TargetMode="External"/><Relationship Id="rId30" Type="http://schemas.openxmlformats.org/officeDocument/2006/relationships/image" Target="../media/image26.png"/><Relationship Id="rId35" Type="http://schemas.openxmlformats.org/officeDocument/2006/relationships/image" Target="../media/image28.png"/><Relationship Id="rId43" Type="http://schemas.openxmlformats.org/officeDocument/2006/relationships/image" Target="../media/image32.png"/><Relationship Id="rId48" Type="http://schemas.openxmlformats.org/officeDocument/2006/relationships/hyperlink" Target="https://pubpeer.com/" TargetMode="External"/><Relationship Id="rId56" Type="http://schemas.openxmlformats.org/officeDocument/2006/relationships/hyperlink" Target="https://creativecommons.org/licenses/by/4.0/" TargetMode="External"/><Relationship Id="rId64" Type="http://schemas.openxmlformats.org/officeDocument/2006/relationships/image" Target="../media/image41.png"/><Relationship Id="rId8" Type="http://schemas.openxmlformats.org/officeDocument/2006/relationships/image" Target="../media/image15.png"/><Relationship Id="rId51" Type="http://schemas.openxmlformats.org/officeDocument/2006/relationships/image" Target="../media/image36.png"/><Relationship Id="rId3" Type="http://schemas.openxmlformats.org/officeDocument/2006/relationships/hyperlink" Target="https://www.altmetric.com/" TargetMode="External"/><Relationship Id="rId12" Type="http://schemas.openxmlformats.org/officeDocument/2006/relationships/image" Target="../media/image17.png"/><Relationship Id="rId17" Type="http://schemas.openxmlformats.org/officeDocument/2006/relationships/hyperlink" Target="http://jupyter.org/" TargetMode="External"/><Relationship Id="rId25" Type="http://schemas.openxmlformats.org/officeDocument/2006/relationships/hyperlink" Target="https://creativecommons.org/" TargetMode="External"/><Relationship Id="rId33" Type="http://schemas.openxmlformats.org/officeDocument/2006/relationships/hyperlink" Target="https://osf.io/" TargetMode="External"/><Relationship Id="rId38" Type="http://schemas.openxmlformats.org/officeDocument/2006/relationships/hyperlink" Target="http://riojournal.com/" TargetMode="External"/><Relationship Id="rId46" Type="http://schemas.openxmlformats.org/officeDocument/2006/relationships/hyperlink" Target="https://www.scienceopen.com/" TargetMode="External"/><Relationship Id="rId59" Type="http://schemas.openxmlformats.org/officeDocument/2006/relationships/hyperlink" Target="http://www.sherpa.ac.uk/romeo/"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bit.ly/innoscholcomm-list" TargetMode="External"/><Relationship Id="rId2" Type="http://schemas.openxmlformats.org/officeDocument/2006/relationships/image" Target="../media/image42.png"/><Relationship Id="rId1" Type="http://schemas.openxmlformats.org/officeDocument/2006/relationships/slideLayout" Target="../slideLayouts/slideLayout1.xml"/><Relationship Id="rId4" Type="http://schemas.openxmlformats.org/officeDocument/2006/relationships/hyperlink" Target="https://doi.org/10.6084/m9.figshare.1286826.v1"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ecsa.ngo/ecsa-guidelines-and-policie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www.go-fair.org/fair-principles/"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hyperlink" Target="https://creativecommons.org/licenses/by/4.0/"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recognitionrewards.nl/"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www.utwente.nl/en/service-portal/topics/recognise-reward-talent/#recognition-and-rewards-room-for-everybody-s-talen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sv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sv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hyperlink" Target="https://www.quora.com/What-do-you-mean-for-IT-spaghetti-code" TargetMode="Externa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https://osf.io/registries/rwe/discover"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cevr.shinyapps.io/Clearinghouse/"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hyperlink" Target="https://thevalueinitiative.org/" TargetMode="External"/><Relationship Id="rId4" Type="http://schemas.openxmlformats.org/officeDocument/2006/relationships/hyperlink" Target="https://www.peermodelsnetwork.com/"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synthetichealth.github.io/synthea/#home"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hyperlink" Target="https://cran.r-project.org/web/packages/ShinyQuickStarter/index.html"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pixabay.com/vectors/tiro-target-butt-shot-gun-bullet-160574/" TargetMode="Externa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3.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osf.io/2qsd6"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oleObject" Target="../embeddings/oleObject1.bin"/><Relationship Id="rId1" Type="http://schemas.openxmlformats.org/officeDocument/2006/relationships/slideLayout" Target="../slideLayouts/slideLayout3.xml"/><Relationship Id="rId4" Type="http://schemas.openxmlformats.org/officeDocument/2006/relationships/hyperlink" Target="https://www.compoundchem.com/wp-content/uploads/2014/04/A-Rough-Guide-to-Spotting-Bad-Science-20151.pdf"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hyperlink" Target="https://doi.org/10.1177/0098628318762900" TargetMode="Externa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doi.org/10.1007/s12115-019-00361-w" TargetMode="External"/><Relationship Id="rId2" Type="http://schemas.openxmlformats.org/officeDocument/2006/relationships/hyperlink" Target="https://doi.org/10.6084/m9.figshare.1286826.v1" TargetMode="External"/><Relationship Id="rId1" Type="http://schemas.openxmlformats.org/officeDocument/2006/relationships/slideLayout" Target="../slideLayouts/slideLayout3.xml"/><Relationship Id="rId4" Type="http://schemas.openxmlformats.org/officeDocument/2006/relationships/hyperlink" Target="https://doi.org/10.1007/s40273-019-00819-z"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doi.org/10.1136/bmj-2021-069573" TargetMode="External"/><Relationship Id="rId2" Type="http://schemas.openxmlformats.org/officeDocument/2006/relationships/hyperlink" Target="https://doi.org/10.4324/9781315130804"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D9D8-AC95-922C-E036-38B7D266EFDC}"/>
              </a:ext>
            </a:extLst>
          </p:cNvPr>
          <p:cNvSpPr>
            <a:spLocks noGrp="1"/>
          </p:cNvSpPr>
          <p:nvPr>
            <p:ph type="title"/>
          </p:nvPr>
        </p:nvSpPr>
        <p:spPr/>
        <p:txBody>
          <a:bodyPr/>
          <a:lstStyle/>
          <a:p>
            <a:r>
              <a:rPr lang="en-US" dirty="0"/>
              <a:t>open science &amp; health economic evaluations</a:t>
            </a:r>
          </a:p>
        </p:txBody>
      </p:sp>
    </p:spTree>
    <p:extLst>
      <p:ext uri="{BB962C8B-B14F-4D97-AF65-F5344CB8AC3E}">
        <p14:creationId xmlns:p14="http://schemas.microsoft.com/office/powerpoint/2010/main" val="377554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CB646D-071F-1F67-D6EC-96B45C9148BF}"/>
              </a:ext>
            </a:extLst>
          </p:cNvPr>
          <p:cNvSpPr>
            <a:spLocks noGrp="1"/>
          </p:cNvSpPr>
          <p:nvPr>
            <p:ph sz="half" idx="1"/>
          </p:nvPr>
        </p:nvSpPr>
        <p:spPr/>
        <p:txBody>
          <a:bodyPr/>
          <a:lstStyle/>
          <a:p>
            <a:r>
              <a:rPr lang="en-US" dirty="0"/>
              <a:t>Comenius Teaching Fellow grant</a:t>
            </a:r>
          </a:p>
          <a:p>
            <a:r>
              <a:rPr lang="en-GB" dirty="0"/>
              <a:t>Discrepancy between how researchers (and practitioners) should produce scientific knowledge and teaching these skills</a:t>
            </a:r>
          </a:p>
          <a:p>
            <a:pPr lvl="1"/>
            <a:r>
              <a:rPr lang="en-GB" dirty="0"/>
              <a:t>Creating awareness concerning Open Science</a:t>
            </a:r>
          </a:p>
          <a:p>
            <a:pPr lvl="1"/>
            <a:r>
              <a:rPr lang="en-GB" dirty="0"/>
              <a:t>Providing some tools to become an ‘open practitioner’</a:t>
            </a:r>
          </a:p>
          <a:p>
            <a:pPr lvl="1"/>
            <a:endParaRPr lang="en-GB" dirty="0"/>
          </a:p>
          <a:p>
            <a:r>
              <a:rPr lang="en-GB" dirty="0"/>
              <a:t>More details on the project:</a:t>
            </a:r>
          </a:p>
          <a:p>
            <a:pPr lvl="1"/>
            <a:r>
              <a:rPr lang="en-GB" dirty="0"/>
              <a:t>Presentation: </a:t>
            </a:r>
            <a:r>
              <a:rPr lang="en-GB" dirty="0">
                <a:hlinkClick r:id="rId2"/>
              </a:rPr>
              <a:t>https://doi.org/10.5281/zenodo.7372278</a:t>
            </a:r>
            <a:r>
              <a:rPr lang="en-GB" dirty="0"/>
              <a:t> </a:t>
            </a:r>
          </a:p>
          <a:p>
            <a:pPr lvl="1"/>
            <a:r>
              <a:rPr lang="en-GB" dirty="0"/>
              <a:t>Grant application: </a:t>
            </a:r>
            <a:r>
              <a:rPr lang="en-GB" dirty="0">
                <a:hlinkClick r:id="rId3"/>
              </a:rPr>
              <a:t>https://doi.org/10.3897/rio.8.e97853</a:t>
            </a:r>
            <a:r>
              <a:rPr lang="en-GB" dirty="0"/>
              <a:t> </a:t>
            </a:r>
          </a:p>
          <a:p>
            <a:endParaRPr lang="en-GB" dirty="0"/>
          </a:p>
        </p:txBody>
      </p:sp>
      <p:sp>
        <p:nvSpPr>
          <p:cNvPr id="2" name="Title 1">
            <a:extLst>
              <a:ext uri="{FF2B5EF4-FFF2-40B4-BE49-F238E27FC236}">
                <a16:creationId xmlns:a16="http://schemas.microsoft.com/office/drawing/2014/main" id="{FD75D9D8-AC95-922C-E036-38B7D266EFDC}"/>
              </a:ext>
            </a:extLst>
          </p:cNvPr>
          <p:cNvSpPr>
            <a:spLocks noGrp="1"/>
          </p:cNvSpPr>
          <p:nvPr>
            <p:ph type="title"/>
          </p:nvPr>
        </p:nvSpPr>
        <p:spPr/>
        <p:txBody>
          <a:bodyPr/>
          <a:lstStyle/>
          <a:p>
            <a:r>
              <a:rPr lang="en-US" dirty="0"/>
              <a:t>Why introducing open science in this course?</a:t>
            </a:r>
            <a:endParaRPr lang="nl-NL" dirty="0"/>
          </a:p>
        </p:txBody>
      </p:sp>
    </p:spTree>
    <p:extLst>
      <p:ext uri="{BB962C8B-B14F-4D97-AF65-F5344CB8AC3E}">
        <p14:creationId xmlns:p14="http://schemas.microsoft.com/office/powerpoint/2010/main" val="1023853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5290DDC-2770-7A75-FFD4-06907C45ED92}"/>
              </a:ext>
            </a:extLst>
          </p:cNvPr>
          <p:cNvSpPr>
            <a:spLocks noGrp="1"/>
          </p:cNvSpPr>
          <p:nvPr>
            <p:ph type="title"/>
          </p:nvPr>
        </p:nvSpPr>
        <p:spPr/>
        <p:txBody>
          <a:bodyPr/>
          <a:lstStyle/>
          <a:p>
            <a:r>
              <a:rPr lang="en-US" dirty="0"/>
              <a:t>Learning objectives</a:t>
            </a:r>
            <a:endParaRPr lang="nl-NL" dirty="0"/>
          </a:p>
        </p:txBody>
      </p:sp>
      <p:sp>
        <p:nvSpPr>
          <p:cNvPr id="9" name="Content Placeholder 8">
            <a:extLst>
              <a:ext uri="{FF2B5EF4-FFF2-40B4-BE49-F238E27FC236}">
                <a16:creationId xmlns:a16="http://schemas.microsoft.com/office/drawing/2014/main" id="{D405F5A5-111F-042B-A43A-7019EF7A859F}"/>
              </a:ext>
            </a:extLst>
          </p:cNvPr>
          <p:cNvSpPr>
            <a:spLocks noGrp="1"/>
          </p:cNvSpPr>
          <p:nvPr>
            <p:ph sz="half" idx="1"/>
          </p:nvPr>
        </p:nvSpPr>
        <p:spPr/>
        <p:txBody>
          <a:bodyPr/>
          <a:lstStyle/>
          <a:p>
            <a:pPr marL="0" indent="0">
              <a:buNone/>
            </a:pPr>
            <a:r>
              <a:rPr lang="en-US" dirty="0"/>
              <a:t>After this lecture, you should be able to:</a:t>
            </a:r>
          </a:p>
          <a:p>
            <a:r>
              <a:rPr lang="en-US" dirty="0"/>
              <a:t>Define what Open Science entails and its importance</a:t>
            </a:r>
          </a:p>
          <a:p>
            <a:r>
              <a:rPr lang="en-US" dirty="0"/>
              <a:t>Explain how Open Science principles and practices can be applied to health economic models</a:t>
            </a:r>
          </a:p>
          <a:p>
            <a:endParaRPr lang="nl-NL" dirty="0"/>
          </a:p>
        </p:txBody>
      </p:sp>
    </p:spTree>
    <p:extLst>
      <p:ext uri="{BB962C8B-B14F-4D97-AF65-F5344CB8AC3E}">
        <p14:creationId xmlns:p14="http://schemas.microsoft.com/office/powerpoint/2010/main" val="3725018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5290DDC-2770-7A75-FFD4-06907C45ED92}"/>
              </a:ext>
            </a:extLst>
          </p:cNvPr>
          <p:cNvSpPr>
            <a:spLocks noGrp="1"/>
          </p:cNvSpPr>
          <p:nvPr>
            <p:ph type="title"/>
          </p:nvPr>
        </p:nvSpPr>
        <p:spPr/>
        <p:txBody>
          <a:bodyPr/>
          <a:lstStyle/>
          <a:p>
            <a:r>
              <a:rPr lang="en-US" dirty="0"/>
              <a:t>Outline</a:t>
            </a:r>
            <a:endParaRPr lang="nl-NL" dirty="0"/>
          </a:p>
        </p:txBody>
      </p:sp>
      <p:sp>
        <p:nvSpPr>
          <p:cNvPr id="9" name="Content Placeholder 8">
            <a:extLst>
              <a:ext uri="{FF2B5EF4-FFF2-40B4-BE49-F238E27FC236}">
                <a16:creationId xmlns:a16="http://schemas.microsoft.com/office/drawing/2014/main" id="{D405F5A5-111F-042B-A43A-7019EF7A859F}"/>
              </a:ext>
            </a:extLst>
          </p:cNvPr>
          <p:cNvSpPr>
            <a:spLocks noGrp="1"/>
          </p:cNvSpPr>
          <p:nvPr>
            <p:ph sz="half" idx="1"/>
          </p:nvPr>
        </p:nvSpPr>
        <p:spPr/>
        <p:txBody>
          <a:bodyPr/>
          <a:lstStyle/>
          <a:p>
            <a:r>
              <a:rPr lang="en-US" dirty="0"/>
              <a:t>Why open science?</a:t>
            </a:r>
            <a:endParaRPr lang="nl-NL" dirty="0"/>
          </a:p>
          <a:p>
            <a:r>
              <a:rPr lang="en-US" dirty="0"/>
              <a:t>What is open science?</a:t>
            </a:r>
            <a:endParaRPr lang="nl-NL" dirty="0"/>
          </a:p>
          <a:p>
            <a:r>
              <a:rPr lang="en-US" dirty="0"/>
              <a:t>Open Science in HTA</a:t>
            </a:r>
            <a:endParaRPr lang="nl-NL" dirty="0"/>
          </a:p>
          <a:p>
            <a:r>
              <a:rPr lang="en-US" dirty="0"/>
              <a:t>Why should I care?</a:t>
            </a:r>
            <a:endParaRPr lang="nl-NL" dirty="0"/>
          </a:p>
          <a:p>
            <a:endParaRPr lang="nl-NL" dirty="0"/>
          </a:p>
        </p:txBody>
      </p:sp>
    </p:spTree>
    <p:extLst>
      <p:ext uri="{BB962C8B-B14F-4D97-AF65-F5344CB8AC3E}">
        <p14:creationId xmlns:p14="http://schemas.microsoft.com/office/powerpoint/2010/main" val="2380460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A457C-BA77-5A39-2F15-91C581731362}"/>
              </a:ext>
            </a:extLst>
          </p:cNvPr>
          <p:cNvSpPr>
            <a:spLocks noGrp="1"/>
          </p:cNvSpPr>
          <p:nvPr>
            <p:ph type="title"/>
          </p:nvPr>
        </p:nvSpPr>
        <p:spPr/>
        <p:txBody>
          <a:bodyPr/>
          <a:lstStyle/>
          <a:p>
            <a:r>
              <a:rPr lang="en-US" dirty="0"/>
              <a:t>1. Why open science?</a:t>
            </a:r>
            <a:endParaRPr lang="nl-NL" dirty="0"/>
          </a:p>
        </p:txBody>
      </p:sp>
      <p:sp>
        <p:nvSpPr>
          <p:cNvPr id="3" name="Content Placeholder 2">
            <a:extLst>
              <a:ext uri="{FF2B5EF4-FFF2-40B4-BE49-F238E27FC236}">
                <a16:creationId xmlns:a16="http://schemas.microsoft.com/office/drawing/2014/main" id="{C4FB522B-C938-51C0-17B4-1E1E1FA6361A}"/>
              </a:ext>
            </a:extLst>
          </p:cNvPr>
          <p:cNvSpPr>
            <a:spLocks noGrp="1"/>
          </p:cNvSpPr>
          <p:nvPr>
            <p:ph sz="half" idx="1"/>
          </p:nvPr>
        </p:nvSpPr>
        <p:spPr/>
        <p:txBody>
          <a:bodyPr/>
          <a:lstStyle/>
          <a:p>
            <a:endParaRPr lang="nl-NL"/>
          </a:p>
        </p:txBody>
      </p:sp>
    </p:spTree>
    <p:extLst>
      <p:ext uri="{BB962C8B-B14F-4D97-AF65-F5344CB8AC3E}">
        <p14:creationId xmlns:p14="http://schemas.microsoft.com/office/powerpoint/2010/main" val="69097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77228C-3650-3916-721C-F8A00B2F8858}"/>
              </a:ext>
            </a:extLst>
          </p:cNvPr>
          <p:cNvSpPr>
            <a:spLocks noGrp="1"/>
          </p:cNvSpPr>
          <p:nvPr>
            <p:ph type="title"/>
          </p:nvPr>
        </p:nvSpPr>
        <p:spPr>
          <a:xfrm>
            <a:off x="1265583" y="365125"/>
            <a:ext cx="10515600" cy="1325563"/>
          </a:xfrm>
        </p:spPr>
        <p:txBody>
          <a:bodyPr>
            <a:normAutofit/>
          </a:bodyPr>
          <a:lstStyle/>
          <a:p>
            <a:r>
              <a:rPr lang="en-US" b="1" i="0" kern="1200" cap="all" baseline="0" dirty="0">
                <a:latin typeface="Arial Narrow" panose="020B0606020202030204" pitchFamily="34" charset="0"/>
                <a:ea typeface="+mj-ea"/>
                <a:cs typeface="+mj-cs"/>
              </a:rPr>
              <a:t>Publish or perish</a:t>
            </a:r>
          </a:p>
        </p:txBody>
      </p:sp>
      <p:sp>
        <p:nvSpPr>
          <p:cNvPr id="3" name="TextBox 2">
            <a:extLst>
              <a:ext uri="{FF2B5EF4-FFF2-40B4-BE49-F238E27FC236}">
                <a16:creationId xmlns:a16="http://schemas.microsoft.com/office/drawing/2014/main" id="{A85211ED-E9BE-9E97-60E2-8FA12B88387B}"/>
              </a:ext>
            </a:extLst>
          </p:cNvPr>
          <p:cNvSpPr txBox="1"/>
          <p:nvPr/>
        </p:nvSpPr>
        <p:spPr>
          <a:xfrm>
            <a:off x="1265583" y="1825625"/>
            <a:ext cx="5181600" cy="4351338"/>
          </a:xfrm>
          <a:prstGeom prst="rect">
            <a:avLst/>
          </a:prstGeom>
          <a:solidFill>
            <a:schemeClr val="bg1"/>
          </a:solidFill>
        </p:spPr>
        <p:txBody>
          <a:bodyPr>
            <a:normAutofit/>
          </a:bodyPr>
          <a:lstStyle/>
          <a:p>
            <a:pPr defTabSz="914256">
              <a:lnSpc>
                <a:spcPct val="90000"/>
              </a:lnSpc>
              <a:spcAft>
                <a:spcPts val="600"/>
              </a:spcAft>
            </a:pPr>
            <a:r>
              <a:rPr lang="en-US" sz="2799" b="0" i="1" dirty="0">
                <a:effectLst/>
              </a:rPr>
              <a:t>“The prevailing pragmatism forced upon the academic group is that one must write something and get it into print. Situational imperatives dictate a 'publish or perish’ credo within the ranks” </a:t>
            </a:r>
          </a:p>
          <a:p>
            <a:pPr defTabSz="914256">
              <a:lnSpc>
                <a:spcPct val="90000"/>
              </a:lnSpc>
              <a:spcAft>
                <a:spcPts val="600"/>
              </a:spcAft>
            </a:pPr>
            <a:r>
              <a:rPr lang="en-US" sz="2000" b="0" i="0" dirty="0">
                <a:effectLst/>
              </a:rPr>
              <a:t>(</a:t>
            </a:r>
            <a:r>
              <a:rPr lang="en-US" sz="2000" dirty="0"/>
              <a:t>S</a:t>
            </a:r>
            <a:r>
              <a:rPr lang="en-US" sz="2000" b="0" i="0" dirty="0">
                <a:effectLst/>
              </a:rPr>
              <a:t>ource: Wilson, Logan. The academic man: A study in the sociology of a profession. Transaction Publishers, 1964.)</a:t>
            </a:r>
            <a:endParaRPr lang="en-US" sz="2799" b="1" u="sng" dirty="0"/>
          </a:p>
        </p:txBody>
      </p:sp>
      <p:graphicFrame>
        <p:nvGraphicFramePr>
          <p:cNvPr id="9" name="Content Placeholder 6">
            <a:extLst>
              <a:ext uri="{FF2B5EF4-FFF2-40B4-BE49-F238E27FC236}">
                <a16:creationId xmlns:a16="http://schemas.microsoft.com/office/drawing/2014/main" id="{709AA275-BCE2-10A1-EFC4-8E30202261ED}"/>
              </a:ext>
            </a:extLst>
          </p:cNvPr>
          <p:cNvGraphicFramePr>
            <a:graphicFrameLocks noGrp="1"/>
          </p:cNvGraphicFramePr>
          <p:nvPr>
            <p:ph sz="half" idx="2"/>
            <p:extLst>
              <p:ext uri="{D42A27DB-BD31-4B8C-83A1-F6EECF244321}">
                <p14:modId xmlns:p14="http://schemas.microsoft.com/office/powerpoint/2010/main" val="651571017"/>
              </p:ext>
            </p:extLst>
          </p:nvPr>
        </p:nvGraphicFramePr>
        <p:xfrm>
          <a:off x="6599583" y="1693423"/>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4816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F259-18B4-034C-DB26-92D8AD18EF47}"/>
              </a:ext>
            </a:extLst>
          </p:cNvPr>
          <p:cNvSpPr>
            <a:spLocks noGrp="1"/>
          </p:cNvSpPr>
          <p:nvPr>
            <p:ph type="title"/>
          </p:nvPr>
        </p:nvSpPr>
        <p:spPr>
          <a:xfrm>
            <a:off x="1265583" y="365125"/>
            <a:ext cx="10515600" cy="1325563"/>
          </a:xfrm>
        </p:spPr>
        <p:txBody>
          <a:bodyPr>
            <a:normAutofit/>
          </a:bodyPr>
          <a:lstStyle/>
          <a:p>
            <a:r>
              <a:rPr lang="en-US" dirty="0"/>
              <a:t>System can lead to fraud</a:t>
            </a:r>
            <a:endParaRPr lang="nl-NL" dirty="0"/>
          </a:p>
        </p:txBody>
      </p:sp>
      <p:pic>
        <p:nvPicPr>
          <p:cNvPr id="6" name="Content Placeholder 5" descr="Graphical user interface, application&#10;&#10;Description automatically generated">
            <a:extLst>
              <a:ext uri="{FF2B5EF4-FFF2-40B4-BE49-F238E27FC236}">
                <a16:creationId xmlns:a16="http://schemas.microsoft.com/office/drawing/2014/main" id="{3D278B3A-86D8-0FC3-831B-BB50BAC9937D}"/>
              </a:ext>
            </a:extLst>
          </p:cNvPr>
          <p:cNvPicPr>
            <a:picLocks noGrp="1" noChangeAspect="1"/>
          </p:cNvPicPr>
          <p:nvPr>
            <p:ph sz="half" idx="1"/>
          </p:nvPr>
        </p:nvPicPr>
        <p:blipFill rotWithShape="1">
          <a:blip r:embed="rId3"/>
          <a:srcRect l="19148" t="23729" r="23445" b="6005"/>
          <a:stretch/>
        </p:blipFill>
        <p:spPr>
          <a:xfrm>
            <a:off x="1265583" y="2382044"/>
            <a:ext cx="5181600" cy="3238499"/>
          </a:xfrm>
          <a:noFill/>
        </p:spPr>
      </p:pic>
      <p:sp>
        <p:nvSpPr>
          <p:cNvPr id="11" name="Content Placeholder 3">
            <a:extLst>
              <a:ext uri="{FF2B5EF4-FFF2-40B4-BE49-F238E27FC236}">
                <a16:creationId xmlns:a16="http://schemas.microsoft.com/office/drawing/2014/main" id="{F557DC3E-4F21-FE3B-2F37-FAFB44A0B429}"/>
              </a:ext>
            </a:extLst>
          </p:cNvPr>
          <p:cNvSpPr>
            <a:spLocks noGrp="1"/>
          </p:cNvSpPr>
          <p:nvPr>
            <p:ph sz="half" idx="2"/>
          </p:nvPr>
        </p:nvSpPr>
        <p:spPr>
          <a:xfrm>
            <a:off x="6599583" y="1825625"/>
            <a:ext cx="5181600" cy="4351338"/>
          </a:xfrm>
        </p:spPr>
        <p:txBody>
          <a:bodyPr/>
          <a:lstStyle/>
          <a:p>
            <a:pPr marL="0" indent="0" algn="just">
              <a:buNone/>
            </a:pPr>
            <a:r>
              <a:rPr lang="en-US" sz="1800" i="1" dirty="0"/>
              <a:t>“... I think it is important to emphasize that I </a:t>
            </a:r>
            <a:r>
              <a:rPr lang="en-US" sz="1800" b="1" i="1" dirty="0"/>
              <a:t>never informed my colleagues </a:t>
            </a:r>
            <a:r>
              <a:rPr lang="en-US" sz="1800" i="1" dirty="0"/>
              <a:t>of my inappropriate behavior. I offer my colleagues, my PhD students, and the complete academic community my sincere apologies. I am aware of the suffering and sorrow that I caused to them</a:t>
            </a:r>
            <a:r>
              <a:rPr lang="en-US" sz="1800" b="1" i="1" dirty="0"/>
              <a:t>. I did not withstand the pressure to score</a:t>
            </a:r>
            <a:r>
              <a:rPr lang="en-US" sz="1800" i="1" dirty="0"/>
              <a:t>, </a:t>
            </a:r>
            <a:r>
              <a:rPr lang="en-US" sz="1800" b="1" i="1" dirty="0"/>
              <a:t>to publish</a:t>
            </a:r>
            <a:r>
              <a:rPr lang="en-US" sz="1800" i="1" dirty="0"/>
              <a:t>, the pressure to get better in time. I wanted too much, too fast. </a:t>
            </a:r>
            <a:r>
              <a:rPr lang="en-US" sz="1800" b="1" i="1" dirty="0"/>
              <a:t>In a system where there are few checks and balances</a:t>
            </a:r>
            <a:r>
              <a:rPr lang="en-US" sz="1800" i="1" dirty="0"/>
              <a:t>, where people work alone, I took the wrong turn. I want to emphasize that the mistakes that I made were not born out of selfish ends.”</a:t>
            </a:r>
          </a:p>
          <a:p>
            <a:pPr marL="0" indent="0">
              <a:buNone/>
            </a:pPr>
            <a:r>
              <a:rPr lang="en-US" sz="1800" dirty="0"/>
              <a:t>Source: </a:t>
            </a:r>
            <a:r>
              <a:rPr lang="en-US" sz="1800" dirty="0" err="1"/>
              <a:t>Brabants</a:t>
            </a:r>
            <a:r>
              <a:rPr lang="en-US" sz="1800" dirty="0"/>
              <a:t> </a:t>
            </a:r>
            <a:r>
              <a:rPr lang="en-US" sz="1800" dirty="0" err="1"/>
              <a:t>Dagblad</a:t>
            </a:r>
            <a:r>
              <a:rPr lang="en-US" sz="1800" dirty="0"/>
              <a:t>. 31 October 2011. Translated from Dutch</a:t>
            </a:r>
          </a:p>
        </p:txBody>
      </p:sp>
      <p:sp>
        <p:nvSpPr>
          <p:cNvPr id="7" name="Rectangle 6">
            <a:extLst>
              <a:ext uri="{FF2B5EF4-FFF2-40B4-BE49-F238E27FC236}">
                <a16:creationId xmlns:a16="http://schemas.microsoft.com/office/drawing/2014/main" id="{ECB5A623-4BE3-D0EB-BEDC-D43953C87841}"/>
              </a:ext>
            </a:extLst>
          </p:cNvPr>
          <p:cNvSpPr/>
          <p:nvPr/>
        </p:nvSpPr>
        <p:spPr>
          <a:xfrm>
            <a:off x="4565073" y="2955636"/>
            <a:ext cx="1953692" cy="2927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xtBox 2">
            <a:extLst>
              <a:ext uri="{FF2B5EF4-FFF2-40B4-BE49-F238E27FC236}">
                <a16:creationId xmlns:a16="http://schemas.microsoft.com/office/drawing/2014/main" id="{95003260-4C4F-C37B-833E-03478838EA2F}"/>
              </a:ext>
            </a:extLst>
          </p:cNvPr>
          <p:cNvSpPr txBox="1"/>
          <p:nvPr/>
        </p:nvSpPr>
        <p:spPr>
          <a:xfrm>
            <a:off x="1265584" y="5715298"/>
            <a:ext cx="3299490" cy="600164"/>
          </a:xfrm>
          <a:prstGeom prst="rect">
            <a:avLst/>
          </a:prstGeom>
          <a:noFill/>
        </p:spPr>
        <p:txBody>
          <a:bodyPr wrap="square" rtlCol="0">
            <a:spAutoFit/>
          </a:bodyPr>
          <a:lstStyle/>
          <a:p>
            <a:r>
              <a:rPr lang="en-US" sz="1100" dirty="0"/>
              <a:t>Source: </a:t>
            </a:r>
            <a:r>
              <a:rPr lang="en-US" sz="1100" dirty="0">
                <a:hlinkClick r:id="rId4"/>
              </a:rPr>
              <a:t>https://cmweb.nl/2020/02/diederik-stapel-wat-ik-heb-gedaan-is-volledig-fout-maar-zo-begon-het-niet/</a:t>
            </a:r>
            <a:r>
              <a:rPr lang="en-US" sz="1100" dirty="0"/>
              <a:t> </a:t>
            </a:r>
            <a:endParaRPr lang="nl-NL" sz="1100" dirty="0"/>
          </a:p>
        </p:txBody>
      </p:sp>
    </p:spTree>
    <p:extLst>
      <p:ext uri="{BB962C8B-B14F-4D97-AF65-F5344CB8AC3E}">
        <p14:creationId xmlns:p14="http://schemas.microsoft.com/office/powerpoint/2010/main" val="2665203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7246A-67D3-274D-03E7-CC98856BB40B}"/>
              </a:ext>
            </a:extLst>
          </p:cNvPr>
          <p:cNvSpPr>
            <a:spLocks noGrp="1"/>
          </p:cNvSpPr>
          <p:nvPr>
            <p:ph type="title"/>
          </p:nvPr>
        </p:nvSpPr>
        <p:spPr>
          <a:xfrm>
            <a:off x="1265583" y="365125"/>
            <a:ext cx="10515600" cy="1325563"/>
          </a:xfrm>
        </p:spPr>
        <p:txBody>
          <a:bodyPr>
            <a:normAutofit/>
          </a:bodyPr>
          <a:lstStyle/>
          <a:p>
            <a:r>
              <a:rPr lang="en-US" dirty="0"/>
              <a:t>It’s not only about psychology…</a:t>
            </a:r>
            <a:endParaRPr lang="nl-NL" dirty="0"/>
          </a:p>
        </p:txBody>
      </p:sp>
      <p:sp>
        <p:nvSpPr>
          <p:cNvPr id="13" name="Content Placeholder 3">
            <a:extLst>
              <a:ext uri="{FF2B5EF4-FFF2-40B4-BE49-F238E27FC236}">
                <a16:creationId xmlns:a16="http://schemas.microsoft.com/office/drawing/2014/main" id="{EC8B1BC0-E6F2-6182-B572-8EC7E8930287}"/>
              </a:ext>
            </a:extLst>
          </p:cNvPr>
          <p:cNvSpPr>
            <a:spLocks noGrp="1"/>
          </p:cNvSpPr>
          <p:nvPr>
            <p:ph sz="half" idx="2"/>
          </p:nvPr>
        </p:nvSpPr>
        <p:spPr>
          <a:xfrm>
            <a:off x="6599583" y="1825625"/>
            <a:ext cx="5181600" cy="4351338"/>
          </a:xfrm>
        </p:spPr>
        <p:txBody>
          <a:bodyPr/>
          <a:lstStyle/>
          <a:p>
            <a:r>
              <a:rPr lang="en-US" dirty="0"/>
              <a:t>Dr. Werner </a:t>
            </a:r>
            <a:r>
              <a:rPr lang="en-US" dirty="0" err="1"/>
              <a:t>Bezwoda</a:t>
            </a:r>
            <a:endParaRPr lang="en-US" dirty="0"/>
          </a:p>
          <a:p>
            <a:r>
              <a:rPr lang="en-US" dirty="0"/>
              <a:t>Faked data</a:t>
            </a:r>
          </a:p>
          <a:p>
            <a:r>
              <a:rPr lang="en-US" dirty="0"/>
              <a:t>Potential population harm!</a:t>
            </a:r>
          </a:p>
          <a:p>
            <a:pPr lvl="1"/>
            <a:r>
              <a:rPr lang="en-US" dirty="0"/>
              <a:t>Intervention administered without actual proof of effectiveness</a:t>
            </a:r>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Source: </a:t>
            </a:r>
            <a:r>
              <a:rPr lang="en-US" sz="1800" dirty="0">
                <a:hlinkClick r:id="rId3"/>
              </a:rPr>
              <a:t>https://www.latimes.com/archives/la-xpm-2001-apr-27-mn-56336-story.html</a:t>
            </a:r>
            <a:r>
              <a:rPr lang="en-US" sz="1800" dirty="0"/>
              <a:t>. Consulted on 12-04-2023</a:t>
            </a:r>
          </a:p>
        </p:txBody>
      </p:sp>
      <p:pic>
        <p:nvPicPr>
          <p:cNvPr id="14" name="Content Placeholder 13">
            <a:extLst>
              <a:ext uri="{FF2B5EF4-FFF2-40B4-BE49-F238E27FC236}">
                <a16:creationId xmlns:a16="http://schemas.microsoft.com/office/drawing/2014/main" id="{D31FCD75-6E3F-09B9-9F21-46CCF9B3BF26}"/>
              </a:ext>
            </a:extLst>
          </p:cNvPr>
          <p:cNvPicPr>
            <a:picLocks noGrp="1" noChangeAspect="1"/>
          </p:cNvPicPr>
          <p:nvPr>
            <p:ph sz="half" idx="1"/>
          </p:nvPr>
        </p:nvPicPr>
        <p:blipFill>
          <a:blip r:embed="rId4"/>
          <a:stretch>
            <a:fillRect/>
          </a:stretch>
        </p:blipFill>
        <p:spPr>
          <a:xfrm>
            <a:off x="1265238" y="1952502"/>
            <a:ext cx="5181600" cy="4097583"/>
          </a:xfrm>
        </p:spPr>
      </p:pic>
    </p:spTree>
    <p:extLst>
      <p:ext uri="{BB962C8B-B14F-4D97-AF65-F5344CB8AC3E}">
        <p14:creationId xmlns:p14="http://schemas.microsoft.com/office/powerpoint/2010/main" val="2019307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161E6C4-5AC0-241D-EAC5-5E6E90639B23}"/>
              </a:ext>
            </a:extLst>
          </p:cNvPr>
          <p:cNvSpPr>
            <a:spLocks noGrp="1"/>
          </p:cNvSpPr>
          <p:nvPr>
            <p:ph type="title"/>
          </p:nvPr>
        </p:nvSpPr>
        <p:spPr/>
        <p:txBody>
          <a:bodyPr/>
          <a:lstStyle/>
          <a:p>
            <a:r>
              <a:rPr lang="en-US" dirty="0"/>
              <a:t>HEALTH ECONOMIC </a:t>
            </a:r>
            <a:r>
              <a:rPr lang="en-US" dirty="0" err="1"/>
              <a:t>evaluationS</a:t>
            </a:r>
            <a:r>
              <a:rPr lang="en-US" dirty="0"/>
              <a:t> CAN ALSO BE BIASED</a:t>
            </a:r>
            <a:endParaRPr lang="nl-NL" dirty="0"/>
          </a:p>
        </p:txBody>
      </p:sp>
      <p:sp>
        <p:nvSpPr>
          <p:cNvPr id="8" name="TextBox 7">
            <a:extLst>
              <a:ext uri="{FF2B5EF4-FFF2-40B4-BE49-F238E27FC236}">
                <a16:creationId xmlns:a16="http://schemas.microsoft.com/office/drawing/2014/main" id="{DD523C88-A5B3-9FE5-B2E8-18E140241EBC}"/>
              </a:ext>
            </a:extLst>
          </p:cNvPr>
          <p:cNvSpPr txBox="1"/>
          <p:nvPr/>
        </p:nvSpPr>
        <p:spPr>
          <a:xfrm>
            <a:off x="1440000" y="6027006"/>
            <a:ext cx="5501976" cy="646331"/>
          </a:xfrm>
          <a:prstGeom prst="rect">
            <a:avLst/>
          </a:prstGeom>
          <a:noFill/>
        </p:spPr>
        <p:txBody>
          <a:bodyPr wrap="square">
            <a:spAutoFit/>
          </a:bodyPr>
          <a:lstStyle/>
          <a:p>
            <a:r>
              <a:rPr lang="nl-NL" b="0" i="0" dirty="0">
                <a:solidFill>
                  <a:srgbClr val="212121"/>
                </a:solidFill>
                <a:effectLst/>
                <a:latin typeface="BlinkMacSystemFont"/>
              </a:rPr>
              <a:t>Source: </a:t>
            </a:r>
            <a:r>
              <a:rPr lang="nl-NL" b="0" i="0" dirty="0" err="1">
                <a:solidFill>
                  <a:srgbClr val="212121"/>
                </a:solidFill>
                <a:effectLst/>
                <a:latin typeface="BlinkMacSystemFont"/>
              </a:rPr>
              <a:t>Xie</a:t>
            </a:r>
            <a:r>
              <a:rPr lang="nl-NL" b="0" i="0" dirty="0">
                <a:solidFill>
                  <a:srgbClr val="212121"/>
                </a:solidFill>
                <a:effectLst/>
                <a:latin typeface="BlinkMacSystemFont"/>
              </a:rPr>
              <a:t> &amp; </a:t>
            </a:r>
            <a:r>
              <a:rPr lang="nl-NL" b="0" i="0" dirty="0" err="1">
                <a:solidFill>
                  <a:srgbClr val="212121"/>
                </a:solidFill>
                <a:effectLst/>
                <a:latin typeface="BlinkMacSystemFont"/>
              </a:rPr>
              <a:t>Zhou</a:t>
            </a:r>
            <a:r>
              <a:rPr lang="nl-NL" b="0" i="0" dirty="0">
                <a:solidFill>
                  <a:srgbClr val="212121"/>
                </a:solidFill>
                <a:effectLst/>
                <a:latin typeface="BlinkMacSystemFont"/>
              </a:rPr>
              <a:t>. BMJ 2022;377:e069573</a:t>
            </a:r>
          </a:p>
          <a:p>
            <a:r>
              <a:rPr lang="nl-NL" dirty="0">
                <a:solidFill>
                  <a:srgbClr val="212121"/>
                </a:solidFill>
                <a:latin typeface="BlinkMacSystemFont"/>
              </a:rPr>
              <a:t>License: </a:t>
            </a:r>
            <a:r>
              <a:rPr lang="nl-NL" b="0" i="0" u="none" strike="noStrike" dirty="0">
                <a:solidFill>
                  <a:srgbClr val="1D76CF"/>
                </a:solidFill>
                <a:effectLst/>
                <a:latin typeface="Open Sans" panose="020B0606030504020204" pitchFamily="34" charset="0"/>
                <a:hlinkClick r:id="rId3"/>
              </a:rPr>
              <a:t>Creative </a:t>
            </a:r>
            <a:r>
              <a:rPr lang="nl-NL" b="0" i="0" u="none" strike="noStrike" dirty="0" err="1">
                <a:solidFill>
                  <a:srgbClr val="1D76CF"/>
                </a:solidFill>
                <a:effectLst/>
                <a:latin typeface="Open Sans" panose="020B0606030504020204" pitchFamily="34" charset="0"/>
                <a:hlinkClick r:id="rId3"/>
              </a:rPr>
              <a:t>Commons</a:t>
            </a:r>
            <a:r>
              <a:rPr lang="nl-NL" b="0" i="0" u="none" strike="noStrike" dirty="0">
                <a:solidFill>
                  <a:srgbClr val="1D76CF"/>
                </a:solidFill>
                <a:effectLst/>
                <a:latin typeface="Open Sans" panose="020B0606030504020204" pitchFamily="34" charset="0"/>
                <a:hlinkClick r:id="rId3"/>
              </a:rPr>
              <a:t> CC-BY-NC 4.0</a:t>
            </a:r>
            <a:endParaRPr lang="nl-NL" dirty="0"/>
          </a:p>
        </p:txBody>
      </p:sp>
      <p:pic>
        <p:nvPicPr>
          <p:cNvPr id="9" name="Picture 8">
            <a:extLst>
              <a:ext uri="{FF2B5EF4-FFF2-40B4-BE49-F238E27FC236}">
                <a16:creationId xmlns:a16="http://schemas.microsoft.com/office/drawing/2014/main" id="{B97361E8-C6ED-4A28-B487-0A02AE743506}"/>
              </a:ext>
            </a:extLst>
          </p:cNvPr>
          <p:cNvPicPr>
            <a:picLocks noChangeAspect="1"/>
          </p:cNvPicPr>
          <p:nvPr/>
        </p:nvPicPr>
        <p:blipFill>
          <a:blip r:embed="rId4"/>
          <a:stretch>
            <a:fillRect/>
          </a:stretch>
        </p:blipFill>
        <p:spPr>
          <a:xfrm>
            <a:off x="1440000" y="2043169"/>
            <a:ext cx="6048820" cy="3317095"/>
          </a:xfrm>
          <a:prstGeom prst="rect">
            <a:avLst/>
          </a:prstGeom>
        </p:spPr>
      </p:pic>
      <p:pic>
        <p:nvPicPr>
          <p:cNvPr id="10" name="Picture 9">
            <a:extLst>
              <a:ext uri="{FF2B5EF4-FFF2-40B4-BE49-F238E27FC236}">
                <a16:creationId xmlns:a16="http://schemas.microsoft.com/office/drawing/2014/main" id="{79BE9943-0A98-F17F-CEE8-1111337E5527}"/>
              </a:ext>
            </a:extLst>
          </p:cNvPr>
          <p:cNvPicPr>
            <a:picLocks noChangeAspect="1"/>
          </p:cNvPicPr>
          <p:nvPr/>
        </p:nvPicPr>
        <p:blipFill>
          <a:blip r:embed="rId5"/>
          <a:stretch>
            <a:fillRect/>
          </a:stretch>
        </p:blipFill>
        <p:spPr>
          <a:xfrm>
            <a:off x="7488820" y="2231612"/>
            <a:ext cx="4703180" cy="3027441"/>
          </a:xfrm>
          <a:prstGeom prst="rect">
            <a:avLst/>
          </a:prstGeom>
        </p:spPr>
      </p:pic>
      <p:pic>
        <p:nvPicPr>
          <p:cNvPr id="11" name="Picture 10">
            <a:extLst>
              <a:ext uri="{FF2B5EF4-FFF2-40B4-BE49-F238E27FC236}">
                <a16:creationId xmlns:a16="http://schemas.microsoft.com/office/drawing/2014/main" id="{0F9D73BD-D307-112C-5302-D8DBFBC8626C}"/>
              </a:ext>
            </a:extLst>
          </p:cNvPr>
          <p:cNvPicPr>
            <a:picLocks noChangeAspect="1"/>
          </p:cNvPicPr>
          <p:nvPr/>
        </p:nvPicPr>
        <p:blipFill>
          <a:blip r:embed="rId6"/>
          <a:stretch>
            <a:fillRect/>
          </a:stretch>
        </p:blipFill>
        <p:spPr>
          <a:xfrm>
            <a:off x="3970117" y="2403897"/>
            <a:ext cx="5428526" cy="2617639"/>
          </a:xfrm>
          <a:prstGeom prst="rect">
            <a:avLst/>
          </a:prstGeom>
        </p:spPr>
      </p:pic>
      <p:sp>
        <p:nvSpPr>
          <p:cNvPr id="12" name="Rectangle 11">
            <a:extLst>
              <a:ext uri="{FF2B5EF4-FFF2-40B4-BE49-F238E27FC236}">
                <a16:creationId xmlns:a16="http://schemas.microsoft.com/office/drawing/2014/main" id="{C276012C-52F6-C16B-F30E-41DC0E3658F8}"/>
              </a:ext>
            </a:extLst>
          </p:cNvPr>
          <p:cNvSpPr/>
          <p:nvPr/>
        </p:nvSpPr>
        <p:spPr>
          <a:xfrm>
            <a:off x="3970117" y="2731625"/>
            <a:ext cx="5347503" cy="5903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0021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053E89-BFDF-36E1-341B-0BE556BD5DE8}"/>
              </a:ext>
            </a:extLst>
          </p:cNvPr>
          <p:cNvSpPr>
            <a:spLocks noGrp="1"/>
          </p:cNvSpPr>
          <p:nvPr>
            <p:ph type="title"/>
          </p:nvPr>
        </p:nvSpPr>
        <p:spPr>
          <a:xfrm>
            <a:off x="1265583" y="365125"/>
            <a:ext cx="10515600" cy="1325563"/>
          </a:xfrm>
        </p:spPr>
        <p:txBody>
          <a:bodyPr>
            <a:normAutofit/>
          </a:bodyPr>
          <a:lstStyle/>
          <a:p>
            <a:r>
              <a:rPr lang="en-US" dirty="0"/>
              <a:t>The file drawer effect</a:t>
            </a:r>
            <a:endParaRPr lang="nl-NL" dirty="0"/>
          </a:p>
        </p:txBody>
      </p:sp>
      <p:sp>
        <p:nvSpPr>
          <p:cNvPr id="1031" name="Content Placeholder 2">
            <a:extLst>
              <a:ext uri="{FF2B5EF4-FFF2-40B4-BE49-F238E27FC236}">
                <a16:creationId xmlns:a16="http://schemas.microsoft.com/office/drawing/2014/main" id="{BB6EA4A2-5275-D2EC-195A-ECBFBE39F3B5}"/>
              </a:ext>
            </a:extLst>
          </p:cNvPr>
          <p:cNvSpPr>
            <a:spLocks noGrp="1"/>
          </p:cNvSpPr>
          <p:nvPr>
            <p:ph sz="half" idx="1"/>
          </p:nvPr>
        </p:nvSpPr>
        <p:spPr>
          <a:xfrm>
            <a:off x="1265583" y="1825625"/>
            <a:ext cx="5181600" cy="4351338"/>
          </a:xfrm>
        </p:spPr>
        <p:txBody>
          <a:bodyPr/>
          <a:lstStyle/>
          <a:p>
            <a:r>
              <a:rPr lang="en-US" dirty="0"/>
              <a:t>The file drawer effect</a:t>
            </a:r>
          </a:p>
          <a:p>
            <a:pPr lvl="1"/>
            <a:r>
              <a:rPr lang="en-US" dirty="0"/>
              <a:t>Negative results are not submitted</a:t>
            </a:r>
          </a:p>
          <a:p>
            <a:pPr lvl="1"/>
            <a:r>
              <a:rPr lang="en-US" dirty="0"/>
              <a:t>Selective/ distorted reporting</a:t>
            </a:r>
          </a:p>
          <a:p>
            <a:r>
              <a:rPr lang="en-US" dirty="0"/>
              <a:t>But negative results are as important as positive results!</a:t>
            </a:r>
          </a:p>
          <a:p>
            <a:pPr lvl="1"/>
            <a:r>
              <a:rPr lang="en-US" dirty="0"/>
              <a:t>Unnecessary duplication of work</a:t>
            </a:r>
          </a:p>
          <a:p>
            <a:pPr lvl="2"/>
            <a:r>
              <a:rPr lang="en-US" dirty="0"/>
              <a:t>Decrease efficiency of research</a:t>
            </a:r>
          </a:p>
          <a:p>
            <a:endParaRPr lang="en-US" dirty="0"/>
          </a:p>
          <a:p>
            <a:endParaRPr lang="en-US" dirty="0"/>
          </a:p>
        </p:txBody>
      </p:sp>
      <p:sp>
        <p:nvSpPr>
          <p:cNvPr id="11" name="TextBox 10">
            <a:extLst>
              <a:ext uri="{FF2B5EF4-FFF2-40B4-BE49-F238E27FC236}">
                <a16:creationId xmlns:a16="http://schemas.microsoft.com/office/drawing/2014/main" id="{38608A12-3941-2890-FBCA-DA5227363619}"/>
              </a:ext>
            </a:extLst>
          </p:cNvPr>
          <p:cNvSpPr txBox="1"/>
          <p:nvPr/>
        </p:nvSpPr>
        <p:spPr>
          <a:xfrm>
            <a:off x="7012698" y="5323793"/>
            <a:ext cx="2960053" cy="646331"/>
          </a:xfrm>
          <a:prstGeom prst="rect">
            <a:avLst/>
          </a:prstGeom>
          <a:noFill/>
        </p:spPr>
        <p:txBody>
          <a:bodyPr wrap="square">
            <a:spAutoFit/>
          </a:bodyPr>
          <a:lstStyle/>
          <a:p>
            <a:r>
              <a:rPr lang="nl-NL" sz="1200" dirty="0"/>
              <a:t>Source: </a:t>
            </a:r>
            <a:r>
              <a:rPr lang="nl-NL" sz="1200" dirty="0">
                <a:hlinkClick r:id="rId3"/>
              </a:rPr>
              <a:t>https://pixabay.com/vectors/file-cabinet-office-equipment-file-146152/?download</a:t>
            </a:r>
            <a:r>
              <a:rPr lang="nl-NL" sz="1200" dirty="0"/>
              <a:t> </a:t>
            </a:r>
          </a:p>
        </p:txBody>
      </p:sp>
      <p:pic>
        <p:nvPicPr>
          <p:cNvPr id="3" name="Graphic 2">
            <a:extLst>
              <a:ext uri="{FF2B5EF4-FFF2-40B4-BE49-F238E27FC236}">
                <a16:creationId xmlns:a16="http://schemas.microsoft.com/office/drawing/2014/main" id="{625317D8-48C9-1424-21E9-71FFEE925E7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26850" y="1802298"/>
            <a:ext cx="3933825" cy="3162300"/>
          </a:xfrm>
          <a:prstGeom prst="rect">
            <a:avLst/>
          </a:prstGeom>
        </p:spPr>
      </p:pic>
      <p:pic>
        <p:nvPicPr>
          <p:cNvPr id="1026" name="Picture 5" descr="CC0">
            <a:extLst>
              <a:ext uri="{FF2B5EF4-FFF2-40B4-BE49-F238E27FC236}">
                <a16:creationId xmlns:a16="http://schemas.microsoft.com/office/drawing/2014/main" id="{05703025-A637-EDA3-6550-06E6DA6D6B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22475" y="5076208"/>
            <a:ext cx="8382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940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A8B3CD-3EE8-9882-560F-F2126BCA7C8E}"/>
              </a:ext>
            </a:extLst>
          </p:cNvPr>
          <p:cNvSpPr>
            <a:spLocks noGrp="1"/>
          </p:cNvSpPr>
          <p:nvPr>
            <p:ph type="title"/>
          </p:nvPr>
        </p:nvSpPr>
        <p:spPr/>
        <p:txBody>
          <a:bodyPr/>
          <a:lstStyle/>
          <a:p>
            <a:r>
              <a:rPr lang="en-US" dirty="0"/>
              <a:t>A reproducibility crisis?</a:t>
            </a:r>
            <a:endParaRPr lang="nl-NL" dirty="0"/>
          </a:p>
        </p:txBody>
      </p:sp>
      <p:sp>
        <p:nvSpPr>
          <p:cNvPr id="6" name="TextBox 5">
            <a:extLst>
              <a:ext uri="{FF2B5EF4-FFF2-40B4-BE49-F238E27FC236}">
                <a16:creationId xmlns:a16="http://schemas.microsoft.com/office/drawing/2014/main" id="{830E49E8-AA92-39FE-394D-29C6BD368212}"/>
              </a:ext>
            </a:extLst>
          </p:cNvPr>
          <p:cNvSpPr txBox="1"/>
          <p:nvPr/>
        </p:nvSpPr>
        <p:spPr>
          <a:xfrm>
            <a:off x="2890838" y="6123543"/>
            <a:ext cx="7027816" cy="738664"/>
          </a:xfrm>
          <a:prstGeom prst="rect">
            <a:avLst/>
          </a:prstGeom>
          <a:noFill/>
        </p:spPr>
        <p:txBody>
          <a:bodyPr wrap="square">
            <a:spAutoFit/>
          </a:bodyPr>
          <a:lstStyle/>
          <a:p>
            <a:r>
              <a:rPr lang="en-US" sz="1400" dirty="0"/>
              <a:t>Matt </a:t>
            </a:r>
            <a:r>
              <a:rPr lang="en-US" sz="1400" dirty="0" err="1"/>
              <a:t>Anticole</a:t>
            </a:r>
            <a:r>
              <a:rPr lang="en-US" sz="1400" dirty="0"/>
              <a:t> Is there a reproducibility crisis in science? </a:t>
            </a:r>
            <a:br>
              <a:rPr lang="en-US" sz="1400" dirty="0"/>
            </a:br>
            <a:r>
              <a:rPr lang="en-US" sz="1400" dirty="0"/>
              <a:t>Link: </a:t>
            </a:r>
            <a:r>
              <a:rPr lang="en-US" sz="1400" dirty="0">
                <a:hlinkClick r:id="rId4"/>
              </a:rPr>
              <a:t>https://www.youtube.com/watch?v=FpCrY7x5nEE</a:t>
            </a:r>
            <a:r>
              <a:rPr lang="en-US" sz="1400" dirty="0"/>
              <a:t> </a:t>
            </a:r>
          </a:p>
          <a:p>
            <a:r>
              <a:rPr lang="en-US" sz="1400" dirty="0"/>
              <a:t>License: </a:t>
            </a:r>
            <a:r>
              <a:rPr lang="en-US" sz="1400" dirty="0">
                <a:hlinkClick r:id="rId5"/>
              </a:rPr>
              <a:t>CC BY-NC-ND</a:t>
            </a:r>
            <a:endParaRPr lang="en-US" sz="1400" dirty="0"/>
          </a:p>
        </p:txBody>
      </p:sp>
      <p:pic>
        <p:nvPicPr>
          <p:cNvPr id="8" name="Online Media 7" title="Is there a reproducibility crisis in science? - Matt Anticole">
            <a:hlinkClick r:id="" action="ppaction://media"/>
            <a:extLst>
              <a:ext uri="{FF2B5EF4-FFF2-40B4-BE49-F238E27FC236}">
                <a16:creationId xmlns:a16="http://schemas.microsoft.com/office/drawing/2014/main" id="{71F9AF95-917D-65C6-1CF3-9EFF2C1C9401}"/>
              </a:ext>
            </a:extLst>
          </p:cNvPr>
          <p:cNvPicPr>
            <a:picLocks noGrp="1" noRot="1" noChangeAspect="1"/>
          </p:cNvPicPr>
          <p:nvPr>
            <p:ph sz="half" idx="1"/>
            <a:videoFile r:link="rId1"/>
          </p:nvPr>
        </p:nvPicPr>
        <p:blipFill>
          <a:blip r:embed="rId6"/>
          <a:stretch>
            <a:fillRect/>
          </a:stretch>
        </p:blipFill>
        <p:spPr>
          <a:xfrm>
            <a:off x="2890838" y="1825625"/>
            <a:ext cx="7265987" cy="4105275"/>
          </a:xfrm>
          <a:prstGeom prst="rect">
            <a:avLst/>
          </a:prstGeom>
        </p:spPr>
      </p:pic>
    </p:spTree>
    <p:extLst>
      <p:ext uri="{BB962C8B-B14F-4D97-AF65-F5344CB8AC3E}">
        <p14:creationId xmlns:p14="http://schemas.microsoft.com/office/powerpoint/2010/main" val="3988231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44F8-9346-11E9-06D6-F05F9A4268C2}"/>
              </a:ext>
            </a:extLst>
          </p:cNvPr>
          <p:cNvSpPr>
            <a:spLocks noGrp="1"/>
          </p:cNvSpPr>
          <p:nvPr>
            <p:ph type="title"/>
          </p:nvPr>
        </p:nvSpPr>
        <p:spPr>
          <a:xfrm>
            <a:off x="1265583" y="365125"/>
            <a:ext cx="10515600" cy="1325563"/>
          </a:xfrm>
        </p:spPr>
        <p:txBody>
          <a:bodyPr>
            <a:normAutofit/>
          </a:bodyPr>
          <a:lstStyle/>
          <a:p>
            <a:r>
              <a:rPr lang="en-US" dirty="0"/>
              <a:t>A reproducibility crisis?</a:t>
            </a:r>
            <a:endParaRPr lang="nl-NL" dirty="0"/>
          </a:p>
        </p:txBody>
      </p:sp>
      <p:sp>
        <p:nvSpPr>
          <p:cNvPr id="3" name="Content Placeholder 2">
            <a:extLst>
              <a:ext uri="{FF2B5EF4-FFF2-40B4-BE49-F238E27FC236}">
                <a16:creationId xmlns:a16="http://schemas.microsoft.com/office/drawing/2014/main" id="{D289E026-4AD4-572F-07AF-C5F095E49760}"/>
              </a:ext>
            </a:extLst>
          </p:cNvPr>
          <p:cNvSpPr>
            <a:spLocks noGrp="1"/>
          </p:cNvSpPr>
          <p:nvPr>
            <p:ph sz="half" idx="1"/>
          </p:nvPr>
        </p:nvSpPr>
        <p:spPr>
          <a:xfrm>
            <a:off x="1265583" y="1825625"/>
            <a:ext cx="5181600" cy="4351338"/>
          </a:xfrm>
        </p:spPr>
        <p:txBody>
          <a:bodyPr>
            <a:normAutofit/>
          </a:bodyPr>
          <a:lstStyle/>
          <a:p>
            <a:pPr marL="0" indent="0">
              <a:buNone/>
            </a:pPr>
            <a:r>
              <a:rPr lang="en-US" b="0" i="1" dirty="0">
                <a:effectLst/>
              </a:rPr>
              <a:t>“</a:t>
            </a:r>
            <a:r>
              <a:rPr lang="en-US" i="1" dirty="0">
                <a:effectLst/>
              </a:rPr>
              <a:t>More than 70% of researchers have tried and failed to reproduce another scientist's experiments, and more than half have failed to reproduce their own experiments.”</a:t>
            </a:r>
            <a:endParaRPr lang="nl-NL" i="1" dirty="0">
              <a:effectLst/>
              <a:hlinkClick r:id="rId3"/>
            </a:endParaRPr>
          </a:p>
          <a:p>
            <a:endParaRPr lang="nl-NL" dirty="0">
              <a:hlinkClick r:id="rId3"/>
            </a:endParaRPr>
          </a:p>
          <a:p>
            <a:pPr marL="0" indent="0">
              <a:buNone/>
            </a:pPr>
            <a:r>
              <a:rPr lang="nl-NL" sz="2000" b="0" i="1" dirty="0">
                <a:effectLst/>
              </a:rPr>
              <a:t>Source: Baker, Nature 533, 452–454 (2016)</a:t>
            </a:r>
            <a:r>
              <a:rPr lang="nl-NL" sz="2000" b="0" i="1" dirty="0">
                <a:effectLst/>
                <a:hlinkClick r:id="rId3"/>
              </a:rPr>
              <a:t> https://doi.org/10.1038/533452a</a:t>
            </a:r>
            <a:r>
              <a:rPr lang="nl-NL" sz="2000" b="0" i="1" dirty="0">
                <a:effectLst/>
              </a:rPr>
              <a:t> </a:t>
            </a:r>
            <a:endParaRPr lang="nl-NL" sz="2000" i="1" dirty="0"/>
          </a:p>
        </p:txBody>
      </p:sp>
      <p:pic>
        <p:nvPicPr>
          <p:cNvPr id="6" name="Picture 5">
            <a:extLst>
              <a:ext uri="{FF2B5EF4-FFF2-40B4-BE49-F238E27FC236}">
                <a16:creationId xmlns:a16="http://schemas.microsoft.com/office/drawing/2014/main" id="{5372CC75-81F1-E67C-1BAC-47F1B3C20814}"/>
              </a:ext>
            </a:extLst>
          </p:cNvPr>
          <p:cNvPicPr>
            <a:picLocks noChangeAspect="1"/>
          </p:cNvPicPr>
          <p:nvPr/>
        </p:nvPicPr>
        <p:blipFill>
          <a:blip r:embed="rId4"/>
          <a:stretch>
            <a:fillRect/>
          </a:stretch>
        </p:blipFill>
        <p:spPr>
          <a:xfrm>
            <a:off x="7728547" y="1721121"/>
            <a:ext cx="2752221" cy="4351338"/>
          </a:xfrm>
          <a:prstGeom prst="rect">
            <a:avLst/>
          </a:prstGeom>
          <a:noFill/>
        </p:spPr>
      </p:pic>
    </p:spTree>
    <p:extLst>
      <p:ext uri="{BB962C8B-B14F-4D97-AF65-F5344CB8AC3E}">
        <p14:creationId xmlns:p14="http://schemas.microsoft.com/office/powerpoint/2010/main" val="376203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ACC630-F968-2655-E8DA-4772E14A05D8}"/>
              </a:ext>
            </a:extLst>
          </p:cNvPr>
          <p:cNvSpPr>
            <a:spLocks noGrp="1"/>
          </p:cNvSpPr>
          <p:nvPr>
            <p:ph type="title"/>
          </p:nvPr>
        </p:nvSpPr>
        <p:spPr/>
        <p:txBody>
          <a:bodyPr/>
          <a:lstStyle/>
          <a:p>
            <a:r>
              <a:rPr lang="en-US" dirty="0"/>
              <a:t>What about health economic models?</a:t>
            </a:r>
            <a:br>
              <a:rPr lang="en-US" dirty="0"/>
            </a:br>
            <a:r>
              <a:rPr lang="en-US" dirty="0"/>
              <a:t>HE model replication</a:t>
            </a:r>
            <a:endParaRPr lang="nl-NL" dirty="0"/>
          </a:p>
        </p:txBody>
      </p:sp>
      <p:sp>
        <p:nvSpPr>
          <p:cNvPr id="7" name="Content Placeholder 6">
            <a:extLst>
              <a:ext uri="{FF2B5EF4-FFF2-40B4-BE49-F238E27FC236}">
                <a16:creationId xmlns:a16="http://schemas.microsoft.com/office/drawing/2014/main" id="{2364EB3D-EE48-69FB-C5A1-BA0BD845BDC5}"/>
              </a:ext>
            </a:extLst>
          </p:cNvPr>
          <p:cNvSpPr>
            <a:spLocks noGrp="1"/>
          </p:cNvSpPr>
          <p:nvPr>
            <p:ph sz="half" idx="1"/>
          </p:nvPr>
        </p:nvSpPr>
        <p:spPr/>
        <p:txBody>
          <a:bodyPr/>
          <a:lstStyle/>
          <a:p>
            <a:r>
              <a:rPr lang="en-US" sz="2400" dirty="0"/>
              <a:t>Uncommon</a:t>
            </a:r>
          </a:p>
          <a:p>
            <a:r>
              <a:rPr lang="en-US" sz="2400" dirty="0"/>
              <a:t>Aim:</a:t>
            </a:r>
          </a:p>
          <a:p>
            <a:pPr lvl="1"/>
            <a:r>
              <a:rPr lang="nl-NL" sz="2001" dirty="0"/>
              <a:t>Important for research </a:t>
            </a:r>
            <a:r>
              <a:rPr lang="nl-NL" sz="2001" dirty="0" err="1"/>
              <a:t>integrity</a:t>
            </a:r>
            <a:r>
              <a:rPr lang="nl-NL" sz="2001" dirty="0"/>
              <a:t> &amp; </a:t>
            </a:r>
            <a:r>
              <a:rPr lang="nl-NL" sz="2001" dirty="0" err="1"/>
              <a:t>transparency</a:t>
            </a:r>
            <a:endParaRPr lang="nl-NL" sz="2001" dirty="0"/>
          </a:p>
          <a:p>
            <a:pPr lvl="1"/>
            <a:r>
              <a:rPr lang="nl-NL" sz="2001" dirty="0"/>
              <a:t>New &amp; update model </a:t>
            </a:r>
            <a:r>
              <a:rPr lang="nl-NL" sz="2001" dirty="0" err="1"/>
              <a:t>conceptualisation</a:t>
            </a:r>
            <a:r>
              <a:rPr lang="nl-NL" sz="2001" dirty="0"/>
              <a:t> (‘bypass’ </a:t>
            </a:r>
            <a:r>
              <a:rPr lang="nl-NL" sz="2001" i="1" dirty="0"/>
              <a:t>de </a:t>
            </a:r>
            <a:r>
              <a:rPr lang="nl-NL" sz="2001" i="1" dirty="0" err="1"/>
              <a:t>novo</a:t>
            </a:r>
            <a:r>
              <a:rPr lang="nl-NL" sz="2001" i="1" dirty="0"/>
              <a:t> </a:t>
            </a:r>
            <a:r>
              <a:rPr lang="nl-NL" sz="2001" dirty="0"/>
              <a:t>development)</a:t>
            </a:r>
          </a:p>
          <a:p>
            <a:r>
              <a:rPr lang="nl-NL" sz="2400" dirty="0" err="1"/>
              <a:t>Berjemo</a:t>
            </a:r>
            <a:r>
              <a:rPr lang="nl-NL" sz="2400" dirty="0"/>
              <a:t> et al. 2017</a:t>
            </a:r>
          </a:p>
          <a:p>
            <a:pPr lvl="1"/>
            <a:r>
              <a:rPr lang="nl-NL" sz="2001" dirty="0"/>
              <a:t>5 health </a:t>
            </a:r>
            <a:r>
              <a:rPr lang="nl-NL" sz="2001" dirty="0" err="1"/>
              <a:t>economic</a:t>
            </a:r>
            <a:r>
              <a:rPr lang="nl-NL" sz="2001" dirty="0"/>
              <a:t> </a:t>
            </a:r>
            <a:r>
              <a:rPr lang="nl-NL" sz="2001" dirty="0" err="1"/>
              <a:t>models</a:t>
            </a:r>
            <a:r>
              <a:rPr lang="nl-NL" sz="2000" dirty="0"/>
              <a:t> </a:t>
            </a:r>
            <a:r>
              <a:rPr lang="nl-NL" sz="2000" dirty="0" err="1"/>
              <a:t>using</a:t>
            </a:r>
            <a:r>
              <a:rPr lang="nl-NL" sz="2000" dirty="0"/>
              <a:t> </a:t>
            </a:r>
            <a:r>
              <a:rPr lang="nl-NL" sz="2000" dirty="0" err="1"/>
              <a:t>publicly</a:t>
            </a:r>
            <a:r>
              <a:rPr lang="nl-NL" sz="2000" dirty="0"/>
              <a:t> </a:t>
            </a:r>
            <a:r>
              <a:rPr lang="nl-NL" sz="2000" dirty="0" err="1"/>
              <a:t>available</a:t>
            </a:r>
            <a:r>
              <a:rPr lang="nl-NL" sz="2000" dirty="0"/>
              <a:t> information</a:t>
            </a:r>
          </a:p>
          <a:p>
            <a:pPr lvl="1"/>
            <a:r>
              <a:rPr lang="nl-NL" sz="2000" dirty="0"/>
              <a:t>1 </a:t>
            </a:r>
            <a:r>
              <a:rPr lang="nl-NL" sz="2000" dirty="0" err="1"/>
              <a:t>replication</a:t>
            </a:r>
            <a:r>
              <a:rPr lang="nl-NL" sz="2000" dirty="0"/>
              <a:t> </a:t>
            </a:r>
            <a:r>
              <a:rPr lang="nl-NL" sz="2000" dirty="0" err="1"/>
              <a:t>stopped</a:t>
            </a:r>
            <a:r>
              <a:rPr lang="nl-NL" sz="2000" dirty="0"/>
              <a:t>, 2 </a:t>
            </a:r>
            <a:r>
              <a:rPr lang="nl-NL" sz="2000" dirty="0" err="1"/>
              <a:t>replicated</a:t>
            </a:r>
            <a:r>
              <a:rPr lang="nl-NL" sz="2000" dirty="0"/>
              <a:t>, 2 </a:t>
            </a:r>
            <a:r>
              <a:rPr lang="nl-NL" sz="2000" dirty="0" err="1"/>
              <a:t>not</a:t>
            </a:r>
            <a:r>
              <a:rPr lang="nl-NL" sz="2000" dirty="0"/>
              <a:t> </a:t>
            </a:r>
            <a:r>
              <a:rPr lang="nl-NL" sz="2000" dirty="0" err="1"/>
              <a:t>replicated</a:t>
            </a:r>
            <a:endParaRPr lang="nl-NL" sz="2001" dirty="0"/>
          </a:p>
          <a:p>
            <a:r>
              <a:rPr lang="nl-NL" sz="2400" dirty="0" err="1"/>
              <a:t>McMannus</a:t>
            </a:r>
            <a:r>
              <a:rPr lang="nl-NL" sz="2400" dirty="0"/>
              <a:t> et al. 2019</a:t>
            </a:r>
          </a:p>
          <a:p>
            <a:pPr lvl="1"/>
            <a:r>
              <a:rPr lang="nl-NL" sz="2000" dirty="0"/>
              <a:t>5 health </a:t>
            </a:r>
            <a:r>
              <a:rPr lang="nl-NL" sz="2000" dirty="0" err="1"/>
              <a:t>economic</a:t>
            </a:r>
            <a:r>
              <a:rPr lang="nl-NL" sz="2000" dirty="0"/>
              <a:t> </a:t>
            </a:r>
            <a:r>
              <a:rPr lang="nl-NL" sz="2000" dirty="0" err="1"/>
              <a:t>models</a:t>
            </a:r>
            <a:r>
              <a:rPr lang="nl-NL" sz="2000" dirty="0"/>
              <a:t> </a:t>
            </a:r>
            <a:r>
              <a:rPr lang="nl-NL" sz="2000" dirty="0" err="1"/>
              <a:t>using</a:t>
            </a:r>
            <a:r>
              <a:rPr lang="nl-NL" sz="2000" dirty="0"/>
              <a:t> </a:t>
            </a:r>
            <a:r>
              <a:rPr lang="nl-NL" sz="2000" dirty="0" err="1"/>
              <a:t>publicly</a:t>
            </a:r>
            <a:r>
              <a:rPr lang="nl-NL" sz="2000" dirty="0"/>
              <a:t> </a:t>
            </a:r>
            <a:r>
              <a:rPr lang="nl-NL" sz="2000" dirty="0" err="1"/>
              <a:t>available</a:t>
            </a:r>
            <a:r>
              <a:rPr lang="nl-NL" sz="2000" dirty="0"/>
              <a:t> information</a:t>
            </a:r>
          </a:p>
          <a:p>
            <a:pPr lvl="1"/>
            <a:r>
              <a:rPr lang="en-US" sz="2000" dirty="0"/>
              <a:t>Comparison with original outcomes: -4.54% to 108.00% for costs; -3.81% to 0.40% for outcomes</a:t>
            </a:r>
          </a:p>
        </p:txBody>
      </p:sp>
    </p:spTree>
    <p:extLst>
      <p:ext uri="{BB962C8B-B14F-4D97-AF65-F5344CB8AC3E}">
        <p14:creationId xmlns:p14="http://schemas.microsoft.com/office/powerpoint/2010/main" val="3454715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77BB-1693-3C68-95E5-E5D57FEEE335}"/>
              </a:ext>
            </a:extLst>
          </p:cNvPr>
          <p:cNvSpPr>
            <a:spLocks noGrp="1"/>
          </p:cNvSpPr>
          <p:nvPr>
            <p:ph type="title"/>
          </p:nvPr>
        </p:nvSpPr>
        <p:spPr/>
        <p:txBody>
          <a:bodyPr/>
          <a:lstStyle/>
          <a:p>
            <a:r>
              <a:rPr lang="en-US" dirty="0"/>
              <a:t>HE model replication </a:t>
            </a:r>
            <a:br>
              <a:rPr lang="en-US" dirty="0"/>
            </a:br>
            <a:r>
              <a:rPr lang="en-US" dirty="0"/>
              <a:t>Barriers and facilitators</a:t>
            </a:r>
            <a:endParaRPr lang="nl-NL" dirty="0"/>
          </a:p>
        </p:txBody>
      </p:sp>
      <p:sp>
        <p:nvSpPr>
          <p:cNvPr id="5" name="Content Placeholder 4">
            <a:extLst>
              <a:ext uri="{FF2B5EF4-FFF2-40B4-BE49-F238E27FC236}">
                <a16:creationId xmlns:a16="http://schemas.microsoft.com/office/drawing/2014/main" id="{8AAA5CD8-405B-8AFE-670A-9A5A743BB877}"/>
              </a:ext>
            </a:extLst>
          </p:cNvPr>
          <p:cNvSpPr>
            <a:spLocks noGrp="1"/>
          </p:cNvSpPr>
          <p:nvPr>
            <p:ph sz="half" idx="1"/>
          </p:nvPr>
        </p:nvSpPr>
        <p:spPr/>
        <p:txBody>
          <a:bodyPr/>
          <a:lstStyle/>
          <a:p>
            <a:pPr marL="0" indent="0">
              <a:buNone/>
            </a:pPr>
            <a:r>
              <a:rPr lang="en-US" sz="2400" b="1" dirty="0"/>
              <a:t>Barriers</a:t>
            </a:r>
          </a:p>
          <a:p>
            <a:r>
              <a:rPr lang="en-US" sz="2400" dirty="0"/>
              <a:t>Incomplete inputs reporting</a:t>
            </a:r>
          </a:p>
          <a:p>
            <a:r>
              <a:rPr lang="en-US" sz="2400" dirty="0"/>
              <a:t>Use of ambiguous language </a:t>
            </a:r>
            <a:br>
              <a:rPr lang="en-US" sz="2400" dirty="0"/>
            </a:br>
            <a:r>
              <a:rPr lang="en-US" sz="2400" dirty="0"/>
              <a:t>(e.g. concerning assumptions)</a:t>
            </a:r>
          </a:p>
          <a:p>
            <a:r>
              <a:rPr lang="en-US" sz="2400" dirty="0"/>
              <a:t>Confidentiality of model inputs</a:t>
            </a:r>
          </a:p>
          <a:p>
            <a:r>
              <a:rPr lang="en-US" sz="2400" dirty="0"/>
              <a:t>Errors</a:t>
            </a:r>
          </a:p>
          <a:p>
            <a:r>
              <a:rPr lang="en-US" sz="2400" dirty="0"/>
              <a:t>Conflicting information concerning model structure and inputs</a:t>
            </a:r>
          </a:p>
          <a:p>
            <a:r>
              <a:rPr lang="en-US" sz="2400" dirty="0"/>
              <a:t>No clarification from original author</a:t>
            </a:r>
            <a:br>
              <a:rPr lang="en-US" sz="2400" dirty="0"/>
            </a:br>
            <a:r>
              <a:rPr lang="en-US" sz="2400" dirty="0"/>
              <a:t>(clear annotations are important!)</a:t>
            </a:r>
            <a:endParaRPr lang="nl-NL" sz="2400" dirty="0"/>
          </a:p>
        </p:txBody>
      </p:sp>
      <p:sp>
        <p:nvSpPr>
          <p:cNvPr id="6" name="Content Placeholder 5">
            <a:extLst>
              <a:ext uri="{FF2B5EF4-FFF2-40B4-BE49-F238E27FC236}">
                <a16:creationId xmlns:a16="http://schemas.microsoft.com/office/drawing/2014/main" id="{531D30F1-1160-21CA-B105-7B39F3B57C08}"/>
              </a:ext>
            </a:extLst>
          </p:cNvPr>
          <p:cNvSpPr>
            <a:spLocks noGrp="1"/>
          </p:cNvSpPr>
          <p:nvPr>
            <p:ph sz="half" idx="2"/>
          </p:nvPr>
        </p:nvSpPr>
        <p:spPr/>
        <p:txBody>
          <a:bodyPr/>
          <a:lstStyle/>
          <a:p>
            <a:pPr marL="0" indent="0">
              <a:buNone/>
            </a:pPr>
            <a:r>
              <a:rPr lang="en-US" sz="2400" b="1"/>
              <a:t>Facilitators</a:t>
            </a:r>
          </a:p>
          <a:p>
            <a:r>
              <a:rPr lang="en-US" sz="2400"/>
              <a:t>Clear model structure</a:t>
            </a:r>
          </a:p>
          <a:p>
            <a:r>
              <a:rPr lang="en-US" sz="2400"/>
              <a:t>Provide example calculations</a:t>
            </a:r>
          </a:p>
          <a:p>
            <a:r>
              <a:rPr lang="en-US" sz="2400"/>
              <a:t>Clear reporting of (inputs) tables and assumptions</a:t>
            </a:r>
          </a:p>
          <a:p>
            <a:r>
              <a:rPr lang="en-US" sz="2400"/>
              <a:t>Journal data sharing policies, word limits, and the use of supplementary materials</a:t>
            </a:r>
            <a:endParaRPr lang="nl-NL" sz="2400" dirty="0"/>
          </a:p>
        </p:txBody>
      </p:sp>
      <p:sp>
        <p:nvSpPr>
          <p:cNvPr id="7" name="TextBox 6">
            <a:extLst>
              <a:ext uri="{FF2B5EF4-FFF2-40B4-BE49-F238E27FC236}">
                <a16:creationId xmlns:a16="http://schemas.microsoft.com/office/drawing/2014/main" id="{2063843C-1AC9-E034-53AD-DF9DA11A8585}"/>
              </a:ext>
            </a:extLst>
          </p:cNvPr>
          <p:cNvSpPr txBox="1"/>
          <p:nvPr/>
        </p:nvSpPr>
        <p:spPr>
          <a:xfrm>
            <a:off x="6599583" y="5560920"/>
            <a:ext cx="7034268" cy="369332"/>
          </a:xfrm>
          <a:prstGeom prst="rect">
            <a:avLst/>
          </a:prstGeom>
          <a:noFill/>
        </p:spPr>
        <p:txBody>
          <a:bodyPr wrap="square">
            <a:spAutoFit/>
          </a:bodyPr>
          <a:lstStyle/>
          <a:p>
            <a:r>
              <a:rPr lang="en-US" dirty="0"/>
              <a:t>Source: </a:t>
            </a:r>
            <a:r>
              <a:rPr lang="en-US" dirty="0" err="1"/>
              <a:t>McMannus</a:t>
            </a:r>
            <a:r>
              <a:rPr lang="en-US" dirty="0"/>
              <a:t> et al. 2019</a:t>
            </a:r>
            <a:endParaRPr lang="nl-NL" dirty="0"/>
          </a:p>
        </p:txBody>
      </p:sp>
    </p:spTree>
    <p:extLst>
      <p:ext uri="{BB962C8B-B14F-4D97-AF65-F5344CB8AC3E}">
        <p14:creationId xmlns:p14="http://schemas.microsoft.com/office/powerpoint/2010/main" val="2109186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AFF287-D638-F22E-235B-5DE4D6E47863}"/>
              </a:ext>
            </a:extLst>
          </p:cNvPr>
          <p:cNvSpPr>
            <a:spLocks noGrp="1"/>
          </p:cNvSpPr>
          <p:nvPr>
            <p:ph type="title"/>
          </p:nvPr>
        </p:nvSpPr>
        <p:spPr/>
        <p:txBody>
          <a:bodyPr/>
          <a:lstStyle/>
          <a:p>
            <a:r>
              <a:rPr lang="en-US" dirty="0"/>
              <a:t>Other threats to the credibility of science? </a:t>
            </a:r>
            <a:endParaRPr lang="nl-NL" dirty="0"/>
          </a:p>
        </p:txBody>
      </p:sp>
      <p:pic>
        <p:nvPicPr>
          <p:cNvPr id="9" name="Content Placeholder 8">
            <a:extLst>
              <a:ext uri="{FF2B5EF4-FFF2-40B4-BE49-F238E27FC236}">
                <a16:creationId xmlns:a16="http://schemas.microsoft.com/office/drawing/2014/main" id="{7E9E82ED-4AB9-17B0-68B2-D4F3A8708F51}"/>
              </a:ext>
            </a:extLst>
          </p:cNvPr>
          <p:cNvPicPr>
            <a:picLocks noGrp="1" noChangeAspect="1"/>
          </p:cNvPicPr>
          <p:nvPr>
            <p:ph sz="half" idx="1"/>
          </p:nvPr>
        </p:nvPicPr>
        <p:blipFill rotWithShape="1">
          <a:blip r:embed="rId3"/>
          <a:srcRect l="33526" t="9942" r="19937" b="49965"/>
          <a:stretch/>
        </p:blipFill>
        <p:spPr>
          <a:xfrm>
            <a:off x="2147047" y="2003962"/>
            <a:ext cx="7897906" cy="3827418"/>
          </a:xfrm>
        </p:spPr>
      </p:pic>
    </p:spTree>
    <p:extLst>
      <p:ext uri="{BB962C8B-B14F-4D97-AF65-F5344CB8AC3E}">
        <p14:creationId xmlns:p14="http://schemas.microsoft.com/office/powerpoint/2010/main" val="259654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AFF287-D638-F22E-235B-5DE4D6E47863}"/>
              </a:ext>
            </a:extLst>
          </p:cNvPr>
          <p:cNvSpPr>
            <a:spLocks noGrp="1"/>
          </p:cNvSpPr>
          <p:nvPr>
            <p:ph type="title"/>
          </p:nvPr>
        </p:nvSpPr>
        <p:spPr/>
        <p:txBody>
          <a:bodyPr/>
          <a:lstStyle/>
          <a:p>
            <a:r>
              <a:rPr lang="en-US" dirty="0"/>
              <a:t>2. What is open science?</a:t>
            </a:r>
            <a:endParaRPr lang="nl-NL" dirty="0"/>
          </a:p>
        </p:txBody>
      </p:sp>
      <p:sp>
        <p:nvSpPr>
          <p:cNvPr id="3" name="Content Placeholder 2">
            <a:extLst>
              <a:ext uri="{FF2B5EF4-FFF2-40B4-BE49-F238E27FC236}">
                <a16:creationId xmlns:a16="http://schemas.microsoft.com/office/drawing/2014/main" id="{D6D44BD7-0B0F-B243-3570-84037F74D2E6}"/>
              </a:ext>
            </a:extLst>
          </p:cNvPr>
          <p:cNvSpPr>
            <a:spLocks noGrp="1"/>
          </p:cNvSpPr>
          <p:nvPr>
            <p:ph sz="half" idx="1"/>
          </p:nvPr>
        </p:nvSpPr>
        <p:spPr/>
        <p:txBody>
          <a:bodyPr/>
          <a:lstStyle/>
          <a:p>
            <a:endParaRPr lang="nl-NL"/>
          </a:p>
        </p:txBody>
      </p:sp>
    </p:spTree>
    <p:extLst>
      <p:ext uri="{BB962C8B-B14F-4D97-AF65-F5344CB8AC3E}">
        <p14:creationId xmlns:p14="http://schemas.microsoft.com/office/powerpoint/2010/main" val="481505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017637-E807-52BD-C9BD-FB0120B99CB4}"/>
              </a:ext>
            </a:extLst>
          </p:cNvPr>
          <p:cNvSpPr>
            <a:spLocks noGrp="1"/>
          </p:cNvSpPr>
          <p:nvPr>
            <p:ph type="title"/>
          </p:nvPr>
        </p:nvSpPr>
        <p:spPr/>
        <p:txBody>
          <a:bodyPr/>
          <a:lstStyle/>
          <a:p>
            <a:r>
              <a:rPr lang="en-US" dirty="0"/>
              <a:t>Give your opinion</a:t>
            </a:r>
            <a:endParaRPr lang="nl-NL" dirty="0"/>
          </a:p>
        </p:txBody>
      </p:sp>
      <p:sp>
        <p:nvSpPr>
          <p:cNvPr id="6" name="Content Placeholder 5">
            <a:extLst>
              <a:ext uri="{FF2B5EF4-FFF2-40B4-BE49-F238E27FC236}">
                <a16:creationId xmlns:a16="http://schemas.microsoft.com/office/drawing/2014/main" id="{E2CE3A01-A8AF-3AD1-E71C-3AA72E7C110C}"/>
              </a:ext>
            </a:extLst>
          </p:cNvPr>
          <p:cNvSpPr>
            <a:spLocks noGrp="1"/>
          </p:cNvSpPr>
          <p:nvPr>
            <p:ph sz="half" idx="1"/>
          </p:nvPr>
        </p:nvSpPr>
        <p:spPr/>
        <p:txBody>
          <a:bodyPr/>
          <a:lstStyle/>
          <a:p>
            <a:r>
              <a:rPr lang="en-US" dirty="0"/>
              <a:t>Based on the information you’ve just heard: what is open science to your opinion or what does it entail?</a:t>
            </a:r>
          </a:p>
          <a:p>
            <a:pPr lvl="1"/>
            <a:r>
              <a:rPr lang="en-US" dirty="0"/>
              <a:t>Write it on a piece of paper (1 minute)</a:t>
            </a:r>
          </a:p>
          <a:p>
            <a:r>
              <a:rPr lang="en-US" dirty="0"/>
              <a:t>Discuss with your </a:t>
            </a:r>
            <a:r>
              <a:rPr lang="en-GB" dirty="0"/>
              <a:t>neighbour</a:t>
            </a:r>
            <a:r>
              <a:rPr lang="en-US" dirty="0"/>
              <a:t> (2 minutes)</a:t>
            </a:r>
          </a:p>
          <a:p>
            <a:r>
              <a:rPr lang="en-US" dirty="0"/>
              <a:t>Share! (2 minutes)</a:t>
            </a:r>
            <a:endParaRPr lang="nl-NL" dirty="0"/>
          </a:p>
        </p:txBody>
      </p:sp>
    </p:spTree>
    <p:extLst>
      <p:ext uri="{BB962C8B-B14F-4D97-AF65-F5344CB8AC3E}">
        <p14:creationId xmlns:p14="http://schemas.microsoft.com/office/powerpoint/2010/main" val="3929941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8EB2A1-8613-F03B-B2C1-87D5C48ED72F}"/>
              </a:ext>
            </a:extLst>
          </p:cNvPr>
          <p:cNvSpPr>
            <a:spLocks noGrp="1"/>
          </p:cNvSpPr>
          <p:nvPr>
            <p:ph type="title"/>
          </p:nvPr>
        </p:nvSpPr>
        <p:spPr/>
        <p:txBody>
          <a:bodyPr/>
          <a:lstStyle/>
          <a:p>
            <a:r>
              <a:rPr lang="en-US" dirty="0"/>
              <a:t>Open science</a:t>
            </a:r>
            <a:endParaRPr lang="nl-NL" dirty="0"/>
          </a:p>
        </p:txBody>
      </p:sp>
      <p:sp>
        <p:nvSpPr>
          <p:cNvPr id="6" name="Content Placeholder 5">
            <a:extLst>
              <a:ext uri="{FF2B5EF4-FFF2-40B4-BE49-F238E27FC236}">
                <a16:creationId xmlns:a16="http://schemas.microsoft.com/office/drawing/2014/main" id="{A0760136-D15C-51D6-DEF4-87A7DC9820CC}"/>
              </a:ext>
            </a:extLst>
          </p:cNvPr>
          <p:cNvSpPr>
            <a:spLocks noGrp="1"/>
          </p:cNvSpPr>
          <p:nvPr>
            <p:ph sz="half" idx="1"/>
          </p:nvPr>
        </p:nvSpPr>
        <p:spPr/>
        <p:txBody>
          <a:bodyPr/>
          <a:lstStyle/>
          <a:p>
            <a:pPr marL="0" indent="0" algn="just">
              <a:buNone/>
            </a:pPr>
            <a:r>
              <a:rPr lang="en-US" sz="2000" i="1" dirty="0"/>
              <a:t>“[O]pen science is defined as an </a:t>
            </a:r>
            <a:r>
              <a:rPr lang="en-US" sz="2000" i="1" u="sng" dirty="0"/>
              <a:t>inclusive</a:t>
            </a:r>
            <a:r>
              <a:rPr lang="en-US" sz="2000" i="1" dirty="0"/>
              <a:t> construct that combines various movements and practices aiming to make multilingual scientific knowledge </a:t>
            </a:r>
            <a:r>
              <a:rPr lang="en-US" sz="2000" i="1" u="sng" dirty="0"/>
              <a:t>openly available, accessible and reusable </a:t>
            </a:r>
            <a:r>
              <a:rPr lang="en-US" sz="2000" i="1" dirty="0"/>
              <a:t>for everyone, to increase scientific collaborations and </a:t>
            </a:r>
            <a:r>
              <a:rPr lang="en-US" sz="2000" i="1" u="sng" dirty="0"/>
              <a:t>sharing of information </a:t>
            </a:r>
            <a:r>
              <a:rPr lang="en-US" sz="2000" i="1" dirty="0"/>
              <a:t>for the benefits of </a:t>
            </a:r>
            <a:r>
              <a:rPr lang="en-US" sz="2000" i="1" u="sng" dirty="0"/>
              <a:t>science and society</a:t>
            </a:r>
            <a:r>
              <a:rPr lang="en-US" sz="2000" i="1" dirty="0"/>
              <a:t>, and to </a:t>
            </a:r>
            <a:r>
              <a:rPr lang="en-US" sz="2000" i="1" u="sng" dirty="0"/>
              <a:t>open the processes </a:t>
            </a:r>
            <a:r>
              <a:rPr lang="en-US" sz="2000" i="1" dirty="0"/>
              <a:t>of scientific knowledge creation, evaluation and </a:t>
            </a:r>
            <a:r>
              <a:rPr lang="en-US" sz="2000" i="1" u="sng" dirty="0"/>
              <a:t>communication</a:t>
            </a:r>
            <a:r>
              <a:rPr lang="en-US" sz="2000" i="1" dirty="0"/>
              <a:t> to societal actors </a:t>
            </a:r>
            <a:r>
              <a:rPr lang="en-US" sz="2000" i="1" u="sng" dirty="0"/>
              <a:t>beyond the traditional scientific community</a:t>
            </a:r>
            <a:r>
              <a:rPr lang="en-US" sz="2000" i="1" dirty="0"/>
              <a:t>. It comprises all scientific disciplines and aspects of scholarly practices, including basic and applied sciences, natural and social sciences and the humanities, and it builds on the following key pillars: open scientific knowledge, open science infrastructures, science communication, open engagement of societal actors and open dialogue with other knowledge systems.”</a:t>
            </a:r>
          </a:p>
          <a:p>
            <a:pPr marL="0" indent="0">
              <a:buNone/>
            </a:pPr>
            <a:endParaRPr lang="en-US" sz="2000" dirty="0"/>
          </a:p>
          <a:p>
            <a:pPr marL="0" indent="0">
              <a:buNone/>
            </a:pPr>
            <a:r>
              <a:rPr lang="en-US" sz="2000" dirty="0"/>
              <a:t>UNESCO Recommendations on Open Science: </a:t>
            </a:r>
            <a:r>
              <a:rPr lang="en-US" sz="2000" dirty="0">
                <a:hlinkClick r:id="rId3"/>
              </a:rPr>
              <a:t>https://unesdoc.unesco.org/ark:/48223/pf0000379949.locale=en</a:t>
            </a:r>
            <a:r>
              <a:rPr lang="en-US" sz="2000" dirty="0"/>
              <a:t> accessed on 12-04-2023</a:t>
            </a:r>
          </a:p>
          <a:p>
            <a:pPr marL="0" indent="0">
              <a:buNone/>
            </a:pPr>
            <a:r>
              <a:rPr lang="en-US" sz="2000" dirty="0"/>
              <a:t>License: </a:t>
            </a:r>
            <a:r>
              <a:rPr lang="en-US" sz="2000" dirty="0">
                <a:hlinkClick r:id="rId4"/>
              </a:rPr>
              <a:t>CC BY-SA 3.0 IGO </a:t>
            </a:r>
            <a:endParaRPr lang="nl-NL" sz="2000" dirty="0"/>
          </a:p>
          <a:p>
            <a:endParaRPr lang="nl-NL" sz="2000" dirty="0"/>
          </a:p>
        </p:txBody>
      </p:sp>
    </p:spTree>
    <p:extLst>
      <p:ext uri="{BB962C8B-B14F-4D97-AF65-F5344CB8AC3E}">
        <p14:creationId xmlns:p14="http://schemas.microsoft.com/office/powerpoint/2010/main" val="2502204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8EB2A1-8613-F03B-B2C1-87D5C48ED72F}"/>
              </a:ext>
            </a:extLst>
          </p:cNvPr>
          <p:cNvSpPr>
            <a:spLocks noGrp="1"/>
          </p:cNvSpPr>
          <p:nvPr>
            <p:ph type="title"/>
          </p:nvPr>
        </p:nvSpPr>
        <p:spPr/>
        <p:txBody>
          <a:bodyPr/>
          <a:lstStyle/>
          <a:p>
            <a:r>
              <a:rPr lang="en-US" dirty="0"/>
              <a:t>What is Open science?</a:t>
            </a:r>
            <a:endParaRPr lang="nl-NL" dirty="0"/>
          </a:p>
        </p:txBody>
      </p:sp>
      <p:sp>
        <p:nvSpPr>
          <p:cNvPr id="6" name="Content Placeholder 5">
            <a:extLst>
              <a:ext uri="{FF2B5EF4-FFF2-40B4-BE49-F238E27FC236}">
                <a16:creationId xmlns:a16="http://schemas.microsoft.com/office/drawing/2014/main" id="{A0760136-D15C-51D6-DEF4-87A7DC9820CC}"/>
              </a:ext>
            </a:extLst>
          </p:cNvPr>
          <p:cNvSpPr>
            <a:spLocks noGrp="1"/>
          </p:cNvSpPr>
          <p:nvPr>
            <p:ph sz="half" idx="1"/>
          </p:nvPr>
        </p:nvSpPr>
        <p:spPr/>
        <p:txBody>
          <a:bodyPr/>
          <a:lstStyle/>
          <a:p>
            <a:r>
              <a:rPr lang="en-US" dirty="0"/>
              <a:t>Doing science right</a:t>
            </a:r>
          </a:p>
          <a:p>
            <a:r>
              <a:rPr lang="en-US" dirty="0"/>
              <a:t>Opening the research process</a:t>
            </a:r>
          </a:p>
          <a:p>
            <a:r>
              <a:rPr lang="en-US" dirty="0"/>
              <a:t>Inclusive</a:t>
            </a:r>
          </a:p>
          <a:p>
            <a:r>
              <a:rPr lang="en-US" dirty="0"/>
              <a:t>Transparent and accountable</a:t>
            </a:r>
          </a:p>
          <a:p>
            <a:r>
              <a:rPr lang="en-US" dirty="0"/>
              <a:t>Reproducible and allowing verification</a:t>
            </a:r>
          </a:p>
          <a:p>
            <a:r>
              <a:rPr lang="en-US" dirty="0"/>
              <a:t>Science that is (more) relevant to society</a:t>
            </a:r>
          </a:p>
          <a:p>
            <a:endParaRPr lang="nl-NL" dirty="0"/>
          </a:p>
        </p:txBody>
      </p:sp>
      <p:sp>
        <p:nvSpPr>
          <p:cNvPr id="2" name="TextBox 1">
            <a:extLst>
              <a:ext uri="{FF2B5EF4-FFF2-40B4-BE49-F238E27FC236}">
                <a16:creationId xmlns:a16="http://schemas.microsoft.com/office/drawing/2014/main" id="{E8565DC7-80B6-3EAC-65FE-9C23E2CF710F}"/>
              </a:ext>
            </a:extLst>
          </p:cNvPr>
          <p:cNvSpPr txBox="1"/>
          <p:nvPr/>
        </p:nvSpPr>
        <p:spPr>
          <a:xfrm>
            <a:off x="1265582" y="6144654"/>
            <a:ext cx="8486283" cy="430887"/>
          </a:xfrm>
          <a:prstGeom prst="rect">
            <a:avLst/>
          </a:prstGeom>
          <a:noFill/>
        </p:spPr>
        <p:txBody>
          <a:bodyPr wrap="square">
            <a:spAutoFit/>
          </a:bodyPr>
          <a:lstStyle/>
          <a:p>
            <a:r>
              <a:rPr lang="en-US" sz="1100" dirty="0"/>
              <a:t>Source: B. Kramer &amp; J. Bosman, Utrecht University Library. Utrecht University Summer School (August 26-30, 2019)  </a:t>
            </a:r>
            <a:br>
              <a:rPr lang="en-US" sz="1100" dirty="0"/>
            </a:br>
            <a:r>
              <a:rPr lang="en-US" sz="1100" dirty="0"/>
              <a:t>Link: </a:t>
            </a:r>
            <a:r>
              <a:rPr lang="nl-NL" sz="1100" dirty="0">
                <a:hlinkClick r:id="rId3"/>
              </a:rPr>
              <a:t>https://docs.google.com/presentation/d/1V5iJarksQIzJNBM0T8FrrbgGrEhthScY585JEfx7eCk/edit#slide=id.g3d88e11ed5_3_67</a:t>
            </a:r>
            <a:r>
              <a:rPr lang="nl-NL" sz="1100" dirty="0"/>
              <a:t> </a:t>
            </a:r>
          </a:p>
        </p:txBody>
      </p:sp>
      <p:pic>
        <p:nvPicPr>
          <p:cNvPr id="4" name="Picture 3">
            <a:hlinkClick r:id="rId4"/>
            <a:extLst>
              <a:ext uri="{FF2B5EF4-FFF2-40B4-BE49-F238E27FC236}">
                <a16:creationId xmlns:a16="http://schemas.microsoft.com/office/drawing/2014/main" id="{DAA5B78B-EC30-E2F8-63BE-8017E3EE3D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4000" y="6630298"/>
            <a:ext cx="504000" cy="176337"/>
          </a:xfrm>
          <a:prstGeom prst="rect">
            <a:avLst/>
          </a:prstGeom>
        </p:spPr>
      </p:pic>
    </p:spTree>
    <p:extLst>
      <p:ext uri="{BB962C8B-B14F-4D97-AF65-F5344CB8AC3E}">
        <p14:creationId xmlns:p14="http://schemas.microsoft.com/office/powerpoint/2010/main" val="2259607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6C1B0-9717-E5B5-F2D6-021689E1BB1E}"/>
              </a:ext>
            </a:extLst>
          </p:cNvPr>
          <p:cNvSpPr>
            <a:spLocks noGrp="1"/>
          </p:cNvSpPr>
          <p:nvPr>
            <p:ph type="title"/>
          </p:nvPr>
        </p:nvSpPr>
        <p:spPr/>
        <p:txBody>
          <a:bodyPr/>
          <a:lstStyle/>
          <a:p>
            <a:r>
              <a:rPr lang="en-US" dirty="0"/>
              <a:t>Open science affects the entire Research cycle</a:t>
            </a:r>
            <a:endParaRPr lang="nl-NL" dirty="0"/>
          </a:p>
        </p:txBody>
      </p:sp>
      <p:graphicFrame>
        <p:nvGraphicFramePr>
          <p:cNvPr id="5" name="Content Placeholder 9">
            <a:extLst>
              <a:ext uri="{FF2B5EF4-FFF2-40B4-BE49-F238E27FC236}">
                <a16:creationId xmlns:a16="http://schemas.microsoft.com/office/drawing/2014/main" id="{991B313B-56EE-243D-07D8-A17B0E54F3EC}"/>
              </a:ext>
            </a:extLst>
          </p:cNvPr>
          <p:cNvGraphicFramePr>
            <a:graphicFrameLocks noGrp="1"/>
          </p:cNvGraphicFramePr>
          <p:nvPr>
            <p:ph sz="half" idx="1"/>
            <p:extLst>
              <p:ext uri="{D42A27DB-BD31-4B8C-83A1-F6EECF244321}">
                <p14:modId xmlns:p14="http://schemas.microsoft.com/office/powerpoint/2010/main" val="603322452"/>
              </p:ext>
            </p:extLst>
          </p:nvPr>
        </p:nvGraphicFramePr>
        <p:xfrm>
          <a:off x="838200" y="1825625"/>
          <a:ext cx="10515600" cy="4105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D806451C-6457-F72F-3260-CF28FBA1908B}"/>
              </a:ext>
            </a:extLst>
          </p:cNvPr>
          <p:cNvSpPr txBox="1"/>
          <p:nvPr/>
        </p:nvSpPr>
        <p:spPr>
          <a:xfrm>
            <a:off x="1500604" y="6206471"/>
            <a:ext cx="9776995" cy="600164"/>
          </a:xfrm>
          <a:prstGeom prst="rect">
            <a:avLst/>
          </a:prstGeom>
          <a:noFill/>
        </p:spPr>
        <p:txBody>
          <a:bodyPr wrap="square">
            <a:spAutoFit/>
          </a:bodyPr>
          <a:lstStyle/>
          <a:p>
            <a:r>
              <a:rPr lang="en-US" sz="1100" dirty="0"/>
              <a:t>Adapted from: B. Kramer &amp; J. Bosman, Utrecht University Library. Utrecht University Summer School (August 26-30, 2019)  </a:t>
            </a:r>
            <a:br>
              <a:rPr lang="en-US" sz="1100" dirty="0"/>
            </a:br>
            <a:r>
              <a:rPr lang="en-US" sz="1100" dirty="0"/>
              <a:t>Link: </a:t>
            </a:r>
            <a:r>
              <a:rPr lang="nl-NL" sz="1100" dirty="0">
                <a:hlinkClick r:id="rId8"/>
              </a:rPr>
              <a:t>https://docs.google.com/presentation/d/1V5iJarksQIzJNBM0T8FrrbgGrEhthScY585JEfx7eCk/edit#slide=id.g3d88e11ed5_3_67</a:t>
            </a:r>
            <a:r>
              <a:rPr lang="nl-NL" sz="1100" dirty="0"/>
              <a:t> </a:t>
            </a:r>
          </a:p>
          <a:p>
            <a:endParaRPr lang="nl-NL" sz="1100" dirty="0"/>
          </a:p>
        </p:txBody>
      </p:sp>
      <p:pic>
        <p:nvPicPr>
          <p:cNvPr id="7" name="Picture 6">
            <a:hlinkClick r:id="rId9"/>
            <a:extLst>
              <a:ext uri="{FF2B5EF4-FFF2-40B4-BE49-F238E27FC236}">
                <a16:creationId xmlns:a16="http://schemas.microsoft.com/office/drawing/2014/main" id="{6C165861-DECD-F49A-7A49-35852922162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44000" y="6630298"/>
            <a:ext cx="504000" cy="176337"/>
          </a:xfrm>
          <a:prstGeom prst="rect">
            <a:avLst/>
          </a:prstGeom>
        </p:spPr>
      </p:pic>
    </p:spTree>
    <p:extLst>
      <p:ext uri="{BB962C8B-B14F-4D97-AF65-F5344CB8AC3E}">
        <p14:creationId xmlns:p14="http://schemas.microsoft.com/office/powerpoint/2010/main" val="2524032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D0C61-7F2B-89EC-694A-A8183901707F}"/>
              </a:ext>
            </a:extLst>
          </p:cNvPr>
          <p:cNvSpPr>
            <a:spLocks noGrp="1"/>
          </p:cNvSpPr>
          <p:nvPr>
            <p:ph type="title"/>
          </p:nvPr>
        </p:nvSpPr>
        <p:spPr/>
        <p:txBody>
          <a:bodyPr/>
          <a:lstStyle/>
          <a:p>
            <a:r>
              <a:rPr lang="en-US" dirty="0"/>
              <a:t>Open science is not only about open access publishing!</a:t>
            </a:r>
            <a:endParaRPr lang="nl-NL" dirty="0"/>
          </a:p>
        </p:txBody>
      </p:sp>
      <p:sp>
        <p:nvSpPr>
          <p:cNvPr id="92" name="Cirkel 18">
            <a:extLst>
              <a:ext uri="{FF2B5EF4-FFF2-40B4-BE49-F238E27FC236}">
                <a16:creationId xmlns:a16="http://schemas.microsoft.com/office/drawing/2014/main" id="{53BBBFB5-3343-413B-8152-FCC915FA0FA5}"/>
              </a:ext>
            </a:extLst>
          </p:cNvPr>
          <p:cNvSpPr>
            <a:spLocks noChangeAspect="1"/>
          </p:cNvSpPr>
          <p:nvPr/>
        </p:nvSpPr>
        <p:spPr>
          <a:xfrm>
            <a:off x="4084690" y="5604654"/>
            <a:ext cx="1080000" cy="1080000"/>
          </a:xfrm>
          <a:prstGeom prst="pie">
            <a:avLst>
              <a:gd name="adj1" fmla="val 10800000"/>
              <a:gd name="adj2" fmla="val 16200000"/>
            </a:avLst>
          </a:prstGeom>
          <a:solidFill>
            <a:srgbClr val="CF3F3F"/>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93" name="Cirkel 2">
            <a:extLst>
              <a:ext uri="{FF2B5EF4-FFF2-40B4-BE49-F238E27FC236}">
                <a16:creationId xmlns:a16="http://schemas.microsoft.com/office/drawing/2014/main" id="{6289FEC8-174E-1C6E-E23D-7B9B10863354}"/>
              </a:ext>
            </a:extLst>
          </p:cNvPr>
          <p:cNvSpPr>
            <a:spLocks noChangeAspect="1"/>
          </p:cNvSpPr>
          <p:nvPr/>
        </p:nvSpPr>
        <p:spPr>
          <a:xfrm>
            <a:off x="34690" y="1554654"/>
            <a:ext cx="9180000" cy="9180000"/>
          </a:xfrm>
          <a:prstGeom prst="pie">
            <a:avLst>
              <a:gd name="adj1" fmla="val 10800000"/>
              <a:gd name="adj2" fmla="val 16200000"/>
            </a:avLst>
          </a:prstGeom>
          <a:solidFill>
            <a:srgbClr val="D8BA6E"/>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94" name="Cirkel 4">
            <a:extLst>
              <a:ext uri="{FF2B5EF4-FFF2-40B4-BE49-F238E27FC236}">
                <a16:creationId xmlns:a16="http://schemas.microsoft.com/office/drawing/2014/main" id="{06312C5C-9633-BB8E-5AE1-87934F19A7C6}"/>
              </a:ext>
            </a:extLst>
          </p:cNvPr>
          <p:cNvSpPr>
            <a:spLocks noChangeAspect="1"/>
          </p:cNvSpPr>
          <p:nvPr/>
        </p:nvSpPr>
        <p:spPr>
          <a:xfrm>
            <a:off x="304690" y="1824654"/>
            <a:ext cx="8640000" cy="8640000"/>
          </a:xfrm>
          <a:prstGeom prst="pie">
            <a:avLst>
              <a:gd name="adj1" fmla="val 10800000"/>
              <a:gd name="adj2" fmla="val 16200000"/>
            </a:avLst>
          </a:prstGeom>
          <a:solidFill>
            <a:srgbClr val="66B38C"/>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95" name="Cirkel 5">
            <a:extLst>
              <a:ext uri="{FF2B5EF4-FFF2-40B4-BE49-F238E27FC236}">
                <a16:creationId xmlns:a16="http://schemas.microsoft.com/office/drawing/2014/main" id="{3D76D130-2B77-5D56-BB6E-DB2349602592}"/>
              </a:ext>
            </a:extLst>
          </p:cNvPr>
          <p:cNvSpPr>
            <a:spLocks noChangeAspect="1"/>
          </p:cNvSpPr>
          <p:nvPr/>
        </p:nvSpPr>
        <p:spPr>
          <a:xfrm>
            <a:off x="574690" y="2094654"/>
            <a:ext cx="8100000" cy="8100000"/>
          </a:xfrm>
          <a:prstGeom prst="pie">
            <a:avLst>
              <a:gd name="adj1" fmla="val 10800000"/>
              <a:gd name="adj2" fmla="val 16200000"/>
            </a:avLst>
          </a:prstGeom>
          <a:solidFill>
            <a:srgbClr val="66B38C"/>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96" name="Cirkel 6">
            <a:extLst>
              <a:ext uri="{FF2B5EF4-FFF2-40B4-BE49-F238E27FC236}">
                <a16:creationId xmlns:a16="http://schemas.microsoft.com/office/drawing/2014/main" id="{7D2E11B4-DF43-8B6C-CD63-4BE1BB4E83C4}"/>
              </a:ext>
            </a:extLst>
          </p:cNvPr>
          <p:cNvSpPr>
            <a:spLocks noChangeAspect="1"/>
          </p:cNvSpPr>
          <p:nvPr/>
        </p:nvSpPr>
        <p:spPr>
          <a:xfrm>
            <a:off x="844690" y="2364654"/>
            <a:ext cx="7560000" cy="7560000"/>
          </a:xfrm>
          <a:prstGeom prst="pie">
            <a:avLst>
              <a:gd name="adj1" fmla="val 10800000"/>
              <a:gd name="adj2" fmla="val 16200000"/>
            </a:avLst>
          </a:prstGeom>
          <a:solidFill>
            <a:srgbClr val="E4A26E"/>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97" name="Cirkel 7">
            <a:extLst>
              <a:ext uri="{FF2B5EF4-FFF2-40B4-BE49-F238E27FC236}">
                <a16:creationId xmlns:a16="http://schemas.microsoft.com/office/drawing/2014/main" id="{C4F4D340-0541-3E08-3891-6280F3BDE213}"/>
              </a:ext>
            </a:extLst>
          </p:cNvPr>
          <p:cNvSpPr>
            <a:spLocks noChangeAspect="1"/>
          </p:cNvSpPr>
          <p:nvPr/>
        </p:nvSpPr>
        <p:spPr>
          <a:xfrm>
            <a:off x="1114690" y="2634654"/>
            <a:ext cx="7020000" cy="7020000"/>
          </a:xfrm>
          <a:prstGeom prst="pie">
            <a:avLst>
              <a:gd name="adj1" fmla="val 10800000"/>
              <a:gd name="adj2" fmla="val 16200000"/>
            </a:avLst>
          </a:prstGeom>
          <a:solidFill>
            <a:srgbClr val="E4A26E"/>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98" name="Cirkel 8">
            <a:extLst>
              <a:ext uri="{FF2B5EF4-FFF2-40B4-BE49-F238E27FC236}">
                <a16:creationId xmlns:a16="http://schemas.microsoft.com/office/drawing/2014/main" id="{0D189829-F8FC-F278-F955-10EEF2E08581}"/>
              </a:ext>
            </a:extLst>
          </p:cNvPr>
          <p:cNvSpPr>
            <a:spLocks noChangeAspect="1"/>
          </p:cNvSpPr>
          <p:nvPr/>
        </p:nvSpPr>
        <p:spPr>
          <a:xfrm>
            <a:off x="1384690" y="2904654"/>
            <a:ext cx="6480000" cy="6480000"/>
          </a:xfrm>
          <a:prstGeom prst="pie">
            <a:avLst>
              <a:gd name="adj1" fmla="val 10800000"/>
              <a:gd name="adj2" fmla="val 16200000"/>
            </a:avLst>
          </a:prstGeom>
          <a:solidFill>
            <a:srgbClr val="E4A26E"/>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99" name="Cirkel 9">
            <a:extLst>
              <a:ext uri="{FF2B5EF4-FFF2-40B4-BE49-F238E27FC236}">
                <a16:creationId xmlns:a16="http://schemas.microsoft.com/office/drawing/2014/main" id="{E9737D76-6302-159B-AD84-77EA45382F2C}"/>
              </a:ext>
            </a:extLst>
          </p:cNvPr>
          <p:cNvSpPr>
            <a:spLocks noChangeAspect="1"/>
          </p:cNvSpPr>
          <p:nvPr/>
        </p:nvSpPr>
        <p:spPr>
          <a:xfrm>
            <a:off x="1654690" y="3174654"/>
            <a:ext cx="5940000" cy="5940000"/>
          </a:xfrm>
          <a:prstGeom prst="pie">
            <a:avLst>
              <a:gd name="adj1" fmla="val 10800000"/>
              <a:gd name="adj2" fmla="val 16200000"/>
            </a:avLst>
          </a:prstGeom>
          <a:solidFill>
            <a:srgbClr val="E4A26E"/>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0" name="Cirkel 10">
            <a:extLst>
              <a:ext uri="{FF2B5EF4-FFF2-40B4-BE49-F238E27FC236}">
                <a16:creationId xmlns:a16="http://schemas.microsoft.com/office/drawing/2014/main" id="{94597BD8-B142-DC4B-D6D4-B7C13A5BECCC}"/>
              </a:ext>
            </a:extLst>
          </p:cNvPr>
          <p:cNvSpPr>
            <a:spLocks noChangeAspect="1"/>
          </p:cNvSpPr>
          <p:nvPr/>
        </p:nvSpPr>
        <p:spPr>
          <a:xfrm>
            <a:off x="1924690" y="3444654"/>
            <a:ext cx="5400000" cy="5400000"/>
          </a:xfrm>
          <a:prstGeom prst="pie">
            <a:avLst>
              <a:gd name="adj1" fmla="val 10800000"/>
              <a:gd name="adj2" fmla="val 16200000"/>
            </a:avLst>
          </a:prstGeom>
          <a:solidFill>
            <a:srgbClr val="7EBCBC"/>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1" name="Cirkel 11">
            <a:extLst>
              <a:ext uri="{FF2B5EF4-FFF2-40B4-BE49-F238E27FC236}">
                <a16:creationId xmlns:a16="http://schemas.microsoft.com/office/drawing/2014/main" id="{1874B8B8-176C-E762-9832-A8DD45E2CC31}"/>
              </a:ext>
            </a:extLst>
          </p:cNvPr>
          <p:cNvSpPr>
            <a:spLocks noChangeAspect="1"/>
          </p:cNvSpPr>
          <p:nvPr/>
        </p:nvSpPr>
        <p:spPr>
          <a:xfrm>
            <a:off x="2194690" y="3714654"/>
            <a:ext cx="4860000" cy="4860000"/>
          </a:xfrm>
          <a:prstGeom prst="pie">
            <a:avLst>
              <a:gd name="adj1" fmla="val 10800000"/>
              <a:gd name="adj2" fmla="val 16200000"/>
            </a:avLst>
          </a:prstGeom>
          <a:solidFill>
            <a:srgbClr val="7EBCBC"/>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2" name="Cirkel 12">
            <a:extLst>
              <a:ext uri="{FF2B5EF4-FFF2-40B4-BE49-F238E27FC236}">
                <a16:creationId xmlns:a16="http://schemas.microsoft.com/office/drawing/2014/main" id="{84916935-3DB7-A14C-7AF5-B57F69B00162}"/>
              </a:ext>
            </a:extLst>
          </p:cNvPr>
          <p:cNvSpPr>
            <a:spLocks noChangeAspect="1"/>
          </p:cNvSpPr>
          <p:nvPr/>
        </p:nvSpPr>
        <p:spPr>
          <a:xfrm>
            <a:off x="2464690" y="3984654"/>
            <a:ext cx="4320000" cy="4320000"/>
          </a:xfrm>
          <a:prstGeom prst="pie">
            <a:avLst>
              <a:gd name="adj1" fmla="val 10800000"/>
              <a:gd name="adj2" fmla="val 16200000"/>
            </a:avLst>
          </a:prstGeom>
          <a:solidFill>
            <a:srgbClr val="D8D8AB"/>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3" name="Cirkel 13">
            <a:extLst>
              <a:ext uri="{FF2B5EF4-FFF2-40B4-BE49-F238E27FC236}">
                <a16:creationId xmlns:a16="http://schemas.microsoft.com/office/drawing/2014/main" id="{99DFE32A-7D9E-95D4-CAEC-4DA770B677C1}"/>
              </a:ext>
            </a:extLst>
          </p:cNvPr>
          <p:cNvSpPr>
            <a:spLocks noChangeAspect="1"/>
          </p:cNvSpPr>
          <p:nvPr/>
        </p:nvSpPr>
        <p:spPr>
          <a:xfrm>
            <a:off x="2734690" y="4254654"/>
            <a:ext cx="3780000" cy="3780000"/>
          </a:xfrm>
          <a:prstGeom prst="pie">
            <a:avLst>
              <a:gd name="adj1" fmla="val 10800000"/>
              <a:gd name="adj2" fmla="val 16200000"/>
            </a:avLst>
          </a:prstGeom>
          <a:solidFill>
            <a:srgbClr val="D8D8AB"/>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4" name="Cirkel 14">
            <a:extLst>
              <a:ext uri="{FF2B5EF4-FFF2-40B4-BE49-F238E27FC236}">
                <a16:creationId xmlns:a16="http://schemas.microsoft.com/office/drawing/2014/main" id="{844DCB7D-23E8-02A7-7F2E-33D709D547BC}"/>
              </a:ext>
            </a:extLst>
          </p:cNvPr>
          <p:cNvSpPr>
            <a:spLocks noChangeAspect="1"/>
          </p:cNvSpPr>
          <p:nvPr/>
        </p:nvSpPr>
        <p:spPr>
          <a:xfrm>
            <a:off x="3004690" y="4524654"/>
            <a:ext cx="3240000" cy="3240000"/>
          </a:xfrm>
          <a:prstGeom prst="pie">
            <a:avLst>
              <a:gd name="adj1" fmla="val 10800000"/>
              <a:gd name="adj2" fmla="val 16200000"/>
            </a:avLst>
          </a:prstGeom>
          <a:solidFill>
            <a:srgbClr val="D8D8AB"/>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5" name="Cirkel 15">
            <a:extLst>
              <a:ext uri="{FF2B5EF4-FFF2-40B4-BE49-F238E27FC236}">
                <a16:creationId xmlns:a16="http://schemas.microsoft.com/office/drawing/2014/main" id="{E9B1F153-CDEE-0158-54D4-00BF6B2229FC}"/>
              </a:ext>
            </a:extLst>
          </p:cNvPr>
          <p:cNvSpPr>
            <a:spLocks noChangeAspect="1"/>
          </p:cNvSpPr>
          <p:nvPr/>
        </p:nvSpPr>
        <p:spPr>
          <a:xfrm>
            <a:off x="3274690" y="4794654"/>
            <a:ext cx="2700000" cy="2700000"/>
          </a:xfrm>
          <a:prstGeom prst="pie">
            <a:avLst>
              <a:gd name="adj1" fmla="val 10800000"/>
              <a:gd name="adj2" fmla="val 16200000"/>
            </a:avLst>
          </a:prstGeom>
          <a:solidFill>
            <a:srgbClr val="D8D8AB"/>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6" name="Cirkel 16">
            <a:extLst>
              <a:ext uri="{FF2B5EF4-FFF2-40B4-BE49-F238E27FC236}">
                <a16:creationId xmlns:a16="http://schemas.microsoft.com/office/drawing/2014/main" id="{6A04F6B4-E317-0A7B-6902-7F0D57FBBC27}"/>
              </a:ext>
            </a:extLst>
          </p:cNvPr>
          <p:cNvSpPr>
            <a:spLocks noChangeAspect="1"/>
          </p:cNvSpPr>
          <p:nvPr/>
        </p:nvSpPr>
        <p:spPr>
          <a:xfrm>
            <a:off x="3544690" y="5064654"/>
            <a:ext cx="2160000" cy="2160000"/>
          </a:xfrm>
          <a:prstGeom prst="pie">
            <a:avLst>
              <a:gd name="adj1" fmla="val 10800000"/>
              <a:gd name="adj2" fmla="val 16200000"/>
            </a:avLst>
          </a:prstGeom>
          <a:solidFill>
            <a:srgbClr val="D8D8AB"/>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7" name="Cirkel 17">
            <a:extLst>
              <a:ext uri="{FF2B5EF4-FFF2-40B4-BE49-F238E27FC236}">
                <a16:creationId xmlns:a16="http://schemas.microsoft.com/office/drawing/2014/main" id="{A6ABB909-F516-53F4-CD64-A9B45D6AD3FB}"/>
              </a:ext>
            </a:extLst>
          </p:cNvPr>
          <p:cNvSpPr>
            <a:spLocks noChangeAspect="1"/>
          </p:cNvSpPr>
          <p:nvPr/>
        </p:nvSpPr>
        <p:spPr>
          <a:xfrm>
            <a:off x="3814690" y="5334654"/>
            <a:ext cx="1620000" cy="1620000"/>
          </a:xfrm>
          <a:prstGeom prst="pie">
            <a:avLst>
              <a:gd name="adj1" fmla="val 10800000"/>
              <a:gd name="adj2" fmla="val 16200000"/>
            </a:avLst>
          </a:prstGeom>
          <a:solidFill>
            <a:srgbClr val="CF3F3F"/>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8" name="Cirkel 19">
            <a:extLst>
              <a:ext uri="{FF2B5EF4-FFF2-40B4-BE49-F238E27FC236}">
                <a16:creationId xmlns:a16="http://schemas.microsoft.com/office/drawing/2014/main" id="{9E8E3826-F29E-EE6B-1301-196B5A1F79AB}"/>
              </a:ext>
            </a:extLst>
          </p:cNvPr>
          <p:cNvSpPr>
            <a:spLocks noChangeAspect="1"/>
          </p:cNvSpPr>
          <p:nvPr/>
        </p:nvSpPr>
        <p:spPr>
          <a:xfrm>
            <a:off x="4354690" y="5874654"/>
            <a:ext cx="540000" cy="540000"/>
          </a:xfrm>
          <a:prstGeom prst="pie">
            <a:avLst>
              <a:gd name="adj1" fmla="val 10800000"/>
              <a:gd name="adj2" fmla="val 16200000"/>
            </a:avLst>
          </a:prstGeom>
          <a:solidFill>
            <a:schemeClr val="bg1">
              <a:lumMod val="75000"/>
            </a:schemeClr>
          </a:solid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solidFill>
            </a:endParaRPr>
          </a:p>
        </p:txBody>
      </p:sp>
      <p:sp>
        <p:nvSpPr>
          <p:cNvPr id="109" name="Tekstvak 21">
            <a:extLst>
              <a:ext uri="{FF2B5EF4-FFF2-40B4-BE49-F238E27FC236}">
                <a16:creationId xmlns:a16="http://schemas.microsoft.com/office/drawing/2014/main" id="{919F068F-9DC6-2139-6DD0-07619801A253}"/>
              </a:ext>
            </a:extLst>
          </p:cNvPr>
          <p:cNvSpPr txBox="1"/>
          <p:nvPr/>
        </p:nvSpPr>
        <p:spPr>
          <a:xfrm rot="18927246">
            <a:off x="966306" y="2647163"/>
            <a:ext cx="1431953"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400" dirty="0"/>
              <a:t>assessment</a:t>
            </a:r>
          </a:p>
        </p:txBody>
      </p:sp>
      <p:sp>
        <p:nvSpPr>
          <p:cNvPr id="110" name="Tekstvak 22">
            <a:extLst>
              <a:ext uri="{FF2B5EF4-FFF2-40B4-BE49-F238E27FC236}">
                <a16:creationId xmlns:a16="http://schemas.microsoft.com/office/drawing/2014/main" id="{4B7117A7-476B-1A8E-2393-CF88577BCDA7}"/>
              </a:ext>
            </a:extLst>
          </p:cNvPr>
          <p:cNvSpPr txBox="1"/>
          <p:nvPr/>
        </p:nvSpPr>
        <p:spPr>
          <a:xfrm rot="18865076">
            <a:off x="1384899" y="2996378"/>
            <a:ext cx="1023867" cy="307777"/>
          </a:xfrm>
          <a:prstGeom prst="rect">
            <a:avLst/>
          </a:prstGeom>
          <a:solidFill>
            <a:srgbClr val="66B38C"/>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400" dirty="0"/>
              <a:t>outreach</a:t>
            </a:r>
          </a:p>
        </p:txBody>
      </p:sp>
      <p:sp>
        <p:nvSpPr>
          <p:cNvPr id="111" name="Tekstvak 24">
            <a:extLst>
              <a:ext uri="{FF2B5EF4-FFF2-40B4-BE49-F238E27FC236}">
                <a16:creationId xmlns:a16="http://schemas.microsoft.com/office/drawing/2014/main" id="{9E0BA584-82C1-0877-25F6-DF8A7EB570B6}"/>
              </a:ext>
            </a:extLst>
          </p:cNvPr>
          <p:cNvSpPr txBox="1"/>
          <p:nvPr/>
        </p:nvSpPr>
        <p:spPr>
          <a:xfrm rot="18927246">
            <a:off x="1868318" y="3645979"/>
            <a:ext cx="1048087" cy="307777"/>
          </a:xfrm>
          <a:prstGeom prst="rect">
            <a:avLst/>
          </a:prstGeom>
          <a:solidFill>
            <a:srgbClr val="E4A26E"/>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400" dirty="0" err="1"/>
              <a:t>publication</a:t>
            </a:r>
            <a:endParaRPr lang="nl-NL" sz="1400" dirty="0"/>
          </a:p>
        </p:txBody>
      </p:sp>
      <p:sp>
        <p:nvSpPr>
          <p:cNvPr id="112" name="Tekstvak 25">
            <a:extLst>
              <a:ext uri="{FF2B5EF4-FFF2-40B4-BE49-F238E27FC236}">
                <a16:creationId xmlns:a16="http://schemas.microsoft.com/office/drawing/2014/main" id="{20B3F8EA-8801-9DC6-A0F3-77023D3373DC}"/>
              </a:ext>
            </a:extLst>
          </p:cNvPr>
          <p:cNvSpPr txBox="1"/>
          <p:nvPr/>
        </p:nvSpPr>
        <p:spPr>
          <a:xfrm rot="18927246">
            <a:off x="2571912" y="4234575"/>
            <a:ext cx="705012" cy="307777"/>
          </a:xfrm>
          <a:prstGeom prst="rect">
            <a:avLst/>
          </a:prstGeom>
          <a:solidFill>
            <a:srgbClr val="7EBCBC"/>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400" dirty="0" err="1"/>
              <a:t>writing</a:t>
            </a:r>
            <a:endParaRPr lang="nl-NL" sz="1400" dirty="0"/>
          </a:p>
        </p:txBody>
      </p:sp>
      <p:sp>
        <p:nvSpPr>
          <p:cNvPr id="113" name="Tekstvak 26">
            <a:extLst>
              <a:ext uri="{FF2B5EF4-FFF2-40B4-BE49-F238E27FC236}">
                <a16:creationId xmlns:a16="http://schemas.microsoft.com/office/drawing/2014/main" id="{870AB11D-EFF2-A7F5-3E11-8005745512BF}"/>
              </a:ext>
            </a:extLst>
          </p:cNvPr>
          <p:cNvSpPr txBox="1"/>
          <p:nvPr/>
        </p:nvSpPr>
        <p:spPr>
          <a:xfrm rot="18927246">
            <a:off x="3137315" y="4765012"/>
            <a:ext cx="888812" cy="307777"/>
          </a:xfrm>
          <a:prstGeom prst="rect">
            <a:avLst/>
          </a:prstGeom>
          <a:solidFill>
            <a:srgbClr val="D8D8AB"/>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400" dirty="0"/>
              <a:t>analysis</a:t>
            </a:r>
          </a:p>
        </p:txBody>
      </p:sp>
      <p:sp>
        <p:nvSpPr>
          <p:cNvPr id="114" name="Tekstvak 20">
            <a:extLst>
              <a:ext uri="{FF2B5EF4-FFF2-40B4-BE49-F238E27FC236}">
                <a16:creationId xmlns:a16="http://schemas.microsoft.com/office/drawing/2014/main" id="{4804B2E7-2BCA-4407-B9DF-2FA19C8D67FB}"/>
              </a:ext>
            </a:extLst>
          </p:cNvPr>
          <p:cNvSpPr txBox="1"/>
          <p:nvPr/>
        </p:nvSpPr>
        <p:spPr>
          <a:xfrm>
            <a:off x="4485957" y="1469347"/>
            <a:ext cx="5895833" cy="480131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nl-NL" dirty="0" err="1"/>
              <a:t>adding</a:t>
            </a:r>
            <a:r>
              <a:rPr lang="nl-NL" dirty="0"/>
              <a:t> </a:t>
            </a:r>
            <a:r>
              <a:rPr lang="nl-NL" dirty="0" err="1"/>
              <a:t>alternative</a:t>
            </a:r>
            <a:r>
              <a:rPr lang="nl-NL" dirty="0"/>
              <a:t> </a:t>
            </a:r>
            <a:r>
              <a:rPr lang="nl-NL" dirty="0" err="1"/>
              <a:t>evaluation</a:t>
            </a:r>
            <a:r>
              <a:rPr lang="nl-NL" dirty="0"/>
              <a:t>, e.g. </a:t>
            </a:r>
            <a:r>
              <a:rPr lang="nl-NL" dirty="0" err="1"/>
              <a:t>with</a:t>
            </a:r>
            <a:r>
              <a:rPr lang="nl-NL" dirty="0"/>
              <a:t> altmetrics</a:t>
            </a:r>
          </a:p>
          <a:p>
            <a:pPr marL="285750" indent="-285750">
              <a:buFont typeface="Arial" panose="020B0604020202020204" pitchFamily="34" charset="0"/>
              <a:buChar char="•"/>
            </a:pPr>
            <a:r>
              <a:rPr lang="nl-NL" dirty="0" err="1"/>
              <a:t>communicating</a:t>
            </a:r>
            <a:r>
              <a:rPr lang="nl-NL" dirty="0"/>
              <a:t> </a:t>
            </a:r>
            <a:r>
              <a:rPr lang="nl-NL" dirty="0" err="1"/>
              <a:t>through</a:t>
            </a:r>
            <a:r>
              <a:rPr lang="nl-NL" dirty="0"/>
              <a:t> </a:t>
            </a:r>
            <a:r>
              <a:rPr lang="nl-NL" dirty="0" err="1"/>
              <a:t>social</a:t>
            </a:r>
            <a:r>
              <a:rPr lang="nl-NL" dirty="0"/>
              <a:t> media, e.g. Twitter</a:t>
            </a:r>
          </a:p>
          <a:p>
            <a:pPr marL="285750" indent="-285750">
              <a:buFont typeface="Arial" panose="020B0604020202020204" pitchFamily="34" charset="0"/>
              <a:buChar char="•"/>
            </a:pPr>
            <a:r>
              <a:rPr lang="nl-NL" dirty="0"/>
              <a:t>sharing posters &amp; </a:t>
            </a:r>
            <a:r>
              <a:rPr lang="nl-NL" dirty="0" err="1"/>
              <a:t>presentations</a:t>
            </a:r>
            <a:r>
              <a:rPr lang="nl-NL" dirty="0"/>
              <a:t>, e.g. at </a:t>
            </a:r>
            <a:r>
              <a:rPr lang="nl-NL" dirty="0" err="1"/>
              <a:t>FigShare</a:t>
            </a:r>
            <a:endParaRPr lang="nl-NL" dirty="0"/>
          </a:p>
          <a:p>
            <a:pPr marL="285750" indent="-285750">
              <a:buFont typeface="Arial" panose="020B0604020202020204" pitchFamily="34" charset="0"/>
              <a:buChar char="•"/>
            </a:pPr>
            <a:r>
              <a:rPr lang="nl-NL" dirty="0" err="1"/>
              <a:t>using</a:t>
            </a:r>
            <a:r>
              <a:rPr lang="nl-NL" dirty="0"/>
              <a:t> open </a:t>
            </a:r>
            <a:r>
              <a:rPr lang="nl-NL" dirty="0" err="1"/>
              <a:t>licenses</a:t>
            </a:r>
            <a:r>
              <a:rPr lang="nl-NL" dirty="0"/>
              <a:t>, e.g. CC0 or CC-BY</a:t>
            </a:r>
          </a:p>
          <a:p>
            <a:pPr marL="285750" indent="-285750">
              <a:buFont typeface="Arial" panose="020B0604020202020204" pitchFamily="34" charset="0"/>
              <a:buChar char="•"/>
            </a:pPr>
            <a:r>
              <a:rPr lang="nl-NL" dirty="0" err="1"/>
              <a:t>publishing</a:t>
            </a:r>
            <a:r>
              <a:rPr lang="nl-NL" dirty="0"/>
              <a:t> open access, ‘green’ or ‘gold’</a:t>
            </a:r>
          </a:p>
          <a:p>
            <a:pPr marL="285750" indent="-285750">
              <a:buFont typeface="Arial" panose="020B0604020202020204" pitchFamily="34" charset="0"/>
              <a:buChar char="•"/>
            </a:pPr>
            <a:r>
              <a:rPr lang="nl-NL" dirty="0"/>
              <a:t>using open peer review, e.g. at journals or PubPeer</a:t>
            </a:r>
          </a:p>
          <a:p>
            <a:pPr marL="285750" indent="-285750">
              <a:buFont typeface="Arial" panose="020B0604020202020204" pitchFamily="34" charset="0"/>
              <a:buChar char="•"/>
            </a:pPr>
            <a:r>
              <a:rPr lang="nl-NL" dirty="0"/>
              <a:t>sharing preprints, e.g. at OSF, arXiv or bioRxiv</a:t>
            </a:r>
          </a:p>
          <a:p>
            <a:pPr marL="285750" indent="-285750">
              <a:buFont typeface="Arial" panose="020B0604020202020204" pitchFamily="34" charset="0"/>
              <a:buChar char="•"/>
            </a:pPr>
            <a:r>
              <a:rPr lang="nl-NL" dirty="0" err="1"/>
              <a:t>using</a:t>
            </a:r>
            <a:r>
              <a:rPr lang="nl-NL" dirty="0"/>
              <a:t> </a:t>
            </a:r>
            <a:r>
              <a:rPr lang="nl-NL" dirty="0" err="1"/>
              <a:t>actionable</a:t>
            </a:r>
            <a:r>
              <a:rPr lang="nl-NL" dirty="0"/>
              <a:t> formats, e.g. with Jupyter or CoCalc</a:t>
            </a:r>
          </a:p>
          <a:p>
            <a:pPr marL="285750" indent="-285750">
              <a:buFont typeface="Arial" panose="020B0604020202020204" pitchFamily="34" charset="0"/>
              <a:buChar char="•"/>
            </a:pPr>
            <a:r>
              <a:rPr lang="nl-NL" dirty="0"/>
              <a:t>open XML-drafting, e.g. at </a:t>
            </a:r>
            <a:r>
              <a:rPr lang="nl-NL" dirty="0" err="1"/>
              <a:t>Overleaf</a:t>
            </a:r>
            <a:r>
              <a:rPr lang="nl-NL" dirty="0"/>
              <a:t> or </a:t>
            </a:r>
            <a:r>
              <a:rPr lang="nl-NL" dirty="0" err="1"/>
              <a:t>Authorea</a:t>
            </a:r>
            <a:endParaRPr lang="nl-NL" dirty="0"/>
          </a:p>
          <a:p>
            <a:pPr marL="285750" indent="-285750">
              <a:buFont typeface="Arial" panose="020B0604020202020204" pitchFamily="34" charset="0"/>
              <a:buChar char="•"/>
            </a:pPr>
            <a:r>
              <a:rPr lang="nl-NL" dirty="0"/>
              <a:t>sharing protocols &amp; workfl., e.g. at Protocols.io</a:t>
            </a:r>
          </a:p>
          <a:p>
            <a:pPr marL="285750" indent="-285750">
              <a:buFont typeface="Arial" panose="020B0604020202020204" pitchFamily="34" charset="0"/>
              <a:buChar char="•"/>
            </a:pPr>
            <a:r>
              <a:rPr lang="nl-NL" dirty="0"/>
              <a:t>sharing notebooks, e.g. at </a:t>
            </a:r>
            <a:r>
              <a:rPr lang="nl-NL" dirty="0" err="1"/>
              <a:t>OpenNotebookScience</a:t>
            </a:r>
            <a:endParaRPr lang="nl-NL" dirty="0"/>
          </a:p>
          <a:p>
            <a:pPr marL="285750" indent="-285750">
              <a:buFont typeface="Arial" panose="020B0604020202020204" pitchFamily="34" charset="0"/>
              <a:buChar char="•"/>
            </a:pPr>
            <a:r>
              <a:rPr lang="nl-NL" dirty="0"/>
              <a:t>sharing code, e.g. at GitHub with GNU/MIT license</a:t>
            </a:r>
          </a:p>
          <a:p>
            <a:pPr marL="285750" indent="-285750">
              <a:buFont typeface="Arial" panose="020B0604020202020204" pitchFamily="34" charset="0"/>
              <a:buChar char="•"/>
            </a:pPr>
            <a:r>
              <a:rPr lang="nl-NL" dirty="0"/>
              <a:t>sharing data, e.g. at Dryad, Zenodo or Dataverse</a:t>
            </a:r>
          </a:p>
          <a:p>
            <a:pPr marL="285750" indent="-285750">
              <a:buFont typeface="Arial" panose="020B0604020202020204" pitchFamily="34" charset="0"/>
              <a:buChar char="•"/>
            </a:pPr>
            <a:r>
              <a:rPr lang="nl-NL" dirty="0"/>
              <a:t>pre-</a:t>
            </a:r>
            <a:r>
              <a:rPr lang="nl-NL" dirty="0" err="1"/>
              <a:t>registering</a:t>
            </a:r>
            <a:r>
              <a:rPr lang="nl-NL" dirty="0"/>
              <a:t>, e.g. at OSF or </a:t>
            </a:r>
            <a:r>
              <a:rPr lang="nl-NL" dirty="0" err="1"/>
              <a:t>AsPredicted</a:t>
            </a:r>
            <a:r>
              <a:rPr lang="nl-NL" dirty="0"/>
              <a:t> </a:t>
            </a:r>
          </a:p>
          <a:p>
            <a:pPr marL="285750" indent="-285750">
              <a:buFont typeface="Arial" panose="020B0604020202020204" pitchFamily="34" charset="0"/>
              <a:buChar char="•"/>
            </a:pPr>
            <a:r>
              <a:rPr lang="nl-NL" dirty="0" err="1"/>
              <a:t>commenting</a:t>
            </a:r>
            <a:r>
              <a:rPr lang="nl-NL" dirty="0"/>
              <a:t> </a:t>
            </a:r>
            <a:r>
              <a:rPr lang="nl-NL" dirty="0" err="1"/>
              <a:t>openly</a:t>
            </a:r>
            <a:r>
              <a:rPr lang="nl-NL" dirty="0"/>
              <a:t>, e.g. </a:t>
            </a:r>
            <a:r>
              <a:rPr lang="nl-NL" dirty="0" err="1"/>
              <a:t>with</a:t>
            </a:r>
            <a:r>
              <a:rPr lang="nl-NL" dirty="0"/>
              <a:t> Hypothes.is</a:t>
            </a:r>
          </a:p>
          <a:p>
            <a:pPr marL="285750" indent="-285750">
              <a:buFont typeface="Arial" panose="020B0604020202020204" pitchFamily="34" charset="0"/>
              <a:buChar char="•"/>
            </a:pPr>
            <a:r>
              <a:rPr lang="nl-NL" dirty="0" err="1"/>
              <a:t>using</a:t>
            </a:r>
            <a:r>
              <a:rPr lang="nl-NL" dirty="0"/>
              <a:t> shared </a:t>
            </a:r>
            <a:r>
              <a:rPr lang="nl-NL" dirty="0" err="1"/>
              <a:t>reference</a:t>
            </a:r>
            <a:r>
              <a:rPr lang="nl-NL" dirty="0"/>
              <a:t> </a:t>
            </a:r>
            <a:r>
              <a:rPr lang="nl-NL" dirty="0" err="1"/>
              <a:t>libraries</a:t>
            </a:r>
            <a:r>
              <a:rPr lang="nl-NL" dirty="0"/>
              <a:t>, e.g. </a:t>
            </a:r>
            <a:r>
              <a:rPr lang="nl-NL" dirty="0" err="1"/>
              <a:t>with</a:t>
            </a:r>
            <a:r>
              <a:rPr lang="nl-NL" dirty="0"/>
              <a:t> </a:t>
            </a:r>
            <a:r>
              <a:rPr lang="nl-NL" dirty="0" err="1"/>
              <a:t>Zotero</a:t>
            </a:r>
            <a:endParaRPr lang="nl-NL" dirty="0"/>
          </a:p>
          <a:p>
            <a:pPr marL="285750" indent="-285750">
              <a:buFont typeface="Arial" panose="020B0604020202020204" pitchFamily="34" charset="0"/>
              <a:buChar char="•"/>
            </a:pPr>
            <a:r>
              <a:rPr lang="nl-NL" dirty="0"/>
              <a:t>sharing (</a:t>
            </a:r>
            <a:r>
              <a:rPr lang="nl-NL" dirty="0" err="1"/>
              <a:t>grant</a:t>
            </a:r>
            <a:r>
              <a:rPr lang="nl-NL" dirty="0"/>
              <a:t>) </a:t>
            </a:r>
            <a:r>
              <a:rPr lang="nl-NL" dirty="0" err="1"/>
              <a:t>proposals</a:t>
            </a:r>
            <a:r>
              <a:rPr lang="nl-NL" dirty="0"/>
              <a:t>, e.g. at RIO</a:t>
            </a:r>
          </a:p>
        </p:txBody>
      </p:sp>
      <p:sp>
        <p:nvSpPr>
          <p:cNvPr id="115" name="Tekstvak 27">
            <a:extLst>
              <a:ext uri="{FF2B5EF4-FFF2-40B4-BE49-F238E27FC236}">
                <a16:creationId xmlns:a16="http://schemas.microsoft.com/office/drawing/2014/main" id="{C80EEC71-6340-A065-12A3-686646BCEB23}"/>
              </a:ext>
            </a:extLst>
          </p:cNvPr>
          <p:cNvSpPr txBox="1"/>
          <p:nvPr/>
        </p:nvSpPr>
        <p:spPr>
          <a:xfrm rot="18927246">
            <a:off x="3831728" y="5644862"/>
            <a:ext cx="811185" cy="307777"/>
          </a:xfrm>
          <a:prstGeom prst="rect">
            <a:avLst/>
          </a:prstGeom>
          <a:solidFill>
            <a:srgbClr val="CF3F3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400" dirty="0"/>
              <a:t>search</a:t>
            </a:r>
          </a:p>
        </p:txBody>
      </p:sp>
      <p:pic>
        <p:nvPicPr>
          <p:cNvPr id="116" name="Afbeelding 28">
            <a:hlinkClick r:id="rId3"/>
            <a:extLst>
              <a:ext uri="{FF2B5EF4-FFF2-40B4-BE49-F238E27FC236}">
                <a16:creationId xmlns:a16="http://schemas.microsoft.com/office/drawing/2014/main" id="{D2725D8E-8884-9371-C10F-4AD5C6274B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29454" y="1554654"/>
            <a:ext cx="241222" cy="235689"/>
          </a:xfrm>
          <a:prstGeom prst="rect">
            <a:avLst/>
          </a:prstGeom>
        </p:spPr>
      </p:pic>
      <p:pic>
        <p:nvPicPr>
          <p:cNvPr id="117" name="Afbeelding 29">
            <a:hlinkClick r:id="rId5"/>
            <a:extLst>
              <a:ext uri="{FF2B5EF4-FFF2-40B4-BE49-F238E27FC236}">
                <a16:creationId xmlns:a16="http://schemas.microsoft.com/office/drawing/2014/main" id="{5C287C7F-A431-3FBC-114C-8FC21F55E7B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7109" y="5395511"/>
            <a:ext cx="196781" cy="222363"/>
          </a:xfrm>
          <a:prstGeom prst="rect">
            <a:avLst/>
          </a:prstGeom>
        </p:spPr>
      </p:pic>
      <p:pic>
        <p:nvPicPr>
          <p:cNvPr id="118" name="Afbeelding 30">
            <a:hlinkClick r:id="rId7"/>
            <a:extLst>
              <a:ext uri="{FF2B5EF4-FFF2-40B4-BE49-F238E27FC236}">
                <a16:creationId xmlns:a16="http://schemas.microsoft.com/office/drawing/2014/main" id="{9CFB544F-7C92-FC0D-6528-4A7BF3B82BA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59252" y="4818714"/>
            <a:ext cx="412343" cy="230476"/>
          </a:xfrm>
          <a:prstGeom prst="rect">
            <a:avLst/>
          </a:prstGeom>
        </p:spPr>
      </p:pic>
      <p:pic>
        <p:nvPicPr>
          <p:cNvPr id="119" name="Afbeelding 31">
            <a:hlinkClick r:id="rId9"/>
            <a:extLst>
              <a:ext uri="{FF2B5EF4-FFF2-40B4-BE49-F238E27FC236}">
                <a16:creationId xmlns:a16="http://schemas.microsoft.com/office/drawing/2014/main" id="{DC68E9BF-D4D1-6254-3E9B-9F74D0A1354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24107" y="4823920"/>
            <a:ext cx="601835" cy="240734"/>
          </a:xfrm>
          <a:prstGeom prst="rect">
            <a:avLst/>
          </a:prstGeom>
        </p:spPr>
      </p:pic>
      <p:pic>
        <p:nvPicPr>
          <p:cNvPr id="120" name="Afbeelding 33">
            <a:hlinkClick r:id="rId11"/>
            <a:extLst>
              <a:ext uri="{FF2B5EF4-FFF2-40B4-BE49-F238E27FC236}">
                <a16:creationId xmlns:a16="http://schemas.microsoft.com/office/drawing/2014/main" id="{BE5BDB48-29EA-595F-23FD-30350808EBF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361790" y="4759551"/>
            <a:ext cx="401779" cy="401779"/>
          </a:xfrm>
          <a:prstGeom prst="rect">
            <a:avLst/>
          </a:prstGeom>
        </p:spPr>
      </p:pic>
      <p:pic>
        <p:nvPicPr>
          <p:cNvPr id="121" name="Afbeelding 34">
            <a:hlinkClick r:id="rId13"/>
            <a:extLst>
              <a:ext uri="{FF2B5EF4-FFF2-40B4-BE49-F238E27FC236}">
                <a16:creationId xmlns:a16="http://schemas.microsoft.com/office/drawing/2014/main" id="{887FC19F-FBD1-74BF-373C-1C378380A2E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60303">
            <a:off x="10332554" y="2074430"/>
            <a:ext cx="238313" cy="237736"/>
          </a:xfrm>
          <a:prstGeom prst="rect">
            <a:avLst/>
          </a:prstGeom>
        </p:spPr>
      </p:pic>
      <p:pic>
        <p:nvPicPr>
          <p:cNvPr id="122" name="Afbeelding 37">
            <a:hlinkClick r:id="rId15"/>
            <a:extLst>
              <a:ext uri="{FF2B5EF4-FFF2-40B4-BE49-F238E27FC236}">
                <a16:creationId xmlns:a16="http://schemas.microsoft.com/office/drawing/2014/main" id="{FF0A1669-6FE0-5751-A1C1-018D0224CC4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363901" y="2649563"/>
            <a:ext cx="188004" cy="188004"/>
          </a:xfrm>
          <a:prstGeom prst="rect">
            <a:avLst/>
          </a:prstGeom>
        </p:spPr>
      </p:pic>
      <p:pic>
        <p:nvPicPr>
          <p:cNvPr id="123" name="Afbeelding 38">
            <a:hlinkClick r:id="rId17"/>
            <a:extLst>
              <a:ext uri="{FF2B5EF4-FFF2-40B4-BE49-F238E27FC236}">
                <a16:creationId xmlns:a16="http://schemas.microsoft.com/office/drawing/2014/main" id="{20738D00-5AC5-F3DB-C352-537ACF50CDF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321568" y="3441224"/>
            <a:ext cx="287864" cy="287864"/>
          </a:xfrm>
          <a:prstGeom prst="rect">
            <a:avLst/>
          </a:prstGeom>
        </p:spPr>
      </p:pic>
      <p:pic>
        <p:nvPicPr>
          <p:cNvPr id="124" name="Afbeelding 39">
            <a:hlinkClick r:id="rId19"/>
            <a:extLst>
              <a:ext uri="{FF2B5EF4-FFF2-40B4-BE49-F238E27FC236}">
                <a16:creationId xmlns:a16="http://schemas.microsoft.com/office/drawing/2014/main" id="{2B163017-1D20-503F-E659-E340EB20E55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363021" y="5670418"/>
            <a:ext cx="205716" cy="205716"/>
          </a:xfrm>
          <a:prstGeom prst="rect">
            <a:avLst/>
          </a:prstGeom>
        </p:spPr>
      </p:pic>
      <p:pic>
        <p:nvPicPr>
          <p:cNvPr id="125" name="Afbeelding 41">
            <a:hlinkClick r:id="rId21"/>
            <a:extLst>
              <a:ext uri="{FF2B5EF4-FFF2-40B4-BE49-F238E27FC236}">
                <a16:creationId xmlns:a16="http://schemas.microsoft.com/office/drawing/2014/main" id="{DCD3884B-E2AE-457C-4778-4E8F6F3AC8F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365420" y="5108496"/>
            <a:ext cx="214965" cy="214965"/>
          </a:xfrm>
          <a:prstGeom prst="rect">
            <a:avLst/>
          </a:prstGeom>
        </p:spPr>
      </p:pic>
      <p:pic>
        <p:nvPicPr>
          <p:cNvPr id="126" name="Afbeelding 42">
            <a:hlinkClick r:id="rId23"/>
            <a:extLst>
              <a:ext uri="{FF2B5EF4-FFF2-40B4-BE49-F238E27FC236}">
                <a16:creationId xmlns:a16="http://schemas.microsoft.com/office/drawing/2014/main" id="{7481E7A8-35B7-EB4C-7FAA-3A88D2CEA4CB}"/>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652349" y="5126981"/>
            <a:ext cx="186446" cy="186446"/>
          </a:xfrm>
          <a:prstGeom prst="rect">
            <a:avLst/>
          </a:prstGeom>
        </p:spPr>
      </p:pic>
      <p:pic>
        <p:nvPicPr>
          <p:cNvPr id="127" name="Afbeelding 43">
            <a:hlinkClick r:id="rId25"/>
            <a:extLst>
              <a:ext uri="{FF2B5EF4-FFF2-40B4-BE49-F238E27FC236}">
                <a16:creationId xmlns:a16="http://schemas.microsoft.com/office/drawing/2014/main" id="{93CA7BEC-55E7-4786-A4D7-037A6161D4CA}"/>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335388" y="2355783"/>
            <a:ext cx="227845" cy="228863"/>
          </a:xfrm>
          <a:prstGeom prst="rect">
            <a:avLst/>
          </a:prstGeom>
        </p:spPr>
      </p:pic>
      <p:pic>
        <p:nvPicPr>
          <p:cNvPr id="128" name="Afbeelding 44">
            <a:hlinkClick r:id="rId27"/>
            <a:extLst>
              <a:ext uri="{FF2B5EF4-FFF2-40B4-BE49-F238E27FC236}">
                <a16:creationId xmlns:a16="http://schemas.microsoft.com/office/drawing/2014/main" id="{E87C86BC-5F32-1217-4F6E-507215541D33}"/>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0310020" y="1804578"/>
            <a:ext cx="270365" cy="232514"/>
          </a:xfrm>
          <a:prstGeom prst="rect">
            <a:avLst/>
          </a:prstGeom>
        </p:spPr>
      </p:pic>
      <p:pic>
        <p:nvPicPr>
          <p:cNvPr id="129" name="Afbeelding 45">
            <a:hlinkClick r:id="rId29"/>
            <a:extLst>
              <a:ext uri="{FF2B5EF4-FFF2-40B4-BE49-F238E27FC236}">
                <a16:creationId xmlns:a16="http://schemas.microsoft.com/office/drawing/2014/main" id="{587E3263-3CF0-5EDC-7FEB-33380151EEF5}"/>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0624032" y="3185754"/>
            <a:ext cx="526919" cy="206454"/>
          </a:xfrm>
          <a:prstGeom prst="rect">
            <a:avLst/>
          </a:prstGeom>
        </p:spPr>
      </p:pic>
      <p:pic>
        <p:nvPicPr>
          <p:cNvPr id="130" name="Afbeelding 46">
            <a:hlinkClick r:id="rId31"/>
            <a:extLst>
              <a:ext uri="{FF2B5EF4-FFF2-40B4-BE49-F238E27FC236}">
                <a16:creationId xmlns:a16="http://schemas.microsoft.com/office/drawing/2014/main" id="{D22F15E3-FA64-149D-0460-D3DCD615C796}"/>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11219135" y="3209711"/>
            <a:ext cx="484852" cy="132348"/>
          </a:xfrm>
          <a:prstGeom prst="rect">
            <a:avLst/>
          </a:prstGeom>
        </p:spPr>
      </p:pic>
      <p:pic>
        <p:nvPicPr>
          <p:cNvPr id="131" name="Afbeelding 47">
            <a:hlinkClick r:id="rId33"/>
            <a:extLst>
              <a:ext uri="{FF2B5EF4-FFF2-40B4-BE49-F238E27FC236}">
                <a16:creationId xmlns:a16="http://schemas.microsoft.com/office/drawing/2014/main" id="{5E8A07FF-D646-6178-3FA0-EB3CB904AF54}"/>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343176" y="3194382"/>
            <a:ext cx="214965" cy="214965"/>
          </a:xfrm>
          <a:prstGeom prst="rect">
            <a:avLst/>
          </a:prstGeom>
        </p:spPr>
      </p:pic>
      <p:pic>
        <p:nvPicPr>
          <p:cNvPr id="132" name="Afbeelding 50">
            <a:hlinkClick r:id="rId34"/>
            <a:extLst>
              <a:ext uri="{FF2B5EF4-FFF2-40B4-BE49-F238E27FC236}">
                <a16:creationId xmlns:a16="http://schemas.microsoft.com/office/drawing/2014/main" id="{31EDB6E5-9BDC-9C0E-D9FC-72EF79397BFB}"/>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0600866" y="3736488"/>
            <a:ext cx="237929" cy="261722"/>
          </a:xfrm>
          <a:prstGeom prst="rect">
            <a:avLst/>
          </a:prstGeom>
        </p:spPr>
      </p:pic>
      <p:pic>
        <p:nvPicPr>
          <p:cNvPr id="133" name="Afbeelding 51">
            <a:hlinkClick r:id="rId36"/>
            <a:extLst>
              <a:ext uri="{FF2B5EF4-FFF2-40B4-BE49-F238E27FC236}">
                <a16:creationId xmlns:a16="http://schemas.microsoft.com/office/drawing/2014/main" id="{5E48FC5C-80C6-4269-071B-944B5AA8CEF3}"/>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0331722" y="3751885"/>
            <a:ext cx="231511" cy="231511"/>
          </a:xfrm>
          <a:prstGeom prst="rect">
            <a:avLst/>
          </a:prstGeom>
        </p:spPr>
      </p:pic>
      <p:pic>
        <p:nvPicPr>
          <p:cNvPr id="134" name="Afbeelding 52">
            <a:hlinkClick r:id="rId38"/>
            <a:extLst>
              <a:ext uri="{FF2B5EF4-FFF2-40B4-BE49-F238E27FC236}">
                <a16:creationId xmlns:a16="http://schemas.microsoft.com/office/drawing/2014/main" id="{D3847089-5276-505A-19ED-03B2036046E0}"/>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0368391" y="5909541"/>
            <a:ext cx="218078" cy="218078"/>
          </a:xfrm>
          <a:prstGeom prst="rect">
            <a:avLst/>
          </a:prstGeom>
        </p:spPr>
      </p:pic>
      <p:pic>
        <p:nvPicPr>
          <p:cNvPr id="135" name="Afbeelding 54">
            <a:hlinkClick r:id="rId40"/>
            <a:extLst>
              <a:ext uri="{FF2B5EF4-FFF2-40B4-BE49-F238E27FC236}">
                <a16:creationId xmlns:a16="http://schemas.microsoft.com/office/drawing/2014/main" id="{B4917A8F-C0E0-8005-8375-2FDAB05CD9E7}"/>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625029" y="1554654"/>
            <a:ext cx="235689" cy="235689"/>
          </a:xfrm>
          <a:prstGeom prst="rect">
            <a:avLst/>
          </a:prstGeom>
        </p:spPr>
      </p:pic>
      <p:pic>
        <p:nvPicPr>
          <p:cNvPr id="136" name="Afbeelding 55">
            <a:hlinkClick r:id="rId42"/>
            <a:extLst>
              <a:ext uri="{FF2B5EF4-FFF2-40B4-BE49-F238E27FC236}">
                <a16:creationId xmlns:a16="http://schemas.microsoft.com/office/drawing/2014/main" id="{794362F1-0819-559C-0C47-B8C56EA4305F}"/>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0896815" y="1554654"/>
            <a:ext cx="227905" cy="227905"/>
          </a:xfrm>
          <a:prstGeom prst="rect">
            <a:avLst/>
          </a:prstGeom>
        </p:spPr>
      </p:pic>
      <p:pic>
        <p:nvPicPr>
          <p:cNvPr id="137" name="Afbeelding 3">
            <a:hlinkClick r:id="rId44"/>
            <a:extLst>
              <a:ext uri="{FF2B5EF4-FFF2-40B4-BE49-F238E27FC236}">
                <a16:creationId xmlns:a16="http://schemas.microsoft.com/office/drawing/2014/main" id="{ED8BF91A-B43D-E4C4-7F9C-48EC89ACEBC6}"/>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0317205" y="4261614"/>
            <a:ext cx="260802" cy="260802"/>
          </a:xfrm>
          <a:prstGeom prst="rect">
            <a:avLst/>
          </a:prstGeom>
        </p:spPr>
      </p:pic>
      <p:pic>
        <p:nvPicPr>
          <p:cNvPr id="138" name="Afbeelding 23">
            <a:hlinkClick r:id="rId46"/>
            <a:extLst>
              <a:ext uri="{FF2B5EF4-FFF2-40B4-BE49-F238E27FC236}">
                <a16:creationId xmlns:a16="http://schemas.microsoft.com/office/drawing/2014/main" id="{C6A66BF5-4813-67E6-A686-7C0D4B7E4756}"/>
              </a:ext>
            </a:extLst>
          </p:cNvPr>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10656876" y="2892792"/>
            <a:ext cx="230635" cy="230635"/>
          </a:xfrm>
          <a:prstGeom prst="rect">
            <a:avLst/>
          </a:prstGeom>
        </p:spPr>
      </p:pic>
      <p:pic>
        <p:nvPicPr>
          <p:cNvPr id="139" name="Picture 138">
            <a:hlinkClick r:id="rId48"/>
            <a:extLst>
              <a:ext uri="{FF2B5EF4-FFF2-40B4-BE49-F238E27FC236}">
                <a16:creationId xmlns:a16="http://schemas.microsoft.com/office/drawing/2014/main" id="{4108CFE8-47DA-47BF-9CCA-46CD11E23741}"/>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313002" y="2842197"/>
            <a:ext cx="287864" cy="293098"/>
          </a:xfrm>
          <a:prstGeom prst="rect">
            <a:avLst/>
          </a:prstGeom>
        </p:spPr>
      </p:pic>
      <p:pic>
        <p:nvPicPr>
          <p:cNvPr id="140" name="Picture 139">
            <a:hlinkClick r:id="rId50"/>
            <a:extLst>
              <a:ext uri="{FF2B5EF4-FFF2-40B4-BE49-F238E27FC236}">
                <a16:creationId xmlns:a16="http://schemas.microsoft.com/office/drawing/2014/main" id="{FBE5EDAC-9730-43B8-B380-71185ADD264E}"/>
              </a:ext>
            </a:extLst>
          </p:cNvPr>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10625311" y="3430560"/>
            <a:ext cx="260734" cy="263277"/>
          </a:xfrm>
          <a:prstGeom prst="rect">
            <a:avLst/>
          </a:prstGeom>
        </p:spPr>
      </p:pic>
      <p:pic>
        <p:nvPicPr>
          <p:cNvPr id="141" name="Picture 140">
            <a:hlinkClick r:id="rId52"/>
            <a:extLst>
              <a:ext uri="{FF2B5EF4-FFF2-40B4-BE49-F238E27FC236}">
                <a16:creationId xmlns:a16="http://schemas.microsoft.com/office/drawing/2014/main" id="{C4151B79-D510-4C46-BD44-B2CAEF2163F9}"/>
              </a:ext>
            </a:extLst>
          </p:cNvPr>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10343176" y="4028179"/>
            <a:ext cx="205484" cy="205484"/>
          </a:xfrm>
          <a:prstGeom prst="rect">
            <a:avLst/>
          </a:prstGeom>
        </p:spPr>
      </p:pic>
      <p:pic>
        <p:nvPicPr>
          <p:cNvPr id="142" name="Picture 141">
            <a:hlinkClick r:id="rId54"/>
            <a:extLst>
              <a:ext uri="{FF2B5EF4-FFF2-40B4-BE49-F238E27FC236}">
                <a16:creationId xmlns:a16="http://schemas.microsoft.com/office/drawing/2014/main" id="{22D56910-D4FC-41E7-AA16-387AE27BB8A4}"/>
              </a:ext>
            </a:extLst>
          </p:cNvPr>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10894505" y="2657785"/>
            <a:ext cx="471861" cy="170846"/>
          </a:xfrm>
          <a:prstGeom prst="rect">
            <a:avLst/>
          </a:prstGeom>
        </p:spPr>
      </p:pic>
      <p:grpSp>
        <p:nvGrpSpPr>
          <p:cNvPr id="143" name="Group 142">
            <a:extLst>
              <a:ext uri="{FF2B5EF4-FFF2-40B4-BE49-F238E27FC236}">
                <a16:creationId xmlns:a16="http://schemas.microsoft.com/office/drawing/2014/main" id="{51601507-B710-4968-8880-A3286772C98E}"/>
              </a:ext>
            </a:extLst>
          </p:cNvPr>
          <p:cNvGrpSpPr/>
          <p:nvPr/>
        </p:nvGrpSpPr>
        <p:grpSpPr>
          <a:xfrm>
            <a:off x="30339" y="6290876"/>
            <a:ext cx="4660333" cy="261610"/>
            <a:chOff x="3115648" y="6509710"/>
            <a:chExt cx="4660333" cy="261610"/>
          </a:xfrm>
        </p:grpSpPr>
        <p:pic>
          <p:nvPicPr>
            <p:cNvPr id="148" name="Picture 147">
              <a:hlinkClick r:id="rId56"/>
              <a:extLst>
                <a:ext uri="{FF2B5EF4-FFF2-40B4-BE49-F238E27FC236}">
                  <a16:creationId xmlns:a16="http://schemas.microsoft.com/office/drawing/2014/main" id="{43602AE0-E08E-4C15-8300-435889A89710}"/>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3115648" y="6512251"/>
              <a:ext cx="504000" cy="176337"/>
            </a:xfrm>
            <a:prstGeom prst="rect">
              <a:avLst/>
            </a:prstGeom>
          </p:spPr>
        </p:pic>
        <p:sp>
          <p:nvSpPr>
            <p:cNvPr id="149" name="Rectangle 148">
              <a:extLst>
                <a:ext uri="{FF2B5EF4-FFF2-40B4-BE49-F238E27FC236}">
                  <a16:creationId xmlns:a16="http://schemas.microsoft.com/office/drawing/2014/main" id="{7A6058B0-6C26-43D3-A4F5-FB06CAFAC64D}"/>
                </a:ext>
              </a:extLst>
            </p:cNvPr>
            <p:cNvSpPr/>
            <p:nvPr/>
          </p:nvSpPr>
          <p:spPr>
            <a:xfrm>
              <a:off x="3561366" y="6509710"/>
              <a:ext cx="4214615" cy="26161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100" i="1" dirty="0"/>
                <a:t>B. Kramer &amp; J. Bosman </a:t>
              </a:r>
              <a:r>
                <a:rPr lang="en-GB" sz="1100" i="1" dirty="0">
                  <a:hlinkClick r:id="rId58"/>
                </a:rPr>
                <a:t>https://101innovations.wordpress.com</a:t>
              </a:r>
              <a:endParaRPr lang="en-GB" sz="1100" i="1" dirty="0"/>
            </a:p>
          </p:txBody>
        </p:sp>
      </p:grpSp>
      <p:pic>
        <p:nvPicPr>
          <p:cNvPr id="144" name="Picture 143">
            <a:hlinkClick r:id="rId59"/>
            <a:extLst>
              <a:ext uri="{FF2B5EF4-FFF2-40B4-BE49-F238E27FC236}">
                <a16:creationId xmlns:a16="http://schemas.microsoft.com/office/drawing/2014/main" id="{45E919B0-CC9B-4358-A289-E5BF129901D8}"/>
              </a:ext>
            </a:extLst>
          </p:cNvPr>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10650637" y="2638524"/>
            <a:ext cx="210081" cy="210081"/>
          </a:xfrm>
          <a:prstGeom prst="rect">
            <a:avLst/>
          </a:prstGeom>
        </p:spPr>
      </p:pic>
      <p:pic>
        <p:nvPicPr>
          <p:cNvPr id="145" name="Afbeelding 32">
            <a:hlinkClick r:id="rId61"/>
            <a:extLst>
              <a:ext uri="{FF2B5EF4-FFF2-40B4-BE49-F238E27FC236}">
                <a16:creationId xmlns:a16="http://schemas.microsoft.com/office/drawing/2014/main" id="{3866BA08-AD3C-FD61-B449-5A5FED836F33}"/>
              </a:ext>
            </a:extLst>
          </p:cNvPr>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10305844" y="4532754"/>
            <a:ext cx="301405" cy="264648"/>
          </a:xfrm>
          <a:prstGeom prst="rect">
            <a:avLst/>
          </a:prstGeom>
        </p:spPr>
      </p:pic>
      <p:pic>
        <p:nvPicPr>
          <p:cNvPr id="146" name="Picture 145">
            <a:hlinkClick r:id="rId63"/>
            <a:extLst>
              <a:ext uri="{FF2B5EF4-FFF2-40B4-BE49-F238E27FC236}">
                <a16:creationId xmlns:a16="http://schemas.microsoft.com/office/drawing/2014/main" id="{B6767A79-7096-4E32-92BE-4D71340EC584}"/>
              </a:ext>
            </a:extLst>
          </p:cNvPr>
          <p:cNvPicPr>
            <a:picLocks noChangeAspect="1"/>
          </p:cNvPicPr>
          <p:nvPr/>
        </p:nvPicPr>
        <p:blipFill>
          <a:blip r:embed="rId64" cstate="print">
            <a:extLst>
              <a:ext uri="{28A0092B-C50C-407E-A947-70E740481C1C}">
                <a14:useLocalDpi xmlns:a14="http://schemas.microsoft.com/office/drawing/2010/main" val="0"/>
              </a:ext>
            </a:extLst>
          </a:blip>
          <a:stretch>
            <a:fillRect/>
          </a:stretch>
        </p:blipFill>
        <p:spPr>
          <a:xfrm>
            <a:off x="10994125" y="2871730"/>
            <a:ext cx="224761" cy="224761"/>
          </a:xfrm>
          <a:prstGeom prst="rect">
            <a:avLst/>
          </a:prstGeom>
        </p:spPr>
      </p:pic>
      <p:sp>
        <p:nvSpPr>
          <p:cNvPr id="147" name="TextBox 1">
            <a:extLst>
              <a:ext uri="{FF2B5EF4-FFF2-40B4-BE49-F238E27FC236}">
                <a16:creationId xmlns:a16="http://schemas.microsoft.com/office/drawing/2014/main" id="{1E17C083-FD54-402A-9B8D-E34A4A3ED128}"/>
              </a:ext>
            </a:extLst>
          </p:cNvPr>
          <p:cNvSpPr txBox="1"/>
          <p:nvPr/>
        </p:nvSpPr>
        <p:spPr>
          <a:xfrm>
            <a:off x="-3797" y="6545637"/>
            <a:ext cx="9196748" cy="25391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50" dirty="0"/>
              <a:t>Source: </a:t>
            </a:r>
            <a:r>
              <a:rPr lang="en-US" sz="1050" dirty="0"/>
              <a:t>Kramer, Bianca, &amp; Bosman, Jeroen. (2018, January 14). Rainbow of open science practices. </a:t>
            </a:r>
            <a:r>
              <a:rPr lang="en-US" sz="1050" dirty="0" err="1"/>
              <a:t>Zenodo</a:t>
            </a:r>
            <a:r>
              <a:rPr lang="en-US" sz="1050" dirty="0"/>
              <a:t>. </a:t>
            </a:r>
            <a:r>
              <a:rPr lang="en-US" sz="1050" dirty="0">
                <a:hlinkClick r:id="rId65"/>
              </a:rPr>
              <a:t>https://doi.org/10.5281/zenodo.1147025</a:t>
            </a:r>
            <a:r>
              <a:rPr lang="en-US" sz="1050" dirty="0"/>
              <a:t> </a:t>
            </a:r>
            <a:endParaRPr lang="en-GB" sz="1050" dirty="0"/>
          </a:p>
        </p:txBody>
      </p:sp>
    </p:spTree>
    <p:extLst>
      <p:ext uri="{BB962C8B-B14F-4D97-AF65-F5344CB8AC3E}">
        <p14:creationId xmlns:p14="http://schemas.microsoft.com/office/powerpoint/2010/main" val="3255318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613E-2701-A54A-82E9-2C9326D899E0}"/>
              </a:ext>
            </a:extLst>
          </p:cNvPr>
          <p:cNvSpPr>
            <a:spLocks noGrp="1"/>
          </p:cNvSpPr>
          <p:nvPr>
            <p:ph type="title"/>
          </p:nvPr>
        </p:nvSpPr>
        <p:spPr>
          <a:xfrm>
            <a:off x="1265583" y="365125"/>
            <a:ext cx="10515600" cy="1325563"/>
          </a:xfrm>
        </p:spPr>
        <p:txBody>
          <a:bodyPr>
            <a:normAutofit/>
          </a:bodyPr>
          <a:lstStyle/>
          <a:p>
            <a:r>
              <a:rPr lang="en-US" b="1" i="0" kern="1200" cap="all" baseline="0" dirty="0">
                <a:latin typeface="Arial Narrow" panose="020B0606020202030204" pitchFamily="34" charset="0"/>
                <a:ea typeface="+mj-ea"/>
                <a:cs typeface="+mj-cs"/>
              </a:rPr>
              <a:t>Tools for </a:t>
            </a:r>
            <a:r>
              <a:rPr lang="en-US" b="1" i="0" kern="1200" cap="all" baseline="0" dirty="0" err="1">
                <a:latin typeface="Arial Narrow" panose="020B0606020202030204" pitchFamily="34" charset="0"/>
                <a:ea typeface="+mj-ea"/>
                <a:cs typeface="+mj-cs"/>
              </a:rPr>
              <a:t>OPEn</a:t>
            </a:r>
            <a:r>
              <a:rPr lang="en-US" b="1" i="0" kern="1200" cap="all" baseline="0" dirty="0">
                <a:latin typeface="Arial Narrow" panose="020B0606020202030204" pitchFamily="34" charset="0"/>
                <a:ea typeface="+mj-ea"/>
                <a:cs typeface="+mj-cs"/>
              </a:rPr>
              <a:t> scholarly communication</a:t>
            </a:r>
          </a:p>
        </p:txBody>
      </p:sp>
      <p:pic>
        <p:nvPicPr>
          <p:cNvPr id="9" name="Picture 8">
            <a:extLst>
              <a:ext uri="{FF2B5EF4-FFF2-40B4-BE49-F238E27FC236}">
                <a16:creationId xmlns:a16="http://schemas.microsoft.com/office/drawing/2014/main" id="{4B0AE468-E468-C633-AE66-75F9048AB41D}"/>
              </a:ext>
            </a:extLst>
          </p:cNvPr>
          <p:cNvPicPr>
            <a:picLocks noChangeAspect="1"/>
          </p:cNvPicPr>
          <p:nvPr/>
        </p:nvPicPr>
        <p:blipFill>
          <a:blip r:embed="rId2"/>
          <a:stretch>
            <a:fillRect/>
          </a:stretch>
        </p:blipFill>
        <p:spPr>
          <a:xfrm>
            <a:off x="1265583" y="1825624"/>
            <a:ext cx="4567276" cy="4845917"/>
          </a:xfrm>
          <a:prstGeom prst="rect">
            <a:avLst/>
          </a:prstGeom>
          <a:noFill/>
        </p:spPr>
      </p:pic>
      <p:sp>
        <p:nvSpPr>
          <p:cNvPr id="6" name="TextBox 5">
            <a:extLst>
              <a:ext uri="{FF2B5EF4-FFF2-40B4-BE49-F238E27FC236}">
                <a16:creationId xmlns:a16="http://schemas.microsoft.com/office/drawing/2014/main" id="{39D42EF3-9A62-A5DE-17F1-78B29DAB68C9}"/>
              </a:ext>
            </a:extLst>
          </p:cNvPr>
          <p:cNvSpPr txBox="1"/>
          <p:nvPr/>
        </p:nvSpPr>
        <p:spPr>
          <a:xfrm>
            <a:off x="6599583" y="1825625"/>
            <a:ext cx="5181600" cy="4351338"/>
          </a:xfrm>
          <a:prstGeom prst="rect">
            <a:avLst/>
          </a:prstGeom>
          <a:noFill/>
        </p:spPr>
        <p:txBody>
          <a:bodyPr>
            <a:normAutofit lnSpcReduction="10000"/>
          </a:bodyPr>
          <a:lstStyle/>
          <a:p>
            <a:pPr indent="-228564" defTabSz="914256">
              <a:lnSpc>
                <a:spcPct val="90000"/>
              </a:lnSpc>
              <a:spcAft>
                <a:spcPts val="600"/>
              </a:spcAft>
              <a:buFont typeface="Arial" panose="020B0604020202020204" pitchFamily="34" charset="0"/>
              <a:buChar char="•"/>
            </a:pPr>
            <a:r>
              <a:rPr lang="en-US" sz="2799" i="0" dirty="0">
                <a:effectLst/>
              </a:rPr>
              <a:t>400+ tools for open scholarly communication!</a:t>
            </a:r>
          </a:p>
          <a:p>
            <a:pPr defTabSz="914256">
              <a:lnSpc>
                <a:spcPct val="90000"/>
              </a:lnSpc>
              <a:spcAft>
                <a:spcPts val="600"/>
              </a:spcAft>
            </a:pPr>
            <a:endParaRPr lang="en-US" sz="2799" dirty="0">
              <a:hlinkClick r:id="rId3"/>
            </a:endParaRPr>
          </a:p>
          <a:p>
            <a:pPr defTabSz="914256">
              <a:lnSpc>
                <a:spcPct val="90000"/>
              </a:lnSpc>
              <a:spcAft>
                <a:spcPts val="600"/>
              </a:spcAft>
            </a:pPr>
            <a:endParaRPr lang="en-US" sz="2799" i="0" dirty="0">
              <a:effectLst/>
              <a:hlinkClick r:id="rId3"/>
            </a:endParaRPr>
          </a:p>
          <a:p>
            <a:pPr defTabSz="914256">
              <a:lnSpc>
                <a:spcPct val="90000"/>
              </a:lnSpc>
              <a:spcAft>
                <a:spcPts val="600"/>
              </a:spcAft>
            </a:pPr>
            <a:endParaRPr lang="en-US" sz="2799" dirty="0">
              <a:hlinkClick r:id="rId3"/>
            </a:endParaRPr>
          </a:p>
          <a:p>
            <a:pPr defTabSz="914256">
              <a:lnSpc>
                <a:spcPct val="90000"/>
              </a:lnSpc>
              <a:spcAft>
                <a:spcPts val="600"/>
              </a:spcAft>
            </a:pPr>
            <a:endParaRPr lang="en-US" sz="2799" i="0" dirty="0">
              <a:effectLst/>
              <a:hlinkClick r:id="rId3"/>
            </a:endParaRPr>
          </a:p>
          <a:p>
            <a:pPr defTabSz="914256">
              <a:lnSpc>
                <a:spcPct val="90000"/>
              </a:lnSpc>
              <a:spcAft>
                <a:spcPts val="600"/>
              </a:spcAft>
            </a:pPr>
            <a:endParaRPr lang="en-US" sz="2799" dirty="0">
              <a:hlinkClick r:id="rId3"/>
            </a:endParaRPr>
          </a:p>
          <a:p>
            <a:pPr defTabSz="914256">
              <a:lnSpc>
                <a:spcPct val="90000"/>
              </a:lnSpc>
              <a:spcAft>
                <a:spcPts val="600"/>
              </a:spcAft>
            </a:pPr>
            <a:endParaRPr lang="en-US" sz="2799" i="0" dirty="0">
              <a:effectLst/>
            </a:endParaRPr>
          </a:p>
          <a:p>
            <a:pPr defTabSz="914256">
              <a:lnSpc>
                <a:spcPct val="90000"/>
              </a:lnSpc>
              <a:spcAft>
                <a:spcPts val="600"/>
              </a:spcAft>
            </a:pPr>
            <a:endParaRPr lang="en-US" sz="1400" dirty="0"/>
          </a:p>
          <a:p>
            <a:pPr defTabSz="914256">
              <a:lnSpc>
                <a:spcPct val="90000"/>
              </a:lnSpc>
              <a:spcAft>
                <a:spcPts val="600"/>
              </a:spcAft>
            </a:pPr>
            <a:r>
              <a:rPr lang="en-US" sz="1400" dirty="0"/>
              <a:t>Source: Kramer, Bianca; Bosman, Jeroen (2015): 101 Innovations in Scholarly Communication - the Changing Research Workflow. </a:t>
            </a:r>
            <a:r>
              <a:rPr lang="en-US" sz="1400" dirty="0" err="1"/>
              <a:t>figshare</a:t>
            </a:r>
            <a:r>
              <a:rPr lang="en-US" sz="1400" dirty="0"/>
              <a:t>. Poster. </a:t>
            </a:r>
            <a:r>
              <a:rPr lang="en-US" sz="1400" dirty="0">
                <a:hlinkClick r:id="rId4"/>
              </a:rPr>
              <a:t>https://doi.org/10.6084/m9.figshare.1286826.v1</a:t>
            </a:r>
            <a:r>
              <a:rPr lang="en-US" sz="1400" dirty="0"/>
              <a:t> </a:t>
            </a:r>
            <a:endParaRPr lang="en-US" sz="1400" i="0" dirty="0">
              <a:effectLst/>
              <a:hlinkClick r:id="rId3"/>
            </a:endParaRPr>
          </a:p>
        </p:txBody>
      </p:sp>
    </p:spTree>
    <p:extLst>
      <p:ext uri="{BB962C8B-B14F-4D97-AF65-F5344CB8AC3E}">
        <p14:creationId xmlns:p14="http://schemas.microsoft.com/office/powerpoint/2010/main" val="3821273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73052-36E1-40B7-4EED-C1A2682E9AE1}"/>
              </a:ext>
            </a:extLst>
          </p:cNvPr>
          <p:cNvSpPr>
            <a:spLocks noGrp="1"/>
          </p:cNvSpPr>
          <p:nvPr>
            <p:ph type="title"/>
          </p:nvPr>
        </p:nvSpPr>
        <p:spPr/>
        <p:txBody>
          <a:bodyPr/>
          <a:lstStyle/>
          <a:p>
            <a:r>
              <a:rPr lang="en-US" dirty="0"/>
              <a:t>promises of open science</a:t>
            </a:r>
            <a:endParaRPr lang="nl-NL" dirty="0"/>
          </a:p>
        </p:txBody>
      </p:sp>
      <p:sp>
        <p:nvSpPr>
          <p:cNvPr id="3" name="Content Placeholder 2">
            <a:extLst>
              <a:ext uri="{FF2B5EF4-FFF2-40B4-BE49-F238E27FC236}">
                <a16:creationId xmlns:a16="http://schemas.microsoft.com/office/drawing/2014/main" id="{AFE5A3AE-AE09-BAA7-ECE3-765DB49F53EE}"/>
              </a:ext>
            </a:extLst>
          </p:cNvPr>
          <p:cNvSpPr>
            <a:spLocks noGrp="1"/>
          </p:cNvSpPr>
          <p:nvPr>
            <p:ph sz="half" idx="1"/>
          </p:nvPr>
        </p:nvSpPr>
        <p:spPr/>
        <p:txBody>
          <a:bodyPr/>
          <a:lstStyle/>
          <a:p>
            <a:r>
              <a:rPr lang="en-US" dirty="0"/>
              <a:t>Improve quality of research</a:t>
            </a:r>
          </a:p>
          <a:p>
            <a:pPr lvl="1"/>
            <a:r>
              <a:rPr lang="en-US" dirty="0"/>
              <a:t>More transparent and reproducible</a:t>
            </a:r>
          </a:p>
          <a:p>
            <a:r>
              <a:rPr lang="en-US" dirty="0"/>
              <a:t>Efficiency of research</a:t>
            </a:r>
          </a:p>
          <a:p>
            <a:pPr lvl="1"/>
            <a:r>
              <a:rPr lang="en-US" dirty="0"/>
              <a:t>Secondary data use </a:t>
            </a:r>
          </a:p>
          <a:p>
            <a:pPr lvl="1"/>
            <a:r>
              <a:rPr lang="en-US" dirty="0"/>
              <a:t>Reduce costs of research</a:t>
            </a:r>
          </a:p>
          <a:p>
            <a:pPr lvl="1"/>
            <a:r>
              <a:rPr lang="en-US" dirty="0"/>
              <a:t>New hypotheses generation</a:t>
            </a:r>
          </a:p>
          <a:p>
            <a:r>
              <a:rPr lang="en-US" dirty="0"/>
              <a:t>Knowledge exchange and impact</a:t>
            </a:r>
          </a:p>
          <a:p>
            <a:pPr lvl="1"/>
            <a:r>
              <a:rPr lang="en-US" dirty="0"/>
              <a:t>Increased visibility</a:t>
            </a:r>
          </a:p>
          <a:p>
            <a:pPr lvl="1"/>
            <a:r>
              <a:rPr lang="en-US" dirty="0"/>
              <a:t>Credits for the entire work you performed (e.g. software code)</a:t>
            </a:r>
          </a:p>
          <a:p>
            <a:pPr lvl="1"/>
            <a:endParaRPr lang="nl-NL" dirty="0"/>
          </a:p>
        </p:txBody>
      </p:sp>
      <p:sp>
        <p:nvSpPr>
          <p:cNvPr id="8" name="TextBox 7">
            <a:extLst>
              <a:ext uri="{FF2B5EF4-FFF2-40B4-BE49-F238E27FC236}">
                <a16:creationId xmlns:a16="http://schemas.microsoft.com/office/drawing/2014/main" id="{8987BF64-A217-E4DA-BD5E-52138113327D}"/>
              </a:ext>
            </a:extLst>
          </p:cNvPr>
          <p:cNvSpPr txBox="1"/>
          <p:nvPr/>
        </p:nvSpPr>
        <p:spPr>
          <a:xfrm>
            <a:off x="1265583" y="6084076"/>
            <a:ext cx="7034268" cy="369332"/>
          </a:xfrm>
          <a:prstGeom prst="rect">
            <a:avLst/>
          </a:prstGeom>
          <a:noFill/>
        </p:spPr>
        <p:txBody>
          <a:bodyPr wrap="square">
            <a:spAutoFit/>
          </a:bodyPr>
          <a:lstStyle/>
          <a:p>
            <a:r>
              <a:rPr lang="en-US" dirty="0"/>
              <a:t>Source: Whyte &amp; Pryor 2011</a:t>
            </a:r>
            <a:endParaRPr lang="nl-NL" dirty="0"/>
          </a:p>
        </p:txBody>
      </p:sp>
    </p:spTree>
    <p:extLst>
      <p:ext uri="{BB962C8B-B14F-4D97-AF65-F5344CB8AC3E}">
        <p14:creationId xmlns:p14="http://schemas.microsoft.com/office/powerpoint/2010/main" val="4283434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3734-AFEA-FCAE-5C13-5ACCBBDAA784}"/>
              </a:ext>
            </a:extLst>
          </p:cNvPr>
          <p:cNvSpPr>
            <a:spLocks noGrp="1"/>
          </p:cNvSpPr>
          <p:nvPr>
            <p:ph type="title"/>
          </p:nvPr>
        </p:nvSpPr>
        <p:spPr/>
        <p:txBody>
          <a:bodyPr/>
          <a:lstStyle/>
          <a:p>
            <a:r>
              <a:rPr lang="en-US" dirty="0"/>
              <a:t>Barriers to open science</a:t>
            </a:r>
            <a:endParaRPr lang="nl-NL" dirty="0"/>
          </a:p>
        </p:txBody>
      </p:sp>
      <p:sp>
        <p:nvSpPr>
          <p:cNvPr id="3" name="Content Placeholder 2">
            <a:extLst>
              <a:ext uri="{FF2B5EF4-FFF2-40B4-BE49-F238E27FC236}">
                <a16:creationId xmlns:a16="http://schemas.microsoft.com/office/drawing/2014/main" id="{1D005D6A-E163-08BA-DBB0-E1F919AE8CC1}"/>
              </a:ext>
            </a:extLst>
          </p:cNvPr>
          <p:cNvSpPr>
            <a:spLocks noGrp="1"/>
          </p:cNvSpPr>
          <p:nvPr>
            <p:ph sz="half" idx="1"/>
          </p:nvPr>
        </p:nvSpPr>
        <p:spPr/>
        <p:txBody>
          <a:bodyPr/>
          <a:lstStyle/>
          <a:p>
            <a:r>
              <a:rPr lang="en-US" dirty="0"/>
              <a:t>Paywalls to consult AND share scientific knowledge</a:t>
            </a:r>
          </a:p>
          <a:p>
            <a:r>
              <a:rPr lang="en-US" dirty="0"/>
              <a:t>Time requirement</a:t>
            </a:r>
          </a:p>
          <a:p>
            <a:r>
              <a:rPr lang="en-US" dirty="0"/>
              <a:t>Lack of awareness</a:t>
            </a:r>
          </a:p>
          <a:p>
            <a:r>
              <a:rPr lang="en-US" dirty="0"/>
              <a:t>Lack of institutional motivation</a:t>
            </a:r>
          </a:p>
          <a:p>
            <a:r>
              <a:rPr lang="en-US" dirty="0"/>
              <a:t>Funding </a:t>
            </a:r>
          </a:p>
          <a:p>
            <a:r>
              <a:rPr lang="en-US" dirty="0"/>
              <a:t>Lack of incentives </a:t>
            </a:r>
            <a:endParaRPr lang="nl-NL" dirty="0"/>
          </a:p>
        </p:txBody>
      </p:sp>
    </p:spTree>
    <p:extLst>
      <p:ext uri="{BB962C8B-B14F-4D97-AF65-F5344CB8AC3E}">
        <p14:creationId xmlns:p14="http://schemas.microsoft.com/office/powerpoint/2010/main" val="3245271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127D3-8965-A2A5-FC71-968BFDCED3FC}"/>
              </a:ext>
            </a:extLst>
          </p:cNvPr>
          <p:cNvSpPr>
            <a:spLocks noGrp="1"/>
          </p:cNvSpPr>
          <p:nvPr>
            <p:ph type="title"/>
          </p:nvPr>
        </p:nvSpPr>
        <p:spPr/>
        <p:txBody>
          <a:bodyPr/>
          <a:lstStyle/>
          <a:p>
            <a:r>
              <a:rPr lang="en-US" dirty="0"/>
              <a:t>Risks Of open science</a:t>
            </a:r>
            <a:endParaRPr lang="nl-NL" dirty="0"/>
          </a:p>
        </p:txBody>
      </p:sp>
      <p:sp>
        <p:nvSpPr>
          <p:cNvPr id="3" name="Content Placeholder 2">
            <a:extLst>
              <a:ext uri="{FF2B5EF4-FFF2-40B4-BE49-F238E27FC236}">
                <a16:creationId xmlns:a16="http://schemas.microsoft.com/office/drawing/2014/main" id="{939E27D5-03CD-7E41-C37D-148F841BEDD8}"/>
              </a:ext>
            </a:extLst>
          </p:cNvPr>
          <p:cNvSpPr>
            <a:spLocks noGrp="1"/>
          </p:cNvSpPr>
          <p:nvPr>
            <p:ph sz="half" idx="1"/>
          </p:nvPr>
        </p:nvSpPr>
        <p:spPr/>
        <p:txBody>
          <a:bodyPr/>
          <a:lstStyle/>
          <a:p>
            <a:r>
              <a:rPr lang="en-US" dirty="0"/>
              <a:t>Data misuse and misinterpretation</a:t>
            </a:r>
          </a:p>
          <a:p>
            <a:r>
              <a:rPr lang="en-US" dirty="0"/>
              <a:t>Loss of privacy</a:t>
            </a:r>
          </a:p>
          <a:p>
            <a:r>
              <a:rPr lang="en-US" dirty="0"/>
              <a:t>Ethical concerns:</a:t>
            </a:r>
          </a:p>
          <a:p>
            <a:pPr lvl="1"/>
            <a:r>
              <a:rPr lang="en-US" dirty="0"/>
              <a:t>Different legislations address data sharing and confidentiality differently</a:t>
            </a:r>
          </a:p>
          <a:p>
            <a:pPr lvl="1"/>
            <a:r>
              <a:rPr lang="en-US" dirty="0"/>
              <a:t>Ethically controversial studies may lead to decreased willingness to participate in research</a:t>
            </a:r>
          </a:p>
          <a:p>
            <a:pPr marL="0" indent="0">
              <a:buNone/>
            </a:pPr>
            <a:endParaRPr lang="en-US" dirty="0"/>
          </a:p>
          <a:p>
            <a:pPr marL="0" indent="0">
              <a:buNone/>
            </a:pPr>
            <a:endParaRPr lang="en-US" dirty="0"/>
          </a:p>
          <a:p>
            <a:pPr marL="0" indent="0">
              <a:buNone/>
            </a:pPr>
            <a:r>
              <a:rPr lang="en-US" sz="2000" dirty="0"/>
              <a:t>Source: </a:t>
            </a:r>
            <a:r>
              <a:rPr lang="en-US" sz="2000" dirty="0" err="1"/>
              <a:t>Lakomý</a:t>
            </a:r>
            <a:r>
              <a:rPr lang="en-US" sz="2000" dirty="0"/>
              <a:t> et al. 2019</a:t>
            </a:r>
          </a:p>
          <a:p>
            <a:endParaRPr lang="nl-NL" dirty="0"/>
          </a:p>
        </p:txBody>
      </p:sp>
    </p:spTree>
    <p:extLst>
      <p:ext uri="{BB962C8B-B14F-4D97-AF65-F5344CB8AC3E}">
        <p14:creationId xmlns:p14="http://schemas.microsoft.com/office/powerpoint/2010/main" val="1251861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601C6-0C72-D4F7-8106-98BB8A74BE0D}"/>
              </a:ext>
            </a:extLst>
          </p:cNvPr>
          <p:cNvSpPr>
            <a:spLocks noGrp="1"/>
          </p:cNvSpPr>
          <p:nvPr>
            <p:ph type="title"/>
          </p:nvPr>
        </p:nvSpPr>
        <p:spPr/>
        <p:txBody>
          <a:bodyPr/>
          <a:lstStyle/>
          <a:p>
            <a:r>
              <a:rPr lang="en-US" dirty="0"/>
              <a:t>Open science is about science &amp; society</a:t>
            </a:r>
            <a:endParaRPr lang="nl-NL" dirty="0"/>
          </a:p>
        </p:txBody>
      </p:sp>
      <p:sp>
        <p:nvSpPr>
          <p:cNvPr id="3" name="Content Placeholder 2">
            <a:extLst>
              <a:ext uri="{FF2B5EF4-FFF2-40B4-BE49-F238E27FC236}">
                <a16:creationId xmlns:a16="http://schemas.microsoft.com/office/drawing/2014/main" id="{20B6CCA2-D9CA-4C88-1CDD-3018047D0CA3}"/>
              </a:ext>
            </a:extLst>
          </p:cNvPr>
          <p:cNvSpPr>
            <a:spLocks noGrp="1"/>
          </p:cNvSpPr>
          <p:nvPr>
            <p:ph sz="half" idx="1"/>
          </p:nvPr>
        </p:nvSpPr>
        <p:spPr/>
        <p:txBody>
          <a:bodyPr/>
          <a:lstStyle/>
          <a:p>
            <a:r>
              <a:rPr lang="en-US" dirty="0"/>
              <a:t>Performing relevant research for and with society</a:t>
            </a:r>
          </a:p>
          <a:p>
            <a:r>
              <a:rPr lang="en-US" dirty="0"/>
              <a:t>Public outreach and engagement</a:t>
            </a:r>
          </a:p>
          <a:p>
            <a:r>
              <a:rPr lang="en-US" dirty="0"/>
              <a:t>Mitigate misinformation</a:t>
            </a:r>
          </a:p>
          <a:p>
            <a:r>
              <a:rPr lang="en-US" dirty="0"/>
              <a:t>Citizen science</a:t>
            </a:r>
          </a:p>
          <a:p>
            <a:pPr lvl="1"/>
            <a:r>
              <a:rPr lang="en-US" dirty="0"/>
              <a:t>Citizen as contributors and collaborators in research project</a:t>
            </a:r>
          </a:p>
          <a:p>
            <a:pPr lvl="1"/>
            <a:r>
              <a:rPr lang="en-US" dirty="0"/>
              <a:t>Citizens’ active participation in different stage of the research cycle</a:t>
            </a:r>
          </a:p>
          <a:p>
            <a:pPr lvl="1"/>
            <a:r>
              <a:rPr lang="en-US" dirty="0"/>
              <a:t>ECSA 10 Principles of Citizen Science </a:t>
            </a:r>
          </a:p>
          <a:p>
            <a:pPr lvl="2"/>
            <a:r>
              <a:rPr lang="en-US" dirty="0">
                <a:hlinkClick r:id="rId3"/>
              </a:rPr>
              <a:t>https://www.ecsa.ngo/ecsa-guidelines-and-policies/</a:t>
            </a:r>
            <a:r>
              <a:rPr lang="en-US" dirty="0"/>
              <a:t> </a:t>
            </a:r>
          </a:p>
          <a:p>
            <a:endParaRPr lang="en-US" dirty="0"/>
          </a:p>
          <a:p>
            <a:pPr lvl="1"/>
            <a:endParaRPr lang="en-US" dirty="0"/>
          </a:p>
          <a:p>
            <a:pPr lvl="1"/>
            <a:endParaRPr lang="nl-NL" dirty="0"/>
          </a:p>
        </p:txBody>
      </p:sp>
    </p:spTree>
    <p:extLst>
      <p:ext uri="{BB962C8B-B14F-4D97-AF65-F5344CB8AC3E}">
        <p14:creationId xmlns:p14="http://schemas.microsoft.com/office/powerpoint/2010/main" val="2826336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78A77-805F-67CD-E346-68AFFC630F5F}"/>
              </a:ext>
            </a:extLst>
          </p:cNvPr>
          <p:cNvSpPr>
            <a:spLocks noGrp="1"/>
          </p:cNvSpPr>
          <p:nvPr>
            <p:ph type="title"/>
          </p:nvPr>
        </p:nvSpPr>
        <p:spPr/>
        <p:txBody>
          <a:bodyPr/>
          <a:lstStyle/>
          <a:p>
            <a:r>
              <a:rPr lang="en-US" dirty="0"/>
              <a:t>Open science initiatives</a:t>
            </a:r>
            <a:endParaRPr lang="nl-NL" dirty="0"/>
          </a:p>
        </p:txBody>
      </p:sp>
      <p:sp>
        <p:nvSpPr>
          <p:cNvPr id="3" name="Content Placeholder 2">
            <a:extLst>
              <a:ext uri="{FF2B5EF4-FFF2-40B4-BE49-F238E27FC236}">
                <a16:creationId xmlns:a16="http://schemas.microsoft.com/office/drawing/2014/main" id="{D3B55E08-0492-185B-3A09-1BBFED129309}"/>
              </a:ext>
            </a:extLst>
          </p:cNvPr>
          <p:cNvSpPr>
            <a:spLocks noGrp="1"/>
          </p:cNvSpPr>
          <p:nvPr>
            <p:ph sz="half" idx="1"/>
          </p:nvPr>
        </p:nvSpPr>
        <p:spPr/>
        <p:txBody>
          <a:bodyPr/>
          <a:lstStyle/>
          <a:p>
            <a:r>
              <a:rPr lang="en-US" sz="2400" dirty="0"/>
              <a:t>Open repositories</a:t>
            </a:r>
          </a:p>
          <a:p>
            <a:pPr lvl="1"/>
            <a:r>
              <a:rPr lang="en-US" sz="2000" dirty="0"/>
              <a:t>Open Science Framework</a:t>
            </a:r>
          </a:p>
          <a:p>
            <a:pPr lvl="1"/>
            <a:r>
              <a:rPr lang="en-US" sz="2000" dirty="0"/>
              <a:t>ZENODO</a:t>
            </a:r>
          </a:p>
          <a:p>
            <a:pPr lvl="1"/>
            <a:r>
              <a:rPr lang="en-US" sz="2000" dirty="0"/>
              <a:t>DANS-EASY</a:t>
            </a:r>
          </a:p>
          <a:p>
            <a:pPr lvl="1"/>
            <a:r>
              <a:rPr lang="en-US" sz="2000" dirty="0"/>
              <a:t>…</a:t>
            </a:r>
          </a:p>
          <a:p>
            <a:r>
              <a:rPr lang="en-US" sz="2400" dirty="0"/>
              <a:t>Fostering the practical implementation of Open Science (FOSTER)</a:t>
            </a:r>
          </a:p>
          <a:p>
            <a:r>
              <a:rPr lang="en-US" sz="2400" dirty="0"/>
              <a:t>Framework for Open and Reproducible Research Training (FORRT)</a:t>
            </a:r>
          </a:p>
          <a:p>
            <a:r>
              <a:rPr lang="en-US" sz="2400" dirty="0"/>
              <a:t>Open Science Communities</a:t>
            </a:r>
          </a:p>
          <a:p>
            <a:pPr lvl="1"/>
            <a:r>
              <a:rPr lang="en-US" sz="2000" dirty="0"/>
              <a:t>Student Initiative on Open Science</a:t>
            </a:r>
          </a:p>
          <a:p>
            <a:r>
              <a:rPr lang="en-US" sz="2399" dirty="0"/>
              <a:t>FAIR data</a:t>
            </a:r>
          </a:p>
          <a:p>
            <a:r>
              <a:rPr lang="en-US" sz="2399" dirty="0"/>
              <a:t>European Citizen Science Association</a:t>
            </a:r>
          </a:p>
          <a:p>
            <a:r>
              <a:rPr lang="en-US" sz="2400" dirty="0"/>
              <a:t>And many more…</a:t>
            </a:r>
            <a:endParaRPr lang="nl-NL" sz="2400" dirty="0"/>
          </a:p>
        </p:txBody>
      </p:sp>
    </p:spTree>
    <p:extLst>
      <p:ext uri="{BB962C8B-B14F-4D97-AF65-F5344CB8AC3E}">
        <p14:creationId xmlns:p14="http://schemas.microsoft.com/office/powerpoint/2010/main" val="3035655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5DBD7-5DCC-EEBF-2135-C086C8904867}"/>
              </a:ext>
            </a:extLst>
          </p:cNvPr>
          <p:cNvSpPr>
            <a:spLocks noGrp="1"/>
          </p:cNvSpPr>
          <p:nvPr>
            <p:ph type="title"/>
          </p:nvPr>
        </p:nvSpPr>
        <p:spPr/>
        <p:txBody>
          <a:bodyPr/>
          <a:lstStyle/>
          <a:p>
            <a:r>
              <a:rPr lang="en-US" dirty="0"/>
              <a:t>Fair principles</a:t>
            </a:r>
            <a:br>
              <a:rPr lang="en-US" dirty="0"/>
            </a:br>
            <a:endParaRPr lang="nl-NL" dirty="0"/>
          </a:p>
        </p:txBody>
      </p:sp>
      <p:sp>
        <p:nvSpPr>
          <p:cNvPr id="3" name="Content Placeholder 2">
            <a:extLst>
              <a:ext uri="{FF2B5EF4-FFF2-40B4-BE49-F238E27FC236}">
                <a16:creationId xmlns:a16="http://schemas.microsoft.com/office/drawing/2014/main" id="{E5AE4536-87A3-07C5-787C-5F21B2744179}"/>
              </a:ext>
            </a:extLst>
          </p:cNvPr>
          <p:cNvSpPr>
            <a:spLocks noGrp="1"/>
          </p:cNvSpPr>
          <p:nvPr>
            <p:ph sz="half" idx="1"/>
          </p:nvPr>
        </p:nvSpPr>
        <p:spPr/>
        <p:txBody>
          <a:bodyPr/>
          <a:lstStyle/>
          <a:p>
            <a:r>
              <a:rPr lang="en-US" sz="2400" dirty="0"/>
              <a:t>Findability</a:t>
            </a:r>
          </a:p>
          <a:p>
            <a:pPr lvl="1"/>
            <a:r>
              <a:rPr lang="en-US" sz="2000" dirty="0"/>
              <a:t>Meta-data</a:t>
            </a:r>
          </a:p>
          <a:p>
            <a:pPr lvl="1"/>
            <a:r>
              <a:rPr lang="en-US" sz="2000" dirty="0"/>
              <a:t>Easy for both human and machines</a:t>
            </a:r>
          </a:p>
          <a:p>
            <a:pPr lvl="1"/>
            <a:r>
              <a:rPr lang="en-US" sz="2000" dirty="0"/>
              <a:t>Unique persistent identifier (e.g. </a:t>
            </a:r>
            <a:r>
              <a:rPr lang="en-US" sz="2000" dirty="0" err="1"/>
              <a:t>doi</a:t>
            </a:r>
            <a:r>
              <a:rPr lang="en-US" sz="2000" dirty="0"/>
              <a:t>)</a:t>
            </a:r>
          </a:p>
          <a:p>
            <a:r>
              <a:rPr lang="en-US" sz="2400" dirty="0"/>
              <a:t>Accessibility</a:t>
            </a:r>
          </a:p>
          <a:p>
            <a:pPr lvl="1"/>
            <a:r>
              <a:rPr lang="en-US" sz="2000" dirty="0"/>
              <a:t>Clear on how to access the data (authorization?)</a:t>
            </a:r>
          </a:p>
          <a:p>
            <a:r>
              <a:rPr lang="en-US" sz="2400" dirty="0"/>
              <a:t>Interoperability</a:t>
            </a:r>
          </a:p>
          <a:p>
            <a:pPr lvl="1"/>
            <a:r>
              <a:rPr lang="en-US" sz="2000" dirty="0"/>
              <a:t>With other applications and workflows</a:t>
            </a:r>
          </a:p>
          <a:p>
            <a:r>
              <a:rPr lang="en-US" sz="2400" dirty="0"/>
              <a:t>Reusability</a:t>
            </a:r>
          </a:p>
          <a:p>
            <a:pPr lvl="1"/>
            <a:r>
              <a:rPr lang="en-US" sz="2000" dirty="0"/>
              <a:t>Ultimate goal of FAIR</a:t>
            </a:r>
          </a:p>
          <a:p>
            <a:pPr lvl="1"/>
            <a:r>
              <a:rPr lang="nl-NL" sz="2000" dirty="0"/>
              <a:t>(meta)data </a:t>
            </a:r>
            <a:r>
              <a:rPr lang="nl-NL" sz="2000" dirty="0" err="1"/>
              <a:t>should</a:t>
            </a:r>
            <a:r>
              <a:rPr lang="nl-NL" sz="2000" dirty="0"/>
              <a:t> </a:t>
            </a:r>
            <a:r>
              <a:rPr lang="nl-NL" sz="2000" dirty="0" err="1"/>
              <a:t>be</a:t>
            </a:r>
            <a:r>
              <a:rPr lang="nl-NL" sz="2000" dirty="0"/>
              <a:t> </a:t>
            </a:r>
            <a:r>
              <a:rPr lang="nl-NL" sz="2000" dirty="0" err="1"/>
              <a:t>clearly</a:t>
            </a:r>
            <a:r>
              <a:rPr lang="nl-NL" sz="2000" dirty="0"/>
              <a:t> </a:t>
            </a:r>
            <a:r>
              <a:rPr lang="nl-NL" sz="2000" dirty="0" err="1"/>
              <a:t>described</a:t>
            </a:r>
            <a:endParaRPr lang="nl-NL" sz="2000" dirty="0"/>
          </a:p>
          <a:p>
            <a:pPr lvl="1"/>
            <a:r>
              <a:rPr lang="nl-NL" sz="2000" dirty="0" err="1"/>
              <a:t>Allow</a:t>
            </a:r>
            <a:r>
              <a:rPr lang="nl-NL" sz="2000" dirty="0"/>
              <a:t> </a:t>
            </a:r>
            <a:r>
              <a:rPr lang="nl-NL" sz="2000" dirty="0" err="1"/>
              <a:t>replication</a:t>
            </a:r>
            <a:r>
              <a:rPr lang="nl-NL" sz="2000" dirty="0"/>
              <a:t> </a:t>
            </a:r>
            <a:r>
              <a:rPr lang="nl-NL" sz="2000" dirty="0" err="1"/>
              <a:t>and</a:t>
            </a:r>
            <a:r>
              <a:rPr lang="nl-NL" sz="2000" dirty="0"/>
              <a:t> </a:t>
            </a:r>
            <a:r>
              <a:rPr lang="nl-NL" sz="2000" dirty="0" err="1"/>
              <a:t>combination</a:t>
            </a:r>
            <a:r>
              <a:rPr lang="nl-NL" sz="2000" dirty="0"/>
              <a:t> </a:t>
            </a:r>
            <a:r>
              <a:rPr lang="nl-NL" sz="2000" dirty="0" err="1"/>
              <a:t>with</a:t>
            </a:r>
            <a:r>
              <a:rPr lang="nl-NL" sz="2000" dirty="0"/>
              <a:t> </a:t>
            </a:r>
            <a:r>
              <a:rPr lang="nl-NL" sz="2000" dirty="0" err="1"/>
              <a:t>other</a:t>
            </a:r>
            <a:r>
              <a:rPr lang="nl-NL" sz="2000" dirty="0"/>
              <a:t> data</a:t>
            </a:r>
          </a:p>
          <a:p>
            <a:pPr marL="0" indent="0">
              <a:buNone/>
            </a:pPr>
            <a:r>
              <a:rPr lang="nl-NL" sz="1400" dirty="0"/>
              <a:t>Source: GO FAIR </a:t>
            </a:r>
            <a:r>
              <a:rPr lang="nl-NL" sz="1400" dirty="0">
                <a:hlinkClick r:id="rId3"/>
              </a:rPr>
              <a:t>https://www.go-fair.org/fair-principles/</a:t>
            </a:r>
            <a:r>
              <a:rPr lang="nl-NL" sz="1400" dirty="0"/>
              <a:t> </a:t>
            </a:r>
            <a:r>
              <a:rPr lang="nl-NL" sz="1400" dirty="0" err="1"/>
              <a:t>accessed</a:t>
            </a:r>
            <a:r>
              <a:rPr lang="nl-NL" sz="1400" dirty="0"/>
              <a:t> on 12-04-2023</a:t>
            </a:r>
          </a:p>
        </p:txBody>
      </p:sp>
      <p:pic>
        <p:nvPicPr>
          <p:cNvPr id="1026" name="Picture 2">
            <a:hlinkClick r:id="rId4"/>
            <a:extLst>
              <a:ext uri="{FF2B5EF4-FFF2-40B4-BE49-F238E27FC236}">
                <a16:creationId xmlns:a16="http://schemas.microsoft.com/office/drawing/2014/main" id="{A7761384-E4EF-195F-2992-EADD7FB229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3457" y="6331090"/>
            <a:ext cx="1360740" cy="476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191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D6F0C-E01E-D8AC-8293-4040720667DF}"/>
              </a:ext>
            </a:extLst>
          </p:cNvPr>
          <p:cNvSpPr>
            <a:spLocks noGrp="1"/>
          </p:cNvSpPr>
          <p:nvPr>
            <p:ph type="title"/>
          </p:nvPr>
        </p:nvSpPr>
        <p:spPr/>
        <p:txBody>
          <a:bodyPr/>
          <a:lstStyle/>
          <a:p>
            <a:r>
              <a:rPr lang="en-US" dirty="0"/>
              <a:t>Recognition and rewards</a:t>
            </a:r>
            <a:br>
              <a:rPr lang="en-US" dirty="0"/>
            </a:br>
            <a:r>
              <a:rPr lang="en-US" dirty="0"/>
              <a:t>Assessment</a:t>
            </a:r>
            <a:endParaRPr lang="nl-NL" dirty="0"/>
          </a:p>
        </p:txBody>
      </p:sp>
      <p:sp>
        <p:nvSpPr>
          <p:cNvPr id="3" name="Content Placeholder 2">
            <a:extLst>
              <a:ext uri="{FF2B5EF4-FFF2-40B4-BE49-F238E27FC236}">
                <a16:creationId xmlns:a16="http://schemas.microsoft.com/office/drawing/2014/main" id="{6C088B45-89B5-540F-960A-93BD01D63E95}"/>
              </a:ext>
            </a:extLst>
          </p:cNvPr>
          <p:cNvSpPr>
            <a:spLocks noGrp="1"/>
          </p:cNvSpPr>
          <p:nvPr>
            <p:ph sz="half" idx="1"/>
          </p:nvPr>
        </p:nvSpPr>
        <p:spPr/>
        <p:txBody>
          <a:bodyPr/>
          <a:lstStyle/>
          <a:p>
            <a:r>
              <a:rPr lang="en-US" sz="2400" dirty="0"/>
              <a:t>Goal:</a:t>
            </a:r>
          </a:p>
          <a:p>
            <a:pPr lvl="1"/>
            <a:r>
              <a:rPr lang="en-US" sz="2000" dirty="0"/>
              <a:t>Broader recognition of academic staff’s work (e.g. education, research, impact, leadership and patient care)</a:t>
            </a:r>
          </a:p>
          <a:p>
            <a:pPr lvl="1"/>
            <a:r>
              <a:rPr lang="en-US" sz="2000" dirty="0"/>
              <a:t>More diversity in academic career paths</a:t>
            </a:r>
          </a:p>
          <a:p>
            <a:pPr lvl="1"/>
            <a:r>
              <a:rPr lang="en-US" sz="2000" dirty="0"/>
              <a:t>Focus on quality, creativity and content instead of quantity of research results</a:t>
            </a:r>
          </a:p>
          <a:p>
            <a:pPr lvl="1"/>
            <a:r>
              <a:rPr lang="en-US" sz="2000" dirty="0"/>
              <a:t>Stimulating Open Science</a:t>
            </a:r>
          </a:p>
          <a:p>
            <a:pPr lvl="1"/>
            <a:r>
              <a:rPr lang="en-US" sz="2000" dirty="0"/>
              <a:t>Stimulating academic leadership</a:t>
            </a:r>
          </a:p>
          <a:p>
            <a:r>
              <a:rPr lang="en-US" sz="2400" dirty="0"/>
              <a:t>It will take some time!</a:t>
            </a:r>
          </a:p>
          <a:p>
            <a:r>
              <a:rPr lang="en-US" sz="2400" dirty="0"/>
              <a:t>In NL: </a:t>
            </a:r>
            <a:r>
              <a:rPr lang="en-US" sz="2400" dirty="0">
                <a:hlinkClick r:id="rId3"/>
              </a:rPr>
              <a:t>https://recognitionrewards.nl/</a:t>
            </a:r>
            <a:r>
              <a:rPr lang="en-US" sz="2400" dirty="0"/>
              <a:t> </a:t>
            </a:r>
          </a:p>
          <a:p>
            <a:r>
              <a:rPr lang="en-US" sz="2400" dirty="0"/>
              <a:t>@UT: </a:t>
            </a:r>
            <a:r>
              <a:rPr lang="en-US" sz="2400" dirty="0">
                <a:hlinkClick r:id="rId4"/>
              </a:rPr>
              <a:t>https://www.utwente.nl/en/service-portal/topics/recognise-reward-talent/#recognition-and-rewards-room-for-everybody-s-talent</a:t>
            </a:r>
            <a:r>
              <a:rPr lang="en-US" sz="2400" dirty="0"/>
              <a:t> </a:t>
            </a:r>
            <a:endParaRPr lang="nl-NL" sz="2400" dirty="0"/>
          </a:p>
        </p:txBody>
      </p:sp>
    </p:spTree>
    <p:extLst>
      <p:ext uri="{BB962C8B-B14F-4D97-AF65-F5344CB8AC3E}">
        <p14:creationId xmlns:p14="http://schemas.microsoft.com/office/powerpoint/2010/main" val="1463513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DE28-B25C-E48A-843E-D3902EBDFCC1}"/>
              </a:ext>
            </a:extLst>
          </p:cNvPr>
          <p:cNvSpPr>
            <a:spLocks noGrp="1"/>
          </p:cNvSpPr>
          <p:nvPr>
            <p:ph type="title"/>
          </p:nvPr>
        </p:nvSpPr>
        <p:spPr/>
        <p:txBody>
          <a:bodyPr/>
          <a:lstStyle/>
          <a:p>
            <a:r>
              <a:rPr lang="en-US" dirty="0"/>
              <a:t>Open science @ut</a:t>
            </a:r>
            <a:endParaRPr lang="nl-NL" dirty="0"/>
          </a:p>
        </p:txBody>
      </p:sp>
      <p:sp>
        <p:nvSpPr>
          <p:cNvPr id="3" name="Content Placeholder 2">
            <a:extLst>
              <a:ext uri="{FF2B5EF4-FFF2-40B4-BE49-F238E27FC236}">
                <a16:creationId xmlns:a16="http://schemas.microsoft.com/office/drawing/2014/main" id="{AD9E8F42-6E82-E967-D23F-AB88BE0D80FF}"/>
              </a:ext>
            </a:extLst>
          </p:cNvPr>
          <p:cNvSpPr>
            <a:spLocks noGrp="1"/>
          </p:cNvSpPr>
          <p:nvPr>
            <p:ph sz="half" idx="1"/>
          </p:nvPr>
        </p:nvSpPr>
        <p:spPr/>
        <p:txBody>
          <a:bodyPr/>
          <a:lstStyle/>
          <a:p>
            <a:r>
              <a:rPr lang="en-US" sz="2000" dirty="0"/>
              <a:t>UT Shaping 2030:</a:t>
            </a:r>
          </a:p>
          <a:p>
            <a:pPr lvl="1"/>
            <a:r>
              <a:rPr lang="en-US" sz="1800" dirty="0"/>
              <a:t>Embrace Open Science</a:t>
            </a:r>
          </a:p>
          <a:p>
            <a:pPr lvl="1"/>
            <a:r>
              <a:rPr lang="en-US" sz="1800" dirty="0"/>
              <a:t>By 2023: Open Access and FAIR data as the new norm</a:t>
            </a:r>
          </a:p>
          <a:p>
            <a:r>
              <a:rPr lang="en-US" sz="2000" dirty="0"/>
              <a:t>Open Science Community Twente</a:t>
            </a:r>
          </a:p>
          <a:p>
            <a:pPr lvl="1"/>
            <a:r>
              <a:rPr lang="en-US" sz="1800" dirty="0"/>
              <a:t>Events &amp; Newsletter</a:t>
            </a:r>
          </a:p>
          <a:p>
            <a:r>
              <a:rPr lang="en-US" sz="2000" dirty="0"/>
              <a:t>Digital Competence Centre, supports</a:t>
            </a:r>
          </a:p>
          <a:p>
            <a:pPr lvl="1"/>
            <a:r>
              <a:rPr lang="en-US" sz="1800" dirty="0"/>
              <a:t>Improving open, reproducible, and transparent research</a:t>
            </a:r>
          </a:p>
          <a:p>
            <a:pPr lvl="1"/>
            <a:r>
              <a:rPr lang="en-US" sz="1800" dirty="0"/>
              <a:t>Open Access publication</a:t>
            </a:r>
          </a:p>
          <a:p>
            <a:pPr lvl="1"/>
            <a:r>
              <a:rPr lang="en-US" sz="1800" dirty="0"/>
              <a:t>Adhering to FAIR principles</a:t>
            </a:r>
          </a:p>
          <a:p>
            <a:r>
              <a:rPr lang="en-US" sz="2000" dirty="0"/>
              <a:t>4TU FAIR data Fund</a:t>
            </a:r>
          </a:p>
          <a:p>
            <a:r>
              <a:rPr lang="en-US" sz="2000" dirty="0"/>
              <a:t>BMS Open Access Fund</a:t>
            </a:r>
          </a:p>
          <a:p>
            <a:r>
              <a:rPr lang="en-US" sz="2000" dirty="0"/>
              <a:t>Recognition &amp; Rewards: Shaping Expert Group Individuals and Teams </a:t>
            </a:r>
          </a:p>
          <a:p>
            <a:endParaRPr lang="nl-NL" sz="2000" dirty="0"/>
          </a:p>
        </p:txBody>
      </p:sp>
    </p:spTree>
    <p:extLst>
      <p:ext uri="{BB962C8B-B14F-4D97-AF65-F5344CB8AC3E}">
        <p14:creationId xmlns:p14="http://schemas.microsoft.com/office/powerpoint/2010/main" val="680032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1CDF9-7026-BDA8-CC32-A755B9973502}"/>
              </a:ext>
            </a:extLst>
          </p:cNvPr>
          <p:cNvSpPr>
            <a:spLocks noGrp="1"/>
          </p:cNvSpPr>
          <p:nvPr>
            <p:ph type="title"/>
          </p:nvPr>
        </p:nvSpPr>
        <p:spPr/>
        <p:txBody>
          <a:bodyPr/>
          <a:lstStyle/>
          <a:p>
            <a:r>
              <a:rPr lang="en-US" dirty="0"/>
              <a:t>3. Open science in </a:t>
            </a:r>
            <a:r>
              <a:rPr lang="en-US" dirty="0" err="1"/>
              <a:t>hta</a:t>
            </a:r>
            <a:endParaRPr lang="nl-NL" dirty="0"/>
          </a:p>
        </p:txBody>
      </p:sp>
      <p:sp>
        <p:nvSpPr>
          <p:cNvPr id="3" name="Content Placeholder 2">
            <a:extLst>
              <a:ext uri="{FF2B5EF4-FFF2-40B4-BE49-F238E27FC236}">
                <a16:creationId xmlns:a16="http://schemas.microsoft.com/office/drawing/2014/main" id="{FB3F3F07-14EC-9B18-1A47-B942C7E1024A}"/>
              </a:ext>
            </a:extLst>
          </p:cNvPr>
          <p:cNvSpPr>
            <a:spLocks noGrp="1"/>
          </p:cNvSpPr>
          <p:nvPr>
            <p:ph sz="half" idx="1"/>
          </p:nvPr>
        </p:nvSpPr>
        <p:spPr/>
        <p:txBody>
          <a:bodyPr/>
          <a:lstStyle/>
          <a:p>
            <a:endParaRPr lang="nl-NL"/>
          </a:p>
        </p:txBody>
      </p:sp>
    </p:spTree>
    <p:extLst>
      <p:ext uri="{BB962C8B-B14F-4D97-AF65-F5344CB8AC3E}">
        <p14:creationId xmlns:p14="http://schemas.microsoft.com/office/powerpoint/2010/main" val="31661469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BFC36E-00E9-22DA-1B1C-35328CD88D81}"/>
              </a:ext>
            </a:extLst>
          </p:cNvPr>
          <p:cNvSpPr>
            <a:spLocks noGrp="1"/>
          </p:cNvSpPr>
          <p:nvPr>
            <p:ph type="title"/>
          </p:nvPr>
        </p:nvSpPr>
        <p:spPr/>
        <p:txBody>
          <a:bodyPr/>
          <a:lstStyle/>
          <a:p>
            <a:r>
              <a:rPr lang="en-US" dirty="0"/>
              <a:t>TO your opinion</a:t>
            </a:r>
            <a:endParaRPr lang="nl-NL" dirty="0"/>
          </a:p>
        </p:txBody>
      </p:sp>
      <p:sp>
        <p:nvSpPr>
          <p:cNvPr id="6" name="Content Placeholder 5">
            <a:extLst>
              <a:ext uri="{FF2B5EF4-FFF2-40B4-BE49-F238E27FC236}">
                <a16:creationId xmlns:a16="http://schemas.microsoft.com/office/drawing/2014/main" id="{5278F168-792E-3981-CB46-606EA5988F70}"/>
              </a:ext>
            </a:extLst>
          </p:cNvPr>
          <p:cNvSpPr>
            <a:spLocks noGrp="1"/>
          </p:cNvSpPr>
          <p:nvPr>
            <p:ph sz="half" idx="1"/>
          </p:nvPr>
        </p:nvSpPr>
        <p:spPr/>
        <p:txBody>
          <a:bodyPr/>
          <a:lstStyle/>
          <a:p>
            <a:pPr marL="514350" indent="-514350">
              <a:buFont typeface="+mj-lt"/>
              <a:buAutoNum type="arabicPeriod"/>
            </a:pPr>
            <a:r>
              <a:rPr lang="en-US" dirty="0"/>
              <a:t>Why is Open Science relevant in the context of HTA / HE modelling?</a:t>
            </a:r>
          </a:p>
          <a:p>
            <a:pPr marL="514350" indent="-514350">
              <a:buFont typeface="+mj-lt"/>
              <a:buAutoNum type="arabicPeriod"/>
            </a:pPr>
            <a:r>
              <a:rPr lang="en-US" dirty="0"/>
              <a:t>How does the Open Science principles and practices affect HTA/ HE modelling?</a:t>
            </a:r>
            <a:endParaRPr lang="nl-NL" dirty="0"/>
          </a:p>
        </p:txBody>
      </p:sp>
    </p:spTree>
    <p:extLst>
      <p:ext uri="{BB962C8B-B14F-4D97-AF65-F5344CB8AC3E}">
        <p14:creationId xmlns:p14="http://schemas.microsoft.com/office/powerpoint/2010/main" val="3190363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DC55-4EE4-CCD7-4E5C-174BDE513A77}"/>
              </a:ext>
            </a:extLst>
          </p:cNvPr>
          <p:cNvSpPr>
            <a:spLocks noGrp="1"/>
          </p:cNvSpPr>
          <p:nvPr>
            <p:ph type="title"/>
          </p:nvPr>
        </p:nvSpPr>
        <p:spPr/>
        <p:txBody>
          <a:bodyPr/>
          <a:lstStyle/>
          <a:p>
            <a:r>
              <a:rPr lang="en-US" dirty="0"/>
              <a:t>Why Open-source modelling?</a:t>
            </a:r>
            <a:endParaRPr lang="nl-NL" dirty="0"/>
          </a:p>
        </p:txBody>
      </p:sp>
      <p:sp>
        <p:nvSpPr>
          <p:cNvPr id="3" name="Content Placeholder 2">
            <a:extLst>
              <a:ext uri="{FF2B5EF4-FFF2-40B4-BE49-F238E27FC236}">
                <a16:creationId xmlns:a16="http://schemas.microsoft.com/office/drawing/2014/main" id="{4284FEB2-1F29-3CD8-E784-5C7FAE146C2B}"/>
              </a:ext>
            </a:extLst>
          </p:cNvPr>
          <p:cNvSpPr>
            <a:spLocks noGrp="1"/>
          </p:cNvSpPr>
          <p:nvPr>
            <p:ph sz="half" idx="1"/>
          </p:nvPr>
        </p:nvSpPr>
        <p:spPr/>
        <p:txBody>
          <a:bodyPr/>
          <a:lstStyle/>
          <a:p>
            <a:r>
              <a:rPr lang="en-US" dirty="0"/>
              <a:t>HE models inform public health decisions</a:t>
            </a:r>
          </a:p>
          <a:p>
            <a:r>
              <a:rPr lang="en-US" dirty="0"/>
              <a:t>HE models are generally not publicly available</a:t>
            </a:r>
          </a:p>
          <a:p>
            <a:pPr lvl="1"/>
            <a:r>
              <a:rPr lang="en-US" dirty="0"/>
              <a:t>Lack of transparency</a:t>
            </a:r>
          </a:p>
          <a:p>
            <a:pPr lvl="1"/>
            <a:r>
              <a:rPr lang="en-US" dirty="0"/>
              <a:t>Difficult to get insights in how HE models work</a:t>
            </a:r>
          </a:p>
          <a:p>
            <a:r>
              <a:rPr lang="en-US" dirty="0"/>
              <a:t>Lack of systematic (reporting of) model validation</a:t>
            </a:r>
          </a:p>
          <a:p>
            <a:pPr lvl="1"/>
            <a:r>
              <a:rPr lang="en-US" dirty="0"/>
              <a:t>Risk of errors</a:t>
            </a:r>
            <a:r>
              <a:rPr lang="nl-NL" dirty="0"/>
              <a:t> </a:t>
            </a:r>
            <a:r>
              <a:rPr lang="nl-NL" dirty="0">
                <a:sym typeface="Wingdings" panose="05000000000000000000" pitchFamily="2" charset="2"/>
              </a:rPr>
              <a:t> </a:t>
            </a:r>
            <a:r>
              <a:rPr lang="nl-NL" dirty="0" err="1">
                <a:sym typeface="Wingdings" panose="05000000000000000000" pitchFamily="2" charset="2"/>
              </a:rPr>
              <a:t>harmful</a:t>
            </a:r>
            <a:r>
              <a:rPr lang="nl-NL" dirty="0">
                <a:sym typeface="Wingdings" panose="05000000000000000000" pitchFamily="2" charset="2"/>
              </a:rPr>
              <a:t> </a:t>
            </a:r>
            <a:r>
              <a:rPr lang="nl-NL" dirty="0" err="1">
                <a:sym typeface="Wingdings" panose="05000000000000000000" pitchFamily="2" charset="2"/>
              </a:rPr>
              <a:t>decisions</a:t>
            </a:r>
            <a:endParaRPr lang="nl-NL" dirty="0">
              <a:sym typeface="Wingdings" panose="05000000000000000000" pitchFamily="2" charset="2"/>
            </a:endParaRPr>
          </a:p>
          <a:p>
            <a:pPr marL="0" indent="0">
              <a:buNone/>
            </a:pPr>
            <a:r>
              <a:rPr lang="nl-NL" dirty="0">
                <a:sym typeface="Wingdings" panose="05000000000000000000" pitchFamily="2" charset="2"/>
              </a:rPr>
              <a:t> ‘Black box’ feeling</a:t>
            </a:r>
            <a:endParaRPr lang="en-US" dirty="0"/>
          </a:p>
        </p:txBody>
      </p:sp>
      <p:sp>
        <p:nvSpPr>
          <p:cNvPr id="6" name="TextBox 5">
            <a:extLst>
              <a:ext uri="{FF2B5EF4-FFF2-40B4-BE49-F238E27FC236}">
                <a16:creationId xmlns:a16="http://schemas.microsoft.com/office/drawing/2014/main" id="{3E1BCDAC-83F5-A2E9-D1C9-F2C543B2C41C}"/>
              </a:ext>
            </a:extLst>
          </p:cNvPr>
          <p:cNvSpPr txBox="1"/>
          <p:nvPr/>
        </p:nvSpPr>
        <p:spPr>
          <a:xfrm>
            <a:off x="2714694" y="5299054"/>
            <a:ext cx="7037172" cy="1292662"/>
          </a:xfrm>
          <a:prstGeom prst="rect">
            <a:avLst/>
          </a:prstGeom>
          <a:noFill/>
        </p:spPr>
        <p:txBody>
          <a:bodyPr wrap="square">
            <a:spAutoFit/>
          </a:bodyPr>
          <a:lstStyle/>
          <a:p>
            <a:r>
              <a:rPr lang="en-US" b="0" i="1" dirty="0">
                <a:solidFill>
                  <a:srgbClr val="202020"/>
                </a:solidFill>
                <a:effectLst/>
                <a:latin typeface="+mj-lt"/>
              </a:rPr>
              <a:t>“an article about computational result is advertising, not scholarship. The actual scholarship is the full software environment, code and data, that produced the result.”</a:t>
            </a:r>
          </a:p>
          <a:p>
            <a:r>
              <a:rPr lang="en-US" sz="1200" b="0" dirty="0">
                <a:effectLst/>
                <a:latin typeface="+mj-lt"/>
              </a:rPr>
              <a:t>Source: </a:t>
            </a:r>
            <a:r>
              <a:rPr lang="en-US" sz="1200" b="0" dirty="0" err="1">
                <a:effectLst/>
                <a:latin typeface="+mj-lt"/>
              </a:rPr>
              <a:t>Donoho</a:t>
            </a:r>
            <a:r>
              <a:rPr lang="en-US" sz="1200" b="0" dirty="0">
                <a:effectLst/>
                <a:latin typeface="+mj-lt"/>
              </a:rPr>
              <a:t> DL. An invitation to reproducible computational research. Biostatistics. 2010;11(3):385–8. pmid:20538873</a:t>
            </a:r>
            <a:endParaRPr lang="nl-NL" sz="1200" b="1" dirty="0">
              <a:latin typeface="+mj-lt"/>
            </a:endParaRPr>
          </a:p>
        </p:txBody>
      </p:sp>
    </p:spTree>
    <p:extLst>
      <p:ext uri="{BB962C8B-B14F-4D97-AF65-F5344CB8AC3E}">
        <p14:creationId xmlns:p14="http://schemas.microsoft.com/office/powerpoint/2010/main" val="610060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4E791-685F-55FD-F9CD-5C59F98F0E79}"/>
              </a:ext>
            </a:extLst>
          </p:cNvPr>
          <p:cNvSpPr>
            <a:spLocks noGrp="1"/>
          </p:cNvSpPr>
          <p:nvPr>
            <p:ph type="title"/>
          </p:nvPr>
        </p:nvSpPr>
        <p:spPr/>
        <p:txBody>
          <a:bodyPr/>
          <a:lstStyle/>
          <a:p>
            <a:r>
              <a:rPr lang="en-US" dirty="0"/>
              <a:t>Health economic model transparency</a:t>
            </a:r>
            <a:endParaRPr lang="nl-NL" dirty="0"/>
          </a:p>
        </p:txBody>
      </p:sp>
      <p:sp>
        <p:nvSpPr>
          <p:cNvPr id="3" name="Content Placeholder 2">
            <a:extLst>
              <a:ext uri="{FF2B5EF4-FFF2-40B4-BE49-F238E27FC236}">
                <a16:creationId xmlns:a16="http://schemas.microsoft.com/office/drawing/2014/main" id="{3CDA3708-4A48-69B8-01AB-4349458C1D27}"/>
              </a:ext>
            </a:extLst>
          </p:cNvPr>
          <p:cNvSpPr>
            <a:spLocks noGrp="1"/>
          </p:cNvSpPr>
          <p:nvPr>
            <p:ph sz="half" idx="1"/>
          </p:nvPr>
        </p:nvSpPr>
        <p:spPr/>
        <p:txBody>
          <a:bodyPr/>
          <a:lstStyle/>
          <a:p>
            <a:pPr marL="0" indent="0" algn="ctr">
              <a:buNone/>
            </a:pPr>
            <a:r>
              <a:rPr lang="en-US" dirty="0"/>
              <a:t>What is (health economic) model transparency?</a:t>
            </a:r>
          </a:p>
          <a:p>
            <a:pPr marL="0" indent="0" algn="ctr">
              <a:buNone/>
            </a:pPr>
            <a:endParaRPr lang="nl-NL" dirty="0"/>
          </a:p>
        </p:txBody>
      </p:sp>
      <p:pic>
        <p:nvPicPr>
          <p:cNvPr id="8" name="Graphic 7" descr="Remote learning math outline">
            <a:extLst>
              <a:ext uri="{FF2B5EF4-FFF2-40B4-BE49-F238E27FC236}">
                <a16:creationId xmlns:a16="http://schemas.microsoft.com/office/drawing/2014/main" id="{4B3FD3D0-26E4-F88C-E49C-3D895F2E2E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78137" y="3878203"/>
            <a:ext cx="1251395" cy="1251395"/>
          </a:xfrm>
          <a:prstGeom prst="rect">
            <a:avLst/>
          </a:prstGeom>
        </p:spPr>
      </p:pic>
      <p:pic>
        <p:nvPicPr>
          <p:cNvPr id="11" name="Content Placeholder 12" descr="Diagram&#10;&#10;Description automatically generated">
            <a:extLst>
              <a:ext uri="{FF2B5EF4-FFF2-40B4-BE49-F238E27FC236}">
                <a16:creationId xmlns:a16="http://schemas.microsoft.com/office/drawing/2014/main" id="{BF6A490F-868A-2681-5332-11E14D9146BF}"/>
              </a:ext>
            </a:extLst>
          </p:cNvPr>
          <p:cNvPicPr>
            <a:picLocks noChangeAspect="1"/>
          </p:cNvPicPr>
          <p:nvPr/>
        </p:nvPicPr>
        <p:blipFill rotWithShape="1">
          <a:blip r:embed="rId5">
            <a:extLst>
              <a:ext uri="{28A0092B-C50C-407E-A947-70E740481C1C}">
                <a14:useLocalDpi xmlns:a14="http://schemas.microsoft.com/office/drawing/2010/main" val="0"/>
              </a:ext>
            </a:extLst>
          </a:blip>
          <a:srcRect l="4536" r="-1"/>
          <a:stretch/>
        </p:blipFill>
        <p:spPr>
          <a:xfrm>
            <a:off x="4802906" y="2880769"/>
            <a:ext cx="1570182" cy="1089670"/>
          </a:xfrm>
          <a:prstGeom prst="rect">
            <a:avLst/>
          </a:prstGeom>
        </p:spPr>
      </p:pic>
      <p:pic>
        <p:nvPicPr>
          <p:cNvPr id="6" name="Graphic 5" descr="Magnifying glass outline">
            <a:extLst>
              <a:ext uri="{FF2B5EF4-FFF2-40B4-BE49-F238E27FC236}">
                <a16:creationId xmlns:a16="http://schemas.microsoft.com/office/drawing/2014/main" id="{51037AFB-C9A5-8AF0-9B8D-C198105451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24764" y="1721127"/>
            <a:ext cx="5597238" cy="5597238"/>
          </a:xfrm>
          <a:prstGeom prst="rect">
            <a:avLst/>
          </a:prstGeom>
        </p:spPr>
      </p:pic>
      <p:sp>
        <p:nvSpPr>
          <p:cNvPr id="7" name="TextBox 6">
            <a:extLst>
              <a:ext uri="{FF2B5EF4-FFF2-40B4-BE49-F238E27FC236}">
                <a16:creationId xmlns:a16="http://schemas.microsoft.com/office/drawing/2014/main" id="{5EE9FEB3-1BC9-9F7D-4B11-1415854AB35E}"/>
              </a:ext>
            </a:extLst>
          </p:cNvPr>
          <p:cNvSpPr txBox="1"/>
          <p:nvPr/>
        </p:nvSpPr>
        <p:spPr>
          <a:xfrm>
            <a:off x="2854502" y="3135586"/>
            <a:ext cx="7037172" cy="2554545"/>
          </a:xfrm>
          <a:prstGeom prst="rect">
            <a:avLst/>
          </a:prstGeom>
          <a:solidFill>
            <a:schemeClr val="bg1"/>
          </a:solidFill>
          <a:ln w="38100"/>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3200" b="0" i="0" u="none" strike="noStrike" baseline="0" dirty="0">
                <a:latin typeface="AdvPS70E0"/>
              </a:rPr>
              <a:t>Eddy et al. 2012: transparency = </a:t>
            </a:r>
            <a:r>
              <a:rPr lang="en-US" sz="3200" b="0" i="1" u="none" strike="noStrike" baseline="0" dirty="0">
                <a:latin typeface="AdvPS70E0"/>
              </a:rPr>
              <a:t>“</a:t>
            </a:r>
            <a:r>
              <a:rPr lang="en-US" sz="3200" b="0" i="1" u="none" strike="noStrike" baseline="0" dirty="0">
                <a:latin typeface="AdvPS70E4"/>
              </a:rPr>
              <a:t>clearly describing the model structure, equations, parameter values, and assumptions to enable interested parties to understand the model”</a:t>
            </a:r>
            <a:endParaRPr lang="nl-NL" sz="3200" i="1" dirty="0"/>
          </a:p>
        </p:txBody>
      </p:sp>
      <p:sp>
        <p:nvSpPr>
          <p:cNvPr id="5" name="TextBox 4">
            <a:extLst>
              <a:ext uri="{FF2B5EF4-FFF2-40B4-BE49-F238E27FC236}">
                <a16:creationId xmlns:a16="http://schemas.microsoft.com/office/drawing/2014/main" id="{E132208B-4F80-EADC-D6B6-2FC155CFAE30}"/>
              </a:ext>
            </a:extLst>
          </p:cNvPr>
          <p:cNvSpPr txBox="1"/>
          <p:nvPr/>
        </p:nvSpPr>
        <p:spPr>
          <a:xfrm>
            <a:off x="8901345" y="6262042"/>
            <a:ext cx="3220985" cy="646331"/>
          </a:xfrm>
          <a:prstGeom prst="rect">
            <a:avLst/>
          </a:prstGeom>
          <a:noFill/>
        </p:spPr>
        <p:txBody>
          <a:bodyPr wrap="square" rtlCol="0">
            <a:spAutoFit/>
          </a:bodyPr>
          <a:lstStyle/>
          <a:p>
            <a:r>
              <a:rPr lang="en-US" sz="1200" dirty="0"/>
              <a:t>Figure: </a:t>
            </a:r>
            <a:br>
              <a:rPr lang="en-US" sz="1200" dirty="0"/>
            </a:br>
            <a:r>
              <a:rPr lang="en-US" sz="1200" dirty="0"/>
              <a:t>Own material &amp; logo’s are used with permission from Microsoft</a:t>
            </a:r>
            <a:endParaRPr lang="nl-NL" sz="1200" dirty="0"/>
          </a:p>
        </p:txBody>
      </p:sp>
    </p:spTree>
    <p:extLst>
      <p:ext uri="{BB962C8B-B14F-4D97-AF65-F5344CB8AC3E}">
        <p14:creationId xmlns:p14="http://schemas.microsoft.com/office/powerpoint/2010/main" val="132167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D3C98-4291-1859-045A-869AF7EF98AE}"/>
              </a:ext>
            </a:extLst>
          </p:cNvPr>
          <p:cNvSpPr>
            <a:spLocks noGrp="1"/>
          </p:cNvSpPr>
          <p:nvPr>
            <p:ph type="title"/>
          </p:nvPr>
        </p:nvSpPr>
        <p:spPr>
          <a:xfrm>
            <a:off x="1265583" y="365125"/>
            <a:ext cx="10515600" cy="1325563"/>
          </a:xfrm>
        </p:spPr>
        <p:txBody>
          <a:bodyPr>
            <a:normAutofit/>
          </a:bodyPr>
          <a:lstStyle/>
          <a:p>
            <a:r>
              <a:rPr lang="en-US" dirty="0"/>
              <a:t>transparency is not only about programming</a:t>
            </a:r>
            <a:endParaRPr lang="nl-NL" dirty="0"/>
          </a:p>
        </p:txBody>
      </p:sp>
      <p:pic>
        <p:nvPicPr>
          <p:cNvPr id="2050" name="Picture 2" descr="Diagram, text&#10;&#10;Description automatically generated">
            <a:extLst>
              <a:ext uri="{FF2B5EF4-FFF2-40B4-BE49-F238E27FC236}">
                <a16:creationId xmlns:a16="http://schemas.microsoft.com/office/drawing/2014/main" id="{DE43BB04-7368-ACD5-1D8F-92A45836133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697032" y="1825625"/>
            <a:ext cx="4318702" cy="4351338"/>
          </a:xfrm>
          <a:prstGeom prst="rect">
            <a:avLst/>
          </a:prstGeom>
          <a:solidFill>
            <a:srgbClr val="FFFFFF"/>
          </a:solidFill>
        </p:spPr>
      </p:pic>
      <p:pic>
        <p:nvPicPr>
          <p:cNvPr id="10" name="Content Placeholder 9">
            <a:extLst>
              <a:ext uri="{FF2B5EF4-FFF2-40B4-BE49-F238E27FC236}">
                <a16:creationId xmlns:a16="http://schemas.microsoft.com/office/drawing/2014/main" id="{E536E4CC-8760-2979-34B8-5E4088EFA0F5}"/>
              </a:ext>
            </a:extLst>
          </p:cNvPr>
          <p:cNvPicPr>
            <a:picLocks noGrp="1" noChangeAspect="1"/>
          </p:cNvPicPr>
          <p:nvPr>
            <p:ph sz="half" idx="2"/>
          </p:nvPr>
        </p:nvPicPr>
        <p:blipFill rotWithShape="1">
          <a:blip r:embed="rId4"/>
          <a:srcRect b="742"/>
          <a:stretch/>
        </p:blipFill>
        <p:spPr>
          <a:xfrm>
            <a:off x="6933516" y="1825625"/>
            <a:ext cx="4513043" cy="4319029"/>
          </a:xfrm>
        </p:spPr>
      </p:pic>
      <p:sp>
        <p:nvSpPr>
          <p:cNvPr id="8" name="TextBox 7">
            <a:extLst>
              <a:ext uri="{FF2B5EF4-FFF2-40B4-BE49-F238E27FC236}">
                <a16:creationId xmlns:a16="http://schemas.microsoft.com/office/drawing/2014/main" id="{A2F3B760-FDF8-9E16-01B6-467E3E929B6E}"/>
              </a:ext>
            </a:extLst>
          </p:cNvPr>
          <p:cNvSpPr txBox="1"/>
          <p:nvPr/>
        </p:nvSpPr>
        <p:spPr>
          <a:xfrm>
            <a:off x="1697033" y="6227826"/>
            <a:ext cx="4833076" cy="584775"/>
          </a:xfrm>
          <a:prstGeom prst="rect">
            <a:avLst/>
          </a:prstGeom>
          <a:noFill/>
        </p:spPr>
        <p:txBody>
          <a:bodyPr wrap="square">
            <a:spAutoFit/>
          </a:bodyPr>
          <a:lstStyle/>
          <a:p>
            <a:r>
              <a:rPr lang="en-US" sz="1600" dirty="0"/>
              <a:t>Source: </a:t>
            </a:r>
            <a:r>
              <a:rPr lang="en-US" sz="1600" dirty="0">
                <a:hlinkClick r:id="rId5"/>
              </a:rPr>
              <a:t>https://www.quora.com/What-do-you-mean-for-IT-spaghetti-code</a:t>
            </a:r>
            <a:r>
              <a:rPr lang="en-US" sz="1600" dirty="0"/>
              <a:t> </a:t>
            </a:r>
            <a:endParaRPr lang="nl-NL" sz="1600" dirty="0"/>
          </a:p>
        </p:txBody>
      </p:sp>
      <p:sp>
        <p:nvSpPr>
          <p:cNvPr id="12" name="TextBox 11">
            <a:extLst>
              <a:ext uri="{FF2B5EF4-FFF2-40B4-BE49-F238E27FC236}">
                <a16:creationId xmlns:a16="http://schemas.microsoft.com/office/drawing/2014/main" id="{E6628810-AB26-C1FB-381F-38194807D6D9}"/>
              </a:ext>
            </a:extLst>
          </p:cNvPr>
          <p:cNvSpPr txBox="1"/>
          <p:nvPr/>
        </p:nvSpPr>
        <p:spPr>
          <a:xfrm>
            <a:off x="6786418" y="6227826"/>
            <a:ext cx="3036851" cy="338554"/>
          </a:xfrm>
          <a:prstGeom prst="rect">
            <a:avLst/>
          </a:prstGeom>
          <a:noFill/>
        </p:spPr>
        <p:txBody>
          <a:bodyPr wrap="square">
            <a:spAutoFit/>
          </a:bodyPr>
          <a:lstStyle/>
          <a:p>
            <a:r>
              <a:rPr lang="en-US" sz="1600" dirty="0"/>
              <a:t>Source: Sampson et al. 2019</a:t>
            </a:r>
            <a:endParaRPr lang="nl-NL" sz="1600" dirty="0"/>
          </a:p>
        </p:txBody>
      </p:sp>
    </p:spTree>
    <p:extLst>
      <p:ext uri="{BB962C8B-B14F-4D97-AF65-F5344CB8AC3E}">
        <p14:creationId xmlns:p14="http://schemas.microsoft.com/office/powerpoint/2010/main" val="3787296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DD2E364-BBFF-6110-A6CE-0C0694789353}"/>
              </a:ext>
            </a:extLst>
          </p:cNvPr>
          <p:cNvSpPr>
            <a:spLocks noGrp="1"/>
          </p:cNvSpPr>
          <p:nvPr>
            <p:ph type="title"/>
          </p:nvPr>
        </p:nvSpPr>
        <p:spPr>
          <a:xfrm>
            <a:off x="1265583" y="365125"/>
            <a:ext cx="10515600" cy="1325563"/>
          </a:xfrm>
        </p:spPr>
        <p:txBody>
          <a:bodyPr/>
          <a:lstStyle/>
          <a:p>
            <a:r>
              <a:rPr lang="en-US" dirty="0"/>
              <a:t>Model transparency – Eddy et al. 2012</a:t>
            </a:r>
          </a:p>
        </p:txBody>
      </p:sp>
      <p:sp>
        <p:nvSpPr>
          <p:cNvPr id="15" name="Content Placeholder 2">
            <a:extLst>
              <a:ext uri="{FF2B5EF4-FFF2-40B4-BE49-F238E27FC236}">
                <a16:creationId xmlns:a16="http://schemas.microsoft.com/office/drawing/2014/main" id="{F1F62E25-7A28-D888-065F-7639E6E67376}"/>
              </a:ext>
            </a:extLst>
          </p:cNvPr>
          <p:cNvSpPr>
            <a:spLocks noGrp="1"/>
          </p:cNvSpPr>
          <p:nvPr>
            <p:ph sz="half" idx="1"/>
          </p:nvPr>
        </p:nvSpPr>
        <p:spPr>
          <a:xfrm>
            <a:off x="1265583" y="1825625"/>
            <a:ext cx="10515600" cy="4105156"/>
          </a:xfrm>
        </p:spPr>
        <p:txBody>
          <a:bodyPr/>
          <a:lstStyle/>
          <a:p>
            <a:r>
              <a:rPr lang="en-US" dirty="0"/>
              <a:t>‘What does the model do and how?’</a:t>
            </a:r>
          </a:p>
          <a:p>
            <a:r>
              <a:rPr lang="en-US" dirty="0"/>
              <a:t>Purpose:</a:t>
            </a:r>
          </a:p>
          <a:p>
            <a:pPr lvl="1"/>
            <a:r>
              <a:rPr lang="en-US" dirty="0"/>
              <a:t>Allow review of the model’s structure, equations, parameter values and assumptions</a:t>
            </a:r>
          </a:p>
          <a:p>
            <a:pPr lvl="1"/>
            <a:r>
              <a:rPr lang="en-US" dirty="0"/>
              <a:t>In order to understand model accuracy, limitations and potential applications</a:t>
            </a:r>
          </a:p>
          <a:p>
            <a:r>
              <a:rPr lang="en-US" dirty="0"/>
              <a:t>Documentation is crucial:</a:t>
            </a:r>
          </a:p>
          <a:p>
            <a:pPr lvl="1"/>
            <a:r>
              <a:rPr lang="en-US" dirty="0"/>
              <a:t>Non-technical: for any interested reader, to understand the model results</a:t>
            </a:r>
          </a:p>
          <a:p>
            <a:pPr lvl="1"/>
            <a:r>
              <a:rPr lang="en-US" dirty="0"/>
              <a:t>Technical: for reviewers and </a:t>
            </a:r>
            <a:r>
              <a:rPr lang="en-US" dirty="0" err="1"/>
              <a:t>modellers</a:t>
            </a:r>
            <a:r>
              <a:rPr lang="en-US" dirty="0"/>
              <a:t>, to be able to review/replicate the model</a:t>
            </a:r>
          </a:p>
        </p:txBody>
      </p:sp>
    </p:spTree>
    <p:extLst>
      <p:ext uri="{BB962C8B-B14F-4D97-AF65-F5344CB8AC3E}">
        <p14:creationId xmlns:p14="http://schemas.microsoft.com/office/powerpoint/2010/main" val="35441956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CCFB-8D1B-2095-1FF7-12EDFFC5855C}"/>
              </a:ext>
            </a:extLst>
          </p:cNvPr>
          <p:cNvSpPr>
            <a:spLocks noGrp="1"/>
          </p:cNvSpPr>
          <p:nvPr>
            <p:ph type="title"/>
          </p:nvPr>
        </p:nvSpPr>
        <p:spPr>
          <a:xfrm>
            <a:off x="1265583" y="365125"/>
            <a:ext cx="10515600" cy="1325563"/>
          </a:xfrm>
        </p:spPr>
        <p:txBody>
          <a:bodyPr>
            <a:normAutofit/>
          </a:bodyPr>
          <a:lstStyle/>
          <a:p>
            <a:r>
              <a:rPr lang="en-US" dirty="0"/>
              <a:t>Transparency of intended methods</a:t>
            </a:r>
            <a:endParaRPr lang="nl-NL" dirty="0"/>
          </a:p>
        </p:txBody>
      </p:sp>
      <p:pic>
        <p:nvPicPr>
          <p:cNvPr id="9" name="Content Placeholder 4" descr="Text&#10;&#10;Description automatically generated">
            <a:extLst>
              <a:ext uri="{FF2B5EF4-FFF2-40B4-BE49-F238E27FC236}">
                <a16:creationId xmlns:a16="http://schemas.microsoft.com/office/drawing/2014/main" id="{1FDE4E59-32C3-647A-B6D1-AD45AA85CE1F}"/>
              </a:ext>
            </a:extLst>
          </p:cNvPr>
          <p:cNvPicPr>
            <a:picLocks noGrp="1" noChangeAspect="1"/>
          </p:cNvPicPr>
          <p:nvPr>
            <p:ph sz="half" idx="1"/>
          </p:nvPr>
        </p:nvPicPr>
        <p:blipFill rotWithShape="1">
          <a:blip r:embed="rId3"/>
          <a:stretch/>
        </p:blipFill>
        <p:spPr>
          <a:xfrm>
            <a:off x="1265582" y="1832105"/>
            <a:ext cx="11020959" cy="2369504"/>
          </a:xfrm>
          <a:prstGeom prst="rect">
            <a:avLst/>
          </a:prstGeom>
          <a:noFill/>
        </p:spPr>
      </p:pic>
      <p:sp>
        <p:nvSpPr>
          <p:cNvPr id="11" name="Content Placeholder 3">
            <a:extLst>
              <a:ext uri="{FF2B5EF4-FFF2-40B4-BE49-F238E27FC236}">
                <a16:creationId xmlns:a16="http://schemas.microsoft.com/office/drawing/2014/main" id="{73398689-D595-4344-017E-F8E152E290F9}"/>
              </a:ext>
            </a:extLst>
          </p:cNvPr>
          <p:cNvSpPr>
            <a:spLocks noGrp="1"/>
          </p:cNvSpPr>
          <p:nvPr>
            <p:ph sz="half" idx="2"/>
          </p:nvPr>
        </p:nvSpPr>
        <p:spPr>
          <a:xfrm>
            <a:off x="1265583" y="4201610"/>
            <a:ext cx="10515600" cy="1511214"/>
          </a:xfrm>
        </p:spPr>
        <p:txBody>
          <a:bodyPr/>
          <a:lstStyle/>
          <a:p>
            <a:r>
              <a:rPr lang="en-US" sz="2800" dirty="0"/>
              <a:t>Why? Lack of consistency!</a:t>
            </a:r>
          </a:p>
          <a:p>
            <a:r>
              <a:rPr lang="en-US" sz="2800" dirty="0"/>
              <a:t>58 items divided in 8 sections (administrative data, method of data collection &amp; analysis, reporting, …)</a:t>
            </a:r>
            <a:endParaRPr lang="en-US" sz="2000" dirty="0"/>
          </a:p>
          <a:p>
            <a:r>
              <a:rPr lang="en-US" dirty="0"/>
              <a:t>You can still deviate from the plan </a:t>
            </a:r>
            <a:r>
              <a:rPr lang="en-US" dirty="0">
                <a:sym typeface="Wingdings" panose="05000000000000000000" pitchFamily="2" charset="2"/>
              </a:rPr>
              <a:t> justify why</a:t>
            </a:r>
          </a:p>
          <a:p>
            <a:pPr marL="0" indent="0">
              <a:buNone/>
            </a:pPr>
            <a:endParaRPr lang="en-US" sz="1400" dirty="0">
              <a:sym typeface="Wingdings" panose="05000000000000000000" pitchFamily="2" charset="2"/>
            </a:endParaRPr>
          </a:p>
          <a:p>
            <a:pPr marL="0" indent="0">
              <a:buNone/>
            </a:pPr>
            <a:r>
              <a:rPr lang="en-US" sz="1400" dirty="0">
                <a:sym typeface="Wingdings" panose="05000000000000000000" pitchFamily="2" charset="2"/>
              </a:rPr>
              <a:t>Source: Thorn et al. 2021</a:t>
            </a:r>
            <a:endParaRPr lang="en-US" dirty="0">
              <a:sym typeface="Wingdings" panose="05000000000000000000" pitchFamily="2" charset="2"/>
            </a:endParaRPr>
          </a:p>
        </p:txBody>
      </p:sp>
    </p:spTree>
    <p:extLst>
      <p:ext uri="{BB962C8B-B14F-4D97-AF65-F5344CB8AC3E}">
        <p14:creationId xmlns:p14="http://schemas.microsoft.com/office/powerpoint/2010/main" val="3569358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7366-F4A6-96C2-9E24-DDF6EA157634}"/>
              </a:ext>
            </a:extLst>
          </p:cNvPr>
          <p:cNvSpPr>
            <a:spLocks noGrp="1"/>
          </p:cNvSpPr>
          <p:nvPr>
            <p:ph type="title"/>
          </p:nvPr>
        </p:nvSpPr>
        <p:spPr/>
        <p:txBody>
          <a:bodyPr/>
          <a:lstStyle/>
          <a:p>
            <a:r>
              <a:rPr lang="en-US" dirty="0"/>
              <a:t>Transparency through Registration</a:t>
            </a:r>
            <a:endParaRPr lang="nl-NL" dirty="0"/>
          </a:p>
        </p:txBody>
      </p:sp>
      <p:pic>
        <p:nvPicPr>
          <p:cNvPr id="7" name="Content Placeholder 6">
            <a:extLst>
              <a:ext uri="{FF2B5EF4-FFF2-40B4-BE49-F238E27FC236}">
                <a16:creationId xmlns:a16="http://schemas.microsoft.com/office/drawing/2014/main" id="{F2B263F7-CEF3-009E-79AB-73B64B8B6CB7}"/>
              </a:ext>
            </a:extLst>
          </p:cNvPr>
          <p:cNvPicPr>
            <a:picLocks noGrp="1" noChangeAspect="1"/>
          </p:cNvPicPr>
          <p:nvPr>
            <p:ph sz="half" idx="1"/>
          </p:nvPr>
        </p:nvPicPr>
        <p:blipFill rotWithShape="1">
          <a:blip r:embed="rId3"/>
          <a:srcRect t="7623" r="4268" b="11201"/>
          <a:stretch/>
        </p:blipFill>
        <p:spPr>
          <a:xfrm>
            <a:off x="1265237" y="1879865"/>
            <a:ext cx="5355109" cy="2838050"/>
          </a:xfrm>
        </p:spPr>
      </p:pic>
      <p:sp>
        <p:nvSpPr>
          <p:cNvPr id="4" name="Content Placeholder 3">
            <a:extLst>
              <a:ext uri="{FF2B5EF4-FFF2-40B4-BE49-F238E27FC236}">
                <a16:creationId xmlns:a16="http://schemas.microsoft.com/office/drawing/2014/main" id="{7723EF62-30E1-A27C-5B6A-7C5F03F6EEC8}"/>
              </a:ext>
            </a:extLst>
          </p:cNvPr>
          <p:cNvSpPr>
            <a:spLocks noGrp="1"/>
          </p:cNvSpPr>
          <p:nvPr>
            <p:ph sz="half" idx="2"/>
          </p:nvPr>
        </p:nvSpPr>
        <p:spPr/>
        <p:txBody>
          <a:bodyPr/>
          <a:lstStyle/>
          <a:p>
            <a:r>
              <a:rPr lang="en-US" dirty="0"/>
              <a:t>Real world evidence registry</a:t>
            </a:r>
          </a:p>
          <a:p>
            <a:pPr lvl="1"/>
            <a:r>
              <a:rPr lang="en-US" dirty="0"/>
              <a:t>Improve transparency of reporting of studies using real-world evidence</a:t>
            </a:r>
          </a:p>
          <a:p>
            <a:r>
              <a:rPr lang="en-US" dirty="0"/>
              <a:t>36 registrations since 2021…</a:t>
            </a:r>
            <a:endParaRPr lang="nl-NL" dirty="0"/>
          </a:p>
        </p:txBody>
      </p:sp>
      <p:sp>
        <p:nvSpPr>
          <p:cNvPr id="11" name="TextBox 10">
            <a:extLst>
              <a:ext uri="{FF2B5EF4-FFF2-40B4-BE49-F238E27FC236}">
                <a16:creationId xmlns:a16="http://schemas.microsoft.com/office/drawing/2014/main" id="{3C07858E-9093-0CD6-1D50-9BDE8CADFF93}"/>
              </a:ext>
            </a:extLst>
          </p:cNvPr>
          <p:cNvSpPr txBox="1"/>
          <p:nvPr/>
        </p:nvSpPr>
        <p:spPr>
          <a:xfrm>
            <a:off x="1265583" y="5078107"/>
            <a:ext cx="7035800" cy="646331"/>
          </a:xfrm>
          <a:prstGeom prst="rect">
            <a:avLst/>
          </a:prstGeom>
          <a:noFill/>
        </p:spPr>
        <p:txBody>
          <a:bodyPr wrap="square">
            <a:spAutoFit/>
          </a:bodyPr>
          <a:lstStyle/>
          <a:p>
            <a:r>
              <a:rPr lang="nl-NL" dirty="0"/>
              <a:t>Source: </a:t>
            </a:r>
            <a:r>
              <a:rPr lang="nl-NL" dirty="0">
                <a:hlinkClick r:id="rId4"/>
              </a:rPr>
              <a:t>https://osf.io/registries/rwe/discover</a:t>
            </a:r>
            <a:r>
              <a:rPr lang="nl-NL" dirty="0"/>
              <a:t> </a:t>
            </a:r>
            <a:br>
              <a:rPr lang="nl-NL" dirty="0"/>
            </a:br>
            <a:r>
              <a:rPr lang="nl-NL" dirty="0" err="1"/>
              <a:t>accessed</a:t>
            </a:r>
            <a:r>
              <a:rPr lang="nl-NL" dirty="0"/>
              <a:t> on 12-04-2023</a:t>
            </a:r>
          </a:p>
        </p:txBody>
      </p:sp>
    </p:spTree>
    <p:extLst>
      <p:ext uri="{BB962C8B-B14F-4D97-AF65-F5344CB8AC3E}">
        <p14:creationId xmlns:p14="http://schemas.microsoft.com/office/powerpoint/2010/main" val="1249407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BF992-1BD9-DDA0-02D6-59A7078C6EA8}"/>
              </a:ext>
            </a:extLst>
          </p:cNvPr>
          <p:cNvSpPr>
            <a:spLocks noGrp="1"/>
          </p:cNvSpPr>
          <p:nvPr>
            <p:ph type="title"/>
          </p:nvPr>
        </p:nvSpPr>
        <p:spPr/>
        <p:txBody>
          <a:bodyPr/>
          <a:lstStyle/>
          <a:p>
            <a:r>
              <a:rPr lang="en-US" dirty="0"/>
              <a:t>Transparency through Open-source models (OSM)</a:t>
            </a:r>
            <a:br>
              <a:rPr lang="en-US" dirty="0"/>
            </a:br>
            <a:endParaRPr lang="nl-NL" dirty="0"/>
          </a:p>
        </p:txBody>
      </p:sp>
      <p:sp>
        <p:nvSpPr>
          <p:cNvPr id="3" name="Content Placeholder 2">
            <a:extLst>
              <a:ext uri="{FF2B5EF4-FFF2-40B4-BE49-F238E27FC236}">
                <a16:creationId xmlns:a16="http://schemas.microsoft.com/office/drawing/2014/main" id="{B4177774-D678-81A1-1019-24BF8C9F41BD}"/>
              </a:ext>
            </a:extLst>
          </p:cNvPr>
          <p:cNvSpPr>
            <a:spLocks noGrp="1"/>
          </p:cNvSpPr>
          <p:nvPr>
            <p:ph sz="half" idx="1"/>
          </p:nvPr>
        </p:nvSpPr>
        <p:spPr/>
        <p:txBody>
          <a:bodyPr/>
          <a:lstStyle/>
          <a:p>
            <a:r>
              <a:rPr lang="en-US" dirty="0"/>
              <a:t>OSM Clearinghouse (</a:t>
            </a:r>
            <a:r>
              <a:rPr lang="en-US" dirty="0">
                <a:hlinkClick r:id="rId3"/>
              </a:rPr>
              <a:t>https://cevr.shinyapps.io/Clearinghouse/</a:t>
            </a:r>
            <a:r>
              <a:rPr lang="en-US" dirty="0"/>
              <a:t>)</a:t>
            </a:r>
          </a:p>
          <a:p>
            <a:pPr lvl="1"/>
            <a:r>
              <a:rPr lang="en-US" dirty="0"/>
              <a:t>Repository of OSM</a:t>
            </a:r>
          </a:p>
          <a:p>
            <a:r>
              <a:rPr lang="en-US" dirty="0" err="1"/>
              <a:t>PeerModels</a:t>
            </a:r>
            <a:r>
              <a:rPr lang="en-US" dirty="0"/>
              <a:t> Network (</a:t>
            </a:r>
            <a:r>
              <a:rPr lang="en-US" dirty="0">
                <a:hlinkClick r:id="rId4"/>
              </a:rPr>
              <a:t>https://www.peermodelsnetwork.com/</a:t>
            </a:r>
            <a:r>
              <a:rPr lang="en-US" dirty="0"/>
              <a:t>)</a:t>
            </a:r>
          </a:p>
          <a:p>
            <a:pPr lvl="1"/>
            <a:r>
              <a:rPr lang="en-US" dirty="0"/>
              <a:t>Improve model accessibility</a:t>
            </a:r>
          </a:p>
          <a:p>
            <a:pPr lvl="1"/>
            <a:r>
              <a:rPr lang="en-US" dirty="0"/>
              <a:t>Stakeholders’ involvement</a:t>
            </a:r>
          </a:p>
          <a:p>
            <a:r>
              <a:rPr lang="en-US" dirty="0"/>
              <a:t>Innovation and Value Initiative (</a:t>
            </a:r>
            <a:r>
              <a:rPr lang="en-US" dirty="0">
                <a:hlinkClick r:id="rId5"/>
              </a:rPr>
              <a:t>https://thevalueinitiative.org/</a:t>
            </a:r>
            <a:r>
              <a:rPr lang="en-US" dirty="0"/>
              <a:t>)</a:t>
            </a:r>
          </a:p>
          <a:p>
            <a:pPr lvl="1"/>
            <a:r>
              <a:rPr lang="en-US" dirty="0"/>
              <a:t>OSM development</a:t>
            </a:r>
          </a:p>
          <a:p>
            <a:pPr lvl="1"/>
            <a:r>
              <a:rPr lang="en-US" dirty="0"/>
              <a:t>Stakeholders’ involvement and iterative model development</a:t>
            </a:r>
          </a:p>
          <a:p>
            <a:r>
              <a:rPr lang="en-US" dirty="0"/>
              <a:t>ISPOR Open Source Models Special Interest Group</a:t>
            </a:r>
          </a:p>
          <a:p>
            <a:endParaRPr lang="nl-NL" dirty="0"/>
          </a:p>
        </p:txBody>
      </p:sp>
    </p:spTree>
    <p:extLst>
      <p:ext uri="{BB962C8B-B14F-4D97-AF65-F5344CB8AC3E}">
        <p14:creationId xmlns:p14="http://schemas.microsoft.com/office/powerpoint/2010/main" val="1842915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866E6-DCB5-833A-512A-08944056EB77}"/>
              </a:ext>
            </a:extLst>
          </p:cNvPr>
          <p:cNvSpPr>
            <a:spLocks noGrp="1"/>
          </p:cNvSpPr>
          <p:nvPr>
            <p:ph type="title"/>
          </p:nvPr>
        </p:nvSpPr>
        <p:spPr/>
        <p:txBody>
          <a:bodyPr/>
          <a:lstStyle/>
          <a:p>
            <a:r>
              <a:rPr lang="en-US" dirty="0"/>
              <a:t>Why open-source models?</a:t>
            </a:r>
            <a:endParaRPr lang="nl-NL" dirty="0"/>
          </a:p>
        </p:txBody>
      </p:sp>
      <p:pic>
        <p:nvPicPr>
          <p:cNvPr id="5" name="Content Placeholder 4">
            <a:extLst>
              <a:ext uri="{FF2B5EF4-FFF2-40B4-BE49-F238E27FC236}">
                <a16:creationId xmlns:a16="http://schemas.microsoft.com/office/drawing/2014/main" id="{6B5404E1-F2EE-ABD1-7CE8-2D5E7AB21B05}"/>
              </a:ext>
            </a:extLst>
          </p:cNvPr>
          <p:cNvPicPr>
            <a:picLocks noGrp="1" noChangeAspect="1"/>
          </p:cNvPicPr>
          <p:nvPr>
            <p:ph sz="half" idx="1"/>
          </p:nvPr>
        </p:nvPicPr>
        <p:blipFill>
          <a:blip r:embed="rId2"/>
          <a:stretch>
            <a:fillRect/>
          </a:stretch>
        </p:blipFill>
        <p:spPr>
          <a:xfrm>
            <a:off x="2289520" y="1425500"/>
            <a:ext cx="7612961" cy="4529521"/>
          </a:xfrm>
          <a:prstGeom prst="rect">
            <a:avLst/>
          </a:prstGeom>
        </p:spPr>
      </p:pic>
      <p:sp>
        <p:nvSpPr>
          <p:cNvPr id="6" name="TextBox 5">
            <a:extLst>
              <a:ext uri="{FF2B5EF4-FFF2-40B4-BE49-F238E27FC236}">
                <a16:creationId xmlns:a16="http://schemas.microsoft.com/office/drawing/2014/main" id="{8945EE54-95BB-CF6E-B8CC-A35220068803}"/>
              </a:ext>
            </a:extLst>
          </p:cNvPr>
          <p:cNvSpPr txBox="1"/>
          <p:nvPr/>
        </p:nvSpPr>
        <p:spPr>
          <a:xfrm>
            <a:off x="2289520" y="5959988"/>
            <a:ext cx="3180647" cy="369332"/>
          </a:xfrm>
          <a:prstGeom prst="rect">
            <a:avLst/>
          </a:prstGeom>
          <a:noFill/>
        </p:spPr>
        <p:txBody>
          <a:bodyPr wrap="square" rtlCol="0">
            <a:spAutoFit/>
          </a:bodyPr>
          <a:lstStyle/>
          <a:p>
            <a:r>
              <a:rPr lang="en-US" dirty="0"/>
              <a:t>Source: Pouwels et al. 2022</a:t>
            </a:r>
            <a:endParaRPr lang="nl-NL" dirty="0"/>
          </a:p>
        </p:txBody>
      </p:sp>
    </p:spTree>
    <p:extLst>
      <p:ext uri="{BB962C8B-B14F-4D97-AF65-F5344CB8AC3E}">
        <p14:creationId xmlns:p14="http://schemas.microsoft.com/office/powerpoint/2010/main" val="1424506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B2A3-83F7-988E-2790-A98B8209BD69}"/>
              </a:ext>
            </a:extLst>
          </p:cNvPr>
          <p:cNvSpPr>
            <a:spLocks noGrp="1"/>
          </p:cNvSpPr>
          <p:nvPr>
            <p:ph type="title"/>
          </p:nvPr>
        </p:nvSpPr>
        <p:spPr>
          <a:xfrm>
            <a:off x="1265583" y="365125"/>
            <a:ext cx="10515600" cy="1325563"/>
          </a:xfrm>
        </p:spPr>
        <p:txBody>
          <a:bodyPr>
            <a:normAutofit/>
          </a:bodyPr>
          <a:lstStyle/>
          <a:p>
            <a:r>
              <a:rPr lang="en-US" dirty="0"/>
              <a:t>Improving practice through </a:t>
            </a:r>
            <a:r>
              <a:rPr lang="en-US" dirty="0" err="1"/>
              <a:t>osm</a:t>
            </a:r>
            <a:endParaRPr lang="nl-NL" dirty="0"/>
          </a:p>
        </p:txBody>
      </p:sp>
      <p:pic>
        <p:nvPicPr>
          <p:cNvPr id="6" name="Content Placeholder 5">
            <a:extLst>
              <a:ext uri="{FF2B5EF4-FFF2-40B4-BE49-F238E27FC236}">
                <a16:creationId xmlns:a16="http://schemas.microsoft.com/office/drawing/2014/main" id="{3C85E037-A5CA-0614-C2AE-D2E0D57C0E06}"/>
              </a:ext>
            </a:extLst>
          </p:cNvPr>
          <p:cNvPicPr>
            <a:picLocks noGrp="1" noChangeAspect="1"/>
          </p:cNvPicPr>
          <p:nvPr>
            <p:ph sz="half" idx="1"/>
          </p:nvPr>
        </p:nvPicPr>
        <p:blipFill>
          <a:blip r:embed="rId3"/>
          <a:stretch>
            <a:fillRect/>
          </a:stretch>
        </p:blipFill>
        <p:spPr>
          <a:xfrm>
            <a:off x="1265583" y="3139853"/>
            <a:ext cx="5181600" cy="1722882"/>
          </a:xfrm>
          <a:noFill/>
        </p:spPr>
      </p:pic>
      <p:sp>
        <p:nvSpPr>
          <p:cNvPr id="11" name="Content Placeholder 3">
            <a:extLst>
              <a:ext uri="{FF2B5EF4-FFF2-40B4-BE49-F238E27FC236}">
                <a16:creationId xmlns:a16="http://schemas.microsoft.com/office/drawing/2014/main" id="{E6A14999-F159-4D75-C356-A1CAD099F01C}"/>
              </a:ext>
            </a:extLst>
          </p:cNvPr>
          <p:cNvSpPr>
            <a:spLocks noGrp="1"/>
          </p:cNvSpPr>
          <p:nvPr>
            <p:ph sz="half" idx="2"/>
          </p:nvPr>
        </p:nvSpPr>
        <p:spPr>
          <a:xfrm>
            <a:off x="6599583" y="1825625"/>
            <a:ext cx="5181600" cy="4351338"/>
          </a:xfrm>
        </p:spPr>
        <p:txBody>
          <a:bodyPr/>
          <a:lstStyle/>
          <a:p>
            <a:r>
              <a:rPr lang="en-US" dirty="0"/>
              <a:t>Framework using open source software R</a:t>
            </a:r>
          </a:p>
          <a:p>
            <a:r>
              <a:rPr lang="en-US" dirty="0"/>
              <a:t>Coding recommendations</a:t>
            </a:r>
          </a:p>
          <a:p>
            <a:pPr lvl="1"/>
            <a:r>
              <a:rPr lang="en-US" dirty="0"/>
              <a:t>Map structure</a:t>
            </a:r>
          </a:p>
          <a:p>
            <a:pPr lvl="1"/>
            <a:r>
              <a:rPr lang="en-US" dirty="0"/>
              <a:t>Variable names</a:t>
            </a:r>
          </a:p>
          <a:p>
            <a:r>
              <a:rPr lang="en-US" dirty="0"/>
              <a:t>Why?</a:t>
            </a:r>
          </a:p>
          <a:p>
            <a:pPr marL="0" indent="0">
              <a:buNone/>
            </a:pPr>
            <a:r>
              <a:rPr lang="en-US" dirty="0">
                <a:sym typeface="Wingdings" panose="05000000000000000000" pitchFamily="2" charset="2"/>
              </a:rPr>
              <a:t> Not all health economists are not software engineers!</a:t>
            </a:r>
            <a:endParaRPr lang="en-US" dirty="0"/>
          </a:p>
        </p:txBody>
      </p:sp>
    </p:spTree>
    <p:extLst>
      <p:ext uri="{BB962C8B-B14F-4D97-AF65-F5344CB8AC3E}">
        <p14:creationId xmlns:p14="http://schemas.microsoft.com/office/powerpoint/2010/main" val="27211924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C71B9-2D3D-4361-54B6-478766E08FAD}"/>
              </a:ext>
            </a:extLst>
          </p:cNvPr>
          <p:cNvSpPr>
            <a:spLocks noGrp="1"/>
          </p:cNvSpPr>
          <p:nvPr>
            <p:ph type="title"/>
          </p:nvPr>
        </p:nvSpPr>
        <p:spPr/>
        <p:txBody>
          <a:bodyPr/>
          <a:lstStyle/>
          <a:p>
            <a:r>
              <a:rPr lang="en-US" dirty="0" err="1"/>
              <a:t>Osm</a:t>
            </a:r>
            <a:r>
              <a:rPr lang="en-US" dirty="0"/>
              <a:t> in practice</a:t>
            </a:r>
            <a:endParaRPr lang="nl-NL" dirty="0"/>
          </a:p>
        </p:txBody>
      </p:sp>
      <p:pic>
        <p:nvPicPr>
          <p:cNvPr id="7" name="Content Placeholder 6">
            <a:extLst>
              <a:ext uri="{FF2B5EF4-FFF2-40B4-BE49-F238E27FC236}">
                <a16:creationId xmlns:a16="http://schemas.microsoft.com/office/drawing/2014/main" id="{007CB1BE-AB5C-4308-8837-E2CF79DDD7A3}"/>
              </a:ext>
            </a:extLst>
          </p:cNvPr>
          <p:cNvPicPr>
            <a:picLocks noGrp="1" noChangeAspect="1"/>
          </p:cNvPicPr>
          <p:nvPr>
            <p:ph sz="half" idx="1"/>
          </p:nvPr>
        </p:nvPicPr>
        <p:blipFill>
          <a:blip r:embed="rId3"/>
          <a:stretch>
            <a:fillRect/>
          </a:stretch>
        </p:blipFill>
        <p:spPr>
          <a:xfrm>
            <a:off x="1265238" y="1690688"/>
            <a:ext cx="5181600" cy="1849444"/>
          </a:xfrm>
        </p:spPr>
      </p:pic>
      <p:sp>
        <p:nvSpPr>
          <p:cNvPr id="4" name="Content Placeholder 3">
            <a:extLst>
              <a:ext uri="{FF2B5EF4-FFF2-40B4-BE49-F238E27FC236}">
                <a16:creationId xmlns:a16="http://schemas.microsoft.com/office/drawing/2014/main" id="{8EAF4E84-547E-AD98-3C44-ACF4B213628B}"/>
              </a:ext>
            </a:extLst>
          </p:cNvPr>
          <p:cNvSpPr>
            <a:spLocks noGrp="1"/>
          </p:cNvSpPr>
          <p:nvPr>
            <p:ph sz="half" idx="2"/>
          </p:nvPr>
        </p:nvSpPr>
        <p:spPr/>
        <p:txBody>
          <a:bodyPr/>
          <a:lstStyle/>
          <a:p>
            <a:r>
              <a:rPr lang="en-US" dirty="0"/>
              <a:t>Accessibility </a:t>
            </a:r>
          </a:p>
          <a:p>
            <a:pPr lvl="1"/>
            <a:r>
              <a:rPr lang="en-US" dirty="0"/>
              <a:t>Different stakeholders require different (level of) information (e.g. web-interface)</a:t>
            </a:r>
          </a:p>
          <a:p>
            <a:pPr lvl="1"/>
            <a:r>
              <a:rPr lang="en-US" dirty="0"/>
              <a:t>Requires more resource than traditional HE models</a:t>
            </a:r>
          </a:p>
          <a:p>
            <a:r>
              <a:rPr lang="en-US" dirty="0"/>
              <a:t>Iterative development based on stakeholders’ feedback</a:t>
            </a:r>
          </a:p>
          <a:p>
            <a:pPr lvl="1"/>
            <a:r>
              <a:rPr lang="en-US" dirty="0"/>
              <a:t>Challenging to include clinical expert feedback</a:t>
            </a:r>
          </a:p>
          <a:p>
            <a:endParaRPr lang="nl-NL" dirty="0"/>
          </a:p>
        </p:txBody>
      </p:sp>
      <p:pic>
        <p:nvPicPr>
          <p:cNvPr id="6" name="Picture 5">
            <a:extLst>
              <a:ext uri="{FF2B5EF4-FFF2-40B4-BE49-F238E27FC236}">
                <a16:creationId xmlns:a16="http://schemas.microsoft.com/office/drawing/2014/main" id="{5264BEA4-BE5A-D94E-2D0F-C275D9B5FDFF}"/>
              </a:ext>
            </a:extLst>
          </p:cNvPr>
          <p:cNvPicPr>
            <a:picLocks noChangeAspect="1"/>
          </p:cNvPicPr>
          <p:nvPr/>
        </p:nvPicPr>
        <p:blipFill>
          <a:blip r:embed="rId4"/>
          <a:stretch>
            <a:fillRect/>
          </a:stretch>
        </p:blipFill>
        <p:spPr>
          <a:xfrm>
            <a:off x="1265583" y="3675070"/>
            <a:ext cx="5334000" cy="1531938"/>
          </a:xfrm>
          <a:prstGeom prst="rect">
            <a:avLst/>
          </a:prstGeom>
        </p:spPr>
      </p:pic>
    </p:spTree>
    <p:extLst>
      <p:ext uri="{BB962C8B-B14F-4D97-AF65-F5344CB8AC3E}">
        <p14:creationId xmlns:p14="http://schemas.microsoft.com/office/powerpoint/2010/main" val="30301476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512B-309F-9244-113D-C012D6D74486}"/>
              </a:ext>
            </a:extLst>
          </p:cNvPr>
          <p:cNvSpPr>
            <a:spLocks noGrp="1"/>
          </p:cNvSpPr>
          <p:nvPr>
            <p:ph type="title"/>
          </p:nvPr>
        </p:nvSpPr>
        <p:spPr/>
        <p:txBody>
          <a:bodyPr/>
          <a:lstStyle/>
          <a:p>
            <a:r>
              <a:rPr lang="en-US" dirty="0"/>
              <a:t>open-source HE models</a:t>
            </a:r>
            <a:endParaRPr lang="nl-NL" dirty="0"/>
          </a:p>
        </p:txBody>
      </p:sp>
      <p:sp>
        <p:nvSpPr>
          <p:cNvPr id="3" name="Content Placeholder 2">
            <a:extLst>
              <a:ext uri="{FF2B5EF4-FFF2-40B4-BE49-F238E27FC236}">
                <a16:creationId xmlns:a16="http://schemas.microsoft.com/office/drawing/2014/main" id="{1C814612-90FF-3936-E692-4EDC8F3A01A5}"/>
              </a:ext>
            </a:extLst>
          </p:cNvPr>
          <p:cNvSpPr>
            <a:spLocks noGrp="1"/>
          </p:cNvSpPr>
          <p:nvPr>
            <p:ph sz="half" idx="1"/>
          </p:nvPr>
        </p:nvSpPr>
        <p:spPr/>
        <p:txBody>
          <a:bodyPr/>
          <a:lstStyle/>
          <a:p>
            <a:r>
              <a:rPr lang="en-US" dirty="0"/>
              <a:t>Any idea why health economic models are not routinely publicly accessible?</a:t>
            </a:r>
            <a:endParaRPr lang="nl-NL" dirty="0"/>
          </a:p>
        </p:txBody>
      </p:sp>
    </p:spTree>
    <p:extLst>
      <p:ext uri="{BB962C8B-B14F-4D97-AF65-F5344CB8AC3E}">
        <p14:creationId xmlns:p14="http://schemas.microsoft.com/office/powerpoint/2010/main" val="33493550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5E37-CD0D-8AC4-6997-9A215F7B6BDF}"/>
              </a:ext>
            </a:extLst>
          </p:cNvPr>
          <p:cNvSpPr>
            <a:spLocks noGrp="1"/>
          </p:cNvSpPr>
          <p:nvPr>
            <p:ph type="title"/>
          </p:nvPr>
        </p:nvSpPr>
        <p:spPr/>
        <p:txBody>
          <a:bodyPr/>
          <a:lstStyle/>
          <a:p>
            <a:r>
              <a:rPr lang="en-US" dirty="0"/>
              <a:t>barriers to open-source HE models</a:t>
            </a:r>
            <a:endParaRPr lang="nl-NL" dirty="0"/>
          </a:p>
        </p:txBody>
      </p:sp>
      <p:pic>
        <p:nvPicPr>
          <p:cNvPr id="6" name="Content Placeholder 5">
            <a:extLst>
              <a:ext uri="{FF2B5EF4-FFF2-40B4-BE49-F238E27FC236}">
                <a16:creationId xmlns:a16="http://schemas.microsoft.com/office/drawing/2014/main" id="{239792B1-5713-DB95-EAEB-79153A58D1D7}"/>
              </a:ext>
            </a:extLst>
          </p:cNvPr>
          <p:cNvPicPr>
            <a:picLocks noGrp="1" noChangeAspect="1"/>
          </p:cNvPicPr>
          <p:nvPr>
            <p:ph sz="half" idx="1"/>
          </p:nvPr>
        </p:nvPicPr>
        <p:blipFill>
          <a:blip r:embed="rId3"/>
          <a:stretch>
            <a:fillRect/>
          </a:stretch>
        </p:blipFill>
        <p:spPr>
          <a:xfrm>
            <a:off x="2651742" y="1838974"/>
            <a:ext cx="7742591" cy="4078577"/>
          </a:xfrm>
          <a:prstGeom prst="rect">
            <a:avLst/>
          </a:prstGeom>
        </p:spPr>
      </p:pic>
      <p:sp>
        <p:nvSpPr>
          <p:cNvPr id="7" name="TextBox 6">
            <a:extLst>
              <a:ext uri="{FF2B5EF4-FFF2-40B4-BE49-F238E27FC236}">
                <a16:creationId xmlns:a16="http://schemas.microsoft.com/office/drawing/2014/main" id="{0FC9DC45-6B58-D858-D32B-F9BCBBD399B3}"/>
              </a:ext>
            </a:extLst>
          </p:cNvPr>
          <p:cNvSpPr txBox="1"/>
          <p:nvPr/>
        </p:nvSpPr>
        <p:spPr>
          <a:xfrm>
            <a:off x="2651741" y="6025884"/>
            <a:ext cx="3180647" cy="369332"/>
          </a:xfrm>
          <a:prstGeom prst="rect">
            <a:avLst/>
          </a:prstGeom>
          <a:noFill/>
        </p:spPr>
        <p:txBody>
          <a:bodyPr wrap="square" rtlCol="0">
            <a:spAutoFit/>
          </a:bodyPr>
          <a:lstStyle/>
          <a:p>
            <a:r>
              <a:rPr lang="en-US" dirty="0"/>
              <a:t>Source: Pouwels et al. 2022</a:t>
            </a:r>
            <a:endParaRPr lang="nl-NL" dirty="0"/>
          </a:p>
        </p:txBody>
      </p:sp>
    </p:spTree>
    <p:extLst>
      <p:ext uri="{BB962C8B-B14F-4D97-AF65-F5344CB8AC3E}">
        <p14:creationId xmlns:p14="http://schemas.microsoft.com/office/powerpoint/2010/main" val="3874958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CCAE-24C2-CAB4-65E4-F0F62753D5BB}"/>
              </a:ext>
            </a:extLst>
          </p:cNvPr>
          <p:cNvSpPr>
            <a:spLocks noGrp="1"/>
          </p:cNvSpPr>
          <p:nvPr>
            <p:ph type="title"/>
          </p:nvPr>
        </p:nvSpPr>
        <p:spPr>
          <a:xfrm>
            <a:off x="1265583" y="365125"/>
            <a:ext cx="10515600" cy="1325563"/>
          </a:xfrm>
        </p:spPr>
        <p:txBody>
          <a:bodyPr>
            <a:normAutofit/>
          </a:bodyPr>
          <a:lstStyle/>
          <a:p>
            <a:r>
              <a:rPr lang="en-US" dirty="0"/>
              <a:t>Overcoming barriers – confidentiality</a:t>
            </a:r>
            <a:br>
              <a:rPr lang="en-US" dirty="0"/>
            </a:br>
            <a:r>
              <a:rPr lang="en-US" dirty="0"/>
              <a:t>living </a:t>
            </a:r>
            <a:r>
              <a:rPr lang="en-US" dirty="0" err="1"/>
              <a:t>hta’s</a:t>
            </a:r>
            <a:endParaRPr lang="nl-NL" dirty="0"/>
          </a:p>
        </p:txBody>
      </p:sp>
      <p:pic>
        <p:nvPicPr>
          <p:cNvPr id="6" name="Content Placeholder 5">
            <a:extLst>
              <a:ext uri="{FF2B5EF4-FFF2-40B4-BE49-F238E27FC236}">
                <a16:creationId xmlns:a16="http://schemas.microsoft.com/office/drawing/2014/main" id="{8899D378-4E97-D3AE-A404-5BD0620FC985}"/>
              </a:ext>
            </a:extLst>
          </p:cNvPr>
          <p:cNvPicPr>
            <a:picLocks noGrp="1" noChangeAspect="1"/>
          </p:cNvPicPr>
          <p:nvPr>
            <p:ph sz="half" idx="1"/>
          </p:nvPr>
        </p:nvPicPr>
        <p:blipFill>
          <a:blip r:embed="rId3"/>
          <a:stretch>
            <a:fillRect/>
          </a:stretch>
        </p:blipFill>
        <p:spPr>
          <a:xfrm>
            <a:off x="1265583" y="2135918"/>
            <a:ext cx="5181600" cy="3730751"/>
          </a:xfrm>
          <a:noFill/>
        </p:spPr>
      </p:pic>
      <p:sp>
        <p:nvSpPr>
          <p:cNvPr id="11" name="Content Placeholder 3">
            <a:extLst>
              <a:ext uri="{FF2B5EF4-FFF2-40B4-BE49-F238E27FC236}">
                <a16:creationId xmlns:a16="http://schemas.microsoft.com/office/drawing/2014/main" id="{FC31D438-0A76-2DA6-11F0-BBF8F5986BAE}"/>
              </a:ext>
            </a:extLst>
          </p:cNvPr>
          <p:cNvSpPr>
            <a:spLocks noGrp="1"/>
          </p:cNvSpPr>
          <p:nvPr>
            <p:ph sz="half" idx="2"/>
          </p:nvPr>
        </p:nvSpPr>
        <p:spPr>
          <a:xfrm>
            <a:off x="6599583" y="1825625"/>
            <a:ext cx="5181600" cy="4351338"/>
          </a:xfrm>
        </p:spPr>
        <p:txBody>
          <a:bodyPr/>
          <a:lstStyle/>
          <a:p>
            <a:r>
              <a:rPr lang="en-US" sz="2400" dirty="0"/>
              <a:t>Avoid sending / sharing data</a:t>
            </a:r>
          </a:p>
          <a:p>
            <a:r>
              <a:rPr lang="en-US" sz="2400" dirty="0"/>
              <a:t>Data separated from model</a:t>
            </a:r>
          </a:p>
          <a:p>
            <a:pPr lvl="1"/>
            <a:r>
              <a:rPr lang="en-US" sz="2000" dirty="0"/>
              <a:t>Transparency &amp; validation</a:t>
            </a:r>
          </a:p>
          <a:p>
            <a:r>
              <a:rPr lang="en-US" sz="2400" dirty="0"/>
              <a:t>Automatic update of results</a:t>
            </a:r>
          </a:p>
          <a:p>
            <a:pPr lvl="1"/>
            <a:r>
              <a:rPr lang="en-US" sz="2000" dirty="0"/>
              <a:t>New data</a:t>
            </a:r>
          </a:p>
          <a:p>
            <a:r>
              <a:rPr lang="en-US" sz="2400" dirty="0"/>
              <a:t>BUT</a:t>
            </a:r>
          </a:p>
          <a:p>
            <a:pPr lvl="1"/>
            <a:r>
              <a:rPr lang="en-US" sz="2000" dirty="0"/>
              <a:t>Not yet 100% safe</a:t>
            </a:r>
          </a:p>
          <a:p>
            <a:pPr lvl="1"/>
            <a:r>
              <a:rPr lang="en-US" sz="2000" dirty="0"/>
              <a:t>Running model remotely is still a ‘black box’</a:t>
            </a:r>
          </a:p>
          <a:p>
            <a:pPr lvl="1"/>
            <a:r>
              <a:rPr lang="en-US" sz="2000" dirty="0"/>
              <a:t>Still complex to set up</a:t>
            </a:r>
          </a:p>
          <a:p>
            <a:pPr lvl="1"/>
            <a:r>
              <a:rPr lang="en-US" sz="2000" dirty="0"/>
              <a:t>Working without the underlying data is challenging</a:t>
            </a:r>
          </a:p>
        </p:txBody>
      </p:sp>
      <p:sp>
        <p:nvSpPr>
          <p:cNvPr id="7" name="TextBox 6">
            <a:extLst>
              <a:ext uri="{FF2B5EF4-FFF2-40B4-BE49-F238E27FC236}">
                <a16:creationId xmlns:a16="http://schemas.microsoft.com/office/drawing/2014/main" id="{EDCE6A71-D04B-084D-3C07-C3C7756F69F6}"/>
              </a:ext>
            </a:extLst>
          </p:cNvPr>
          <p:cNvSpPr txBox="1"/>
          <p:nvPr/>
        </p:nvSpPr>
        <p:spPr>
          <a:xfrm>
            <a:off x="1265583" y="6018767"/>
            <a:ext cx="2773017" cy="369332"/>
          </a:xfrm>
          <a:prstGeom prst="rect">
            <a:avLst/>
          </a:prstGeom>
          <a:noFill/>
        </p:spPr>
        <p:txBody>
          <a:bodyPr wrap="square">
            <a:spAutoFit/>
          </a:bodyPr>
          <a:lstStyle/>
          <a:p>
            <a:r>
              <a:rPr lang="nl-NL" dirty="0"/>
              <a:t>Source: Smith et al. 2020</a:t>
            </a:r>
          </a:p>
        </p:txBody>
      </p:sp>
    </p:spTree>
    <p:extLst>
      <p:ext uri="{BB962C8B-B14F-4D97-AF65-F5344CB8AC3E}">
        <p14:creationId xmlns:p14="http://schemas.microsoft.com/office/powerpoint/2010/main" val="30256612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BA207-BBCF-58D8-19A4-23E6B1D2D3A5}"/>
              </a:ext>
            </a:extLst>
          </p:cNvPr>
          <p:cNvSpPr>
            <a:spLocks noGrp="1"/>
          </p:cNvSpPr>
          <p:nvPr>
            <p:ph type="title"/>
          </p:nvPr>
        </p:nvSpPr>
        <p:spPr/>
        <p:txBody>
          <a:bodyPr/>
          <a:lstStyle/>
          <a:p>
            <a:r>
              <a:rPr lang="en-US" dirty="0"/>
              <a:t>Overcoming barriers – confidentiality</a:t>
            </a:r>
            <a:br>
              <a:rPr lang="en-US" dirty="0"/>
            </a:br>
            <a:r>
              <a:rPr lang="en-US" dirty="0"/>
              <a:t>synthetic data</a:t>
            </a:r>
            <a:endParaRPr lang="nl-NL" dirty="0"/>
          </a:p>
        </p:txBody>
      </p:sp>
      <p:pic>
        <p:nvPicPr>
          <p:cNvPr id="6" name="Content Placeholder 5">
            <a:extLst>
              <a:ext uri="{FF2B5EF4-FFF2-40B4-BE49-F238E27FC236}">
                <a16:creationId xmlns:a16="http://schemas.microsoft.com/office/drawing/2014/main" id="{48D65A26-2BFC-B31D-1049-E4D6337D0056}"/>
              </a:ext>
            </a:extLst>
          </p:cNvPr>
          <p:cNvPicPr>
            <a:picLocks noGrp="1" noChangeAspect="1"/>
          </p:cNvPicPr>
          <p:nvPr>
            <p:ph sz="half" idx="1"/>
          </p:nvPr>
        </p:nvPicPr>
        <p:blipFill>
          <a:blip r:embed="rId3"/>
          <a:stretch>
            <a:fillRect/>
          </a:stretch>
        </p:blipFill>
        <p:spPr>
          <a:xfrm>
            <a:off x="1265238" y="1992312"/>
            <a:ext cx="10515600" cy="3771900"/>
          </a:xfrm>
        </p:spPr>
      </p:pic>
      <p:sp>
        <p:nvSpPr>
          <p:cNvPr id="10" name="TextBox 9">
            <a:extLst>
              <a:ext uri="{FF2B5EF4-FFF2-40B4-BE49-F238E27FC236}">
                <a16:creationId xmlns:a16="http://schemas.microsoft.com/office/drawing/2014/main" id="{85E95A41-4FB5-4CB2-2149-9E0E3C7F4F0F}"/>
              </a:ext>
            </a:extLst>
          </p:cNvPr>
          <p:cNvSpPr txBox="1"/>
          <p:nvPr/>
        </p:nvSpPr>
        <p:spPr>
          <a:xfrm>
            <a:off x="1265583" y="6065836"/>
            <a:ext cx="5846417" cy="646331"/>
          </a:xfrm>
          <a:prstGeom prst="rect">
            <a:avLst/>
          </a:prstGeom>
          <a:noFill/>
        </p:spPr>
        <p:txBody>
          <a:bodyPr wrap="square">
            <a:spAutoFit/>
          </a:bodyPr>
          <a:lstStyle/>
          <a:p>
            <a:r>
              <a:rPr lang="nl-NL" dirty="0"/>
              <a:t>Source: </a:t>
            </a:r>
            <a:r>
              <a:rPr lang="nl-NL" dirty="0">
                <a:hlinkClick r:id="rId4"/>
              </a:rPr>
              <a:t>https://synthetichealth.github.io/synthea/#home</a:t>
            </a:r>
            <a:br>
              <a:rPr lang="nl-NL" dirty="0"/>
            </a:br>
            <a:r>
              <a:rPr lang="nl-NL" dirty="0" err="1"/>
              <a:t>accessed</a:t>
            </a:r>
            <a:r>
              <a:rPr lang="nl-NL" dirty="0"/>
              <a:t> on 12-04-2023 </a:t>
            </a:r>
          </a:p>
        </p:txBody>
      </p:sp>
    </p:spTree>
    <p:extLst>
      <p:ext uri="{BB962C8B-B14F-4D97-AF65-F5344CB8AC3E}">
        <p14:creationId xmlns:p14="http://schemas.microsoft.com/office/powerpoint/2010/main" val="672592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B257E1-B512-9E0D-6085-1B97E6910371}"/>
              </a:ext>
            </a:extLst>
          </p:cNvPr>
          <p:cNvSpPr>
            <a:spLocks noGrp="1"/>
          </p:cNvSpPr>
          <p:nvPr>
            <p:ph type="title"/>
          </p:nvPr>
        </p:nvSpPr>
        <p:spPr>
          <a:xfrm>
            <a:off x="1265583" y="365125"/>
            <a:ext cx="10515600" cy="1325563"/>
          </a:xfrm>
        </p:spPr>
        <p:txBody>
          <a:bodyPr>
            <a:normAutofit/>
          </a:bodyPr>
          <a:lstStyle/>
          <a:p>
            <a:r>
              <a:rPr lang="en-US" dirty="0"/>
              <a:t>broadening access</a:t>
            </a:r>
            <a:br>
              <a:rPr lang="en-US" dirty="0"/>
            </a:br>
            <a:r>
              <a:rPr lang="en-US" dirty="0"/>
              <a:t>making he models  shiny</a:t>
            </a:r>
            <a:endParaRPr lang="nl-NL" dirty="0"/>
          </a:p>
        </p:txBody>
      </p:sp>
      <p:pic>
        <p:nvPicPr>
          <p:cNvPr id="9" name="Content Placeholder 8">
            <a:extLst>
              <a:ext uri="{FF2B5EF4-FFF2-40B4-BE49-F238E27FC236}">
                <a16:creationId xmlns:a16="http://schemas.microsoft.com/office/drawing/2014/main" id="{734D4E4C-5D74-ABD8-239F-05FCC7B0477F}"/>
              </a:ext>
            </a:extLst>
          </p:cNvPr>
          <p:cNvPicPr>
            <a:picLocks noGrp="1" noChangeAspect="1"/>
          </p:cNvPicPr>
          <p:nvPr>
            <p:ph sz="half" idx="1"/>
          </p:nvPr>
        </p:nvPicPr>
        <p:blipFill>
          <a:blip r:embed="rId3"/>
          <a:stretch>
            <a:fillRect/>
          </a:stretch>
        </p:blipFill>
        <p:spPr>
          <a:xfrm>
            <a:off x="1265583" y="2407952"/>
            <a:ext cx="5181600" cy="3186683"/>
          </a:xfrm>
          <a:noFill/>
        </p:spPr>
      </p:pic>
      <p:sp>
        <p:nvSpPr>
          <p:cNvPr id="14" name="Content Placeholder 3">
            <a:extLst>
              <a:ext uri="{FF2B5EF4-FFF2-40B4-BE49-F238E27FC236}">
                <a16:creationId xmlns:a16="http://schemas.microsoft.com/office/drawing/2014/main" id="{CBCC94E2-0E67-85B9-4DE2-DB15FDB59197}"/>
              </a:ext>
            </a:extLst>
          </p:cNvPr>
          <p:cNvSpPr>
            <a:spLocks noGrp="1"/>
          </p:cNvSpPr>
          <p:nvPr>
            <p:ph sz="half" idx="2"/>
          </p:nvPr>
        </p:nvSpPr>
        <p:spPr>
          <a:xfrm>
            <a:off x="6599583" y="1825625"/>
            <a:ext cx="5181600" cy="4351338"/>
          </a:xfrm>
        </p:spPr>
        <p:txBody>
          <a:bodyPr/>
          <a:lstStyle/>
          <a:p>
            <a:r>
              <a:rPr lang="en-US" dirty="0"/>
              <a:t>Allows non-technical users to interact with HE model</a:t>
            </a:r>
          </a:p>
          <a:p>
            <a:pPr lvl="1"/>
            <a:r>
              <a:rPr lang="en-US" dirty="0"/>
              <a:t>Useful for communication and validation</a:t>
            </a:r>
          </a:p>
          <a:p>
            <a:r>
              <a:rPr lang="en-US" dirty="0"/>
              <a:t>Requires additional skills</a:t>
            </a:r>
          </a:p>
          <a:p>
            <a:r>
              <a:rPr lang="en-US" dirty="0"/>
              <a:t>Shortcut: </a:t>
            </a:r>
          </a:p>
          <a:p>
            <a:pPr lvl="1"/>
            <a:r>
              <a:rPr lang="en-US" dirty="0" err="1">
                <a:hlinkClick r:id="rId4"/>
              </a:rPr>
              <a:t>ShinyQuickStarter</a:t>
            </a:r>
            <a:r>
              <a:rPr lang="en-US" dirty="0">
                <a:hlinkClick r:id="rId4"/>
              </a:rPr>
              <a:t> (https://cran.r-project.org/web/packages/ShinyQuickStarter/index.html</a:t>
            </a:r>
            <a:r>
              <a:rPr lang="en-US" dirty="0"/>
              <a:t>)</a:t>
            </a:r>
          </a:p>
          <a:p>
            <a:endParaRPr lang="en-US" dirty="0"/>
          </a:p>
          <a:p>
            <a:endParaRPr lang="en-US" dirty="0"/>
          </a:p>
          <a:p>
            <a:endParaRPr lang="en-US" dirty="0"/>
          </a:p>
        </p:txBody>
      </p:sp>
      <p:sp>
        <p:nvSpPr>
          <p:cNvPr id="11" name="TextBox 10">
            <a:extLst>
              <a:ext uri="{FF2B5EF4-FFF2-40B4-BE49-F238E27FC236}">
                <a16:creationId xmlns:a16="http://schemas.microsoft.com/office/drawing/2014/main" id="{869E9E82-874B-9D81-D181-E03506E6262B}"/>
              </a:ext>
            </a:extLst>
          </p:cNvPr>
          <p:cNvSpPr txBox="1"/>
          <p:nvPr/>
        </p:nvSpPr>
        <p:spPr>
          <a:xfrm>
            <a:off x="1265583" y="5942567"/>
            <a:ext cx="7035800" cy="369332"/>
          </a:xfrm>
          <a:prstGeom prst="rect">
            <a:avLst/>
          </a:prstGeom>
          <a:noFill/>
        </p:spPr>
        <p:txBody>
          <a:bodyPr wrap="square">
            <a:spAutoFit/>
          </a:bodyPr>
          <a:lstStyle/>
          <a:p>
            <a:r>
              <a:rPr lang="nl-NL" dirty="0"/>
              <a:t>Source: Smith &amp; Schneider. 2020</a:t>
            </a:r>
          </a:p>
        </p:txBody>
      </p:sp>
    </p:spTree>
    <p:extLst>
      <p:ext uri="{BB962C8B-B14F-4D97-AF65-F5344CB8AC3E}">
        <p14:creationId xmlns:p14="http://schemas.microsoft.com/office/powerpoint/2010/main" val="28339044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A08445-478C-B92E-18DE-8EB6B1CBD240}"/>
              </a:ext>
            </a:extLst>
          </p:cNvPr>
          <p:cNvSpPr>
            <a:spLocks noGrp="1"/>
          </p:cNvSpPr>
          <p:nvPr>
            <p:ph type="title"/>
          </p:nvPr>
        </p:nvSpPr>
        <p:spPr/>
        <p:txBody>
          <a:bodyPr/>
          <a:lstStyle/>
          <a:p>
            <a:r>
              <a:rPr lang="en-US" dirty="0"/>
              <a:t>Benefits &amp; risks of transparency</a:t>
            </a:r>
            <a:endParaRPr lang="nl-NL" dirty="0"/>
          </a:p>
        </p:txBody>
      </p:sp>
      <p:pic>
        <p:nvPicPr>
          <p:cNvPr id="9" name="Content Placeholder 8">
            <a:extLst>
              <a:ext uri="{FF2B5EF4-FFF2-40B4-BE49-F238E27FC236}">
                <a16:creationId xmlns:a16="http://schemas.microsoft.com/office/drawing/2014/main" id="{813C8F86-580B-67C4-3272-5C1E84273EEE}"/>
              </a:ext>
            </a:extLst>
          </p:cNvPr>
          <p:cNvPicPr>
            <a:picLocks noGrp="1" noChangeAspect="1"/>
          </p:cNvPicPr>
          <p:nvPr>
            <p:ph sz="half" idx="1"/>
          </p:nvPr>
        </p:nvPicPr>
        <p:blipFill>
          <a:blip r:embed="rId3"/>
          <a:stretch>
            <a:fillRect/>
          </a:stretch>
        </p:blipFill>
        <p:spPr>
          <a:xfrm>
            <a:off x="2844743" y="1825625"/>
            <a:ext cx="7356590" cy="4105275"/>
          </a:xfrm>
        </p:spPr>
      </p:pic>
      <p:sp>
        <p:nvSpPr>
          <p:cNvPr id="10" name="TextBox 9">
            <a:extLst>
              <a:ext uri="{FF2B5EF4-FFF2-40B4-BE49-F238E27FC236}">
                <a16:creationId xmlns:a16="http://schemas.microsoft.com/office/drawing/2014/main" id="{A5E1F7FE-E9EB-117A-FE34-B3E9547DE5C1}"/>
              </a:ext>
            </a:extLst>
          </p:cNvPr>
          <p:cNvSpPr txBox="1"/>
          <p:nvPr/>
        </p:nvSpPr>
        <p:spPr>
          <a:xfrm>
            <a:off x="2844743" y="6034571"/>
            <a:ext cx="7033490" cy="369332"/>
          </a:xfrm>
          <a:prstGeom prst="rect">
            <a:avLst/>
          </a:prstGeom>
          <a:noFill/>
        </p:spPr>
        <p:txBody>
          <a:bodyPr wrap="square">
            <a:spAutoFit/>
          </a:bodyPr>
          <a:lstStyle/>
          <a:p>
            <a:r>
              <a:rPr lang="en-US" dirty="0"/>
              <a:t>Source: Sampson et al. 2019</a:t>
            </a:r>
            <a:endParaRPr lang="nl-NL" dirty="0"/>
          </a:p>
        </p:txBody>
      </p:sp>
    </p:spTree>
    <p:extLst>
      <p:ext uri="{BB962C8B-B14F-4D97-AF65-F5344CB8AC3E}">
        <p14:creationId xmlns:p14="http://schemas.microsoft.com/office/powerpoint/2010/main" val="1385133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2AD17-3EF3-4540-3F43-2F59BBBF6DCF}"/>
              </a:ext>
            </a:extLst>
          </p:cNvPr>
          <p:cNvSpPr>
            <a:spLocks noGrp="1"/>
          </p:cNvSpPr>
          <p:nvPr>
            <p:ph type="title"/>
          </p:nvPr>
        </p:nvSpPr>
        <p:spPr>
          <a:xfrm>
            <a:off x="1265583" y="365125"/>
            <a:ext cx="10515600" cy="1325563"/>
          </a:xfrm>
        </p:spPr>
        <p:txBody>
          <a:bodyPr>
            <a:normAutofit/>
          </a:bodyPr>
          <a:lstStyle/>
          <a:p>
            <a:r>
              <a:rPr lang="en-US" dirty="0"/>
              <a:t>He model validity (Eddy et al. 2012)</a:t>
            </a:r>
            <a:endParaRPr lang="nl-NL" dirty="0"/>
          </a:p>
        </p:txBody>
      </p:sp>
      <p:sp>
        <p:nvSpPr>
          <p:cNvPr id="1031" name="Content Placeholder 3">
            <a:extLst>
              <a:ext uri="{FF2B5EF4-FFF2-40B4-BE49-F238E27FC236}">
                <a16:creationId xmlns:a16="http://schemas.microsoft.com/office/drawing/2014/main" id="{9DF4C558-7C47-097B-ED79-78556E914C95}"/>
              </a:ext>
            </a:extLst>
          </p:cNvPr>
          <p:cNvSpPr>
            <a:spLocks noGrp="1"/>
          </p:cNvSpPr>
          <p:nvPr>
            <p:ph sz="half" idx="2"/>
          </p:nvPr>
        </p:nvSpPr>
        <p:spPr>
          <a:xfrm>
            <a:off x="1265583" y="1939944"/>
            <a:ext cx="4830417" cy="1533957"/>
          </a:xfrm>
          <a:solidFill>
            <a:schemeClr val="bg1"/>
          </a:solidFill>
        </p:spPr>
        <p:txBody>
          <a:bodyPr/>
          <a:lstStyle/>
          <a:p>
            <a:pPr marL="0" indent="0">
              <a:buNone/>
            </a:pPr>
            <a:r>
              <a:rPr lang="en-US" sz="2000" dirty="0"/>
              <a:t>Reliability: Are the results reproducible?</a:t>
            </a:r>
          </a:p>
          <a:p>
            <a:pPr marL="0" indent="0">
              <a:buNone/>
            </a:pPr>
            <a:r>
              <a:rPr lang="en-US" sz="2000" i="1" dirty="0"/>
              <a:t>More technical issue</a:t>
            </a:r>
          </a:p>
          <a:p>
            <a:pPr marL="0" indent="0">
              <a:buNone/>
            </a:pPr>
            <a:r>
              <a:rPr lang="en-US" sz="2000" dirty="0"/>
              <a:t>Validity: Is the model fit-for-purpose?</a:t>
            </a:r>
          </a:p>
          <a:p>
            <a:pPr marL="0" indent="0">
              <a:buNone/>
            </a:pPr>
            <a:r>
              <a:rPr lang="en-US" sz="2000" i="1" dirty="0"/>
              <a:t>Non-technical, requires judgement</a:t>
            </a:r>
          </a:p>
        </p:txBody>
      </p:sp>
      <p:sp>
        <p:nvSpPr>
          <p:cNvPr id="8" name="TextBox 7">
            <a:extLst>
              <a:ext uri="{FF2B5EF4-FFF2-40B4-BE49-F238E27FC236}">
                <a16:creationId xmlns:a16="http://schemas.microsoft.com/office/drawing/2014/main" id="{73FEDFD7-3FFF-C1FF-6263-7AAC94910E74}"/>
              </a:ext>
            </a:extLst>
          </p:cNvPr>
          <p:cNvSpPr txBox="1"/>
          <p:nvPr/>
        </p:nvSpPr>
        <p:spPr>
          <a:xfrm>
            <a:off x="7046360" y="5190547"/>
            <a:ext cx="2655857" cy="954107"/>
          </a:xfrm>
          <a:prstGeom prst="rect">
            <a:avLst/>
          </a:prstGeom>
          <a:noFill/>
        </p:spPr>
        <p:txBody>
          <a:bodyPr wrap="square">
            <a:spAutoFit/>
          </a:bodyPr>
          <a:lstStyle/>
          <a:p>
            <a:r>
              <a:rPr lang="nl-NL" sz="1400" dirty="0"/>
              <a:t>Source: </a:t>
            </a:r>
            <a:r>
              <a:rPr lang="nl-NL" sz="1400" dirty="0">
                <a:hlinkClick r:id="rId2"/>
              </a:rPr>
              <a:t>https://pixabay.com/vectors/tiro-target-butt-shot-gun-bullet-160574/</a:t>
            </a:r>
            <a:r>
              <a:rPr lang="nl-NL" sz="1400" dirty="0"/>
              <a:t> </a:t>
            </a:r>
          </a:p>
        </p:txBody>
      </p:sp>
      <p:pic>
        <p:nvPicPr>
          <p:cNvPr id="7" name="Content Placeholder 6">
            <a:extLst>
              <a:ext uri="{FF2B5EF4-FFF2-40B4-BE49-F238E27FC236}">
                <a16:creationId xmlns:a16="http://schemas.microsoft.com/office/drawing/2014/main" id="{5A1BD970-7944-9788-A5AC-2519CFC29A1A}"/>
              </a:ext>
            </a:extLst>
          </p:cNvPr>
          <p:cNvPicPr>
            <a:picLocks noGrp="1" noChangeAspect="1"/>
          </p:cNvPicPr>
          <p:nvPr>
            <p:ph sz="half" idx="1"/>
          </p:nvPr>
        </p:nvPicPr>
        <p:blipFill rotWithShape="1">
          <a:blip r:embed="rId3">
            <a:extLst>
              <a:ext uri="{96DAC541-7B7A-43D3-8B79-37D633B846F1}">
                <asvg:svgBlip xmlns:asvg="http://schemas.microsoft.com/office/drawing/2016/SVG/main" r:embed="rId4"/>
              </a:ext>
            </a:extLst>
          </a:blip>
          <a:srcRect l="14630" t="14639" r="19267" b="41843"/>
          <a:stretch/>
        </p:blipFill>
        <p:spPr>
          <a:xfrm>
            <a:off x="3768904" y="3535677"/>
            <a:ext cx="3277456" cy="3050790"/>
          </a:xfrm>
        </p:spPr>
      </p:pic>
      <p:pic>
        <p:nvPicPr>
          <p:cNvPr id="3" name="Picture 5" descr="CC0">
            <a:extLst>
              <a:ext uri="{FF2B5EF4-FFF2-40B4-BE49-F238E27FC236}">
                <a16:creationId xmlns:a16="http://schemas.microsoft.com/office/drawing/2014/main" id="{469309D2-E650-9A0C-BC75-2CF595AB9B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8532" y="6568537"/>
            <a:ext cx="8382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9801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06603-DA3D-611D-8156-F6B65AF50324}"/>
              </a:ext>
            </a:extLst>
          </p:cNvPr>
          <p:cNvSpPr>
            <a:spLocks noGrp="1"/>
          </p:cNvSpPr>
          <p:nvPr>
            <p:ph type="title"/>
          </p:nvPr>
        </p:nvSpPr>
        <p:spPr/>
        <p:txBody>
          <a:bodyPr/>
          <a:lstStyle/>
          <a:p>
            <a:r>
              <a:rPr lang="en-US" dirty="0"/>
              <a:t>He model validity (eddy et al. 2012)</a:t>
            </a:r>
            <a:endParaRPr lang="nl-NL" dirty="0"/>
          </a:p>
        </p:txBody>
      </p:sp>
      <p:sp>
        <p:nvSpPr>
          <p:cNvPr id="6" name="Content Placeholder 5">
            <a:extLst>
              <a:ext uri="{FF2B5EF4-FFF2-40B4-BE49-F238E27FC236}">
                <a16:creationId xmlns:a16="http://schemas.microsoft.com/office/drawing/2014/main" id="{734E71E1-6B25-C008-1B3E-4F5622F078C0}"/>
              </a:ext>
            </a:extLst>
          </p:cNvPr>
          <p:cNvSpPr>
            <a:spLocks noGrp="1"/>
          </p:cNvSpPr>
          <p:nvPr>
            <p:ph sz="half" idx="1"/>
          </p:nvPr>
        </p:nvSpPr>
        <p:spPr/>
        <p:txBody>
          <a:bodyPr/>
          <a:lstStyle/>
          <a:p>
            <a:r>
              <a:rPr lang="nl-NL"/>
              <a:t>‘</a:t>
            </a:r>
            <a:r>
              <a:rPr lang="nl-NL" dirty="0"/>
              <a:t>How well does </a:t>
            </a:r>
            <a:r>
              <a:rPr lang="nl-NL" dirty="0" err="1"/>
              <a:t>the</a:t>
            </a:r>
            <a:r>
              <a:rPr lang="nl-NL" dirty="0"/>
              <a:t> model </a:t>
            </a:r>
            <a:r>
              <a:rPr lang="nl-NL" dirty="0" err="1"/>
              <a:t>represent</a:t>
            </a:r>
            <a:r>
              <a:rPr lang="nl-NL" dirty="0"/>
              <a:t> </a:t>
            </a:r>
            <a:r>
              <a:rPr lang="nl-NL" dirty="0" err="1"/>
              <a:t>reality</a:t>
            </a:r>
            <a:r>
              <a:rPr lang="nl-NL" dirty="0"/>
              <a:t>?’</a:t>
            </a:r>
          </a:p>
          <a:p>
            <a:pPr lvl="1"/>
            <a:r>
              <a:rPr lang="nl-NL" dirty="0" err="1"/>
              <a:t>Purpose</a:t>
            </a:r>
            <a:r>
              <a:rPr lang="nl-NL" dirty="0"/>
              <a:t>: </a:t>
            </a:r>
            <a:r>
              <a:rPr lang="nl-NL" dirty="0" err="1"/>
              <a:t>judging</a:t>
            </a:r>
            <a:r>
              <a:rPr lang="nl-NL" dirty="0"/>
              <a:t> </a:t>
            </a:r>
            <a:r>
              <a:rPr lang="nl-NL" dirty="0" err="1"/>
              <a:t>the</a:t>
            </a:r>
            <a:r>
              <a:rPr lang="nl-NL" dirty="0"/>
              <a:t> </a:t>
            </a:r>
            <a:r>
              <a:rPr lang="nl-NL" dirty="0" err="1"/>
              <a:t>accuracy</a:t>
            </a:r>
            <a:r>
              <a:rPr lang="nl-NL" dirty="0"/>
              <a:t> of a model in making </a:t>
            </a:r>
            <a:r>
              <a:rPr lang="nl-NL" dirty="0" err="1"/>
              <a:t>suitable</a:t>
            </a:r>
            <a:r>
              <a:rPr lang="nl-NL" dirty="0"/>
              <a:t>/relevant </a:t>
            </a:r>
            <a:r>
              <a:rPr lang="nl-NL" dirty="0" err="1"/>
              <a:t>predictions</a:t>
            </a:r>
            <a:endParaRPr lang="nl-NL" dirty="0"/>
          </a:p>
          <a:p>
            <a:pPr lvl="1"/>
            <a:r>
              <a:rPr lang="nl-NL" dirty="0" err="1"/>
              <a:t>Can</a:t>
            </a:r>
            <a:r>
              <a:rPr lang="nl-NL" dirty="0"/>
              <a:t> we ‘trust’ </a:t>
            </a:r>
            <a:r>
              <a:rPr lang="nl-NL" dirty="0" err="1"/>
              <a:t>the</a:t>
            </a:r>
            <a:r>
              <a:rPr lang="nl-NL" dirty="0"/>
              <a:t> model </a:t>
            </a:r>
            <a:r>
              <a:rPr lang="nl-NL" dirty="0" err="1"/>
              <a:t>and</a:t>
            </a:r>
            <a:r>
              <a:rPr lang="nl-NL" dirty="0"/>
              <a:t> model </a:t>
            </a:r>
            <a:r>
              <a:rPr lang="nl-NL" dirty="0" err="1"/>
              <a:t>outcomes</a:t>
            </a:r>
            <a:r>
              <a:rPr lang="nl-NL" dirty="0"/>
              <a:t>?</a:t>
            </a:r>
          </a:p>
          <a:p>
            <a:r>
              <a:rPr lang="nl-NL" dirty="0" err="1"/>
              <a:t>Consider</a:t>
            </a:r>
            <a:endParaRPr lang="nl-NL" dirty="0"/>
          </a:p>
          <a:p>
            <a:pPr lvl="1"/>
            <a:r>
              <a:rPr lang="nl-NL" dirty="0" err="1"/>
              <a:t>Simplifications</a:t>
            </a:r>
            <a:endParaRPr lang="nl-NL" dirty="0"/>
          </a:p>
          <a:p>
            <a:pPr lvl="1"/>
            <a:r>
              <a:rPr lang="nl-NL" dirty="0" err="1"/>
              <a:t>Assumptions</a:t>
            </a:r>
            <a:endParaRPr lang="nl-NL" dirty="0"/>
          </a:p>
          <a:p>
            <a:pPr lvl="1"/>
            <a:r>
              <a:rPr lang="nl-NL" dirty="0"/>
              <a:t>Different sources</a:t>
            </a:r>
          </a:p>
          <a:p>
            <a:pPr lvl="1"/>
            <a:r>
              <a:rPr lang="nl-NL" dirty="0" err="1"/>
              <a:t>Extrapolations</a:t>
            </a:r>
            <a:endParaRPr lang="nl-NL" dirty="0"/>
          </a:p>
        </p:txBody>
      </p:sp>
      <p:grpSp>
        <p:nvGrpSpPr>
          <p:cNvPr id="40" name="Group 39">
            <a:extLst>
              <a:ext uri="{FF2B5EF4-FFF2-40B4-BE49-F238E27FC236}">
                <a16:creationId xmlns:a16="http://schemas.microsoft.com/office/drawing/2014/main" id="{86BCDB61-D070-B1F3-C19A-F13CAC795A5C}"/>
              </a:ext>
            </a:extLst>
          </p:cNvPr>
          <p:cNvGrpSpPr/>
          <p:nvPr/>
        </p:nvGrpSpPr>
        <p:grpSpPr>
          <a:xfrm>
            <a:off x="5708470" y="4259462"/>
            <a:ext cx="5094368" cy="2324945"/>
            <a:chOff x="5078628" y="4127149"/>
            <a:chExt cx="6096002" cy="2493238"/>
          </a:xfrm>
        </p:grpSpPr>
        <p:sp>
          <p:nvSpPr>
            <p:cNvPr id="9" name="Oval 8">
              <a:extLst>
                <a:ext uri="{FF2B5EF4-FFF2-40B4-BE49-F238E27FC236}">
                  <a16:creationId xmlns:a16="http://schemas.microsoft.com/office/drawing/2014/main" id="{F717C257-31E3-71F5-05A0-A2A6007283AB}"/>
                </a:ext>
              </a:extLst>
            </p:cNvPr>
            <p:cNvSpPr/>
            <p:nvPr/>
          </p:nvSpPr>
          <p:spPr>
            <a:xfrm>
              <a:off x="5078628" y="4127149"/>
              <a:ext cx="2631989" cy="11491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Progression-free</a:t>
              </a:r>
              <a:endParaRPr lang="nl-NL" dirty="0"/>
            </a:p>
          </p:txBody>
        </p:sp>
        <p:sp>
          <p:nvSpPr>
            <p:cNvPr id="10" name="Oval 9">
              <a:extLst>
                <a:ext uri="{FF2B5EF4-FFF2-40B4-BE49-F238E27FC236}">
                  <a16:creationId xmlns:a16="http://schemas.microsoft.com/office/drawing/2014/main" id="{8023B5AD-029D-2F79-02B9-78F16E87EC77}"/>
                </a:ext>
              </a:extLst>
            </p:cNvPr>
            <p:cNvSpPr/>
            <p:nvPr/>
          </p:nvSpPr>
          <p:spPr>
            <a:xfrm>
              <a:off x="8542641" y="4127149"/>
              <a:ext cx="2631989" cy="11491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Progressed disease</a:t>
              </a:r>
              <a:endParaRPr lang="nl-NL" dirty="0"/>
            </a:p>
          </p:txBody>
        </p:sp>
        <p:sp>
          <p:nvSpPr>
            <p:cNvPr id="11" name="Oval 10">
              <a:extLst>
                <a:ext uri="{FF2B5EF4-FFF2-40B4-BE49-F238E27FC236}">
                  <a16:creationId xmlns:a16="http://schemas.microsoft.com/office/drawing/2014/main" id="{FA0DE37F-425B-F121-2129-F4B6C9CCDD31}"/>
                </a:ext>
              </a:extLst>
            </p:cNvPr>
            <p:cNvSpPr/>
            <p:nvPr/>
          </p:nvSpPr>
          <p:spPr>
            <a:xfrm>
              <a:off x="6748852" y="5471209"/>
              <a:ext cx="2631989" cy="11491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Dead</a:t>
              </a:r>
              <a:endParaRPr lang="nl-NL" dirty="0"/>
            </a:p>
          </p:txBody>
        </p:sp>
        <p:cxnSp>
          <p:nvCxnSpPr>
            <p:cNvPr id="15" name="Straight Arrow Connector 14">
              <a:extLst>
                <a:ext uri="{FF2B5EF4-FFF2-40B4-BE49-F238E27FC236}">
                  <a16:creationId xmlns:a16="http://schemas.microsoft.com/office/drawing/2014/main" id="{DEC9B3A3-743C-0E08-1306-73E93327821B}"/>
                </a:ext>
              </a:extLst>
            </p:cNvPr>
            <p:cNvCxnSpPr>
              <a:stCxn id="9" idx="6"/>
              <a:endCxn id="10" idx="2"/>
            </p:cNvCxnSpPr>
            <p:nvPr/>
          </p:nvCxnSpPr>
          <p:spPr>
            <a:xfrm>
              <a:off x="7710617" y="4701738"/>
              <a:ext cx="832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3B618D6-F219-FFD4-7817-3F113A091706}"/>
                </a:ext>
              </a:extLst>
            </p:cNvPr>
            <p:cNvCxnSpPr>
              <a:stCxn id="9" idx="4"/>
              <a:endCxn id="11" idx="1"/>
            </p:cNvCxnSpPr>
            <p:nvPr/>
          </p:nvCxnSpPr>
          <p:spPr>
            <a:xfrm>
              <a:off x="6394623" y="5276327"/>
              <a:ext cx="739675" cy="3631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00E0829C-E9C2-FF77-758C-B4B365FAA775}"/>
                </a:ext>
              </a:extLst>
            </p:cNvPr>
            <p:cNvCxnSpPr>
              <a:stCxn id="10" idx="4"/>
              <a:endCxn id="11" idx="7"/>
            </p:cNvCxnSpPr>
            <p:nvPr/>
          </p:nvCxnSpPr>
          <p:spPr>
            <a:xfrm flipH="1">
              <a:off x="8995395" y="5276327"/>
              <a:ext cx="863241" cy="3631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Connector: Curved 23">
              <a:extLst>
                <a:ext uri="{FF2B5EF4-FFF2-40B4-BE49-F238E27FC236}">
                  <a16:creationId xmlns:a16="http://schemas.microsoft.com/office/drawing/2014/main" id="{DA73FAAB-AEA5-27A9-8334-080736D84816}"/>
                </a:ext>
              </a:extLst>
            </p:cNvPr>
            <p:cNvCxnSpPr>
              <a:stCxn id="10" idx="6"/>
              <a:endCxn id="10" idx="7"/>
            </p:cNvCxnSpPr>
            <p:nvPr/>
          </p:nvCxnSpPr>
          <p:spPr>
            <a:xfrm flipH="1" flipV="1">
              <a:off x="10789184" y="4295442"/>
              <a:ext cx="385446" cy="406296"/>
            </a:xfrm>
            <a:prstGeom prst="curvedConnector4">
              <a:avLst>
                <a:gd name="adj1" fmla="val -59308"/>
                <a:gd name="adj2" fmla="val 197686"/>
              </a:avLst>
            </a:prstGeom>
            <a:ln>
              <a:tailEnd type="triangle"/>
            </a:ln>
          </p:spPr>
          <p:style>
            <a:lnRef idx="1">
              <a:schemeClr val="dk1"/>
            </a:lnRef>
            <a:fillRef idx="0">
              <a:schemeClr val="dk1"/>
            </a:fillRef>
            <a:effectRef idx="0">
              <a:schemeClr val="dk1"/>
            </a:effectRef>
            <a:fontRef idx="minor">
              <a:schemeClr val="tx1"/>
            </a:fontRef>
          </p:style>
        </p:cxnSp>
        <p:cxnSp>
          <p:nvCxnSpPr>
            <p:cNvPr id="26" name="Connector: Curved 25">
              <a:extLst>
                <a:ext uri="{FF2B5EF4-FFF2-40B4-BE49-F238E27FC236}">
                  <a16:creationId xmlns:a16="http://schemas.microsoft.com/office/drawing/2014/main" id="{E8148A97-ACC6-0CA1-FF27-1C751F81C994}"/>
                </a:ext>
              </a:extLst>
            </p:cNvPr>
            <p:cNvCxnSpPr>
              <a:stCxn id="9" idx="2"/>
              <a:endCxn id="9" idx="1"/>
            </p:cNvCxnSpPr>
            <p:nvPr/>
          </p:nvCxnSpPr>
          <p:spPr>
            <a:xfrm rot="10800000" flipH="1">
              <a:off x="5078628" y="4295442"/>
              <a:ext cx="385446" cy="406296"/>
            </a:xfrm>
            <a:prstGeom prst="curvedConnector4">
              <a:avLst>
                <a:gd name="adj1" fmla="val -59308"/>
                <a:gd name="adj2" fmla="val 197686"/>
              </a:avLst>
            </a:prstGeom>
            <a:ln>
              <a:tailEnd type="triangle"/>
            </a:ln>
          </p:spPr>
          <p:style>
            <a:lnRef idx="1">
              <a:schemeClr val="dk1"/>
            </a:lnRef>
            <a:fillRef idx="0">
              <a:schemeClr val="dk1"/>
            </a:fillRef>
            <a:effectRef idx="0">
              <a:schemeClr val="dk1"/>
            </a:effectRef>
            <a:fontRef idx="minor">
              <a:schemeClr val="tx1"/>
            </a:fontRef>
          </p:style>
        </p:cxnSp>
        <p:cxnSp>
          <p:nvCxnSpPr>
            <p:cNvPr id="28" name="Connector: Curved 27">
              <a:extLst>
                <a:ext uri="{FF2B5EF4-FFF2-40B4-BE49-F238E27FC236}">
                  <a16:creationId xmlns:a16="http://schemas.microsoft.com/office/drawing/2014/main" id="{B779639F-52FA-C136-1278-C9AAA5F4D4C1}"/>
                </a:ext>
              </a:extLst>
            </p:cNvPr>
            <p:cNvCxnSpPr>
              <a:stCxn id="11" idx="3"/>
              <a:endCxn id="11" idx="2"/>
            </p:cNvCxnSpPr>
            <p:nvPr/>
          </p:nvCxnSpPr>
          <p:spPr>
            <a:xfrm rot="5400000" flipH="1">
              <a:off x="6738427" y="6056223"/>
              <a:ext cx="406296" cy="385446"/>
            </a:xfrm>
            <a:prstGeom prst="curvedConnector4">
              <a:avLst>
                <a:gd name="adj1" fmla="val -97686"/>
                <a:gd name="adj2" fmla="val 159308"/>
              </a:avLst>
            </a:prstGeom>
            <a:ln>
              <a:tailEnd type="triangle"/>
            </a:ln>
          </p:spPr>
          <p:style>
            <a:lnRef idx="1">
              <a:schemeClr val="dk1"/>
            </a:lnRef>
            <a:fillRef idx="0">
              <a:schemeClr val="dk1"/>
            </a:fillRef>
            <a:effectRef idx="0">
              <a:schemeClr val="dk1"/>
            </a:effectRef>
            <a:fontRef idx="minor">
              <a:schemeClr val="tx1"/>
            </a:fontRef>
          </p:style>
        </p:cxnSp>
      </p:grpSp>
      <p:sp>
        <p:nvSpPr>
          <p:cNvPr id="3" name="TextBox 2">
            <a:extLst>
              <a:ext uri="{FF2B5EF4-FFF2-40B4-BE49-F238E27FC236}">
                <a16:creationId xmlns:a16="http://schemas.microsoft.com/office/drawing/2014/main" id="{DF299BA9-D6C1-A2FA-9653-8E7D85E34648}"/>
              </a:ext>
            </a:extLst>
          </p:cNvPr>
          <p:cNvSpPr txBox="1"/>
          <p:nvPr/>
        </p:nvSpPr>
        <p:spPr>
          <a:xfrm>
            <a:off x="10859087" y="5669732"/>
            <a:ext cx="1290918" cy="461665"/>
          </a:xfrm>
          <a:prstGeom prst="rect">
            <a:avLst/>
          </a:prstGeom>
          <a:noFill/>
        </p:spPr>
        <p:txBody>
          <a:bodyPr wrap="square" rtlCol="0">
            <a:spAutoFit/>
          </a:bodyPr>
          <a:lstStyle/>
          <a:p>
            <a:r>
              <a:rPr lang="en-US" sz="1200" dirty="0"/>
              <a:t>Figure: </a:t>
            </a:r>
            <a:br>
              <a:rPr lang="en-US" sz="1200" dirty="0"/>
            </a:br>
            <a:r>
              <a:rPr lang="en-US" sz="1200" dirty="0"/>
              <a:t>Own material</a:t>
            </a:r>
            <a:endParaRPr lang="nl-NL" sz="1200" dirty="0"/>
          </a:p>
        </p:txBody>
      </p:sp>
    </p:spTree>
    <p:extLst>
      <p:ext uri="{BB962C8B-B14F-4D97-AF65-F5344CB8AC3E}">
        <p14:creationId xmlns:p14="http://schemas.microsoft.com/office/powerpoint/2010/main" val="4414857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94BA3-1C01-067A-91F1-570D9C7CB91A}"/>
              </a:ext>
            </a:extLst>
          </p:cNvPr>
          <p:cNvSpPr>
            <a:spLocks noGrp="1"/>
          </p:cNvSpPr>
          <p:nvPr>
            <p:ph type="title"/>
          </p:nvPr>
        </p:nvSpPr>
        <p:spPr/>
        <p:txBody>
          <a:bodyPr/>
          <a:lstStyle/>
          <a:p>
            <a:r>
              <a:rPr lang="en-US" dirty="0"/>
              <a:t>Types of validity (eddy et al. 2012)</a:t>
            </a:r>
            <a:endParaRPr lang="nl-NL" dirty="0"/>
          </a:p>
        </p:txBody>
      </p:sp>
      <p:sp>
        <p:nvSpPr>
          <p:cNvPr id="3" name="Content Placeholder 2">
            <a:extLst>
              <a:ext uri="{FF2B5EF4-FFF2-40B4-BE49-F238E27FC236}">
                <a16:creationId xmlns:a16="http://schemas.microsoft.com/office/drawing/2014/main" id="{F394A139-1885-41AB-EB4B-B530BAFBF9B6}"/>
              </a:ext>
            </a:extLst>
          </p:cNvPr>
          <p:cNvSpPr>
            <a:spLocks noGrp="1"/>
          </p:cNvSpPr>
          <p:nvPr>
            <p:ph sz="half" idx="1"/>
          </p:nvPr>
        </p:nvSpPr>
        <p:spPr/>
        <p:txBody>
          <a:bodyPr/>
          <a:lstStyle/>
          <a:p>
            <a:r>
              <a:rPr lang="en-US"/>
              <a:t>Face validity</a:t>
            </a:r>
          </a:p>
          <a:p>
            <a:pPr lvl="1"/>
            <a:r>
              <a:rPr lang="en-US"/>
              <a:t>Corresponding to current science &amp; evidence</a:t>
            </a:r>
          </a:p>
          <a:p>
            <a:r>
              <a:rPr lang="en-US"/>
              <a:t>Verification / internal validity</a:t>
            </a:r>
          </a:p>
          <a:p>
            <a:pPr lvl="1"/>
            <a:r>
              <a:rPr lang="en-US"/>
              <a:t>Behave as intended / implemented correctly</a:t>
            </a:r>
          </a:p>
          <a:p>
            <a:r>
              <a:rPr lang="en-US"/>
              <a:t>Cross validity</a:t>
            </a:r>
          </a:p>
          <a:p>
            <a:pPr lvl="1"/>
            <a:r>
              <a:rPr lang="en-US"/>
              <a:t>Comparing the model with others</a:t>
            </a:r>
          </a:p>
          <a:p>
            <a:r>
              <a:rPr lang="en-US"/>
              <a:t>External validity</a:t>
            </a:r>
          </a:p>
          <a:p>
            <a:pPr lvl="1"/>
            <a:r>
              <a:rPr lang="en-US"/>
              <a:t>Model outcomes compared with real world outcomes</a:t>
            </a:r>
          </a:p>
          <a:p>
            <a:r>
              <a:rPr lang="en-US"/>
              <a:t>Predictive validity</a:t>
            </a:r>
          </a:p>
          <a:p>
            <a:pPr lvl="1"/>
            <a:r>
              <a:rPr lang="en-US"/>
              <a:t>Model forecasts compared with actual outcomes</a:t>
            </a:r>
            <a:endParaRPr lang="nl-NL" dirty="0"/>
          </a:p>
        </p:txBody>
      </p:sp>
    </p:spTree>
    <p:extLst>
      <p:ext uri="{BB962C8B-B14F-4D97-AF65-F5344CB8AC3E}">
        <p14:creationId xmlns:p14="http://schemas.microsoft.com/office/powerpoint/2010/main" val="7167647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1DD16-830D-8FAD-C7FA-5CC52D99EA73}"/>
              </a:ext>
            </a:extLst>
          </p:cNvPr>
          <p:cNvSpPr>
            <a:spLocks noGrp="1"/>
          </p:cNvSpPr>
          <p:nvPr>
            <p:ph type="title"/>
          </p:nvPr>
        </p:nvSpPr>
        <p:spPr/>
        <p:txBody>
          <a:bodyPr/>
          <a:lstStyle/>
          <a:p>
            <a:r>
              <a:rPr lang="en-US" dirty="0"/>
              <a:t>Assessing the validity of he models</a:t>
            </a:r>
            <a:endParaRPr lang="nl-NL" dirty="0"/>
          </a:p>
        </p:txBody>
      </p:sp>
      <p:sp>
        <p:nvSpPr>
          <p:cNvPr id="3" name="Content Placeholder 2">
            <a:extLst>
              <a:ext uri="{FF2B5EF4-FFF2-40B4-BE49-F238E27FC236}">
                <a16:creationId xmlns:a16="http://schemas.microsoft.com/office/drawing/2014/main" id="{81AC27E2-B9AC-EFD4-EAA7-41E1ED202363}"/>
              </a:ext>
            </a:extLst>
          </p:cNvPr>
          <p:cNvSpPr>
            <a:spLocks noGrp="1"/>
          </p:cNvSpPr>
          <p:nvPr>
            <p:ph sz="half" idx="1"/>
          </p:nvPr>
        </p:nvSpPr>
        <p:spPr/>
        <p:txBody>
          <a:bodyPr/>
          <a:lstStyle/>
          <a:p>
            <a:r>
              <a:rPr lang="en-US" dirty="0" err="1"/>
              <a:t>AdviSHE</a:t>
            </a:r>
            <a:r>
              <a:rPr lang="en-US" dirty="0"/>
              <a:t> (</a:t>
            </a:r>
            <a:r>
              <a:rPr lang="en-US" dirty="0" err="1"/>
              <a:t>Vemer</a:t>
            </a:r>
            <a:r>
              <a:rPr lang="en-US" dirty="0"/>
              <a:t> et al. 2015): Tool to help </a:t>
            </a:r>
            <a:r>
              <a:rPr lang="en-US" b="1" dirty="0"/>
              <a:t>describe </a:t>
            </a:r>
            <a:r>
              <a:rPr lang="en-US" dirty="0"/>
              <a:t>validation efforts :</a:t>
            </a:r>
          </a:p>
          <a:p>
            <a:pPr lvl="1"/>
            <a:r>
              <a:rPr lang="en-US" dirty="0"/>
              <a:t>Validation of the conceptual model</a:t>
            </a:r>
          </a:p>
          <a:p>
            <a:pPr lvl="1"/>
            <a:r>
              <a:rPr lang="en-US" dirty="0"/>
              <a:t>Input data validation</a:t>
            </a:r>
          </a:p>
          <a:p>
            <a:pPr lvl="1"/>
            <a:r>
              <a:rPr lang="en-US" dirty="0"/>
              <a:t>Validation of the </a:t>
            </a:r>
            <a:r>
              <a:rPr lang="en-US" dirty="0" err="1"/>
              <a:t>computerised</a:t>
            </a:r>
            <a:r>
              <a:rPr lang="en-US" dirty="0"/>
              <a:t> model</a:t>
            </a:r>
          </a:p>
          <a:p>
            <a:pPr lvl="1"/>
            <a:r>
              <a:rPr lang="en-US" dirty="0"/>
              <a:t>Operational validation</a:t>
            </a:r>
          </a:p>
          <a:p>
            <a:pPr lvl="1"/>
            <a:r>
              <a:rPr lang="en-US" dirty="0"/>
              <a:t>Other validation techniques</a:t>
            </a:r>
          </a:p>
          <a:p>
            <a:r>
              <a:rPr lang="en-US" dirty="0"/>
              <a:t>TECH-VER checklist (</a:t>
            </a:r>
            <a:r>
              <a:rPr lang="en-US" dirty="0" err="1"/>
              <a:t>Büyükkaramiki</a:t>
            </a:r>
            <a:r>
              <a:rPr lang="en-US" dirty="0"/>
              <a:t> et al. 2019): comprehensive checklist for the </a:t>
            </a:r>
            <a:r>
              <a:rPr lang="en-US" b="1" dirty="0"/>
              <a:t>technical verification </a:t>
            </a:r>
            <a:r>
              <a:rPr lang="en-US" dirty="0"/>
              <a:t>of decision analytical models</a:t>
            </a:r>
          </a:p>
          <a:p>
            <a:endParaRPr lang="en-US" dirty="0"/>
          </a:p>
          <a:p>
            <a:endParaRPr lang="nl-NL" dirty="0"/>
          </a:p>
        </p:txBody>
      </p:sp>
    </p:spTree>
    <p:extLst>
      <p:ext uri="{BB962C8B-B14F-4D97-AF65-F5344CB8AC3E}">
        <p14:creationId xmlns:p14="http://schemas.microsoft.com/office/powerpoint/2010/main" val="14471821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1DD16-830D-8FAD-C7FA-5CC52D99EA73}"/>
              </a:ext>
            </a:extLst>
          </p:cNvPr>
          <p:cNvSpPr>
            <a:spLocks noGrp="1"/>
          </p:cNvSpPr>
          <p:nvPr>
            <p:ph type="title"/>
          </p:nvPr>
        </p:nvSpPr>
        <p:spPr/>
        <p:txBody>
          <a:bodyPr/>
          <a:lstStyle/>
          <a:p>
            <a:r>
              <a:rPr lang="en-US" dirty="0"/>
              <a:t>4. Why should I care?</a:t>
            </a:r>
            <a:endParaRPr lang="nl-NL" dirty="0"/>
          </a:p>
        </p:txBody>
      </p:sp>
      <p:sp>
        <p:nvSpPr>
          <p:cNvPr id="3" name="Content Placeholder 2">
            <a:extLst>
              <a:ext uri="{FF2B5EF4-FFF2-40B4-BE49-F238E27FC236}">
                <a16:creationId xmlns:a16="http://schemas.microsoft.com/office/drawing/2014/main" id="{81AC27E2-B9AC-EFD4-EAA7-41E1ED202363}"/>
              </a:ext>
            </a:extLst>
          </p:cNvPr>
          <p:cNvSpPr>
            <a:spLocks noGrp="1"/>
          </p:cNvSpPr>
          <p:nvPr>
            <p:ph sz="half" idx="1"/>
          </p:nvPr>
        </p:nvSpPr>
        <p:spPr/>
        <p:txBody>
          <a:bodyPr/>
          <a:lstStyle/>
          <a:p>
            <a:pPr marL="0" indent="0">
              <a:buNone/>
            </a:pPr>
            <a:r>
              <a:rPr lang="en-US" sz="1800" b="0" dirty="0"/>
              <a:t>Adapted from: Student Initiative for Open Science. SIOS LECTURE “Introduction TO open science” Retrieved from </a:t>
            </a:r>
            <a:r>
              <a:rPr lang="en-US" sz="1800" b="0" dirty="0">
                <a:hlinkClick r:id="rId3"/>
              </a:rPr>
              <a:t>https://osf.io/2qsd6</a:t>
            </a:r>
            <a:r>
              <a:rPr lang="en-US" sz="1800" b="0" dirty="0"/>
              <a:t> on 30-11-2022</a:t>
            </a:r>
            <a:endParaRPr lang="nl-NL" sz="1800" dirty="0"/>
          </a:p>
        </p:txBody>
      </p:sp>
    </p:spTree>
    <p:extLst>
      <p:ext uri="{BB962C8B-B14F-4D97-AF65-F5344CB8AC3E}">
        <p14:creationId xmlns:p14="http://schemas.microsoft.com/office/powerpoint/2010/main" val="30667423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3B1ED8-411C-12A1-C77E-229A1E8D0982}"/>
              </a:ext>
            </a:extLst>
          </p:cNvPr>
          <p:cNvSpPr>
            <a:spLocks noGrp="1"/>
          </p:cNvSpPr>
          <p:nvPr>
            <p:ph type="title"/>
          </p:nvPr>
        </p:nvSpPr>
        <p:spPr/>
        <p:txBody>
          <a:bodyPr/>
          <a:lstStyle/>
          <a:p>
            <a:r>
              <a:rPr lang="en-US" dirty="0"/>
              <a:t>Your opinion is needed</a:t>
            </a:r>
            <a:endParaRPr lang="nl-NL" dirty="0"/>
          </a:p>
        </p:txBody>
      </p:sp>
      <p:sp>
        <p:nvSpPr>
          <p:cNvPr id="6" name="Content Placeholder 5">
            <a:extLst>
              <a:ext uri="{FF2B5EF4-FFF2-40B4-BE49-F238E27FC236}">
                <a16:creationId xmlns:a16="http://schemas.microsoft.com/office/drawing/2014/main" id="{AFA4813E-6679-F64E-CD8D-825C37BE3602}"/>
              </a:ext>
            </a:extLst>
          </p:cNvPr>
          <p:cNvSpPr>
            <a:spLocks noGrp="1"/>
          </p:cNvSpPr>
          <p:nvPr>
            <p:ph sz="half" idx="1"/>
          </p:nvPr>
        </p:nvSpPr>
        <p:spPr/>
        <p:txBody>
          <a:bodyPr/>
          <a:lstStyle/>
          <a:p>
            <a:r>
              <a:rPr lang="en-US" dirty="0"/>
              <a:t>Discuss in pairs (3 minutes)</a:t>
            </a:r>
          </a:p>
          <a:p>
            <a:pPr lvl="1"/>
            <a:r>
              <a:rPr lang="en-US" dirty="0"/>
              <a:t>Why do you think Open Science is relevant to you?</a:t>
            </a:r>
          </a:p>
          <a:p>
            <a:pPr lvl="1"/>
            <a:r>
              <a:rPr lang="en-US" dirty="0"/>
              <a:t>How do you think Open Science may affect your daily working life?</a:t>
            </a:r>
          </a:p>
          <a:p>
            <a:r>
              <a:rPr lang="en-US" dirty="0"/>
              <a:t>Share (2 minutes)</a:t>
            </a:r>
            <a:endParaRPr lang="nl-NL" dirty="0"/>
          </a:p>
        </p:txBody>
      </p:sp>
    </p:spTree>
    <p:extLst>
      <p:ext uri="{BB962C8B-B14F-4D97-AF65-F5344CB8AC3E}">
        <p14:creationId xmlns:p14="http://schemas.microsoft.com/office/powerpoint/2010/main" val="190773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FA3957-B8F0-4301-4ADE-991772C8FA6E}"/>
              </a:ext>
            </a:extLst>
          </p:cNvPr>
          <p:cNvSpPr>
            <a:spLocks noGrp="1"/>
          </p:cNvSpPr>
          <p:nvPr>
            <p:ph type="title"/>
          </p:nvPr>
        </p:nvSpPr>
        <p:spPr/>
        <p:txBody>
          <a:bodyPr/>
          <a:lstStyle/>
          <a:p>
            <a:r>
              <a:rPr lang="en-US" dirty="0"/>
              <a:t>First</a:t>
            </a:r>
            <a:br>
              <a:rPr lang="en-US" dirty="0"/>
            </a:br>
            <a:r>
              <a:rPr lang="en-US" sz="3200" dirty="0"/>
              <a:t>Source: SIOS 2019</a:t>
            </a:r>
            <a:endParaRPr lang="nl-NL" dirty="0"/>
          </a:p>
        </p:txBody>
      </p:sp>
      <p:sp>
        <p:nvSpPr>
          <p:cNvPr id="6" name="Content Placeholder 5">
            <a:extLst>
              <a:ext uri="{FF2B5EF4-FFF2-40B4-BE49-F238E27FC236}">
                <a16:creationId xmlns:a16="http://schemas.microsoft.com/office/drawing/2014/main" id="{84D702A0-4944-D9D8-D3D3-04B071573BE8}"/>
              </a:ext>
            </a:extLst>
          </p:cNvPr>
          <p:cNvSpPr>
            <a:spLocks noGrp="1"/>
          </p:cNvSpPr>
          <p:nvPr>
            <p:ph sz="half" idx="1"/>
          </p:nvPr>
        </p:nvSpPr>
        <p:spPr/>
        <p:txBody>
          <a:bodyPr/>
          <a:lstStyle/>
          <a:p>
            <a:r>
              <a:rPr lang="en-US" dirty="0"/>
              <a:t>You are the future </a:t>
            </a:r>
            <a:r>
              <a:rPr lang="en-US" b="1" dirty="0"/>
              <a:t>researcher</a:t>
            </a:r>
          </a:p>
          <a:p>
            <a:pPr lvl="1"/>
            <a:r>
              <a:rPr lang="en-US" dirty="0"/>
              <a:t>Perform research relevant for society</a:t>
            </a:r>
          </a:p>
          <a:p>
            <a:pPr lvl="1"/>
            <a:r>
              <a:rPr lang="en-US" dirty="0"/>
              <a:t>Moral ‘obligation’ to perform open, transparent, and reproducible research</a:t>
            </a:r>
          </a:p>
          <a:p>
            <a:pPr lvl="1"/>
            <a:r>
              <a:rPr lang="en-US" dirty="0"/>
              <a:t>Adherence to Open Science is gaining attention for academic careers</a:t>
            </a:r>
          </a:p>
          <a:p>
            <a:pPr lvl="1"/>
            <a:endParaRPr lang="en-US" dirty="0"/>
          </a:p>
          <a:p>
            <a:r>
              <a:rPr lang="en-US" dirty="0"/>
              <a:t>You are the future </a:t>
            </a:r>
            <a:r>
              <a:rPr lang="en-US" b="1" dirty="0"/>
              <a:t>practitioners</a:t>
            </a:r>
          </a:p>
          <a:p>
            <a:pPr lvl="1"/>
            <a:r>
              <a:rPr lang="en-US" dirty="0"/>
              <a:t>Best practices informed by Open research</a:t>
            </a:r>
          </a:p>
          <a:p>
            <a:pPr lvl="1"/>
            <a:endParaRPr lang="en-US" dirty="0"/>
          </a:p>
          <a:p>
            <a:r>
              <a:rPr lang="en-US" dirty="0"/>
              <a:t>You are (future) </a:t>
            </a:r>
            <a:r>
              <a:rPr lang="en-US" b="1" dirty="0"/>
              <a:t>citizens</a:t>
            </a:r>
          </a:p>
          <a:p>
            <a:pPr lvl="1"/>
            <a:r>
              <a:rPr lang="en-US" dirty="0"/>
              <a:t>Be critical, not cynical!</a:t>
            </a:r>
          </a:p>
          <a:p>
            <a:pPr lvl="1"/>
            <a:r>
              <a:rPr lang="en-US" dirty="0"/>
              <a:t>Don’t believe everything you read</a:t>
            </a:r>
            <a:endParaRPr lang="nl-NL" dirty="0"/>
          </a:p>
        </p:txBody>
      </p:sp>
    </p:spTree>
    <p:extLst>
      <p:ext uri="{BB962C8B-B14F-4D97-AF65-F5344CB8AC3E}">
        <p14:creationId xmlns:p14="http://schemas.microsoft.com/office/powerpoint/2010/main" val="14175902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01681-E7E9-6EAD-3BE1-D7D1E71D8D8B}"/>
              </a:ext>
            </a:extLst>
          </p:cNvPr>
          <p:cNvSpPr>
            <a:spLocks noGrp="1"/>
          </p:cNvSpPr>
          <p:nvPr>
            <p:ph type="title"/>
          </p:nvPr>
        </p:nvSpPr>
        <p:spPr/>
        <p:txBody>
          <a:bodyPr/>
          <a:lstStyle/>
          <a:p>
            <a:r>
              <a:rPr lang="en-US" dirty="0"/>
              <a:t>second</a:t>
            </a:r>
            <a:endParaRPr lang="nl-NL" dirty="0"/>
          </a:p>
        </p:txBody>
      </p:sp>
      <p:sp>
        <p:nvSpPr>
          <p:cNvPr id="3" name="Content Placeholder 2">
            <a:extLst>
              <a:ext uri="{FF2B5EF4-FFF2-40B4-BE49-F238E27FC236}">
                <a16:creationId xmlns:a16="http://schemas.microsoft.com/office/drawing/2014/main" id="{E2356A37-9373-4AB3-3D63-2D4A73029FF5}"/>
              </a:ext>
            </a:extLst>
          </p:cNvPr>
          <p:cNvSpPr>
            <a:spLocks noGrp="1"/>
          </p:cNvSpPr>
          <p:nvPr>
            <p:ph sz="half" idx="1"/>
          </p:nvPr>
        </p:nvSpPr>
        <p:spPr/>
        <p:txBody>
          <a:bodyPr/>
          <a:lstStyle/>
          <a:p>
            <a:r>
              <a:rPr lang="en-US" dirty="0"/>
              <a:t>You may benefit from Open Science </a:t>
            </a:r>
            <a:r>
              <a:rPr lang="en-US" dirty="0" err="1"/>
              <a:t>endeavours</a:t>
            </a:r>
            <a:r>
              <a:rPr lang="en-US" dirty="0"/>
              <a:t>:</a:t>
            </a:r>
          </a:p>
          <a:p>
            <a:pPr lvl="1"/>
            <a:r>
              <a:rPr lang="en-US" dirty="0"/>
              <a:t>Find and re-use open data and software</a:t>
            </a:r>
          </a:p>
          <a:p>
            <a:pPr lvl="2"/>
            <a:r>
              <a:rPr lang="en-US" dirty="0"/>
              <a:t>Efficiency gain!</a:t>
            </a:r>
          </a:p>
          <a:p>
            <a:pPr lvl="1"/>
            <a:r>
              <a:rPr lang="en-US" dirty="0"/>
              <a:t>Facilitate collaboration</a:t>
            </a:r>
          </a:p>
          <a:p>
            <a:pPr lvl="1"/>
            <a:r>
              <a:rPr lang="en-US" dirty="0"/>
              <a:t>Enhance quality of your work</a:t>
            </a:r>
          </a:p>
          <a:p>
            <a:pPr lvl="1"/>
            <a:r>
              <a:rPr lang="en-US" dirty="0"/>
              <a:t>Enhance visibility of your work</a:t>
            </a:r>
          </a:p>
          <a:p>
            <a:endParaRPr lang="nl-NL" dirty="0"/>
          </a:p>
        </p:txBody>
      </p:sp>
    </p:spTree>
    <p:extLst>
      <p:ext uri="{BB962C8B-B14F-4D97-AF65-F5344CB8AC3E}">
        <p14:creationId xmlns:p14="http://schemas.microsoft.com/office/powerpoint/2010/main" val="10172302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500E2B-99F9-C9F7-A64A-96E1DC4F3EAE}"/>
              </a:ext>
            </a:extLst>
          </p:cNvPr>
          <p:cNvSpPr>
            <a:spLocks noGrp="1"/>
          </p:cNvSpPr>
          <p:nvPr>
            <p:ph type="title"/>
          </p:nvPr>
        </p:nvSpPr>
        <p:spPr/>
        <p:txBody>
          <a:bodyPr/>
          <a:lstStyle/>
          <a:p>
            <a:r>
              <a:rPr lang="en-US" dirty="0"/>
              <a:t>Wrap up</a:t>
            </a:r>
            <a:endParaRPr lang="nl-NL" dirty="0"/>
          </a:p>
        </p:txBody>
      </p:sp>
      <p:sp>
        <p:nvSpPr>
          <p:cNvPr id="6" name="Content Placeholder 5">
            <a:extLst>
              <a:ext uri="{FF2B5EF4-FFF2-40B4-BE49-F238E27FC236}">
                <a16:creationId xmlns:a16="http://schemas.microsoft.com/office/drawing/2014/main" id="{4A16BC5A-C6F6-C293-9997-0E9D63B5256A}"/>
              </a:ext>
            </a:extLst>
          </p:cNvPr>
          <p:cNvSpPr>
            <a:spLocks noGrp="1"/>
          </p:cNvSpPr>
          <p:nvPr>
            <p:ph sz="half" idx="1"/>
          </p:nvPr>
        </p:nvSpPr>
        <p:spPr/>
        <p:txBody>
          <a:bodyPr/>
          <a:lstStyle/>
          <a:p>
            <a:r>
              <a:rPr lang="en-US" dirty="0"/>
              <a:t>Open Science is a movement promoting research that is more:</a:t>
            </a:r>
          </a:p>
          <a:p>
            <a:pPr lvl="1"/>
            <a:r>
              <a:rPr lang="en-US" dirty="0"/>
              <a:t>Transparent</a:t>
            </a:r>
          </a:p>
          <a:p>
            <a:pPr lvl="1"/>
            <a:r>
              <a:rPr lang="en-US" dirty="0"/>
              <a:t>Valid</a:t>
            </a:r>
          </a:p>
          <a:p>
            <a:pPr lvl="1"/>
            <a:r>
              <a:rPr lang="en-US" dirty="0"/>
              <a:t>Reproducible</a:t>
            </a:r>
          </a:p>
          <a:p>
            <a:pPr lvl="1"/>
            <a:r>
              <a:rPr lang="en-US" dirty="0"/>
              <a:t>Reusable</a:t>
            </a:r>
          </a:p>
          <a:p>
            <a:pPr lvl="1"/>
            <a:r>
              <a:rPr lang="en-US" dirty="0"/>
              <a:t>Accessible</a:t>
            </a:r>
          </a:p>
          <a:p>
            <a:pPr lvl="1"/>
            <a:r>
              <a:rPr lang="en-US" dirty="0"/>
              <a:t>Inclusive</a:t>
            </a:r>
          </a:p>
          <a:p>
            <a:r>
              <a:rPr lang="en-US" dirty="0"/>
              <a:t>Within HTA, Open Science is mostly championed through open-source modelling, public outreach, stakeholder involvement during HE model development</a:t>
            </a:r>
          </a:p>
          <a:p>
            <a:r>
              <a:rPr lang="en-US" dirty="0"/>
              <a:t>You may benefit from practicing Open Science!</a:t>
            </a:r>
          </a:p>
          <a:p>
            <a:pPr lvl="1"/>
            <a:endParaRPr lang="en-US" dirty="0"/>
          </a:p>
        </p:txBody>
      </p:sp>
    </p:spTree>
    <p:extLst>
      <p:ext uri="{BB962C8B-B14F-4D97-AF65-F5344CB8AC3E}">
        <p14:creationId xmlns:p14="http://schemas.microsoft.com/office/powerpoint/2010/main" val="40595364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D2AB-FFBE-3BB2-6D69-F8C44E117F3B}"/>
              </a:ext>
            </a:extLst>
          </p:cNvPr>
          <p:cNvSpPr>
            <a:spLocks noGrp="1"/>
          </p:cNvSpPr>
          <p:nvPr>
            <p:ph type="title"/>
          </p:nvPr>
        </p:nvSpPr>
        <p:spPr/>
        <p:txBody>
          <a:bodyPr/>
          <a:lstStyle/>
          <a:p>
            <a:r>
              <a:rPr lang="en-US"/>
              <a:t>Any Question?</a:t>
            </a:r>
            <a:endParaRPr lang="nl-NL" dirty="0"/>
          </a:p>
        </p:txBody>
      </p:sp>
      <p:graphicFrame>
        <p:nvGraphicFramePr>
          <p:cNvPr id="5" name="Content Placeholder 4">
            <a:extLst>
              <a:ext uri="{FF2B5EF4-FFF2-40B4-BE49-F238E27FC236}">
                <a16:creationId xmlns:a16="http://schemas.microsoft.com/office/drawing/2014/main" id="{3D5F9420-CED0-5BA5-56DD-199FD6BF2CA1}"/>
              </a:ext>
            </a:extLst>
          </p:cNvPr>
          <p:cNvGraphicFramePr>
            <a:graphicFrameLocks noGrp="1" noChangeAspect="1"/>
          </p:cNvGraphicFramePr>
          <p:nvPr>
            <p:ph sz="half" idx="1"/>
            <p:extLst>
              <p:ext uri="{D42A27DB-BD31-4B8C-83A1-F6EECF244321}">
                <p14:modId xmlns:p14="http://schemas.microsoft.com/office/powerpoint/2010/main" val="3406882095"/>
              </p:ext>
            </p:extLst>
          </p:nvPr>
        </p:nvGraphicFramePr>
        <p:xfrm>
          <a:off x="4439798" y="931185"/>
          <a:ext cx="4131325" cy="5844424"/>
        </p:xfrm>
        <a:graphic>
          <a:graphicData uri="http://schemas.openxmlformats.org/presentationml/2006/ole">
            <mc:AlternateContent xmlns:mc="http://schemas.openxmlformats.org/markup-compatibility/2006">
              <mc:Choice xmlns:v="urn:schemas-microsoft-com:vml" Requires="v">
                <p:oleObj name="Acrobat Document" r:id="rId2" imgW="8019808" imgH="11344010" progId="Acrobat.Document.DC">
                  <p:embed/>
                </p:oleObj>
              </mc:Choice>
              <mc:Fallback>
                <p:oleObj name="Acrobat Document" r:id="rId2" imgW="8019808" imgH="11344010" progId="Acrobat.Document.DC">
                  <p:embed/>
                  <p:pic>
                    <p:nvPicPr>
                      <p:cNvPr id="0" name=""/>
                      <p:cNvPicPr/>
                      <p:nvPr/>
                    </p:nvPicPr>
                    <p:blipFill>
                      <a:blip r:embed="rId3"/>
                      <a:stretch>
                        <a:fillRect/>
                      </a:stretch>
                    </p:blipFill>
                    <p:spPr>
                      <a:xfrm>
                        <a:off x="4439798" y="931185"/>
                        <a:ext cx="4131325" cy="5844424"/>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ED125D83-D938-BEEB-6B3F-CE7A7295D833}"/>
              </a:ext>
            </a:extLst>
          </p:cNvPr>
          <p:cNvSpPr txBox="1"/>
          <p:nvPr/>
        </p:nvSpPr>
        <p:spPr>
          <a:xfrm>
            <a:off x="8571123" y="4729425"/>
            <a:ext cx="3379424" cy="1384995"/>
          </a:xfrm>
          <a:prstGeom prst="rect">
            <a:avLst/>
          </a:prstGeom>
          <a:noFill/>
        </p:spPr>
        <p:txBody>
          <a:bodyPr wrap="square">
            <a:spAutoFit/>
          </a:bodyPr>
          <a:lstStyle/>
          <a:p>
            <a:r>
              <a:rPr lang="nl-NL" sz="1400" dirty="0"/>
              <a:t>Source: Compound of Interest. 2014. </a:t>
            </a:r>
            <a:r>
              <a:rPr lang="en-US" sz="1400" dirty="0"/>
              <a:t>A Rough Guide to Spotting Bad Science.</a:t>
            </a:r>
            <a:endParaRPr lang="nl-NL" sz="1400" dirty="0"/>
          </a:p>
          <a:p>
            <a:r>
              <a:rPr lang="nl-NL" sz="1400" dirty="0">
                <a:hlinkClick r:id="rId4"/>
              </a:rPr>
              <a:t>https://www.compoundchem.com/wp-content/uploads/2014/04/A-Rough-Guide-to-Spotting-Bad-Science-20151.pdf</a:t>
            </a:r>
            <a:r>
              <a:rPr lang="nl-NL" sz="1400" dirty="0"/>
              <a:t>  </a:t>
            </a:r>
            <a:r>
              <a:rPr lang="nl-NL" sz="1400" dirty="0" err="1"/>
              <a:t>accessed</a:t>
            </a:r>
            <a:r>
              <a:rPr lang="nl-NL" sz="1400" dirty="0"/>
              <a:t> on 12-04-2023 </a:t>
            </a:r>
          </a:p>
        </p:txBody>
      </p:sp>
    </p:spTree>
    <p:extLst>
      <p:ext uri="{BB962C8B-B14F-4D97-AF65-F5344CB8AC3E}">
        <p14:creationId xmlns:p14="http://schemas.microsoft.com/office/powerpoint/2010/main" val="8402939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087D0-1CEF-A189-9793-2BE776CC70FD}"/>
              </a:ext>
            </a:extLst>
          </p:cNvPr>
          <p:cNvSpPr>
            <a:spLocks noGrp="1"/>
          </p:cNvSpPr>
          <p:nvPr>
            <p:ph type="title"/>
          </p:nvPr>
        </p:nvSpPr>
        <p:spPr/>
        <p:txBody>
          <a:bodyPr/>
          <a:lstStyle/>
          <a:p>
            <a:r>
              <a:rPr lang="en-US" dirty="0"/>
              <a:t>Any question on the </a:t>
            </a:r>
            <a:r>
              <a:rPr lang="en-US" dirty="0" err="1"/>
              <a:t>hta</a:t>
            </a:r>
            <a:r>
              <a:rPr lang="en-US" dirty="0"/>
              <a:t>-related literature?</a:t>
            </a:r>
            <a:endParaRPr lang="nl-NL" dirty="0"/>
          </a:p>
        </p:txBody>
      </p:sp>
      <p:pic>
        <p:nvPicPr>
          <p:cNvPr id="6" name="Content Placeholder 5" descr="Badge Question Mark with solid fill">
            <a:extLst>
              <a:ext uri="{FF2B5EF4-FFF2-40B4-BE49-F238E27FC236}">
                <a16:creationId xmlns:a16="http://schemas.microsoft.com/office/drawing/2014/main" id="{F594742F-3543-AB96-F249-91AB6295B506}"/>
              </a:ext>
            </a:extLst>
          </p:cNvPr>
          <p:cNvPicPr>
            <a:picLocks noGrp="1" noChangeAspect="1"/>
          </p:cNvPicPr>
          <p:nvPr>
            <p:ph sz="half" idx="1"/>
          </p:nvPr>
        </p:nvPicPr>
        <p:blipFill>
          <a:blip r:embed="rId2">
            <a:extLst>
              <a:ext uri="{96DAC541-7B7A-43D3-8B79-37D633B846F1}">
                <asvg:svgBlip xmlns:asvg="http://schemas.microsoft.com/office/drawing/2016/SVG/main" r:embed="rId3"/>
              </a:ext>
            </a:extLst>
          </a:blip>
          <a:stretch>
            <a:fillRect/>
          </a:stretch>
        </p:blipFill>
        <p:spPr>
          <a:xfrm>
            <a:off x="3866446" y="2033768"/>
            <a:ext cx="4459107" cy="4459107"/>
          </a:xfrm>
        </p:spPr>
      </p:pic>
    </p:spTree>
    <p:extLst>
      <p:ext uri="{BB962C8B-B14F-4D97-AF65-F5344CB8AC3E}">
        <p14:creationId xmlns:p14="http://schemas.microsoft.com/office/powerpoint/2010/main" val="395712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8D74-083A-381D-6B81-F066E73B7B41}"/>
              </a:ext>
            </a:extLst>
          </p:cNvPr>
          <p:cNvSpPr>
            <a:spLocks noGrp="1"/>
          </p:cNvSpPr>
          <p:nvPr>
            <p:ph type="title"/>
          </p:nvPr>
        </p:nvSpPr>
        <p:spPr/>
        <p:txBody>
          <a:bodyPr/>
          <a:lstStyle/>
          <a:p>
            <a:r>
              <a:rPr lang="en-US" dirty="0"/>
              <a:t>References</a:t>
            </a:r>
            <a:endParaRPr lang="nl-NL" dirty="0"/>
          </a:p>
        </p:txBody>
      </p:sp>
      <p:sp>
        <p:nvSpPr>
          <p:cNvPr id="3" name="Content Placeholder 2">
            <a:extLst>
              <a:ext uri="{FF2B5EF4-FFF2-40B4-BE49-F238E27FC236}">
                <a16:creationId xmlns:a16="http://schemas.microsoft.com/office/drawing/2014/main" id="{9000F756-CD16-5CA3-F24A-02437C71CAEF}"/>
              </a:ext>
            </a:extLst>
          </p:cNvPr>
          <p:cNvSpPr>
            <a:spLocks noGrp="1"/>
          </p:cNvSpPr>
          <p:nvPr>
            <p:ph sz="half" idx="1"/>
          </p:nvPr>
        </p:nvSpPr>
        <p:spPr/>
        <p:txBody>
          <a:bodyPr/>
          <a:lstStyle/>
          <a:p>
            <a:r>
              <a:rPr lang="en-US" sz="1600" dirty="0" err="1"/>
              <a:t>Berjemo</a:t>
            </a:r>
            <a:r>
              <a:rPr lang="en-US" sz="1600" dirty="0"/>
              <a:t> et al. (2017). Replicating Health Economic Models: Firm Foundations or a House of Cards? Pharmacoeconomics. 35:1113–1121</a:t>
            </a:r>
          </a:p>
          <a:p>
            <a:r>
              <a:rPr lang="en-US" sz="1600" dirty="0" err="1"/>
              <a:t>Büyükkaramikli</a:t>
            </a:r>
            <a:r>
              <a:rPr lang="en-US" sz="1600" dirty="0"/>
              <a:t> NC, Rutten-van </a:t>
            </a:r>
            <a:r>
              <a:rPr lang="en-US" sz="1600" dirty="0" err="1"/>
              <a:t>Mölken</a:t>
            </a:r>
            <a:r>
              <a:rPr lang="en-US" sz="1600" dirty="0"/>
              <a:t> MPMH, </a:t>
            </a:r>
            <a:r>
              <a:rPr lang="en-US" sz="1600" dirty="0" err="1"/>
              <a:t>Severens</a:t>
            </a:r>
            <a:r>
              <a:rPr lang="en-US" sz="1600" dirty="0"/>
              <a:t> JL, Al M. TECH-VER: A Verification Checklist to Reduce Errors in Models and Improve Their Credibility. Pharmacoeconomics. 2019 Nov;37(11):1391-1408. </a:t>
            </a:r>
            <a:r>
              <a:rPr lang="en-US" sz="1600" dirty="0" err="1"/>
              <a:t>doi</a:t>
            </a:r>
            <a:r>
              <a:rPr lang="en-US" sz="1600" dirty="0"/>
              <a:t>: 10.1007/s40273-019-00844-y. PMID: 31705406; PMCID: PMC6860463.</a:t>
            </a:r>
          </a:p>
          <a:p>
            <a:r>
              <a:rPr lang="en-US" sz="1600" dirty="0" err="1"/>
              <a:t>Chopik</a:t>
            </a:r>
            <a:r>
              <a:rPr lang="en-US" sz="1600" dirty="0"/>
              <a:t>  et al. (2018). How (and Whether) to Teach Undergraduates About the Replication Crisis in Psychological Science. Teaching of Psychology. 45(2) 158-163. </a:t>
            </a:r>
            <a:r>
              <a:rPr lang="en-US" sz="1600" dirty="0">
                <a:hlinkClick r:id="rId2"/>
              </a:rPr>
              <a:t>https://doi.org/10.1177/0098628318762900</a:t>
            </a:r>
            <a:r>
              <a:rPr lang="en-US" sz="1600" dirty="0"/>
              <a:t> </a:t>
            </a:r>
          </a:p>
          <a:p>
            <a:r>
              <a:rPr lang="en-US" sz="1600" dirty="0"/>
              <a:t>Eddy DM, Hollingworth W, Caro JJ, </a:t>
            </a:r>
            <a:r>
              <a:rPr lang="en-US" sz="1600" dirty="0" err="1"/>
              <a:t>Tsevat</a:t>
            </a:r>
            <a:r>
              <a:rPr lang="en-US" sz="1600" dirty="0"/>
              <a:t> J, McDonald KM, Wong JB; ISPOR−SMDM Modeling Good Research Practices Task Force. Model transparency and validation: a report of the ISPOR-SMDM Modeling Good Research Practices Task Force--7. Value Health. 2012 Sep-Oct;15(6):843-50. </a:t>
            </a:r>
            <a:r>
              <a:rPr lang="en-US" sz="1600" dirty="0" err="1"/>
              <a:t>doi</a:t>
            </a:r>
            <a:r>
              <a:rPr lang="en-US" sz="1600" dirty="0"/>
              <a:t>: 10.1016/j.jval.2012.04.012. PMID: 22999134.</a:t>
            </a:r>
          </a:p>
          <a:p>
            <a:r>
              <a:rPr lang="en-US" sz="1600" dirty="0"/>
              <a:t>Harvard S, Adibi A, Easterbrook A, </a:t>
            </a:r>
            <a:r>
              <a:rPr lang="en-US" sz="1600" dirty="0" err="1"/>
              <a:t>Werker</a:t>
            </a:r>
            <a:r>
              <a:rPr lang="en-US" sz="1600" dirty="0"/>
              <a:t> GR, Murphy D, Grant D, Mclean A, </a:t>
            </a:r>
            <a:r>
              <a:rPr lang="en-US" sz="1600" dirty="0" err="1"/>
              <a:t>Majdzadeh</a:t>
            </a:r>
            <a:r>
              <a:rPr lang="en-US" sz="1600" dirty="0"/>
              <a:t> Z, </a:t>
            </a:r>
            <a:r>
              <a:rPr lang="en-US" sz="1600" dirty="0" err="1"/>
              <a:t>Sadatsafavi</a:t>
            </a:r>
            <a:r>
              <a:rPr lang="en-US" sz="1600" dirty="0"/>
              <a:t> M. Developing an Online Infrastructure to Enhance Model Accessibility and Validation: The Peer Models Network. Pharmacoeconomics. 2022 Oct;40(10):1005-1009. </a:t>
            </a:r>
            <a:r>
              <a:rPr lang="en-US" sz="1600" dirty="0" err="1"/>
              <a:t>doi</a:t>
            </a:r>
            <a:r>
              <a:rPr lang="en-US" sz="1600" dirty="0"/>
              <a:t>: 10.1007/s40273-022-01179-x. </a:t>
            </a:r>
            <a:r>
              <a:rPr lang="en-US" sz="1600" dirty="0" err="1"/>
              <a:t>Epub</a:t>
            </a:r>
            <a:r>
              <a:rPr lang="en-US" sz="1600" dirty="0"/>
              <a:t> 2022 Jul 30. PMID: 35907178.</a:t>
            </a:r>
          </a:p>
          <a:p>
            <a:r>
              <a:rPr lang="en-US" sz="1600" dirty="0" err="1"/>
              <a:t>Incerti</a:t>
            </a:r>
            <a:r>
              <a:rPr lang="en-US" sz="1600" dirty="0"/>
              <a:t> D, Curtis JR, </a:t>
            </a:r>
            <a:r>
              <a:rPr lang="en-US" sz="1600" dirty="0" err="1"/>
              <a:t>Shafrin</a:t>
            </a:r>
            <a:r>
              <a:rPr lang="en-US" sz="1600" dirty="0"/>
              <a:t> J, </a:t>
            </a:r>
            <a:r>
              <a:rPr lang="en-US" sz="1600" dirty="0" err="1"/>
              <a:t>Lakdawalla</a:t>
            </a:r>
            <a:r>
              <a:rPr lang="en-US" sz="1600" dirty="0"/>
              <a:t> DN, Jansen JP. A Flexible Open-Source Decision Model for Value Assessment of Biologic Treatment for Rheumatoid Arthritis. Pharmacoeconomics. 2019 Jun;37(6):829-843. </a:t>
            </a:r>
            <a:r>
              <a:rPr lang="en-US" sz="1600" dirty="0" err="1"/>
              <a:t>doi</a:t>
            </a:r>
            <a:r>
              <a:rPr lang="en-US" sz="1600" dirty="0"/>
              <a:t>: 10.1007/s40273-018-00765-2. PMID: 30737711.</a:t>
            </a:r>
          </a:p>
        </p:txBody>
      </p:sp>
    </p:spTree>
    <p:extLst>
      <p:ext uri="{BB962C8B-B14F-4D97-AF65-F5344CB8AC3E}">
        <p14:creationId xmlns:p14="http://schemas.microsoft.com/office/powerpoint/2010/main" val="29202257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8D74-083A-381D-6B81-F066E73B7B41}"/>
              </a:ext>
            </a:extLst>
          </p:cNvPr>
          <p:cNvSpPr>
            <a:spLocks noGrp="1"/>
          </p:cNvSpPr>
          <p:nvPr>
            <p:ph type="title"/>
          </p:nvPr>
        </p:nvSpPr>
        <p:spPr/>
        <p:txBody>
          <a:bodyPr/>
          <a:lstStyle/>
          <a:p>
            <a:r>
              <a:rPr lang="en-US" dirty="0"/>
              <a:t>References</a:t>
            </a:r>
            <a:endParaRPr lang="nl-NL" dirty="0"/>
          </a:p>
        </p:txBody>
      </p:sp>
      <p:sp>
        <p:nvSpPr>
          <p:cNvPr id="3" name="Content Placeholder 2">
            <a:extLst>
              <a:ext uri="{FF2B5EF4-FFF2-40B4-BE49-F238E27FC236}">
                <a16:creationId xmlns:a16="http://schemas.microsoft.com/office/drawing/2014/main" id="{9000F756-CD16-5CA3-F24A-02437C71CAEF}"/>
              </a:ext>
            </a:extLst>
          </p:cNvPr>
          <p:cNvSpPr>
            <a:spLocks noGrp="1"/>
          </p:cNvSpPr>
          <p:nvPr>
            <p:ph sz="half" idx="1"/>
          </p:nvPr>
        </p:nvSpPr>
        <p:spPr/>
        <p:txBody>
          <a:bodyPr/>
          <a:lstStyle/>
          <a:p>
            <a:r>
              <a:rPr lang="en-US" sz="1400" dirty="0"/>
              <a:t>Jansen JP, </a:t>
            </a:r>
            <a:r>
              <a:rPr lang="en-US" sz="1400" dirty="0" err="1"/>
              <a:t>Incerti</a:t>
            </a:r>
            <a:r>
              <a:rPr lang="en-US" sz="1400" dirty="0"/>
              <a:t> D, Linthicum MT. Developing Open-Source Models for the US Health System: Practical Experiences and Challenges to Date with the Open-Source Value Project. Pharmacoeconomics. 2019 Nov;37(11):1313-1320. </a:t>
            </a:r>
            <a:r>
              <a:rPr lang="en-US" sz="1400" dirty="0" err="1"/>
              <a:t>doi</a:t>
            </a:r>
            <a:r>
              <a:rPr lang="en-US" sz="1400" dirty="0"/>
              <a:t>: 10.1007/s40273-019-00827-z. PMID: 31392665; PMCID: PMC6860458.</a:t>
            </a:r>
          </a:p>
          <a:p>
            <a:r>
              <a:rPr lang="en-US" sz="1400" dirty="0"/>
              <a:t>Kramer, Bianca; Bosman, Jeroen (2015): 101 Innovations in Scholarly Communication - the Changing Research Workflow. </a:t>
            </a:r>
            <a:r>
              <a:rPr lang="en-US" sz="1400" dirty="0" err="1"/>
              <a:t>figshare</a:t>
            </a:r>
            <a:r>
              <a:rPr lang="en-US" sz="1400" dirty="0"/>
              <a:t>. Poster. </a:t>
            </a:r>
            <a:r>
              <a:rPr lang="en-US" sz="1400" dirty="0">
                <a:hlinkClick r:id="rId2"/>
              </a:rPr>
              <a:t>https://doi.org/10.6084/m9.figshare.1286826.v1</a:t>
            </a:r>
            <a:r>
              <a:rPr lang="en-US" sz="1400" dirty="0"/>
              <a:t>   </a:t>
            </a:r>
          </a:p>
          <a:p>
            <a:r>
              <a:rPr lang="en-US" sz="1400" dirty="0" err="1"/>
              <a:t>Lakomý</a:t>
            </a:r>
            <a:r>
              <a:rPr lang="en-US" sz="1400" dirty="0"/>
              <a:t> et al. (2019). Open Science and the Science-Society Relationship. Society. 56:246-255. </a:t>
            </a:r>
            <a:r>
              <a:rPr lang="en-US" sz="1400" dirty="0">
                <a:hlinkClick r:id="rId3"/>
              </a:rPr>
              <a:t>https://doi.org/10.1007/s12115-019-00361-w</a:t>
            </a:r>
            <a:r>
              <a:rPr lang="en-US" sz="1400" dirty="0"/>
              <a:t> </a:t>
            </a:r>
          </a:p>
          <a:p>
            <a:r>
              <a:rPr lang="en-US" sz="1400" dirty="0" err="1"/>
              <a:t>McMannus</a:t>
            </a:r>
            <a:r>
              <a:rPr lang="en-US" sz="1400" dirty="0"/>
              <a:t> et al. (2019). Barriers and Facilitators to Model Replication Within Health Economics. </a:t>
            </a:r>
            <a:br>
              <a:rPr lang="en-US" sz="1400" dirty="0"/>
            </a:br>
            <a:r>
              <a:rPr lang="en-US" sz="1400" dirty="0"/>
              <a:t>Value in Health. 22(9):1018–1025</a:t>
            </a:r>
          </a:p>
          <a:p>
            <a:r>
              <a:rPr lang="en-US" sz="1400" dirty="0"/>
              <a:t>Pouwels, X. et al. (2022). Opportunities and Barriers to the Development and Use of Open Source Health Economic Models: A Survey. Value in Health. 25 (4): 473-479.</a:t>
            </a:r>
          </a:p>
          <a:p>
            <a:r>
              <a:rPr lang="en-US" sz="1400" dirty="0"/>
              <a:t>Sampson C. et al. (2019). Transparency in Decision Modelling: What, Why, Who and How? </a:t>
            </a:r>
            <a:r>
              <a:rPr lang="fr-FR" sz="1400" dirty="0" err="1"/>
              <a:t>PharmacoEconomics</a:t>
            </a:r>
            <a:r>
              <a:rPr lang="fr-FR" sz="1400" dirty="0"/>
              <a:t>. 37:1355–1369. </a:t>
            </a:r>
            <a:r>
              <a:rPr lang="fr-FR" sz="1400" dirty="0">
                <a:hlinkClick r:id="rId4"/>
              </a:rPr>
              <a:t>https://doi.org/10.1007/s40273-019-00819-z</a:t>
            </a:r>
            <a:r>
              <a:rPr lang="fr-FR" sz="1400" dirty="0"/>
              <a:t> </a:t>
            </a:r>
          </a:p>
          <a:p>
            <a:r>
              <a:rPr lang="en-US" sz="1400" dirty="0"/>
              <a:t>SIOS (Student Initiative for Open Science). (2019, October 16). SIOS Lectures . Retrieved from osf.io/2qsd6</a:t>
            </a:r>
          </a:p>
          <a:p>
            <a:r>
              <a:rPr lang="en-US" sz="1400" dirty="0"/>
              <a:t>Smith R, Schneider P. Making health economic models Shiny: A tutorial. </a:t>
            </a:r>
            <a:r>
              <a:rPr lang="en-US" sz="1400" dirty="0" err="1"/>
              <a:t>Wellcome</a:t>
            </a:r>
            <a:r>
              <a:rPr lang="en-US" sz="1400" dirty="0"/>
              <a:t> Open Res. 2020 Jul 31;5:69. </a:t>
            </a:r>
            <a:r>
              <a:rPr lang="en-US" sz="1400" dirty="0" err="1"/>
              <a:t>doi</a:t>
            </a:r>
            <a:r>
              <a:rPr lang="en-US" sz="1400" dirty="0"/>
              <a:t>: 10.12688/wellcomeopenres.15807.2. PMID: 32904933; PMCID: PMC7459889.</a:t>
            </a:r>
          </a:p>
          <a:p>
            <a:r>
              <a:rPr lang="en-US" sz="1400" dirty="0"/>
              <a:t>Smith RA, Schneider PP, Mohammed W. Living HTA: Automating Health Economic Evaluation with R. </a:t>
            </a:r>
            <a:r>
              <a:rPr lang="en-US" sz="1400" dirty="0" err="1"/>
              <a:t>Wellcome</a:t>
            </a:r>
            <a:r>
              <a:rPr lang="en-US" sz="1400" dirty="0"/>
              <a:t> Open Res. 2022 Oct 11;7:194. </a:t>
            </a:r>
            <a:r>
              <a:rPr lang="en-US" sz="1400" dirty="0" err="1"/>
              <a:t>doi</a:t>
            </a:r>
            <a:r>
              <a:rPr lang="en-US" sz="1400" dirty="0"/>
              <a:t>: 10.12688/wellcomeopenres.17933.2. PMID: 36320450; PMCID: PMC9593025.</a:t>
            </a:r>
          </a:p>
        </p:txBody>
      </p:sp>
    </p:spTree>
    <p:extLst>
      <p:ext uri="{BB962C8B-B14F-4D97-AF65-F5344CB8AC3E}">
        <p14:creationId xmlns:p14="http://schemas.microsoft.com/office/powerpoint/2010/main" val="42474175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8D74-083A-381D-6B81-F066E73B7B41}"/>
              </a:ext>
            </a:extLst>
          </p:cNvPr>
          <p:cNvSpPr>
            <a:spLocks noGrp="1"/>
          </p:cNvSpPr>
          <p:nvPr>
            <p:ph type="title"/>
          </p:nvPr>
        </p:nvSpPr>
        <p:spPr/>
        <p:txBody>
          <a:bodyPr/>
          <a:lstStyle/>
          <a:p>
            <a:r>
              <a:rPr lang="en-US" dirty="0"/>
              <a:t>References</a:t>
            </a:r>
            <a:endParaRPr lang="nl-NL" dirty="0"/>
          </a:p>
        </p:txBody>
      </p:sp>
      <p:sp>
        <p:nvSpPr>
          <p:cNvPr id="3" name="Content Placeholder 2">
            <a:extLst>
              <a:ext uri="{FF2B5EF4-FFF2-40B4-BE49-F238E27FC236}">
                <a16:creationId xmlns:a16="http://schemas.microsoft.com/office/drawing/2014/main" id="{9000F756-CD16-5CA3-F24A-02437C71CAEF}"/>
              </a:ext>
            </a:extLst>
          </p:cNvPr>
          <p:cNvSpPr>
            <a:spLocks noGrp="1"/>
          </p:cNvSpPr>
          <p:nvPr>
            <p:ph sz="half" idx="1"/>
          </p:nvPr>
        </p:nvSpPr>
        <p:spPr/>
        <p:txBody>
          <a:bodyPr/>
          <a:lstStyle/>
          <a:p>
            <a:r>
              <a:rPr lang="en-US" sz="1600" dirty="0"/>
              <a:t>Thorn JC, Davies CF, Brookes ST, Noble SM, </a:t>
            </a:r>
            <a:r>
              <a:rPr lang="en-US" sz="1600" dirty="0" err="1"/>
              <a:t>Dritsaki</a:t>
            </a:r>
            <a:r>
              <a:rPr lang="en-US" sz="1600" dirty="0"/>
              <a:t> M, Gray E, Hughes DA, </a:t>
            </a:r>
            <a:r>
              <a:rPr lang="en-US" sz="1600" dirty="0" err="1"/>
              <a:t>Mihaylova</a:t>
            </a:r>
            <a:r>
              <a:rPr lang="en-US" sz="1600" dirty="0"/>
              <a:t> B, </a:t>
            </a:r>
            <a:r>
              <a:rPr lang="en-US" sz="1600" dirty="0" err="1"/>
              <a:t>Petrou</a:t>
            </a:r>
            <a:r>
              <a:rPr lang="en-US" sz="1600" dirty="0"/>
              <a:t> S, </a:t>
            </a:r>
            <a:r>
              <a:rPr lang="en-US" sz="1600" dirty="0" err="1"/>
              <a:t>Ridyard</a:t>
            </a:r>
            <a:r>
              <a:rPr lang="en-US" sz="1600" dirty="0"/>
              <a:t> C, </a:t>
            </a:r>
            <a:r>
              <a:rPr lang="en-US" sz="1600" dirty="0" err="1"/>
              <a:t>Sach</a:t>
            </a:r>
            <a:r>
              <a:rPr lang="en-US" sz="1600" dirty="0"/>
              <a:t> T, Wilson ECF, Wordsworth S, Hollingworth W. Content of Health Economics Analysis Plans (HEAPs) for Trial-Based Economic Evaluations: Expert Delphi Consensus Survey. Value Health. 2021 Apr;24(4):539-547. </a:t>
            </a:r>
            <a:r>
              <a:rPr lang="en-US" sz="1600" dirty="0" err="1"/>
              <a:t>doi</a:t>
            </a:r>
            <a:r>
              <a:rPr lang="en-US" sz="1600" dirty="0"/>
              <a:t>: 10.1016/j.jval.2020.10.002. </a:t>
            </a:r>
            <a:r>
              <a:rPr lang="en-US" sz="1600" dirty="0" err="1"/>
              <a:t>Epub</a:t>
            </a:r>
            <a:r>
              <a:rPr lang="en-US" sz="1600" dirty="0"/>
              <a:t> 2020 Nov 28. PMID: 33840432; PMCID: PMC8024512.</a:t>
            </a:r>
          </a:p>
          <a:p>
            <a:r>
              <a:rPr lang="en-US" sz="1600" dirty="0" err="1"/>
              <a:t>Vemer</a:t>
            </a:r>
            <a:r>
              <a:rPr lang="en-US" sz="1600" dirty="0"/>
              <a:t> P, Corro Ramos I, van </a:t>
            </a:r>
            <a:r>
              <a:rPr lang="en-US" sz="1600" dirty="0" err="1"/>
              <a:t>Voorn</a:t>
            </a:r>
            <a:r>
              <a:rPr lang="en-US" sz="1600" dirty="0"/>
              <a:t> GA, Al MJ, Feenstra TL. </a:t>
            </a:r>
            <a:r>
              <a:rPr lang="en-US" sz="1600" dirty="0" err="1"/>
              <a:t>AdViSHE</a:t>
            </a:r>
            <a:r>
              <a:rPr lang="en-US" sz="1600" dirty="0"/>
              <a:t>: A Validation-Assessment Tool of Health-Economic Models for Decision Makers and Model Users. Pharmacoeconomics. 2016 Apr;34(4):349-61. </a:t>
            </a:r>
            <a:r>
              <a:rPr lang="en-US" sz="1600" dirty="0" err="1"/>
              <a:t>doi</a:t>
            </a:r>
            <a:r>
              <a:rPr lang="en-US" sz="1600" dirty="0"/>
              <a:t>: 10.1007/s40273-015-0327-2. PMID: 26660529; PMCID: PMC4796331.</a:t>
            </a:r>
          </a:p>
          <a:p>
            <a:r>
              <a:rPr lang="en-US" sz="1600" dirty="0" err="1"/>
              <a:t>Walonoski</a:t>
            </a:r>
            <a:r>
              <a:rPr lang="en-US" sz="1600" dirty="0"/>
              <a:t> J, Kramer M, Nichols J, </a:t>
            </a:r>
            <a:r>
              <a:rPr lang="en-US" sz="1600" dirty="0" err="1"/>
              <a:t>Quina</a:t>
            </a:r>
            <a:r>
              <a:rPr lang="en-US" sz="1600" dirty="0"/>
              <a:t> A, </a:t>
            </a:r>
            <a:r>
              <a:rPr lang="en-US" sz="1600" dirty="0" err="1"/>
              <a:t>Moesel</a:t>
            </a:r>
            <a:r>
              <a:rPr lang="en-US" sz="1600" dirty="0"/>
              <a:t> C, Hall D, </a:t>
            </a:r>
            <a:r>
              <a:rPr lang="en-US" sz="1600" dirty="0" err="1"/>
              <a:t>Duffett</a:t>
            </a:r>
            <a:r>
              <a:rPr lang="en-US" sz="1600" dirty="0"/>
              <a:t> C, Dube K, Gallagher T, McLachlan S. </a:t>
            </a:r>
            <a:r>
              <a:rPr lang="en-US" sz="1600" dirty="0" err="1"/>
              <a:t>Synthea</a:t>
            </a:r>
            <a:r>
              <a:rPr lang="en-US" sz="1600" dirty="0"/>
              <a:t>: An approach, method, and software mechanism for generating synthetic patients and the synthetic electronic health care record. J Am Med Inform Assoc. 2018 Mar 1;25(3):230-238. </a:t>
            </a:r>
            <a:r>
              <a:rPr lang="en-US" sz="1600" dirty="0" err="1"/>
              <a:t>doi</a:t>
            </a:r>
            <a:r>
              <a:rPr lang="en-US" sz="1600" dirty="0"/>
              <a:t>: 10.1093/</a:t>
            </a:r>
            <a:r>
              <a:rPr lang="en-US" sz="1600" dirty="0" err="1"/>
              <a:t>jamia</a:t>
            </a:r>
            <a:r>
              <a:rPr lang="en-US" sz="1600" dirty="0"/>
              <a:t>/ocx079. Erratum in: J Am Med Inform Assoc. 2018 Jul 1;25(7):921. PMID: 29025144; PMCID: PMC7651916.</a:t>
            </a:r>
          </a:p>
          <a:p>
            <a:r>
              <a:rPr lang="en-US" sz="1600" dirty="0">
                <a:latin typeface="+mj-lt"/>
              </a:rPr>
              <a:t>Whyte, A., &amp; Pryor, G. (2011). Open Science in Practice: Researcher Perspectives and Participation. The International Journal of Digital Curation. 1(6):199-213</a:t>
            </a:r>
          </a:p>
          <a:p>
            <a:r>
              <a:rPr lang="en-US" sz="1600" dirty="0">
                <a:latin typeface="+mj-lt"/>
              </a:rPr>
              <a:t>Wilson, L., &amp; </a:t>
            </a:r>
            <a:r>
              <a:rPr lang="en-US" sz="1600" dirty="0" err="1">
                <a:latin typeface="+mj-lt"/>
              </a:rPr>
              <a:t>Altbach</a:t>
            </a:r>
            <a:r>
              <a:rPr lang="en-US" sz="1600" dirty="0">
                <a:latin typeface="+mj-lt"/>
              </a:rPr>
              <a:t>, P.G. (1995). The Academic Man: A Study in the Sociology of a Profession (1st ed.). </a:t>
            </a:r>
            <a:br>
              <a:rPr lang="en-US" sz="1600" dirty="0">
                <a:latin typeface="+mj-lt"/>
              </a:rPr>
            </a:br>
            <a:r>
              <a:rPr lang="en-US" sz="1600" dirty="0">
                <a:latin typeface="+mj-lt"/>
              </a:rPr>
              <a:t>Routledge. </a:t>
            </a:r>
            <a:r>
              <a:rPr lang="en-US" sz="1600" dirty="0">
                <a:latin typeface="+mj-lt"/>
                <a:hlinkClick r:id="rId2"/>
              </a:rPr>
              <a:t>https://doi.org/10.4324/9781315130804</a:t>
            </a:r>
            <a:endParaRPr lang="en-US" sz="1600" dirty="0">
              <a:latin typeface="+mj-lt"/>
            </a:endParaRPr>
          </a:p>
          <a:p>
            <a:r>
              <a:rPr lang="nl-NL" sz="1600" b="0" i="0" dirty="0" err="1">
                <a:solidFill>
                  <a:srgbClr val="212121"/>
                </a:solidFill>
                <a:effectLst/>
                <a:latin typeface="+mj-lt"/>
              </a:rPr>
              <a:t>Xie</a:t>
            </a:r>
            <a:r>
              <a:rPr lang="nl-NL" sz="1600" b="0" i="0" dirty="0">
                <a:solidFill>
                  <a:srgbClr val="212121"/>
                </a:solidFill>
                <a:effectLst/>
                <a:latin typeface="+mj-lt"/>
              </a:rPr>
              <a:t> F, </a:t>
            </a:r>
            <a:r>
              <a:rPr lang="nl-NL" sz="1600" b="0" i="0" dirty="0" err="1">
                <a:solidFill>
                  <a:srgbClr val="212121"/>
                </a:solidFill>
                <a:effectLst/>
                <a:latin typeface="+mj-lt"/>
              </a:rPr>
              <a:t>Zhou</a:t>
            </a:r>
            <a:r>
              <a:rPr lang="nl-NL" sz="1600" b="0" i="0" dirty="0">
                <a:solidFill>
                  <a:srgbClr val="212121"/>
                </a:solidFill>
                <a:effectLst/>
                <a:latin typeface="+mj-lt"/>
              </a:rPr>
              <a:t> T. </a:t>
            </a:r>
            <a:r>
              <a:rPr lang="nl-NL" sz="1600" b="0" i="0" dirty="0" err="1">
                <a:solidFill>
                  <a:srgbClr val="212121"/>
                </a:solidFill>
                <a:effectLst/>
                <a:latin typeface="+mj-lt"/>
              </a:rPr>
              <a:t>Industry</a:t>
            </a:r>
            <a:r>
              <a:rPr lang="nl-NL" sz="1600" b="0" i="0" dirty="0">
                <a:solidFill>
                  <a:srgbClr val="212121"/>
                </a:solidFill>
                <a:effectLst/>
                <a:latin typeface="+mj-lt"/>
              </a:rPr>
              <a:t> </a:t>
            </a:r>
            <a:r>
              <a:rPr lang="nl-NL" sz="1600" b="0" i="0" dirty="0" err="1">
                <a:solidFill>
                  <a:srgbClr val="212121"/>
                </a:solidFill>
                <a:effectLst/>
                <a:latin typeface="+mj-lt"/>
              </a:rPr>
              <a:t>sponsorship</a:t>
            </a:r>
            <a:r>
              <a:rPr lang="nl-NL" sz="1600" b="0" i="0" dirty="0">
                <a:solidFill>
                  <a:srgbClr val="212121"/>
                </a:solidFill>
                <a:effectLst/>
                <a:latin typeface="+mj-lt"/>
              </a:rPr>
              <a:t> bias in </a:t>
            </a:r>
            <a:r>
              <a:rPr lang="nl-NL" sz="1600" b="0" i="0" dirty="0" err="1">
                <a:solidFill>
                  <a:srgbClr val="212121"/>
                </a:solidFill>
                <a:effectLst/>
                <a:latin typeface="+mj-lt"/>
              </a:rPr>
              <a:t>cost</a:t>
            </a:r>
            <a:r>
              <a:rPr lang="nl-NL" sz="1600" b="0" i="0" dirty="0">
                <a:solidFill>
                  <a:srgbClr val="212121"/>
                </a:solidFill>
                <a:effectLst/>
                <a:latin typeface="+mj-lt"/>
              </a:rPr>
              <a:t> </a:t>
            </a:r>
            <a:r>
              <a:rPr lang="nl-NL" sz="1600" b="0" i="0" dirty="0" err="1">
                <a:solidFill>
                  <a:srgbClr val="212121"/>
                </a:solidFill>
                <a:effectLst/>
                <a:latin typeface="+mj-lt"/>
              </a:rPr>
              <a:t>effectiveness</a:t>
            </a:r>
            <a:r>
              <a:rPr lang="nl-NL" sz="1600" b="0" i="0" dirty="0">
                <a:solidFill>
                  <a:srgbClr val="212121"/>
                </a:solidFill>
                <a:effectLst/>
                <a:latin typeface="+mj-lt"/>
              </a:rPr>
              <a:t> analysis: </a:t>
            </a:r>
            <a:r>
              <a:rPr lang="nl-NL" sz="1600" b="0" i="0" dirty="0" err="1">
                <a:solidFill>
                  <a:srgbClr val="212121"/>
                </a:solidFill>
                <a:effectLst/>
                <a:latin typeface="+mj-lt"/>
              </a:rPr>
              <a:t>registry</a:t>
            </a:r>
            <a:r>
              <a:rPr lang="nl-NL" sz="1600" b="0" i="0" dirty="0">
                <a:solidFill>
                  <a:srgbClr val="212121"/>
                </a:solidFill>
                <a:effectLst/>
                <a:latin typeface="+mj-lt"/>
              </a:rPr>
              <a:t> </a:t>
            </a:r>
            <a:r>
              <a:rPr lang="nl-NL" sz="1600" b="0" i="0" dirty="0" err="1">
                <a:solidFill>
                  <a:srgbClr val="212121"/>
                </a:solidFill>
                <a:effectLst/>
                <a:latin typeface="+mj-lt"/>
              </a:rPr>
              <a:t>based</a:t>
            </a:r>
            <a:r>
              <a:rPr lang="nl-NL" sz="1600" b="0" i="0" dirty="0">
                <a:solidFill>
                  <a:srgbClr val="212121"/>
                </a:solidFill>
                <a:effectLst/>
                <a:latin typeface="+mj-lt"/>
              </a:rPr>
              <a:t> analysis. BMJ. 2022 Jun 22;377:e069573. </a:t>
            </a:r>
            <a:r>
              <a:rPr lang="nl-NL" sz="1600" b="0" i="0" dirty="0" err="1">
                <a:solidFill>
                  <a:srgbClr val="212121"/>
                </a:solidFill>
                <a:effectLst/>
                <a:latin typeface="+mj-lt"/>
              </a:rPr>
              <a:t>doi</a:t>
            </a:r>
            <a:r>
              <a:rPr lang="nl-NL" sz="1600" b="0" i="0" dirty="0">
                <a:solidFill>
                  <a:srgbClr val="212121"/>
                </a:solidFill>
                <a:effectLst/>
                <a:latin typeface="+mj-lt"/>
              </a:rPr>
              <a:t>: </a:t>
            </a:r>
            <a:r>
              <a:rPr lang="nl-NL" sz="1600" b="0" i="0" dirty="0">
                <a:solidFill>
                  <a:srgbClr val="212121"/>
                </a:solidFill>
                <a:effectLst/>
                <a:latin typeface="+mj-lt"/>
                <a:hlinkClick r:id="rId3"/>
              </a:rPr>
              <a:t>https://doi.org/10.1136/bmj-2021-069573</a:t>
            </a:r>
            <a:r>
              <a:rPr lang="nl-NL" sz="1600" b="0" i="0" dirty="0">
                <a:solidFill>
                  <a:srgbClr val="212121"/>
                </a:solidFill>
                <a:effectLst/>
                <a:latin typeface="+mj-lt"/>
              </a:rPr>
              <a:t>.</a:t>
            </a:r>
            <a:endParaRPr lang="en-US" sz="1600" dirty="0">
              <a:latin typeface="+mj-lt"/>
            </a:endParaRPr>
          </a:p>
        </p:txBody>
      </p:sp>
    </p:spTree>
    <p:extLst>
      <p:ext uri="{BB962C8B-B14F-4D97-AF65-F5344CB8AC3E}">
        <p14:creationId xmlns:p14="http://schemas.microsoft.com/office/powerpoint/2010/main" val="2322468747"/>
      </p:ext>
    </p:extLst>
  </p:cSld>
  <p:clrMapOvr>
    <a:masterClrMapping/>
  </p:clrMapOvr>
</p:sld>
</file>

<file path=ppt/theme/theme1.xml><?xml version="1.0" encoding="utf-8"?>
<a:theme xmlns:a="http://schemas.openxmlformats.org/drawingml/2006/main" name="UT Content slide White">
  <a:themeElements>
    <a:clrScheme name="UT colors">
      <a:dk1>
        <a:srgbClr val="000000"/>
      </a:dk1>
      <a:lt1>
        <a:srgbClr val="FFFFFF"/>
      </a:lt1>
      <a:dk2>
        <a:srgbClr val="616365"/>
      </a:dk2>
      <a:lt2>
        <a:srgbClr val="ADAFAF"/>
      </a:lt2>
      <a:accent1>
        <a:srgbClr val="63B1E5"/>
      </a:accent1>
      <a:accent2>
        <a:srgbClr val="EC7908"/>
      </a:accent2>
      <a:accent3>
        <a:srgbClr val="CF0071"/>
      </a:accent3>
      <a:accent4>
        <a:srgbClr val="FED100"/>
      </a:accent4>
      <a:accent5>
        <a:srgbClr val="0093B3"/>
      </a:accent5>
      <a:accent6>
        <a:srgbClr val="34B234"/>
      </a:accent6>
      <a:hlink>
        <a:srgbClr val="002C5F"/>
      </a:hlink>
      <a:folHlink>
        <a:srgbClr val="C60C3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chmed" id="{38EFCB40-8075-4379-B608-001D32BF0987}" vid="{32DD4C13-7CE8-4DC6-9A95-709DF41A19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UT test</Template>
  <TotalTime>5415</TotalTime>
  <Words>5870</Words>
  <Application>Microsoft Office PowerPoint</Application>
  <PresentationFormat>Widescreen</PresentationFormat>
  <Paragraphs>587</Paragraphs>
  <Slides>62</Slides>
  <Notes>41</Notes>
  <HiddenSlides>0</HiddenSlides>
  <MMClips>1</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9" baseType="lpstr">
      <vt:lpstr>AdvOT863180fb</vt:lpstr>
      <vt:lpstr>AdvOT863180fb+fb</vt:lpstr>
      <vt:lpstr>AdvOT8817665d</vt:lpstr>
      <vt:lpstr>AdvPS70E0</vt:lpstr>
      <vt:lpstr>AdvPS70E4</vt:lpstr>
      <vt:lpstr>AdvPTimes</vt:lpstr>
      <vt:lpstr>AdvTTe18e5261.B</vt:lpstr>
      <vt:lpstr>Arial</vt:lpstr>
      <vt:lpstr>Arial Narrow</vt:lpstr>
      <vt:lpstr>BlinkMacSystemFont</vt:lpstr>
      <vt:lpstr>Calibri</vt:lpstr>
      <vt:lpstr>Georgia</vt:lpstr>
      <vt:lpstr>Harding</vt:lpstr>
      <vt:lpstr>Open Sans</vt:lpstr>
      <vt:lpstr>Wingdings</vt:lpstr>
      <vt:lpstr>UT Content slide White</vt:lpstr>
      <vt:lpstr>Acrobat Document</vt:lpstr>
      <vt:lpstr>open science &amp; health economic evaluations</vt:lpstr>
      <vt:lpstr>Why introducing open science in this course?</vt:lpstr>
      <vt:lpstr>Learning objectives</vt:lpstr>
      <vt:lpstr>Outline</vt:lpstr>
      <vt:lpstr>1. Why open science?</vt:lpstr>
      <vt:lpstr>Publish or perish</vt:lpstr>
      <vt:lpstr>System can lead to fraud</vt:lpstr>
      <vt:lpstr>It’s not only about psychology…</vt:lpstr>
      <vt:lpstr>HEALTH ECONOMIC evaluationS CAN ALSO BE BIASED</vt:lpstr>
      <vt:lpstr>The file drawer effect</vt:lpstr>
      <vt:lpstr>A reproducibility crisis?</vt:lpstr>
      <vt:lpstr>A reproducibility crisis?</vt:lpstr>
      <vt:lpstr>What about health economic models? HE model replication</vt:lpstr>
      <vt:lpstr>HE model replication  Barriers and facilitators</vt:lpstr>
      <vt:lpstr>Other threats to the credibility of science? </vt:lpstr>
      <vt:lpstr>2. What is open science?</vt:lpstr>
      <vt:lpstr>Give your opinion</vt:lpstr>
      <vt:lpstr>Open science</vt:lpstr>
      <vt:lpstr>What is Open science?</vt:lpstr>
      <vt:lpstr>Open science affects the entire Research cycle</vt:lpstr>
      <vt:lpstr>Open science is not only about open access publishing!</vt:lpstr>
      <vt:lpstr>Tools for OPEn scholarly communication</vt:lpstr>
      <vt:lpstr>promises of open science</vt:lpstr>
      <vt:lpstr>Barriers to open science</vt:lpstr>
      <vt:lpstr>Risks Of open science</vt:lpstr>
      <vt:lpstr>Open science is about science &amp; society</vt:lpstr>
      <vt:lpstr>Open science initiatives</vt:lpstr>
      <vt:lpstr>Fair principles </vt:lpstr>
      <vt:lpstr>Recognition and rewards Assessment</vt:lpstr>
      <vt:lpstr>Open science @ut</vt:lpstr>
      <vt:lpstr>3. Open science in hta</vt:lpstr>
      <vt:lpstr>TO your opinion</vt:lpstr>
      <vt:lpstr>Why Open-source modelling?</vt:lpstr>
      <vt:lpstr>Health economic model transparency</vt:lpstr>
      <vt:lpstr>transparency is not only about programming</vt:lpstr>
      <vt:lpstr>Model transparency – Eddy et al. 2012</vt:lpstr>
      <vt:lpstr>Transparency of intended methods</vt:lpstr>
      <vt:lpstr>Transparency through Registration</vt:lpstr>
      <vt:lpstr>Transparency through Open-source models (OSM) </vt:lpstr>
      <vt:lpstr>Why open-source models?</vt:lpstr>
      <vt:lpstr>Improving practice through osm</vt:lpstr>
      <vt:lpstr>Osm in practice</vt:lpstr>
      <vt:lpstr>open-source HE models</vt:lpstr>
      <vt:lpstr>barriers to open-source HE models</vt:lpstr>
      <vt:lpstr>Overcoming barriers – confidentiality living hta’s</vt:lpstr>
      <vt:lpstr>Overcoming barriers – confidentiality synthetic data</vt:lpstr>
      <vt:lpstr>broadening access making he models  shiny</vt:lpstr>
      <vt:lpstr>Benefits &amp; risks of transparency</vt:lpstr>
      <vt:lpstr>He model validity (Eddy et al. 2012)</vt:lpstr>
      <vt:lpstr>He model validity (eddy et al. 2012)</vt:lpstr>
      <vt:lpstr>Types of validity (eddy et al. 2012)</vt:lpstr>
      <vt:lpstr>Assessing the validity of he models</vt:lpstr>
      <vt:lpstr>4. Why should I care?</vt:lpstr>
      <vt:lpstr>Your opinion is needed</vt:lpstr>
      <vt:lpstr>First Source: SIOS 2019</vt:lpstr>
      <vt:lpstr>second</vt:lpstr>
      <vt:lpstr>Wrap up</vt:lpstr>
      <vt:lpstr>Any Question?</vt:lpstr>
      <vt:lpstr>Any question on the hta-related literature?</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Pouwels, Xavier (UT-BMS)</cp:lastModifiedBy>
  <cp:revision>363</cp:revision>
  <dcterms:created xsi:type="dcterms:W3CDTF">2019-02-08T09:55:16Z</dcterms:created>
  <dcterms:modified xsi:type="dcterms:W3CDTF">2023-08-04T12:47:47Z</dcterms:modified>
</cp:coreProperties>
</file>