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2" r:id="rId3"/>
    <p:sldId id="260" r:id="rId4"/>
    <p:sldId id="257" r:id="rId5"/>
    <p:sldId id="258" r:id="rId6"/>
    <p:sldId id="259" r:id="rId7"/>
  </p:sldIdLst>
  <p:sldSz cx="9144000" cy="5143500" type="screen16x9"/>
  <p:notesSz cx="9144000" cy="51435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77"/>
    <a:srgbClr val="D7D01B"/>
    <a:srgbClr val="A09D15"/>
    <a:srgbClr val="CCFF33"/>
    <a:srgbClr val="CCCC00"/>
    <a:srgbClr val="99CC00"/>
    <a:srgbClr val="006600"/>
    <a:srgbClr val="009900"/>
    <a:srgbClr val="6699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68" autoAdjust="0"/>
  </p:normalViewPr>
  <p:slideViewPr>
    <p:cSldViewPr>
      <p:cViewPr varScale="1">
        <p:scale>
          <a:sx n="70" d="100"/>
          <a:sy n="70" d="100"/>
        </p:scale>
        <p:origin x="7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14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593D5C5-AA5E-4F4D-8EC5-FEAF2CED7D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BAB1FA4-5C3F-4C77-B00E-4B2CD79991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AB7E3-47E4-43EC-B1CC-38D9DC45D5DE}" type="datetimeFigureOut">
              <a:rPr lang="en-DE" smtClean="0"/>
              <a:t>16/08/2023</a:t>
            </a:fld>
            <a:endParaRPr lang="en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183691-D9E0-4696-99E2-755F66E3DB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76AC05-83E2-4B44-B293-7D4E742594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26193-43F9-4ACC-B1D7-54AB0B0A6CEC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9733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17DBF-732C-46A5-A1A4-D91BCD2BEDDA}" type="datetimeFigureOut">
              <a:rPr lang="en-DE" smtClean="0"/>
              <a:t>16/08/2023</a:t>
            </a:fld>
            <a:endParaRPr lang="en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C1194-3BB0-454F-86D0-DDCB5073D12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3258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b-i-t-online.de/heft/2023-04-fachbeitrag-lehmann.pdf" TargetMode="Externa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685800" y="841772"/>
            <a:ext cx="7772400" cy="179070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rgbClr val="D2C90E"/>
                </a:solidFill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685800" y="2695717"/>
            <a:ext cx="6858000" cy="124182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D2C90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 lang="en-US"/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057487" y="259730"/>
            <a:ext cx="1799705" cy="352537"/>
          </a:xfrm>
          <a:prstGeom prst="rect">
            <a:avLst/>
          </a:prstGeom>
        </p:spPr>
      </p:pic>
      <p:sp>
        <p:nvSpPr>
          <p:cNvPr id="7" name="Textfeld 7"/>
          <p:cNvSpPr txBox="1"/>
          <p:nvPr userDrawn="1"/>
        </p:nvSpPr>
        <p:spPr bwMode="auto">
          <a:xfrm>
            <a:off x="603300" y="339818"/>
            <a:ext cx="7372350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50" b="0">
                <a:solidFill>
                  <a:srgbClr val="004476"/>
                </a:solidFill>
                <a:latin typeface="Arial"/>
                <a:cs typeface="Arial"/>
              </a:rPr>
              <a:t>Humboldt-Universität zu Berlin  Freie Universität Berlin  Technische Universität Berlin  Universität Potsdam  Europa-Universität Viadrina  BTU Cottbus-Senftenberg 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8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Abschnitts-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23888" y="1282305"/>
            <a:ext cx="7886700" cy="2139553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D2C90E"/>
                </a:solidFill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rgbClr val="D2C90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8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369218"/>
            <a:ext cx="3886200" cy="3263504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369218"/>
            <a:ext cx="3886200" cy="3263504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9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29841" y="273845"/>
            <a:ext cx="7886700" cy="994172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1878806"/>
            <a:ext cx="3868340" cy="2763441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1" y="1878806"/>
            <a:ext cx="3887391" cy="2763441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11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85800" y="841772"/>
            <a:ext cx="7772400" cy="179070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rgbClr val="A09D15"/>
                </a:solidFill>
              </a:defRPr>
            </a:lvl1pPr>
          </a:lstStyle>
          <a:p>
            <a:pPr>
              <a:defRPr/>
            </a:pPr>
            <a:r>
              <a:rPr lang="de-DE" dirty="0"/>
              <a:t>UpdateFDM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85800" y="2715766"/>
            <a:ext cx="6858000" cy="1241822"/>
          </a:xfr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rgbClr val="D7D01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dirty="0"/>
              <a:t>Ein Referenzmodell für das institutionelle FDM</a:t>
            </a:r>
          </a:p>
          <a:p>
            <a:pPr>
              <a:defRPr/>
            </a:pPr>
            <a:endParaRPr lang="de-DE" dirty="0"/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057487" y="259730"/>
            <a:ext cx="1799705" cy="352537"/>
          </a:xfrm>
          <a:prstGeom prst="rect">
            <a:avLst/>
          </a:prstGeom>
        </p:spPr>
      </p:pic>
      <p:sp>
        <p:nvSpPr>
          <p:cNvPr id="7" name="Textfeld 7"/>
          <p:cNvSpPr txBox="1"/>
          <p:nvPr userDrawn="1"/>
        </p:nvSpPr>
        <p:spPr bwMode="auto">
          <a:xfrm>
            <a:off x="603300" y="339818"/>
            <a:ext cx="7372350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50" b="0">
                <a:solidFill>
                  <a:srgbClr val="004476"/>
                </a:solidFill>
                <a:latin typeface="Arial"/>
                <a:cs typeface="Arial"/>
              </a:rPr>
              <a:t>Humboldt-Universität zu Berlin  Freie Universität Berlin  Technische Universität Berlin  Universität Potsdam  Europa-Universität Viadrina  BTU Cottbus-Senftenberg </a:t>
            </a: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BCAEA01-0C87-4900-8FF7-3AA81F9D17E1}"/>
              </a:ext>
            </a:extLst>
          </p:cNvPr>
          <p:cNvSpPr txBox="1"/>
          <p:nvPr userDrawn="1"/>
        </p:nvSpPr>
        <p:spPr bwMode="auto">
          <a:xfrm>
            <a:off x="685800" y="3336677"/>
            <a:ext cx="6858000" cy="62091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10000"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srgbClr val="004377"/>
                </a:solidFill>
              </a:rPr>
              <a:t>Materialien zur grafischen Abbildung der Reife durch die selbstständige Verortung der Icons in den Matrizen</a:t>
            </a:r>
            <a:endParaRPr lang="en-US" sz="1800" dirty="0">
              <a:solidFill>
                <a:srgbClr val="004377"/>
              </a:solidFill>
            </a:endParaRPr>
          </a:p>
          <a:p>
            <a:pPr algn="l"/>
            <a:endParaRPr lang="en-DE" sz="1800" dirty="0">
              <a:solidFill>
                <a:srgbClr val="0043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76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FDM-Strategiematri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37EFD29-BCCE-4188-960F-DCF962D52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1470"/>
            <a:ext cx="8820472" cy="4724418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B6DDA54-B355-4185-A95E-850174530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17886" y="4803998"/>
            <a:ext cx="4138090" cy="2277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FDM-Strategiematrix UpdateFDM, entwickelt im DFG-geförderten Projekt FDNext (</a:t>
            </a:r>
            <a:r>
              <a:rPr lang="en-DE" dirty="0"/>
              <a:t>429 828 830</a:t>
            </a:r>
            <a:r>
              <a:rPr lang="de-DE" dirty="0"/>
              <a:t>)</a:t>
            </a: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8535416" y="4729541"/>
            <a:ext cx="390698" cy="2904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58F136-5215-4D01-BDD3-E7FE34E2D5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2440" y="56923"/>
            <a:ext cx="528139" cy="52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6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FDM-Portfoliomatri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B6DDA54-B355-4185-A95E-850174530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17886" y="4803998"/>
            <a:ext cx="4138090" cy="2277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FDM-Portfoliomatrix UpdateFDM, entwickelt im DFG-geförderten Projekt FDNext (</a:t>
            </a:r>
            <a:r>
              <a:rPr lang="en-DE" dirty="0"/>
              <a:t>429 828 830</a:t>
            </a:r>
            <a:r>
              <a:rPr lang="de-DE" dirty="0"/>
              <a:t>)</a:t>
            </a: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535416" y="4729541"/>
            <a:ext cx="390698" cy="2904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58F136-5215-4D01-BDD3-E7FE34E2D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2440" y="56923"/>
            <a:ext cx="528139" cy="52813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9C10043-22E6-415B-AD9C-2BA41278B0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23"/>
            <a:ext cx="9144000" cy="39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8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Servicematri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683B53-3F4D-42A3-943F-F2F5C7B4D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2008"/>
            <a:ext cx="7560840" cy="4904454"/>
          </a:xfrm>
          <a:prstGeom prst="rect">
            <a:avLst/>
          </a:prstGeom>
        </p:spPr>
      </p:pic>
      <p:pic>
        <p:nvPicPr>
          <p:cNvPr id="6" name="Grafik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8535416" y="4729541"/>
            <a:ext cx="390698" cy="2904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58F136-5215-4D01-BDD3-E7FE34E2D5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2440" y="56923"/>
            <a:ext cx="528139" cy="528139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B6DDA54-B355-4185-A95E-850174530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17886" y="4803998"/>
            <a:ext cx="4138090" cy="2277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Servicematrix UpdateFDM, entwickelt im DFG-geförderten Projekt FDNext (</a:t>
            </a:r>
            <a:r>
              <a:rPr lang="en-DE" dirty="0"/>
              <a:t>429 828 830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0623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2_Servicematri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59523EBE-C582-4906-8A8A-ECD8D81C6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696"/>
            <a:ext cx="9144000" cy="2643078"/>
          </a:xfrm>
          <a:prstGeom prst="rect">
            <a:avLst/>
          </a:prstGeom>
        </p:spPr>
      </p:pic>
      <p:pic>
        <p:nvPicPr>
          <p:cNvPr id="6" name="Grafik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8535416" y="4729541"/>
            <a:ext cx="390698" cy="2904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58F136-5215-4D01-BDD3-E7FE34E2D5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2440" y="56923"/>
            <a:ext cx="528139" cy="528139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D70C47EA-DF61-4CFF-AF5F-6AE399BF6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17886" y="4803998"/>
            <a:ext cx="5434234" cy="2277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Icons der evaluierten Services und der ITSM-Praktiken, entwickelt im DFG-geförderten Projekt FDNext (</a:t>
            </a:r>
            <a:r>
              <a:rPr lang="en-DE" dirty="0"/>
              <a:t>429 828 830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4148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usfüllhilf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535416" y="4729541"/>
            <a:ext cx="390698" cy="2904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58F136-5215-4D01-BDD3-E7FE34E2D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2440" y="56923"/>
            <a:ext cx="528139" cy="528139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D70C47EA-DF61-4CFF-AF5F-6AE399BF6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17886" y="4803998"/>
            <a:ext cx="5434234" cy="2277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Anwendung der Datei zur Ergebnispräsentation von UpdateFDM, entwickelt im DFG-geförderten Projekt FDNext (</a:t>
            </a:r>
            <a:r>
              <a:rPr lang="en-DE" dirty="0"/>
              <a:t>429 828 830</a:t>
            </a:r>
            <a:r>
              <a:rPr lang="de-DE" dirty="0"/>
              <a:t>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8C07B8-022A-4D85-968B-8E60FE5D6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628650" y="273845"/>
            <a:ext cx="7886700" cy="99417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Ausfüllhilfe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A9FE3CF-E44E-466E-A058-A9BC6B6D06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9" y="1263065"/>
            <a:ext cx="8047417" cy="3468925"/>
          </a:xfrm>
          <a:prstGeom prst="rect">
            <a:avLst/>
          </a:prstGeom>
        </p:spPr>
      </p:pic>
      <p:sp>
        <p:nvSpPr>
          <p:cNvPr id="4" name="Rechteck 3">
            <a:hlinkClick r:id="rId5"/>
            <a:extLst>
              <a:ext uri="{FF2B5EF4-FFF2-40B4-BE49-F238E27FC236}">
                <a16:creationId xmlns:a16="http://schemas.microsoft.com/office/drawing/2014/main" id="{B35EDDD1-ABCE-4034-ADFD-48D1F50871F1}"/>
              </a:ext>
            </a:extLst>
          </p:cNvPr>
          <p:cNvSpPr/>
          <p:nvPr userDrawn="1"/>
        </p:nvSpPr>
        <p:spPr>
          <a:xfrm>
            <a:off x="971600" y="1923678"/>
            <a:ext cx="74168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01854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Servicematri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535416" y="4729541"/>
            <a:ext cx="390698" cy="2904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58F136-5215-4D01-BDD3-E7FE34E2D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2440" y="56923"/>
            <a:ext cx="528139" cy="528139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D70C47EA-DF61-4CFF-AF5F-6AE399BF6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17886" y="4803998"/>
            <a:ext cx="5434234" cy="2277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Anwendung der Datei zur Ergebnispräsentation von UpdateFDM, entwickelt im DFG-geförderten Projekt FDNext (</a:t>
            </a:r>
            <a:r>
              <a:rPr lang="en-DE" dirty="0"/>
              <a:t>429 828 830</a:t>
            </a:r>
            <a:r>
              <a:rPr lang="de-DE" dirty="0"/>
              <a:t>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8C07B8-022A-4D85-968B-8E60FE5D6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628650" y="273845"/>
            <a:ext cx="7886700" cy="99417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Ausfüllhilfe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29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9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9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8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6" y="273844"/>
            <a:ext cx="1971675" cy="4358879"/>
          </a:xfrm>
        </p:spPr>
        <p:txBody>
          <a:bodyPr vert="eaVert"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273844"/>
            <a:ext cx="5800725" cy="4358879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  <p:pic>
        <p:nvPicPr>
          <p:cNvPr id="8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465797" y="4690372"/>
            <a:ext cx="390698" cy="29048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28650" y="4767264"/>
            <a:ext cx="3093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004476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Anna Lehmann | Computer- und Medienservice, Humboldt-Universität zu Berlin | e-Science Tagung 03.03.2023</a:t>
            </a:r>
            <a:endParaRPr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194478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rgbClr val="004476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3A583AC-90C3-47D4-8E3F-971AFFF238DC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4" r:id="rId8"/>
    <p:sldLayoutId id="2147483660" r:id="rId9"/>
    <p:sldLayoutId id="2147483661" r:id="rId10"/>
    <p:sldLayoutId id="2147483662" r:id="rId11"/>
    <p:sldLayoutId id="2147483663" r:id="rId12"/>
    <p:sldLayoutId id="2147483665" r:id="rId13"/>
    <p:sldLayoutId id="2147483666" r:id="rId14"/>
    <p:sldLayoutId id="2147483656" r:id="rId15"/>
    <p:sldLayoutId id="2147483657" r:id="rId16"/>
    <p:sldLayoutId id="2147483658" r:id="rId17"/>
    <p:sldLayoutId id="2147483659" r:id="rId18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sz="2800">
          <a:solidFill>
            <a:srgbClr val="D2C90E"/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400">
          <a:solidFill>
            <a:srgbClr val="004476"/>
          </a:solidFill>
          <a:latin typeface="Arial"/>
          <a:ea typeface="+mn-ea"/>
          <a:cs typeface="Arial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100">
          <a:solidFill>
            <a:srgbClr val="004476"/>
          </a:solidFill>
          <a:latin typeface="Arial"/>
          <a:ea typeface="+mn-ea"/>
          <a:cs typeface="Arial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rgbClr val="004476"/>
          </a:solidFill>
          <a:latin typeface="Arial"/>
          <a:ea typeface="+mn-ea"/>
          <a:cs typeface="Arial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rgbClr val="004476"/>
          </a:solidFill>
          <a:latin typeface="Arial"/>
          <a:ea typeface="+mn-ea"/>
          <a:cs typeface="Arial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rgbClr val="004476"/>
          </a:solidFill>
          <a:latin typeface="Arial"/>
          <a:ea typeface="+mn-ea"/>
          <a:cs typeface="Arial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-i-t-online.de/heft/2023-04-fachbeitrag-lehmann.pdf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1820CB-8ED9-4042-8D6A-C401BCC686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05C85B-2434-483D-925E-6C7B482283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0136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32770CB-5FF5-4E01-A857-E2DC54B2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Anwendung der Datei zur Ergebnispräsentation von UpdateFDM, entwickelt im DFG-geförderten Projekt FDNext (</a:t>
            </a:r>
            <a:r>
              <a:rPr lang="en-DE"/>
              <a:t>429 828 830</a:t>
            </a:r>
            <a:r>
              <a:rPr lang="de-DE"/>
              <a:t>)</a:t>
            </a: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B16E86E-54F5-4A4A-82F6-C1F36D930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Ausfüllhilfe</a:t>
            </a:r>
            <a:endParaRPr lang="en-DE" dirty="0"/>
          </a:p>
        </p:txBody>
      </p:sp>
      <p:sp>
        <p:nvSpPr>
          <p:cNvPr id="5" name="Rechteck 4">
            <a:hlinkClick r:id="rId2"/>
            <a:extLst>
              <a:ext uri="{FF2B5EF4-FFF2-40B4-BE49-F238E27FC236}">
                <a16:creationId xmlns:a16="http://schemas.microsoft.com/office/drawing/2014/main" id="{F93B6654-177D-4270-91CB-2E9C51A424BD}"/>
              </a:ext>
            </a:extLst>
          </p:cNvPr>
          <p:cNvSpPr/>
          <p:nvPr/>
        </p:nvSpPr>
        <p:spPr>
          <a:xfrm>
            <a:off x="971600" y="1923678"/>
            <a:ext cx="734481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i="1" dirty="0"/>
          </a:p>
        </p:txBody>
      </p:sp>
    </p:spTree>
    <p:extLst>
      <p:ext uri="{BB962C8B-B14F-4D97-AF65-F5344CB8AC3E}">
        <p14:creationId xmlns:p14="http://schemas.microsoft.com/office/powerpoint/2010/main" val="224528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AE9F375-0611-4379-B293-B56494F44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Icons der evaluierten Services und der ITSM-Praktiken, entwickelt im DFG-geförderten Projekt FDNext (</a:t>
            </a:r>
            <a:r>
              <a:rPr lang="en-DE"/>
              <a:t>429 828 830</a:t>
            </a:r>
            <a:r>
              <a:rPr lang="de-DE"/>
              <a:t>)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2C63C73-7273-41F3-8DC0-C169B2713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0072" y="571540"/>
            <a:ext cx="771550" cy="77155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5CEB0A3-1E4C-4431-8857-19F093BA1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6376" y="555526"/>
            <a:ext cx="768092" cy="76809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32C2553-C407-4963-BFA2-12ABF9720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509801"/>
            <a:ext cx="895028" cy="8950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3552623-9A99-4A6F-AC5A-C91DFC87F7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544033"/>
            <a:ext cx="803581" cy="80358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65E6910-174D-4797-869A-6C02248373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8095" y="555525"/>
            <a:ext cx="802217" cy="80221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F89F63C-9031-4CC3-840A-E3101BE188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616591"/>
            <a:ext cx="771550" cy="7715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61CAB0C-6CDF-4325-B7BD-ECA1B0346C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555526"/>
            <a:ext cx="803581" cy="803581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6F57128-5FC2-4DBE-8694-A05F192DDE2A}"/>
              </a:ext>
            </a:extLst>
          </p:cNvPr>
          <p:cNvSpPr/>
          <p:nvPr/>
        </p:nvSpPr>
        <p:spPr>
          <a:xfrm>
            <a:off x="233878" y="2355726"/>
            <a:ext cx="1019605" cy="576064"/>
          </a:xfrm>
          <a:prstGeom prst="roundRect">
            <a:avLst/>
          </a:prstGeom>
          <a:solidFill>
            <a:srgbClr val="004476">
              <a:alpha val="29804"/>
            </a:srgbClr>
          </a:solidFill>
          <a:ln w="28575">
            <a:solidFill>
              <a:srgbClr val="0044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Reposito-rium</a:t>
            </a:r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C68ACBC8-660E-4240-877B-B22C4683BB22}"/>
              </a:ext>
            </a:extLst>
          </p:cNvPr>
          <p:cNvSpPr/>
          <p:nvPr/>
        </p:nvSpPr>
        <p:spPr>
          <a:xfrm>
            <a:off x="1502537" y="2355726"/>
            <a:ext cx="1019605" cy="576064"/>
          </a:xfrm>
          <a:prstGeom prst="roundRect">
            <a:avLst/>
          </a:prstGeom>
          <a:solidFill>
            <a:srgbClr val="003399">
              <a:alpha val="29804"/>
            </a:srgbClr>
          </a:solidFill>
          <a:ln w="28575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Schulung X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6D62F54-1DEA-45F5-BAD2-07806998652F}"/>
              </a:ext>
            </a:extLst>
          </p:cNvPr>
          <p:cNvSpPr/>
          <p:nvPr/>
        </p:nvSpPr>
        <p:spPr>
          <a:xfrm>
            <a:off x="2772348" y="2355726"/>
            <a:ext cx="1019605" cy="576064"/>
          </a:xfrm>
          <a:prstGeom prst="roundRect">
            <a:avLst/>
          </a:prstGeom>
          <a:solidFill>
            <a:srgbClr val="3366CC">
              <a:alpha val="29804"/>
            </a:srgbClr>
          </a:solidFill>
          <a:ln w="28575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Y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98CA8052-D31D-4C36-BC5A-3528814FB776}"/>
              </a:ext>
            </a:extLst>
          </p:cNvPr>
          <p:cNvSpPr/>
          <p:nvPr/>
        </p:nvSpPr>
        <p:spPr>
          <a:xfrm>
            <a:off x="4041007" y="2355726"/>
            <a:ext cx="1019605" cy="576064"/>
          </a:xfrm>
          <a:prstGeom prst="roundRect">
            <a:avLst/>
          </a:prstGeom>
          <a:solidFill>
            <a:srgbClr val="0099CC">
              <a:alpha val="29804"/>
            </a:srgbClr>
          </a:solidFill>
          <a:ln w="28575"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Rechtlicher First-Level-Support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6A7B1F8-297B-48DA-AFE9-D7009009E799}"/>
              </a:ext>
            </a:extLst>
          </p:cNvPr>
          <p:cNvSpPr/>
          <p:nvPr/>
        </p:nvSpPr>
        <p:spPr>
          <a:xfrm>
            <a:off x="5309666" y="2340860"/>
            <a:ext cx="1019605" cy="576064"/>
          </a:xfrm>
          <a:prstGeom prst="roundRect">
            <a:avLst/>
          </a:prstGeom>
          <a:solidFill>
            <a:srgbClr val="0066FF">
              <a:alpha val="29804"/>
            </a:srgbClr>
          </a:solidFill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Informations-material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D29994FE-FC7F-49CE-A6A3-6DE29F6DFBBB}"/>
              </a:ext>
            </a:extLst>
          </p:cNvPr>
          <p:cNvSpPr/>
          <p:nvPr/>
        </p:nvSpPr>
        <p:spPr>
          <a:xfrm>
            <a:off x="6578095" y="2340860"/>
            <a:ext cx="1019605" cy="576064"/>
          </a:xfrm>
          <a:prstGeom prst="roundRect">
            <a:avLst/>
          </a:prstGeom>
          <a:solidFill>
            <a:srgbClr val="00CCFF">
              <a:alpha val="29804"/>
            </a:srgbClr>
          </a:solidFill>
          <a:ln w="28575"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Daten-publikation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24DE2C00-89D9-4090-B72E-94D279460A55}"/>
              </a:ext>
            </a:extLst>
          </p:cNvPr>
          <p:cNvSpPr/>
          <p:nvPr/>
        </p:nvSpPr>
        <p:spPr>
          <a:xfrm>
            <a:off x="7846524" y="2355726"/>
            <a:ext cx="1019605" cy="576064"/>
          </a:xfrm>
          <a:prstGeom prst="roundRect">
            <a:avLst/>
          </a:prstGeom>
          <a:solidFill>
            <a:srgbClr val="3399FF">
              <a:alpha val="29804"/>
            </a:srgbClr>
          </a:solidFill>
          <a:ln w="28575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Forschungs-datenbank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15EC542B-AD5B-4E0E-80B6-4BDB63261728}"/>
              </a:ext>
            </a:extLst>
          </p:cNvPr>
          <p:cNvSpPr/>
          <p:nvPr/>
        </p:nvSpPr>
        <p:spPr>
          <a:xfrm>
            <a:off x="251520" y="3147814"/>
            <a:ext cx="1019605" cy="576064"/>
          </a:xfrm>
          <a:prstGeom prst="roundRect">
            <a:avLst/>
          </a:prstGeom>
          <a:solidFill>
            <a:srgbClr val="A09D15">
              <a:alpha val="30000"/>
            </a:srgbClr>
          </a:solidFill>
          <a:ln w="28575">
            <a:solidFill>
              <a:srgbClr val="A09D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Metadaten-standards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10CABA11-77BD-4ED0-AF84-3E944FEE63DE}"/>
              </a:ext>
            </a:extLst>
          </p:cNvPr>
          <p:cNvSpPr/>
          <p:nvPr/>
        </p:nvSpPr>
        <p:spPr>
          <a:xfrm>
            <a:off x="1520179" y="3147814"/>
            <a:ext cx="1019605" cy="576064"/>
          </a:xfrm>
          <a:prstGeom prst="roundRect">
            <a:avLst/>
          </a:prstGeom>
          <a:solidFill>
            <a:srgbClr val="669900">
              <a:alpha val="29804"/>
            </a:srgbClr>
          </a:solidFill>
          <a:ln w="28575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Versionie-rung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5481655-6724-4219-91D8-25BC767E194F}"/>
              </a:ext>
            </a:extLst>
          </p:cNvPr>
          <p:cNvSpPr/>
          <p:nvPr/>
        </p:nvSpPr>
        <p:spPr>
          <a:xfrm>
            <a:off x="2789990" y="3147814"/>
            <a:ext cx="1019605" cy="576064"/>
          </a:xfrm>
          <a:prstGeom prst="roundRect">
            <a:avLst/>
          </a:prstGeom>
          <a:solidFill>
            <a:srgbClr val="009900">
              <a:alpha val="29804"/>
            </a:srgb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FDM-Beratung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3AB3B661-36EA-4DCB-861E-88438E6AD676}"/>
              </a:ext>
            </a:extLst>
          </p:cNvPr>
          <p:cNvSpPr/>
          <p:nvPr/>
        </p:nvSpPr>
        <p:spPr>
          <a:xfrm>
            <a:off x="4058649" y="3147814"/>
            <a:ext cx="1019605" cy="576064"/>
          </a:xfrm>
          <a:prstGeom prst="roundRect">
            <a:avLst/>
          </a:prstGeom>
          <a:solidFill>
            <a:srgbClr val="006600">
              <a:alpha val="29804"/>
            </a:srgbClr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Lizenz-verwaltung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5251E9DF-6A3E-4291-A432-7E514F913728}"/>
              </a:ext>
            </a:extLst>
          </p:cNvPr>
          <p:cNvSpPr/>
          <p:nvPr/>
        </p:nvSpPr>
        <p:spPr>
          <a:xfrm>
            <a:off x="5327308" y="3132948"/>
            <a:ext cx="1019605" cy="576064"/>
          </a:xfrm>
          <a:prstGeom prst="roundRect">
            <a:avLst/>
          </a:prstGeom>
          <a:solidFill>
            <a:srgbClr val="99CC00">
              <a:alpha val="29804"/>
            </a:srgbClr>
          </a:solidFill>
          <a:ln w="28575">
            <a:solidFill>
              <a:srgbClr val="99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DMP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C7694A93-30D9-419F-B5E0-C503E7A2612E}"/>
              </a:ext>
            </a:extLst>
          </p:cNvPr>
          <p:cNvSpPr/>
          <p:nvPr/>
        </p:nvSpPr>
        <p:spPr>
          <a:xfrm>
            <a:off x="6595737" y="3132948"/>
            <a:ext cx="1019605" cy="576064"/>
          </a:xfrm>
          <a:prstGeom prst="roundRect">
            <a:avLst/>
          </a:prstGeom>
          <a:solidFill>
            <a:srgbClr val="CCFF33">
              <a:alpha val="29804"/>
            </a:srgbClr>
          </a:solidFill>
          <a:ln w="28575">
            <a:solidFill>
              <a:srgbClr val="CC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GIT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EDE5CCC2-39B1-455A-9560-A3FB386FA0BF}"/>
              </a:ext>
            </a:extLst>
          </p:cNvPr>
          <p:cNvSpPr/>
          <p:nvPr/>
        </p:nvSpPr>
        <p:spPr>
          <a:xfrm>
            <a:off x="7864166" y="3147814"/>
            <a:ext cx="1019605" cy="576064"/>
          </a:xfrm>
          <a:prstGeom prst="roundRect">
            <a:avLst/>
          </a:prstGeom>
          <a:solidFill>
            <a:srgbClr val="D1CA1A">
              <a:alpha val="30000"/>
            </a:srgbClr>
          </a:solidFill>
          <a:ln w="28575">
            <a:solidFill>
              <a:srgbClr val="D1C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Lime</a:t>
            </a:r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Survey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98F58E63-FD1D-459D-827F-A7BE21F3BC51}"/>
              </a:ext>
            </a:extLst>
          </p:cNvPr>
          <p:cNvSpPr/>
          <p:nvPr/>
        </p:nvSpPr>
        <p:spPr>
          <a:xfrm>
            <a:off x="251520" y="3939902"/>
            <a:ext cx="1019605" cy="576064"/>
          </a:xfrm>
          <a:prstGeom prst="roundRect">
            <a:avLst/>
          </a:prstGeom>
          <a:solidFill>
            <a:srgbClr val="E13430">
              <a:alpha val="29804"/>
            </a:srgbClr>
          </a:solidFill>
          <a:ln w="28575">
            <a:solidFill>
              <a:srgbClr val="E134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Cloud-Service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50968683-2CAC-457D-845C-C12A2E63D0BE}"/>
              </a:ext>
            </a:extLst>
          </p:cNvPr>
          <p:cNvSpPr/>
          <p:nvPr/>
        </p:nvSpPr>
        <p:spPr>
          <a:xfrm>
            <a:off x="1520179" y="3939902"/>
            <a:ext cx="1019605" cy="576064"/>
          </a:xfrm>
          <a:prstGeom prst="roundRect">
            <a:avLst/>
          </a:prstGeom>
          <a:solidFill>
            <a:srgbClr val="FF6600">
              <a:alpha val="29804"/>
            </a:srgbClr>
          </a:solidFill>
          <a:ln w="2857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Langzeit-archivierung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CBC6D6E1-05CD-49FE-AA8A-4F3B3D7ED8C1}"/>
              </a:ext>
            </a:extLst>
          </p:cNvPr>
          <p:cNvSpPr/>
          <p:nvPr/>
        </p:nvSpPr>
        <p:spPr>
          <a:xfrm>
            <a:off x="2789990" y="3939902"/>
            <a:ext cx="1019605" cy="576064"/>
          </a:xfrm>
          <a:prstGeom prst="roundRect">
            <a:avLst/>
          </a:prstGeom>
          <a:solidFill>
            <a:schemeClr val="bg2">
              <a:lumMod val="50000"/>
              <a:alpha val="30000"/>
            </a:schemeClr>
          </a:soli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*…</a:t>
            </a:r>
            <a:endParaRPr lang="en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EFB7460-0A83-474A-8C8D-5F9A54306539}"/>
              </a:ext>
            </a:extLst>
          </p:cNvPr>
          <p:cNvSpPr txBox="1"/>
          <p:nvPr/>
        </p:nvSpPr>
        <p:spPr>
          <a:xfrm>
            <a:off x="4058648" y="4254356"/>
            <a:ext cx="5085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*bei Bedarf weitere Icons erstellen und/oder Namen sowie Farben ändern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56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E77CAC9-ECBC-4697-8E8C-475C6801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Servicematrix UpdateFDM, entwickelt im DFG-geförderten Projekt FDNext (</a:t>
            </a:r>
            <a:r>
              <a:rPr lang="en-DE"/>
              <a:t>429 828 830</a:t>
            </a:r>
            <a:r>
              <a:rPr lang="de-DE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04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A9B727E-FBA9-456D-80FF-13A00AC1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FDM-Strategiematrix UpdateFDM, entwickelt im DFG-geförderten Projekt FDNext (</a:t>
            </a:r>
            <a:r>
              <a:rPr lang="en-DE"/>
              <a:t>429 828 830</a:t>
            </a:r>
            <a:r>
              <a:rPr lang="de-DE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93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63D9CE0-FE5C-4E09-9500-3AB746363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FDM-Portfoliomatrix UpdateFDM, entwickelt im DFG-geförderten Projekt FDNext (</a:t>
            </a:r>
            <a:r>
              <a:rPr lang="en-DE"/>
              <a:t>429 828 830</a:t>
            </a:r>
            <a:r>
              <a:rPr lang="de-DE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5956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/>
      <a:bodyPr vert="horz" lIns="91440" tIns="45720" rIns="91440" bIns="45720" rtlCol="0">
        <a:normAutofit/>
      </a:bodyPr>
      <a:lstStyle>
        <a:defPPr algn="l">
          <a:defRPr sz="1800" dirty="0">
            <a:solidFill>
              <a:srgbClr val="004377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</Words>
  <Application>Microsoft Office PowerPoint</Application>
  <DocSecurity>0</DocSecurity>
  <PresentationFormat>Bildschirmpräsentation (16:9)</PresentationFormat>
  <Paragraphs>24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PowerPoint-Präsentation</vt:lpstr>
      <vt:lpstr>Ausfüllhilfe</vt:lpstr>
      <vt:lpstr>PowerPoint-Präsentation</vt:lpstr>
      <vt:lpstr>PowerPoint-Präsentation</vt:lpstr>
      <vt:lpstr>PowerPoint-Präsentation</vt:lpstr>
      <vt:lpstr>PowerPoint-Präsentation</vt:lpstr>
    </vt:vector>
  </TitlesOfParts>
  <Manager/>
  <Company>Humboldt-u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Anna Lehmann</dc:creator>
  <cp:keywords/>
  <dc:description/>
  <cp:lastModifiedBy>Anna Lehmann</cp:lastModifiedBy>
  <cp:revision>102</cp:revision>
  <dcterms:created xsi:type="dcterms:W3CDTF">2017-05-29T08:09:42Z</dcterms:created>
  <dcterms:modified xsi:type="dcterms:W3CDTF">2023-08-16T10:55:46Z</dcterms:modified>
  <cp:category/>
  <dc:identifier/>
  <cp:contentStatus/>
  <dc:language/>
  <cp:version/>
</cp:coreProperties>
</file>