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317" r:id="rId4"/>
    <p:sldId id="309" r:id="rId5"/>
    <p:sldId id="310" r:id="rId6"/>
    <p:sldId id="311" r:id="rId7"/>
    <p:sldId id="312" r:id="rId8"/>
    <p:sldId id="313" r:id="rId9"/>
    <p:sldId id="314" r:id="rId10"/>
    <p:sldId id="315" r:id="rId11"/>
    <p:sldId id="316" r:id="rId12"/>
    <p:sldId id="29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6E6"/>
    <a:srgbClr val="D0CE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35B9EE5-B45C-425F-8D36-A697E718D5D8}" type="doc">
      <dgm:prSet loTypeId="urn:microsoft.com/office/officeart/2005/8/layout/venn2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B082D0B-6993-40C6-9D2E-881B43422983}">
      <dgm:prSet phldrT="[Text]"/>
      <dgm:spPr/>
      <dgm:t>
        <a:bodyPr/>
        <a:lstStyle/>
        <a:p>
          <a:r>
            <a:rPr lang="en-US" dirty="0"/>
            <a:t>Lab</a:t>
          </a:r>
        </a:p>
      </dgm:t>
    </dgm:pt>
    <dgm:pt modelId="{EEAFC0C9-C20F-446C-ABF5-F3815E292111}" type="parTrans" cxnId="{445BD95C-3071-4A16-9E7E-4DD511D30C74}">
      <dgm:prSet/>
      <dgm:spPr/>
      <dgm:t>
        <a:bodyPr/>
        <a:lstStyle/>
        <a:p>
          <a:endParaRPr lang="en-US"/>
        </a:p>
      </dgm:t>
    </dgm:pt>
    <dgm:pt modelId="{F9255B4B-A796-4D03-AFDA-3C4FA18F36F7}" type="sibTrans" cxnId="{445BD95C-3071-4A16-9E7E-4DD511D30C74}">
      <dgm:prSet/>
      <dgm:spPr/>
      <dgm:t>
        <a:bodyPr/>
        <a:lstStyle/>
        <a:p>
          <a:endParaRPr lang="en-US"/>
        </a:p>
      </dgm:t>
    </dgm:pt>
    <dgm:pt modelId="{66F4624D-5769-4295-9AD5-186C728F7BFB}">
      <dgm:prSet phldrT="[Text]"/>
      <dgm:spPr/>
      <dgm:t>
        <a:bodyPr/>
        <a:lstStyle/>
        <a:p>
          <a:r>
            <a:rPr lang="en-US" dirty="0"/>
            <a:t>Experiments</a:t>
          </a:r>
        </a:p>
      </dgm:t>
    </dgm:pt>
    <dgm:pt modelId="{946AE8B9-A82A-4212-B8EF-3E21E18915B1}" type="parTrans" cxnId="{8CFD68B2-7930-4CA3-8837-A0B3321A354E}">
      <dgm:prSet/>
      <dgm:spPr/>
      <dgm:t>
        <a:bodyPr/>
        <a:lstStyle/>
        <a:p>
          <a:endParaRPr lang="en-US"/>
        </a:p>
      </dgm:t>
    </dgm:pt>
    <dgm:pt modelId="{C8DC52C1-25F5-405E-9DAB-C4F6506545DB}" type="sibTrans" cxnId="{8CFD68B2-7930-4CA3-8837-A0B3321A354E}">
      <dgm:prSet/>
      <dgm:spPr/>
      <dgm:t>
        <a:bodyPr/>
        <a:lstStyle/>
        <a:p>
          <a:endParaRPr lang="en-US"/>
        </a:p>
      </dgm:t>
    </dgm:pt>
    <dgm:pt modelId="{35A734AD-4B69-48F3-9CB8-858A252FF4BA}">
      <dgm:prSet phldrT="[Text]"/>
      <dgm:spPr/>
      <dgm:t>
        <a:bodyPr/>
        <a:lstStyle/>
        <a:p>
          <a:r>
            <a:rPr lang="en-US" dirty="0"/>
            <a:t>Subject</a:t>
          </a:r>
        </a:p>
      </dgm:t>
    </dgm:pt>
    <dgm:pt modelId="{AE587A7F-BC9A-4D82-B059-08FF9F66EDCD}" type="parTrans" cxnId="{A587BA28-37FF-4862-89BD-6CFA5D1043A8}">
      <dgm:prSet/>
      <dgm:spPr/>
      <dgm:t>
        <a:bodyPr/>
        <a:lstStyle/>
        <a:p>
          <a:endParaRPr lang="en-US"/>
        </a:p>
      </dgm:t>
    </dgm:pt>
    <dgm:pt modelId="{75E35878-76CE-4E15-9107-AA11D4988D84}" type="sibTrans" cxnId="{A587BA28-37FF-4862-89BD-6CFA5D1043A8}">
      <dgm:prSet/>
      <dgm:spPr/>
      <dgm:t>
        <a:bodyPr/>
        <a:lstStyle/>
        <a:p>
          <a:endParaRPr lang="en-US"/>
        </a:p>
      </dgm:t>
    </dgm:pt>
    <dgm:pt modelId="{30C9936A-FA72-44CA-94EA-591FC84C1124}">
      <dgm:prSet phldrT="[Text]"/>
      <dgm:spPr/>
      <dgm:t>
        <a:bodyPr/>
        <a:lstStyle/>
        <a:p>
          <a:r>
            <a:rPr lang="en-US" dirty="0"/>
            <a:t>Observation</a:t>
          </a:r>
        </a:p>
      </dgm:t>
    </dgm:pt>
    <dgm:pt modelId="{FDE90890-D8FA-47AE-9056-F735EBE75226}" type="parTrans" cxnId="{D4ED1056-D368-4C6B-A45C-5097B5E9FD9C}">
      <dgm:prSet/>
      <dgm:spPr/>
      <dgm:t>
        <a:bodyPr/>
        <a:lstStyle/>
        <a:p>
          <a:endParaRPr lang="en-US"/>
        </a:p>
      </dgm:t>
    </dgm:pt>
    <dgm:pt modelId="{9C708BC0-A7C9-439A-8CD8-BD8BBD5A376B}" type="sibTrans" cxnId="{D4ED1056-D368-4C6B-A45C-5097B5E9FD9C}">
      <dgm:prSet/>
      <dgm:spPr/>
      <dgm:t>
        <a:bodyPr/>
        <a:lstStyle/>
        <a:p>
          <a:endParaRPr lang="en-US"/>
        </a:p>
      </dgm:t>
    </dgm:pt>
    <dgm:pt modelId="{3A4A13F2-65A8-48CF-BFDE-525D2C4CE80B}">
      <dgm:prSet/>
      <dgm:spPr/>
      <dgm:t>
        <a:bodyPr/>
        <a:lstStyle/>
        <a:p>
          <a:r>
            <a:rPr lang="en-US" dirty="0"/>
            <a:t>Study</a:t>
          </a:r>
        </a:p>
      </dgm:t>
    </dgm:pt>
    <dgm:pt modelId="{7BB84E41-94A3-48CE-9B9C-7DCEACD02301}" type="parTrans" cxnId="{58C564B5-1502-417A-A3F7-3A43AECB0A1F}">
      <dgm:prSet/>
      <dgm:spPr/>
      <dgm:t>
        <a:bodyPr/>
        <a:lstStyle/>
        <a:p>
          <a:endParaRPr lang="en-US"/>
        </a:p>
      </dgm:t>
    </dgm:pt>
    <dgm:pt modelId="{A2292C2D-28D2-4422-89D0-A45E53D1CFC5}" type="sibTrans" cxnId="{58C564B5-1502-417A-A3F7-3A43AECB0A1F}">
      <dgm:prSet/>
      <dgm:spPr/>
      <dgm:t>
        <a:bodyPr/>
        <a:lstStyle/>
        <a:p>
          <a:endParaRPr lang="en-US"/>
        </a:p>
      </dgm:t>
    </dgm:pt>
    <dgm:pt modelId="{106C8905-ABE5-43B5-8762-047933416701}" type="pres">
      <dgm:prSet presAssocID="{935B9EE5-B45C-425F-8D36-A697E718D5D8}" presName="Name0" presStyleCnt="0">
        <dgm:presLayoutVars>
          <dgm:chMax val="7"/>
          <dgm:resizeHandles val="exact"/>
        </dgm:presLayoutVars>
      </dgm:prSet>
      <dgm:spPr/>
    </dgm:pt>
    <dgm:pt modelId="{8A9BC37C-BF98-4E9B-80D0-8AC6A055E959}" type="pres">
      <dgm:prSet presAssocID="{935B9EE5-B45C-425F-8D36-A697E718D5D8}" presName="comp1" presStyleCnt="0"/>
      <dgm:spPr/>
    </dgm:pt>
    <dgm:pt modelId="{242A690F-AC94-46A5-A3A9-8BA4FADC04E9}" type="pres">
      <dgm:prSet presAssocID="{935B9EE5-B45C-425F-8D36-A697E718D5D8}" presName="circle1" presStyleLbl="node1" presStyleIdx="0" presStyleCnt="5"/>
      <dgm:spPr/>
    </dgm:pt>
    <dgm:pt modelId="{73B290E7-9854-4597-A6E6-E99F1C55B4C5}" type="pres">
      <dgm:prSet presAssocID="{935B9EE5-B45C-425F-8D36-A697E718D5D8}" presName="c1text" presStyleLbl="node1" presStyleIdx="0" presStyleCnt="5">
        <dgm:presLayoutVars>
          <dgm:bulletEnabled val="1"/>
        </dgm:presLayoutVars>
      </dgm:prSet>
      <dgm:spPr/>
    </dgm:pt>
    <dgm:pt modelId="{D9469733-71F1-4085-BB1C-F783054A27C5}" type="pres">
      <dgm:prSet presAssocID="{935B9EE5-B45C-425F-8D36-A697E718D5D8}" presName="comp2" presStyleCnt="0"/>
      <dgm:spPr/>
    </dgm:pt>
    <dgm:pt modelId="{C3AA36A4-A14A-4B8A-9FF8-A4925528A1AF}" type="pres">
      <dgm:prSet presAssocID="{935B9EE5-B45C-425F-8D36-A697E718D5D8}" presName="circle2" presStyleLbl="node1" presStyleIdx="1" presStyleCnt="5"/>
      <dgm:spPr/>
    </dgm:pt>
    <dgm:pt modelId="{8C7800CE-C834-40B8-885A-6A7E8521FFB3}" type="pres">
      <dgm:prSet presAssocID="{935B9EE5-B45C-425F-8D36-A697E718D5D8}" presName="c2text" presStyleLbl="node1" presStyleIdx="1" presStyleCnt="5">
        <dgm:presLayoutVars>
          <dgm:bulletEnabled val="1"/>
        </dgm:presLayoutVars>
      </dgm:prSet>
      <dgm:spPr/>
    </dgm:pt>
    <dgm:pt modelId="{5DD33B4E-A340-4A25-BABA-CF0B0644D856}" type="pres">
      <dgm:prSet presAssocID="{935B9EE5-B45C-425F-8D36-A697E718D5D8}" presName="comp3" presStyleCnt="0"/>
      <dgm:spPr/>
    </dgm:pt>
    <dgm:pt modelId="{B28A4C4F-6332-4857-A765-9E2E73D6492F}" type="pres">
      <dgm:prSet presAssocID="{935B9EE5-B45C-425F-8D36-A697E718D5D8}" presName="circle3" presStyleLbl="node1" presStyleIdx="2" presStyleCnt="5"/>
      <dgm:spPr/>
    </dgm:pt>
    <dgm:pt modelId="{B9FFAE71-1B8C-4D89-A4F7-A88779256A80}" type="pres">
      <dgm:prSet presAssocID="{935B9EE5-B45C-425F-8D36-A697E718D5D8}" presName="c3text" presStyleLbl="node1" presStyleIdx="2" presStyleCnt="5">
        <dgm:presLayoutVars>
          <dgm:bulletEnabled val="1"/>
        </dgm:presLayoutVars>
      </dgm:prSet>
      <dgm:spPr/>
    </dgm:pt>
    <dgm:pt modelId="{1C9336C4-ADED-425B-BF7E-E77730550549}" type="pres">
      <dgm:prSet presAssocID="{935B9EE5-B45C-425F-8D36-A697E718D5D8}" presName="comp4" presStyleCnt="0"/>
      <dgm:spPr/>
    </dgm:pt>
    <dgm:pt modelId="{02B4B7BB-F948-4798-B61B-78B49ABCFDB6}" type="pres">
      <dgm:prSet presAssocID="{935B9EE5-B45C-425F-8D36-A697E718D5D8}" presName="circle4" presStyleLbl="node1" presStyleIdx="3" presStyleCnt="5"/>
      <dgm:spPr/>
    </dgm:pt>
    <dgm:pt modelId="{231F2261-3EB0-49BC-A143-1CF960013E50}" type="pres">
      <dgm:prSet presAssocID="{935B9EE5-B45C-425F-8D36-A697E718D5D8}" presName="c4text" presStyleLbl="node1" presStyleIdx="3" presStyleCnt="5">
        <dgm:presLayoutVars>
          <dgm:bulletEnabled val="1"/>
        </dgm:presLayoutVars>
      </dgm:prSet>
      <dgm:spPr/>
    </dgm:pt>
    <dgm:pt modelId="{F53AE2B3-5741-4CBE-8EFC-FA13F3E72146}" type="pres">
      <dgm:prSet presAssocID="{935B9EE5-B45C-425F-8D36-A697E718D5D8}" presName="comp5" presStyleCnt="0"/>
      <dgm:spPr/>
    </dgm:pt>
    <dgm:pt modelId="{62B139E6-EB6B-46E7-B977-A9B3671451CF}" type="pres">
      <dgm:prSet presAssocID="{935B9EE5-B45C-425F-8D36-A697E718D5D8}" presName="circle5" presStyleLbl="node1" presStyleIdx="4" presStyleCnt="5"/>
      <dgm:spPr/>
    </dgm:pt>
    <dgm:pt modelId="{7C2AB6BA-1FED-4195-9C4C-34B7D0AC77C8}" type="pres">
      <dgm:prSet presAssocID="{935B9EE5-B45C-425F-8D36-A697E718D5D8}" presName="c5text" presStyleLbl="node1" presStyleIdx="4" presStyleCnt="5">
        <dgm:presLayoutVars>
          <dgm:bulletEnabled val="1"/>
        </dgm:presLayoutVars>
      </dgm:prSet>
      <dgm:spPr/>
    </dgm:pt>
  </dgm:ptLst>
  <dgm:cxnLst>
    <dgm:cxn modelId="{4DCA0E00-9899-4945-8A0D-64D2F356EC74}" type="presOf" srcId="{30C9936A-FA72-44CA-94EA-591FC84C1124}" destId="{7C2AB6BA-1FED-4195-9C4C-34B7D0AC77C8}" srcOrd="1" destOrd="0" presId="urn:microsoft.com/office/officeart/2005/8/layout/venn2"/>
    <dgm:cxn modelId="{A587BA28-37FF-4862-89BD-6CFA5D1043A8}" srcId="{935B9EE5-B45C-425F-8D36-A697E718D5D8}" destId="{35A734AD-4B69-48F3-9CB8-858A252FF4BA}" srcOrd="3" destOrd="0" parTransId="{AE587A7F-BC9A-4D82-B059-08FF9F66EDCD}" sibTransId="{75E35878-76CE-4E15-9107-AA11D4988D84}"/>
    <dgm:cxn modelId="{E163332F-BA11-4426-BD7A-6984B3EF80C0}" type="presOf" srcId="{EB082D0B-6993-40C6-9D2E-881B43422983}" destId="{242A690F-AC94-46A5-A3A9-8BA4FADC04E9}" srcOrd="0" destOrd="0" presId="urn:microsoft.com/office/officeart/2005/8/layout/venn2"/>
    <dgm:cxn modelId="{445BD95C-3071-4A16-9E7E-4DD511D30C74}" srcId="{935B9EE5-B45C-425F-8D36-A697E718D5D8}" destId="{EB082D0B-6993-40C6-9D2E-881B43422983}" srcOrd="0" destOrd="0" parTransId="{EEAFC0C9-C20F-446C-ABF5-F3815E292111}" sibTransId="{F9255B4B-A796-4D03-AFDA-3C4FA18F36F7}"/>
    <dgm:cxn modelId="{17D3D765-3F28-4C1C-9930-04ECA74DDCE0}" type="presOf" srcId="{66F4624D-5769-4295-9AD5-186C728F7BFB}" destId="{B9FFAE71-1B8C-4D89-A4F7-A88779256A80}" srcOrd="1" destOrd="0" presId="urn:microsoft.com/office/officeart/2005/8/layout/venn2"/>
    <dgm:cxn modelId="{C07E716E-71A9-48B8-9572-AFF3C7E3545E}" type="presOf" srcId="{66F4624D-5769-4295-9AD5-186C728F7BFB}" destId="{B28A4C4F-6332-4857-A765-9E2E73D6492F}" srcOrd="0" destOrd="0" presId="urn:microsoft.com/office/officeart/2005/8/layout/venn2"/>
    <dgm:cxn modelId="{D4ED1056-D368-4C6B-A45C-5097B5E9FD9C}" srcId="{935B9EE5-B45C-425F-8D36-A697E718D5D8}" destId="{30C9936A-FA72-44CA-94EA-591FC84C1124}" srcOrd="4" destOrd="0" parTransId="{FDE90890-D8FA-47AE-9056-F735EBE75226}" sibTransId="{9C708BC0-A7C9-439A-8CD8-BD8BBD5A376B}"/>
    <dgm:cxn modelId="{3835067B-0E6A-4E97-9130-D1ABD80E87A3}" type="presOf" srcId="{935B9EE5-B45C-425F-8D36-A697E718D5D8}" destId="{106C8905-ABE5-43B5-8762-047933416701}" srcOrd="0" destOrd="0" presId="urn:microsoft.com/office/officeart/2005/8/layout/venn2"/>
    <dgm:cxn modelId="{3413A290-70A6-4384-A4A3-F46B7CBFF626}" type="presOf" srcId="{35A734AD-4B69-48F3-9CB8-858A252FF4BA}" destId="{231F2261-3EB0-49BC-A143-1CF960013E50}" srcOrd="1" destOrd="0" presId="urn:microsoft.com/office/officeart/2005/8/layout/venn2"/>
    <dgm:cxn modelId="{98A38DA5-F396-420D-90C6-62D463D62ED8}" type="presOf" srcId="{35A734AD-4B69-48F3-9CB8-858A252FF4BA}" destId="{02B4B7BB-F948-4798-B61B-78B49ABCFDB6}" srcOrd="0" destOrd="0" presId="urn:microsoft.com/office/officeart/2005/8/layout/venn2"/>
    <dgm:cxn modelId="{FAECEBAA-C900-4448-B3E9-89DDC75F8DB8}" type="presOf" srcId="{EB082D0B-6993-40C6-9D2E-881B43422983}" destId="{73B290E7-9854-4597-A6E6-E99F1C55B4C5}" srcOrd="1" destOrd="0" presId="urn:microsoft.com/office/officeart/2005/8/layout/venn2"/>
    <dgm:cxn modelId="{8A3160AC-8A8D-4369-972C-5E29348F1EA6}" type="presOf" srcId="{3A4A13F2-65A8-48CF-BFDE-525D2C4CE80B}" destId="{C3AA36A4-A14A-4B8A-9FF8-A4925528A1AF}" srcOrd="0" destOrd="0" presId="urn:microsoft.com/office/officeart/2005/8/layout/venn2"/>
    <dgm:cxn modelId="{8CFD68B2-7930-4CA3-8837-A0B3321A354E}" srcId="{935B9EE5-B45C-425F-8D36-A697E718D5D8}" destId="{66F4624D-5769-4295-9AD5-186C728F7BFB}" srcOrd="2" destOrd="0" parTransId="{946AE8B9-A82A-4212-B8EF-3E21E18915B1}" sibTransId="{C8DC52C1-25F5-405E-9DAB-C4F6506545DB}"/>
    <dgm:cxn modelId="{58C564B5-1502-417A-A3F7-3A43AECB0A1F}" srcId="{935B9EE5-B45C-425F-8D36-A697E718D5D8}" destId="{3A4A13F2-65A8-48CF-BFDE-525D2C4CE80B}" srcOrd="1" destOrd="0" parTransId="{7BB84E41-94A3-48CE-9B9C-7DCEACD02301}" sibTransId="{A2292C2D-28D2-4422-89D0-A45E53D1CFC5}"/>
    <dgm:cxn modelId="{5373B5CB-49E3-409B-BDA7-4047FE553A4A}" type="presOf" srcId="{3A4A13F2-65A8-48CF-BFDE-525D2C4CE80B}" destId="{8C7800CE-C834-40B8-885A-6A7E8521FFB3}" srcOrd="1" destOrd="0" presId="urn:microsoft.com/office/officeart/2005/8/layout/venn2"/>
    <dgm:cxn modelId="{DE8153F4-3B6D-4BC0-A5E1-036DA29CEAFA}" type="presOf" srcId="{30C9936A-FA72-44CA-94EA-591FC84C1124}" destId="{62B139E6-EB6B-46E7-B977-A9B3671451CF}" srcOrd="0" destOrd="0" presId="urn:microsoft.com/office/officeart/2005/8/layout/venn2"/>
    <dgm:cxn modelId="{125B608C-1269-4586-93B4-7E83862E9F3F}" type="presParOf" srcId="{106C8905-ABE5-43B5-8762-047933416701}" destId="{8A9BC37C-BF98-4E9B-80D0-8AC6A055E959}" srcOrd="0" destOrd="0" presId="urn:microsoft.com/office/officeart/2005/8/layout/venn2"/>
    <dgm:cxn modelId="{AF31AF9C-938C-4C8F-8CF6-B756902D40F5}" type="presParOf" srcId="{8A9BC37C-BF98-4E9B-80D0-8AC6A055E959}" destId="{242A690F-AC94-46A5-A3A9-8BA4FADC04E9}" srcOrd="0" destOrd="0" presId="urn:microsoft.com/office/officeart/2005/8/layout/venn2"/>
    <dgm:cxn modelId="{30412D03-ECF8-468A-9744-A45E071AED64}" type="presParOf" srcId="{8A9BC37C-BF98-4E9B-80D0-8AC6A055E959}" destId="{73B290E7-9854-4597-A6E6-E99F1C55B4C5}" srcOrd="1" destOrd="0" presId="urn:microsoft.com/office/officeart/2005/8/layout/venn2"/>
    <dgm:cxn modelId="{11EA8760-F6D1-43FE-B102-877945731AC6}" type="presParOf" srcId="{106C8905-ABE5-43B5-8762-047933416701}" destId="{D9469733-71F1-4085-BB1C-F783054A27C5}" srcOrd="1" destOrd="0" presId="urn:microsoft.com/office/officeart/2005/8/layout/venn2"/>
    <dgm:cxn modelId="{2C788169-7BA9-453E-B045-AE824D8ECE1D}" type="presParOf" srcId="{D9469733-71F1-4085-BB1C-F783054A27C5}" destId="{C3AA36A4-A14A-4B8A-9FF8-A4925528A1AF}" srcOrd="0" destOrd="0" presId="urn:microsoft.com/office/officeart/2005/8/layout/venn2"/>
    <dgm:cxn modelId="{74372E9D-1873-4608-BAC6-80E9AFA77233}" type="presParOf" srcId="{D9469733-71F1-4085-BB1C-F783054A27C5}" destId="{8C7800CE-C834-40B8-885A-6A7E8521FFB3}" srcOrd="1" destOrd="0" presId="urn:microsoft.com/office/officeart/2005/8/layout/venn2"/>
    <dgm:cxn modelId="{6DF41E2D-C123-40DD-88BB-90C2B5F90FEB}" type="presParOf" srcId="{106C8905-ABE5-43B5-8762-047933416701}" destId="{5DD33B4E-A340-4A25-BABA-CF0B0644D856}" srcOrd="2" destOrd="0" presId="urn:microsoft.com/office/officeart/2005/8/layout/venn2"/>
    <dgm:cxn modelId="{006BCBAA-DC6F-4A2A-B874-3C44D492E846}" type="presParOf" srcId="{5DD33B4E-A340-4A25-BABA-CF0B0644D856}" destId="{B28A4C4F-6332-4857-A765-9E2E73D6492F}" srcOrd="0" destOrd="0" presId="urn:microsoft.com/office/officeart/2005/8/layout/venn2"/>
    <dgm:cxn modelId="{10528ED6-1885-4C13-B2C8-4084331B6ADA}" type="presParOf" srcId="{5DD33B4E-A340-4A25-BABA-CF0B0644D856}" destId="{B9FFAE71-1B8C-4D89-A4F7-A88779256A80}" srcOrd="1" destOrd="0" presId="urn:microsoft.com/office/officeart/2005/8/layout/venn2"/>
    <dgm:cxn modelId="{25BEFD7A-6442-4182-A39B-3A5583E67E15}" type="presParOf" srcId="{106C8905-ABE5-43B5-8762-047933416701}" destId="{1C9336C4-ADED-425B-BF7E-E77730550549}" srcOrd="3" destOrd="0" presId="urn:microsoft.com/office/officeart/2005/8/layout/venn2"/>
    <dgm:cxn modelId="{2F43632D-FFCF-46B9-A741-C6BB1861116A}" type="presParOf" srcId="{1C9336C4-ADED-425B-BF7E-E77730550549}" destId="{02B4B7BB-F948-4798-B61B-78B49ABCFDB6}" srcOrd="0" destOrd="0" presId="urn:microsoft.com/office/officeart/2005/8/layout/venn2"/>
    <dgm:cxn modelId="{0BABF841-9433-42E5-84BF-E428B0E3168B}" type="presParOf" srcId="{1C9336C4-ADED-425B-BF7E-E77730550549}" destId="{231F2261-3EB0-49BC-A143-1CF960013E50}" srcOrd="1" destOrd="0" presId="urn:microsoft.com/office/officeart/2005/8/layout/venn2"/>
    <dgm:cxn modelId="{BB1560C3-3C84-404C-AE04-1D198B21213F}" type="presParOf" srcId="{106C8905-ABE5-43B5-8762-047933416701}" destId="{F53AE2B3-5741-4CBE-8EFC-FA13F3E72146}" srcOrd="4" destOrd="0" presId="urn:microsoft.com/office/officeart/2005/8/layout/venn2"/>
    <dgm:cxn modelId="{215779F5-9D36-4F58-848C-07112DAA97FE}" type="presParOf" srcId="{F53AE2B3-5741-4CBE-8EFC-FA13F3E72146}" destId="{62B139E6-EB6B-46E7-B977-A9B3671451CF}" srcOrd="0" destOrd="0" presId="urn:microsoft.com/office/officeart/2005/8/layout/venn2"/>
    <dgm:cxn modelId="{FE881707-534C-4A3B-A214-5D18ADC98F45}" type="presParOf" srcId="{F53AE2B3-5741-4CBE-8EFC-FA13F3E72146}" destId="{7C2AB6BA-1FED-4195-9C4C-34B7D0AC77C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8AE07F8-A4FB-46AE-ADAA-043383A7BA76}" type="doc">
      <dgm:prSet loTypeId="urn:microsoft.com/office/officeart/2005/8/layout/cycle2" loCatId="cycle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6939786A-A4C8-4D14-95A9-4B35480834D6}">
      <dgm:prSet phldrT="[Text]"/>
      <dgm:spPr/>
      <dgm:t>
        <a:bodyPr/>
        <a:lstStyle/>
        <a:p>
          <a:r>
            <a:rPr lang="en-US" dirty="0"/>
            <a:t>Collect</a:t>
          </a:r>
        </a:p>
      </dgm:t>
    </dgm:pt>
    <dgm:pt modelId="{BB1CF2DE-CA7C-47D9-9215-C1C97C3AC8CD}" type="parTrans" cxnId="{A341E525-31C4-4751-BBFB-8F93B8596587}">
      <dgm:prSet/>
      <dgm:spPr/>
      <dgm:t>
        <a:bodyPr/>
        <a:lstStyle/>
        <a:p>
          <a:endParaRPr lang="en-US"/>
        </a:p>
      </dgm:t>
    </dgm:pt>
    <dgm:pt modelId="{24B083AD-ACDB-44DC-8123-5DCDEE313510}" type="sibTrans" cxnId="{A341E525-31C4-4751-BBFB-8F93B8596587}">
      <dgm:prSet/>
      <dgm:spPr/>
      <dgm:t>
        <a:bodyPr/>
        <a:lstStyle/>
        <a:p>
          <a:endParaRPr lang="en-US"/>
        </a:p>
      </dgm:t>
    </dgm:pt>
    <dgm:pt modelId="{42A258A3-A052-4979-8C7B-41C4EBEBC155}">
      <dgm:prSet phldrT="[Text]"/>
      <dgm:spPr/>
      <dgm:t>
        <a:bodyPr/>
        <a:lstStyle/>
        <a:p>
          <a:r>
            <a:rPr lang="en-US" dirty="0"/>
            <a:t>Process</a:t>
          </a:r>
        </a:p>
      </dgm:t>
    </dgm:pt>
    <dgm:pt modelId="{DBEF911E-CDC9-4A25-920C-64716C4D4618}" type="parTrans" cxnId="{F4287EB2-AF75-4140-8FB9-E2858EBD6793}">
      <dgm:prSet/>
      <dgm:spPr/>
      <dgm:t>
        <a:bodyPr/>
        <a:lstStyle/>
        <a:p>
          <a:endParaRPr lang="en-US"/>
        </a:p>
      </dgm:t>
    </dgm:pt>
    <dgm:pt modelId="{BBC718B6-2088-4B1D-A732-F443F5DF670E}" type="sibTrans" cxnId="{F4287EB2-AF75-4140-8FB9-E2858EBD6793}">
      <dgm:prSet/>
      <dgm:spPr/>
      <dgm:t>
        <a:bodyPr/>
        <a:lstStyle/>
        <a:p>
          <a:endParaRPr lang="en-US"/>
        </a:p>
      </dgm:t>
    </dgm:pt>
    <dgm:pt modelId="{314571D9-2C3B-48AF-93FF-2E5307FDD2C0}">
      <dgm:prSet phldrT="[Text]"/>
      <dgm:spPr/>
      <dgm:t>
        <a:bodyPr/>
        <a:lstStyle/>
        <a:p>
          <a:r>
            <a:rPr lang="en-US" dirty="0"/>
            <a:t>Analyze</a:t>
          </a:r>
        </a:p>
      </dgm:t>
    </dgm:pt>
    <dgm:pt modelId="{74FB51B8-DC1B-4FA9-96ED-E7B8FC5DEAF6}" type="parTrans" cxnId="{D5FB0651-A5A3-4EA5-9B17-F584B878A286}">
      <dgm:prSet/>
      <dgm:spPr/>
      <dgm:t>
        <a:bodyPr/>
        <a:lstStyle/>
        <a:p>
          <a:endParaRPr lang="en-US"/>
        </a:p>
      </dgm:t>
    </dgm:pt>
    <dgm:pt modelId="{33DD9E40-582F-4D5B-9442-4CF35B8EDFDD}" type="sibTrans" cxnId="{D5FB0651-A5A3-4EA5-9B17-F584B878A286}">
      <dgm:prSet/>
      <dgm:spPr/>
      <dgm:t>
        <a:bodyPr/>
        <a:lstStyle/>
        <a:p>
          <a:endParaRPr lang="en-US"/>
        </a:p>
      </dgm:t>
    </dgm:pt>
    <dgm:pt modelId="{83A7B32D-8B75-4E49-9C49-C829BCF26597}">
      <dgm:prSet phldrT="[Text]"/>
      <dgm:spPr/>
      <dgm:t>
        <a:bodyPr/>
        <a:lstStyle/>
        <a:p>
          <a:r>
            <a:rPr lang="en-US" dirty="0"/>
            <a:t>Archive</a:t>
          </a:r>
        </a:p>
      </dgm:t>
    </dgm:pt>
    <dgm:pt modelId="{8EBB7E06-1439-4475-B284-37E13686EAA3}" type="parTrans" cxnId="{2EC66002-53DE-4C3A-BDAA-F5D501374724}">
      <dgm:prSet/>
      <dgm:spPr/>
      <dgm:t>
        <a:bodyPr/>
        <a:lstStyle/>
        <a:p>
          <a:endParaRPr lang="en-US"/>
        </a:p>
      </dgm:t>
    </dgm:pt>
    <dgm:pt modelId="{DDD0370F-1757-4158-88A7-094DB90518DB}" type="sibTrans" cxnId="{2EC66002-53DE-4C3A-BDAA-F5D501374724}">
      <dgm:prSet/>
      <dgm:spPr/>
      <dgm:t>
        <a:bodyPr/>
        <a:lstStyle/>
        <a:p>
          <a:endParaRPr lang="en-US"/>
        </a:p>
      </dgm:t>
    </dgm:pt>
    <dgm:pt modelId="{E4D685D6-9873-422F-9462-D4D1DF847184}">
      <dgm:prSet phldrT="[Text]"/>
      <dgm:spPr/>
      <dgm:t>
        <a:bodyPr/>
        <a:lstStyle/>
        <a:p>
          <a:r>
            <a:rPr lang="en-US" dirty="0"/>
            <a:t>Share</a:t>
          </a:r>
        </a:p>
      </dgm:t>
    </dgm:pt>
    <dgm:pt modelId="{32A3DBBC-19DE-499D-8897-ABDE160530AD}" type="parTrans" cxnId="{E0DE2265-F9E3-443E-8961-50F2E81EF0A3}">
      <dgm:prSet/>
      <dgm:spPr/>
      <dgm:t>
        <a:bodyPr/>
        <a:lstStyle/>
        <a:p>
          <a:endParaRPr lang="en-US"/>
        </a:p>
      </dgm:t>
    </dgm:pt>
    <dgm:pt modelId="{F87DC9BE-DD1D-490A-BE21-713548DE0F6A}" type="sibTrans" cxnId="{E0DE2265-F9E3-443E-8961-50F2E81EF0A3}">
      <dgm:prSet/>
      <dgm:spPr/>
      <dgm:t>
        <a:bodyPr/>
        <a:lstStyle/>
        <a:p>
          <a:endParaRPr lang="en-US"/>
        </a:p>
      </dgm:t>
    </dgm:pt>
    <dgm:pt modelId="{4E105E18-E5F9-4EA9-9B67-0A410EE453AB}">
      <dgm:prSet phldrT="[Text]"/>
      <dgm:spPr/>
      <dgm:t>
        <a:bodyPr/>
        <a:lstStyle/>
        <a:p>
          <a:r>
            <a:rPr lang="en-US" dirty="0"/>
            <a:t>Plan</a:t>
          </a:r>
        </a:p>
      </dgm:t>
    </dgm:pt>
    <dgm:pt modelId="{FA79E554-CF41-4452-A601-DDE0AC13544D}" type="parTrans" cxnId="{C5C8FE85-BEDC-46A9-B666-9D734A5F1F5A}">
      <dgm:prSet/>
      <dgm:spPr/>
      <dgm:t>
        <a:bodyPr/>
        <a:lstStyle/>
        <a:p>
          <a:endParaRPr lang="en-US"/>
        </a:p>
      </dgm:t>
    </dgm:pt>
    <dgm:pt modelId="{43C6C791-BE45-4383-9222-5670F4D07C86}" type="sibTrans" cxnId="{C5C8FE85-BEDC-46A9-B666-9D734A5F1F5A}">
      <dgm:prSet/>
      <dgm:spPr/>
      <dgm:t>
        <a:bodyPr/>
        <a:lstStyle/>
        <a:p>
          <a:endParaRPr lang="en-US"/>
        </a:p>
      </dgm:t>
    </dgm:pt>
    <dgm:pt modelId="{C0C0BCDC-B088-4B8C-B047-2F1900378C2A}">
      <dgm:prSet phldrT="[Text]"/>
      <dgm:spPr/>
      <dgm:t>
        <a:bodyPr/>
        <a:lstStyle/>
        <a:p>
          <a:r>
            <a:rPr lang="en-US" dirty="0"/>
            <a:t>Re-use</a:t>
          </a:r>
        </a:p>
      </dgm:t>
    </dgm:pt>
    <dgm:pt modelId="{B5CF35DF-A4E3-4AE5-957B-02649C85A8BC}" type="parTrans" cxnId="{53BADE0D-464F-4C80-A918-586118734CC5}">
      <dgm:prSet/>
      <dgm:spPr/>
      <dgm:t>
        <a:bodyPr/>
        <a:lstStyle/>
        <a:p>
          <a:endParaRPr lang="en-US"/>
        </a:p>
      </dgm:t>
    </dgm:pt>
    <dgm:pt modelId="{EE4AB42E-868A-4778-920F-B90452D212E2}" type="sibTrans" cxnId="{53BADE0D-464F-4C80-A918-586118734CC5}">
      <dgm:prSet/>
      <dgm:spPr/>
      <dgm:t>
        <a:bodyPr/>
        <a:lstStyle/>
        <a:p>
          <a:endParaRPr lang="en-US"/>
        </a:p>
      </dgm:t>
    </dgm:pt>
    <dgm:pt modelId="{EF7B8DC4-4A69-4FB3-A802-659DC8D44E6D}" type="pres">
      <dgm:prSet presAssocID="{F8AE07F8-A4FB-46AE-ADAA-043383A7BA76}" presName="cycle" presStyleCnt="0">
        <dgm:presLayoutVars>
          <dgm:dir/>
          <dgm:resizeHandles val="exact"/>
        </dgm:presLayoutVars>
      </dgm:prSet>
      <dgm:spPr/>
    </dgm:pt>
    <dgm:pt modelId="{B3969C82-F583-42B8-88B9-D55CC464211B}" type="pres">
      <dgm:prSet presAssocID="{4E105E18-E5F9-4EA9-9B67-0A410EE453AB}" presName="node" presStyleLbl="node1" presStyleIdx="0" presStyleCnt="7">
        <dgm:presLayoutVars>
          <dgm:bulletEnabled val="1"/>
        </dgm:presLayoutVars>
      </dgm:prSet>
      <dgm:spPr/>
    </dgm:pt>
    <dgm:pt modelId="{5AAD6384-9C76-4D84-A50D-ACCD55D63FE3}" type="pres">
      <dgm:prSet presAssocID="{43C6C791-BE45-4383-9222-5670F4D07C86}" presName="sibTrans" presStyleLbl="sibTrans2D1" presStyleIdx="0" presStyleCnt="7"/>
      <dgm:spPr/>
    </dgm:pt>
    <dgm:pt modelId="{C8473724-29A2-4DBE-BB1C-5EE3CD9D2033}" type="pres">
      <dgm:prSet presAssocID="{43C6C791-BE45-4383-9222-5670F4D07C86}" presName="connectorText" presStyleLbl="sibTrans2D1" presStyleIdx="0" presStyleCnt="7"/>
      <dgm:spPr/>
    </dgm:pt>
    <dgm:pt modelId="{0AB5BCDF-3CA5-4B0D-9D57-0420FDA61F7F}" type="pres">
      <dgm:prSet presAssocID="{6939786A-A4C8-4D14-95A9-4B35480834D6}" presName="node" presStyleLbl="node1" presStyleIdx="1" presStyleCnt="7">
        <dgm:presLayoutVars>
          <dgm:bulletEnabled val="1"/>
        </dgm:presLayoutVars>
      </dgm:prSet>
      <dgm:spPr/>
    </dgm:pt>
    <dgm:pt modelId="{80E1AB5A-52BA-412F-8C4B-6A32E346C5BA}" type="pres">
      <dgm:prSet presAssocID="{24B083AD-ACDB-44DC-8123-5DCDEE313510}" presName="sibTrans" presStyleLbl="sibTrans2D1" presStyleIdx="1" presStyleCnt="7"/>
      <dgm:spPr/>
    </dgm:pt>
    <dgm:pt modelId="{CC5F644E-58C7-49FD-8D65-AF0187D388C6}" type="pres">
      <dgm:prSet presAssocID="{24B083AD-ACDB-44DC-8123-5DCDEE313510}" presName="connectorText" presStyleLbl="sibTrans2D1" presStyleIdx="1" presStyleCnt="7"/>
      <dgm:spPr/>
    </dgm:pt>
    <dgm:pt modelId="{A31B0AA3-FD3A-4FAC-9900-AEB212631FDD}" type="pres">
      <dgm:prSet presAssocID="{42A258A3-A052-4979-8C7B-41C4EBEBC155}" presName="node" presStyleLbl="node1" presStyleIdx="2" presStyleCnt="7">
        <dgm:presLayoutVars>
          <dgm:bulletEnabled val="1"/>
        </dgm:presLayoutVars>
      </dgm:prSet>
      <dgm:spPr/>
    </dgm:pt>
    <dgm:pt modelId="{0611CE5A-F1AF-4D4E-8DD8-75E4D6F5B864}" type="pres">
      <dgm:prSet presAssocID="{BBC718B6-2088-4B1D-A732-F443F5DF670E}" presName="sibTrans" presStyleLbl="sibTrans2D1" presStyleIdx="2" presStyleCnt="7"/>
      <dgm:spPr/>
    </dgm:pt>
    <dgm:pt modelId="{0F0E2905-57E4-44A6-9F75-051DAC0419EA}" type="pres">
      <dgm:prSet presAssocID="{BBC718B6-2088-4B1D-A732-F443F5DF670E}" presName="connectorText" presStyleLbl="sibTrans2D1" presStyleIdx="2" presStyleCnt="7"/>
      <dgm:spPr/>
    </dgm:pt>
    <dgm:pt modelId="{E54C9B86-ECCF-457C-B25A-60AE2F2A53AE}" type="pres">
      <dgm:prSet presAssocID="{314571D9-2C3B-48AF-93FF-2E5307FDD2C0}" presName="node" presStyleLbl="node1" presStyleIdx="3" presStyleCnt="7">
        <dgm:presLayoutVars>
          <dgm:bulletEnabled val="1"/>
        </dgm:presLayoutVars>
      </dgm:prSet>
      <dgm:spPr/>
    </dgm:pt>
    <dgm:pt modelId="{AA8D1D0C-5EC0-4C75-BC46-8552B0610E8B}" type="pres">
      <dgm:prSet presAssocID="{33DD9E40-582F-4D5B-9442-4CF35B8EDFDD}" presName="sibTrans" presStyleLbl="sibTrans2D1" presStyleIdx="3" presStyleCnt="7"/>
      <dgm:spPr/>
    </dgm:pt>
    <dgm:pt modelId="{A186B98E-2804-4146-9031-7583BCD02D10}" type="pres">
      <dgm:prSet presAssocID="{33DD9E40-582F-4D5B-9442-4CF35B8EDFDD}" presName="connectorText" presStyleLbl="sibTrans2D1" presStyleIdx="3" presStyleCnt="7"/>
      <dgm:spPr/>
    </dgm:pt>
    <dgm:pt modelId="{E59B8932-CEC9-47A9-B7C8-DF536B06F37C}" type="pres">
      <dgm:prSet presAssocID="{83A7B32D-8B75-4E49-9C49-C829BCF26597}" presName="node" presStyleLbl="node1" presStyleIdx="4" presStyleCnt="7">
        <dgm:presLayoutVars>
          <dgm:bulletEnabled val="1"/>
        </dgm:presLayoutVars>
      </dgm:prSet>
      <dgm:spPr/>
    </dgm:pt>
    <dgm:pt modelId="{7EFAF2D7-872E-4614-90DD-45395D0ED4FE}" type="pres">
      <dgm:prSet presAssocID="{DDD0370F-1757-4158-88A7-094DB90518DB}" presName="sibTrans" presStyleLbl="sibTrans2D1" presStyleIdx="4" presStyleCnt="7"/>
      <dgm:spPr/>
    </dgm:pt>
    <dgm:pt modelId="{9BA5A956-59A2-4D80-AF42-97B63EFB4051}" type="pres">
      <dgm:prSet presAssocID="{DDD0370F-1757-4158-88A7-094DB90518DB}" presName="connectorText" presStyleLbl="sibTrans2D1" presStyleIdx="4" presStyleCnt="7"/>
      <dgm:spPr/>
    </dgm:pt>
    <dgm:pt modelId="{77F32816-604F-4E2B-B8CA-3A9AB698693E}" type="pres">
      <dgm:prSet presAssocID="{E4D685D6-9873-422F-9462-D4D1DF847184}" presName="node" presStyleLbl="node1" presStyleIdx="5" presStyleCnt="7">
        <dgm:presLayoutVars>
          <dgm:bulletEnabled val="1"/>
        </dgm:presLayoutVars>
      </dgm:prSet>
      <dgm:spPr/>
    </dgm:pt>
    <dgm:pt modelId="{C542B007-25D7-424B-90E7-387113B197BC}" type="pres">
      <dgm:prSet presAssocID="{F87DC9BE-DD1D-490A-BE21-713548DE0F6A}" presName="sibTrans" presStyleLbl="sibTrans2D1" presStyleIdx="5" presStyleCnt="7"/>
      <dgm:spPr/>
    </dgm:pt>
    <dgm:pt modelId="{72BDF5C1-8614-4131-A05D-C2A49FA5DBF2}" type="pres">
      <dgm:prSet presAssocID="{F87DC9BE-DD1D-490A-BE21-713548DE0F6A}" presName="connectorText" presStyleLbl="sibTrans2D1" presStyleIdx="5" presStyleCnt="7"/>
      <dgm:spPr/>
    </dgm:pt>
    <dgm:pt modelId="{8EEC6FAB-8CB1-43D2-A4B6-479CAFD8F52A}" type="pres">
      <dgm:prSet presAssocID="{C0C0BCDC-B088-4B8C-B047-2F1900378C2A}" presName="node" presStyleLbl="node1" presStyleIdx="6" presStyleCnt="7">
        <dgm:presLayoutVars>
          <dgm:bulletEnabled val="1"/>
        </dgm:presLayoutVars>
      </dgm:prSet>
      <dgm:spPr/>
    </dgm:pt>
    <dgm:pt modelId="{3881D48B-4EC5-481A-8143-DE0F0FF813E1}" type="pres">
      <dgm:prSet presAssocID="{EE4AB42E-868A-4778-920F-B90452D212E2}" presName="sibTrans" presStyleLbl="sibTrans2D1" presStyleIdx="6" presStyleCnt="7"/>
      <dgm:spPr/>
    </dgm:pt>
    <dgm:pt modelId="{5AB02850-65B9-48B0-B553-5294A9107D47}" type="pres">
      <dgm:prSet presAssocID="{EE4AB42E-868A-4778-920F-B90452D212E2}" presName="connectorText" presStyleLbl="sibTrans2D1" presStyleIdx="6" presStyleCnt="7"/>
      <dgm:spPr/>
    </dgm:pt>
  </dgm:ptLst>
  <dgm:cxnLst>
    <dgm:cxn modelId="{2EC66002-53DE-4C3A-BDAA-F5D501374724}" srcId="{F8AE07F8-A4FB-46AE-ADAA-043383A7BA76}" destId="{83A7B32D-8B75-4E49-9C49-C829BCF26597}" srcOrd="4" destOrd="0" parTransId="{8EBB7E06-1439-4475-B284-37E13686EAA3}" sibTransId="{DDD0370F-1757-4158-88A7-094DB90518DB}"/>
    <dgm:cxn modelId="{53BADE0D-464F-4C80-A918-586118734CC5}" srcId="{F8AE07F8-A4FB-46AE-ADAA-043383A7BA76}" destId="{C0C0BCDC-B088-4B8C-B047-2F1900378C2A}" srcOrd="6" destOrd="0" parTransId="{B5CF35DF-A4E3-4AE5-957B-02649C85A8BC}" sibTransId="{EE4AB42E-868A-4778-920F-B90452D212E2}"/>
    <dgm:cxn modelId="{53235514-DDD1-4AA4-A374-51E7DA18A033}" type="presOf" srcId="{C0C0BCDC-B088-4B8C-B047-2F1900378C2A}" destId="{8EEC6FAB-8CB1-43D2-A4B6-479CAFD8F52A}" srcOrd="0" destOrd="0" presId="urn:microsoft.com/office/officeart/2005/8/layout/cycle2"/>
    <dgm:cxn modelId="{4EFFAB16-461A-41C6-89C1-D5B9FC3276E7}" type="presOf" srcId="{DDD0370F-1757-4158-88A7-094DB90518DB}" destId="{7EFAF2D7-872E-4614-90DD-45395D0ED4FE}" srcOrd="0" destOrd="0" presId="urn:microsoft.com/office/officeart/2005/8/layout/cycle2"/>
    <dgm:cxn modelId="{4873D61A-3F11-4740-8ABD-CE785DA7104B}" type="presOf" srcId="{BBC718B6-2088-4B1D-A732-F443F5DF670E}" destId="{0611CE5A-F1AF-4D4E-8DD8-75E4D6F5B864}" srcOrd="0" destOrd="0" presId="urn:microsoft.com/office/officeart/2005/8/layout/cycle2"/>
    <dgm:cxn modelId="{78318722-0238-48F9-B77D-0F249D8F0201}" type="presOf" srcId="{42A258A3-A052-4979-8C7B-41C4EBEBC155}" destId="{A31B0AA3-FD3A-4FAC-9900-AEB212631FDD}" srcOrd="0" destOrd="0" presId="urn:microsoft.com/office/officeart/2005/8/layout/cycle2"/>
    <dgm:cxn modelId="{A341E525-31C4-4751-BBFB-8F93B8596587}" srcId="{F8AE07F8-A4FB-46AE-ADAA-043383A7BA76}" destId="{6939786A-A4C8-4D14-95A9-4B35480834D6}" srcOrd="1" destOrd="0" parTransId="{BB1CF2DE-CA7C-47D9-9215-C1C97C3AC8CD}" sibTransId="{24B083AD-ACDB-44DC-8123-5DCDEE313510}"/>
    <dgm:cxn modelId="{60CA3A28-BC18-44F9-BEE4-AAAAC88B22B9}" type="presOf" srcId="{33DD9E40-582F-4D5B-9442-4CF35B8EDFDD}" destId="{AA8D1D0C-5EC0-4C75-BC46-8552B0610E8B}" srcOrd="0" destOrd="0" presId="urn:microsoft.com/office/officeart/2005/8/layout/cycle2"/>
    <dgm:cxn modelId="{CC405633-3821-4BC4-9337-CA69865673C5}" type="presOf" srcId="{EE4AB42E-868A-4778-920F-B90452D212E2}" destId="{3881D48B-4EC5-481A-8143-DE0F0FF813E1}" srcOrd="0" destOrd="0" presId="urn:microsoft.com/office/officeart/2005/8/layout/cycle2"/>
    <dgm:cxn modelId="{E0DE2265-F9E3-443E-8961-50F2E81EF0A3}" srcId="{F8AE07F8-A4FB-46AE-ADAA-043383A7BA76}" destId="{E4D685D6-9873-422F-9462-D4D1DF847184}" srcOrd="5" destOrd="0" parTransId="{32A3DBBC-19DE-499D-8897-ABDE160530AD}" sibTransId="{F87DC9BE-DD1D-490A-BE21-713548DE0F6A}"/>
    <dgm:cxn modelId="{F1139C47-D882-48B1-A0E7-4451C4F9A7E7}" type="presOf" srcId="{DDD0370F-1757-4158-88A7-094DB90518DB}" destId="{9BA5A956-59A2-4D80-AF42-97B63EFB4051}" srcOrd="1" destOrd="0" presId="urn:microsoft.com/office/officeart/2005/8/layout/cycle2"/>
    <dgm:cxn modelId="{D5FB0651-A5A3-4EA5-9B17-F584B878A286}" srcId="{F8AE07F8-A4FB-46AE-ADAA-043383A7BA76}" destId="{314571D9-2C3B-48AF-93FF-2E5307FDD2C0}" srcOrd="3" destOrd="0" parTransId="{74FB51B8-DC1B-4FA9-96ED-E7B8FC5DEAF6}" sibTransId="{33DD9E40-582F-4D5B-9442-4CF35B8EDFDD}"/>
    <dgm:cxn modelId="{54AE0C51-CAEF-441F-A586-7963806C58EF}" type="presOf" srcId="{314571D9-2C3B-48AF-93FF-2E5307FDD2C0}" destId="{E54C9B86-ECCF-457C-B25A-60AE2F2A53AE}" srcOrd="0" destOrd="0" presId="urn:microsoft.com/office/officeart/2005/8/layout/cycle2"/>
    <dgm:cxn modelId="{099E1B7A-C7A2-44A1-9C74-DFF2570291BC}" type="presOf" srcId="{43C6C791-BE45-4383-9222-5670F4D07C86}" destId="{C8473724-29A2-4DBE-BB1C-5EE3CD9D2033}" srcOrd="1" destOrd="0" presId="urn:microsoft.com/office/officeart/2005/8/layout/cycle2"/>
    <dgm:cxn modelId="{3EC4977F-3BCE-425A-9FD3-3681F63D06D3}" type="presOf" srcId="{33DD9E40-582F-4D5B-9442-4CF35B8EDFDD}" destId="{A186B98E-2804-4146-9031-7583BCD02D10}" srcOrd="1" destOrd="0" presId="urn:microsoft.com/office/officeart/2005/8/layout/cycle2"/>
    <dgm:cxn modelId="{CD05B583-155D-4E06-B3E1-C7C0ABAC5C36}" type="presOf" srcId="{BBC718B6-2088-4B1D-A732-F443F5DF670E}" destId="{0F0E2905-57E4-44A6-9F75-051DAC0419EA}" srcOrd="1" destOrd="0" presId="urn:microsoft.com/office/officeart/2005/8/layout/cycle2"/>
    <dgm:cxn modelId="{C5C8FE85-BEDC-46A9-B666-9D734A5F1F5A}" srcId="{F8AE07F8-A4FB-46AE-ADAA-043383A7BA76}" destId="{4E105E18-E5F9-4EA9-9B67-0A410EE453AB}" srcOrd="0" destOrd="0" parTransId="{FA79E554-CF41-4452-A601-DDE0AC13544D}" sibTransId="{43C6C791-BE45-4383-9222-5670F4D07C86}"/>
    <dgm:cxn modelId="{F9DF6D8D-B622-449D-B790-F97EE6F745FD}" type="presOf" srcId="{4E105E18-E5F9-4EA9-9B67-0A410EE453AB}" destId="{B3969C82-F583-42B8-88B9-D55CC464211B}" srcOrd="0" destOrd="0" presId="urn:microsoft.com/office/officeart/2005/8/layout/cycle2"/>
    <dgm:cxn modelId="{A5CDE595-C980-4494-BCA6-AA9E345A1ECA}" type="presOf" srcId="{F87DC9BE-DD1D-490A-BE21-713548DE0F6A}" destId="{C542B007-25D7-424B-90E7-387113B197BC}" srcOrd="0" destOrd="0" presId="urn:microsoft.com/office/officeart/2005/8/layout/cycle2"/>
    <dgm:cxn modelId="{351167A0-939B-49F2-A882-A3F2170DE34E}" type="presOf" srcId="{43C6C791-BE45-4383-9222-5670F4D07C86}" destId="{5AAD6384-9C76-4D84-A50D-ACCD55D63FE3}" srcOrd="0" destOrd="0" presId="urn:microsoft.com/office/officeart/2005/8/layout/cycle2"/>
    <dgm:cxn modelId="{AE1FA5A9-65A6-490D-8D7A-6BE15DC8BF63}" type="presOf" srcId="{24B083AD-ACDB-44DC-8123-5DCDEE313510}" destId="{80E1AB5A-52BA-412F-8C4B-6A32E346C5BA}" srcOrd="0" destOrd="0" presId="urn:microsoft.com/office/officeart/2005/8/layout/cycle2"/>
    <dgm:cxn modelId="{49E7C3AA-C678-41B0-8580-F2C9C50B8BD0}" type="presOf" srcId="{F8AE07F8-A4FB-46AE-ADAA-043383A7BA76}" destId="{EF7B8DC4-4A69-4FB3-A802-659DC8D44E6D}" srcOrd="0" destOrd="0" presId="urn:microsoft.com/office/officeart/2005/8/layout/cycle2"/>
    <dgm:cxn modelId="{F4287EB2-AF75-4140-8FB9-E2858EBD6793}" srcId="{F8AE07F8-A4FB-46AE-ADAA-043383A7BA76}" destId="{42A258A3-A052-4979-8C7B-41C4EBEBC155}" srcOrd="2" destOrd="0" parTransId="{DBEF911E-CDC9-4A25-920C-64716C4D4618}" sibTransId="{BBC718B6-2088-4B1D-A732-F443F5DF670E}"/>
    <dgm:cxn modelId="{3AF068BA-E5E7-43B4-AD57-34F3E6B2F79F}" type="presOf" srcId="{83A7B32D-8B75-4E49-9C49-C829BCF26597}" destId="{E59B8932-CEC9-47A9-B7C8-DF536B06F37C}" srcOrd="0" destOrd="0" presId="urn:microsoft.com/office/officeart/2005/8/layout/cycle2"/>
    <dgm:cxn modelId="{DE01ADBD-445C-41BC-A05B-D938BDD7ADB0}" type="presOf" srcId="{EE4AB42E-868A-4778-920F-B90452D212E2}" destId="{5AB02850-65B9-48B0-B553-5294A9107D47}" srcOrd="1" destOrd="0" presId="urn:microsoft.com/office/officeart/2005/8/layout/cycle2"/>
    <dgm:cxn modelId="{9210BAC4-8C8D-4B63-87F5-E889F2E566D5}" type="presOf" srcId="{24B083AD-ACDB-44DC-8123-5DCDEE313510}" destId="{CC5F644E-58C7-49FD-8D65-AF0187D388C6}" srcOrd="1" destOrd="0" presId="urn:microsoft.com/office/officeart/2005/8/layout/cycle2"/>
    <dgm:cxn modelId="{9B47F4F3-A2D7-41EA-AC93-D2A756832977}" type="presOf" srcId="{6939786A-A4C8-4D14-95A9-4B35480834D6}" destId="{0AB5BCDF-3CA5-4B0D-9D57-0420FDA61F7F}" srcOrd="0" destOrd="0" presId="urn:microsoft.com/office/officeart/2005/8/layout/cycle2"/>
    <dgm:cxn modelId="{4C8031F4-BC29-4853-97D7-C8FEB14E30FC}" type="presOf" srcId="{E4D685D6-9873-422F-9462-D4D1DF847184}" destId="{77F32816-604F-4E2B-B8CA-3A9AB698693E}" srcOrd="0" destOrd="0" presId="urn:microsoft.com/office/officeart/2005/8/layout/cycle2"/>
    <dgm:cxn modelId="{3D9A24FB-7A47-41F1-AA3B-C04D45AD6F1E}" type="presOf" srcId="{F87DC9BE-DD1D-490A-BE21-713548DE0F6A}" destId="{72BDF5C1-8614-4131-A05D-C2A49FA5DBF2}" srcOrd="1" destOrd="0" presId="urn:microsoft.com/office/officeart/2005/8/layout/cycle2"/>
    <dgm:cxn modelId="{56EB6CC5-4F89-4DF1-AB67-1417484A9857}" type="presParOf" srcId="{EF7B8DC4-4A69-4FB3-A802-659DC8D44E6D}" destId="{B3969C82-F583-42B8-88B9-D55CC464211B}" srcOrd="0" destOrd="0" presId="urn:microsoft.com/office/officeart/2005/8/layout/cycle2"/>
    <dgm:cxn modelId="{6DB3B90F-0D30-4A55-A75A-394115BAA20B}" type="presParOf" srcId="{EF7B8DC4-4A69-4FB3-A802-659DC8D44E6D}" destId="{5AAD6384-9C76-4D84-A50D-ACCD55D63FE3}" srcOrd="1" destOrd="0" presId="urn:microsoft.com/office/officeart/2005/8/layout/cycle2"/>
    <dgm:cxn modelId="{0CB67175-2F5A-455D-B57C-8A3058806515}" type="presParOf" srcId="{5AAD6384-9C76-4D84-A50D-ACCD55D63FE3}" destId="{C8473724-29A2-4DBE-BB1C-5EE3CD9D2033}" srcOrd="0" destOrd="0" presId="urn:microsoft.com/office/officeart/2005/8/layout/cycle2"/>
    <dgm:cxn modelId="{17927712-C585-49CF-9DB7-70C1274D6FEC}" type="presParOf" srcId="{EF7B8DC4-4A69-4FB3-A802-659DC8D44E6D}" destId="{0AB5BCDF-3CA5-4B0D-9D57-0420FDA61F7F}" srcOrd="2" destOrd="0" presId="urn:microsoft.com/office/officeart/2005/8/layout/cycle2"/>
    <dgm:cxn modelId="{8404AA06-164B-4CD5-86BE-A60E1A764169}" type="presParOf" srcId="{EF7B8DC4-4A69-4FB3-A802-659DC8D44E6D}" destId="{80E1AB5A-52BA-412F-8C4B-6A32E346C5BA}" srcOrd="3" destOrd="0" presId="urn:microsoft.com/office/officeart/2005/8/layout/cycle2"/>
    <dgm:cxn modelId="{63BC0931-8F26-423F-9CEF-7DD4F9F24F31}" type="presParOf" srcId="{80E1AB5A-52BA-412F-8C4B-6A32E346C5BA}" destId="{CC5F644E-58C7-49FD-8D65-AF0187D388C6}" srcOrd="0" destOrd="0" presId="urn:microsoft.com/office/officeart/2005/8/layout/cycle2"/>
    <dgm:cxn modelId="{3D96001A-58F2-42D1-A983-7CFF96EDA925}" type="presParOf" srcId="{EF7B8DC4-4A69-4FB3-A802-659DC8D44E6D}" destId="{A31B0AA3-FD3A-4FAC-9900-AEB212631FDD}" srcOrd="4" destOrd="0" presId="urn:microsoft.com/office/officeart/2005/8/layout/cycle2"/>
    <dgm:cxn modelId="{826A91EB-B2A1-4F5F-8FD5-F95F293B03FF}" type="presParOf" srcId="{EF7B8DC4-4A69-4FB3-A802-659DC8D44E6D}" destId="{0611CE5A-F1AF-4D4E-8DD8-75E4D6F5B864}" srcOrd="5" destOrd="0" presId="urn:microsoft.com/office/officeart/2005/8/layout/cycle2"/>
    <dgm:cxn modelId="{33896EB5-5222-4C4C-B728-182590BC3FE5}" type="presParOf" srcId="{0611CE5A-F1AF-4D4E-8DD8-75E4D6F5B864}" destId="{0F0E2905-57E4-44A6-9F75-051DAC0419EA}" srcOrd="0" destOrd="0" presId="urn:microsoft.com/office/officeart/2005/8/layout/cycle2"/>
    <dgm:cxn modelId="{78DA0FE8-A1D0-4D26-AA8B-B5D00FB793ED}" type="presParOf" srcId="{EF7B8DC4-4A69-4FB3-A802-659DC8D44E6D}" destId="{E54C9B86-ECCF-457C-B25A-60AE2F2A53AE}" srcOrd="6" destOrd="0" presId="urn:microsoft.com/office/officeart/2005/8/layout/cycle2"/>
    <dgm:cxn modelId="{47CAA9D2-63B1-43DA-9CE2-F955799D58CF}" type="presParOf" srcId="{EF7B8DC4-4A69-4FB3-A802-659DC8D44E6D}" destId="{AA8D1D0C-5EC0-4C75-BC46-8552B0610E8B}" srcOrd="7" destOrd="0" presId="urn:microsoft.com/office/officeart/2005/8/layout/cycle2"/>
    <dgm:cxn modelId="{08FD7F1B-BD39-4EA5-8696-93DE36ED6D7D}" type="presParOf" srcId="{AA8D1D0C-5EC0-4C75-BC46-8552B0610E8B}" destId="{A186B98E-2804-4146-9031-7583BCD02D10}" srcOrd="0" destOrd="0" presId="urn:microsoft.com/office/officeart/2005/8/layout/cycle2"/>
    <dgm:cxn modelId="{23EF2AEB-5C0D-4346-93E1-0FF6491F4131}" type="presParOf" srcId="{EF7B8DC4-4A69-4FB3-A802-659DC8D44E6D}" destId="{E59B8932-CEC9-47A9-B7C8-DF536B06F37C}" srcOrd="8" destOrd="0" presId="urn:microsoft.com/office/officeart/2005/8/layout/cycle2"/>
    <dgm:cxn modelId="{09D50045-B2ED-470D-9C8E-D4608781DC18}" type="presParOf" srcId="{EF7B8DC4-4A69-4FB3-A802-659DC8D44E6D}" destId="{7EFAF2D7-872E-4614-90DD-45395D0ED4FE}" srcOrd="9" destOrd="0" presId="urn:microsoft.com/office/officeart/2005/8/layout/cycle2"/>
    <dgm:cxn modelId="{9E196738-8819-4503-95F8-F95FEF5E67C8}" type="presParOf" srcId="{7EFAF2D7-872E-4614-90DD-45395D0ED4FE}" destId="{9BA5A956-59A2-4D80-AF42-97B63EFB4051}" srcOrd="0" destOrd="0" presId="urn:microsoft.com/office/officeart/2005/8/layout/cycle2"/>
    <dgm:cxn modelId="{B30E42F2-B8D3-4924-9318-5B5594755BCE}" type="presParOf" srcId="{EF7B8DC4-4A69-4FB3-A802-659DC8D44E6D}" destId="{77F32816-604F-4E2B-B8CA-3A9AB698693E}" srcOrd="10" destOrd="0" presId="urn:microsoft.com/office/officeart/2005/8/layout/cycle2"/>
    <dgm:cxn modelId="{0F15E07D-A0D9-4E87-B184-ED518FB6AA33}" type="presParOf" srcId="{EF7B8DC4-4A69-4FB3-A802-659DC8D44E6D}" destId="{C542B007-25D7-424B-90E7-387113B197BC}" srcOrd="11" destOrd="0" presId="urn:microsoft.com/office/officeart/2005/8/layout/cycle2"/>
    <dgm:cxn modelId="{1153BE4F-F570-478D-BD7C-60382CCA82E8}" type="presParOf" srcId="{C542B007-25D7-424B-90E7-387113B197BC}" destId="{72BDF5C1-8614-4131-A05D-C2A49FA5DBF2}" srcOrd="0" destOrd="0" presId="urn:microsoft.com/office/officeart/2005/8/layout/cycle2"/>
    <dgm:cxn modelId="{9569582B-05CC-4CDD-93C5-9C3F4CD63858}" type="presParOf" srcId="{EF7B8DC4-4A69-4FB3-A802-659DC8D44E6D}" destId="{8EEC6FAB-8CB1-43D2-A4B6-479CAFD8F52A}" srcOrd="12" destOrd="0" presId="urn:microsoft.com/office/officeart/2005/8/layout/cycle2"/>
    <dgm:cxn modelId="{4698B6D9-633D-4890-9DF8-2F4C213B4233}" type="presParOf" srcId="{EF7B8DC4-4A69-4FB3-A802-659DC8D44E6D}" destId="{3881D48B-4EC5-481A-8143-DE0F0FF813E1}" srcOrd="13" destOrd="0" presId="urn:microsoft.com/office/officeart/2005/8/layout/cycle2"/>
    <dgm:cxn modelId="{1D2A4E37-7EE2-4D8F-9B02-A6A042365389}" type="presParOf" srcId="{3881D48B-4EC5-481A-8143-DE0F0FF813E1}" destId="{5AB02850-65B9-48B0-B553-5294A9107D47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2A690F-AC94-46A5-A3A9-8BA4FADC04E9}">
      <dsp:nvSpPr>
        <dsp:cNvPr id="0" name=""/>
        <dsp:cNvSpPr/>
      </dsp:nvSpPr>
      <dsp:spPr>
        <a:xfrm>
          <a:off x="1361159" y="0"/>
          <a:ext cx="4988677" cy="498867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Lab</a:t>
          </a:r>
        </a:p>
      </dsp:txBody>
      <dsp:txXfrm>
        <a:off x="2920121" y="249433"/>
        <a:ext cx="1870753" cy="498867"/>
      </dsp:txXfrm>
    </dsp:sp>
    <dsp:sp modelId="{C3AA36A4-A14A-4B8A-9FF8-A4925528A1AF}">
      <dsp:nvSpPr>
        <dsp:cNvPr id="0" name=""/>
        <dsp:cNvSpPr/>
      </dsp:nvSpPr>
      <dsp:spPr>
        <a:xfrm>
          <a:off x="1735310" y="748301"/>
          <a:ext cx="4240375" cy="4240375"/>
        </a:xfrm>
        <a:prstGeom prst="ellipse">
          <a:avLst/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Study</a:t>
          </a:r>
        </a:p>
      </dsp:txBody>
      <dsp:txXfrm>
        <a:off x="2941167" y="992123"/>
        <a:ext cx="1828661" cy="487643"/>
      </dsp:txXfrm>
    </dsp:sp>
    <dsp:sp modelId="{B28A4C4F-6332-4857-A765-9E2E73D6492F}">
      <dsp:nvSpPr>
        <dsp:cNvPr id="0" name=""/>
        <dsp:cNvSpPr/>
      </dsp:nvSpPr>
      <dsp:spPr>
        <a:xfrm>
          <a:off x="2109461" y="1496603"/>
          <a:ext cx="3492073" cy="3492073"/>
        </a:xfrm>
        <a:prstGeom prst="ellipse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Experiments</a:t>
          </a:r>
        </a:p>
      </dsp:txBody>
      <dsp:txXfrm>
        <a:off x="2951923" y="1737556"/>
        <a:ext cx="1807148" cy="481906"/>
      </dsp:txXfrm>
    </dsp:sp>
    <dsp:sp modelId="{02B4B7BB-F948-4798-B61B-78B49ABCFDB6}">
      <dsp:nvSpPr>
        <dsp:cNvPr id="0" name=""/>
        <dsp:cNvSpPr/>
      </dsp:nvSpPr>
      <dsp:spPr>
        <a:xfrm>
          <a:off x="2483611" y="2244904"/>
          <a:ext cx="2743772" cy="2743772"/>
        </a:xfrm>
        <a:prstGeom prst="ellipse">
          <a:avLst/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Subject</a:t>
          </a:r>
        </a:p>
      </dsp:txBody>
      <dsp:txXfrm>
        <a:off x="3114679" y="2491844"/>
        <a:ext cx="1481637" cy="493879"/>
      </dsp:txXfrm>
    </dsp:sp>
    <dsp:sp modelId="{62B139E6-EB6B-46E7-B977-A9B3671451CF}">
      <dsp:nvSpPr>
        <dsp:cNvPr id="0" name=""/>
        <dsp:cNvSpPr/>
      </dsp:nvSpPr>
      <dsp:spPr>
        <a:xfrm>
          <a:off x="2857762" y="2993206"/>
          <a:ext cx="1995470" cy="1995470"/>
        </a:xfrm>
        <a:prstGeom prst="ellips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Observation</a:t>
          </a:r>
        </a:p>
      </dsp:txBody>
      <dsp:txXfrm>
        <a:off x="3149992" y="3492073"/>
        <a:ext cx="1411010" cy="99773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969C82-F583-42B8-88B9-D55CC464211B}">
      <dsp:nvSpPr>
        <dsp:cNvPr id="0" name=""/>
        <dsp:cNvSpPr/>
      </dsp:nvSpPr>
      <dsp:spPr>
        <a:xfrm>
          <a:off x="3682535" y="2622"/>
          <a:ext cx="1407052" cy="140705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Plan</a:t>
          </a:r>
        </a:p>
      </dsp:txBody>
      <dsp:txXfrm>
        <a:off x="3888593" y="208680"/>
        <a:ext cx="994936" cy="994936"/>
      </dsp:txXfrm>
    </dsp:sp>
    <dsp:sp modelId="{5AAD6384-9C76-4D84-A50D-ACCD55D63FE3}">
      <dsp:nvSpPr>
        <dsp:cNvPr id="0" name=""/>
        <dsp:cNvSpPr/>
      </dsp:nvSpPr>
      <dsp:spPr>
        <a:xfrm rot="1542857">
          <a:off x="5141363" y="922567"/>
          <a:ext cx="374290" cy="47488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5146923" y="993183"/>
        <a:ext cx="262003" cy="284928"/>
      </dsp:txXfrm>
    </dsp:sp>
    <dsp:sp modelId="{0AB5BCDF-3CA5-4B0D-9D57-0420FDA61F7F}">
      <dsp:nvSpPr>
        <dsp:cNvPr id="0" name=""/>
        <dsp:cNvSpPr/>
      </dsp:nvSpPr>
      <dsp:spPr>
        <a:xfrm>
          <a:off x="5586518" y="919532"/>
          <a:ext cx="1407052" cy="140705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Collect</a:t>
          </a:r>
        </a:p>
      </dsp:txBody>
      <dsp:txXfrm>
        <a:off x="5792576" y="1125590"/>
        <a:ext cx="994936" cy="994936"/>
      </dsp:txXfrm>
    </dsp:sp>
    <dsp:sp modelId="{80E1AB5A-52BA-412F-8C4B-6A32E346C5BA}">
      <dsp:nvSpPr>
        <dsp:cNvPr id="0" name=""/>
        <dsp:cNvSpPr/>
      </dsp:nvSpPr>
      <dsp:spPr>
        <a:xfrm rot="4628571">
          <a:off x="6335664" y="2405429"/>
          <a:ext cx="374290" cy="47488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6379314" y="2445669"/>
        <a:ext cx="262003" cy="284928"/>
      </dsp:txXfrm>
    </dsp:sp>
    <dsp:sp modelId="{A31B0AA3-FD3A-4FAC-9900-AEB212631FDD}">
      <dsp:nvSpPr>
        <dsp:cNvPr id="0" name=""/>
        <dsp:cNvSpPr/>
      </dsp:nvSpPr>
      <dsp:spPr>
        <a:xfrm>
          <a:off x="6056763" y="2979809"/>
          <a:ext cx="1407052" cy="140705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Process</a:t>
          </a:r>
        </a:p>
      </dsp:txBody>
      <dsp:txXfrm>
        <a:off x="6262821" y="3185867"/>
        <a:ext cx="994936" cy="994936"/>
      </dsp:txXfrm>
    </dsp:sp>
    <dsp:sp modelId="{0611CE5A-F1AF-4D4E-8DD8-75E4D6F5B864}">
      <dsp:nvSpPr>
        <dsp:cNvPr id="0" name=""/>
        <dsp:cNvSpPr/>
      </dsp:nvSpPr>
      <dsp:spPr>
        <a:xfrm rot="7714286">
          <a:off x="5920950" y="4263720"/>
          <a:ext cx="374290" cy="47488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 rot="10800000">
        <a:off x="6012098" y="4314801"/>
        <a:ext cx="262003" cy="284928"/>
      </dsp:txXfrm>
    </dsp:sp>
    <dsp:sp modelId="{E54C9B86-ECCF-457C-B25A-60AE2F2A53AE}">
      <dsp:nvSpPr>
        <dsp:cNvPr id="0" name=""/>
        <dsp:cNvSpPr/>
      </dsp:nvSpPr>
      <dsp:spPr>
        <a:xfrm>
          <a:off x="4739166" y="4632023"/>
          <a:ext cx="1407052" cy="140705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Analyze</a:t>
          </a:r>
        </a:p>
      </dsp:txBody>
      <dsp:txXfrm>
        <a:off x="4945224" y="4838081"/>
        <a:ext cx="994936" cy="994936"/>
      </dsp:txXfrm>
    </dsp:sp>
    <dsp:sp modelId="{AA8D1D0C-5EC0-4C75-BC46-8552B0610E8B}">
      <dsp:nvSpPr>
        <dsp:cNvPr id="0" name=""/>
        <dsp:cNvSpPr/>
      </dsp:nvSpPr>
      <dsp:spPr>
        <a:xfrm rot="10800000">
          <a:off x="4209509" y="5098109"/>
          <a:ext cx="374290" cy="47488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 rot="10800000">
        <a:off x="4321796" y="5193085"/>
        <a:ext cx="262003" cy="284928"/>
      </dsp:txXfrm>
    </dsp:sp>
    <dsp:sp modelId="{E59B8932-CEC9-47A9-B7C8-DF536B06F37C}">
      <dsp:nvSpPr>
        <dsp:cNvPr id="0" name=""/>
        <dsp:cNvSpPr/>
      </dsp:nvSpPr>
      <dsp:spPr>
        <a:xfrm>
          <a:off x="2625905" y="4632023"/>
          <a:ext cx="1407052" cy="140705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Archive</a:t>
          </a:r>
        </a:p>
      </dsp:txBody>
      <dsp:txXfrm>
        <a:off x="2831963" y="4838081"/>
        <a:ext cx="994936" cy="994936"/>
      </dsp:txXfrm>
    </dsp:sp>
    <dsp:sp modelId="{7EFAF2D7-872E-4614-90DD-45395D0ED4FE}">
      <dsp:nvSpPr>
        <dsp:cNvPr id="0" name=""/>
        <dsp:cNvSpPr/>
      </dsp:nvSpPr>
      <dsp:spPr>
        <a:xfrm rot="13885714">
          <a:off x="2490092" y="4280284"/>
          <a:ext cx="374290" cy="47488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 rot="10800000">
        <a:off x="2581240" y="4419155"/>
        <a:ext cx="262003" cy="284928"/>
      </dsp:txXfrm>
    </dsp:sp>
    <dsp:sp modelId="{77F32816-604F-4E2B-B8CA-3A9AB698693E}">
      <dsp:nvSpPr>
        <dsp:cNvPr id="0" name=""/>
        <dsp:cNvSpPr/>
      </dsp:nvSpPr>
      <dsp:spPr>
        <a:xfrm>
          <a:off x="1308308" y="2979809"/>
          <a:ext cx="1407052" cy="140705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Share</a:t>
          </a:r>
        </a:p>
      </dsp:txBody>
      <dsp:txXfrm>
        <a:off x="1514366" y="3185867"/>
        <a:ext cx="994936" cy="994936"/>
      </dsp:txXfrm>
    </dsp:sp>
    <dsp:sp modelId="{C542B007-25D7-424B-90E7-387113B197BC}">
      <dsp:nvSpPr>
        <dsp:cNvPr id="0" name=""/>
        <dsp:cNvSpPr/>
      </dsp:nvSpPr>
      <dsp:spPr>
        <a:xfrm rot="16971429">
          <a:off x="2057454" y="2426084"/>
          <a:ext cx="374290" cy="47488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2101104" y="2575796"/>
        <a:ext cx="262003" cy="284928"/>
      </dsp:txXfrm>
    </dsp:sp>
    <dsp:sp modelId="{8EEC6FAB-8CB1-43D2-A4B6-479CAFD8F52A}">
      <dsp:nvSpPr>
        <dsp:cNvPr id="0" name=""/>
        <dsp:cNvSpPr/>
      </dsp:nvSpPr>
      <dsp:spPr>
        <a:xfrm>
          <a:off x="1778553" y="919532"/>
          <a:ext cx="1407052" cy="140705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Re-use</a:t>
          </a:r>
        </a:p>
      </dsp:txBody>
      <dsp:txXfrm>
        <a:off x="1984611" y="1125590"/>
        <a:ext cx="994936" cy="994936"/>
      </dsp:txXfrm>
    </dsp:sp>
    <dsp:sp modelId="{3881D48B-4EC5-481A-8143-DE0F0FF813E1}">
      <dsp:nvSpPr>
        <dsp:cNvPr id="0" name=""/>
        <dsp:cNvSpPr/>
      </dsp:nvSpPr>
      <dsp:spPr>
        <a:xfrm rot="20057143">
          <a:off x="3237381" y="931759"/>
          <a:ext cx="374290" cy="47488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3242941" y="1051095"/>
        <a:ext cx="262003" cy="2849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ED06A9-8673-4385-9E02-8C017E7A688A}" type="datetimeFigureOut">
              <a:rPr lang="en-US" smtClean="0"/>
              <a:t>6/22/2023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42D6B6-1EC0-4EA8-A22B-A924921A72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666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8" name="Google Shape;23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EE560-083B-45A3-A5E2-24AA6992C5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3EF40E-2891-4987-9A93-CB128D9EC2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857A21-BA0B-46FE-AD06-0825E9337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5DDDD-BC9D-43D8-9BB0-68540B3030E3}" type="datetimeFigureOut">
              <a:rPr lang="en-US" smtClean="0"/>
              <a:t>6/22/2023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692F7A-044B-44BB-AF81-2AFA598CA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31B208-5E1B-4566-AFF9-083A08748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04CCA-D92F-4CFA-9D4E-80A52F1DAF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698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E8A9B-CF13-4B68-89C9-58BAB3377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8E218F-A97A-4CA5-A059-98B874775D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639781-6983-4248-A437-8D24A5A5E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5DDDD-BC9D-43D8-9BB0-68540B3030E3}" type="datetimeFigureOut">
              <a:rPr lang="en-US" smtClean="0"/>
              <a:t>6/22/2023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71815E-C194-4993-A1BC-C312DC6DE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75DBB8-D50B-4B21-93C3-62947B3A8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04CCA-D92F-4CFA-9D4E-80A52F1DAF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135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64FAA-0924-4BB8-845C-A8BD68504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EA2793-8A9F-4070-B4DC-1E693D5DC2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0BFB9B-3BEA-427C-B741-327A515FB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5DDDD-BC9D-43D8-9BB0-68540B3030E3}" type="datetimeFigureOut">
              <a:rPr lang="en-US" smtClean="0"/>
              <a:t>6/22/2023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12C4A0-124A-4F9D-806E-257BAE44E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2A6CFB-6CCF-4F9A-B07D-D77D17E7F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04CCA-D92F-4CFA-9D4E-80A52F1DAF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590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36B4A-67E1-45CE-BA11-550FA533C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95840F-8F37-4D02-90CB-F0744E9992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215977-2A73-4CD2-BB0B-A0876235D0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47DD3F-E5B7-4609-B5C2-E5E559CE3C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5DDDD-BC9D-43D8-9BB0-68540B3030E3}" type="datetimeFigureOut">
              <a:rPr lang="en-US" smtClean="0"/>
              <a:t>6/22/2023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73AB36-C9BC-4768-9DFA-977627F54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FA172E-C265-4831-9962-2FBE215BF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04CCA-D92F-4CFA-9D4E-80A52F1DAF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468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EEEA5-FBF9-42D8-9186-2E79D179B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C96F8A-6100-4E63-9A7D-1EED88257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4CB9C4-352B-4B21-970E-ACBEF6C9A1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248791-7780-4C33-8B1C-50988E661A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3DC625-5866-4894-8BAC-82F7E8A26C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42B3046-7286-4383-9C96-9B44A35F4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5DDDD-BC9D-43D8-9BB0-68540B3030E3}" type="datetimeFigureOut">
              <a:rPr lang="en-US" smtClean="0"/>
              <a:t>6/22/2023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162B652-E600-4AD8-9CAA-B7E7356EB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A522FAD-C7EB-48B4-94D1-38EA687E8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04CCA-D92F-4CFA-9D4E-80A52F1DAF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538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AA622-E225-4C6A-A3CA-616A7CDD6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B7CEFA-69D7-46E8-A641-623F10F48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5DDDD-BC9D-43D8-9BB0-68540B3030E3}" type="datetimeFigureOut">
              <a:rPr lang="en-US" smtClean="0"/>
              <a:t>6/22/2023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13CBAC-0793-4CAB-89F7-8C99ECDC66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B4CA77-6C6D-46A4-BDD3-48CB064CD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04CCA-D92F-4CFA-9D4E-80A52F1DAF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719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F9F5DF-5935-4B63-9B20-5D4646C19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5DDDD-BC9D-43D8-9BB0-68540B3030E3}" type="datetimeFigureOut">
              <a:rPr lang="en-US" smtClean="0"/>
              <a:t>6/22/2023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98BE1D-8B32-4124-8F87-C4304D3E2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FBD67D-E71B-4EF0-834B-284D3C021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04CCA-D92F-4CFA-9D4E-80A52F1DAF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228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CB04A-6525-4398-AF4F-43A11F38A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A9F280-D604-447A-B120-BEF54CDE6C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0DEA5-5A54-4560-BCC2-E71DF47E33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2C5200-6976-45F0-9D08-5F6BE525D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5DDDD-BC9D-43D8-9BB0-68540B3030E3}" type="datetimeFigureOut">
              <a:rPr lang="en-US" smtClean="0"/>
              <a:t>6/22/2023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C45D2B-46AE-4B7C-B31A-EC672C6B6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8FC4B5-3BBE-4F9A-AB78-618CF4906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04CCA-D92F-4CFA-9D4E-80A52F1DAF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978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186CE-E4E5-4FA2-9748-255ADC017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A8C8017-D7F0-4754-8C79-8BC8E92F6A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46226F-CEB2-4743-A934-83E0D311E4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D34A7E-AD56-473B-8BBB-61865887F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5DDDD-BC9D-43D8-9BB0-68540B3030E3}" type="datetimeFigureOut">
              <a:rPr lang="en-US" smtClean="0"/>
              <a:t>6/22/2023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9442F8-0A8F-4B8F-BB35-7BEC3B5A0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4F803E-DB71-48D2-A303-2C352FC99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04CCA-D92F-4CFA-9D4E-80A52F1DAF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248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D6228-62B1-4093-A7D1-27BD09146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6DA27A-4E00-4A0A-A110-8CD9C8FB2E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5AB58C-EDBA-4777-8621-577564D54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5DDDD-BC9D-43D8-9BB0-68540B3030E3}" type="datetimeFigureOut">
              <a:rPr lang="en-US" smtClean="0"/>
              <a:t>6/22/2023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CCF24-6ACB-4A2F-8B28-8DE370C20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1B3796-AB3F-4185-9A3E-E4C68B79C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04CCA-D92F-4CFA-9D4E-80A52F1DAF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320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7BDB03F-D08B-463B-98F8-F300C9EE19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6732FB-AFD3-440B-82F1-392455485B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B365FB-466A-4A67-9AA8-7AE1AE517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5DDDD-BC9D-43D8-9BB0-68540B3030E3}" type="datetimeFigureOut">
              <a:rPr lang="en-US" smtClean="0"/>
              <a:t>6/22/2023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C9AE93-2218-4BD3-BC2C-406479D10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B75E2F-2AED-46BA-B2A2-600115E36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04CCA-D92F-4CFA-9D4E-80A52F1DAF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976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6FDC43-32CA-49E7-87C8-4346F9706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99A9EA-3944-4E1F-8DBA-2482D49672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5A21BE-9CE6-4040-8412-9BC4A3B806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C5DDDD-BC9D-43D8-9BB0-68540B3030E3}" type="datetimeFigureOut">
              <a:rPr lang="en-US" smtClean="0"/>
              <a:t>6/22/2023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C6BC57-BF16-4B00-902C-B4E5110863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8F1FD1-4D41-4BC8-9F57-759BBD1A0E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B04CCA-D92F-4CFA-9D4E-80A52F1DAF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474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sv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4.sv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4.sv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.sv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.sv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doi.org/10.1080/00031305.2017.1375989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C0B27210-D0CA-4654-B3E3-9ABB4F178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F246C3-37EF-4C8D-BBF2-FE2591AD94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56412" y="1784416"/>
            <a:ext cx="5416206" cy="1920995"/>
          </a:xfrm>
        </p:spPr>
        <p:txBody>
          <a:bodyPr anchor="b">
            <a:normAutofit/>
          </a:bodyPr>
          <a:lstStyle/>
          <a:p>
            <a:pPr algn="l"/>
            <a:r>
              <a:rPr lang="en-US" sz="4400" dirty="0">
                <a:solidFill>
                  <a:schemeClr val="bg1"/>
                </a:solidFill>
              </a:rPr>
              <a:t>Example of a simple data organization system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614C4F-CD92-4ECE-A81F-798BAE4871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48464" y="4580368"/>
            <a:ext cx="6024154" cy="1233995"/>
          </a:xfrm>
        </p:spPr>
        <p:txBody>
          <a:bodyPr anchor="t">
            <a:normAutofit fontScale="92500"/>
          </a:bodyPr>
          <a:lstStyle/>
          <a:p>
            <a:pPr algn="l"/>
            <a:r>
              <a:rPr lang="en-US" sz="1800" b="1" dirty="0">
                <a:solidFill>
                  <a:schemeClr val="bg1"/>
                </a:solidFill>
              </a:rPr>
              <a:t>A practical guide to data management and sharing for biomedical laboratory researchers</a:t>
            </a:r>
          </a:p>
          <a:p>
            <a:pPr algn="l"/>
            <a:r>
              <a:rPr lang="en-US" sz="1600" dirty="0">
                <a:solidFill>
                  <a:schemeClr val="bg1"/>
                </a:solidFill>
              </a:rPr>
              <a:t>Fouad K*, </a:t>
            </a:r>
            <a:r>
              <a:rPr lang="en-US" sz="1600" dirty="0" err="1">
                <a:solidFill>
                  <a:schemeClr val="bg1"/>
                </a:solidFill>
              </a:rPr>
              <a:t>Vavrek</a:t>
            </a:r>
            <a:r>
              <a:rPr lang="en-US" sz="1600" dirty="0">
                <a:solidFill>
                  <a:schemeClr val="bg1"/>
                </a:solidFill>
              </a:rPr>
              <a:t> R, </a:t>
            </a:r>
            <a:r>
              <a:rPr lang="en-US" sz="1600" dirty="0" err="1">
                <a:solidFill>
                  <a:schemeClr val="bg1"/>
                </a:solidFill>
              </a:rPr>
              <a:t>Surles</a:t>
            </a:r>
            <a:r>
              <a:rPr lang="en-US" sz="1600" dirty="0">
                <a:solidFill>
                  <a:schemeClr val="bg1"/>
                </a:solidFill>
              </a:rPr>
              <a:t>-Zeigler MC, </a:t>
            </a:r>
            <a:r>
              <a:rPr lang="en-US" sz="1600" dirty="0" err="1">
                <a:solidFill>
                  <a:schemeClr val="bg1"/>
                </a:solidFill>
              </a:rPr>
              <a:t>Huie</a:t>
            </a:r>
            <a:r>
              <a:rPr lang="en-US" sz="1600" dirty="0">
                <a:solidFill>
                  <a:schemeClr val="bg1"/>
                </a:solidFill>
              </a:rPr>
              <a:t> JR, </a:t>
            </a:r>
            <a:r>
              <a:rPr lang="en-US" sz="1600" dirty="0" err="1">
                <a:solidFill>
                  <a:schemeClr val="bg1"/>
                </a:solidFill>
              </a:rPr>
              <a:t>Radabaugh</a:t>
            </a:r>
            <a:r>
              <a:rPr lang="en-US" sz="1600" dirty="0">
                <a:solidFill>
                  <a:schemeClr val="bg1"/>
                </a:solidFill>
              </a:rPr>
              <a:t> H, </a:t>
            </a:r>
            <a:r>
              <a:rPr lang="en-US" sz="1600" dirty="0" err="1">
                <a:solidFill>
                  <a:schemeClr val="bg1"/>
                </a:solidFill>
              </a:rPr>
              <a:t>Gurkoff</a:t>
            </a:r>
            <a:r>
              <a:rPr lang="en-US" sz="1600" dirty="0">
                <a:solidFill>
                  <a:schemeClr val="bg1"/>
                </a:solidFill>
              </a:rPr>
              <a:t> GG, Visser U, </a:t>
            </a:r>
            <a:r>
              <a:rPr lang="en-US" sz="1600" dirty="0" err="1">
                <a:solidFill>
                  <a:schemeClr val="bg1"/>
                </a:solidFill>
              </a:rPr>
              <a:t>Grethe</a:t>
            </a:r>
            <a:r>
              <a:rPr lang="en-US" sz="1600" dirty="0">
                <a:solidFill>
                  <a:schemeClr val="bg1"/>
                </a:solidFill>
              </a:rPr>
              <a:t> JS, Martone ME, Ferguson AR, </a:t>
            </a:r>
            <a:r>
              <a:rPr lang="en-US" sz="1600" dirty="0" err="1">
                <a:solidFill>
                  <a:schemeClr val="bg1"/>
                </a:solidFill>
              </a:rPr>
              <a:t>Gensel</a:t>
            </a:r>
            <a:r>
              <a:rPr lang="en-US" sz="1600" dirty="0">
                <a:solidFill>
                  <a:schemeClr val="bg1"/>
                </a:solidFill>
              </a:rPr>
              <a:t> JC*, Torres-</a:t>
            </a:r>
            <a:r>
              <a:rPr lang="en-US" sz="1600" dirty="0" err="1">
                <a:solidFill>
                  <a:schemeClr val="bg1"/>
                </a:solidFill>
              </a:rPr>
              <a:t>Espin</a:t>
            </a:r>
            <a:r>
              <a:rPr lang="en-US" sz="1600" dirty="0">
                <a:solidFill>
                  <a:schemeClr val="bg1"/>
                </a:solidFill>
              </a:rPr>
              <a:t> A*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70B66945-4967-4040-926D-DCA44313CD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24154" cy="685800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Graphic 6" descr="Laptop Secure">
            <a:extLst>
              <a:ext uri="{FF2B5EF4-FFF2-40B4-BE49-F238E27FC236}">
                <a16:creationId xmlns:a16="http://schemas.microsoft.com/office/drawing/2014/main" id="{3B280BEA-BF7D-90A2-744B-1C21DA06F8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9382" y="720993"/>
            <a:ext cx="4047843" cy="4047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3215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306D3-9766-42DD-8C07-3A72D2E24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9435" y="141388"/>
            <a:ext cx="3866965" cy="1325563"/>
          </a:xfrm>
        </p:spPr>
        <p:txBody>
          <a:bodyPr/>
          <a:lstStyle/>
          <a:p>
            <a:r>
              <a:rPr lang="en-US" dirty="0"/>
              <a:t>Levels of data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C31F0AE5-4402-427E-BFD9-08D460E2250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21390889"/>
              </p:ext>
            </p:extLst>
          </p:nvPr>
        </p:nvGraphicFramePr>
        <p:xfrm>
          <a:off x="838200" y="1504198"/>
          <a:ext cx="7710996" cy="49886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C469BD0E-2AD2-447A-803A-E6E3DED6C710}"/>
              </a:ext>
            </a:extLst>
          </p:cNvPr>
          <p:cNvSpPr txBox="1"/>
          <p:nvPr/>
        </p:nvSpPr>
        <p:spPr>
          <a:xfrm>
            <a:off x="7728011" y="5049943"/>
            <a:ext cx="36398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 make several observations or measures in different variables per subject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03A86D-2363-4B63-8553-E27682F1DA4B}"/>
              </a:ext>
            </a:extLst>
          </p:cNvPr>
          <p:cNvSpPr txBox="1"/>
          <p:nvPr/>
        </p:nvSpPr>
        <p:spPr>
          <a:xfrm>
            <a:off x="7728011" y="4068677"/>
            <a:ext cx="2831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Each subject is unique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42EFF6-94FB-4E58-842D-ACF384BF3ED9}"/>
              </a:ext>
            </a:extLst>
          </p:cNvPr>
          <p:cNvSpPr txBox="1"/>
          <p:nvPr/>
        </p:nvSpPr>
        <p:spPr>
          <a:xfrm>
            <a:off x="7728011" y="3174998"/>
            <a:ext cx="26721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 have several subjects per experiment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9217D89-D1BB-42A2-8302-E0B2C3DB0605}"/>
              </a:ext>
            </a:extLst>
          </p:cNvPr>
          <p:cNvSpPr txBox="1"/>
          <p:nvPr/>
        </p:nvSpPr>
        <p:spPr>
          <a:xfrm>
            <a:off x="7728011" y="2448217"/>
            <a:ext cx="29473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study may be compressed of several experiments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032C6F-37BD-4EDC-93ED-78E972F55608}"/>
              </a:ext>
            </a:extLst>
          </p:cNvPr>
          <p:cNvSpPr txBox="1"/>
          <p:nvPr/>
        </p:nvSpPr>
        <p:spPr>
          <a:xfrm>
            <a:off x="7728011" y="1691076"/>
            <a:ext cx="36398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whole data collection history of the lab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43DDA9B-0435-4B4F-B4DD-462E5168F886}"/>
              </a:ext>
            </a:extLst>
          </p:cNvPr>
          <p:cNvCxnSpPr>
            <a:cxnSpLocks/>
            <a:endCxn id="7" idx="1"/>
          </p:cNvCxnSpPr>
          <p:nvPr/>
        </p:nvCxnSpPr>
        <p:spPr>
          <a:xfrm>
            <a:off x="5362113" y="5511608"/>
            <a:ext cx="2365898" cy="0"/>
          </a:xfrm>
          <a:prstGeom prst="line">
            <a:avLst/>
          </a:prstGeom>
          <a:ln>
            <a:headEnd type="oval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C48D6A1-B2DF-4BAF-AAC9-753EDAAD0516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5237825" y="4253343"/>
            <a:ext cx="2490186" cy="0"/>
          </a:xfrm>
          <a:prstGeom prst="line">
            <a:avLst/>
          </a:prstGeom>
          <a:ln>
            <a:tailEnd type="oval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AD56959-B249-4ECC-A4FF-A309B786B8D5}"/>
              </a:ext>
            </a:extLst>
          </p:cNvPr>
          <p:cNvCxnSpPr>
            <a:cxnSpLocks/>
            <a:stCxn id="9" idx="1"/>
          </p:cNvCxnSpPr>
          <p:nvPr/>
        </p:nvCxnSpPr>
        <p:spPr>
          <a:xfrm flipH="1" flipV="1">
            <a:off x="5362113" y="3489280"/>
            <a:ext cx="2365898" cy="8884"/>
          </a:xfrm>
          <a:prstGeom prst="line">
            <a:avLst/>
          </a:prstGeom>
          <a:ln>
            <a:tailEnd type="oval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4F25E67-5804-429A-B05F-74A36EA8255F}"/>
              </a:ext>
            </a:extLst>
          </p:cNvPr>
          <p:cNvCxnSpPr>
            <a:cxnSpLocks/>
            <a:stCxn id="10" idx="1"/>
          </p:cNvCxnSpPr>
          <p:nvPr/>
        </p:nvCxnSpPr>
        <p:spPr>
          <a:xfrm flipH="1" flipV="1">
            <a:off x="5011446" y="2766961"/>
            <a:ext cx="2716565" cy="4422"/>
          </a:xfrm>
          <a:prstGeom prst="line">
            <a:avLst/>
          </a:prstGeom>
          <a:ln>
            <a:tailEnd type="oval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72B5EFA-9675-4ADB-9BD4-2C6A42150AF4}"/>
              </a:ext>
            </a:extLst>
          </p:cNvPr>
          <p:cNvCxnSpPr>
            <a:cxnSpLocks/>
            <a:stCxn id="11" idx="1"/>
          </p:cNvCxnSpPr>
          <p:nvPr/>
        </p:nvCxnSpPr>
        <p:spPr>
          <a:xfrm flipH="1" flipV="1">
            <a:off x="4975934" y="1990640"/>
            <a:ext cx="2752077" cy="23602"/>
          </a:xfrm>
          <a:prstGeom prst="line">
            <a:avLst/>
          </a:prstGeom>
          <a:ln>
            <a:tailEnd type="oval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9997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7DBE39AB-55C1-73B6-2BE4-A9CF7A7C0F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38303285"/>
              </p:ext>
            </p:extLst>
          </p:nvPr>
        </p:nvGraphicFramePr>
        <p:xfrm>
          <a:off x="1596994" y="444094"/>
          <a:ext cx="8772124" cy="60416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8F3CCAC2-D44F-29CE-2700-244AA14D3F11}"/>
              </a:ext>
            </a:extLst>
          </p:cNvPr>
          <p:cNvSpPr txBox="1">
            <a:spLocks/>
          </p:cNvSpPr>
          <p:nvPr/>
        </p:nvSpPr>
        <p:spPr>
          <a:xfrm>
            <a:off x="4506474" y="2802161"/>
            <a:ext cx="317905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The Research Data Lifecycle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3F30D6-77C5-DCBD-4E4C-DEDDB9FFC95B}"/>
              </a:ext>
            </a:extLst>
          </p:cNvPr>
          <p:cNvSpPr txBox="1"/>
          <p:nvPr/>
        </p:nvSpPr>
        <p:spPr>
          <a:xfrm>
            <a:off x="7543482" y="239043"/>
            <a:ext cx="36398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Study design and planning of research activities</a:t>
            </a:r>
          </a:p>
        </p:txBody>
      </p:sp>
      <p:cxnSp>
        <p:nvCxnSpPr>
          <p:cNvPr id="10" name="Connector: Elbow 9">
            <a:extLst>
              <a:ext uri="{FF2B5EF4-FFF2-40B4-BE49-F238E27FC236}">
                <a16:creationId xmlns:a16="http://schemas.microsoft.com/office/drawing/2014/main" id="{82ABD35B-2EF2-F6DC-4D29-0758F90BA96C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6724650" y="562209"/>
            <a:ext cx="818832" cy="237891"/>
          </a:xfrm>
          <a:prstGeom prst="bentConnector3">
            <a:avLst>
              <a:gd name="adj1" fmla="val 56979"/>
            </a:avLst>
          </a:prstGeom>
          <a:ln w="12700">
            <a:solidFill>
              <a:schemeClr val="tx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ED479BD-3A33-62DC-AB49-05271DC33C0E}"/>
              </a:ext>
            </a:extLst>
          </p:cNvPr>
          <p:cNvSpPr txBox="1"/>
          <p:nvPr/>
        </p:nvSpPr>
        <p:spPr>
          <a:xfrm>
            <a:off x="9081326" y="1723095"/>
            <a:ext cx="28774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Run the study and collect data, material, samples, etc.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30653CB-D4EC-AC60-1830-5CC7DE2BBD1E}"/>
              </a:ext>
            </a:extLst>
          </p:cNvPr>
          <p:cNvCxnSpPr>
            <a:cxnSpLocks/>
            <a:stCxn id="13" idx="1"/>
          </p:cNvCxnSpPr>
          <p:nvPr/>
        </p:nvCxnSpPr>
        <p:spPr>
          <a:xfrm flipH="1">
            <a:off x="8717871" y="2046261"/>
            <a:ext cx="363455" cy="0"/>
          </a:xfrm>
          <a:prstGeom prst="line">
            <a:avLst/>
          </a:prstGeom>
          <a:ln>
            <a:tailEnd type="oval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511273E-875E-2D5B-C774-0CC2A72CE376}"/>
              </a:ext>
            </a:extLst>
          </p:cNvPr>
          <p:cNvSpPr txBox="1"/>
          <p:nvPr/>
        </p:nvSpPr>
        <p:spPr>
          <a:xfrm>
            <a:off x="9363404" y="3527559"/>
            <a:ext cx="28774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Generate data from collected samples and material. Process raw data into meaningful read-outs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FA0ACBE-54BA-9CB6-A4D3-8941217FD52A}"/>
              </a:ext>
            </a:extLst>
          </p:cNvPr>
          <p:cNvCxnSpPr>
            <a:cxnSpLocks/>
            <a:stCxn id="18" idx="1"/>
          </p:cNvCxnSpPr>
          <p:nvPr/>
        </p:nvCxnSpPr>
        <p:spPr>
          <a:xfrm flipH="1" flipV="1">
            <a:off x="9178452" y="4127723"/>
            <a:ext cx="184952" cy="1"/>
          </a:xfrm>
          <a:prstGeom prst="line">
            <a:avLst/>
          </a:prstGeom>
          <a:ln>
            <a:tailEnd type="oval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338EA8D-BB7A-97F4-3506-6D516531B817}"/>
              </a:ext>
            </a:extLst>
          </p:cNvPr>
          <p:cNvSpPr txBox="1"/>
          <p:nvPr/>
        </p:nvSpPr>
        <p:spPr>
          <a:xfrm>
            <a:off x="8438467" y="5445257"/>
            <a:ext cx="28774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Analyze data to generate primary insights and knowledge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22C51FF-0C7A-D091-156D-D627D9A00E08}"/>
              </a:ext>
            </a:extLst>
          </p:cNvPr>
          <p:cNvCxnSpPr>
            <a:cxnSpLocks/>
            <a:stCxn id="21" idx="1"/>
          </p:cNvCxnSpPr>
          <p:nvPr/>
        </p:nvCxnSpPr>
        <p:spPr>
          <a:xfrm flipH="1">
            <a:off x="7894289" y="5906922"/>
            <a:ext cx="544178" cy="0"/>
          </a:xfrm>
          <a:prstGeom prst="line">
            <a:avLst/>
          </a:prstGeom>
          <a:ln>
            <a:tailEnd type="oval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75146768-B24D-8E29-B1B3-4027752E3613}"/>
              </a:ext>
            </a:extLst>
          </p:cNvPr>
          <p:cNvSpPr txBox="1"/>
          <p:nvPr/>
        </p:nvSpPr>
        <p:spPr>
          <a:xfrm>
            <a:off x="1008673" y="5701354"/>
            <a:ext cx="28774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Long-term data preservation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62F95F5-F88A-C4F4-2875-D412152CF6D1}"/>
              </a:ext>
            </a:extLst>
          </p:cNvPr>
          <p:cNvCxnSpPr>
            <a:cxnSpLocks/>
            <a:stCxn id="25" idx="3"/>
          </p:cNvCxnSpPr>
          <p:nvPr/>
        </p:nvCxnSpPr>
        <p:spPr>
          <a:xfrm>
            <a:off x="3886096" y="5886020"/>
            <a:ext cx="243499" cy="0"/>
          </a:xfrm>
          <a:prstGeom prst="line">
            <a:avLst/>
          </a:prstGeom>
          <a:ln>
            <a:tailEnd type="oval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C6BA8603-3D2B-DE9B-3CD0-FDDCF42BE2A8}"/>
              </a:ext>
            </a:extLst>
          </p:cNvPr>
          <p:cNvSpPr txBox="1"/>
          <p:nvPr/>
        </p:nvSpPr>
        <p:spPr>
          <a:xfrm>
            <a:off x="265045" y="3036339"/>
            <a:ext cx="246045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Provide access to others in a usable format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6B240E8-7DC8-2D7E-6085-199FDE1B09E8}"/>
              </a:ext>
            </a:extLst>
          </p:cNvPr>
          <p:cNvSpPr txBox="1"/>
          <p:nvPr/>
        </p:nvSpPr>
        <p:spPr>
          <a:xfrm>
            <a:off x="921622" y="739330"/>
            <a:ext cx="26468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Generate new knowledge and insights from already collected data</a:t>
            </a:r>
          </a:p>
        </p:txBody>
      </p:sp>
      <p:cxnSp>
        <p:nvCxnSpPr>
          <p:cNvPr id="39" name="Connector: Elbow 38">
            <a:extLst>
              <a:ext uri="{FF2B5EF4-FFF2-40B4-BE49-F238E27FC236}">
                <a16:creationId xmlns:a16="http://schemas.microsoft.com/office/drawing/2014/main" id="{99391E60-9012-5B2B-F1EE-35C7B4143C79}"/>
              </a:ext>
            </a:extLst>
          </p:cNvPr>
          <p:cNvCxnSpPr>
            <a:cxnSpLocks/>
            <a:endCxn id="28" idx="2"/>
          </p:cNvCxnSpPr>
          <p:nvPr/>
        </p:nvCxnSpPr>
        <p:spPr>
          <a:xfrm rot="10800000">
            <a:off x="1495272" y="3676420"/>
            <a:ext cx="1195058" cy="567107"/>
          </a:xfrm>
          <a:prstGeom prst="bentConnector2">
            <a:avLst/>
          </a:prstGeom>
          <a:ln w="12700">
            <a:solidFill>
              <a:schemeClr val="tx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or: Elbow 41">
            <a:extLst>
              <a:ext uri="{FF2B5EF4-FFF2-40B4-BE49-F238E27FC236}">
                <a16:creationId xmlns:a16="http://schemas.microsoft.com/office/drawing/2014/main" id="{D1784313-557F-2CDC-68E8-EC242C9D124B}"/>
              </a:ext>
            </a:extLst>
          </p:cNvPr>
          <p:cNvCxnSpPr>
            <a:cxnSpLocks/>
            <a:endCxn id="35" idx="2"/>
          </p:cNvCxnSpPr>
          <p:nvPr/>
        </p:nvCxnSpPr>
        <p:spPr>
          <a:xfrm rot="10800000">
            <a:off x="2245064" y="1662661"/>
            <a:ext cx="943008" cy="341339"/>
          </a:xfrm>
          <a:prstGeom prst="bentConnector2">
            <a:avLst/>
          </a:prstGeom>
          <a:ln w="12700">
            <a:solidFill>
              <a:schemeClr val="tx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>
            <a:extLst>
              <a:ext uri="{FF2B5EF4-FFF2-40B4-BE49-F238E27FC236}">
                <a16:creationId xmlns:a16="http://schemas.microsoft.com/office/drawing/2014/main" id="{9BEAFE5F-A4FE-0EC8-CF85-DCDE2873CFFC}"/>
              </a:ext>
            </a:extLst>
          </p:cNvPr>
          <p:cNvGrpSpPr/>
          <p:nvPr/>
        </p:nvGrpSpPr>
        <p:grpSpPr>
          <a:xfrm>
            <a:off x="458232" y="954793"/>
            <a:ext cx="4699583" cy="5647237"/>
            <a:chOff x="458232" y="954793"/>
            <a:chExt cx="4699583" cy="5647237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51FA55F1-B6B4-5C07-F276-260464DD4D56}"/>
                </a:ext>
              </a:extLst>
            </p:cNvPr>
            <p:cNvSpPr/>
            <p:nvPr/>
          </p:nvSpPr>
          <p:spPr>
            <a:xfrm>
              <a:off x="458232" y="954793"/>
              <a:ext cx="4699583" cy="56343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960E90DA-AC38-10F1-D4B6-13DDBA13BD71}"/>
                </a:ext>
              </a:extLst>
            </p:cNvPr>
            <p:cNvGrpSpPr/>
            <p:nvPr/>
          </p:nvGrpSpPr>
          <p:grpSpPr>
            <a:xfrm>
              <a:off x="545306" y="1085667"/>
              <a:ext cx="4439695" cy="5516363"/>
              <a:chOff x="492038" y="544130"/>
              <a:chExt cx="4439695" cy="5516363"/>
            </a:xfrm>
          </p:grpSpPr>
          <p:pic>
            <p:nvPicPr>
              <p:cNvPr id="4" name="Graphic 3" descr="Open folder with solid fill">
                <a:extLst>
                  <a:ext uri="{FF2B5EF4-FFF2-40B4-BE49-F238E27FC236}">
                    <a16:creationId xmlns:a16="http://schemas.microsoft.com/office/drawing/2014/main" id="{8D134819-94E4-4C17-25F1-FD7EB66F4C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212507" y="1192283"/>
                <a:ext cx="457200" cy="457200"/>
              </a:xfrm>
              <a:prstGeom prst="rect">
                <a:avLst/>
              </a:prstGeom>
            </p:spPr>
          </p:pic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3BB872C-79FD-8E34-CAA6-2ADF6E93D839}"/>
                  </a:ext>
                </a:extLst>
              </p:cNvPr>
              <p:cNvSpPr txBox="1"/>
              <p:nvPr/>
            </p:nvSpPr>
            <p:spPr>
              <a:xfrm>
                <a:off x="1237846" y="844406"/>
                <a:ext cx="17279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Lab data storage</a:t>
                </a:r>
              </a:p>
            </p:txBody>
          </p:sp>
          <p:pic>
            <p:nvPicPr>
              <p:cNvPr id="6" name="Graphic 5" descr="Cloud Computing with solid fill">
                <a:extLst>
                  <a:ext uri="{FF2B5EF4-FFF2-40B4-BE49-F238E27FC236}">
                    <a16:creationId xmlns:a16="http://schemas.microsoft.com/office/drawing/2014/main" id="{149CD701-88DB-CE2B-91A1-D8D0DB0D73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492038" y="544130"/>
                <a:ext cx="745808" cy="745808"/>
              </a:xfrm>
              <a:prstGeom prst="rect">
                <a:avLst/>
              </a:prstGeom>
            </p:spPr>
          </p:pic>
          <p:pic>
            <p:nvPicPr>
              <p:cNvPr id="7" name="Graphic 6" descr="Open folder with solid fill">
                <a:extLst>
                  <a:ext uri="{FF2B5EF4-FFF2-40B4-BE49-F238E27FC236}">
                    <a16:creationId xmlns:a16="http://schemas.microsoft.com/office/drawing/2014/main" id="{89D07797-5F88-B1A7-4BAF-4B0534F995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241082" y="1588871"/>
                <a:ext cx="457200" cy="457200"/>
              </a:xfrm>
              <a:prstGeom prst="rect">
                <a:avLst/>
              </a:prstGeom>
            </p:spPr>
          </p:pic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A9282A26-53AF-39C2-C590-7969CBE2B8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856266" y="1996686"/>
                <a:ext cx="491133" cy="523875"/>
              </a:xfrm>
              <a:prstGeom prst="rect">
                <a:avLst/>
              </a:prstGeom>
            </p:spPr>
          </p:pic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E7D17FF-CBC6-624C-1ACB-1769B56DC4A3}"/>
                  </a:ext>
                </a:extLst>
              </p:cNvPr>
              <p:cNvSpPr txBox="1"/>
              <p:nvPr/>
            </p:nvSpPr>
            <p:spPr>
              <a:xfrm>
                <a:off x="1679232" y="1261101"/>
                <a:ext cx="20066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Lab documentation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F1E239F-5780-C75E-8335-5439E6C3CB6D}"/>
                  </a:ext>
                </a:extLst>
              </p:cNvPr>
              <p:cNvSpPr txBox="1"/>
              <p:nvPr/>
            </p:nvSpPr>
            <p:spPr>
              <a:xfrm>
                <a:off x="1679232" y="1667214"/>
                <a:ext cx="62055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Data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9BF34C6-51C3-8679-CA53-BE3EE605B30B}"/>
                  </a:ext>
                </a:extLst>
              </p:cNvPr>
              <p:cNvSpPr txBox="1"/>
              <p:nvPr/>
            </p:nvSpPr>
            <p:spPr>
              <a:xfrm>
                <a:off x="2372275" y="2073957"/>
                <a:ext cx="1988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Experiment catalog</a:t>
                </a:r>
              </a:p>
            </p:txBody>
          </p:sp>
          <p:pic>
            <p:nvPicPr>
              <p:cNvPr id="12" name="Graphic 11" descr="Open folder with solid fill">
                <a:extLst>
                  <a:ext uri="{FF2B5EF4-FFF2-40B4-BE49-F238E27FC236}">
                    <a16:creationId xmlns:a16="http://schemas.microsoft.com/office/drawing/2014/main" id="{8574A0D5-37BF-BDDE-6C4A-45FD672FA6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915075" y="2408248"/>
                <a:ext cx="457200" cy="457200"/>
              </a:xfrm>
              <a:prstGeom prst="rect">
                <a:avLst/>
              </a:prstGeom>
            </p:spPr>
          </p:pic>
          <p:pic>
            <p:nvPicPr>
              <p:cNvPr id="13" name="Graphic 12" descr="Open folder with solid fill">
                <a:extLst>
                  <a:ext uri="{FF2B5EF4-FFF2-40B4-BE49-F238E27FC236}">
                    <a16:creationId xmlns:a16="http://schemas.microsoft.com/office/drawing/2014/main" id="{8801AFF0-2B43-8B1B-8DE4-27B3F68555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915075" y="5297015"/>
                <a:ext cx="457200" cy="457200"/>
              </a:xfrm>
              <a:prstGeom prst="rect">
                <a:avLst/>
              </a:prstGeom>
            </p:spPr>
          </p:pic>
          <p:pic>
            <p:nvPicPr>
              <p:cNvPr id="14" name="Graphic 13" descr="Open folder with solid fill">
                <a:extLst>
                  <a:ext uri="{FF2B5EF4-FFF2-40B4-BE49-F238E27FC236}">
                    <a16:creationId xmlns:a16="http://schemas.microsoft.com/office/drawing/2014/main" id="{9E3461BC-1D0D-4300-5385-9E422E4A7A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915075" y="5603293"/>
                <a:ext cx="457200" cy="457200"/>
              </a:xfrm>
              <a:prstGeom prst="rect">
                <a:avLst/>
              </a:prstGeom>
            </p:spPr>
          </p:pic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FAAB6C8-3342-B56C-A27C-37A92CCD20C1}"/>
                  </a:ext>
                </a:extLst>
              </p:cNvPr>
              <p:cNvSpPr txBox="1"/>
              <p:nvPr/>
            </p:nvSpPr>
            <p:spPr>
              <a:xfrm>
                <a:off x="2372275" y="2472719"/>
                <a:ext cx="5677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AA1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D132708-D3E8-1D70-3C81-5D5C6D57E933}"/>
                  </a:ext>
                </a:extLst>
              </p:cNvPr>
              <p:cNvSpPr txBox="1"/>
              <p:nvPr/>
            </p:nvSpPr>
            <p:spPr>
              <a:xfrm>
                <a:off x="2372275" y="5333001"/>
                <a:ext cx="5677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AA2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7E202F7-CB41-E019-A8F1-C406F12FC370}"/>
                  </a:ext>
                </a:extLst>
              </p:cNvPr>
              <p:cNvSpPr txBox="1"/>
              <p:nvPr/>
            </p:nvSpPr>
            <p:spPr>
              <a:xfrm>
                <a:off x="2372275" y="5620593"/>
                <a:ext cx="3433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…</a:t>
                </a:r>
              </a:p>
            </p:txBody>
          </p:sp>
          <p:cxnSp>
            <p:nvCxnSpPr>
              <p:cNvPr id="18" name="Connector: Elbow 17">
                <a:extLst>
                  <a:ext uri="{FF2B5EF4-FFF2-40B4-BE49-F238E27FC236}">
                    <a16:creationId xmlns:a16="http://schemas.microsoft.com/office/drawing/2014/main" id="{3A02A6F9-2593-79D9-2140-A93520E3F3A2}"/>
                  </a:ext>
                </a:extLst>
              </p:cNvPr>
              <p:cNvCxnSpPr>
                <a:stCxn id="6" idx="2"/>
                <a:endCxn id="4" idx="1"/>
              </p:cNvCxnSpPr>
              <p:nvPr/>
            </p:nvCxnSpPr>
            <p:spPr>
              <a:xfrm rot="16200000" flipH="1">
                <a:off x="973252" y="1181627"/>
                <a:ext cx="130945" cy="347565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Connector: Elbow 18">
                <a:extLst>
                  <a:ext uri="{FF2B5EF4-FFF2-40B4-BE49-F238E27FC236}">
                    <a16:creationId xmlns:a16="http://schemas.microsoft.com/office/drawing/2014/main" id="{687E7BE7-E782-D3D6-9C6A-B4DE63BD63F0}"/>
                  </a:ext>
                </a:extLst>
              </p:cNvPr>
              <p:cNvCxnSpPr>
                <a:stCxn id="6" idx="2"/>
                <a:endCxn id="7" idx="1"/>
              </p:cNvCxnSpPr>
              <p:nvPr/>
            </p:nvCxnSpPr>
            <p:spPr>
              <a:xfrm rot="16200000" flipH="1">
                <a:off x="789246" y="1365634"/>
                <a:ext cx="527533" cy="376140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Connector: Elbow 19">
                <a:extLst>
                  <a:ext uri="{FF2B5EF4-FFF2-40B4-BE49-F238E27FC236}">
                    <a16:creationId xmlns:a16="http://schemas.microsoft.com/office/drawing/2014/main" id="{66EF990A-B33D-1383-F649-51112D6EAABC}"/>
                  </a:ext>
                </a:extLst>
              </p:cNvPr>
              <p:cNvCxnSpPr>
                <a:stCxn id="7" idx="2"/>
                <a:endCxn id="8" idx="1"/>
              </p:cNvCxnSpPr>
              <p:nvPr/>
            </p:nvCxnSpPr>
            <p:spPr>
              <a:xfrm rot="16200000" flipH="1">
                <a:off x="1556698" y="1959055"/>
                <a:ext cx="212553" cy="386584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Connector: Elbow 20">
                <a:extLst>
                  <a:ext uri="{FF2B5EF4-FFF2-40B4-BE49-F238E27FC236}">
                    <a16:creationId xmlns:a16="http://schemas.microsoft.com/office/drawing/2014/main" id="{79D09142-0AA8-FA37-43BD-C9356A02FD3E}"/>
                  </a:ext>
                </a:extLst>
              </p:cNvPr>
              <p:cNvCxnSpPr>
                <a:stCxn id="7" idx="2"/>
                <a:endCxn id="12" idx="1"/>
              </p:cNvCxnSpPr>
              <p:nvPr/>
            </p:nvCxnSpPr>
            <p:spPr>
              <a:xfrm rot="16200000" flipH="1">
                <a:off x="1396990" y="2118762"/>
                <a:ext cx="590777" cy="445393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Connector: Elbow 21">
                <a:extLst>
                  <a:ext uri="{FF2B5EF4-FFF2-40B4-BE49-F238E27FC236}">
                    <a16:creationId xmlns:a16="http://schemas.microsoft.com/office/drawing/2014/main" id="{3609D04E-D021-9270-0CAB-AE688BAE479B}"/>
                  </a:ext>
                </a:extLst>
              </p:cNvPr>
              <p:cNvCxnSpPr>
                <a:stCxn id="7" idx="2"/>
                <a:endCxn id="13" idx="1"/>
              </p:cNvCxnSpPr>
              <p:nvPr/>
            </p:nvCxnSpPr>
            <p:spPr>
              <a:xfrm rot="16200000" flipH="1">
                <a:off x="-47394" y="3563146"/>
                <a:ext cx="3479544" cy="445393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Connector: Elbow 22">
                <a:extLst>
                  <a:ext uri="{FF2B5EF4-FFF2-40B4-BE49-F238E27FC236}">
                    <a16:creationId xmlns:a16="http://schemas.microsoft.com/office/drawing/2014/main" id="{85FBF531-7D5D-68D1-3B0B-D61DBB720CC1}"/>
                  </a:ext>
                </a:extLst>
              </p:cNvPr>
              <p:cNvCxnSpPr>
                <a:stCxn id="7" idx="2"/>
                <a:endCxn id="14" idx="1"/>
              </p:cNvCxnSpPr>
              <p:nvPr/>
            </p:nvCxnSpPr>
            <p:spPr>
              <a:xfrm rot="16200000" flipH="1">
                <a:off x="-200533" y="3716285"/>
                <a:ext cx="3785822" cy="445393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4" name="Graphic 23" descr="Open folder with solid fill">
                <a:extLst>
                  <a:ext uri="{FF2B5EF4-FFF2-40B4-BE49-F238E27FC236}">
                    <a16:creationId xmlns:a16="http://schemas.microsoft.com/office/drawing/2014/main" id="{55BEB94C-B34D-460F-52FC-7BCA8B07CF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402065" y="4578859"/>
                <a:ext cx="457200" cy="457200"/>
              </a:xfrm>
              <a:prstGeom prst="rect">
                <a:avLst/>
              </a:prstGeom>
            </p:spPr>
          </p:pic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7D26A44-CFCC-924F-FED6-715C84E82DC0}"/>
                  </a:ext>
                </a:extLst>
              </p:cNvPr>
              <p:cNvSpPr txBox="1"/>
              <p:nvPr/>
            </p:nvSpPr>
            <p:spPr>
              <a:xfrm>
                <a:off x="2859265" y="4614845"/>
                <a:ext cx="15994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Processed data</a:t>
                </a:r>
              </a:p>
            </p:txBody>
          </p:sp>
          <p:pic>
            <p:nvPicPr>
              <p:cNvPr id="26" name="Graphic 25" descr="Open folder with solid fill">
                <a:extLst>
                  <a:ext uri="{FF2B5EF4-FFF2-40B4-BE49-F238E27FC236}">
                    <a16:creationId xmlns:a16="http://schemas.microsoft.com/office/drawing/2014/main" id="{E4DAA03D-4253-61BE-0D91-30397361AF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393187" y="4962012"/>
                <a:ext cx="457200" cy="457200"/>
              </a:xfrm>
              <a:prstGeom prst="rect">
                <a:avLst/>
              </a:prstGeom>
            </p:spPr>
          </p:pic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DB0E947D-20FE-163B-E5C2-499587F01A4E}"/>
                  </a:ext>
                </a:extLst>
              </p:cNvPr>
              <p:cNvSpPr txBox="1"/>
              <p:nvPr/>
            </p:nvSpPr>
            <p:spPr>
              <a:xfrm>
                <a:off x="2859265" y="5024633"/>
                <a:ext cx="10517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Raw data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8AD768B-50CA-7F70-58F3-94BFAECB2969}"/>
                  </a:ext>
                </a:extLst>
              </p:cNvPr>
              <p:cNvSpPr txBox="1"/>
              <p:nvPr/>
            </p:nvSpPr>
            <p:spPr>
              <a:xfrm>
                <a:off x="2874800" y="2855767"/>
                <a:ext cx="183370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AA1 summary log</a:t>
                </a:r>
              </a:p>
            </p:txBody>
          </p:sp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53E5337-0FFE-C66B-7917-91DA069C97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372275" y="3178213"/>
                <a:ext cx="491133" cy="523875"/>
              </a:xfrm>
              <a:prstGeom prst="rect">
                <a:avLst/>
              </a:prstGeom>
            </p:spPr>
          </p:pic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A2BDC77F-6EBC-7BD4-645B-4FA54C0FF96F}"/>
                  </a:ext>
                </a:extLst>
              </p:cNvPr>
              <p:cNvSpPr txBox="1"/>
              <p:nvPr/>
            </p:nvSpPr>
            <p:spPr>
              <a:xfrm>
                <a:off x="2888284" y="3255484"/>
                <a:ext cx="20244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AA1 subject catalog</a:t>
                </a:r>
              </a:p>
            </p:txBody>
          </p:sp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836C0D62-ECCA-F69F-AD26-0A38635218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434664" y="2830090"/>
                <a:ext cx="385460" cy="385460"/>
              </a:xfrm>
              <a:prstGeom prst="rect">
                <a:avLst/>
              </a:prstGeom>
            </p:spPr>
          </p:pic>
          <p:pic>
            <p:nvPicPr>
              <p:cNvPr id="32" name="Graphic 31" descr="Open folder with solid fill">
                <a:extLst>
                  <a:ext uri="{FF2B5EF4-FFF2-40B4-BE49-F238E27FC236}">
                    <a16:creationId xmlns:a16="http://schemas.microsoft.com/office/drawing/2014/main" id="{C8BDBED8-433D-FD71-9A03-718509EB32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422206" y="4164662"/>
                <a:ext cx="457200" cy="457200"/>
              </a:xfrm>
              <a:prstGeom prst="rect">
                <a:avLst/>
              </a:prstGeom>
            </p:spPr>
          </p:pic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D909B67-9A7A-840D-F244-C508543DD567}"/>
                  </a:ext>
                </a:extLst>
              </p:cNvPr>
              <p:cNvSpPr txBox="1"/>
              <p:nvPr/>
            </p:nvSpPr>
            <p:spPr>
              <a:xfrm>
                <a:off x="2888284" y="4227283"/>
                <a:ext cx="202138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Analysis and results</a:t>
                </a:r>
              </a:p>
            </p:txBody>
          </p:sp>
          <p:cxnSp>
            <p:nvCxnSpPr>
              <p:cNvPr id="34" name="Connector: Elbow 33">
                <a:extLst>
                  <a:ext uri="{FF2B5EF4-FFF2-40B4-BE49-F238E27FC236}">
                    <a16:creationId xmlns:a16="http://schemas.microsoft.com/office/drawing/2014/main" id="{AAC96C85-F66F-FA7A-7D26-BEA224D98DB6}"/>
                  </a:ext>
                </a:extLst>
              </p:cNvPr>
              <p:cNvCxnSpPr>
                <a:stCxn id="12" idx="2"/>
                <a:endCxn id="31" idx="1"/>
              </p:cNvCxnSpPr>
              <p:nvPr/>
            </p:nvCxnSpPr>
            <p:spPr>
              <a:xfrm rot="16200000" flipH="1">
                <a:off x="2210483" y="2798639"/>
                <a:ext cx="157372" cy="290989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Connector: Elbow 34">
                <a:extLst>
                  <a:ext uri="{FF2B5EF4-FFF2-40B4-BE49-F238E27FC236}">
                    <a16:creationId xmlns:a16="http://schemas.microsoft.com/office/drawing/2014/main" id="{5BB616A6-7417-BECF-5CDF-58164900299A}"/>
                  </a:ext>
                </a:extLst>
              </p:cNvPr>
              <p:cNvCxnSpPr>
                <a:stCxn id="12" idx="2"/>
                <a:endCxn id="29" idx="1"/>
              </p:cNvCxnSpPr>
              <p:nvPr/>
            </p:nvCxnSpPr>
            <p:spPr>
              <a:xfrm rot="16200000" flipH="1">
                <a:off x="1970624" y="3038499"/>
                <a:ext cx="574703" cy="228600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Connector: Elbow 35">
                <a:extLst>
                  <a:ext uri="{FF2B5EF4-FFF2-40B4-BE49-F238E27FC236}">
                    <a16:creationId xmlns:a16="http://schemas.microsoft.com/office/drawing/2014/main" id="{77413903-AE51-BEB9-4BFA-89F556917EEB}"/>
                  </a:ext>
                </a:extLst>
              </p:cNvPr>
              <p:cNvCxnSpPr>
                <a:stCxn id="12" idx="2"/>
                <a:endCxn id="32" idx="1"/>
              </p:cNvCxnSpPr>
              <p:nvPr/>
            </p:nvCxnSpPr>
            <p:spPr>
              <a:xfrm rot="16200000" flipH="1">
                <a:off x="1519033" y="3490089"/>
                <a:ext cx="1527814" cy="278531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Connector: Elbow 36">
                <a:extLst>
                  <a:ext uri="{FF2B5EF4-FFF2-40B4-BE49-F238E27FC236}">
                    <a16:creationId xmlns:a16="http://schemas.microsoft.com/office/drawing/2014/main" id="{4B3CE2D2-9B81-DC58-05A7-3561378C35CB}"/>
                  </a:ext>
                </a:extLst>
              </p:cNvPr>
              <p:cNvCxnSpPr>
                <a:stCxn id="12" idx="2"/>
                <a:endCxn id="24" idx="1"/>
              </p:cNvCxnSpPr>
              <p:nvPr/>
            </p:nvCxnSpPr>
            <p:spPr>
              <a:xfrm rot="16200000" flipH="1">
                <a:off x="1301865" y="3707258"/>
                <a:ext cx="1942011" cy="258390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Connector: Elbow 37">
                <a:extLst>
                  <a:ext uri="{FF2B5EF4-FFF2-40B4-BE49-F238E27FC236}">
                    <a16:creationId xmlns:a16="http://schemas.microsoft.com/office/drawing/2014/main" id="{A5BA0246-95D1-C20B-62E4-3A3B41520AF0}"/>
                  </a:ext>
                </a:extLst>
              </p:cNvPr>
              <p:cNvCxnSpPr>
                <a:stCxn id="12" idx="2"/>
                <a:endCxn id="26" idx="1"/>
              </p:cNvCxnSpPr>
              <p:nvPr/>
            </p:nvCxnSpPr>
            <p:spPr>
              <a:xfrm rot="16200000" flipH="1">
                <a:off x="1105849" y="3903274"/>
                <a:ext cx="2325164" cy="249512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9" name="Picture 38">
                <a:extLst>
                  <a:ext uri="{FF2B5EF4-FFF2-40B4-BE49-F238E27FC236}">
                    <a16:creationId xmlns:a16="http://schemas.microsoft.com/office/drawing/2014/main" id="{7A364C73-6551-8879-8C7E-529416308E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384975" y="3673513"/>
                <a:ext cx="491133" cy="523875"/>
              </a:xfrm>
              <a:prstGeom prst="rect">
                <a:avLst/>
              </a:prstGeom>
            </p:spPr>
          </p:pic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2D6C139F-0777-DDF5-4DC4-4EBBF6CF8238}"/>
                  </a:ext>
                </a:extLst>
              </p:cNvPr>
              <p:cNvSpPr txBox="1"/>
              <p:nvPr/>
            </p:nvSpPr>
            <p:spPr>
              <a:xfrm>
                <a:off x="2900984" y="3750784"/>
                <a:ext cx="203074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AA1 data dictionary</a:t>
                </a:r>
              </a:p>
            </p:txBody>
          </p:sp>
          <p:cxnSp>
            <p:nvCxnSpPr>
              <p:cNvPr id="41" name="Connector: Elbow 40">
                <a:extLst>
                  <a:ext uri="{FF2B5EF4-FFF2-40B4-BE49-F238E27FC236}">
                    <a16:creationId xmlns:a16="http://schemas.microsoft.com/office/drawing/2014/main" id="{A64C331B-6A80-CBAF-27D0-0F52E3114B9F}"/>
                  </a:ext>
                </a:extLst>
              </p:cNvPr>
              <p:cNvCxnSpPr>
                <a:cxnSpLocks/>
                <a:stCxn id="12" idx="2"/>
                <a:endCxn id="39" idx="1"/>
              </p:cNvCxnSpPr>
              <p:nvPr/>
            </p:nvCxnSpPr>
            <p:spPr>
              <a:xfrm rot="16200000" flipH="1">
                <a:off x="1729324" y="3279799"/>
                <a:ext cx="1070003" cy="241300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8ABF05B0-D95B-F7B1-B2F4-7A812E1F95E3}"/>
              </a:ext>
            </a:extLst>
          </p:cNvPr>
          <p:cNvSpPr txBox="1"/>
          <p:nvPr/>
        </p:nvSpPr>
        <p:spPr>
          <a:xfrm>
            <a:off x="470518" y="292340"/>
            <a:ext cx="944380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/>
              <a:t>A simple data storage and management file structure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AD192468-A807-94A7-F5C8-EA59CC9D79A4}"/>
              </a:ext>
            </a:extLst>
          </p:cNvPr>
          <p:cNvCxnSpPr>
            <a:cxnSpLocks/>
            <a:endCxn id="44" idx="1"/>
          </p:cNvCxnSpPr>
          <p:nvPr/>
        </p:nvCxnSpPr>
        <p:spPr>
          <a:xfrm flipV="1">
            <a:off x="3777240" y="1956155"/>
            <a:ext cx="1968540" cy="0"/>
          </a:xfrm>
          <a:prstGeom prst="straightConnector1">
            <a:avLst/>
          </a:prstGeom>
          <a:ln w="12700">
            <a:solidFill>
              <a:schemeClr val="tx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312A9124-C951-CD09-7FFE-FA9370D29571}"/>
              </a:ext>
            </a:extLst>
          </p:cNvPr>
          <p:cNvSpPr txBox="1"/>
          <p:nvPr/>
        </p:nvSpPr>
        <p:spPr>
          <a:xfrm>
            <a:off x="5745780" y="1694545"/>
            <a:ext cx="52625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All documents needed for the lab to function (e.g., SOPs, training material, product catalogs)</a:t>
            </a:r>
            <a:endParaRPr lang="en-US" sz="1400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4B6657F-D569-3E8F-32F0-EFBE2A1CEF01}"/>
              </a:ext>
            </a:extLst>
          </p:cNvPr>
          <p:cNvSpPr txBox="1"/>
          <p:nvPr/>
        </p:nvSpPr>
        <p:spPr>
          <a:xfrm>
            <a:off x="5745780" y="2280202"/>
            <a:ext cx="46827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 main folder is where all the data is stored</a:t>
            </a:r>
            <a:r>
              <a:rPr lang="en-US" sz="14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endParaRPr lang="en-US" sz="1100" dirty="0"/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B2F16940-869C-2935-AEA5-4B6D55CC3AF3}"/>
              </a:ext>
            </a:extLst>
          </p:cNvPr>
          <p:cNvCxnSpPr>
            <a:cxnSpLocks/>
            <a:endCxn id="48" idx="1"/>
          </p:cNvCxnSpPr>
          <p:nvPr/>
        </p:nvCxnSpPr>
        <p:spPr>
          <a:xfrm>
            <a:off x="2475474" y="2420884"/>
            <a:ext cx="3270306" cy="0"/>
          </a:xfrm>
          <a:prstGeom prst="straightConnector1">
            <a:avLst/>
          </a:prstGeom>
          <a:ln w="12700">
            <a:solidFill>
              <a:schemeClr val="tx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A9CA7047-55A1-274C-43B8-5FA04C4B0C94}"/>
              </a:ext>
            </a:extLst>
          </p:cNvPr>
          <p:cNvSpPr txBox="1"/>
          <p:nvPr/>
        </p:nvSpPr>
        <p:spPr>
          <a:xfrm>
            <a:off x="5745780" y="2650415"/>
            <a:ext cx="60945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 file to track each experiment and provide basic information</a:t>
            </a:r>
            <a:endParaRPr lang="en-US" sz="1400" dirty="0"/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CF9F7397-CEC2-88D5-600C-37C453F0B220}"/>
              </a:ext>
            </a:extLst>
          </p:cNvPr>
          <p:cNvCxnSpPr>
            <a:cxnSpLocks/>
            <a:endCxn id="51" idx="1"/>
          </p:cNvCxnSpPr>
          <p:nvPr/>
        </p:nvCxnSpPr>
        <p:spPr>
          <a:xfrm flipV="1">
            <a:off x="4495800" y="2804304"/>
            <a:ext cx="1249980" cy="0"/>
          </a:xfrm>
          <a:prstGeom prst="straightConnector1">
            <a:avLst/>
          </a:prstGeom>
          <a:ln w="12700">
            <a:solidFill>
              <a:schemeClr val="tx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A180EF85-EB29-4BF7-263B-AD0A3446B268}"/>
              </a:ext>
            </a:extLst>
          </p:cNvPr>
          <p:cNvSpPr txBox="1"/>
          <p:nvPr/>
        </p:nvSpPr>
        <p:spPr>
          <a:xfrm>
            <a:off x="5745780" y="3045033"/>
            <a:ext cx="60945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Each experiment has its folder named with a unique identifier (e.g., AA1)</a:t>
            </a:r>
            <a:endParaRPr lang="en-US" sz="1400" dirty="0"/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706FA8F4-8D01-030A-A7D0-4064C8BFB64B}"/>
              </a:ext>
            </a:extLst>
          </p:cNvPr>
          <p:cNvCxnSpPr>
            <a:cxnSpLocks/>
            <a:endCxn id="54" idx="1"/>
          </p:cNvCxnSpPr>
          <p:nvPr/>
        </p:nvCxnSpPr>
        <p:spPr>
          <a:xfrm>
            <a:off x="3081708" y="3198922"/>
            <a:ext cx="2664072" cy="0"/>
          </a:xfrm>
          <a:prstGeom prst="straightConnector1">
            <a:avLst/>
          </a:prstGeom>
          <a:ln w="12700">
            <a:solidFill>
              <a:schemeClr val="tx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93312330-BA0C-DEB3-4AD0-E06DDF4865F7}"/>
              </a:ext>
            </a:extLst>
          </p:cNvPr>
          <p:cNvSpPr txBox="1"/>
          <p:nvPr/>
        </p:nvSpPr>
        <p:spPr>
          <a:xfrm>
            <a:off x="5745780" y="3449074"/>
            <a:ext cx="60945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 document that logs the activities that happen for each experiment</a:t>
            </a:r>
            <a:endParaRPr lang="en-US" sz="1400" dirty="0"/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1C56EDC5-96B1-B150-C633-7D5E6A137E12}"/>
              </a:ext>
            </a:extLst>
          </p:cNvPr>
          <p:cNvCxnSpPr>
            <a:cxnSpLocks/>
            <a:endCxn id="57" idx="1"/>
          </p:cNvCxnSpPr>
          <p:nvPr/>
        </p:nvCxnSpPr>
        <p:spPr>
          <a:xfrm>
            <a:off x="4819687" y="3602962"/>
            <a:ext cx="926093" cy="1"/>
          </a:xfrm>
          <a:prstGeom prst="straightConnector1">
            <a:avLst/>
          </a:prstGeom>
          <a:ln w="12700">
            <a:solidFill>
              <a:schemeClr val="tx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2F2732F7-C75C-399C-D19A-594F7AE9370E}"/>
              </a:ext>
            </a:extLst>
          </p:cNvPr>
          <p:cNvSpPr txBox="1"/>
          <p:nvPr/>
        </p:nvSpPr>
        <p:spPr>
          <a:xfrm>
            <a:off x="5745780" y="3861993"/>
            <a:ext cx="60945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 document listing and cataloging each subject</a:t>
            </a:r>
            <a:endParaRPr lang="en-US" sz="1400" dirty="0"/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59382094-4191-505D-BF57-CCA26B482FB0}"/>
              </a:ext>
            </a:extLst>
          </p:cNvPr>
          <p:cNvCxnSpPr>
            <a:cxnSpLocks/>
            <a:endCxn id="65" idx="1"/>
          </p:cNvCxnSpPr>
          <p:nvPr/>
        </p:nvCxnSpPr>
        <p:spPr>
          <a:xfrm flipV="1">
            <a:off x="5000425" y="4015882"/>
            <a:ext cx="745355" cy="0"/>
          </a:xfrm>
          <a:prstGeom prst="straightConnector1">
            <a:avLst/>
          </a:prstGeom>
          <a:ln w="12700">
            <a:solidFill>
              <a:schemeClr val="tx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0CCF2C27-C764-9DBF-B754-6B7463DC9F82}"/>
              </a:ext>
            </a:extLst>
          </p:cNvPr>
          <p:cNvSpPr txBox="1"/>
          <p:nvPr/>
        </p:nvSpPr>
        <p:spPr>
          <a:xfrm>
            <a:off x="5745780" y="4970359"/>
            <a:ext cx="60945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 folder containing all the analysis documents (e.g., R scripts, SPSS files) and results and outputs of analysis (e.g., graphs, slide presentations)</a:t>
            </a:r>
            <a:endParaRPr lang="en-US" sz="1400" dirty="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44502C35-4C20-FEFF-74CA-B67AA8B2DA75}"/>
              </a:ext>
            </a:extLst>
          </p:cNvPr>
          <p:cNvSpPr txBox="1"/>
          <p:nvPr/>
        </p:nvSpPr>
        <p:spPr>
          <a:xfrm>
            <a:off x="5742912" y="6185373"/>
            <a:ext cx="60945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This can be the place to store digital raw data such as microscope images, videos, electrophysiology recordings, etc.</a:t>
            </a:r>
            <a:endParaRPr lang="en-US" sz="1400" dirty="0"/>
          </a:p>
        </p:txBody>
      </p:sp>
      <p:cxnSp>
        <p:nvCxnSpPr>
          <p:cNvPr id="75" name="Connector: Elbow 74">
            <a:extLst>
              <a:ext uri="{FF2B5EF4-FFF2-40B4-BE49-F238E27FC236}">
                <a16:creationId xmlns:a16="http://schemas.microsoft.com/office/drawing/2014/main" id="{6CF77373-4DEC-977E-E48F-39A986CB12B0}"/>
              </a:ext>
            </a:extLst>
          </p:cNvPr>
          <p:cNvCxnSpPr>
            <a:cxnSpLocks/>
            <a:endCxn id="73" idx="1"/>
          </p:cNvCxnSpPr>
          <p:nvPr/>
        </p:nvCxnSpPr>
        <p:spPr>
          <a:xfrm>
            <a:off x="3961428" y="5775058"/>
            <a:ext cx="1781484" cy="671925"/>
          </a:xfrm>
          <a:prstGeom prst="bentConnector3">
            <a:avLst/>
          </a:prstGeom>
          <a:ln w="12700">
            <a:solidFill>
              <a:schemeClr val="tx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3B153E9A-0097-23B2-1A11-5F5D98EF8961}"/>
              </a:ext>
            </a:extLst>
          </p:cNvPr>
          <p:cNvSpPr txBox="1"/>
          <p:nvPr/>
        </p:nvSpPr>
        <p:spPr>
          <a:xfrm>
            <a:off x="5741432" y="5595867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Files containing the processed data. We recommend having files in a sharable format (e.g., csv) and having data dictionaries</a:t>
            </a:r>
            <a:endParaRPr lang="en-US" sz="1400" dirty="0"/>
          </a:p>
        </p:txBody>
      </p:sp>
      <p:cxnSp>
        <p:nvCxnSpPr>
          <p:cNvPr id="78" name="Connector: Elbow 77">
            <a:extLst>
              <a:ext uri="{FF2B5EF4-FFF2-40B4-BE49-F238E27FC236}">
                <a16:creationId xmlns:a16="http://schemas.microsoft.com/office/drawing/2014/main" id="{76035977-8076-79B9-C010-DCE00EB1D84E}"/>
              </a:ext>
            </a:extLst>
          </p:cNvPr>
          <p:cNvCxnSpPr>
            <a:cxnSpLocks/>
            <a:endCxn id="77" idx="1"/>
          </p:cNvCxnSpPr>
          <p:nvPr/>
        </p:nvCxnSpPr>
        <p:spPr>
          <a:xfrm>
            <a:off x="4569177" y="5364688"/>
            <a:ext cx="1172255" cy="492789"/>
          </a:xfrm>
          <a:prstGeom prst="bentConnector3">
            <a:avLst>
              <a:gd name="adj1" fmla="val 56067"/>
            </a:avLst>
          </a:prstGeom>
          <a:ln w="12700">
            <a:solidFill>
              <a:schemeClr val="tx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CD412119-AA68-1915-C33E-17144B70EEEA}"/>
              </a:ext>
            </a:extLst>
          </p:cNvPr>
          <p:cNvSpPr txBox="1"/>
          <p:nvPr/>
        </p:nvSpPr>
        <p:spPr>
          <a:xfrm>
            <a:off x="5741432" y="4265376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Contains the definitions for all variables and measurements, their units, permitted values, and other information at the variable level</a:t>
            </a:r>
            <a:endParaRPr lang="en-US" sz="1400" dirty="0"/>
          </a:p>
        </p:txBody>
      </p:sp>
      <p:cxnSp>
        <p:nvCxnSpPr>
          <p:cNvPr id="86" name="Connector: Elbow 85">
            <a:extLst>
              <a:ext uri="{FF2B5EF4-FFF2-40B4-BE49-F238E27FC236}">
                <a16:creationId xmlns:a16="http://schemas.microsoft.com/office/drawing/2014/main" id="{16B0D05C-BDC7-80B7-FE0A-B3A404F1AF68}"/>
              </a:ext>
            </a:extLst>
          </p:cNvPr>
          <p:cNvCxnSpPr>
            <a:cxnSpLocks/>
            <a:endCxn id="69" idx="1"/>
          </p:cNvCxnSpPr>
          <p:nvPr/>
        </p:nvCxnSpPr>
        <p:spPr>
          <a:xfrm>
            <a:off x="4971817" y="4957485"/>
            <a:ext cx="773963" cy="274484"/>
          </a:xfrm>
          <a:prstGeom prst="bentConnector3">
            <a:avLst>
              <a:gd name="adj1" fmla="val 64440"/>
            </a:avLst>
          </a:prstGeom>
          <a:ln w="12700">
            <a:solidFill>
              <a:schemeClr val="tx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7BE9B91C-DE19-33ED-D878-A27A87ADFA5D}"/>
              </a:ext>
            </a:extLst>
          </p:cNvPr>
          <p:cNvCxnSpPr>
            <a:cxnSpLocks/>
            <a:endCxn id="82" idx="1"/>
          </p:cNvCxnSpPr>
          <p:nvPr/>
        </p:nvCxnSpPr>
        <p:spPr>
          <a:xfrm>
            <a:off x="5014263" y="4520665"/>
            <a:ext cx="727169" cy="0"/>
          </a:xfrm>
          <a:prstGeom prst="straightConnector1">
            <a:avLst/>
          </a:prstGeom>
          <a:ln w="12700">
            <a:solidFill>
              <a:schemeClr val="tx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38767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>
            <a:extLst>
              <a:ext uri="{FF2B5EF4-FFF2-40B4-BE49-F238E27FC236}">
                <a16:creationId xmlns:a16="http://schemas.microsoft.com/office/drawing/2014/main" id="{9BEAFE5F-A4FE-0EC8-CF85-DCDE2873CFFC}"/>
              </a:ext>
            </a:extLst>
          </p:cNvPr>
          <p:cNvGrpSpPr/>
          <p:nvPr/>
        </p:nvGrpSpPr>
        <p:grpSpPr>
          <a:xfrm>
            <a:off x="458232" y="954793"/>
            <a:ext cx="4699583" cy="5647237"/>
            <a:chOff x="458232" y="954793"/>
            <a:chExt cx="4699583" cy="5647237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51FA55F1-B6B4-5C07-F276-260464DD4D56}"/>
                </a:ext>
              </a:extLst>
            </p:cNvPr>
            <p:cNvSpPr/>
            <p:nvPr/>
          </p:nvSpPr>
          <p:spPr>
            <a:xfrm>
              <a:off x="458232" y="954793"/>
              <a:ext cx="4699583" cy="56343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960E90DA-AC38-10F1-D4B6-13DDBA13BD71}"/>
                </a:ext>
              </a:extLst>
            </p:cNvPr>
            <p:cNvGrpSpPr/>
            <p:nvPr/>
          </p:nvGrpSpPr>
          <p:grpSpPr>
            <a:xfrm>
              <a:off x="545306" y="1085667"/>
              <a:ext cx="4439695" cy="5516363"/>
              <a:chOff x="492038" y="544130"/>
              <a:chExt cx="4439695" cy="5516363"/>
            </a:xfrm>
          </p:grpSpPr>
          <p:pic>
            <p:nvPicPr>
              <p:cNvPr id="4" name="Graphic 3" descr="Open folder with solid fill">
                <a:extLst>
                  <a:ext uri="{FF2B5EF4-FFF2-40B4-BE49-F238E27FC236}">
                    <a16:creationId xmlns:a16="http://schemas.microsoft.com/office/drawing/2014/main" id="{8D134819-94E4-4C17-25F1-FD7EB66F4C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212507" y="1192283"/>
                <a:ext cx="457200" cy="457200"/>
              </a:xfrm>
              <a:prstGeom prst="rect">
                <a:avLst/>
              </a:prstGeom>
            </p:spPr>
          </p:pic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3BB872C-79FD-8E34-CAA6-2ADF6E93D839}"/>
                  </a:ext>
                </a:extLst>
              </p:cNvPr>
              <p:cNvSpPr txBox="1"/>
              <p:nvPr/>
            </p:nvSpPr>
            <p:spPr>
              <a:xfrm>
                <a:off x="1237846" y="844406"/>
                <a:ext cx="17279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Lab data storage</a:t>
                </a:r>
              </a:p>
            </p:txBody>
          </p:sp>
          <p:pic>
            <p:nvPicPr>
              <p:cNvPr id="6" name="Graphic 5" descr="Cloud Computing with solid fill">
                <a:extLst>
                  <a:ext uri="{FF2B5EF4-FFF2-40B4-BE49-F238E27FC236}">
                    <a16:creationId xmlns:a16="http://schemas.microsoft.com/office/drawing/2014/main" id="{149CD701-88DB-CE2B-91A1-D8D0DB0D73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492038" y="544130"/>
                <a:ext cx="745808" cy="745808"/>
              </a:xfrm>
              <a:prstGeom prst="rect">
                <a:avLst/>
              </a:prstGeom>
            </p:spPr>
          </p:pic>
          <p:pic>
            <p:nvPicPr>
              <p:cNvPr id="7" name="Graphic 6" descr="Open folder with solid fill">
                <a:extLst>
                  <a:ext uri="{FF2B5EF4-FFF2-40B4-BE49-F238E27FC236}">
                    <a16:creationId xmlns:a16="http://schemas.microsoft.com/office/drawing/2014/main" id="{89D07797-5F88-B1A7-4BAF-4B0534F995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241082" y="1588871"/>
                <a:ext cx="457200" cy="457200"/>
              </a:xfrm>
              <a:prstGeom prst="rect">
                <a:avLst/>
              </a:prstGeom>
            </p:spPr>
          </p:pic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A9282A26-53AF-39C2-C590-7969CBE2B8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856266" y="1996686"/>
                <a:ext cx="491133" cy="523875"/>
              </a:xfrm>
              <a:prstGeom prst="rect">
                <a:avLst/>
              </a:prstGeom>
            </p:spPr>
          </p:pic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E7D17FF-CBC6-624C-1ACB-1769B56DC4A3}"/>
                  </a:ext>
                </a:extLst>
              </p:cNvPr>
              <p:cNvSpPr txBox="1"/>
              <p:nvPr/>
            </p:nvSpPr>
            <p:spPr>
              <a:xfrm>
                <a:off x="1679232" y="1261101"/>
                <a:ext cx="20066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Lab documentation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F1E239F-5780-C75E-8335-5439E6C3CB6D}"/>
                  </a:ext>
                </a:extLst>
              </p:cNvPr>
              <p:cNvSpPr txBox="1"/>
              <p:nvPr/>
            </p:nvSpPr>
            <p:spPr>
              <a:xfrm>
                <a:off x="1679232" y="1667214"/>
                <a:ext cx="62055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Data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9BF34C6-51C3-8679-CA53-BE3EE605B30B}"/>
                  </a:ext>
                </a:extLst>
              </p:cNvPr>
              <p:cNvSpPr txBox="1"/>
              <p:nvPr/>
            </p:nvSpPr>
            <p:spPr>
              <a:xfrm>
                <a:off x="2372275" y="2073957"/>
                <a:ext cx="20235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Experiment catalog</a:t>
                </a:r>
              </a:p>
            </p:txBody>
          </p:sp>
          <p:pic>
            <p:nvPicPr>
              <p:cNvPr id="12" name="Graphic 11" descr="Open folder with solid fill">
                <a:extLst>
                  <a:ext uri="{FF2B5EF4-FFF2-40B4-BE49-F238E27FC236}">
                    <a16:creationId xmlns:a16="http://schemas.microsoft.com/office/drawing/2014/main" id="{8574A0D5-37BF-BDDE-6C4A-45FD672FA6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915075" y="2408248"/>
                <a:ext cx="457200" cy="457200"/>
              </a:xfrm>
              <a:prstGeom prst="rect">
                <a:avLst/>
              </a:prstGeom>
            </p:spPr>
          </p:pic>
          <p:pic>
            <p:nvPicPr>
              <p:cNvPr id="13" name="Graphic 12" descr="Open folder with solid fill">
                <a:extLst>
                  <a:ext uri="{FF2B5EF4-FFF2-40B4-BE49-F238E27FC236}">
                    <a16:creationId xmlns:a16="http://schemas.microsoft.com/office/drawing/2014/main" id="{8801AFF0-2B43-8B1B-8DE4-27B3F68555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915075" y="5297015"/>
                <a:ext cx="457200" cy="457200"/>
              </a:xfrm>
              <a:prstGeom prst="rect">
                <a:avLst/>
              </a:prstGeom>
            </p:spPr>
          </p:pic>
          <p:pic>
            <p:nvPicPr>
              <p:cNvPr id="14" name="Graphic 13" descr="Open folder with solid fill">
                <a:extLst>
                  <a:ext uri="{FF2B5EF4-FFF2-40B4-BE49-F238E27FC236}">
                    <a16:creationId xmlns:a16="http://schemas.microsoft.com/office/drawing/2014/main" id="{9E3461BC-1D0D-4300-5385-9E422E4A7A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915075" y="5603293"/>
                <a:ext cx="457200" cy="457200"/>
              </a:xfrm>
              <a:prstGeom prst="rect">
                <a:avLst/>
              </a:prstGeom>
            </p:spPr>
          </p:pic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FAAB6C8-3342-B56C-A27C-37A92CCD20C1}"/>
                  </a:ext>
                </a:extLst>
              </p:cNvPr>
              <p:cNvSpPr txBox="1"/>
              <p:nvPr/>
            </p:nvSpPr>
            <p:spPr>
              <a:xfrm>
                <a:off x="2372275" y="2472719"/>
                <a:ext cx="5677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AA1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D132708-D3E8-1D70-3C81-5D5C6D57E933}"/>
                  </a:ext>
                </a:extLst>
              </p:cNvPr>
              <p:cNvSpPr txBox="1"/>
              <p:nvPr/>
            </p:nvSpPr>
            <p:spPr>
              <a:xfrm>
                <a:off x="2372275" y="5333001"/>
                <a:ext cx="5677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AA2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7E202F7-CB41-E019-A8F1-C406F12FC370}"/>
                  </a:ext>
                </a:extLst>
              </p:cNvPr>
              <p:cNvSpPr txBox="1"/>
              <p:nvPr/>
            </p:nvSpPr>
            <p:spPr>
              <a:xfrm>
                <a:off x="2372275" y="5620593"/>
                <a:ext cx="3433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…</a:t>
                </a:r>
              </a:p>
            </p:txBody>
          </p:sp>
          <p:cxnSp>
            <p:nvCxnSpPr>
              <p:cNvPr id="18" name="Connector: Elbow 17">
                <a:extLst>
                  <a:ext uri="{FF2B5EF4-FFF2-40B4-BE49-F238E27FC236}">
                    <a16:creationId xmlns:a16="http://schemas.microsoft.com/office/drawing/2014/main" id="{3A02A6F9-2593-79D9-2140-A93520E3F3A2}"/>
                  </a:ext>
                </a:extLst>
              </p:cNvPr>
              <p:cNvCxnSpPr>
                <a:stCxn id="6" idx="2"/>
                <a:endCxn id="4" idx="1"/>
              </p:cNvCxnSpPr>
              <p:nvPr/>
            </p:nvCxnSpPr>
            <p:spPr>
              <a:xfrm rot="16200000" flipH="1">
                <a:off x="973252" y="1181627"/>
                <a:ext cx="130945" cy="347565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Connector: Elbow 18">
                <a:extLst>
                  <a:ext uri="{FF2B5EF4-FFF2-40B4-BE49-F238E27FC236}">
                    <a16:creationId xmlns:a16="http://schemas.microsoft.com/office/drawing/2014/main" id="{687E7BE7-E782-D3D6-9C6A-B4DE63BD63F0}"/>
                  </a:ext>
                </a:extLst>
              </p:cNvPr>
              <p:cNvCxnSpPr>
                <a:stCxn id="6" idx="2"/>
                <a:endCxn id="7" idx="1"/>
              </p:cNvCxnSpPr>
              <p:nvPr/>
            </p:nvCxnSpPr>
            <p:spPr>
              <a:xfrm rot="16200000" flipH="1">
                <a:off x="789246" y="1365634"/>
                <a:ext cx="527533" cy="376140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Connector: Elbow 19">
                <a:extLst>
                  <a:ext uri="{FF2B5EF4-FFF2-40B4-BE49-F238E27FC236}">
                    <a16:creationId xmlns:a16="http://schemas.microsoft.com/office/drawing/2014/main" id="{66EF990A-B33D-1383-F649-51112D6EAABC}"/>
                  </a:ext>
                </a:extLst>
              </p:cNvPr>
              <p:cNvCxnSpPr>
                <a:stCxn id="7" idx="2"/>
                <a:endCxn id="8" idx="1"/>
              </p:cNvCxnSpPr>
              <p:nvPr/>
            </p:nvCxnSpPr>
            <p:spPr>
              <a:xfrm rot="16200000" flipH="1">
                <a:off x="1556698" y="1959055"/>
                <a:ext cx="212553" cy="386584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Connector: Elbow 20">
                <a:extLst>
                  <a:ext uri="{FF2B5EF4-FFF2-40B4-BE49-F238E27FC236}">
                    <a16:creationId xmlns:a16="http://schemas.microsoft.com/office/drawing/2014/main" id="{79D09142-0AA8-FA37-43BD-C9356A02FD3E}"/>
                  </a:ext>
                </a:extLst>
              </p:cNvPr>
              <p:cNvCxnSpPr>
                <a:stCxn id="7" idx="2"/>
                <a:endCxn id="12" idx="1"/>
              </p:cNvCxnSpPr>
              <p:nvPr/>
            </p:nvCxnSpPr>
            <p:spPr>
              <a:xfrm rot="16200000" flipH="1">
                <a:off x="1396990" y="2118762"/>
                <a:ext cx="590777" cy="445393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Connector: Elbow 21">
                <a:extLst>
                  <a:ext uri="{FF2B5EF4-FFF2-40B4-BE49-F238E27FC236}">
                    <a16:creationId xmlns:a16="http://schemas.microsoft.com/office/drawing/2014/main" id="{3609D04E-D021-9270-0CAB-AE688BAE479B}"/>
                  </a:ext>
                </a:extLst>
              </p:cNvPr>
              <p:cNvCxnSpPr>
                <a:stCxn id="7" idx="2"/>
                <a:endCxn id="13" idx="1"/>
              </p:cNvCxnSpPr>
              <p:nvPr/>
            </p:nvCxnSpPr>
            <p:spPr>
              <a:xfrm rot="16200000" flipH="1">
                <a:off x="-47394" y="3563146"/>
                <a:ext cx="3479544" cy="445393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Connector: Elbow 22">
                <a:extLst>
                  <a:ext uri="{FF2B5EF4-FFF2-40B4-BE49-F238E27FC236}">
                    <a16:creationId xmlns:a16="http://schemas.microsoft.com/office/drawing/2014/main" id="{85FBF531-7D5D-68D1-3B0B-D61DBB720CC1}"/>
                  </a:ext>
                </a:extLst>
              </p:cNvPr>
              <p:cNvCxnSpPr>
                <a:stCxn id="7" idx="2"/>
                <a:endCxn id="14" idx="1"/>
              </p:cNvCxnSpPr>
              <p:nvPr/>
            </p:nvCxnSpPr>
            <p:spPr>
              <a:xfrm rot="16200000" flipH="1">
                <a:off x="-200533" y="3716285"/>
                <a:ext cx="3785822" cy="445393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4" name="Graphic 23" descr="Open folder with solid fill">
                <a:extLst>
                  <a:ext uri="{FF2B5EF4-FFF2-40B4-BE49-F238E27FC236}">
                    <a16:creationId xmlns:a16="http://schemas.microsoft.com/office/drawing/2014/main" id="{55BEB94C-B34D-460F-52FC-7BCA8B07CF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402065" y="4578859"/>
                <a:ext cx="457200" cy="457200"/>
              </a:xfrm>
              <a:prstGeom prst="rect">
                <a:avLst/>
              </a:prstGeom>
            </p:spPr>
          </p:pic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7D26A44-CFCC-924F-FED6-715C84E82DC0}"/>
                  </a:ext>
                </a:extLst>
              </p:cNvPr>
              <p:cNvSpPr txBox="1"/>
              <p:nvPr/>
            </p:nvSpPr>
            <p:spPr>
              <a:xfrm>
                <a:off x="2859265" y="4614845"/>
                <a:ext cx="15994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Processed data</a:t>
                </a:r>
              </a:p>
            </p:txBody>
          </p:sp>
          <p:pic>
            <p:nvPicPr>
              <p:cNvPr id="26" name="Graphic 25" descr="Open folder with solid fill">
                <a:extLst>
                  <a:ext uri="{FF2B5EF4-FFF2-40B4-BE49-F238E27FC236}">
                    <a16:creationId xmlns:a16="http://schemas.microsoft.com/office/drawing/2014/main" id="{E4DAA03D-4253-61BE-0D91-30397361AF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393187" y="4962012"/>
                <a:ext cx="457200" cy="457200"/>
              </a:xfrm>
              <a:prstGeom prst="rect">
                <a:avLst/>
              </a:prstGeom>
            </p:spPr>
          </p:pic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DB0E947D-20FE-163B-E5C2-499587F01A4E}"/>
                  </a:ext>
                </a:extLst>
              </p:cNvPr>
              <p:cNvSpPr txBox="1"/>
              <p:nvPr/>
            </p:nvSpPr>
            <p:spPr>
              <a:xfrm>
                <a:off x="2859265" y="5024633"/>
                <a:ext cx="10517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Raw data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8AD768B-50CA-7F70-58F3-94BFAECB2969}"/>
                  </a:ext>
                </a:extLst>
              </p:cNvPr>
              <p:cNvSpPr txBox="1"/>
              <p:nvPr/>
            </p:nvSpPr>
            <p:spPr>
              <a:xfrm>
                <a:off x="2874800" y="2855767"/>
                <a:ext cx="183370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AA1 summary log</a:t>
                </a:r>
              </a:p>
            </p:txBody>
          </p:sp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53E5337-0FFE-C66B-7917-91DA069C97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372275" y="3178213"/>
                <a:ext cx="491133" cy="523875"/>
              </a:xfrm>
              <a:prstGeom prst="rect">
                <a:avLst/>
              </a:prstGeom>
            </p:spPr>
          </p:pic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A2BDC77F-6EBC-7BD4-645B-4FA54C0FF96F}"/>
                  </a:ext>
                </a:extLst>
              </p:cNvPr>
              <p:cNvSpPr txBox="1"/>
              <p:nvPr/>
            </p:nvSpPr>
            <p:spPr>
              <a:xfrm>
                <a:off x="2888284" y="3255484"/>
                <a:ext cx="20244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AA1 subject catalog</a:t>
                </a:r>
              </a:p>
            </p:txBody>
          </p:sp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836C0D62-ECCA-F69F-AD26-0A38635218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434664" y="2830090"/>
                <a:ext cx="385460" cy="385460"/>
              </a:xfrm>
              <a:prstGeom prst="rect">
                <a:avLst/>
              </a:prstGeom>
            </p:spPr>
          </p:pic>
          <p:pic>
            <p:nvPicPr>
              <p:cNvPr id="32" name="Graphic 31" descr="Open folder with solid fill">
                <a:extLst>
                  <a:ext uri="{FF2B5EF4-FFF2-40B4-BE49-F238E27FC236}">
                    <a16:creationId xmlns:a16="http://schemas.microsoft.com/office/drawing/2014/main" id="{C8BDBED8-433D-FD71-9A03-718509EB32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422206" y="4164662"/>
                <a:ext cx="457200" cy="457200"/>
              </a:xfrm>
              <a:prstGeom prst="rect">
                <a:avLst/>
              </a:prstGeom>
            </p:spPr>
          </p:pic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D909B67-9A7A-840D-F244-C508543DD567}"/>
                  </a:ext>
                </a:extLst>
              </p:cNvPr>
              <p:cNvSpPr txBox="1"/>
              <p:nvPr/>
            </p:nvSpPr>
            <p:spPr>
              <a:xfrm>
                <a:off x="2888284" y="4227283"/>
                <a:ext cx="202138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Analysis and results</a:t>
                </a:r>
              </a:p>
            </p:txBody>
          </p:sp>
          <p:cxnSp>
            <p:nvCxnSpPr>
              <p:cNvPr id="34" name="Connector: Elbow 33">
                <a:extLst>
                  <a:ext uri="{FF2B5EF4-FFF2-40B4-BE49-F238E27FC236}">
                    <a16:creationId xmlns:a16="http://schemas.microsoft.com/office/drawing/2014/main" id="{AAC96C85-F66F-FA7A-7D26-BEA224D98DB6}"/>
                  </a:ext>
                </a:extLst>
              </p:cNvPr>
              <p:cNvCxnSpPr>
                <a:stCxn id="12" idx="2"/>
                <a:endCxn id="31" idx="1"/>
              </p:cNvCxnSpPr>
              <p:nvPr/>
            </p:nvCxnSpPr>
            <p:spPr>
              <a:xfrm rot="16200000" flipH="1">
                <a:off x="2210483" y="2798639"/>
                <a:ext cx="157372" cy="290989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Connector: Elbow 34">
                <a:extLst>
                  <a:ext uri="{FF2B5EF4-FFF2-40B4-BE49-F238E27FC236}">
                    <a16:creationId xmlns:a16="http://schemas.microsoft.com/office/drawing/2014/main" id="{5BB616A6-7417-BECF-5CDF-58164900299A}"/>
                  </a:ext>
                </a:extLst>
              </p:cNvPr>
              <p:cNvCxnSpPr>
                <a:stCxn id="12" idx="2"/>
                <a:endCxn id="29" idx="1"/>
              </p:cNvCxnSpPr>
              <p:nvPr/>
            </p:nvCxnSpPr>
            <p:spPr>
              <a:xfrm rot="16200000" flipH="1">
                <a:off x="1970624" y="3038499"/>
                <a:ext cx="574703" cy="228600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Connector: Elbow 35">
                <a:extLst>
                  <a:ext uri="{FF2B5EF4-FFF2-40B4-BE49-F238E27FC236}">
                    <a16:creationId xmlns:a16="http://schemas.microsoft.com/office/drawing/2014/main" id="{77413903-AE51-BEB9-4BFA-89F556917EEB}"/>
                  </a:ext>
                </a:extLst>
              </p:cNvPr>
              <p:cNvCxnSpPr>
                <a:stCxn id="12" idx="2"/>
                <a:endCxn id="32" idx="1"/>
              </p:cNvCxnSpPr>
              <p:nvPr/>
            </p:nvCxnSpPr>
            <p:spPr>
              <a:xfrm rot="16200000" flipH="1">
                <a:off x="1519033" y="3490089"/>
                <a:ext cx="1527814" cy="278531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Connector: Elbow 36">
                <a:extLst>
                  <a:ext uri="{FF2B5EF4-FFF2-40B4-BE49-F238E27FC236}">
                    <a16:creationId xmlns:a16="http://schemas.microsoft.com/office/drawing/2014/main" id="{4B3CE2D2-9B81-DC58-05A7-3561378C35CB}"/>
                  </a:ext>
                </a:extLst>
              </p:cNvPr>
              <p:cNvCxnSpPr>
                <a:stCxn id="12" idx="2"/>
                <a:endCxn id="24" idx="1"/>
              </p:cNvCxnSpPr>
              <p:nvPr/>
            </p:nvCxnSpPr>
            <p:spPr>
              <a:xfrm rot="16200000" flipH="1">
                <a:off x="1301865" y="3707258"/>
                <a:ext cx="1942011" cy="258390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Connector: Elbow 37">
                <a:extLst>
                  <a:ext uri="{FF2B5EF4-FFF2-40B4-BE49-F238E27FC236}">
                    <a16:creationId xmlns:a16="http://schemas.microsoft.com/office/drawing/2014/main" id="{A5BA0246-95D1-C20B-62E4-3A3B41520AF0}"/>
                  </a:ext>
                </a:extLst>
              </p:cNvPr>
              <p:cNvCxnSpPr>
                <a:stCxn id="12" idx="2"/>
                <a:endCxn id="26" idx="1"/>
              </p:cNvCxnSpPr>
              <p:nvPr/>
            </p:nvCxnSpPr>
            <p:spPr>
              <a:xfrm rot="16200000" flipH="1">
                <a:off x="1105849" y="3903274"/>
                <a:ext cx="2325164" cy="249512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9" name="Picture 38">
                <a:extLst>
                  <a:ext uri="{FF2B5EF4-FFF2-40B4-BE49-F238E27FC236}">
                    <a16:creationId xmlns:a16="http://schemas.microsoft.com/office/drawing/2014/main" id="{7A364C73-6551-8879-8C7E-529416308E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384975" y="3673513"/>
                <a:ext cx="491133" cy="523875"/>
              </a:xfrm>
              <a:prstGeom prst="rect">
                <a:avLst/>
              </a:prstGeom>
            </p:spPr>
          </p:pic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2D6C139F-0777-DDF5-4DC4-4EBBF6CF8238}"/>
                  </a:ext>
                </a:extLst>
              </p:cNvPr>
              <p:cNvSpPr txBox="1"/>
              <p:nvPr/>
            </p:nvSpPr>
            <p:spPr>
              <a:xfrm>
                <a:off x="2900984" y="3750784"/>
                <a:ext cx="203074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AA1 data dictionary</a:t>
                </a:r>
              </a:p>
            </p:txBody>
          </p:sp>
          <p:cxnSp>
            <p:nvCxnSpPr>
              <p:cNvPr id="41" name="Connector: Elbow 40">
                <a:extLst>
                  <a:ext uri="{FF2B5EF4-FFF2-40B4-BE49-F238E27FC236}">
                    <a16:creationId xmlns:a16="http://schemas.microsoft.com/office/drawing/2014/main" id="{A64C331B-6A80-CBAF-27D0-0F52E3114B9F}"/>
                  </a:ext>
                </a:extLst>
              </p:cNvPr>
              <p:cNvCxnSpPr>
                <a:cxnSpLocks/>
                <a:stCxn id="12" idx="2"/>
                <a:endCxn id="39" idx="1"/>
              </p:cNvCxnSpPr>
              <p:nvPr/>
            </p:nvCxnSpPr>
            <p:spPr>
              <a:xfrm rot="16200000" flipH="1">
                <a:off x="1729324" y="3279799"/>
                <a:ext cx="1070003" cy="241300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8ABF05B0-D95B-F7B1-B2F4-7A812E1F95E3}"/>
              </a:ext>
            </a:extLst>
          </p:cNvPr>
          <p:cNvSpPr txBox="1"/>
          <p:nvPr/>
        </p:nvSpPr>
        <p:spPr>
          <a:xfrm>
            <a:off x="470518" y="292340"/>
            <a:ext cx="944380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/>
              <a:t>A simple data storage and management file structure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E00E4C2-D68A-2BE0-5811-76B5ACD678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27351" y="2125644"/>
            <a:ext cx="6202089" cy="151470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39248068-667A-FE11-91FD-B0D2BFF9DAB3}"/>
              </a:ext>
            </a:extLst>
          </p:cNvPr>
          <p:cNvCxnSpPr>
            <a:cxnSpLocks/>
          </p:cNvCxnSpPr>
          <p:nvPr/>
        </p:nvCxnSpPr>
        <p:spPr>
          <a:xfrm flipV="1">
            <a:off x="4495800" y="2804304"/>
            <a:ext cx="1249980" cy="0"/>
          </a:xfrm>
          <a:prstGeom prst="straightConnector1">
            <a:avLst/>
          </a:prstGeom>
          <a:ln w="12700">
            <a:solidFill>
              <a:schemeClr val="tx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FF291AD6-DCA1-46C6-8E97-E559F336CC2A}"/>
              </a:ext>
            </a:extLst>
          </p:cNvPr>
          <p:cNvSpPr txBox="1"/>
          <p:nvPr/>
        </p:nvSpPr>
        <p:spPr>
          <a:xfrm>
            <a:off x="7140426" y="1680471"/>
            <a:ext cx="40222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Keep a list of experiments performed</a:t>
            </a:r>
          </a:p>
        </p:txBody>
      </p:sp>
    </p:spTree>
    <p:extLst>
      <p:ext uri="{BB962C8B-B14F-4D97-AF65-F5344CB8AC3E}">
        <p14:creationId xmlns:p14="http://schemas.microsoft.com/office/powerpoint/2010/main" val="7771124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>
            <a:extLst>
              <a:ext uri="{FF2B5EF4-FFF2-40B4-BE49-F238E27FC236}">
                <a16:creationId xmlns:a16="http://schemas.microsoft.com/office/drawing/2014/main" id="{9BEAFE5F-A4FE-0EC8-CF85-DCDE2873CFFC}"/>
              </a:ext>
            </a:extLst>
          </p:cNvPr>
          <p:cNvGrpSpPr/>
          <p:nvPr/>
        </p:nvGrpSpPr>
        <p:grpSpPr>
          <a:xfrm>
            <a:off x="458232" y="954793"/>
            <a:ext cx="4699583" cy="5647237"/>
            <a:chOff x="458232" y="954793"/>
            <a:chExt cx="4699583" cy="5647237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51FA55F1-B6B4-5C07-F276-260464DD4D56}"/>
                </a:ext>
              </a:extLst>
            </p:cNvPr>
            <p:cNvSpPr/>
            <p:nvPr/>
          </p:nvSpPr>
          <p:spPr>
            <a:xfrm>
              <a:off x="458232" y="954793"/>
              <a:ext cx="4699583" cy="56343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960E90DA-AC38-10F1-D4B6-13DDBA13BD71}"/>
                </a:ext>
              </a:extLst>
            </p:cNvPr>
            <p:cNvGrpSpPr/>
            <p:nvPr/>
          </p:nvGrpSpPr>
          <p:grpSpPr>
            <a:xfrm>
              <a:off x="545306" y="1085667"/>
              <a:ext cx="4439695" cy="5516363"/>
              <a:chOff x="492038" y="544130"/>
              <a:chExt cx="4439695" cy="5516363"/>
            </a:xfrm>
          </p:grpSpPr>
          <p:pic>
            <p:nvPicPr>
              <p:cNvPr id="4" name="Graphic 3" descr="Open folder with solid fill">
                <a:extLst>
                  <a:ext uri="{FF2B5EF4-FFF2-40B4-BE49-F238E27FC236}">
                    <a16:creationId xmlns:a16="http://schemas.microsoft.com/office/drawing/2014/main" id="{8D134819-94E4-4C17-25F1-FD7EB66F4C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212507" y="1192283"/>
                <a:ext cx="457200" cy="457200"/>
              </a:xfrm>
              <a:prstGeom prst="rect">
                <a:avLst/>
              </a:prstGeom>
            </p:spPr>
          </p:pic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3BB872C-79FD-8E34-CAA6-2ADF6E93D839}"/>
                  </a:ext>
                </a:extLst>
              </p:cNvPr>
              <p:cNvSpPr txBox="1"/>
              <p:nvPr/>
            </p:nvSpPr>
            <p:spPr>
              <a:xfrm>
                <a:off x="1237846" y="844406"/>
                <a:ext cx="17279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Lab data storage</a:t>
                </a:r>
              </a:p>
            </p:txBody>
          </p:sp>
          <p:pic>
            <p:nvPicPr>
              <p:cNvPr id="6" name="Graphic 5" descr="Cloud Computing with solid fill">
                <a:extLst>
                  <a:ext uri="{FF2B5EF4-FFF2-40B4-BE49-F238E27FC236}">
                    <a16:creationId xmlns:a16="http://schemas.microsoft.com/office/drawing/2014/main" id="{149CD701-88DB-CE2B-91A1-D8D0DB0D73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492038" y="544130"/>
                <a:ext cx="745808" cy="745808"/>
              </a:xfrm>
              <a:prstGeom prst="rect">
                <a:avLst/>
              </a:prstGeom>
            </p:spPr>
          </p:pic>
          <p:pic>
            <p:nvPicPr>
              <p:cNvPr id="7" name="Graphic 6" descr="Open folder with solid fill">
                <a:extLst>
                  <a:ext uri="{FF2B5EF4-FFF2-40B4-BE49-F238E27FC236}">
                    <a16:creationId xmlns:a16="http://schemas.microsoft.com/office/drawing/2014/main" id="{89D07797-5F88-B1A7-4BAF-4B0534F995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241082" y="1588871"/>
                <a:ext cx="457200" cy="457200"/>
              </a:xfrm>
              <a:prstGeom prst="rect">
                <a:avLst/>
              </a:prstGeom>
            </p:spPr>
          </p:pic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A9282A26-53AF-39C2-C590-7969CBE2B8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856266" y="1996686"/>
                <a:ext cx="491133" cy="523875"/>
              </a:xfrm>
              <a:prstGeom prst="rect">
                <a:avLst/>
              </a:prstGeom>
            </p:spPr>
          </p:pic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E7D17FF-CBC6-624C-1ACB-1769B56DC4A3}"/>
                  </a:ext>
                </a:extLst>
              </p:cNvPr>
              <p:cNvSpPr txBox="1"/>
              <p:nvPr/>
            </p:nvSpPr>
            <p:spPr>
              <a:xfrm>
                <a:off x="1679232" y="1261101"/>
                <a:ext cx="20066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Lab documentation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F1E239F-5780-C75E-8335-5439E6C3CB6D}"/>
                  </a:ext>
                </a:extLst>
              </p:cNvPr>
              <p:cNvSpPr txBox="1"/>
              <p:nvPr/>
            </p:nvSpPr>
            <p:spPr>
              <a:xfrm>
                <a:off x="1679232" y="1667214"/>
                <a:ext cx="62055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Data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9BF34C6-51C3-8679-CA53-BE3EE605B30B}"/>
                  </a:ext>
                </a:extLst>
              </p:cNvPr>
              <p:cNvSpPr txBox="1"/>
              <p:nvPr/>
            </p:nvSpPr>
            <p:spPr>
              <a:xfrm>
                <a:off x="2372275" y="2073957"/>
                <a:ext cx="1988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Experiment catalog</a:t>
                </a:r>
              </a:p>
            </p:txBody>
          </p:sp>
          <p:pic>
            <p:nvPicPr>
              <p:cNvPr id="12" name="Graphic 11" descr="Open folder with solid fill">
                <a:extLst>
                  <a:ext uri="{FF2B5EF4-FFF2-40B4-BE49-F238E27FC236}">
                    <a16:creationId xmlns:a16="http://schemas.microsoft.com/office/drawing/2014/main" id="{8574A0D5-37BF-BDDE-6C4A-45FD672FA6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915075" y="2408248"/>
                <a:ext cx="457200" cy="457200"/>
              </a:xfrm>
              <a:prstGeom prst="rect">
                <a:avLst/>
              </a:prstGeom>
            </p:spPr>
          </p:pic>
          <p:pic>
            <p:nvPicPr>
              <p:cNvPr id="13" name="Graphic 12" descr="Open folder with solid fill">
                <a:extLst>
                  <a:ext uri="{FF2B5EF4-FFF2-40B4-BE49-F238E27FC236}">
                    <a16:creationId xmlns:a16="http://schemas.microsoft.com/office/drawing/2014/main" id="{8801AFF0-2B43-8B1B-8DE4-27B3F68555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915075" y="5297015"/>
                <a:ext cx="457200" cy="457200"/>
              </a:xfrm>
              <a:prstGeom prst="rect">
                <a:avLst/>
              </a:prstGeom>
            </p:spPr>
          </p:pic>
          <p:pic>
            <p:nvPicPr>
              <p:cNvPr id="14" name="Graphic 13" descr="Open folder with solid fill">
                <a:extLst>
                  <a:ext uri="{FF2B5EF4-FFF2-40B4-BE49-F238E27FC236}">
                    <a16:creationId xmlns:a16="http://schemas.microsoft.com/office/drawing/2014/main" id="{9E3461BC-1D0D-4300-5385-9E422E4A7A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915075" y="5603293"/>
                <a:ext cx="457200" cy="457200"/>
              </a:xfrm>
              <a:prstGeom prst="rect">
                <a:avLst/>
              </a:prstGeom>
            </p:spPr>
          </p:pic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FAAB6C8-3342-B56C-A27C-37A92CCD20C1}"/>
                  </a:ext>
                </a:extLst>
              </p:cNvPr>
              <p:cNvSpPr txBox="1"/>
              <p:nvPr/>
            </p:nvSpPr>
            <p:spPr>
              <a:xfrm>
                <a:off x="2372275" y="2472719"/>
                <a:ext cx="5677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AA1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D132708-D3E8-1D70-3C81-5D5C6D57E933}"/>
                  </a:ext>
                </a:extLst>
              </p:cNvPr>
              <p:cNvSpPr txBox="1"/>
              <p:nvPr/>
            </p:nvSpPr>
            <p:spPr>
              <a:xfrm>
                <a:off x="2372275" y="5333001"/>
                <a:ext cx="5677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AA2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7E202F7-CB41-E019-A8F1-C406F12FC370}"/>
                  </a:ext>
                </a:extLst>
              </p:cNvPr>
              <p:cNvSpPr txBox="1"/>
              <p:nvPr/>
            </p:nvSpPr>
            <p:spPr>
              <a:xfrm>
                <a:off x="2372275" y="5620593"/>
                <a:ext cx="3433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…</a:t>
                </a:r>
              </a:p>
            </p:txBody>
          </p:sp>
          <p:cxnSp>
            <p:nvCxnSpPr>
              <p:cNvPr id="18" name="Connector: Elbow 17">
                <a:extLst>
                  <a:ext uri="{FF2B5EF4-FFF2-40B4-BE49-F238E27FC236}">
                    <a16:creationId xmlns:a16="http://schemas.microsoft.com/office/drawing/2014/main" id="{3A02A6F9-2593-79D9-2140-A93520E3F3A2}"/>
                  </a:ext>
                </a:extLst>
              </p:cNvPr>
              <p:cNvCxnSpPr>
                <a:stCxn id="6" idx="2"/>
                <a:endCxn id="4" idx="1"/>
              </p:cNvCxnSpPr>
              <p:nvPr/>
            </p:nvCxnSpPr>
            <p:spPr>
              <a:xfrm rot="16200000" flipH="1">
                <a:off x="973252" y="1181627"/>
                <a:ext cx="130945" cy="347565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Connector: Elbow 18">
                <a:extLst>
                  <a:ext uri="{FF2B5EF4-FFF2-40B4-BE49-F238E27FC236}">
                    <a16:creationId xmlns:a16="http://schemas.microsoft.com/office/drawing/2014/main" id="{687E7BE7-E782-D3D6-9C6A-B4DE63BD63F0}"/>
                  </a:ext>
                </a:extLst>
              </p:cNvPr>
              <p:cNvCxnSpPr>
                <a:stCxn id="6" idx="2"/>
                <a:endCxn id="7" idx="1"/>
              </p:cNvCxnSpPr>
              <p:nvPr/>
            </p:nvCxnSpPr>
            <p:spPr>
              <a:xfrm rot="16200000" flipH="1">
                <a:off x="789246" y="1365634"/>
                <a:ext cx="527533" cy="376140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Connector: Elbow 19">
                <a:extLst>
                  <a:ext uri="{FF2B5EF4-FFF2-40B4-BE49-F238E27FC236}">
                    <a16:creationId xmlns:a16="http://schemas.microsoft.com/office/drawing/2014/main" id="{66EF990A-B33D-1383-F649-51112D6EAABC}"/>
                  </a:ext>
                </a:extLst>
              </p:cNvPr>
              <p:cNvCxnSpPr>
                <a:stCxn id="7" idx="2"/>
                <a:endCxn id="8" idx="1"/>
              </p:cNvCxnSpPr>
              <p:nvPr/>
            </p:nvCxnSpPr>
            <p:spPr>
              <a:xfrm rot="16200000" flipH="1">
                <a:off x="1556698" y="1959055"/>
                <a:ext cx="212553" cy="386584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Connector: Elbow 20">
                <a:extLst>
                  <a:ext uri="{FF2B5EF4-FFF2-40B4-BE49-F238E27FC236}">
                    <a16:creationId xmlns:a16="http://schemas.microsoft.com/office/drawing/2014/main" id="{79D09142-0AA8-FA37-43BD-C9356A02FD3E}"/>
                  </a:ext>
                </a:extLst>
              </p:cNvPr>
              <p:cNvCxnSpPr>
                <a:stCxn id="7" idx="2"/>
                <a:endCxn id="12" idx="1"/>
              </p:cNvCxnSpPr>
              <p:nvPr/>
            </p:nvCxnSpPr>
            <p:spPr>
              <a:xfrm rot="16200000" flipH="1">
                <a:off x="1396990" y="2118762"/>
                <a:ext cx="590777" cy="445393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Connector: Elbow 21">
                <a:extLst>
                  <a:ext uri="{FF2B5EF4-FFF2-40B4-BE49-F238E27FC236}">
                    <a16:creationId xmlns:a16="http://schemas.microsoft.com/office/drawing/2014/main" id="{3609D04E-D021-9270-0CAB-AE688BAE479B}"/>
                  </a:ext>
                </a:extLst>
              </p:cNvPr>
              <p:cNvCxnSpPr>
                <a:stCxn id="7" idx="2"/>
                <a:endCxn id="13" idx="1"/>
              </p:cNvCxnSpPr>
              <p:nvPr/>
            </p:nvCxnSpPr>
            <p:spPr>
              <a:xfrm rot="16200000" flipH="1">
                <a:off x="-47394" y="3563146"/>
                <a:ext cx="3479544" cy="445393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Connector: Elbow 22">
                <a:extLst>
                  <a:ext uri="{FF2B5EF4-FFF2-40B4-BE49-F238E27FC236}">
                    <a16:creationId xmlns:a16="http://schemas.microsoft.com/office/drawing/2014/main" id="{85FBF531-7D5D-68D1-3B0B-D61DBB720CC1}"/>
                  </a:ext>
                </a:extLst>
              </p:cNvPr>
              <p:cNvCxnSpPr>
                <a:stCxn id="7" idx="2"/>
                <a:endCxn id="14" idx="1"/>
              </p:cNvCxnSpPr>
              <p:nvPr/>
            </p:nvCxnSpPr>
            <p:spPr>
              <a:xfrm rot="16200000" flipH="1">
                <a:off x="-200533" y="3716285"/>
                <a:ext cx="3785822" cy="445393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4" name="Graphic 23" descr="Open folder with solid fill">
                <a:extLst>
                  <a:ext uri="{FF2B5EF4-FFF2-40B4-BE49-F238E27FC236}">
                    <a16:creationId xmlns:a16="http://schemas.microsoft.com/office/drawing/2014/main" id="{55BEB94C-B34D-460F-52FC-7BCA8B07CF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402065" y="4578859"/>
                <a:ext cx="457200" cy="457200"/>
              </a:xfrm>
              <a:prstGeom prst="rect">
                <a:avLst/>
              </a:prstGeom>
            </p:spPr>
          </p:pic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7D26A44-CFCC-924F-FED6-715C84E82DC0}"/>
                  </a:ext>
                </a:extLst>
              </p:cNvPr>
              <p:cNvSpPr txBox="1"/>
              <p:nvPr/>
            </p:nvSpPr>
            <p:spPr>
              <a:xfrm>
                <a:off x="2859265" y="4614845"/>
                <a:ext cx="15994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Processed data</a:t>
                </a:r>
              </a:p>
            </p:txBody>
          </p:sp>
          <p:pic>
            <p:nvPicPr>
              <p:cNvPr id="26" name="Graphic 25" descr="Open folder with solid fill">
                <a:extLst>
                  <a:ext uri="{FF2B5EF4-FFF2-40B4-BE49-F238E27FC236}">
                    <a16:creationId xmlns:a16="http://schemas.microsoft.com/office/drawing/2014/main" id="{E4DAA03D-4253-61BE-0D91-30397361AF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393187" y="4962012"/>
                <a:ext cx="457200" cy="457200"/>
              </a:xfrm>
              <a:prstGeom prst="rect">
                <a:avLst/>
              </a:prstGeom>
            </p:spPr>
          </p:pic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DB0E947D-20FE-163B-E5C2-499587F01A4E}"/>
                  </a:ext>
                </a:extLst>
              </p:cNvPr>
              <p:cNvSpPr txBox="1"/>
              <p:nvPr/>
            </p:nvSpPr>
            <p:spPr>
              <a:xfrm>
                <a:off x="2859265" y="5024633"/>
                <a:ext cx="10517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Raw data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8AD768B-50CA-7F70-58F3-94BFAECB2969}"/>
                  </a:ext>
                </a:extLst>
              </p:cNvPr>
              <p:cNvSpPr txBox="1"/>
              <p:nvPr/>
            </p:nvSpPr>
            <p:spPr>
              <a:xfrm>
                <a:off x="2874800" y="2855767"/>
                <a:ext cx="18704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AA1 summary log</a:t>
                </a:r>
              </a:p>
            </p:txBody>
          </p:sp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53E5337-0FFE-C66B-7917-91DA069C97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372275" y="3178213"/>
                <a:ext cx="491133" cy="523875"/>
              </a:xfrm>
              <a:prstGeom prst="rect">
                <a:avLst/>
              </a:prstGeom>
            </p:spPr>
          </p:pic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A2BDC77F-6EBC-7BD4-645B-4FA54C0FF96F}"/>
                  </a:ext>
                </a:extLst>
              </p:cNvPr>
              <p:cNvSpPr txBox="1"/>
              <p:nvPr/>
            </p:nvSpPr>
            <p:spPr>
              <a:xfrm>
                <a:off x="2888284" y="3255484"/>
                <a:ext cx="20244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AA1 subject catalog</a:t>
                </a:r>
              </a:p>
            </p:txBody>
          </p:sp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836C0D62-ECCA-F69F-AD26-0A38635218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434664" y="2830090"/>
                <a:ext cx="385460" cy="385460"/>
              </a:xfrm>
              <a:prstGeom prst="rect">
                <a:avLst/>
              </a:prstGeom>
            </p:spPr>
          </p:pic>
          <p:pic>
            <p:nvPicPr>
              <p:cNvPr id="32" name="Graphic 31" descr="Open folder with solid fill">
                <a:extLst>
                  <a:ext uri="{FF2B5EF4-FFF2-40B4-BE49-F238E27FC236}">
                    <a16:creationId xmlns:a16="http://schemas.microsoft.com/office/drawing/2014/main" id="{C8BDBED8-433D-FD71-9A03-718509EB32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422206" y="4164662"/>
                <a:ext cx="457200" cy="457200"/>
              </a:xfrm>
              <a:prstGeom prst="rect">
                <a:avLst/>
              </a:prstGeom>
            </p:spPr>
          </p:pic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D909B67-9A7A-840D-F244-C508543DD567}"/>
                  </a:ext>
                </a:extLst>
              </p:cNvPr>
              <p:cNvSpPr txBox="1"/>
              <p:nvPr/>
            </p:nvSpPr>
            <p:spPr>
              <a:xfrm>
                <a:off x="2888284" y="4227283"/>
                <a:ext cx="202138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Analysis and results</a:t>
                </a:r>
              </a:p>
            </p:txBody>
          </p:sp>
          <p:cxnSp>
            <p:nvCxnSpPr>
              <p:cNvPr id="34" name="Connector: Elbow 33">
                <a:extLst>
                  <a:ext uri="{FF2B5EF4-FFF2-40B4-BE49-F238E27FC236}">
                    <a16:creationId xmlns:a16="http://schemas.microsoft.com/office/drawing/2014/main" id="{AAC96C85-F66F-FA7A-7D26-BEA224D98DB6}"/>
                  </a:ext>
                </a:extLst>
              </p:cNvPr>
              <p:cNvCxnSpPr>
                <a:stCxn id="12" idx="2"/>
                <a:endCxn id="31" idx="1"/>
              </p:cNvCxnSpPr>
              <p:nvPr/>
            </p:nvCxnSpPr>
            <p:spPr>
              <a:xfrm rot="16200000" flipH="1">
                <a:off x="2210483" y="2798639"/>
                <a:ext cx="157372" cy="290989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Connector: Elbow 34">
                <a:extLst>
                  <a:ext uri="{FF2B5EF4-FFF2-40B4-BE49-F238E27FC236}">
                    <a16:creationId xmlns:a16="http://schemas.microsoft.com/office/drawing/2014/main" id="{5BB616A6-7417-BECF-5CDF-58164900299A}"/>
                  </a:ext>
                </a:extLst>
              </p:cNvPr>
              <p:cNvCxnSpPr>
                <a:stCxn id="12" idx="2"/>
                <a:endCxn id="29" idx="1"/>
              </p:cNvCxnSpPr>
              <p:nvPr/>
            </p:nvCxnSpPr>
            <p:spPr>
              <a:xfrm rot="16200000" flipH="1">
                <a:off x="1970624" y="3038499"/>
                <a:ext cx="574703" cy="228600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Connector: Elbow 35">
                <a:extLst>
                  <a:ext uri="{FF2B5EF4-FFF2-40B4-BE49-F238E27FC236}">
                    <a16:creationId xmlns:a16="http://schemas.microsoft.com/office/drawing/2014/main" id="{77413903-AE51-BEB9-4BFA-89F556917EEB}"/>
                  </a:ext>
                </a:extLst>
              </p:cNvPr>
              <p:cNvCxnSpPr>
                <a:stCxn id="12" idx="2"/>
                <a:endCxn id="32" idx="1"/>
              </p:cNvCxnSpPr>
              <p:nvPr/>
            </p:nvCxnSpPr>
            <p:spPr>
              <a:xfrm rot="16200000" flipH="1">
                <a:off x="1519033" y="3490089"/>
                <a:ext cx="1527814" cy="278531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Connector: Elbow 36">
                <a:extLst>
                  <a:ext uri="{FF2B5EF4-FFF2-40B4-BE49-F238E27FC236}">
                    <a16:creationId xmlns:a16="http://schemas.microsoft.com/office/drawing/2014/main" id="{4B3CE2D2-9B81-DC58-05A7-3561378C35CB}"/>
                  </a:ext>
                </a:extLst>
              </p:cNvPr>
              <p:cNvCxnSpPr>
                <a:stCxn id="12" idx="2"/>
                <a:endCxn id="24" idx="1"/>
              </p:cNvCxnSpPr>
              <p:nvPr/>
            </p:nvCxnSpPr>
            <p:spPr>
              <a:xfrm rot="16200000" flipH="1">
                <a:off x="1301865" y="3707258"/>
                <a:ext cx="1942011" cy="258390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Connector: Elbow 37">
                <a:extLst>
                  <a:ext uri="{FF2B5EF4-FFF2-40B4-BE49-F238E27FC236}">
                    <a16:creationId xmlns:a16="http://schemas.microsoft.com/office/drawing/2014/main" id="{A5BA0246-95D1-C20B-62E4-3A3B41520AF0}"/>
                  </a:ext>
                </a:extLst>
              </p:cNvPr>
              <p:cNvCxnSpPr>
                <a:stCxn id="12" idx="2"/>
                <a:endCxn id="26" idx="1"/>
              </p:cNvCxnSpPr>
              <p:nvPr/>
            </p:nvCxnSpPr>
            <p:spPr>
              <a:xfrm rot="16200000" flipH="1">
                <a:off x="1105849" y="3903274"/>
                <a:ext cx="2325164" cy="249512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9" name="Picture 38">
                <a:extLst>
                  <a:ext uri="{FF2B5EF4-FFF2-40B4-BE49-F238E27FC236}">
                    <a16:creationId xmlns:a16="http://schemas.microsoft.com/office/drawing/2014/main" id="{7A364C73-6551-8879-8C7E-529416308E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384975" y="3673513"/>
                <a:ext cx="491133" cy="523875"/>
              </a:xfrm>
              <a:prstGeom prst="rect">
                <a:avLst/>
              </a:prstGeom>
            </p:spPr>
          </p:pic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2D6C139F-0777-DDF5-4DC4-4EBBF6CF8238}"/>
                  </a:ext>
                </a:extLst>
              </p:cNvPr>
              <p:cNvSpPr txBox="1"/>
              <p:nvPr/>
            </p:nvSpPr>
            <p:spPr>
              <a:xfrm>
                <a:off x="2900984" y="3750784"/>
                <a:ext cx="203074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AA1 data dictionary</a:t>
                </a:r>
              </a:p>
            </p:txBody>
          </p:sp>
          <p:cxnSp>
            <p:nvCxnSpPr>
              <p:cNvPr id="41" name="Connector: Elbow 40">
                <a:extLst>
                  <a:ext uri="{FF2B5EF4-FFF2-40B4-BE49-F238E27FC236}">
                    <a16:creationId xmlns:a16="http://schemas.microsoft.com/office/drawing/2014/main" id="{A64C331B-6A80-CBAF-27D0-0F52E3114B9F}"/>
                  </a:ext>
                </a:extLst>
              </p:cNvPr>
              <p:cNvCxnSpPr>
                <a:cxnSpLocks/>
                <a:stCxn id="12" idx="2"/>
                <a:endCxn id="39" idx="1"/>
              </p:cNvCxnSpPr>
              <p:nvPr/>
            </p:nvCxnSpPr>
            <p:spPr>
              <a:xfrm rot="16200000" flipH="1">
                <a:off x="1729324" y="3279799"/>
                <a:ext cx="1070003" cy="241300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8ABF05B0-D95B-F7B1-B2F4-7A812E1F95E3}"/>
              </a:ext>
            </a:extLst>
          </p:cNvPr>
          <p:cNvSpPr txBox="1"/>
          <p:nvPr/>
        </p:nvSpPr>
        <p:spPr>
          <a:xfrm>
            <a:off x="470518" y="292340"/>
            <a:ext cx="944380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/>
              <a:t>A simple data storage and management file structure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F6FE0716-5C19-6FEA-567B-E22FB46C1116}"/>
              </a:ext>
            </a:extLst>
          </p:cNvPr>
          <p:cNvGrpSpPr/>
          <p:nvPr/>
        </p:nvGrpSpPr>
        <p:grpSpPr>
          <a:xfrm>
            <a:off x="6941268" y="1310640"/>
            <a:ext cx="3597110" cy="4853122"/>
            <a:chOff x="5582402" y="1769898"/>
            <a:chExt cx="3597110" cy="485312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C70D5892-57D7-FF93-7477-DB392D7280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t="174" r="33452"/>
            <a:stretch/>
          </p:blipFill>
          <p:spPr>
            <a:xfrm>
              <a:off x="5582402" y="1769898"/>
              <a:ext cx="3597110" cy="4853122"/>
            </a:xfrm>
            <a:prstGeom prst="rect">
              <a:avLst/>
            </a:prstGeom>
          </p:spPr>
        </p:pic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B3F77FC-398F-89F2-C058-8222D224D94B}"/>
                </a:ext>
              </a:extLst>
            </p:cNvPr>
            <p:cNvSpPr txBox="1"/>
            <p:nvPr/>
          </p:nvSpPr>
          <p:spPr>
            <a:xfrm>
              <a:off x="6603099" y="3178098"/>
              <a:ext cx="18275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u="sng" dirty="0"/>
                <a:t>Project Summary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C047471-A794-F538-DF5B-63CF22F530A0}"/>
                </a:ext>
              </a:extLst>
            </p:cNvPr>
            <p:cNvSpPr txBox="1"/>
            <p:nvPr/>
          </p:nvSpPr>
          <p:spPr>
            <a:xfrm>
              <a:off x="6638401" y="4506102"/>
              <a:ext cx="12670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u="sng" dirty="0"/>
                <a:t>Project log: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A7EC2211-DFE0-7F1D-4240-845B219C651A}"/>
                </a:ext>
              </a:extLst>
            </p:cNvPr>
            <p:cNvSpPr txBox="1"/>
            <p:nvPr/>
          </p:nvSpPr>
          <p:spPr>
            <a:xfrm>
              <a:off x="6700545" y="4877943"/>
              <a:ext cx="143821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12/10/2022: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 err="1"/>
                <a:t>Bla</a:t>
              </a:r>
              <a:r>
                <a:rPr lang="en-US" dirty="0"/>
                <a:t> </a:t>
              </a:r>
              <a:r>
                <a:rPr lang="en-US" dirty="0" err="1"/>
                <a:t>bla</a:t>
              </a:r>
              <a:r>
                <a:rPr lang="en-US" dirty="0"/>
                <a:t> </a:t>
              </a:r>
              <a:r>
                <a:rPr lang="en-US" dirty="0" err="1"/>
                <a:t>bla</a:t>
              </a:r>
              <a:endParaRPr lang="en-US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 err="1"/>
                <a:t>Bla</a:t>
              </a:r>
              <a:r>
                <a:rPr lang="en-US" dirty="0"/>
                <a:t> </a:t>
              </a:r>
              <a:r>
                <a:rPr lang="en-US" dirty="0" err="1"/>
                <a:t>bla</a:t>
              </a:r>
              <a:r>
                <a:rPr lang="en-US" dirty="0"/>
                <a:t> </a:t>
              </a:r>
              <a:r>
                <a:rPr lang="en-US" dirty="0" err="1"/>
                <a:t>bla</a:t>
              </a:r>
              <a:endParaRPr lang="en-US" dirty="0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1D3657A9-5227-8DC8-D193-504B4A14F711}"/>
                </a:ext>
              </a:extLst>
            </p:cNvPr>
            <p:cNvSpPr txBox="1"/>
            <p:nvPr/>
          </p:nvSpPr>
          <p:spPr>
            <a:xfrm>
              <a:off x="6735451" y="5907720"/>
              <a:ext cx="13628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12/09/2022: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1F2A99C-FA1E-4E29-D3FD-44A7DDBED791}"/>
                </a:ext>
              </a:extLst>
            </p:cNvPr>
            <p:cNvSpPr txBox="1"/>
            <p:nvPr/>
          </p:nvSpPr>
          <p:spPr>
            <a:xfrm>
              <a:off x="6850215" y="3573813"/>
              <a:ext cx="6575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Title: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4BF995E-AD27-3122-8C58-610DC787B1C0}"/>
                </a:ext>
              </a:extLst>
            </p:cNvPr>
            <p:cNvSpPr txBox="1"/>
            <p:nvPr/>
          </p:nvSpPr>
          <p:spPr>
            <a:xfrm>
              <a:off x="6864987" y="3840526"/>
              <a:ext cx="17459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Lead researcher: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9DA2D92-3B1C-EE9D-0060-FE1BBCD1B991}"/>
                </a:ext>
              </a:extLst>
            </p:cNvPr>
            <p:cNvSpPr txBox="1"/>
            <p:nvPr/>
          </p:nvSpPr>
          <p:spPr>
            <a:xfrm>
              <a:off x="6850215" y="4122217"/>
              <a:ext cx="22402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Description and Aims:</a:t>
              </a:r>
            </a:p>
          </p:txBody>
        </p: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1A7636D4-A190-76AA-4B62-8BBB4CFD5787}"/>
              </a:ext>
            </a:extLst>
          </p:cNvPr>
          <p:cNvSpPr txBox="1"/>
          <p:nvPr/>
        </p:nvSpPr>
        <p:spPr>
          <a:xfrm>
            <a:off x="5525162" y="6346796"/>
            <a:ext cx="6429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Updated once a week from lab notebook or as electronic notebook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724F1D6F-02C7-9AEB-5B2D-1D15457914B1}"/>
              </a:ext>
            </a:extLst>
          </p:cNvPr>
          <p:cNvCxnSpPr>
            <a:cxnSpLocks/>
          </p:cNvCxnSpPr>
          <p:nvPr/>
        </p:nvCxnSpPr>
        <p:spPr>
          <a:xfrm>
            <a:off x="4798516" y="3573813"/>
            <a:ext cx="2262684" cy="0"/>
          </a:xfrm>
          <a:prstGeom prst="straightConnector1">
            <a:avLst/>
          </a:prstGeom>
          <a:ln w="12700">
            <a:solidFill>
              <a:schemeClr val="tx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99846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AAC7362-6369-3021-03A6-2E84BDCFA5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6170"/>
          <a:stretch/>
        </p:blipFill>
        <p:spPr>
          <a:xfrm>
            <a:off x="5757137" y="1962419"/>
            <a:ext cx="6062099" cy="36816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9BEAFE5F-A4FE-0EC8-CF85-DCDE2873CFFC}"/>
              </a:ext>
            </a:extLst>
          </p:cNvPr>
          <p:cNvGrpSpPr/>
          <p:nvPr/>
        </p:nvGrpSpPr>
        <p:grpSpPr>
          <a:xfrm>
            <a:off x="458232" y="954793"/>
            <a:ext cx="4699583" cy="5647237"/>
            <a:chOff x="458232" y="954793"/>
            <a:chExt cx="4699583" cy="5647237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51FA55F1-B6B4-5C07-F276-260464DD4D56}"/>
                </a:ext>
              </a:extLst>
            </p:cNvPr>
            <p:cNvSpPr/>
            <p:nvPr/>
          </p:nvSpPr>
          <p:spPr>
            <a:xfrm>
              <a:off x="458232" y="954793"/>
              <a:ext cx="4699583" cy="56343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960E90DA-AC38-10F1-D4B6-13DDBA13BD71}"/>
                </a:ext>
              </a:extLst>
            </p:cNvPr>
            <p:cNvGrpSpPr/>
            <p:nvPr/>
          </p:nvGrpSpPr>
          <p:grpSpPr>
            <a:xfrm>
              <a:off x="545306" y="1085667"/>
              <a:ext cx="4458734" cy="5516363"/>
              <a:chOff x="492038" y="544130"/>
              <a:chExt cx="4458734" cy="5516363"/>
            </a:xfrm>
          </p:grpSpPr>
          <p:pic>
            <p:nvPicPr>
              <p:cNvPr id="4" name="Graphic 3" descr="Open folder with solid fill">
                <a:extLst>
                  <a:ext uri="{FF2B5EF4-FFF2-40B4-BE49-F238E27FC236}">
                    <a16:creationId xmlns:a16="http://schemas.microsoft.com/office/drawing/2014/main" id="{8D134819-94E4-4C17-25F1-FD7EB66F4C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212507" y="1192283"/>
                <a:ext cx="457200" cy="457200"/>
              </a:xfrm>
              <a:prstGeom prst="rect">
                <a:avLst/>
              </a:prstGeom>
            </p:spPr>
          </p:pic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3BB872C-79FD-8E34-CAA6-2ADF6E93D839}"/>
                  </a:ext>
                </a:extLst>
              </p:cNvPr>
              <p:cNvSpPr txBox="1"/>
              <p:nvPr/>
            </p:nvSpPr>
            <p:spPr>
              <a:xfrm>
                <a:off x="1237846" y="844406"/>
                <a:ext cx="17279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Lab data storage</a:t>
                </a:r>
              </a:p>
            </p:txBody>
          </p:sp>
          <p:pic>
            <p:nvPicPr>
              <p:cNvPr id="6" name="Graphic 5" descr="Cloud Computing with solid fill">
                <a:extLst>
                  <a:ext uri="{FF2B5EF4-FFF2-40B4-BE49-F238E27FC236}">
                    <a16:creationId xmlns:a16="http://schemas.microsoft.com/office/drawing/2014/main" id="{149CD701-88DB-CE2B-91A1-D8D0DB0D73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92038" y="544130"/>
                <a:ext cx="745808" cy="745808"/>
              </a:xfrm>
              <a:prstGeom prst="rect">
                <a:avLst/>
              </a:prstGeom>
            </p:spPr>
          </p:pic>
          <p:pic>
            <p:nvPicPr>
              <p:cNvPr id="7" name="Graphic 6" descr="Open folder with solid fill">
                <a:extLst>
                  <a:ext uri="{FF2B5EF4-FFF2-40B4-BE49-F238E27FC236}">
                    <a16:creationId xmlns:a16="http://schemas.microsoft.com/office/drawing/2014/main" id="{89D07797-5F88-B1A7-4BAF-4B0534F995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241082" y="1588871"/>
                <a:ext cx="457200" cy="457200"/>
              </a:xfrm>
              <a:prstGeom prst="rect">
                <a:avLst/>
              </a:prstGeom>
            </p:spPr>
          </p:pic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A9282A26-53AF-39C2-C590-7969CBE2B8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856266" y="1996686"/>
                <a:ext cx="491133" cy="523875"/>
              </a:xfrm>
              <a:prstGeom prst="rect">
                <a:avLst/>
              </a:prstGeom>
            </p:spPr>
          </p:pic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E7D17FF-CBC6-624C-1ACB-1769B56DC4A3}"/>
                  </a:ext>
                </a:extLst>
              </p:cNvPr>
              <p:cNvSpPr txBox="1"/>
              <p:nvPr/>
            </p:nvSpPr>
            <p:spPr>
              <a:xfrm>
                <a:off x="1679232" y="1261101"/>
                <a:ext cx="20066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Lab documentation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F1E239F-5780-C75E-8335-5439E6C3CB6D}"/>
                  </a:ext>
                </a:extLst>
              </p:cNvPr>
              <p:cNvSpPr txBox="1"/>
              <p:nvPr/>
            </p:nvSpPr>
            <p:spPr>
              <a:xfrm>
                <a:off x="1679232" y="1667214"/>
                <a:ext cx="62055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Data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9BF34C6-51C3-8679-CA53-BE3EE605B30B}"/>
                  </a:ext>
                </a:extLst>
              </p:cNvPr>
              <p:cNvSpPr txBox="1"/>
              <p:nvPr/>
            </p:nvSpPr>
            <p:spPr>
              <a:xfrm>
                <a:off x="2372275" y="2073957"/>
                <a:ext cx="1988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Experiment catalog</a:t>
                </a:r>
              </a:p>
            </p:txBody>
          </p:sp>
          <p:pic>
            <p:nvPicPr>
              <p:cNvPr id="12" name="Graphic 11" descr="Open folder with solid fill">
                <a:extLst>
                  <a:ext uri="{FF2B5EF4-FFF2-40B4-BE49-F238E27FC236}">
                    <a16:creationId xmlns:a16="http://schemas.microsoft.com/office/drawing/2014/main" id="{8574A0D5-37BF-BDDE-6C4A-45FD672FA6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915075" y="2408248"/>
                <a:ext cx="457200" cy="457200"/>
              </a:xfrm>
              <a:prstGeom prst="rect">
                <a:avLst/>
              </a:prstGeom>
            </p:spPr>
          </p:pic>
          <p:pic>
            <p:nvPicPr>
              <p:cNvPr id="13" name="Graphic 12" descr="Open folder with solid fill">
                <a:extLst>
                  <a:ext uri="{FF2B5EF4-FFF2-40B4-BE49-F238E27FC236}">
                    <a16:creationId xmlns:a16="http://schemas.microsoft.com/office/drawing/2014/main" id="{8801AFF0-2B43-8B1B-8DE4-27B3F68555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915075" y="5297015"/>
                <a:ext cx="457200" cy="457200"/>
              </a:xfrm>
              <a:prstGeom prst="rect">
                <a:avLst/>
              </a:prstGeom>
            </p:spPr>
          </p:pic>
          <p:pic>
            <p:nvPicPr>
              <p:cNvPr id="14" name="Graphic 13" descr="Open folder with solid fill">
                <a:extLst>
                  <a:ext uri="{FF2B5EF4-FFF2-40B4-BE49-F238E27FC236}">
                    <a16:creationId xmlns:a16="http://schemas.microsoft.com/office/drawing/2014/main" id="{9E3461BC-1D0D-4300-5385-9E422E4A7A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915075" y="5603293"/>
                <a:ext cx="457200" cy="457200"/>
              </a:xfrm>
              <a:prstGeom prst="rect">
                <a:avLst/>
              </a:prstGeom>
            </p:spPr>
          </p:pic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FAAB6C8-3342-B56C-A27C-37A92CCD20C1}"/>
                  </a:ext>
                </a:extLst>
              </p:cNvPr>
              <p:cNvSpPr txBox="1"/>
              <p:nvPr/>
            </p:nvSpPr>
            <p:spPr>
              <a:xfrm>
                <a:off x="2372275" y="2472719"/>
                <a:ext cx="5677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AA1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D132708-D3E8-1D70-3C81-5D5C6D57E933}"/>
                  </a:ext>
                </a:extLst>
              </p:cNvPr>
              <p:cNvSpPr txBox="1"/>
              <p:nvPr/>
            </p:nvSpPr>
            <p:spPr>
              <a:xfrm>
                <a:off x="2372275" y="5333001"/>
                <a:ext cx="5677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AA2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7E202F7-CB41-E019-A8F1-C406F12FC370}"/>
                  </a:ext>
                </a:extLst>
              </p:cNvPr>
              <p:cNvSpPr txBox="1"/>
              <p:nvPr/>
            </p:nvSpPr>
            <p:spPr>
              <a:xfrm>
                <a:off x="2372275" y="5620593"/>
                <a:ext cx="3433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…</a:t>
                </a:r>
              </a:p>
            </p:txBody>
          </p:sp>
          <p:cxnSp>
            <p:nvCxnSpPr>
              <p:cNvPr id="18" name="Connector: Elbow 17">
                <a:extLst>
                  <a:ext uri="{FF2B5EF4-FFF2-40B4-BE49-F238E27FC236}">
                    <a16:creationId xmlns:a16="http://schemas.microsoft.com/office/drawing/2014/main" id="{3A02A6F9-2593-79D9-2140-A93520E3F3A2}"/>
                  </a:ext>
                </a:extLst>
              </p:cNvPr>
              <p:cNvCxnSpPr>
                <a:stCxn id="6" idx="2"/>
                <a:endCxn id="4" idx="1"/>
              </p:cNvCxnSpPr>
              <p:nvPr/>
            </p:nvCxnSpPr>
            <p:spPr>
              <a:xfrm rot="16200000" flipH="1">
                <a:off x="973252" y="1181627"/>
                <a:ext cx="130945" cy="347565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Connector: Elbow 18">
                <a:extLst>
                  <a:ext uri="{FF2B5EF4-FFF2-40B4-BE49-F238E27FC236}">
                    <a16:creationId xmlns:a16="http://schemas.microsoft.com/office/drawing/2014/main" id="{687E7BE7-E782-D3D6-9C6A-B4DE63BD63F0}"/>
                  </a:ext>
                </a:extLst>
              </p:cNvPr>
              <p:cNvCxnSpPr>
                <a:stCxn id="6" idx="2"/>
                <a:endCxn id="7" idx="1"/>
              </p:cNvCxnSpPr>
              <p:nvPr/>
            </p:nvCxnSpPr>
            <p:spPr>
              <a:xfrm rot="16200000" flipH="1">
                <a:off x="789246" y="1365634"/>
                <a:ext cx="527533" cy="376140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Connector: Elbow 19">
                <a:extLst>
                  <a:ext uri="{FF2B5EF4-FFF2-40B4-BE49-F238E27FC236}">
                    <a16:creationId xmlns:a16="http://schemas.microsoft.com/office/drawing/2014/main" id="{66EF990A-B33D-1383-F649-51112D6EAABC}"/>
                  </a:ext>
                </a:extLst>
              </p:cNvPr>
              <p:cNvCxnSpPr>
                <a:stCxn id="7" idx="2"/>
                <a:endCxn id="8" idx="1"/>
              </p:cNvCxnSpPr>
              <p:nvPr/>
            </p:nvCxnSpPr>
            <p:spPr>
              <a:xfrm rot="16200000" flipH="1">
                <a:off x="1556698" y="1959055"/>
                <a:ext cx="212553" cy="386584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Connector: Elbow 20">
                <a:extLst>
                  <a:ext uri="{FF2B5EF4-FFF2-40B4-BE49-F238E27FC236}">
                    <a16:creationId xmlns:a16="http://schemas.microsoft.com/office/drawing/2014/main" id="{79D09142-0AA8-FA37-43BD-C9356A02FD3E}"/>
                  </a:ext>
                </a:extLst>
              </p:cNvPr>
              <p:cNvCxnSpPr>
                <a:stCxn id="7" idx="2"/>
                <a:endCxn id="12" idx="1"/>
              </p:cNvCxnSpPr>
              <p:nvPr/>
            </p:nvCxnSpPr>
            <p:spPr>
              <a:xfrm rot="16200000" flipH="1">
                <a:off x="1396990" y="2118762"/>
                <a:ext cx="590777" cy="445393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Connector: Elbow 21">
                <a:extLst>
                  <a:ext uri="{FF2B5EF4-FFF2-40B4-BE49-F238E27FC236}">
                    <a16:creationId xmlns:a16="http://schemas.microsoft.com/office/drawing/2014/main" id="{3609D04E-D021-9270-0CAB-AE688BAE479B}"/>
                  </a:ext>
                </a:extLst>
              </p:cNvPr>
              <p:cNvCxnSpPr>
                <a:stCxn id="7" idx="2"/>
                <a:endCxn id="13" idx="1"/>
              </p:cNvCxnSpPr>
              <p:nvPr/>
            </p:nvCxnSpPr>
            <p:spPr>
              <a:xfrm rot="16200000" flipH="1">
                <a:off x="-47394" y="3563146"/>
                <a:ext cx="3479544" cy="445393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Connector: Elbow 22">
                <a:extLst>
                  <a:ext uri="{FF2B5EF4-FFF2-40B4-BE49-F238E27FC236}">
                    <a16:creationId xmlns:a16="http://schemas.microsoft.com/office/drawing/2014/main" id="{85FBF531-7D5D-68D1-3B0B-D61DBB720CC1}"/>
                  </a:ext>
                </a:extLst>
              </p:cNvPr>
              <p:cNvCxnSpPr>
                <a:stCxn id="7" idx="2"/>
                <a:endCxn id="14" idx="1"/>
              </p:cNvCxnSpPr>
              <p:nvPr/>
            </p:nvCxnSpPr>
            <p:spPr>
              <a:xfrm rot="16200000" flipH="1">
                <a:off x="-200533" y="3716285"/>
                <a:ext cx="3785822" cy="445393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4" name="Graphic 23" descr="Open folder with solid fill">
                <a:extLst>
                  <a:ext uri="{FF2B5EF4-FFF2-40B4-BE49-F238E27FC236}">
                    <a16:creationId xmlns:a16="http://schemas.microsoft.com/office/drawing/2014/main" id="{55BEB94C-B34D-460F-52FC-7BCA8B07CF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2402065" y="4578859"/>
                <a:ext cx="457200" cy="457200"/>
              </a:xfrm>
              <a:prstGeom prst="rect">
                <a:avLst/>
              </a:prstGeom>
            </p:spPr>
          </p:pic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7D26A44-CFCC-924F-FED6-715C84E82DC0}"/>
                  </a:ext>
                </a:extLst>
              </p:cNvPr>
              <p:cNvSpPr txBox="1"/>
              <p:nvPr/>
            </p:nvSpPr>
            <p:spPr>
              <a:xfrm>
                <a:off x="2859265" y="4614845"/>
                <a:ext cx="15994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Processed data</a:t>
                </a:r>
              </a:p>
            </p:txBody>
          </p:sp>
          <p:pic>
            <p:nvPicPr>
              <p:cNvPr id="26" name="Graphic 25" descr="Open folder with solid fill">
                <a:extLst>
                  <a:ext uri="{FF2B5EF4-FFF2-40B4-BE49-F238E27FC236}">
                    <a16:creationId xmlns:a16="http://schemas.microsoft.com/office/drawing/2014/main" id="{E4DAA03D-4253-61BE-0D91-30397361AF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2393187" y="4962012"/>
                <a:ext cx="457200" cy="457200"/>
              </a:xfrm>
              <a:prstGeom prst="rect">
                <a:avLst/>
              </a:prstGeom>
            </p:spPr>
          </p:pic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DB0E947D-20FE-163B-E5C2-499587F01A4E}"/>
                  </a:ext>
                </a:extLst>
              </p:cNvPr>
              <p:cNvSpPr txBox="1"/>
              <p:nvPr/>
            </p:nvSpPr>
            <p:spPr>
              <a:xfrm>
                <a:off x="2859265" y="5024633"/>
                <a:ext cx="10517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Raw data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8AD768B-50CA-7F70-58F3-94BFAECB2969}"/>
                  </a:ext>
                </a:extLst>
              </p:cNvPr>
              <p:cNvSpPr txBox="1"/>
              <p:nvPr/>
            </p:nvSpPr>
            <p:spPr>
              <a:xfrm>
                <a:off x="2874800" y="2855767"/>
                <a:ext cx="18704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AA1 summary log</a:t>
                </a:r>
              </a:p>
            </p:txBody>
          </p:sp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53E5337-0FFE-C66B-7917-91DA069C97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372275" y="3178213"/>
                <a:ext cx="491133" cy="523875"/>
              </a:xfrm>
              <a:prstGeom prst="rect">
                <a:avLst/>
              </a:prstGeom>
            </p:spPr>
          </p:pic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A2BDC77F-6EBC-7BD4-645B-4FA54C0FF96F}"/>
                  </a:ext>
                </a:extLst>
              </p:cNvPr>
              <p:cNvSpPr txBox="1"/>
              <p:nvPr/>
            </p:nvSpPr>
            <p:spPr>
              <a:xfrm>
                <a:off x="2888284" y="3255484"/>
                <a:ext cx="206248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AA1 subject catalog</a:t>
                </a:r>
              </a:p>
            </p:txBody>
          </p:sp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836C0D62-ECCA-F69F-AD26-0A38635218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434664" y="2830090"/>
                <a:ext cx="385460" cy="385460"/>
              </a:xfrm>
              <a:prstGeom prst="rect">
                <a:avLst/>
              </a:prstGeom>
            </p:spPr>
          </p:pic>
          <p:pic>
            <p:nvPicPr>
              <p:cNvPr id="32" name="Graphic 31" descr="Open folder with solid fill">
                <a:extLst>
                  <a:ext uri="{FF2B5EF4-FFF2-40B4-BE49-F238E27FC236}">
                    <a16:creationId xmlns:a16="http://schemas.microsoft.com/office/drawing/2014/main" id="{C8BDBED8-433D-FD71-9A03-718509EB32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2422206" y="4164662"/>
                <a:ext cx="457200" cy="457200"/>
              </a:xfrm>
              <a:prstGeom prst="rect">
                <a:avLst/>
              </a:prstGeom>
            </p:spPr>
          </p:pic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D909B67-9A7A-840D-F244-C508543DD567}"/>
                  </a:ext>
                </a:extLst>
              </p:cNvPr>
              <p:cNvSpPr txBox="1"/>
              <p:nvPr/>
            </p:nvSpPr>
            <p:spPr>
              <a:xfrm>
                <a:off x="2888284" y="4227283"/>
                <a:ext cx="202138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Analysis and results</a:t>
                </a:r>
              </a:p>
            </p:txBody>
          </p:sp>
          <p:cxnSp>
            <p:nvCxnSpPr>
              <p:cNvPr id="34" name="Connector: Elbow 33">
                <a:extLst>
                  <a:ext uri="{FF2B5EF4-FFF2-40B4-BE49-F238E27FC236}">
                    <a16:creationId xmlns:a16="http://schemas.microsoft.com/office/drawing/2014/main" id="{AAC96C85-F66F-FA7A-7D26-BEA224D98DB6}"/>
                  </a:ext>
                </a:extLst>
              </p:cNvPr>
              <p:cNvCxnSpPr>
                <a:stCxn id="12" idx="2"/>
                <a:endCxn id="31" idx="1"/>
              </p:cNvCxnSpPr>
              <p:nvPr/>
            </p:nvCxnSpPr>
            <p:spPr>
              <a:xfrm rot="16200000" flipH="1">
                <a:off x="2210483" y="2798639"/>
                <a:ext cx="157372" cy="290989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Connector: Elbow 34">
                <a:extLst>
                  <a:ext uri="{FF2B5EF4-FFF2-40B4-BE49-F238E27FC236}">
                    <a16:creationId xmlns:a16="http://schemas.microsoft.com/office/drawing/2014/main" id="{5BB616A6-7417-BECF-5CDF-58164900299A}"/>
                  </a:ext>
                </a:extLst>
              </p:cNvPr>
              <p:cNvCxnSpPr>
                <a:stCxn id="12" idx="2"/>
                <a:endCxn id="29" idx="1"/>
              </p:cNvCxnSpPr>
              <p:nvPr/>
            </p:nvCxnSpPr>
            <p:spPr>
              <a:xfrm rot="16200000" flipH="1">
                <a:off x="1970624" y="3038499"/>
                <a:ext cx="574703" cy="228600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Connector: Elbow 35">
                <a:extLst>
                  <a:ext uri="{FF2B5EF4-FFF2-40B4-BE49-F238E27FC236}">
                    <a16:creationId xmlns:a16="http://schemas.microsoft.com/office/drawing/2014/main" id="{77413903-AE51-BEB9-4BFA-89F556917EEB}"/>
                  </a:ext>
                </a:extLst>
              </p:cNvPr>
              <p:cNvCxnSpPr>
                <a:stCxn id="12" idx="2"/>
                <a:endCxn id="32" idx="1"/>
              </p:cNvCxnSpPr>
              <p:nvPr/>
            </p:nvCxnSpPr>
            <p:spPr>
              <a:xfrm rot="16200000" flipH="1">
                <a:off x="1519033" y="3490089"/>
                <a:ext cx="1527814" cy="278531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Connector: Elbow 36">
                <a:extLst>
                  <a:ext uri="{FF2B5EF4-FFF2-40B4-BE49-F238E27FC236}">
                    <a16:creationId xmlns:a16="http://schemas.microsoft.com/office/drawing/2014/main" id="{4B3CE2D2-9B81-DC58-05A7-3561378C35CB}"/>
                  </a:ext>
                </a:extLst>
              </p:cNvPr>
              <p:cNvCxnSpPr>
                <a:stCxn id="12" idx="2"/>
                <a:endCxn id="24" idx="1"/>
              </p:cNvCxnSpPr>
              <p:nvPr/>
            </p:nvCxnSpPr>
            <p:spPr>
              <a:xfrm rot="16200000" flipH="1">
                <a:off x="1301865" y="3707258"/>
                <a:ext cx="1942011" cy="258390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Connector: Elbow 37">
                <a:extLst>
                  <a:ext uri="{FF2B5EF4-FFF2-40B4-BE49-F238E27FC236}">
                    <a16:creationId xmlns:a16="http://schemas.microsoft.com/office/drawing/2014/main" id="{A5BA0246-95D1-C20B-62E4-3A3B41520AF0}"/>
                  </a:ext>
                </a:extLst>
              </p:cNvPr>
              <p:cNvCxnSpPr>
                <a:stCxn id="12" idx="2"/>
                <a:endCxn id="26" idx="1"/>
              </p:cNvCxnSpPr>
              <p:nvPr/>
            </p:nvCxnSpPr>
            <p:spPr>
              <a:xfrm rot="16200000" flipH="1">
                <a:off x="1105849" y="3903274"/>
                <a:ext cx="2325164" cy="249512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9" name="Picture 38">
                <a:extLst>
                  <a:ext uri="{FF2B5EF4-FFF2-40B4-BE49-F238E27FC236}">
                    <a16:creationId xmlns:a16="http://schemas.microsoft.com/office/drawing/2014/main" id="{7A364C73-6551-8879-8C7E-529416308E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384975" y="3673513"/>
                <a:ext cx="491133" cy="523875"/>
              </a:xfrm>
              <a:prstGeom prst="rect">
                <a:avLst/>
              </a:prstGeom>
            </p:spPr>
          </p:pic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2D6C139F-0777-DDF5-4DC4-4EBBF6CF8238}"/>
                  </a:ext>
                </a:extLst>
              </p:cNvPr>
              <p:cNvSpPr txBox="1"/>
              <p:nvPr/>
            </p:nvSpPr>
            <p:spPr>
              <a:xfrm>
                <a:off x="2900984" y="3750784"/>
                <a:ext cx="203074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AA1 data dictionary</a:t>
                </a:r>
              </a:p>
            </p:txBody>
          </p:sp>
          <p:cxnSp>
            <p:nvCxnSpPr>
              <p:cNvPr id="41" name="Connector: Elbow 40">
                <a:extLst>
                  <a:ext uri="{FF2B5EF4-FFF2-40B4-BE49-F238E27FC236}">
                    <a16:creationId xmlns:a16="http://schemas.microsoft.com/office/drawing/2014/main" id="{A64C331B-6A80-CBAF-27D0-0F52E3114B9F}"/>
                  </a:ext>
                </a:extLst>
              </p:cNvPr>
              <p:cNvCxnSpPr>
                <a:cxnSpLocks/>
                <a:stCxn id="12" idx="2"/>
                <a:endCxn id="39" idx="1"/>
              </p:cNvCxnSpPr>
              <p:nvPr/>
            </p:nvCxnSpPr>
            <p:spPr>
              <a:xfrm rot="16200000" flipH="1">
                <a:off x="1729324" y="3279799"/>
                <a:ext cx="1070003" cy="241300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8ABF05B0-D95B-F7B1-B2F4-7A812E1F95E3}"/>
              </a:ext>
            </a:extLst>
          </p:cNvPr>
          <p:cNvSpPr txBox="1"/>
          <p:nvPr/>
        </p:nvSpPr>
        <p:spPr>
          <a:xfrm>
            <a:off x="470518" y="292340"/>
            <a:ext cx="944380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/>
              <a:t>A simple data storage and management file structure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724F1D6F-02C7-9AEB-5B2D-1D15457914B1}"/>
              </a:ext>
            </a:extLst>
          </p:cNvPr>
          <p:cNvCxnSpPr>
            <a:cxnSpLocks/>
          </p:cNvCxnSpPr>
          <p:nvPr/>
        </p:nvCxnSpPr>
        <p:spPr>
          <a:xfrm>
            <a:off x="5015481" y="3991847"/>
            <a:ext cx="914400" cy="0"/>
          </a:xfrm>
          <a:prstGeom prst="straightConnector1">
            <a:avLst/>
          </a:prstGeom>
          <a:ln w="12700">
            <a:solidFill>
              <a:schemeClr val="tx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5368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90E06C-8306-5140-3871-04C28C4DD2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5256"/>
          <a:stretch/>
        </p:blipFill>
        <p:spPr>
          <a:xfrm>
            <a:off x="5594874" y="2063204"/>
            <a:ext cx="6342584" cy="42062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9BEAFE5F-A4FE-0EC8-CF85-DCDE2873CFFC}"/>
              </a:ext>
            </a:extLst>
          </p:cNvPr>
          <p:cNvGrpSpPr/>
          <p:nvPr/>
        </p:nvGrpSpPr>
        <p:grpSpPr>
          <a:xfrm>
            <a:off x="458232" y="954793"/>
            <a:ext cx="4699583" cy="5647237"/>
            <a:chOff x="458232" y="954793"/>
            <a:chExt cx="4699583" cy="5647237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51FA55F1-B6B4-5C07-F276-260464DD4D56}"/>
                </a:ext>
              </a:extLst>
            </p:cNvPr>
            <p:cNvSpPr/>
            <p:nvPr/>
          </p:nvSpPr>
          <p:spPr>
            <a:xfrm>
              <a:off x="458232" y="954793"/>
              <a:ext cx="4699583" cy="56343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960E90DA-AC38-10F1-D4B6-13DDBA13BD71}"/>
                </a:ext>
              </a:extLst>
            </p:cNvPr>
            <p:cNvGrpSpPr/>
            <p:nvPr/>
          </p:nvGrpSpPr>
          <p:grpSpPr>
            <a:xfrm>
              <a:off x="545306" y="1085667"/>
              <a:ext cx="4486631" cy="5516363"/>
              <a:chOff x="492038" y="544130"/>
              <a:chExt cx="4486631" cy="5516363"/>
            </a:xfrm>
          </p:grpSpPr>
          <p:pic>
            <p:nvPicPr>
              <p:cNvPr id="4" name="Graphic 3" descr="Open folder with solid fill">
                <a:extLst>
                  <a:ext uri="{FF2B5EF4-FFF2-40B4-BE49-F238E27FC236}">
                    <a16:creationId xmlns:a16="http://schemas.microsoft.com/office/drawing/2014/main" id="{8D134819-94E4-4C17-25F1-FD7EB66F4C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212507" y="1192283"/>
                <a:ext cx="457200" cy="457200"/>
              </a:xfrm>
              <a:prstGeom prst="rect">
                <a:avLst/>
              </a:prstGeom>
            </p:spPr>
          </p:pic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3BB872C-79FD-8E34-CAA6-2ADF6E93D839}"/>
                  </a:ext>
                </a:extLst>
              </p:cNvPr>
              <p:cNvSpPr txBox="1"/>
              <p:nvPr/>
            </p:nvSpPr>
            <p:spPr>
              <a:xfrm>
                <a:off x="1237846" y="844406"/>
                <a:ext cx="17279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Lab data storage</a:t>
                </a:r>
              </a:p>
            </p:txBody>
          </p:sp>
          <p:pic>
            <p:nvPicPr>
              <p:cNvPr id="6" name="Graphic 5" descr="Cloud Computing with solid fill">
                <a:extLst>
                  <a:ext uri="{FF2B5EF4-FFF2-40B4-BE49-F238E27FC236}">
                    <a16:creationId xmlns:a16="http://schemas.microsoft.com/office/drawing/2014/main" id="{149CD701-88DB-CE2B-91A1-D8D0DB0D73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92038" y="544130"/>
                <a:ext cx="745808" cy="745808"/>
              </a:xfrm>
              <a:prstGeom prst="rect">
                <a:avLst/>
              </a:prstGeom>
            </p:spPr>
          </p:pic>
          <p:pic>
            <p:nvPicPr>
              <p:cNvPr id="7" name="Graphic 6" descr="Open folder with solid fill">
                <a:extLst>
                  <a:ext uri="{FF2B5EF4-FFF2-40B4-BE49-F238E27FC236}">
                    <a16:creationId xmlns:a16="http://schemas.microsoft.com/office/drawing/2014/main" id="{89D07797-5F88-B1A7-4BAF-4B0534F995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241082" y="1588871"/>
                <a:ext cx="457200" cy="457200"/>
              </a:xfrm>
              <a:prstGeom prst="rect">
                <a:avLst/>
              </a:prstGeom>
            </p:spPr>
          </p:pic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A9282A26-53AF-39C2-C590-7969CBE2B8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856266" y="1996686"/>
                <a:ext cx="491133" cy="523875"/>
              </a:xfrm>
              <a:prstGeom prst="rect">
                <a:avLst/>
              </a:prstGeom>
            </p:spPr>
          </p:pic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E7D17FF-CBC6-624C-1ACB-1769B56DC4A3}"/>
                  </a:ext>
                </a:extLst>
              </p:cNvPr>
              <p:cNvSpPr txBox="1"/>
              <p:nvPr/>
            </p:nvSpPr>
            <p:spPr>
              <a:xfrm>
                <a:off x="1679232" y="1261101"/>
                <a:ext cx="20066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Lab documentation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F1E239F-5780-C75E-8335-5439E6C3CB6D}"/>
                  </a:ext>
                </a:extLst>
              </p:cNvPr>
              <p:cNvSpPr txBox="1"/>
              <p:nvPr/>
            </p:nvSpPr>
            <p:spPr>
              <a:xfrm>
                <a:off x="1679232" y="1667214"/>
                <a:ext cx="62055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Data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9BF34C6-51C3-8679-CA53-BE3EE605B30B}"/>
                  </a:ext>
                </a:extLst>
              </p:cNvPr>
              <p:cNvSpPr txBox="1"/>
              <p:nvPr/>
            </p:nvSpPr>
            <p:spPr>
              <a:xfrm>
                <a:off x="2372275" y="2073957"/>
                <a:ext cx="1988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Experiment catalog</a:t>
                </a:r>
              </a:p>
            </p:txBody>
          </p:sp>
          <p:pic>
            <p:nvPicPr>
              <p:cNvPr id="12" name="Graphic 11" descr="Open folder with solid fill">
                <a:extLst>
                  <a:ext uri="{FF2B5EF4-FFF2-40B4-BE49-F238E27FC236}">
                    <a16:creationId xmlns:a16="http://schemas.microsoft.com/office/drawing/2014/main" id="{8574A0D5-37BF-BDDE-6C4A-45FD672FA6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915075" y="2408248"/>
                <a:ext cx="457200" cy="457200"/>
              </a:xfrm>
              <a:prstGeom prst="rect">
                <a:avLst/>
              </a:prstGeom>
            </p:spPr>
          </p:pic>
          <p:pic>
            <p:nvPicPr>
              <p:cNvPr id="13" name="Graphic 12" descr="Open folder with solid fill">
                <a:extLst>
                  <a:ext uri="{FF2B5EF4-FFF2-40B4-BE49-F238E27FC236}">
                    <a16:creationId xmlns:a16="http://schemas.microsoft.com/office/drawing/2014/main" id="{8801AFF0-2B43-8B1B-8DE4-27B3F68555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915075" y="5297015"/>
                <a:ext cx="457200" cy="457200"/>
              </a:xfrm>
              <a:prstGeom prst="rect">
                <a:avLst/>
              </a:prstGeom>
            </p:spPr>
          </p:pic>
          <p:pic>
            <p:nvPicPr>
              <p:cNvPr id="14" name="Graphic 13" descr="Open folder with solid fill">
                <a:extLst>
                  <a:ext uri="{FF2B5EF4-FFF2-40B4-BE49-F238E27FC236}">
                    <a16:creationId xmlns:a16="http://schemas.microsoft.com/office/drawing/2014/main" id="{9E3461BC-1D0D-4300-5385-9E422E4A7A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915075" y="5603293"/>
                <a:ext cx="457200" cy="457200"/>
              </a:xfrm>
              <a:prstGeom prst="rect">
                <a:avLst/>
              </a:prstGeom>
            </p:spPr>
          </p:pic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FAAB6C8-3342-B56C-A27C-37A92CCD20C1}"/>
                  </a:ext>
                </a:extLst>
              </p:cNvPr>
              <p:cNvSpPr txBox="1"/>
              <p:nvPr/>
            </p:nvSpPr>
            <p:spPr>
              <a:xfrm>
                <a:off x="2372275" y="2472719"/>
                <a:ext cx="5677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AA1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D132708-D3E8-1D70-3C81-5D5C6D57E933}"/>
                  </a:ext>
                </a:extLst>
              </p:cNvPr>
              <p:cNvSpPr txBox="1"/>
              <p:nvPr/>
            </p:nvSpPr>
            <p:spPr>
              <a:xfrm>
                <a:off x="2372275" y="5333001"/>
                <a:ext cx="5677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AA2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7E202F7-CB41-E019-A8F1-C406F12FC370}"/>
                  </a:ext>
                </a:extLst>
              </p:cNvPr>
              <p:cNvSpPr txBox="1"/>
              <p:nvPr/>
            </p:nvSpPr>
            <p:spPr>
              <a:xfrm>
                <a:off x="2372275" y="5620593"/>
                <a:ext cx="3433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…</a:t>
                </a:r>
              </a:p>
            </p:txBody>
          </p:sp>
          <p:cxnSp>
            <p:nvCxnSpPr>
              <p:cNvPr id="18" name="Connector: Elbow 17">
                <a:extLst>
                  <a:ext uri="{FF2B5EF4-FFF2-40B4-BE49-F238E27FC236}">
                    <a16:creationId xmlns:a16="http://schemas.microsoft.com/office/drawing/2014/main" id="{3A02A6F9-2593-79D9-2140-A93520E3F3A2}"/>
                  </a:ext>
                </a:extLst>
              </p:cNvPr>
              <p:cNvCxnSpPr>
                <a:stCxn id="6" idx="2"/>
                <a:endCxn id="4" idx="1"/>
              </p:cNvCxnSpPr>
              <p:nvPr/>
            </p:nvCxnSpPr>
            <p:spPr>
              <a:xfrm rot="16200000" flipH="1">
                <a:off x="973252" y="1181627"/>
                <a:ext cx="130945" cy="347565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Connector: Elbow 18">
                <a:extLst>
                  <a:ext uri="{FF2B5EF4-FFF2-40B4-BE49-F238E27FC236}">
                    <a16:creationId xmlns:a16="http://schemas.microsoft.com/office/drawing/2014/main" id="{687E7BE7-E782-D3D6-9C6A-B4DE63BD63F0}"/>
                  </a:ext>
                </a:extLst>
              </p:cNvPr>
              <p:cNvCxnSpPr>
                <a:stCxn id="6" idx="2"/>
                <a:endCxn id="7" idx="1"/>
              </p:cNvCxnSpPr>
              <p:nvPr/>
            </p:nvCxnSpPr>
            <p:spPr>
              <a:xfrm rot="16200000" flipH="1">
                <a:off x="789246" y="1365634"/>
                <a:ext cx="527533" cy="376140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Connector: Elbow 19">
                <a:extLst>
                  <a:ext uri="{FF2B5EF4-FFF2-40B4-BE49-F238E27FC236}">
                    <a16:creationId xmlns:a16="http://schemas.microsoft.com/office/drawing/2014/main" id="{66EF990A-B33D-1383-F649-51112D6EAABC}"/>
                  </a:ext>
                </a:extLst>
              </p:cNvPr>
              <p:cNvCxnSpPr>
                <a:stCxn id="7" idx="2"/>
                <a:endCxn id="8" idx="1"/>
              </p:cNvCxnSpPr>
              <p:nvPr/>
            </p:nvCxnSpPr>
            <p:spPr>
              <a:xfrm rot="16200000" flipH="1">
                <a:off x="1556698" y="1959055"/>
                <a:ext cx="212553" cy="386584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Connector: Elbow 20">
                <a:extLst>
                  <a:ext uri="{FF2B5EF4-FFF2-40B4-BE49-F238E27FC236}">
                    <a16:creationId xmlns:a16="http://schemas.microsoft.com/office/drawing/2014/main" id="{79D09142-0AA8-FA37-43BD-C9356A02FD3E}"/>
                  </a:ext>
                </a:extLst>
              </p:cNvPr>
              <p:cNvCxnSpPr>
                <a:stCxn id="7" idx="2"/>
                <a:endCxn id="12" idx="1"/>
              </p:cNvCxnSpPr>
              <p:nvPr/>
            </p:nvCxnSpPr>
            <p:spPr>
              <a:xfrm rot="16200000" flipH="1">
                <a:off x="1396990" y="2118762"/>
                <a:ext cx="590777" cy="445393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Connector: Elbow 21">
                <a:extLst>
                  <a:ext uri="{FF2B5EF4-FFF2-40B4-BE49-F238E27FC236}">
                    <a16:creationId xmlns:a16="http://schemas.microsoft.com/office/drawing/2014/main" id="{3609D04E-D021-9270-0CAB-AE688BAE479B}"/>
                  </a:ext>
                </a:extLst>
              </p:cNvPr>
              <p:cNvCxnSpPr>
                <a:stCxn id="7" idx="2"/>
                <a:endCxn id="13" idx="1"/>
              </p:cNvCxnSpPr>
              <p:nvPr/>
            </p:nvCxnSpPr>
            <p:spPr>
              <a:xfrm rot="16200000" flipH="1">
                <a:off x="-47394" y="3563146"/>
                <a:ext cx="3479544" cy="445393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Connector: Elbow 22">
                <a:extLst>
                  <a:ext uri="{FF2B5EF4-FFF2-40B4-BE49-F238E27FC236}">
                    <a16:creationId xmlns:a16="http://schemas.microsoft.com/office/drawing/2014/main" id="{85FBF531-7D5D-68D1-3B0B-D61DBB720CC1}"/>
                  </a:ext>
                </a:extLst>
              </p:cNvPr>
              <p:cNvCxnSpPr>
                <a:stCxn id="7" idx="2"/>
                <a:endCxn id="14" idx="1"/>
              </p:cNvCxnSpPr>
              <p:nvPr/>
            </p:nvCxnSpPr>
            <p:spPr>
              <a:xfrm rot="16200000" flipH="1">
                <a:off x="-200533" y="3716285"/>
                <a:ext cx="3785822" cy="445393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4" name="Graphic 23" descr="Open folder with solid fill">
                <a:extLst>
                  <a:ext uri="{FF2B5EF4-FFF2-40B4-BE49-F238E27FC236}">
                    <a16:creationId xmlns:a16="http://schemas.microsoft.com/office/drawing/2014/main" id="{55BEB94C-B34D-460F-52FC-7BCA8B07CF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2402065" y="4578859"/>
                <a:ext cx="457200" cy="457200"/>
              </a:xfrm>
              <a:prstGeom prst="rect">
                <a:avLst/>
              </a:prstGeom>
            </p:spPr>
          </p:pic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7D26A44-CFCC-924F-FED6-715C84E82DC0}"/>
                  </a:ext>
                </a:extLst>
              </p:cNvPr>
              <p:cNvSpPr txBox="1"/>
              <p:nvPr/>
            </p:nvSpPr>
            <p:spPr>
              <a:xfrm>
                <a:off x="2859265" y="4614845"/>
                <a:ext cx="15994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Processed data</a:t>
                </a:r>
              </a:p>
            </p:txBody>
          </p:sp>
          <p:pic>
            <p:nvPicPr>
              <p:cNvPr id="26" name="Graphic 25" descr="Open folder with solid fill">
                <a:extLst>
                  <a:ext uri="{FF2B5EF4-FFF2-40B4-BE49-F238E27FC236}">
                    <a16:creationId xmlns:a16="http://schemas.microsoft.com/office/drawing/2014/main" id="{E4DAA03D-4253-61BE-0D91-30397361AF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2393187" y="4962012"/>
                <a:ext cx="457200" cy="457200"/>
              </a:xfrm>
              <a:prstGeom prst="rect">
                <a:avLst/>
              </a:prstGeom>
            </p:spPr>
          </p:pic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DB0E947D-20FE-163B-E5C2-499587F01A4E}"/>
                  </a:ext>
                </a:extLst>
              </p:cNvPr>
              <p:cNvSpPr txBox="1"/>
              <p:nvPr/>
            </p:nvSpPr>
            <p:spPr>
              <a:xfrm>
                <a:off x="2859265" y="5024633"/>
                <a:ext cx="10517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Raw data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8AD768B-50CA-7F70-58F3-94BFAECB2969}"/>
                  </a:ext>
                </a:extLst>
              </p:cNvPr>
              <p:cNvSpPr txBox="1"/>
              <p:nvPr/>
            </p:nvSpPr>
            <p:spPr>
              <a:xfrm>
                <a:off x="2874800" y="2855767"/>
                <a:ext cx="18704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AA1 summary log</a:t>
                </a:r>
              </a:p>
            </p:txBody>
          </p:sp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53E5337-0FFE-C66B-7917-91DA069C97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372275" y="3178213"/>
                <a:ext cx="491133" cy="523875"/>
              </a:xfrm>
              <a:prstGeom prst="rect">
                <a:avLst/>
              </a:prstGeom>
            </p:spPr>
          </p:pic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A2BDC77F-6EBC-7BD4-645B-4FA54C0FF96F}"/>
                  </a:ext>
                </a:extLst>
              </p:cNvPr>
              <p:cNvSpPr txBox="1"/>
              <p:nvPr/>
            </p:nvSpPr>
            <p:spPr>
              <a:xfrm>
                <a:off x="2888284" y="3255484"/>
                <a:ext cx="206248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AA1 subject catalog</a:t>
                </a:r>
              </a:p>
            </p:txBody>
          </p:sp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836C0D62-ECCA-F69F-AD26-0A38635218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434664" y="2830090"/>
                <a:ext cx="385460" cy="385460"/>
              </a:xfrm>
              <a:prstGeom prst="rect">
                <a:avLst/>
              </a:prstGeom>
            </p:spPr>
          </p:pic>
          <p:pic>
            <p:nvPicPr>
              <p:cNvPr id="32" name="Graphic 31" descr="Open folder with solid fill">
                <a:extLst>
                  <a:ext uri="{FF2B5EF4-FFF2-40B4-BE49-F238E27FC236}">
                    <a16:creationId xmlns:a16="http://schemas.microsoft.com/office/drawing/2014/main" id="{C8BDBED8-433D-FD71-9A03-718509EB32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2422206" y="4164662"/>
                <a:ext cx="457200" cy="457200"/>
              </a:xfrm>
              <a:prstGeom prst="rect">
                <a:avLst/>
              </a:prstGeom>
            </p:spPr>
          </p:pic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D909B67-9A7A-840D-F244-C508543DD567}"/>
                  </a:ext>
                </a:extLst>
              </p:cNvPr>
              <p:cNvSpPr txBox="1"/>
              <p:nvPr/>
            </p:nvSpPr>
            <p:spPr>
              <a:xfrm>
                <a:off x="2888284" y="4227283"/>
                <a:ext cx="202138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Analysis and results</a:t>
                </a:r>
              </a:p>
            </p:txBody>
          </p:sp>
          <p:cxnSp>
            <p:nvCxnSpPr>
              <p:cNvPr id="34" name="Connector: Elbow 33">
                <a:extLst>
                  <a:ext uri="{FF2B5EF4-FFF2-40B4-BE49-F238E27FC236}">
                    <a16:creationId xmlns:a16="http://schemas.microsoft.com/office/drawing/2014/main" id="{AAC96C85-F66F-FA7A-7D26-BEA224D98DB6}"/>
                  </a:ext>
                </a:extLst>
              </p:cNvPr>
              <p:cNvCxnSpPr>
                <a:stCxn id="12" idx="2"/>
                <a:endCxn id="31" idx="1"/>
              </p:cNvCxnSpPr>
              <p:nvPr/>
            </p:nvCxnSpPr>
            <p:spPr>
              <a:xfrm rot="16200000" flipH="1">
                <a:off x="2210483" y="2798639"/>
                <a:ext cx="157372" cy="290989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Connector: Elbow 34">
                <a:extLst>
                  <a:ext uri="{FF2B5EF4-FFF2-40B4-BE49-F238E27FC236}">
                    <a16:creationId xmlns:a16="http://schemas.microsoft.com/office/drawing/2014/main" id="{5BB616A6-7417-BECF-5CDF-58164900299A}"/>
                  </a:ext>
                </a:extLst>
              </p:cNvPr>
              <p:cNvCxnSpPr>
                <a:stCxn id="12" idx="2"/>
                <a:endCxn id="29" idx="1"/>
              </p:cNvCxnSpPr>
              <p:nvPr/>
            </p:nvCxnSpPr>
            <p:spPr>
              <a:xfrm rot="16200000" flipH="1">
                <a:off x="1970624" y="3038499"/>
                <a:ext cx="574703" cy="228600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Connector: Elbow 35">
                <a:extLst>
                  <a:ext uri="{FF2B5EF4-FFF2-40B4-BE49-F238E27FC236}">
                    <a16:creationId xmlns:a16="http://schemas.microsoft.com/office/drawing/2014/main" id="{77413903-AE51-BEB9-4BFA-89F556917EEB}"/>
                  </a:ext>
                </a:extLst>
              </p:cNvPr>
              <p:cNvCxnSpPr>
                <a:stCxn id="12" idx="2"/>
                <a:endCxn id="32" idx="1"/>
              </p:cNvCxnSpPr>
              <p:nvPr/>
            </p:nvCxnSpPr>
            <p:spPr>
              <a:xfrm rot="16200000" flipH="1">
                <a:off x="1519033" y="3490089"/>
                <a:ext cx="1527814" cy="278531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Connector: Elbow 36">
                <a:extLst>
                  <a:ext uri="{FF2B5EF4-FFF2-40B4-BE49-F238E27FC236}">
                    <a16:creationId xmlns:a16="http://schemas.microsoft.com/office/drawing/2014/main" id="{4B3CE2D2-9B81-DC58-05A7-3561378C35CB}"/>
                  </a:ext>
                </a:extLst>
              </p:cNvPr>
              <p:cNvCxnSpPr>
                <a:stCxn id="12" idx="2"/>
                <a:endCxn id="24" idx="1"/>
              </p:cNvCxnSpPr>
              <p:nvPr/>
            </p:nvCxnSpPr>
            <p:spPr>
              <a:xfrm rot="16200000" flipH="1">
                <a:off x="1301865" y="3707258"/>
                <a:ext cx="1942011" cy="258390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Connector: Elbow 37">
                <a:extLst>
                  <a:ext uri="{FF2B5EF4-FFF2-40B4-BE49-F238E27FC236}">
                    <a16:creationId xmlns:a16="http://schemas.microsoft.com/office/drawing/2014/main" id="{A5BA0246-95D1-C20B-62E4-3A3B41520AF0}"/>
                  </a:ext>
                </a:extLst>
              </p:cNvPr>
              <p:cNvCxnSpPr>
                <a:stCxn id="12" idx="2"/>
                <a:endCxn id="26" idx="1"/>
              </p:cNvCxnSpPr>
              <p:nvPr/>
            </p:nvCxnSpPr>
            <p:spPr>
              <a:xfrm rot="16200000" flipH="1">
                <a:off x="1105849" y="3903274"/>
                <a:ext cx="2325164" cy="249512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9" name="Picture 38">
                <a:extLst>
                  <a:ext uri="{FF2B5EF4-FFF2-40B4-BE49-F238E27FC236}">
                    <a16:creationId xmlns:a16="http://schemas.microsoft.com/office/drawing/2014/main" id="{7A364C73-6551-8879-8C7E-529416308E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384975" y="3673513"/>
                <a:ext cx="491133" cy="523875"/>
              </a:xfrm>
              <a:prstGeom prst="rect">
                <a:avLst/>
              </a:prstGeom>
            </p:spPr>
          </p:pic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2D6C139F-0777-DDF5-4DC4-4EBBF6CF8238}"/>
                  </a:ext>
                </a:extLst>
              </p:cNvPr>
              <p:cNvSpPr txBox="1"/>
              <p:nvPr/>
            </p:nvSpPr>
            <p:spPr>
              <a:xfrm>
                <a:off x="2900984" y="3750784"/>
                <a:ext cx="20776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AA1 data dictionary</a:t>
                </a:r>
              </a:p>
            </p:txBody>
          </p:sp>
          <p:cxnSp>
            <p:nvCxnSpPr>
              <p:cNvPr id="41" name="Connector: Elbow 40">
                <a:extLst>
                  <a:ext uri="{FF2B5EF4-FFF2-40B4-BE49-F238E27FC236}">
                    <a16:creationId xmlns:a16="http://schemas.microsoft.com/office/drawing/2014/main" id="{A64C331B-6A80-CBAF-27D0-0F52E3114B9F}"/>
                  </a:ext>
                </a:extLst>
              </p:cNvPr>
              <p:cNvCxnSpPr>
                <a:cxnSpLocks/>
                <a:stCxn id="12" idx="2"/>
                <a:endCxn id="39" idx="1"/>
              </p:cNvCxnSpPr>
              <p:nvPr/>
            </p:nvCxnSpPr>
            <p:spPr>
              <a:xfrm rot="16200000" flipH="1">
                <a:off x="1729324" y="3279799"/>
                <a:ext cx="1070003" cy="241300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8ABF05B0-D95B-F7B1-B2F4-7A812E1F95E3}"/>
              </a:ext>
            </a:extLst>
          </p:cNvPr>
          <p:cNvSpPr txBox="1"/>
          <p:nvPr/>
        </p:nvSpPr>
        <p:spPr>
          <a:xfrm>
            <a:off x="470518" y="292340"/>
            <a:ext cx="944380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/>
              <a:t>A simple data storage and management file structure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724F1D6F-02C7-9AEB-5B2D-1D15457914B1}"/>
              </a:ext>
            </a:extLst>
          </p:cNvPr>
          <p:cNvCxnSpPr>
            <a:cxnSpLocks/>
          </p:cNvCxnSpPr>
          <p:nvPr/>
        </p:nvCxnSpPr>
        <p:spPr>
          <a:xfrm>
            <a:off x="5015481" y="4479527"/>
            <a:ext cx="914400" cy="0"/>
          </a:xfrm>
          <a:prstGeom prst="straightConnector1">
            <a:avLst/>
          </a:prstGeom>
          <a:ln w="12700">
            <a:solidFill>
              <a:schemeClr val="tx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64559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>
            <a:extLst>
              <a:ext uri="{FF2B5EF4-FFF2-40B4-BE49-F238E27FC236}">
                <a16:creationId xmlns:a16="http://schemas.microsoft.com/office/drawing/2014/main" id="{9BEAFE5F-A4FE-0EC8-CF85-DCDE2873CFFC}"/>
              </a:ext>
            </a:extLst>
          </p:cNvPr>
          <p:cNvGrpSpPr/>
          <p:nvPr/>
        </p:nvGrpSpPr>
        <p:grpSpPr>
          <a:xfrm>
            <a:off x="458232" y="954793"/>
            <a:ext cx="4699583" cy="5647237"/>
            <a:chOff x="458232" y="954793"/>
            <a:chExt cx="4699583" cy="5647237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51FA55F1-B6B4-5C07-F276-260464DD4D56}"/>
                </a:ext>
              </a:extLst>
            </p:cNvPr>
            <p:cNvSpPr/>
            <p:nvPr/>
          </p:nvSpPr>
          <p:spPr>
            <a:xfrm>
              <a:off x="458232" y="954793"/>
              <a:ext cx="4699583" cy="56343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960E90DA-AC38-10F1-D4B6-13DDBA13BD71}"/>
                </a:ext>
              </a:extLst>
            </p:cNvPr>
            <p:cNvGrpSpPr/>
            <p:nvPr/>
          </p:nvGrpSpPr>
          <p:grpSpPr>
            <a:xfrm>
              <a:off x="545306" y="1085667"/>
              <a:ext cx="4486631" cy="5516363"/>
              <a:chOff x="492038" y="544130"/>
              <a:chExt cx="4486631" cy="5516363"/>
            </a:xfrm>
          </p:grpSpPr>
          <p:pic>
            <p:nvPicPr>
              <p:cNvPr id="4" name="Graphic 3" descr="Open folder with solid fill">
                <a:extLst>
                  <a:ext uri="{FF2B5EF4-FFF2-40B4-BE49-F238E27FC236}">
                    <a16:creationId xmlns:a16="http://schemas.microsoft.com/office/drawing/2014/main" id="{8D134819-94E4-4C17-25F1-FD7EB66F4C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212507" y="1192283"/>
                <a:ext cx="457200" cy="457200"/>
              </a:xfrm>
              <a:prstGeom prst="rect">
                <a:avLst/>
              </a:prstGeom>
            </p:spPr>
          </p:pic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3BB872C-79FD-8E34-CAA6-2ADF6E93D839}"/>
                  </a:ext>
                </a:extLst>
              </p:cNvPr>
              <p:cNvSpPr txBox="1"/>
              <p:nvPr/>
            </p:nvSpPr>
            <p:spPr>
              <a:xfrm>
                <a:off x="1237846" y="844406"/>
                <a:ext cx="17279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Lab data storage</a:t>
                </a:r>
              </a:p>
            </p:txBody>
          </p:sp>
          <p:pic>
            <p:nvPicPr>
              <p:cNvPr id="6" name="Graphic 5" descr="Cloud Computing with solid fill">
                <a:extLst>
                  <a:ext uri="{FF2B5EF4-FFF2-40B4-BE49-F238E27FC236}">
                    <a16:creationId xmlns:a16="http://schemas.microsoft.com/office/drawing/2014/main" id="{149CD701-88DB-CE2B-91A1-D8D0DB0D73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492038" y="544130"/>
                <a:ext cx="745808" cy="745808"/>
              </a:xfrm>
              <a:prstGeom prst="rect">
                <a:avLst/>
              </a:prstGeom>
            </p:spPr>
          </p:pic>
          <p:pic>
            <p:nvPicPr>
              <p:cNvPr id="7" name="Graphic 6" descr="Open folder with solid fill">
                <a:extLst>
                  <a:ext uri="{FF2B5EF4-FFF2-40B4-BE49-F238E27FC236}">
                    <a16:creationId xmlns:a16="http://schemas.microsoft.com/office/drawing/2014/main" id="{89D07797-5F88-B1A7-4BAF-4B0534F995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241082" y="1588871"/>
                <a:ext cx="457200" cy="457200"/>
              </a:xfrm>
              <a:prstGeom prst="rect">
                <a:avLst/>
              </a:prstGeom>
            </p:spPr>
          </p:pic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A9282A26-53AF-39C2-C590-7969CBE2B8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856266" y="1996686"/>
                <a:ext cx="491133" cy="523875"/>
              </a:xfrm>
              <a:prstGeom prst="rect">
                <a:avLst/>
              </a:prstGeom>
            </p:spPr>
          </p:pic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E7D17FF-CBC6-624C-1ACB-1769B56DC4A3}"/>
                  </a:ext>
                </a:extLst>
              </p:cNvPr>
              <p:cNvSpPr txBox="1"/>
              <p:nvPr/>
            </p:nvSpPr>
            <p:spPr>
              <a:xfrm>
                <a:off x="1679232" y="1261101"/>
                <a:ext cx="20066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Lab documentation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F1E239F-5780-C75E-8335-5439E6C3CB6D}"/>
                  </a:ext>
                </a:extLst>
              </p:cNvPr>
              <p:cNvSpPr txBox="1"/>
              <p:nvPr/>
            </p:nvSpPr>
            <p:spPr>
              <a:xfrm>
                <a:off x="1679232" y="1667214"/>
                <a:ext cx="62055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Data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9BF34C6-51C3-8679-CA53-BE3EE605B30B}"/>
                  </a:ext>
                </a:extLst>
              </p:cNvPr>
              <p:cNvSpPr txBox="1"/>
              <p:nvPr/>
            </p:nvSpPr>
            <p:spPr>
              <a:xfrm>
                <a:off x="2372275" y="2073957"/>
                <a:ext cx="1988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Experiment catalog</a:t>
                </a:r>
              </a:p>
            </p:txBody>
          </p:sp>
          <p:pic>
            <p:nvPicPr>
              <p:cNvPr id="12" name="Graphic 11" descr="Open folder with solid fill">
                <a:extLst>
                  <a:ext uri="{FF2B5EF4-FFF2-40B4-BE49-F238E27FC236}">
                    <a16:creationId xmlns:a16="http://schemas.microsoft.com/office/drawing/2014/main" id="{8574A0D5-37BF-BDDE-6C4A-45FD672FA6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915075" y="2408248"/>
                <a:ext cx="457200" cy="457200"/>
              </a:xfrm>
              <a:prstGeom prst="rect">
                <a:avLst/>
              </a:prstGeom>
            </p:spPr>
          </p:pic>
          <p:pic>
            <p:nvPicPr>
              <p:cNvPr id="13" name="Graphic 12" descr="Open folder with solid fill">
                <a:extLst>
                  <a:ext uri="{FF2B5EF4-FFF2-40B4-BE49-F238E27FC236}">
                    <a16:creationId xmlns:a16="http://schemas.microsoft.com/office/drawing/2014/main" id="{8801AFF0-2B43-8B1B-8DE4-27B3F68555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915075" y="5297015"/>
                <a:ext cx="457200" cy="457200"/>
              </a:xfrm>
              <a:prstGeom prst="rect">
                <a:avLst/>
              </a:prstGeom>
            </p:spPr>
          </p:pic>
          <p:pic>
            <p:nvPicPr>
              <p:cNvPr id="14" name="Graphic 13" descr="Open folder with solid fill">
                <a:extLst>
                  <a:ext uri="{FF2B5EF4-FFF2-40B4-BE49-F238E27FC236}">
                    <a16:creationId xmlns:a16="http://schemas.microsoft.com/office/drawing/2014/main" id="{9E3461BC-1D0D-4300-5385-9E422E4A7A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915075" y="5603293"/>
                <a:ext cx="457200" cy="457200"/>
              </a:xfrm>
              <a:prstGeom prst="rect">
                <a:avLst/>
              </a:prstGeom>
            </p:spPr>
          </p:pic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FAAB6C8-3342-B56C-A27C-37A92CCD20C1}"/>
                  </a:ext>
                </a:extLst>
              </p:cNvPr>
              <p:cNvSpPr txBox="1"/>
              <p:nvPr/>
            </p:nvSpPr>
            <p:spPr>
              <a:xfrm>
                <a:off x="2372275" y="2472719"/>
                <a:ext cx="5677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AA1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D132708-D3E8-1D70-3C81-5D5C6D57E933}"/>
                  </a:ext>
                </a:extLst>
              </p:cNvPr>
              <p:cNvSpPr txBox="1"/>
              <p:nvPr/>
            </p:nvSpPr>
            <p:spPr>
              <a:xfrm>
                <a:off x="2372275" y="5333001"/>
                <a:ext cx="5677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AA2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7E202F7-CB41-E019-A8F1-C406F12FC370}"/>
                  </a:ext>
                </a:extLst>
              </p:cNvPr>
              <p:cNvSpPr txBox="1"/>
              <p:nvPr/>
            </p:nvSpPr>
            <p:spPr>
              <a:xfrm>
                <a:off x="2372275" y="5620593"/>
                <a:ext cx="3433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…</a:t>
                </a:r>
              </a:p>
            </p:txBody>
          </p:sp>
          <p:cxnSp>
            <p:nvCxnSpPr>
              <p:cNvPr id="18" name="Connector: Elbow 17">
                <a:extLst>
                  <a:ext uri="{FF2B5EF4-FFF2-40B4-BE49-F238E27FC236}">
                    <a16:creationId xmlns:a16="http://schemas.microsoft.com/office/drawing/2014/main" id="{3A02A6F9-2593-79D9-2140-A93520E3F3A2}"/>
                  </a:ext>
                </a:extLst>
              </p:cNvPr>
              <p:cNvCxnSpPr>
                <a:stCxn id="6" idx="2"/>
                <a:endCxn id="4" idx="1"/>
              </p:cNvCxnSpPr>
              <p:nvPr/>
            </p:nvCxnSpPr>
            <p:spPr>
              <a:xfrm rot="16200000" flipH="1">
                <a:off x="973252" y="1181627"/>
                <a:ext cx="130945" cy="347565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Connector: Elbow 18">
                <a:extLst>
                  <a:ext uri="{FF2B5EF4-FFF2-40B4-BE49-F238E27FC236}">
                    <a16:creationId xmlns:a16="http://schemas.microsoft.com/office/drawing/2014/main" id="{687E7BE7-E782-D3D6-9C6A-B4DE63BD63F0}"/>
                  </a:ext>
                </a:extLst>
              </p:cNvPr>
              <p:cNvCxnSpPr>
                <a:stCxn id="6" idx="2"/>
                <a:endCxn id="7" idx="1"/>
              </p:cNvCxnSpPr>
              <p:nvPr/>
            </p:nvCxnSpPr>
            <p:spPr>
              <a:xfrm rot="16200000" flipH="1">
                <a:off x="789246" y="1365634"/>
                <a:ext cx="527533" cy="376140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Connector: Elbow 19">
                <a:extLst>
                  <a:ext uri="{FF2B5EF4-FFF2-40B4-BE49-F238E27FC236}">
                    <a16:creationId xmlns:a16="http://schemas.microsoft.com/office/drawing/2014/main" id="{66EF990A-B33D-1383-F649-51112D6EAABC}"/>
                  </a:ext>
                </a:extLst>
              </p:cNvPr>
              <p:cNvCxnSpPr>
                <a:stCxn id="7" idx="2"/>
                <a:endCxn id="8" idx="1"/>
              </p:cNvCxnSpPr>
              <p:nvPr/>
            </p:nvCxnSpPr>
            <p:spPr>
              <a:xfrm rot="16200000" flipH="1">
                <a:off x="1556698" y="1959055"/>
                <a:ext cx="212553" cy="386584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Connector: Elbow 20">
                <a:extLst>
                  <a:ext uri="{FF2B5EF4-FFF2-40B4-BE49-F238E27FC236}">
                    <a16:creationId xmlns:a16="http://schemas.microsoft.com/office/drawing/2014/main" id="{79D09142-0AA8-FA37-43BD-C9356A02FD3E}"/>
                  </a:ext>
                </a:extLst>
              </p:cNvPr>
              <p:cNvCxnSpPr>
                <a:stCxn id="7" idx="2"/>
                <a:endCxn id="12" idx="1"/>
              </p:cNvCxnSpPr>
              <p:nvPr/>
            </p:nvCxnSpPr>
            <p:spPr>
              <a:xfrm rot="16200000" flipH="1">
                <a:off x="1396990" y="2118762"/>
                <a:ext cx="590777" cy="445393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Connector: Elbow 21">
                <a:extLst>
                  <a:ext uri="{FF2B5EF4-FFF2-40B4-BE49-F238E27FC236}">
                    <a16:creationId xmlns:a16="http://schemas.microsoft.com/office/drawing/2014/main" id="{3609D04E-D021-9270-0CAB-AE688BAE479B}"/>
                  </a:ext>
                </a:extLst>
              </p:cNvPr>
              <p:cNvCxnSpPr>
                <a:stCxn id="7" idx="2"/>
                <a:endCxn id="13" idx="1"/>
              </p:cNvCxnSpPr>
              <p:nvPr/>
            </p:nvCxnSpPr>
            <p:spPr>
              <a:xfrm rot="16200000" flipH="1">
                <a:off x="-47394" y="3563146"/>
                <a:ext cx="3479544" cy="445393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Connector: Elbow 22">
                <a:extLst>
                  <a:ext uri="{FF2B5EF4-FFF2-40B4-BE49-F238E27FC236}">
                    <a16:creationId xmlns:a16="http://schemas.microsoft.com/office/drawing/2014/main" id="{85FBF531-7D5D-68D1-3B0B-D61DBB720CC1}"/>
                  </a:ext>
                </a:extLst>
              </p:cNvPr>
              <p:cNvCxnSpPr>
                <a:stCxn id="7" idx="2"/>
                <a:endCxn id="14" idx="1"/>
              </p:cNvCxnSpPr>
              <p:nvPr/>
            </p:nvCxnSpPr>
            <p:spPr>
              <a:xfrm rot="16200000" flipH="1">
                <a:off x="-200533" y="3716285"/>
                <a:ext cx="3785822" cy="445393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4" name="Graphic 23" descr="Open folder with solid fill">
                <a:extLst>
                  <a:ext uri="{FF2B5EF4-FFF2-40B4-BE49-F238E27FC236}">
                    <a16:creationId xmlns:a16="http://schemas.microsoft.com/office/drawing/2014/main" id="{55BEB94C-B34D-460F-52FC-7BCA8B07CF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402065" y="4578859"/>
                <a:ext cx="457200" cy="457200"/>
              </a:xfrm>
              <a:prstGeom prst="rect">
                <a:avLst/>
              </a:prstGeom>
            </p:spPr>
          </p:pic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7D26A44-CFCC-924F-FED6-715C84E82DC0}"/>
                  </a:ext>
                </a:extLst>
              </p:cNvPr>
              <p:cNvSpPr txBox="1"/>
              <p:nvPr/>
            </p:nvSpPr>
            <p:spPr>
              <a:xfrm>
                <a:off x="2859265" y="4614845"/>
                <a:ext cx="15994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Processed data</a:t>
                </a:r>
              </a:p>
            </p:txBody>
          </p:sp>
          <p:pic>
            <p:nvPicPr>
              <p:cNvPr id="26" name="Graphic 25" descr="Open folder with solid fill">
                <a:extLst>
                  <a:ext uri="{FF2B5EF4-FFF2-40B4-BE49-F238E27FC236}">
                    <a16:creationId xmlns:a16="http://schemas.microsoft.com/office/drawing/2014/main" id="{E4DAA03D-4253-61BE-0D91-30397361AF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393187" y="4962012"/>
                <a:ext cx="457200" cy="457200"/>
              </a:xfrm>
              <a:prstGeom prst="rect">
                <a:avLst/>
              </a:prstGeom>
            </p:spPr>
          </p:pic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DB0E947D-20FE-163B-E5C2-499587F01A4E}"/>
                  </a:ext>
                </a:extLst>
              </p:cNvPr>
              <p:cNvSpPr txBox="1"/>
              <p:nvPr/>
            </p:nvSpPr>
            <p:spPr>
              <a:xfrm>
                <a:off x="2859265" y="5024633"/>
                <a:ext cx="10517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Raw data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8AD768B-50CA-7F70-58F3-94BFAECB2969}"/>
                  </a:ext>
                </a:extLst>
              </p:cNvPr>
              <p:cNvSpPr txBox="1"/>
              <p:nvPr/>
            </p:nvSpPr>
            <p:spPr>
              <a:xfrm>
                <a:off x="2874800" y="2855767"/>
                <a:ext cx="18704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AA1 summary log</a:t>
                </a:r>
              </a:p>
            </p:txBody>
          </p:sp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53E5337-0FFE-C66B-7917-91DA069C97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372275" y="3178213"/>
                <a:ext cx="491133" cy="523875"/>
              </a:xfrm>
              <a:prstGeom prst="rect">
                <a:avLst/>
              </a:prstGeom>
            </p:spPr>
          </p:pic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A2BDC77F-6EBC-7BD4-645B-4FA54C0FF96F}"/>
                  </a:ext>
                </a:extLst>
              </p:cNvPr>
              <p:cNvSpPr txBox="1"/>
              <p:nvPr/>
            </p:nvSpPr>
            <p:spPr>
              <a:xfrm>
                <a:off x="2888284" y="3255484"/>
                <a:ext cx="206248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AA1 subject catalog</a:t>
                </a:r>
              </a:p>
            </p:txBody>
          </p:sp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836C0D62-ECCA-F69F-AD26-0A38635218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434664" y="2830090"/>
                <a:ext cx="385460" cy="385460"/>
              </a:xfrm>
              <a:prstGeom prst="rect">
                <a:avLst/>
              </a:prstGeom>
            </p:spPr>
          </p:pic>
          <p:pic>
            <p:nvPicPr>
              <p:cNvPr id="32" name="Graphic 31" descr="Open folder with solid fill">
                <a:extLst>
                  <a:ext uri="{FF2B5EF4-FFF2-40B4-BE49-F238E27FC236}">
                    <a16:creationId xmlns:a16="http://schemas.microsoft.com/office/drawing/2014/main" id="{C8BDBED8-433D-FD71-9A03-718509EB32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422206" y="4164662"/>
                <a:ext cx="457200" cy="457200"/>
              </a:xfrm>
              <a:prstGeom prst="rect">
                <a:avLst/>
              </a:prstGeom>
            </p:spPr>
          </p:pic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D909B67-9A7A-840D-F244-C508543DD567}"/>
                  </a:ext>
                </a:extLst>
              </p:cNvPr>
              <p:cNvSpPr txBox="1"/>
              <p:nvPr/>
            </p:nvSpPr>
            <p:spPr>
              <a:xfrm>
                <a:off x="2888284" y="4227283"/>
                <a:ext cx="206736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Analysis and results</a:t>
                </a:r>
              </a:p>
            </p:txBody>
          </p:sp>
          <p:cxnSp>
            <p:nvCxnSpPr>
              <p:cNvPr id="34" name="Connector: Elbow 33">
                <a:extLst>
                  <a:ext uri="{FF2B5EF4-FFF2-40B4-BE49-F238E27FC236}">
                    <a16:creationId xmlns:a16="http://schemas.microsoft.com/office/drawing/2014/main" id="{AAC96C85-F66F-FA7A-7D26-BEA224D98DB6}"/>
                  </a:ext>
                </a:extLst>
              </p:cNvPr>
              <p:cNvCxnSpPr>
                <a:stCxn id="12" idx="2"/>
                <a:endCxn id="31" idx="1"/>
              </p:cNvCxnSpPr>
              <p:nvPr/>
            </p:nvCxnSpPr>
            <p:spPr>
              <a:xfrm rot="16200000" flipH="1">
                <a:off x="2210483" y="2798639"/>
                <a:ext cx="157372" cy="290989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Connector: Elbow 34">
                <a:extLst>
                  <a:ext uri="{FF2B5EF4-FFF2-40B4-BE49-F238E27FC236}">
                    <a16:creationId xmlns:a16="http://schemas.microsoft.com/office/drawing/2014/main" id="{5BB616A6-7417-BECF-5CDF-58164900299A}"/>
                  </a:ext>
                </a:extLst>
              </p:cNvPr>
              <p:cNvCxnSpPr>
                <a:stCxn id="12" idx="2"/>
                <a:endCxn id="29" idx="1"/>
              </p:cNvCxnSpPr>
              <p:nvPr/>
            </p:nvCxnSpPr>
            <p:spPr>
              <a:xfrm rot="16200000" flipH="1">
                <a:off x="1970624" y="3038499"/>
                <a:ext cx="574703" cy="228600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Connector: Elbow 35">
                <a:extLst>
                  <a:ext uri="{FF2B5EF4-FFF2-40B4-BE49-F238E27FC236}">
                    <a16:creationId xmlns:a16="http://schemas.microsoft.com/office/drawing/2014/main" id="{77413903-AE51-BEB9-4BFA-89F556917EEB}"/>
                  </a:ext>
                </a:extLst>
              </p:cNvPr>
              <p:cNvCxnSpPr>
                <a:stCxn id="12" idx="2"/>
                <a:endCxn id="32" idx="1"/>
              </p:cNvCxnSpPr>
              <p:nvPr/>
            </p:nvCxnSpPr>
            <p:spPr>
              <a:xfrm rot="16200000" flipH="1">
                <a:off x="1519033" y="3490089"/>
                <a:ext cx="1527814" cy="278531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Connector: Elbow 36">
                <a:extLst>
                  <a:ext uri="{FF2B5EF4-FFF2-40B4-BE49-F238E27FC236}">
                    <a16:creationId xmlns:a16="http://schemas.microsoft.com/office/drawing/2014/main" id="{4B3CE2D2-9B81-DC58-05A7-3561378C35CB}"/>
                  </a:ext>
                </a:extLst>
              </p:cNvPr>
              <p:cNvCxnSpPr>
                <a:stCxn id="12" idx="2"/>
                <a:endCxn id="24" idx="1"/>
              </p:cNvCxnSpPr>
              <p:nvPr/>
            </p:nvCxnSpPr>
            <p:spPr>
              <a:xfrm rot="16200000" flipH="1">
                <a:off x="1301865" y="3707258"/>
                <a:ext cx="1942011" cy="258390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Connector: Elbow 37">
                <a:extLst>
                  <a:ext uri="{FF2B5EF4-FFF2-40B4-BE49-F238E27FC236}">
                    <a16:creationId xmlns:a16="http://schemas.microsoft.com/office/drawing/2014/main" id="{A5BA0246-95D1-C20B-62E4-3A3B41520AF0}"/>
                  </a:ext>
                </a:extLst>
              </p:cNvPr>
              <p:cNvCxnSpPr>
                <a:stCxn id="12" idx="2"/>
                <a:endCxn id="26" idx="1"/>
              </p:cNvCxnSpPr>
              <p:nvPr/>
            </p:nvCxnSpPr>
            <p:spPr>
              <a:xfrm rot="16200000" flipH="1">
                <a:off x="1105849" y="3903274"/>
                <a:ext cx="2325164" cy="249512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9" name="Picture 38">
                <a:extLst>
                  <a:ext uri="{FF2B5EF4-FFF2-40B4-BE49-F238E27FC236}">
                    <a16:creationId xmlns:a16="http://schemas.microsoft.com/office/drawing/2014/main" id="{7A364C73-6551-8879-8C7E-529416308E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384975" y="3673513"/>
                <a:ext cx="491133" cy="523875"/>
              </a:xfrm>
              <a:prstGeom prst="rect">
                <a:avLst/>
              </a:prstGeom>
            </p:spPr>
          </p:pic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2D6C139F-0777-DDF5-4DC4-4EBBF6CF8238}"/>
                  </a:ext>
                </a:extLst>
              </p:cNvPr>
              <p:cNvSpPr txBox="1"/>
              <p:nvPr/>
            </p:nvSpPr>
            <p:spPr>
              <a:xfrm>
                <a:off x="2900984" y="3750784"/>
                <a:ext cx="20776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AA1 data dictionary</a:t>
                </a:r>
              </a:p>
            </p:txBody>
          </p:sp>
          <p:cxnSp>
            <p:nvCxnSpPr>
              <p:cNvPr id="41" name="Connector: Elbow 40">
                <a:extLst>
                  <a:ext uri="{FF2B5EF4-FFF2-40B4-BE49-F238E27FC236}">
                    <a16:creationId xmlns:a16="http://schemas.microsoft.com/office/drawing/2014/main" id="{A64C331B-6A80-CBAF-27D0-0F52E3114B9F}"/>
                  </a:ext>
                </a:extLst>
              </p:cNvPr>
              <p:cNvCxnSpPr>
                <a:cxnSpLocks/>
                <a:stCxn id="12" idx="2"/>
                <a:endCxn id="39" idx="1"/>
              </p:cNvCxnSpPr>
              <p:nvPr/>
            </p:nvCxnSpPr>
            <p:spPr>
              <a:xfrm rot="16200000" flipH="1">
                <a:off x="1729324" y="3279799"/>
                <a:ext cx="1070003" cy="241300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8ABF05B0-D95B-F7B1-B2F4-7A812E1F95E3}"/>
              </a:ext>
            </a:extLst>
          </p:cNvPr>
          <p:cNvSpPr txBox="1"/>
          <p:nvPr/>
        </p:nvSpPr>
        <p:spPr>
          <a:xfrm>
            <a:off x="470518" y="292340"/>
            <a:ext cx="944380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/>
              <a:t>A simple data storage and management file structure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724F1D6F-02C7-9AEB-5B2D-1D15457914B1}"/>
              </a:ext>
            </a:extLst>
          </p:cNvPr>
          <p:cNvCxnSpPr>
            <a:cxnSpLocks/>
          </p:cNvCxnSpPr>
          <p:nvPr/>
        </p:nvCxnSpPr>
        <p:spPr>
          <a:xfrm>
            <a:off x="5015481" y="4957047"/>
            <a:ext cx="914400" cy="0"/>
          </a:xfrm>
          <a:prstGeom prst="straightConnector1">
            <a:avLst/>
          </a:prstGeom>
          <a:ln w="12700">
            <a:solidFill>
              <a:schemeClr val="tx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Left Brace 1">
            <a:extLst>
              <a:ext uri="{FF2B5EF4-FFF2-40B4-BE49-F238E27FC236}">
                <a16:creationId xmlns:a16="http://schemas.microsoft.com/office/drawing/2014/main" id="{79E8B2A4-660B-0D30-EA9D-E7AEBCF51686}"/>
              </a:ext>
            </a:extLst>
          </p:cNvPr>
          <p:cNvSpPr/>
          <p:nvPr/>
        </p:nvSpPr>
        <p:spPr>
          <a:xfrm>
            <a:off x="6125141" y="4049447"/>
            <a:ext cx="300035" cy="1796524"/>
          </a:xfrm>
          <a:prstGeom prst="leftBrace">
            <a:avLst>
              <a:gd name="adj1" fmla="val 73102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195DC5B-535B-93EB-F24F-EAC253015DE1}"/>
              </a:ext>
            </a:extLst>
          </p:cNvPr>
          <p:cNvSpPr txBox="1"/>
          <p:nvPr/>
        </p:nvSpPr>
        <p:spPr>
          <a:xfrm>
            <a:off x="6698012" y="4241659"/>
            <a:ext cx="35256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AA1 Results presentation 12102022</a:t>
            </a:r>
          </a:p>
        </p:txBody>
      </p:sp>
      <p:pic>
        <p:nvPicPr>
          <p:cNvPr id="47" name="Picture 2">
            <a:extLst>
              <a:ext uri="{FF2B5EF4-FFF2-40B4-BE49-F238E27FC236}">
                <a16:creationId xmlns:a16="http://schemas.microsoft.com/office/drawing/2014/main" id="{F15252A9-34A1-0F7D-8DFB-1914F7647B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9287" y="4233470"/>
            <a:ext cx="369332" cy="369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6" descr="details - ServiceHub">
            <a:extLst>
              <a:ext uri="{FF2B5EF4-FFF2-40B4-BE49-F238E27FC236}">
                <a16:creationId xmlns:a16="http://schemas.microsoft.com/office/drawing/2014/main" id="{0A9EBB75-BD0B-9FED-82EB-881AE82D75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9929" y="4764679"/>
            <a:ext cx="369332" cy="217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2AD44328-34D1-7E54-974D-59ED1F01CE8E}"/>
              </a:ext>
            </a:extLst>
          </p:cNvPr>
          <p:cNvSpPr txBox="1"/>
          <p:nvPr/>
        </p:nvSpPr>
        <p:spPr>
          <a:xfrm>
            <a:off x="6728619" y="4688725"/>
            <a:ext cx="2922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AA1 prism analysis 12102022</a:t>
            </a:r>
          </a:p>
        </p:txBody>
      </p:sp>
      <p:pic>
        <p:nvPicPr>
          <p:cNvPr id="50" name="Graphic 49" descr="Open folder with solid fill">
            <a:extLst>
              <a:ext uri="{FF2B5EF4-FFF2-40B4-BE49-F238E27FC236}">
                <a16:creationId xmlns:a16="http://schemas.microsoft.com/office/drawing/2014/main" id="{242EF23C-943F-A010-8705-5C986E6E41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72130" y="5181515"/>
            <a:ext cx="457200" cy="45720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6B24715A-6F7F-17E3-EB61-EB665F0A51C8}"/>
              </a:ext>
            </a:extLst>
          </p:cNvPr>
          <p:cNvSpPr txBox="1"/>
          <p:nvPr/>
        </p:nvSpPr>
        <p:spPr>
          <a:xfrm>
            <a:off x="6829330" y="5217501"/>
            <a:ext cx="970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 scripts</a:t>
            </a:r>
          </a:p>
        </p:txBody>
      </p:sp>
    </p:spTree>
    <p:extLst>
      <p:ext uri="{BB962C8B-B14F-4D97-AF65-F5344CB8AC3E}">
        <p14:creationId xmlns:p14="http://schemas.microsoft.com/office/powerpoint/2010/main" val="32368710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>
            <a:extLst>
              <a:ext uri="{FF2B5EF4-FFF2-40B4-BE49-F238E27FC236}">
                <a16:creationId xmlns:a16="http://schemas.microsoft.com/office/drawing/2014/main" id="{9BEAFE5F-A4FE-0EC8-CF85-DCDE2873CFFC}"/>
              </a:ext>
            </a:extLst>
          </p:cNvPr>
          <p:cNvGrpSpPr/>
          <p:nvPr/>
        </p:nvGrpSpPr>
        <p:grpSpPr>
          <a:xfrm>
            <a:off x="458232" y="954793"/>
            <a:ext cx="4699583" cy="5647237"/>
            <a:chOff x="458232" y="954793"/>
            <a:chExt cx="4699583" cy="5647237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51FA55F1-B6B4-5C07-F276-260464DD4D56}"/>
                </a:ext>
              </a:extLst>
            </p:cNvPr>
            <p:cNvSpPr/>
            <p:nvPr/>
          </p:nvSpPr>
          <p:spPr>
            <a:xfrm>
              <a:off x="458232" y="954793"/>
              <a:ext cx="4699583" cy="56343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960E90DA-AC38-10F1-D4B6-13DDBA13BD71}"/>
                </a:ext>
              </a:extLst>
            </p:cNvPr>
            <p:cNvGrpSpPr/>
            <p:nvPr/>
          </p:nvGrpSpPr>
          <p:grpSpPr>
            <a:xfrm>
              <a:off x="545306" y="1085667"/>
              <a:ext cx="4486631" cy="5516363"/>
              <a:chOff x="492038" y="544130"/>
              <a:chExt cx="4486631" cy="5516363"/>
            </a:xfrm>
          </p:grpSpPr>
          <p:pic>
            <p:nvPicPr>
              <p:cNvPr id="4" name="Graphic 3" descr="Open folder with solid fill">
                <a:extLst>
                  <a:ext uri="{FF2B5EF4-FFF2-40B4-BE49-F238E27FC236}">
                    <a16:creationId xmlns:a16="http://schemas.microsoft.com/office/drawing/2014/main" id="{8D134819-94E4-4C17-25F1-FD7EB66F4C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212507" y="1192283"/>
                <a:ext cx="457200" cy="457200"/>
              </a:xfrm>
              <a:prstGeom prst="rect">
                <a:avLst/>
              </a:prstGeom>
            </p:spPr>
          </p:pic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3BB872C-79FD-8E34-CAA6-2ADF6E93D839}"/>
                  </a:ext>
                </a:extLst>
              </p:cNvPr>
              <p:cNvSpPr txBox="1"/>
              <p:nvPr/>
            </p:nvSpPr>
            <p:spPr>
              <a:xfrm>
                <a:off x="1237846" y="844406"/>
                <a:ext cx="17279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Lab data storage</a:t>
                </a:r>
              </a:p>
            </p:txBody>
          </p:sp>
          <p:pic>
            <p:nvPicPr>
              <p:cNvPr id="6" name="Graphic 5" descr="Cloud Computing with solid fill">
                <a:extLst>
                  <a:ext uri="{FF2B5EF4-FFF2-40B4-BE49-F238E27FC236}">
                    <a16:creationId xmlns:a16="http://schemas.microsoft.com/office/drawing/2014/main" id="{149CD701-88DB-CE2B-91A1-D8D0DB0D73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492038" y="544130"/>
                <a:ext cx="745808" cy="745808"/>
              </a:xfrm>
              <a:prstGeom prst="rect">
                <a:avLst/>
              </a:prstGeom>
            </p:spPr>
          </p:pic>
          <p:pic>
            <p:nvPicPr>
              <p:cNvPr id="7" name="Graphic 6" descr="Open folder with solid fill">
                <a:extLst>
                  <a:ext uri="{FF2B5EF4-FFF2-40B4-BE49-F238E27FC236}">
                    <a16:creationId xmlns:a16="http://schemas.microsoft.com/office/drawing/2014/main" id="{89D07797-5F88-B1A7-4BAF-4B0534F995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241082" y="1588871"/>
                <a:ext cx="457200" cy="457200"/>
              </a:xfrm>
              <a:prstGeom prst="rect">
                <a:avLst/>
              </a:prstGeom>
            </p:spPr>
          </p:pic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A9282A26-53AF-39C2-C590-7969CBE2B8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856266" y="1996686"/>
                <a:ext cx="491133" cy="523875"/>
              </a:xfrm>
              <a:prstGeom prst="rect">
                <a:avLst/>
              </a:prstGeom>
            </p:spPr>
          </p:pic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E7D17FF-CBC6-624C-1ACB-1769B56DC4A3}"/>
                  </a:ext>
                </a:extLst>
              </p:cNvPr>
              <p:cNvSpPr txBox="1"/>
              <p:nvPr/>
            </p:nvSpPr>
            <p:spPr>
              <a:xfrm>
                <a:off x="1679232" y="1261101"/>
                <a:ext cx="20066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Lab documentation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F1E239F-5780-C75E-8335-5439E6C3CB6D}"/>
                  </a:ext>
                </a:extLst>
              </p:cNvPr>
              <p:cNvSpPr txBox="1"/>
              <p:nvPr/>
            </p:nvSpPr>
            <p:spPr>
              <a:xfrm>
                <a:off x="1679232" y="1667214"/>
                <a:ext cx="62055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Data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9BF34C6-51C3-8679-CA53-BE3EE605B30B}"/>
                  </a:ext>
                </a:extLst>
              </p:cNvPr>
              <p:cNvSpPr txBox="1"/>
              <p:nvPr/>
            </p:nvSpPr>
            <p:spPr>
              <a:xfrm>
                <a:off x="2372275" y="2073957"/>
                <a:ext cx="1988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Experiment catalog</a:t>
                </a:r>
              </a:p>
            </p:txBody>
          </p:sp>
          <p:pic>
            <p:nvPicPr>
              <p:cNvPr id="12" name="Graphic 11" descr="Open folder with solid fill">
                <a:extLst>
                  <a:ext uri="{FF2B5EF4-FFF2-40B4-BE49-F238E27FC236}">
                    <a16:creationId xmlns:a16="http://schemas.microsoft.com/office/drawing/2014/main" id="{8574A0D5-37BF-BDDE-6C4A-45FD672FA6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915075" y="2408248"/>
                <a:ext cx="457200" cy="457200"/>
              </a:xfrm>
              <a:prstGeom prst="rect">
                <a:avLst/>
              </a:prstGeom>
            </p:spPr>
          </p:pic>
          <p:pic>
            <p:nvPicPr>
              <p:cNvPr id="13" name="Graphic 12" descr="Open folder with solid fill">
                <a:extLst>
                  <a:ext uri="{FF2B5EF4-FFF2-40B4-BE49-F238E27FC236}">
                    <a16:creationId xmlns:a16="http://schemas.microsoft.com/office/drawing/2014/main" id="{8801AFF0-2B43-8B1B-8DE4-27B3F68555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915075" y="5297015"/>
                <a:ext cx="457200" cy="457200"/>
              </a:xfrm>
              <a:prstGeom prst="rect">
                <a:avLst/>
              </a:prstGeom>
            </p:spPr>
          </p:pic>
          <p:pic>
            <p:nvPicPr>
              <p:cNvPr id="14" name="Graphic 13" descr="Open folder with solid fill">
                <a:extLst>
                  <a:ext uri="{FF2B5EF4-FFF2-40B4-BE49-F238E27FC236}">
                    <a16:creationId xmlns:a16="http://schemas.microsoft.com/office/drawing/2014/main" id="{9E3461BC-1D0D-4300-5385-9E422E4A7A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915075" y="5603293"/>
                <a:ext cx="457200" cy="457200"/>
              </a:xfrm>
              <a:prstGeom prst="rect">
                <a:avLst/>
              </a:prstGeom>
            </p:spPr>
          </p:pic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FAAB6C8-3342-B56C-A27C-37A92CCD20C1}"/>
                  </a:ext>
                </a:extLst>
              </p:cNvPr>
              <p:cNvSpPr txBox="1"/>
              <p:nvPr/>
            </p:nvSpPr>
            <p:spPr>
              <a:xfrm>
                <a:off x="2372275" y="2472719"/>
                <a:ext cx="5677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AA1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D132708-D3E8-1D70-3C81-5D5C6D57E933}"/>
                  </a:ext>
                </a:extLst>
              </p:cNvPr>
              <p:cNvSpPr txBox="1"/>
              <p:nvPr/>
            </p:nvSpPr>
            <p:spPr>
              <a:xfrm>
                <a:off x="2372275" y="5333001"/>
                <a:ext cx="5677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AA2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7E202F7-CB41-E019-A8F1-C406F12FC370}"/>
                  </a:ext>
                </a:extLst>
              </p:cNvPr>
              <p:cNvSpPr txBox="1"/>
              <p:nvPr/>
            </p:nvSpPr>
            <p:spPr>
              <a:xfrm>
                <a:off x="2372275" y="5620593"/>
                <a:ext cx="3433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…</a:t>
                </a:r>
              </a:p>
            </p:txBody>
          </p:sp>
          <p:cxnSp>
            <p:nvCxnSpPr>
              <p:cNvPr id="18" name="Connector: Elbow 17">
                <a:extLst>
                  <a:ext uri="{FF2B5EF4-FFF2-40B4-BE49-F238E27FC236}">
                    <a16:creationId xmlns:a16="http://schemas.microsoft.com/office/drawing/2014/main" id="{3A02A6F9-2593-79D9-2140-A93520E3F3A2}"/>
                  </a:ext>
                </a:extLst>
              </p:cNvPr>
              <p:cNvCxnSpPr>
                <a:stCxn id="6" idx="2"/>
                <a:endCxn id="4" idx="1"/>
              </p:cNvCxnSpPr>
              <p:nvPr/>
            </p:nvCxnSpPr>
            <p:spPr>
              <a:xfrm rot="16200000" flipH="1">
                <a:off x="973252" y="1181627"/>
                <a:ext cx="130945" cy="347565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Connector: Elbow 18">
                <a:extLst>
                  <a:ext uri="{FF2B5EF4-FFF2-40B4-BE49-F238E27FC236}">
                    <a16:creationId xmlns:a16="http://schemas.microsoft.com/office/drawing/2014/main" id="{687E7BE7-E782-D3D6-9C6A-B4DE63BD63F0}"/>
                  </a:ext>
                </a:extLst>
              </p:cNvPr>
              <p:cNvCxnSpPr>
                <a:stCxn id="6" idx="2"/>
                <a:endCxn id="7" idx="1"/>
              </p:cNvCxnSpPr>
              <p:nvPr/>
            </p:nvCxnSpPr>
            <p:spPr>
              <a:xfrm rot="16200000" flipH="1">
                <a:off x="789246" y="1365634"/>
                <a:ext cx="527533" cy="376140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Connector: Elbow 19">
                <a:extLst>
                  <a:ext uri="{FF2B5EF4-FFF2-40B4-BE49-F238E27FC236}">
                    <a16:creationId xmlns:a16="http://schemas.microsoft.com/office/drawing/2014/main" id="{66EF990A-B33D-1383-F649-51112D6EAABC}"/>
                  </a:ext>
                </a:extLst>
              </p:cNvPr>
              <p:cNvCxnSpPr>
                <a:stCxn id="7" idx="2"/>
                <a:endCxn id="8" idx="1"/>
              </p:cNvCxnSpPr>
              <p:nvPr/>
            </p:nvCxnSpPr>
            <p:spPr>
              <a:xfrm rot="16200000" flipH="1">
                <a:off x="1556698" y="1959055"/>
                <a:ext cx="212553" cy="386584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Connector: Elbow 20">
                <a:extLst>
                  <a:ext uri="{FF2B5EF4-FFF2-40B4-BE49-F238E27FC236}">
                    <a16:creationId xmlns:a16="http://schemas.microsoft.com/office/drawing/2014/main" id="{79D09142-0AA8-FA37-43BD-C9356A02FD3E}"/>
                  </a:ext>
                </a:extLst>
              </p:cNvPr>
              <p:cNvCxnSpPr>
                <a:stCxn id="7" idx="2"/>
                <a:endCxn id="12" idx="1"/>
              </p:cNvCxnSpPr>
              <p:nvPr/>
            </p:nvCxnSpPr>
            <p:spPr>
              <a:xfrm rot="16200000" flipH="1">
                <a:off x="1396990" y="2118762"/>
                <a:ext cx="590777" cy="445393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Connector: Elbow 21">
                <a:extLst>
                  <a:ext uri="{FF2B5EF4-FFF2-40B4-BE49-F238E27FC236}">
                    <a16:creationId xmlns:a16="http://schemas.microsoft.com/office/drawing/2014/main" id="{3609D04E-D021-9270-0CAB-AE688BAE479B}"/>
                  </a:ext>
                </a:extLst>
              </p:cNvPr>
              <p:cNvCxnSpPr>
                <a:stCxn id="7" idx="2"/>
                <a:endCxn id="13" idx="1"/>
              </p:cNvCxnSpPr>
              <p:nvPr/>
            </p:nvCxnSpPr>
            <p:spPr>
              <a:xfrm rot="16200000" flipH="1">
                <a:off x="-47394" y="3563146"/>
                <a:ext cx="3479544" cy="445393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Connector: Elbow 22">
                <a:extLst>
                  <a:ext uri="{FF2B5EF4-FFF2-40B4-BE49-F238E27FC236}">
                    <a16:creationId xmlns:a16="http://schemas.microsoft.com/office/drawing/2014/main" id="{85FBF531-7D5D-68D1-3B0B-D61DBB720CC1}"/>
                  </a:ext>
                </a:extLst>
              </p:cNvPr>
              <p:cNvCxnSpPr>
                <a:stCxn id="7" idx="2"/>
                <a:endCxn id="14" idx="1"/>
              </p:cNvCxnSpPr>
              <p:nvPr/>
            </p:nvCxnSpPr>
            <p:spPr>
              <a:xfrm rot="16200000" flipH="1">
                <a:off x="-200533" y="3716285"/>
                <a:ext cx="3785822" cy="445393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4" name="Graphic 23" descr="Open folder with solid fill">
                <a:extLst>
                  <a:ext uri="{FF2B5EF4-FFF2-40B4-BE49-F238E27FC236}">
                    <a16:creationId xmlns:a16="http://schemas.microsoft.com/office/drawing/2014/main" id="{55BEB94C-B34D-460F-52FC-7BCA8B07CF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402065" y="4578859"/>
                <a:ext cx="457200" cy="457200"/>
              </a:xfrm>
              <a:prstGeom prst="rect">
                <a:avLst/>
              </a:prstGeom>
            </p:spPr>
          </p:pic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7D26A44-CFCC-924F-FED6-715C84E82DC0}"/>
                  </a:ext>
                </a:extLst>
              </p:cNvPr>
              <p:cNvSpPr txBox="1"/>
              <p:nvPr/>
            </p:nvSpPr>
            <p:spPr>
              <a:xfrm>
                <a:off x="2859265" y="4614845"/>
                <a:ext cx="162339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Processed data</a:t>
                </a:r>
              </a:p>
            </p:txBody>
          </p:sp>
          <p:pic>
            <p:nvPicPr>
              <p:cNvPr id="26" name="Graphic 25" descr="Open folder with solid fill">
                <a:extLst>
                  <a:ext uri="{FF2B5EF4-FFF2-40B4-BE49-F238E27FC236}">
                    <a16:creationId xmlns:a16="http://schemas.microsoft.com/office/drawing/2014/main" id="{E4DAA03D-4253-61BE-0D91-30397361AF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393187" y="4962012"/>
                <a:ext cx="457200" cy="457200"/>
              </a:xfrm>
              <a:prstGeom prst="rect">
                <a:avLst/>
              </a:prstGeom>
            </p:spPr>
          </p:pic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DB0E947D-20FE-163B-E5C2-499587F01A4E}"/>
                  </a:ext>
                </a:extLst>
              </p:cNvPr>
              <p:cNvSpPr txBox="1"/>
              <p:nvPr/>
            </p:nvSpPr>
            <p:spPr>
              <a:xfrm>
                <a:off x="2859265" y="5024633"/>
                <a:ext cx="10517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Raw data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8AD768B-50CA-7F70-58F3-94BFAECB2969}"/>
                  </a:ext>
                </a:extLst>
              </p:cNvPr>
              <p:cNvSpPr txBox="1"/>
              <p:nvPr/>
            </p:nvSpPr>
            <p:spPr>
              <a:xfrm>
                <a:off x="2874800" y="2855767"/>
                <a:ext cx="18704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AA1 summary log</a:t>
                </a:r>
              </a:p>
            </p:txBody>
          </p:sp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53E5337-0FFE-C66B-7917-91DA069C97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372275" y="3178213"/>
                <a:ext cx="491133" cy="523875"/>
              </a:xfrm>
              <a:prstGeom prst="rect">
                <a:avLst/>
              </a:prstGeom>
            </p:spPr>
          </p:pic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A2BDC77F-6EBC-7BD4-645B-4FA54C0FF96F}"/>
                  </a:ext>
                </a:extLst>
              </p:cNvPr>
              <p:cNvSpPr txBox="1"/>
              <p:nvPr/>
            </p:nvSpPr>
            <p:spPr>
              <a:xfrm>
                <a:off x="2888284" y="3255484"/>
                <a:ext cx="206248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AA1 subject catalog</a:t>
                </a:r>
              </a:p>
            </p:txBody>
          </p:sp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836C0D62-ECCA-F69F-AD26-0A38635218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434664" y="2830090"/>
                <a:ext cx="385460" cy="385460"/>
              </a:xfrm>
              <a:prstGeom prst="rect">
                <a:avLst/>
              </a:prstGeom>
            </p:spPr>
          </p:pic>
          <p:pic>
            <p:nvPicPr>
              <p:cNvPr id="32" name="Graphic 31" descr="Open folder with solid fill">
                <a:extLst>
                  <a:ext uri="{FF2B5EF4-FFF2-40B4-BE49-F238E27FC236}">
                    <a16:creationId xmlns:a16="http://schemas.microsoft.com/office/drawing/2014/main" id="{C8BDBED8-433D-FD71-9A03-718509EB32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422206" y="4164662"/>
                <a:ext cx="457200" cy="457200"/>
              </a:xfrm>
              <a:prstGeom prst="rect">
                <a:avLst/>
              </a:prstGeom>
            </p:spPr>
          </p:pic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D909B67-9A7A-840D-F244-C508543DD567}"/>
                  </a:ext>
                </a:extLst>
              </p:cNvPr>
              <p:cNvSpPr txBox="1"/>
              <p:nvPr/>
            </p:nvSpPr>
            <p:spPr>
              <a:xfrm>
                <a:off x="2888284" y="4227283"/>
                <a:ext cx="206736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Analysis and results</a:t>
                </a:r>
              </a:p>
            </p:txBody>
          </p:sp>
          <p:cxnSp>
            <p:nvCxnSpPr>
              <p:cNvPr id="34" name="Connector: Elbow 33">
                <a:extLst>
                  <a:ext uri="{FF2B5EF4-FFF2-40B4-BE49-F238E27FC236}">
                    <a16:creationId xmlns:a16="http://schemas.microsoft.com/office/drawing/2014/main" id="{AAC96C85-F66F-FA7A-7D26-BEA224D98DB6}"/>
                  </a:ext>
                </a:extLst>
              </p:cNvPr>
              <p:cNvCxnSpPr>
                <a:stCxn id="12" idx="2"/>
                <a:endCxn id="31" idx="1"/>
              </p:cNvCxnSpPr>
              <p:nvPr/>
            </p:nvCxnSpPr>
            <p:spPr>
              <a:xfrm rot="16200000" flipH="1">
                <a:off x="2210483" y="2798639"/>
                <a:ext cx="157372" cy="290989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Connector: Elbow 34">
                <a:extLst>
                  <a:ext uri="{FF2B5EF4-FFF2-40B4-BE49-F238E27FC236}">
                    <a16:creationId xmlns:a16="http://schemas.microsoft.com/office/drawing/2014/main" id="{5BB616A6-7417-BECF-5CDF-58164900299A}"/>
                  </a:ext>
                </a:extLst>
              </p:cNvPr>
              <p:cNvCxnSpPr>
                <a:stCxn id="12" idx="2"/>
                <a:endCxn id="29" idx="1"/>
              </p:cNvCxnSpPr>
              <p:nvPr/>
            </p:nvCxnSpPr>
            <p:spPr>
              <a:xfrm rot="16200000" flipH="1">
                <a:off x="1970624" y="3038499"/>
                <a:ext cx="574703" cy="228600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Connector: Elbow 35">
                <a:extLst>
                  <a:ext uri="{FF2B5EF4-FFF2-40B4-BE49-F238E27FC236}">
                    <a16:creationId xmlns:a16="http://schemas.microsoft.com/office/drawing/2014/main" id="{77413903-AE51-BEB9-4BFA-89F556917EEB}"/>
                  </a:ext>
                </a:extLst>
              </p:cNvPr>
              <p:cNvCxnSpPr>
                <a:stCxn id="12" idx="2"/>
                <a:endCxn id="32" idx="1"/>
              </p:cNvCxnSpPr>
              <p:nvPr/>
            </p:nvCxnSpPr>
            <p:spPr>
              <a:xfrm rot="16200000" flipH="1">
                <a:off x="1519033" y="3490089"/>
                <a:ext cx="1527814" cy="278531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Connector: Elbow 36">
                <a:extLst>
                  <a:ext uri="{FF2B5EF4-FFF2-40B4-BE49-F238E27FC236}">
                    <a16:creationId xmlns:a16="http://schemas.microsoft.com/office/drawing/2014/main" id="{4B3CE2D2-9B81-DC58-05A7-3561378C35CB}"/>
                  </a:ext>
                </a:extLst>
              </p:cNvPr>
              <p:cNvCxnSpPr>
                <a:stCxn id="12" idx="2"/>
                <a:endCxn id="24" idx="1"/>
              </p:cNvCxnSpPr>
              <p:nvPr/>
            </p:nvCxnSpPr>
            <p:spPr>
              <a:xfrm rot="16200000" flipH="1">
                <a:off x="1301865" y="3707258"/>
                <a:ext cx="1942011" cy="258390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Connector: Elbow 37">
                <a:extLst>
                  <a:ext uri="{FF2B5EF4-FFF2-40B4-BE49-F238E27FC236}">
                    <a16:creationId xmlns:a16="http://schemas.microsoft.com/office/drawing/2014/main" id="{A5BA0246-95D1-C20B-62E4-3A3B41520AF0}"/>
                  </a:ext>
                </a:extLst>
              </p:cNvPr>
              <p:cNvCxnSpPr>
                <a:stCxn id="12" idx="2"/>
                <a:endCxn id="26" idx="1"/>
              </p:cNvCxnSpPr>
              <p:nvPr/>
            </p:nvCxnSpPr>
            <p:spPr>
              <a:xfrm rot="16200000" flipH="1">
                <a:off x="1105849" y="3903274"/>
                <a:ext cx="2325164" cy="249512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9" name="Picture 38">
                <a:extLst>
                  <a:ext uri="{FF2B5EF4-FFF2-40B4-BE49-F238E27FC236}">
                    <a16:creationId xmlns:a16="http://schemas.microsoft.com/office/drawing/2014/main" id="{7A364C73-6551-8879-8C7E-529416308E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384975" y="3673513"/>
                <a:ext cx="491133" cy="523875"/>
              </a:xfrm>
              <a:prstGeom prst="rect">
                <a:avLst/>
              </a:prstGeom>
            </p:spPr>
          </p:pic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2D6C139F-0777-DDF5-4DC4-4EBBF6CF8238}"/>
                  </a:ext>
                </a:extLst>
              </p:cNvPr>
              <p:cNvSpPr txBox="1"/>
              <p:nvPr/>
            </p:nvSpPr>
            <p:spPr>
              <a:xfrm>
                <a:off x="2900984" y="3750784"/>
                <a:ext cx="20776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AA1 data dictionary</a:t>
                </a:r>
              </a:p>
            </p:txBody>
          </p:sp>
          <p:cxnSp>
            <p:nvCxnSpPr>
              <p:cNvPr id="41" name="Connector: Elbow 40">
                <a:extLst>
                  <a:ext uri="{FF2B5EF4-FFF2-40B4-BE49-F238E27FC236}">
                    <a16:creationId xmlns:a16="http://schemas.microsoft.com/office/drawing/2014/main" id="{A64C331B-6A80-CBAF-27D0-0F52E3114B9F}"/>
                  </a:ext>
                </a:extLst>
              </p:cNvPr>
              <p:cNvCxnSpPr>
                <a:cxnSpLocks/>
                <a:stCxn id="12" idx="2"/>
                <a:endCxn id="39" idx="1"/>
              </p:cNvCxnSpPr>
              <p:nvPr/>
            </p:nvCxnSpPr>
            <p:spPr>
              <a:xfrm rot="16200000" flipH="1">
                <a:off x="1729324" y="3279799"/>
                <a:ext cx="1070003" cy="241300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8ABF05B0-D95B-F7B1-B2F4-7A812E1F95E3}"/>
              </a:ext>
            </a:extLst>
          </p:cNvPr>
          <p:cNvSpPr txBox="1"/>
          <p:nvPr/>
        </p:nvSpPr>
        <p:spPr>
          <a:xfrm>
            <a:off x="470518" y="292340"/>
            <a:ext cx="944380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/>
              <a:t>A simple data storage and management file structure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724F1D6F-02C7-9AEB-5B2D-1D15457914B1}"/>
              </a:ext>
            </a:extLst>
          </p:cNvPr>
          <p:cNvCxnSpPr>
            <a:cxnSpLocks/>
          </p:cNvCxnSpPr>
          <p:nvPr/>
        </p:nvCxnSpPr>
        <p:spPr>
          <a:xfrm>
            <a:off x="4588761" y="5353287"/>
            <a:ext cx="914400" cy="0"/>
          </a:xfrm>
          <a:prstGeom prst="straightConnector1">
            <a:avLst/>
          </a:prstGeom>
          <a:ln w="12700">
            <a:solidFill>
              <a:schemeClr val="tx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9AF2CAC9-C31C-73F6-9E3A-57C2CA89D0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76852" y="4475876"/>
            <a:ext cx="491133" cy="523875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DE642E39-601C-2F25-56E3-8E9E862ED221}"/>
              </a:ext>
            </a:extLst>
          </p:cNvPr>
          <p:cNvSpPr txBox="1"/>
          <p:nvPr/>
        </p:nvSpPr>
        <p:spPr>
          <a:xfrm>
            <a:off x="6392861" y="4553147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AA1 IBB</a:t>
            </a:r>
          </a:p>
        </p:txBody>
      </p:sp>
      <p:sp>
        <p:nvSpPr>
          <p:cNvPr id="53" name="Left Brace 52">
            <a:extLst>
              <a:ext uri="{FF2B5EF4-FFF2-40B4-BE49-F238E27FC236}">
                <a16:creationId xmlns:a16="http://schemas.microsoft.com/office/drawing/2014/main" id="{C0E2D70A-865A-8A0D-2781-0B685DB54507}"/>
              </a:ext>
            </a:extLst>
          </p:cNvPr>
          <p:cNvSpPr/>
          <p:nvPr/>
        </p:nvSpPr>
        <p:spPr>
          <a:xfrm>
            <a:off x="5676404" y="4470226"/>
            <a:ext cx="300035" cy="1796524"/>
          </a:xfrm>
          <a:prstGeom prst="leftBrace">
            <a:avLst>
              <a:gd name="adj1" fmla="val 73102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59C5B0AE-9C9D-A3A6-C1BF-190A98BB52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87207" y="4956755"/>
            <a:ext cx="491133" cy="523875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42C3E202-BF13-3BA1-CB92-64F5AB2978AA}"/>
              </a:ext>
            </a:extLst>
          </p:cNvPr>
          <p:cNvSpPr txBox="1"/>
          <p:nvPr/>
        </p:nvSpPr>
        <p:spPr>
          <a:xfrm>
            <a:off x="6403216" y="5034026"/>
            <a:ext cx="9909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AA1 SPG</a:t>
            </a:r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40818650-57DF-7138-57DC-1316B2085E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87207" y="5468167"/>
            <a:ext cx="491133" cy="523875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0114202F-6E27-E4FF-BE6D-08B039537648}"/>
              </a:ext>
            </a:extLst>
          </p:cNvPr>
          <p:cNvSpPr txBox="1"/>
          <p:nvPr/>
        </p:nvSpPr>
        <p:spPr>
          <a:xfrm>
            <a:off x="6403216" y="5545438"/>
            <a:ext cx="1489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AA1 Histology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568DC5A6-FC36-FA34-91A3-D20863B23E98}"/>
              </a:ext>
            </a:extLst>
          </p:cNvPr>
          <p:cNvSpPr txBox="1"/>
          <p:nvPr/>
        </p:nvSpPr>
        <p:spPr>
          <a:xfrm>
            <a:off x="5950547" y="5875498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AD9632B9-67EB-597A-D320-17C3649AF047}"/>
              </a:ext>
            </a:extLst>
          </p:cNvPr>
          <p:cNvGrpSpPr/>
          <p:nvPr/>
        </p:nvGrpSpPr>
        <p:grpSpPr>
          <a:xfrm>
            <a:off x="6428413" y="1155980"/>
            <a:ext cx="5549392" cy="3189957"/>
            <a:chOff x="6534946" y="1280269"/>
            <a:chExt cx="5549392" cy="3189957"/>
          </a:xfrm>
        </p:grpSpPr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25C7F5AE-ACD8-8E73-8889-71070BBB52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93052" t="12" r="-753" b="31399"/>
            <a:stretch/>
          </p:blipFill>
          <p:spPr>
            <a:xfrm>
              <a:off x="10930890" y="1286323"/>
              <a:ext cx="1153448" cy="318390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617BAD03-FE36-ACC0-6827-FF98F061143E}"/>
                </a:ext>
              </a:extLst>
            </p:cNvPr>
            <p:cNvSpPr txBox="1"/>
            <p:nvPr/>
          </p:nvSpPr>
          <p:spPr>
            <a:xfrm>
              <a:off x="10871915" y="1643546"/>
              <a:ext cx="118083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u="sng" dirty="0">
                  <a:solidFill>
                    <a:srgbClr val="00B0F0"/>
                  </a:solidFill>
                </a:rPr>
                <a:t>Link to raw data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468DEE38-88D2-A92E-95F7-617EF8B23AE6}"/>
                </a:ext>
              </a:extLst>
            </p:cNvPr>
            <p:cNvSpPr txBox="1"/>
            <p:nvPr/>
          </p:nvSpPr>
          <p:spPr>
            <a:xfrm>
              <a:off x="10880642" y="1857328"/>
              <a:ext cx="118083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u="sng" dirty="0">
                  <a:solidFill>
                    <a:srgbClr val="00B0F0"/>
                  </a:solidFill>
                </a:rPr>
                <a:t>Link to raw data</a:t>
              </a:r>
            </a:p>
          </p:txBody>
        </p:sp>
        <p:pic>
          <p:nvPicPr>
            <p:cNvPr id="63" name="Picture 62">
              <a:extLst>
                <a:ext uri="{FF2B5EF4-FFF2-40B4-BE49-F238E27FC236}">
                  <a16:creationId xmlns:a16="http://schemas.microsoft.com/office/drawing/2014/main" id="{30C2BC9E-02F6-2FCF-3285-3AFADF7790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r="71460" b="31411"/>
            <a:stretch/>
          </p:blipFill>
          <p:spPr>
            <a:xfrm>
              <a:off x="6534946" y="1286323"/>
              <a:ext cx="4034581" cy="316977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684A96B5-834E-28C4-A3A8-C2A5BA5135F3}"/>
                </a:ext>
              </a:extLst>
            </p:cNvPr>
            <p:cNvSpPr txBox="1"/>
            <p:nvPr/>
          </p:nvSpPr>
          <p:spPr>
            <a:xfrm>
              <a:off x="10946130" y="1490923"/>
              <a:ext cx="1017270" cy="184666"/>
            </a:xfrm>
            <a:prstGeom prst="rect">
              <a:avLst/>
            </a:prstGeom>
            <a:solidFill>
              <a:srgbClr val="D0CECE"/>
            </a:solidFill>
          </p:spPr>
          <p:txBody>
            <a:bodyPr wrap="square" lIns="91440" tIns="0" rIns="91440" bIns="0" rtlCol="0">
              <a:spAutoFit/>
            </a:bodyPr>
            <a:lstStyle/>
            <a:p>
              <a:r>
                <a:rPr lang="en-US" sz="1200" b="1" dirty="0"/>
                <a:t>Link_to_data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3AED5F32-F3E7-4EC7-793E-63278B6AF061}"/>
                </a:ext>
              </a:extLst>
            </p:cNvPr>
            <p:cNvSpPr txBox="1"/>
            <p:nvPr/>
          </p:nvSpPr>
          <p:spPr>
            <a:xfrm>
              <a:off x="11307930" y="1286323"/>
              <a:ext cx="293670" cy="184666"/>
            </a:xfrm>
            <a:prstGeom prst="rect">
              <a:avLst/>
            </a:prstGeom>
            <a:solidFill>
              <a:srgbClr val="E6E6E6"/>
            </a:solidFill>
          </p:spPr>
          <p:txBody>
            <a:bodyPr wrap="none" lIns="91440" tIns="0" rIns="91440" bIns="0" rtlCol="0" anchor="ctr">
              <a:spAutoFit/>
            </a:bodyPr>
            <a:lstStyle/>
            <a:p>
              <a:pPr algn="ctr"/>
              <a:r>
                <a:rPr lang="en-US" sz="1200" b="1" dirty="0"/>
                <a:t>…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B242609D-1E8E-876F-E66C-B58575597B36}"/>
                </a:ext>
              </a:extLst>
            </p:cNvPr>
            <p:cNvSpPr txBox="1"/>
            <p:nvPr/>
          </p:nvSpPr>
          <p:spPr>
            <a:xfrm>
              <a:off x="10616611" y="1280269"/>
              <a:ext cx="293670" cy="184666"/>
            </a:xfrm>
            <a:prstGeom prst="rect">
              <a:avLst/>
            </a:prstGeom>
            <a:noFill/>
          </p:spPr>
          <p:txBody>
            <a:bodyPr wrap="none" lIns="91440" tIns="0" rIns="91440" bIns="0" rtlCol="0" anchor="ctr">
              <a:spAutoFit/>
            </a:bodyPr>
            <a:lstStyle/>
            <a:p>
              <a:pPr algn="ctr"/>
              <a:r>
                <a:rPr lang="en-US" sz="1200" b="1" dirty="0"/>
                <a:t>…</a:t>
              </a:r>
            </a:p>
          </p:txBody>
        </p:sp>
      </p:grpSp>
      <p:cxnSp>
        <p:nvCxnSpPr>
          <p:cNvPr id="69" name="Connector: Elbow 68">
            <a:extLst>
              <a:ext uri="{FF2B5EF4-FFF2-40B4-BE49-F238E27FC236}">
                <a16:creationId xmlns:a16="http://schemas.microsoft.com/office/drawing/2014/main" id="{418B3BA5-07A6-0DF3-1FD0-7D1988028631}"/>
              </a:ext>
            </a:extLst>
          </p:cNvPr>
          <p:cNvCxnSpPr>
            <a:cxnSpLocks/>
            <a:endCxn id="63" idx="2"/>
          </p:cNvCxnSpPr>
          <p:nvPr/>
        </p:nvCxnSpPr>
        <p:spPr>
          <a:xfrm flipV="1">
            <a:off x="7435480" y="4331812"/>
            <a:ext cx="1010224" cy="387622"/>
          </a:xfrm>
          <a:prstGeom prst="bentConnector2">
            <a:avLst/>
          </a:prstGeom>
          <a:ln w="12700">
            <a:solidFill>
              <a:schemeClr val="tx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39112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>
            <a:extLst>
              <a:ext uri="{FF2B5EF4-FFF2-40B4-BE49-F238E27FC236}">
                <a16:creationId xmlns:a16="http://schemas.microsoft.com/office/drawing/2014/main" id="{9BEAFE5F-A4FE-0EC8-CF85-DCDE2873CFFC}"/>
              </a:ext>
            </a:extLst>
          </p:cNvPr>
          <p:cNvGrpSpPr/>
          <p:nvPr/>
        </p:nvGrpSpPr>
        <p:grpSpPr>
          <a:xfrm>
            <a:off x="458232" y="954793"/>
            <a:ext cx="4699583" cy="5647237"/>
            <a:chOff x="458232" y="954793"/>
            <a:chExt cx="4699583" cy="5647237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51FA55F1-B6B4-5C07-F276-260464DD4D56}"/>
                </a:ext>
              </a:extLst>
            </p:cNvPr>
            <p:cNvSpPr/>
            <p:nvPr/>
          </p:nvSpPr>
          <p:spPr>
            <a:xfrm>
              <a:off x="458232" y="954793"/>
              <a:ext cx="4699583" cy="56343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960E90DA-AC38-10F1-D4B6-13DDBA13BD71}"/>
                </a:ext>
              </a:extLst>
            </p:cNvPr>
            <p:cNvGrpSpPr/>
            <p:nvPr/>
          </p:nvGrpSpPr>
          <p:grpSpPr>
            <a:xfrm>
              <a:off x="545306" y="1085667"/>
              <a:ext cx="4486631" cy="5516363"/>
              <a:chOff x="492038" y="544130"/>
              <a:chExt cx="4486631" cy="5516363"/>
            </a:xfrm>
          </p:grpSpPr>
          <p:pic>
            <p:nvPicPr>
              <p:cNvPr id="4" name="Graphic 3" descr="Open folder with solid fill">
                <a:extLst>
                  <a:ext uri="{FF2B5EF4-FFF2-40B4-BE49-F238E27FC236}">
                    <a16:creationId xmlns:a16="http://schemas.microsoft.com/office/drawing/2014/main" id="{8D134819-94E4-4C17-25F1-FD7EB66F4C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212507" y="1192283"/>
                <a:ext cx="457200" cy="457200"/>
              </a:xfrm>
              <a:prstGeom prst="rect">
                <a:avLst/>
              </a:prstGeom>
            </p:spPr>
          </p:pic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3BB872C-79FD-8E34-CAA6-2ADF6E93D839}"/>
                  </a:ext>
                </a:extLst>
              </p:cNvPr>
              <p:cNvSpPr txBox="1"/>
              <p:nvPr/>
            </p:nvSpPr>
            <p:spPr>
              <a:xfrm>
                <a:off x="1237846" y="844406"/>
                <a:ext cx="17279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Lab data storage</a:t>
                </a:r>
              </a:p>
            </p:txBody>
          </p:sp>
          <p:pic>
            <p:nvPicPr>
              <p:cNvPr id="6" name="Graphic 5" descr="Cloud Computing with solid fill">
                <a:extLst>
                  <a:ext uri="{FF2B5EF4-FFF2-40B4-BE49-F238E27FC236}">
                    <a16:creationId xmlns:a16="http://schemas.microsoft.com/office/drawing/2014/main" id="{149CD701-88DB-CE2B-91A1-D8D0DB0D73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492038" y="544130"/>
                <a:ext cx="745808" cy="745808"/>
              </a:xfrm>
              <a:prstGeom prst="rect">
                <a:avLst/>
              </a:prstGeom>
            </p:spPr>
          </p:pic>
          <p:pic>
            <p:nvPicPr>
              <p:cNvPr id="7" name="Graphic 6" descr="Open folder with solid fill">
                <a:extLst>
                  <a:ext uri="{FF2B5EF4-FFF2-40B4-BE49-F238E27FC236}">
                    <a16:creationId xmlns:a16="http://schemas.microsoft.com/office/drawing/2014/main" id="{89D07797-5F88-B1A7-4BAF-4B0534F995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241082" y="1588871"/>
                <a:ext cx="457200" cy="457200"/>
              </a:xfrm>
              <a:prstGeom prst="rect">
                <a:avLst/>
              </a:prstGeom>
            </p:spPr>
          </p:pic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A9282A26-53AF-39C2-C590-7969CBE2B8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856266" y="1996686"/>
                <a:ext cx="491133" cy="523875"/>
              </a:xfrm>
              <a:prstGeom prst="rect">
                <a:avLst/>
              </a:prstGeom>
            </p:spPr>
          </p:pic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E7D17FF-CBC6-624C-1ACB-1769B56DC4A3}"/>
                  </a:ext>
                </a:extLst>
              </p:cNvPr>
              <p:cNvSpPr txBox="1"/>
              <p:nvPr/>
            </p:nvSpPr>
            <p:spPr>
              <a:xfrm>
                <a:off x="1679232" y="1261101"/>
                <a:ext cx="20066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Lab documentation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F1E239F-5780-C75E-8335-5439E6C3CB6D}"/>
                  </a:ext>
                </a:extLst>
              </p:cNvPr>
              <p:cNvSpPr txBox="1"/>
              <p:nvPr/>
            </p:nvSpPr>
            <p:spPr>
              <a:xfrm>
                <a:off x="1679232" y="1667214"/>
                <a:ext cx="62055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Data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9BF34C6-51C3-8679-CA53-BE3EE605B30B}"/>
                  </a:ext>
                </a:extLst>
              </p:cNvPr>
              <p:cNvSpPr txBox="1"/>
              <p:nvPr/>
            </p:nvSpPr>
            <p:spPr>
              <a:xfrm>
                <a:off x="2372275" y="2073957"/>
                <a:ext cx="1988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Experiment catalog</a:t>
                </a:r>
              </a:p>
            </p:txBody>
          </p:sp>
          <p:pic>
            <p:nvPicPr>
              <p:cNvPr id="12" name="Graphic 11" descr="Open folder with solid fill">
                <a:extLst>
                  <a:ext uri="{FF2B5EF4-FFF2-40B4-BE49-F238E27FC236}">
                    <a16:creationId xmlns:a16="http://schemas.microsoft.com/office/drawing/2014/main" id="{8574A0D5-37BF-BDDE-6C4A-45FD672FA6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915075" y="2408248"/>
                <a:ext cx="457200" cy="457200"/>
              </a:xfrm>
              <a:prstGeom prst="rect">
                <a:avLst/>
              </a:prstGeom>
            </p:spPr>
          </p:pic>
          <p:pic>
            <p:nvPicPr>
              <p:cNvPr id="13" name="Graphic 12" descr="Open folder with solid fill">
                <a:extLst>
                  <a:ext uri="{FF2B5EF4-FFF2-40B4-BE49-F238E27FC236}">
                    <a16:creationId xmlns:a16="http://schemas.microsoft.com/office/drawing/2014/main" id="{8801AFF0-2B43-8B1B-8DE4-27B3F68555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915075" y="5297015"/>
                <a:ext cx="457200" cy="457200"/>
              </a:xfrm>
              <a:prstGeom prst="rect">
                <a:avLst/>
              </a:prstGeom>
            </p:spPr>
          </p:pic>
          <p:pic>
            <p:nvPicPr>
              <p:cNvPr id="14" name="Graphic 13" descr="Open folder with solid fill">
                <a:extLst>
                  <a:ext uri="{FF2B5EF4-FFF2-40B4-BE49-F238E27FC236}">
                    <a16:creationId xmlns:a16="http://schemas.microsoft.com/office/drawing/2014/main" id="{9E3461BC-1D0D-4300-5385-9E422E4A7A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915075" y="5603293"/>
                <a:ext cx="457200" cy="457200"/>
              </a:xfrm>
              <a:prstGeom prst="rect">
                <a:avLst/>
              </a:prstGeom>
            </p:spPr>
          </p:pic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FAAB6C8-3342-B56C-A27C-37A92CCD20C1}"/>
                  </a:ext>
                </a:extLst>
              </p:cNvPr>
              <p:cNvSpPr txBox="1"/>
              <p:nvPr/>
            </p:nvSpPr>
            <p:spPr>
              <a:xfrm>
                <a:off x="2372275" y="2472719"/>
                <a:ext cx="5677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AA1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D132708-D3E8-1D70-3C81-5D5C6D57E933}"/>
                  </a:ext>
                </a:extLst>
              </p:cNvPr>
              <p:cNvSpPr txBox="1"/>
              <p:nvPr/>
            </p:nvSpPr>
            <p:spPr>
              <a:xfrm>
                <a:off x="2372275" y="5333001"/>
                <a:ext cx="5677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AA2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7E202F7-CB41-E019-A8F1-C406F12FC370}"/>
                  </a:ext>
                </a:extLst>
              </p:cNvPr>
              <p:cNvSpPr txBox="1"/>
              <p:nvPr/>
            </p:nvSpPr>
            <p:spPr>
              <a:xfrm>
                <a:off x="2372275" y="5620593"/>
                <a:ext cx="3433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…</a:t>
                </a:r>
              </a:p>
            </p:txBody>
          </p:sp>
          <p:cxnSp>
            <p:nvCxnSpPr>
              <p:cNvPr id="18" name="Connector: Elbow 17">
                <a:extLst>
                  <a:ext uri="{FF2B5EF4-FFF2-40B4-BE49-F238E27FC236}">
                    <a16:creationId xmlns:a16="http://schemas.microsoft.com/office/drawing/2014/main" id="{3A02A6F9-2593-79D9-2140-A93520E3F3A2}"/>
                  </a:ext>
                </a:extLst>
              </p:cNvPr>
              <p:cNvCxnSpPr>
                <a:stCxn id="6" idx="2"/>
                <a:endCxn id="4" idx="1"/>
              </p:cNvCxnSpPr>
              <p:nvPr/>
            </p:nvCxnSpPr>
            <p:spPr>
              <a:xfrm rot="16200000" flipH="1">
                <a:off x="973252" y="1181627"/>
                <a:ext cx="130945" cy="347565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Connector: Elbow 18">
                <a:extLst>
                  <a:ext uri="{FF2B5EF4-FFF2-40B4-BE49-F238E27FC236}">
                    <a16:creationId xmlns:a16="http://schemas.microsoft.com/office/drawing/2014/main" id="{687E7BE7-E782-D3D6-9C6A-B4DE63BD63F0}"/>
                  </a:ext>
                </a:extLst>
              </p:cNvPr>
              <p:cNvCxnSpPr>
                <a:stCxn id="6" idx="2"/>
                <a:endCxn id="7" idx="1"/>
              </p:cNvCxnSpPr>
              <p:nvPr/>
            </p:nvCxnSpPr>
            <p:spPr>
              <a:xfrm rot="16200000" flipH="1">
                <a:off x="789246" y="1365634"/>
                <a:ext cx="527533" cy="376140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Connector: Elbow 19">
                <a:extLst>
                  <a:ext uri="{FF2B5EF4-FFF2-40B4-BE49-F238E27FC236}">
                    <a16:creationId xmlns:a16="http://schemas.microsoft.com/office/drawing/2014/main" id="{66EF990A-B33D-1383-F649-51112D6EAABC}"/>
                  </a:ext>
                </a:extLst>
              </p:cNvPr>
              <p:cNvCxnSpPr>
                <a:stCxn id="7" idx="2"/>
                <a:endCxn id="8" idx="1"/>
              </p:cNvCxnSpPr>
              <p:nvPr/>
            </p:nvCxnSpPr>
            <p:spPr>
              <a:xfrm rot="16200000" flipH="1">
                <a:off x="1556698" y="1959055"/>
                <a:ext cx="212553" cy="386584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Connector: Elbow 20">
                <a:extLst>
                  <a:ext uri="{FF2B5EF4-FFF2-40B4-BE49-F238E27FC236}">
                    <a16:creationId xmlns:a16="http://schemas.microsoft.com/office/drawing/2014/main" id="{79D09142-0AA8-FA37-43BD-C9356A02FD3E}"/>
                  </a:ext>
                </a:extLst>
              </p:cNvPr>
              <p:cNvCxnSpPr>
                <a:stCxn id="7" idx="2"/>
                <a:endCxn id="12" idx="1"/>
              </p:cNvCxnSpPr>
              <p:nvPr/>
            </p:nvCxnSpPr>
            <p:spPr>
              <a:xfrm rot="16200000" flipH="1">
                <a:off x="1396990" y="2118762"/>
                <a:ext cx="590777" cy="445393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Connector: Elbow 21">
                <a:extLst>
                  <a:ext uri="{FF2B5EF4-FFF2-40B4-BE49-F238E27FC236}">
                    <a16:creationId xmlns:a16="http://schemas.microsoft.com/office/drawing/2014/main" id="{3609D04E-D021-9270-0CAB-AE688BAE479B}"/>
                  </a:ext>
                </a:extLst>
              </p:cNvPr>
              <p:cNvCxnSpPr>
                <a:stCxn id="7" idx="2"/>
                <a:endCxn id="13" idx="1"/>
              </p:cNvCxnSpPr>
              <p:nvPr/>
            </p:nvCxnSpPr>
            <p:spPr>
              <a:xfrm rot="16200000" flipH="1">
                <a:off x="-47394" y="3563146"/>
                <a:ext cx="3479544" cy="445393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Connector: Elbow 22">
                <a:extLst>
                  <a:ext uri="{FF2B5EF4-FFF2-40B4-BE49-F238E27FC236}">
                    <a16:creationId xmlns:a16="http://schemas.microsoft.com/office/drawing/2014/main" id="{85FBF531-7D5D-68D1-3B0B-D61DBB720CC1}"/>
                  </a:ext>
                </a:extLst>
              </p:cNvPr>
              <p:cNvCxnSpPr>
                <a:stCxn id="7" idx="2"/>
                <a:endCxn id="14" idx="1"/>
              </p:cNvCxnSpPr>
              <p:nvPr/>
            </p:nvCxnSpPr>
            <p:spPr>
              <a:xfrm rot="16200000" flipH="1">
                <a:off x="-200533" y="3716285"/>
                <a:ext cx="3785822" cy="445393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4" name="Graphic 23" descr="Open folder with solid fill">
                <a:extLst>
                  <a:ext uri="{FF2B5EF4-FFF2-40B4-BE49-F238E27FC236}">
                    <a16:creationId xmlns:a16="http://schemas.microsoft.com/office/drawing/2014/main" id="{55BEB94C-B34D-460F-52FC-7BCA8B07CF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402065" y="4578859"/>
                <a:ext cx="457200" cy="457200"/>
              </a:xfrm>
              <a:prstGeom prst="rect">
                <a:avLst/>
              </a:prstGeom>
            </p:spPr>
          </p:pic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7D26A44-CFCC-924F-FED6-715C84E82DC0}"/>
                  </a:ext>
                </a:extLst>
              </p:cNvPr>
              <p:cNvSpPr txBox="1"/>
              <p:nvPr/>
            </p:nvSpPr>
            <p:spPr>
              <a:xfrm>
                <a:off x="2859265" y="4614845"/>
                <a:ext cx="162339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Processed data</a:t>
                </a:r>
              </a:p>
            </p:txBody>
          </p:sp>
          <p:pic>
            <p:nvPicPr>
              <p:cNvPr id="26" name="Graphic 25" descr="Open folder with solid fill">
                <a:extLst>
                  <a:ext uri="{FF2B5EF4-FFF2-40B4-BE49-F238E27FC236}">
                    <a16:creationId xmlns:a16="http://schemas.microsoft.com/office/drawing/2014/main" id="{E4DAA03D-4253-61BE-0D91-30397361AF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393187" y="4962012"/>
                <a:ext cx="457200" cy="457200"/>
              </a:xfrm>
              <a:prstGeom prst="rect">
                <a:avLst/>
              </a:prstGeom>
            </p:spPr>
          </p:pic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DB0E947D-20FE-163B-E5C2-499587F01A4E}"/>
                  </a:ext>
                </a:extLst>
              </p:cNvPr>
              <p:cNvSpPr txBox="1"/>
              <p:nvPr/>
            </p:nvSpPr>
            <p:spPr>
              <a:xfrm>
                <a:off x="2859265" y="5024633"/>
                <a:ext cx="10777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Raw data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8AD768B-50CA-7F70-58F3-94BFAECB2969}"/>
                  </a:ext>
                </a:extLst>
              </p:cNvPr>
              <p:cNvSpPr txBox="1"/>
              <p:nvPr/>
            </p:nvSpPr>
            <p:spPr>
              <a:xfrm>
                <a:off x="2874800" y="2855767"/>
                <a:ext cx="18704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AA1 summary log</a:t>
                </a:r>
              </a:p>
            </p:txBody>
          </p:sp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53E5337-0FFE-C66B-7917-91DA069C97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372275" y="3178213"/>
                <a:ext cx="491133" cy="523875"/>
              </a:xfrm>
              <a:prstGeom prst="rect">
                <a:avLst/>
              </a:prstGeom>
            </p:spPr>
          </p:pic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A2BDC77F-6EBC-7BD4-645B-4FA54C0FF96F}"/>
                  </a:ext>
                </a:extLst>
              </p:cNvPr>
              <p:cNvSpPr txBox="1"/>
              <p:nvPr/>
            </p:nvSpPr>
            <p:spPr>
              <a:xfrm>
                <a:off x="2888284" y="3255484"/>
                <a:ext cx="206248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AA1 subject catalog</a:t>
                </a:r>
              </a:p>
            </p:txBody>
          </p:sp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836C0D62-ECCA-F69F-AD26-0A38635218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434664" y="2830090"/>
                <a:ext cx="385460" cy="385460"/>
              </a:xfrm>
              <a:prstGeom prst="rect">
                <a:avLst/>
              </a:prstGeom>
            </p:spPr>
          </p:pic>
          <p:pic>
            <p:nvPicPr>
              <p:cNvPr id="32" name="Graphic 31" descr="Open folder with solid fill">
                <a:extLst>
                  <a:ext uri="{FF2B5EF4-FFF2-40B4-BE49-F238E27FC236}">
                    <a16:creationId xmlns:a16="http://schemas.microsoft.com/office/drawing/2014/main" id="{C8BDBED8-433D-FD71-9A03-718509EB32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422206" y="4164662"/>
                <a:ext cx="457200" cy="457200"/>
              </a:xfrm>
              <a:prstGeom prst="rect">
                <a:avLst/>
              </a:prstGeom>
            </p:spPr>
          </p:pic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D909B67-9A7A-840D-F244-C508543DD567}"/>
                  </a:ext>
                </a:extLst>
              </p:cNvPr>
              <p:cNvSpPr txBox="1"/>
              <p:nvPr/>
            </p:nvSpPr>
            <p:spPr>
              <a:xfrm>
                <a:off x="2888284" y="4227283"/>
                <a:ext cx="206736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Analysis and results</a:t>
                </a:r>
              </a:p>
            </p:txBody>
          </p:sp>
          <p:cxnSp>
            <p:nvCxnSpPr>
              <p:cNvPr id="34" name="Connector: Elbow 33">
                <a:extLst>
                  <a:ext uri="{FF2B5EF4-FFF2-40B4-BE49-F238E27FC236}">
                    <a16:creationId xmlns:a16="http://schemas.microsoft.com/office/drawing/2014/main" id="{AAC96C85-F66F-FA7A-7D26-BEA224D98DB6}"/>
                  </a:ext>
                </a:extLst>
              </p:cNvPr>
              <p:cNvCxnSpPr>
                <a:stCxn id="12" idx="2"/>
                <a:endCxn id="31" idx="1"/>
              </p:cNvCxnSpPr>
              <p:nvPr/>
            </p:nvCxnSpPr>
            <p:spPr>
              <a:xfrm rot="16200000" flipH="1">
                <a:off x="2210483" y="2798639"/>
                <a:ext cx="157372" cy="290989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Connector: Elbow 34">
                <a:extLst>
                  <a:ext uri="{FF2B5EF4-FFF2-40B4-BE49-F238E27FC236}">
                    <a16:creationId xmlns:a16="http://schemas.microsoft.com/office/drawing/2014/main" id="{5BB616A6-7417-BECF-5CDF-58164900299A}"/>
                  </a:ext>
                </a:extLst>
              </p:cNvPr>
              <p:cNvCxnSpPr>
                <a:stCxn id="12" idx="2"/>
                <a:endCxn id="29" idx="1"/>
              </p:cNvCxnSpPr>
              <p:nvPr/>
            </p:nvCxnSpPr>
            <p:spPr>
              <a:xfrm rot="16200000" flipH="1">
                <a:off x="1970624" y="3038499"/>
                <a:ext cx="574703" cy="228600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Connector: Elbow 35">
                <a:extLst>
                  <a:ext uri="{FF2B5EF4-FFF2-40B4-BE49-F238E27FC236}">
                    <a16:creationId xmlns:a16="http://schemas.microsoft.com/office/drawing/2014/main" id="{77413903-AE51-BEB9-4BFA-89F556917EEB}"/>
                  </a:ext>
                </a:extLst>
              </p:cNvPr>
              <p:cNvCxnSpPr>
                <a:stCxn id="12" idx="2"/>
                <a:endCxn id="32" idx="1"/>
              </p:cNvCxnSpPr>
              <p:nvPr/>
            </p:nvCxnSpPr>
            <p:spPr>
              <a:xfrm rot="16200000" flipH="1">
                <a:off x="1519033" y="3490089"/>
                <a:ext cx="1527814" cy="278531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Connector: Elbow 36">
                <a:extLst>
                  <a:ext uri="{FF2B5EF4-FFF2-40B4-BE49-F238E27FC236}">
                    <a16:creationId xmlns:a16="http://schemas.microsoft.com/office/drawing/2014/main" id="{4B3CE2D2-9B81-DC58-05A7-3561378C35CB}"/>
                  </a:ext>
                </a:extLst>
              </p:cNvPr>
              <p:cNvCxnSpPr>
                <a:stCxn id="12" idx="2"/>
                <a:endCxn id="24" idx="1"/>
              </p:cNvCxnSpPr>
              <p:nvPr/>
            </p:nvCxnSpPr>
            <p:spPr>
              <a:xfrm rot="16200000" flipH="1">
                <a:off x="1301865" y="3707258"/>
                <a:ext cx="1942011" cy="258390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Connector: Elbow 37">
                <a:extLst>
                  <a:ext uri="{FF2B5EF4-FFF2-40B4-BE49-F238E27FC236}">
                    <a16:creationId xmlns:a16="http://schemas.microsoft.com/office/drawing/2014/main" id="{A5BA0246-95D1-C20B-62E4-3A3B41520AF0}"/>
                  </a:ext>
                </a:extLst>
              </p:cNvPr>
              <p:cNvCxnSpPr>
                <a:stCxn id="12" idx="2"/>
                <a:endCxn id="26" idx="1"/>
              </p:cNvCxnSpPr>
              <p:nvPr/>
            </p:nvCxnSpPr>
            <p:spPr>
              <a:xfrm rot="16200000" flipH="1">
                <a:off x="1105849" y="3903274"/>
                <a:ext cx="2325164" cy="249512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9" name="Picture 38">
                <a:extLst>
                  <a:ext uri="{FF2B5EF4-FFF2-40B4-BE49-F238E27FC236}">
                    <a16:creationId xmlns:a16="http://schemas.microsoft.com/office/drawing/2014/main" id="{7A364C73-6551-8879-8C7E-529416308E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384975" y="3673513"/>
                <a:ext cx="491133" cy="523875"/>
              </a:xfrm>
              <a:prstGeom prst="rect">
                <a:avLst/>
              </a:prstGeom>
            </p:spPr>
          </p:pic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2D6C139F-0777-DDF5-4DC4-4EBBF6CF8238}"/>
                  </a:ext>
                </a:extLst>
              </p:cNvPr>
              <p:cNvSpPr txBox="1"/>
              <p:nvPr/>
            </p:nvSpPr>
            <p:spPr>
              <a:xfrm>
                <a:off x="2900984" y="3750784"/>
                <a:ext cx="20776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AA1 data dictionary</a:t>
                </a:r>
              </a:p>
            </p:txBody>
          </p:sp>
          <p:cxnSp>
            <p:nvCxnSpPr>
              <p:cNvPr id="41" name="Connector: Elbow 40">
                <a:extLst>
                  <a:ext uri="{FF2B5EF4-FFF2-40B4-BE49-F238E27FC236}">
                    <a16:creationId xmlns:a16="http://schemas.microsoft.com/office/drawing/2014/main" id="{A64C331B-6A80-CBAF-27D0-0F52E3114B9F}"/>
                  </a:ext>
                </a:extLst>
              </p:cNvPr>
              <p:cNvCxnSpPr>
                <a:cxnSpLocks/>
                <a:stCxn id="12" idx="2"/>
                <a:endCxn id="39" idx="1"/>
              </p:cNvCxnSpPr>
              <p:nvPr/>
            </p:nvCxnSpPr>
            <p:spPr>
              <a:xfrm rot="16200000" flipH="1">
                <a:off x="1729324" y="3279799"/>
                <a:ext cx="1070003" cy="241300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8ABF05B0-D95B-F7B1-B2F4-7A812E1F95E3}"/>
              </a:ext>
            </a:extLst>
          </p:cNvPr>
          <p:cNvSpPr txBox="1"/>
          <p:nvPr/>
        </p:nvSpPr>
        <p:spPr>
          <a:xfrm>
            <a:off x="470518" y="292340"/>
            <a:ext cx="944380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/>
              <a:t>A simple data storage and management file structure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724F1D6F-02C7-9AEB-5B2D-1D15457914B1}"/>
              </a:ext>
            </a:extLst>
          </p:cNvPr>
          <p:cNvCxnSpPr>
            <a:cxnSpLocks/>
          </p:cNvCxnSpPr>
          <p:nvPr/>
        </p:nvCxnSpPr>
        <p:spPr>
          <a:xfrm>
            <a:off x="4117537" y="5749956"/>
            <a:ext cx="1324475" cy="0"/>
          </a:xfrm>
          <a:prstGeom prst="straightConnector1">
            <a:avLst/>
          </a:prstGeom>
          <a:ln w="12700">
            <a:solidFill>
              <a:schemeClr val="tx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803094F2-CF84-A751-C2F8-45EB40D04A3F}"/>
              </a:ext>
            </a:extLst>
          </p:cNvPr>
          <p:cNvSpPr txBox="1"/>
          <p:nvPr/>
        </p:nvSpPr>
        <p:spPr>
          <a:xfrm>
            <a:off x="6298474" y="5156382"/>
            <a:ext cx="2327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AA1_1 SPG 2dpo video</a:t>
            </a:r>
          </a:p>
        </p:txBody>
      </p:sp>
      <p:sp>
        <p:nvSpPr>
          <p:cNvPr id="44" name="Left Brace 43">
            <a:extLst>
              <a:ext uri="{FF2B5EF4-FFF2-40B4-BE49-F238E27FC236}">
                <a16:creationId xmlns:a16="http://schemas.microsoft.com/office/drawing/2014/main" id="{FC5C6DDD-E071-7DF3-874F-4B0EE5983AAC}"/>
              </a:ext>
            </a:extLst>
          </p:cNvPr>
          <p:cNvSpPr/>
          <p:nvPr/>
        </p:nvSpPr>
        <p:spPr>
          <a:xfrm>
            <a:off x="5594500" y="5102279"/>
            <a:ext cx="300035" cy="1356227"/>
          </a:xfrm>
          <a:prstGeom prst="leftBrace">
            <a:avLst>
              <a:gd name="adj1" fmla="val 73102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pic>
        <p:nvPicPr>
          <p:cNvPr id="47" name="Picture 2" descr="video-file Vector Icons free download in SVG, PNG Format">
            <a:extLst>
              <a:ext uri="{FF2B5EF4-FFF2-40B4-BE49-F238E27FC236}">
                <a16:creationId xmlns:a16="http://schemas.microsoft.com/office/drawing/2014/main" id="{6CDBD691-1CE2-061A-76CE-FF7FAE6C91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6062" y="5104498"/>
            <a:ext cx="473100" cy="47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D301A26B-97A2-8AF0-EFC7-5417F0D66E1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36141" y="5570227"/>
            <a:ext cx="544395" cy="544395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43225129-6248-BAA5-2703-6CB77DCD2B49}"/>
              </a:ext>
            </a:extLst>
          </p:cNvPr>
          <p:cNvSpPr txBox="1"/>
          <p:nvPr/>
        </p:nvSpPr>
        <p:spPr>
          <a:xfrm>
            <a:off x="6290596" y="5657758"/>
            <a:ext cx="2640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AA1_1 SPG 2dpo C5 </a:t>
            </a:r>
            <a:r>
              <a:rPr lang="en-US" dirty="0" err="1"/>
              <a:t>NeuN</a:t>
            </a:r>
            <a:endParaRPr lang="en-US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F841FCC-8428-0AC2-DB3D-18C4C2F5334A}"/>
              </a:ext>
            </a:extLst>
          </p:cNvPr>
          <p:cNvSpPr txBox="1"/>
          <p:nvPr/>
        </p:nvSpPr>
        <p:spPr>
          <a:xfrm>
            <a:off x="5922604" y="6027090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6867974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E5213F50-4616-4E50-98D7-5759204DC0BC}"/>
              </a:ext>
            </a:extLst>
          </p:cNvPr>
          <p:cNvSpPr txBox="1"/>
          <p:nvPr/>
        </p:nvSpPr>
        <p:spPr>
          <a:xfrm>
            <a:off x="2104346" y="6148480"/>
            <a:ext cx="7983307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200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Broman &amp; Woo (2018) </a:t>
            </a:r>
            <a:r>
              <a:rPr lang="en-US" sz="1200" b="1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Data Organization in Spreadsheets</a:t>
            </a:r>
            <a:r>
              <a:rPr lang="en-US" sz="1200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, The American Statistician, 72:1, 2-10, </a:t>
            </a:r>
          </a:p>
          <a:p>
            <a:r>
              <a:rPr lang="en-US" sz="1200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DOI: </a:t>
            </a:r>
            <a:r>
              <a:rPr lang="en-US" sz="1200" b="0" i="0" u="sng" dirty="0">
                <a:solidFill>
                  <a:srgbClr val="333333"/>
                </a:solidFill>
                <a:effectLst/>
                <a:latin typeface="Open Sans" panose="020B0606030504020204" pitchFamily="34" charset="0"/>
                <a:hlinkClick r:id="rId2"/>
              </a:rPr>
              <a:t>10.1080/00031305.2017.1375989</a:t>
            </a:r>
            <a:endParaRPr lang="en-US" sz="12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C61B043-EB07-4404-BBB5-97A3450F7A6E}"/>
              </a:ext>
            </a:extLst>
          </p:cNvPr>
          <p:cNvSpPr txBox="1"/>
          <p:nvPr/>
        </p:nvSpPr>
        <p:spPr>
          <a:xfrm>
            <a:off x="470518" y="292340"/>
            <a:ext cx="944380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00B0F0"/>
                </a:solidFill>
              </a:rPr>
              <a:t>The tidy data: </a:t>
            </a:r>
            <a:r>
              <a:rPr lang="en-US" sz="3200" dirty="0"/>
              <a:t>how to organize data on a spreadsheet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628226B-92D8-C032-BAB6-AB46B1AAC6CE}"/>
              </a:ext>
            </a:extLst>
          </p:cNvPr>
          <p:cNvGrpSpPr/>
          <p:nvPr/>
        </p:nvGrpSpPr>
        <p:grpSpPr>
          <a:xfrm>
            <a:off x="1200655" y="1135891"/>
            <a:ext cx="9230607" cy="4787723"/>
            <a:chOff x="298705" y="3788514"/>
            <a:chExt cx="5553456" cy="2619749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0D47F53-DB6A-2867-CA98-DCF1B051A1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8705" y="3788514"/>
              <a:ext cx="5553456" cy="2619749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9DBBC3E-5D5F-352F-02F2-13B18F771757}"/>
                </a:ext>
              </a:extLst>
            </p:cNvPr>
            <p:cNvSpPr txBox="1"/>
            <p:nvPr/>
          </p:nvSpPr>
          <p:spPr>
            <a:xfrm>
              <a:off x="2746417" y="4150721"/>
              <a:ext cx="1365166" cy="29748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rgbClr val="FF0000"/>
                  </a:solidFill>
                </a:rPr>
                <a:t>First row are variable names (headers)</a:t>
              </a:r>
            </a:p>
          </p:txBody>
        </p:sp>
        <p:sp>
          <p:nvSpPr>
            <p:cNvPr id="12" name="Right Brace 11">
              <a:extLst>
                <a:ext uri="{FF2B5EF4-FFF2-40B4-BE49-F238E27FC236}">
                  <a16:creationId xmlns:a16="http://schemas.microsoft.com/office/drawing/2014/main" id="{53A30598-1113-E809-0222-86AAE0A4326E}"/>
                </a:ext>
              </a:extLst>
            </p:cNvPr>
            <p:cNvSpPr/>
            <p:nvPr/>
          </p:nvSpPr>
          <p:spPr>
            <a:xfrm>
              <a:off x="560962" y="4945596"/>
              <a:ext cx="199748" cy="1259020"/>
            </a:xfrm>
            <a:prstGeom prst="rightBrace">
              <a:avLst>
                <a:gd name="adj1" fmla="val 28333"/>
                <a:gd name="adj2" fmla="val 51092"/>
              </a:avLst>
            </a:prstGeom>
            <a:ln w="28575"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0A34008-F85B-6B0B-DDFD-D18B3042D5D4}"/>
                </a:ext>
              </a:extLst>
            </p:cNvPr>
            <p:cNvSpPr txBox="1"/>
            <p:nvPr/>
          </p:nvSpPr>
          <p:spPr>
            <a:xfrm>
              <a:off x="809830" y="5494723"/>
              <a:ext cx="1457882" cy="16841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rgbClr val="FF0000"/>
                  </a:solidFill>
                </a:rPr>
                <a:t>All other rows are data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26C3C831-3CE9-9902-993C-24D1BCD4431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34880" y="6319492"/>
              <a:ext cx="1307025" cy="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9DB3C25-3AC2-6536-5CE1-7B795E97BDD0}"/>
                </a:ext>
              </a:extLst>
            </p:cNvPr>
            <p:cNvSpPr txBox="1"/>
            <p:nvPr/>
          </p:nvSpPr>
          <p:spPr>
            <a:xfrm>
              <a:off x="3127249" y="6208216"/>
              <a:ext cx="1377695" cy="16841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rgbClr val="FF0000"/>
                  </a:solidFill>
                </a:rPr>
                <a:t>There is a single sheet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4F5C8C0-5864-A7E1-1EB8-EDE1A9956AE5}"/>
                </a:ext>
              </a:extLst>
            </p:cNvPr>
            <p:cNvSpPr/>
            <p:nvPr/>
          </p:nvSpPr>
          <p:spPr>
            <a:xfrm>
              <a:off x="4675632" y="4664268"/>
              <a:ext cx="658441" cy="157347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603EE7D-8DCC-8261-0797-805E43D49D01}"/>
                </a:ext>
              </a:extLst>
            </p:cNvPr>
            <p:cNvSpPr txBox="1"/>
            <p:nvPr/>
          </p:nvSpPr>
          <p:spPr>
            <a:xfrm>
              <a:off x="4579135" y="4150722"/>
              <a:ext cx="900130" cy="29748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rgbClr val="FF0000"/>
                  </a:solidFill>
                </a:rPr>
                <a:t>Each column is a variable</a:t>
              </a:r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5A295699-9634-7649-2F1F-9FD4E66DC970}"/>
                </a:ext>
              </a:extLst>
            </p:cNvPr>
            <p:cNvCxnSpPr/>
            <p:nvPr/>
          </p:nvCxnSpPr>
          <p:spPr>
            <a:xfrm flipH="1">
              <a:off x="560962" y="4113867"/>
              <a:ext cx="484388" cy="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741F7EE-9140-2997-F4AE-857F39E3AD12}"/>
                </a:ext>
              </a:extLst>
            </p:cNvPr>
            <p:cNvSpPr txBox="1"/>
            <p:nvPr/>
          </p:nvSpPr>
          <p:spPr>
            <a:xfrm>
              <a:off x="1114429" y="3969582"/>
              <a:ext cx="1253943" cy="25261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FF0000"/>
                  </a:solidFill>
                </a:rPr>
                <a:t>Save as .csv file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547AA89E-CD31-E92F-3026-D54355E6B738}"/>
                </a:ext>
              </a:extLst>
            </p:cNvPr>
            <p:cNvSpPr/>
            <p:nvPr/>
          </p:nvSpPr>
          <p:spPr>
            <a:xfrm>
              <a:off x="298706" y="4664266"/>
              <a:ext cx="5486398" cy="248209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0A1E40F-3294-1565-3E2D-70D7E99E71D9}"/>
                </a:ext>
              </a:extLst>
            </p:cNvPr>
            <p:cNvCxnSpPr>
              <a:stCxn id="8" idx="2"/>
            </p:cNvCxnSpPr>
            <p:nvPr/>
          </p:nvCxnSpPr>
          <p:spPr>
            <a:xfrm>
              <a:off x="3429000" y="4448200"/>
              <a:ext cx="0" cy="216066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466FFE8D-F709-EB0F-CD20-5E912903C021}"/>
                </a:ext>
              </a:extLst>
            </p:cNvPr>
            <p:cNvCxnSpPr>
              <a:cxnSpLocks/>
              <a:stCxn id="24" idx="2"/>
            </p:cNvCxnSpPr>
            <p:nvPr/>
          </p:nvCxnSpPr>
          <p:spPr>
            <a:xfrm>
              <a:off x="5029200" y="4448202"/>
              <a:ext cx="0" cy="216065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0BE13B6F-42B5-D5D5-B4C2-2E8E185CEE37}"/>
              </a:ext>
            </a:extLst>
          </p:cNvPr>
          <p:cNvSpPr txBox="1"/>
          <p:nvPr/>
        </p:nvSpPr>
        <p:spPr>
          <a:xfrm>
            <a:off x="542700" y="6168685"/>
            <a:ext cx="1561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Know more at:</a:t>
            </a:r>
          </a:p>
        </p:txBody>
      </p:sp>
    </p:spTree>
    <p:extLst>
      <p:ext uri="{BB962C8B-B14F-4D97-AF65-F5344CB8AC3E}">
        <p14:creationId xmlns:p14="http://schemas.microsoft.com/office/powerpoint/2010/main" val="18620442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2852</TotalTime>
  <Words>780</Words>
  <Application>Microsoft Office PowerPoint</Application>
  <PresentationFormat>Widescreen</PresentationFormat>
  <Paragraphs>186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Open Sans</vt:lpstr>
      <vt:lpstr>Office Theme</vt:lpstr>
      <vt:lpstr>Example of a simple data organization system</vt:lpstr>
      <vt:lpstr>Levels of data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Maintaining a good data organization in the lab</dc:title>
  <dc:creator>Torres Espin, Abel</dc:creator>
  <cp:lastModifiedBy>Torres Espin, Abel</cp:lastModifiedBy>
  <cp:revision>11</cp:revision>
  <dcterms:created xsi:type="dcterms:W3CDTF">2022-12-09T22:32:43Z</dcterms:created>
  <dcterms:modified xsi:type="dcterms:W3CDTF">2023-06-22T17:24:28Z</dcterms:modified>
</cp:coreProperties>
</file>