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5324-3C04-C4BF-4C38-D6B2941BA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61373"/>
            <a:ext cx="9144000" cy="11352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8D864D-4942-0361-575F-0A7D8053B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2546"/>
            <a:ext cx="9144000" cy="113525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86294-B1FA-C567-5DE7-C4B838BB95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00400" cy="365125"/>
          </a:xfrm>
          <a:solidFill>
            <a:srgbClr val="005A7D"/>
          </a:solidFill>
        </p:spPr>
        <p:txBody>
          <a:bodyPr/>
          <a:lstStyle>
            <a:lvl1pPr>
              <a:defRPr kumimoji="0" lang="en-GB" sz="900" b="0" i="0" u="none" strike="noStrike" kern="1200" cap="all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5A7D"/>
                </a:highlight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fld id="{3C2787C4-E2C4-4FD1-BF88-A3EECEDA4414}" type="datetimeFigureOut">
              <a:rPr lang="en-GB" smtClean="0"/>
              <a:pPr/>
              <a:t>19/07/2023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509CA-CF7B-6B31-7617-BA305B1D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5A7D"/>
          </a:solidFill>
        </p:spPr>
        <p:txBody>
          <a:bodyPr/>
          <a:lstStyle>
            <a:lvl1pPr>
              <a:defRPr kumimoji="0" lang="en-US" sz="9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en-GB" dirty="0"/>
              <a:t>© Semantic Arts, Inc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A13FE-C878-DA56-509B-A9370940B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3200400" cy="365125"/>
          </a:xfrm>
          <a:solidFill>
            <a:srgbClr val="005A7D"/>
          </a:solidFill>
        </p:spPr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0EDD2656-D5D6-F62E-4AB1-E577FC3A9A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52" y="391110"/>
            <a:ext cx="2823697" cy="14586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9E673A-235E-B237-979F-96E10E02B522}"/>
              </a:ext>
            </a:extLst>
          </p:cNvPr>
          <p:cNvSpPr txBox="1"/>
          <p:nvPr userDrawn="1"/>
        </p:nvSpPr>
        <p:spPr>
          <a:xfrm>
            <a:off x="4560499" y="2019084"/>
            <a:ext cx="3071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A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www.semanticarts.com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C34868-26E2-895F-4CFF-E428057F3708}"/>
              </a:ext>
            </a:extLst>
          </p:cNvPr>
          <p:cNvSpPr txBox="1"/>
          <p:nvPr userDrawn="1"/>
        </p:nvSpPr>
        <p:spPr>
          <a:xfrm>
            <a:off x="3922013" y="1716878"/>
            <a:ext cx="4347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5A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Data-Centric Transformation Made Possible</a:t>
            </a:r>
          </a:p>
        </p:txBody>
      </p:sp>
    </p:spTree>
    <p:extLst>
      <p:ext uri="{BB962C8B-B14F-4D97-AF65-F5344CB8AC3E}">
        <p14:creationId xmlns:p14="http://schemas.microsoft.com/office/powerpoint/2010/main" val="189880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D1454-E41A-D836-6769-4D0B92C46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0CE56-61D9-14C4-6B03-4AA1EB80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B0F9-B51E-7005-8D72-17A1BE08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FEA61-2428-D834-9D7B-1BCEC10B1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3EE90-A206-F3A5-6882-4D52B15C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815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5C732-408C-4772-3CC4-DDF49900A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5A476-D5CC-12C6-3EC3-5A458BD17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7AA49-E8F6-DDB0-F17F-2FB3821FB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BDA05-E084-D2B7-C448-B1611960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C42B1-1F33-5FA5-533F-61DF9F80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729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7AB5-764E-76BB-2226-86EFD0B6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3CB03-CC2F-7119-1CC1-6335832C5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55EE5-1565-A5E9-FB72-6D76969AC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7B83A-9544-A3C7-240A-4B044F71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ECE42A-71E5-8F75-4D84-768220A8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68FB0F-CDFD-6BA5-17C9-78F1694D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4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FDC46-2D6A-06C7-DA9A-818391EB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A21BB-B7D8-DFA8-E5F8-C76C03102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C156E-D0B0-DB21-6690-7B053E0BF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249E97-E1D3-D7A5-7459-88202603A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0226D4-F42A-14BB-26D0-DCAA779A8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8AE8B7-F6FA-EE9C-7DE6-14CE573E4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B128EC-0413-081A-E911-D27D292D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A3A7E1-B562-6127-5575-47092B6F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16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A8A36-06AB-674C-7B3C-B48E24B4B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BBE358-7C31-6D09-754B-B4A2F0D3D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9BB402-5767-56CC-5977-83680EF6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3C93-2634-FDE0-2D10-3AD5285F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29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5EE176-3451-E629-D79D-1E5908D81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D3883-1A90-8A3A-A560-FB83DD12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4171A-0599-E7F7-6C6E-5F46106D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886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4982-6B36-8A47-B55D-BDFAB1CDB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BB675-519E-8D6C-6C63-1B2C7F070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424BD-1948-A9ED-F505-4537D94C8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9E86C-F883-BD66-45CC-9E16E7D26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6564E-4CD6-18F6-12F6-2C46C162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ED148-4377-0880-EFB0-58C396A5F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2341-DB29-167D-4545-810C64998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F72533-6082-77AE-4D6F-12924FF92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BE200-DCFC-542C-2440-D8C2D32B6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F307B-D6CC-A8ED-9EDE-8D238994F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E64D2-CD03-BFB2-138B-8AF3A31D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3CD59-F4EF-0A8F-039C-F816CCBB9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2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9AB25-9B14-CC6E-E75F-6BFA14C7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2D0F69-6D68-2E39-0D37-04DCB1E2F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FBF9D-2B0C-ED81-21A1-0E71888BC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8567B-3C8A-2323-888C-E3F9D0BD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023CB-7916-0FCD-5FDF-A5E42FC7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493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D1EE77-FCF5-8C46-F09C-5A93344B7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D1505-4CB2-5891-73AA-00E30C313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E75B3-DA75-4A2A-1171-68E299F6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20288-4A8C-07BC-2A59-C232676DD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0966B-AB62-A674-CFE9-D9D062F2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25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9BE69F-48F7-7495-3DAC-2F826A699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D704C-877B-621E-D7DC-24B669E43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C2579-B8C1-9835-262D-53BDD56620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787C4-E2C4-4FD1-BF88-A3EECEDA4414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2152C-559E-3BAA-8851-F7EF68B79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0004D-9712-8841-C0C0-E607951F2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48EE9-581B-4B74-A7D9-32A051DDA97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FD60AA-1150-357E-3DF8-96CE71A08A92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3200400" cy="365125"/>
          </a:xfrm>
          <a:prstGeom prst="rect">
            <a:avLst/>
          </a:prstGeom>
          <a:solidFill>
            <a:srgbClr val="005A7D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kumimoji="0" lang="en-GB" sz="900" b="0" i="0" u="none" strike="noStrike" kern="1200" cap="all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5A7D"/>
                </a:highlight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2787C4-E2C4-4FD1-BF88-A3EECEDA4414}" type="datetimeFigureOut">
              <a:rPr lang="en-GB" smtClean="0"/>
              <a:pPr/>
              <a:t>19/07/2023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CBD6DC-3D3F-33B7-C02D-BE3FDB57D6D3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  <a:solidFill>
            <a:srgbClr val="005A7D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kumimoji="0" lang="en-US" sz="9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© Semantic Arts, Inc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653BC9D-0878-4862-A34A-7F293654A0AC}"/>
              </a:ext>
            </a:extLst>
          </p:cNvPr>
          <p:cNvSpPr txBox="1">
            <a:spLocks/>
          </p:cNvSpPr>
          <p:nvPr userDrawn="1"/>
        </p:nvSpPr>
        <p:spPr>
          <a:xfrm>
            <a:off x="8153400" y="6356350"/>
            <a:ext cx="3200400" cy="365125"/>
          </a:xfrm>
          <a:prstGeom prst="rect">
            <a:avLst/>
          </a:prstGeom>
          <a:solidFill>
            <a:srgbClr val="005A7D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B48EE9-581B-4B74-A7D9-32A051DDA9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6B03-D2D4-FC48-008B-FF41A73FFC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An Upper Ontology Useful?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3F27B-7D1F-69EB-4601-8F89D543C3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Peter Winstanley</a:t>
            </a:r>
          </a:p>
        </p:txBody>
      </p:sp>
    </p:spTree>
    <p:extLst>
      <p:ext uri="{BB962C8B-B14F-4D97-AF65-F5344CB8AC3E}">
        <p14:creationId xmlns:p14="http://schemas.microsoft.com/office/powerpoint/2010/main" val="390025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B4E2-2C36-C286-7AA5-0D264E939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Upper?  What does that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86ADD-A637-54C7-0DF1-313835A5D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92782" cy="4351338"/>
          </a:xfrm>
        </p:spPr>
        <p:txBody>
          <a:bodyPr/>
          <a:lstStyle/>
          <a:p>
            <a:r>
              <a:rPr lang="en-GB" dirty="0"/>
              <a:t>More </a:t>
            </a:r>
          </a:p>
          <a:p>
            <a:pPr lvl="1"/>
            <a:r>
              <a:rPr lang="en-GB" dirty="0"/>
              <a:t>Abstract</a:t>
            </a:r>
          </a:p>
          <a:p>
            <a:pPr lvl="1"/>
            <a:r>
              <a:rPr lang="en-GB" dirty="0"/>
              <a:t>Coarse-grained</a:t>
            </a:r>
          </a:p>
          <a:p>
            <a:pPr lvl="1"/>
            <a:r>
              <a:rPr lang="en-GB" dirty="0"/>
              <a:t>Generalised</a:t>
            </a:r>
          </a:p>
          <a:p>
            <a:pPr lvl="1"/>
            <a:r>
              <a:rPr lang="en-GB" dirty="0"/>
              <a:t>Remote from experience</a:t>
            </a:r>
          </a:p>
          <a:p>
            <a:pPr lvl="1"/>
            <a:r>
              <a:rPr lang="en-GB" dirty="0"/>
              <a:t>Difficult to understand</a:t>
            </a:r>
          </a:p>
          <a:p>
            <a:pPr lvl="1"/>
            <a:r>
              <a:rPr lang="en-GB" dirty="0"/>
              <a:t>Vague</a:t>
            </a:r>
          </a:p>
          <a:p>
            <a:pPr lvl="1"/>
            <a:r>
              <a:rPr lang="en-GB" dirty="0"/>
              <a:t>Flexible</a:t>
            </a:r>
          </a:p>
          <a:p>
            <a:pPr lvl="1"/>
            <a:endParaRPr lang="en-GB" dirty="0"/>
          </a:p>
        </p:txBody>
      </p:sp>
      <p:pic>
        <p:nvPicPr>
          <p:cNvPr id="1026" name="Picture 2" descr="A house is in the air, lifted by balloons. Dug, a dog, Russel, a boy and Carl Fredricksen, an old man, hang beneath on a garden hose. &quot;UP&quot; is written in the top right corner. The release date &quot;May 29&quot; is displayed on the bottom left corner.">
            <a:extLst>
              <a:ext uri="{FF2B5EF4-FFF2-40B4-BE49-F238E27FC236}">
                <a16:creationId xmlns:a16="http://schemas.microsoft.com/office/drawing/2014/main" id="{61C80039-89A8-FB95-4F8C-694B44F98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1" y="1690688"/>
            <a:ext cx="2838451" cy="420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574D21-81CC-ECBE-8C11-2396CE80E92A}"/>
              </a:ext>
            </a:extLst>
          </p:cNvPr>
          <p:cNvSpPr txBox="1"/>
          <p:nvPr/>
        </p:nvSpPr>
        <p:spPr>
          <a:xfrm>
            <a:off x="7559223" y="5961519"/>
            <a:ext cx="22456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https://en.wikipedia.org/wiki/Up_(2009_film)</a:t>
            </a:r>
          </a:p>
        </p:txBody>
      </p:sp>
    </p:spTree>
    <p:extLst>
      <p:ext uri="{BB962C8B-B14F-4D97-AF65-F5344CB8AC3E}">
        <p14:creationId xmlns:p14="http://schemas.microsoft.com/office/powerpoint/2010/main" val="333823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A365-BDCD-A9EE-5EB0-F68F2CAA5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a “Goldilocks” level of abstraction?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0A2748C-5F87-1370-2686-806504EFE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229" y="1825625"/>
            <a:ext cx="3429541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524E7-DA7D-67CE-962F-425D9B93923E}"/>
              </a:ext>
            </a:extLst>
          </p:cNvPr>
          <p:cNvSpPr txBox="1"/>
          <p:nvPr/>
        </p:nvSpPr>
        <p:spPr>
          <a:xfrm>
            <a:off x="4370567" y="6176963"/>
            <a:ext cx="36864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https://digitalcollections.nypl.org/items/69b7beff-1641-5768-e040-e00a18061dc2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A8EBF1-8100-333A-0A04-5B150D4A9C75}"/>
              </a:ext>
            </a:extLst>
          </p:cNvPr>
          <p:cNvSpPr txBox="1"/>
          <p:nvPr/>
        </p:nvSpPr>
        <p:spPr>
          <a:xfrm>
            <a:off x="325582" y="2715491"/>
            <a:ext cx="3296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Too Abstract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6507F2-5225-06EA-5A23-2EDBD5DA934C}"/>
              </a:ext>
            </a:extLst>
          </p:cNvPr>
          <p:cNvSpPr txBox="1"/>
          <p:nvPr/>
        </p:nvSpPr>
        <p:spPr>
          <a:xfrm>
            <a:off x="8721436" y="2715491"/>
            <a:ext cx="3296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dirty="0"/>
              <a:t>Too  Detailed</a:t>
            </a:r>
          </a:p>
        </p:txBody>
      </p:sp>
    </p:spTree>
    <p:extLst>
      <p:ext uri="{BB962C8B-B14F-4D97-AF65-F5344CB8AC3E}">
        <p14:creationId xmlns:p14="http://schemas.microsoft.com/office/powerpoint/2010/main" val="32843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Starter Palette of Classes and Properties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FE6085-D702-3D58-FFB0-26DB61C89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0" y="1804988"/>
            <a:ext cx="3409950" cy="4371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D7327C-E06E-E871-0D49-A305C1F8BAEA}"/>
              </a:ext>
            </a:extLst>
          </p:cNvPr>
          <p:cNvSpPr txBox="1"/>
          <p:nvPr/>
        </p:nvSpPr>
        <p:spPr>
          <a:xfrm>
            <a:off x="8006412" y="6183541"/>
            <a:ext cx="32848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By </a:t>
            </a:r>
            <a:r>
              <a:rPr lang="en-GB" sz="800" dirty="0" err="1"/>
              <a:t>Mlaoxve</a:t>
            </a:r>
            <a:r>
              <a:rPr lang="en-GB" sz="800" dirty="0"/>
              <a:t> - http://en.wikipedia.org/wiki/Image:Oil_painting_palette.jpg,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20D8C9-D094-B9CA-A739-3DCFF7290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73" y="2369127"/>
            <a:ext cx="7599093" cy="380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7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Commonality Between Domain Ontologies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0BD62-0C57-49E9-A559-9D75C87F9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334" y="2279486"/>
            <a:ext cx="9193331" cy="403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59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Logical Consistency of Models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A7869-AE85-FAFE-8D2F-B539D6846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663" y="2481946"/>
            <a:ext cx="7981186" cy="381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1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Common Vocabulary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E77FDD-54D5-65C6-01D7-8751461E5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59" y="2620540"/>
            <a:ext cx="6868628" cy="3556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F6711B-F342-F89E-C005-C5E36AFF1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6621">
            <a:off x="5853112" y="2518279"/>
            <a:ext cx="4138849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8D2907-EE6F-993B-9180-746555348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29357">
            <a:off x="8727836" y="1985962"/>
            <a:ext cx="3878501" cy="32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3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Tool for Thought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5FB3F-811D-8A4C-5F4F-3647ED504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9" y="2093119"/>
            <a:ext cx="5724525" cy="3816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59E7B8-F512-ADC0-AC8C-5222D8FB0827}"/>
              </a:ext>
            </a:extLst>
          </p:cNvPr>
          <p:cNvSpPr txBox="1"/>
          <p:nvPr/>
        </p:nvSpPr>
        <p:spPr>
          <a:xfrm>
            <a:off x="557213" y="2857500"/>
            <a:ext cx="450056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Chunking of ideas in line with the shared vocabulary of the upper ontology is an effective way to improve collaborative problem-solving within enterprises and other communities.</a:t>
            </a:r>
            <a:r>
              <a:rPr lang="en-GB" sz="2400" dirty="0"/>
              <a:t> </a:t>
            </a:r>
          </a:p>
          <a:p>
            <a:endParaRPr lang="en-GB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89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Rule of Thumb to Size Domain Ontologies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9E7B8-F512-ADC0-AC8C-5222D8FB0827}"/>
              </a:ext>
            </a:extLst>
          </p:cNvPr>
          <p:cNvSpPr txBox="1"/>
          <p:nvPr/>
        </p:nvSpPr>
        <p:spPr>
          <a:xfrm>
            <a:off x="838200" y="2575977"/>
            <a:ext cx="454462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 upper ontology gives you an idea about the size of components that you should be modelling.  These fit with the ‘goldilocks’ size of abstraction.  </a:t>
            </a:r>
          </a:p>
          <a:p>
            <a:endParaRPr lang="en-GB" dirty="0"/>
          </a:p>
          <a:p>
            <a:r>
              <a:rPr lang="en-GB" dirty="0"/>
              <a:t>It is an indication of a scale of concept that others have found helpful in modelling.  </a:t>
            </a:r>
          </a:p>
          <a:p>
            <a:endParaRPr lang="en-GB" dirty="0"/>
          </a:p>
          <a:p>
            <a:r>
              <a:rPr lang="en-GB" dirty="0"/>
              <a:t>‘gist’, all-in, has in the low 100s of concepts (classes and properties) and a domain ontology, by rule of thumb, is usually 2x the ‘gist’ size.</a:t>
            </a:r>
          </a:p>
          <a:p>
            <a:endParaRPr lang="en-GB" sz="1200" dirty="0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99587-D4E4-1008-C375-DFDBEB9CA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176" y="2760291"/>
            <a:ext cx="4453856" cy="296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33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Integrated Data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BDB43-72DC-1D39-4E2E-A52B682D17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03" r="315"/>
          <a:stretch/>
        </p:blipFill>
        <p:spPr>
          <a:xfrm>
            <a:off x="1413164" y="2244360"/>
            <a:ext cx="9144000" cy="401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3167-7078-7334-EA85-D11E982C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upper-level ontology useful for?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8180-169D-2140-2321-6ED8AFE9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Partitioning Data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E7236-A23E-CD41-7200-65EDA9751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348" y="1825625"/>
            <a:ext cx="6094067" cy="43513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B66266-D7B1-BB51-E7D7-BD0E0D7BF915}"/>
              </a:ext>
            </a:extLst>
          </p:cNvPr>
          <p:cNvSpPr txBox="1"/>
          <p:nvPr/>
        </p:nvSpPr>
        <p:spPr>
          <a:xfrm>
            <a:off x="357188" y="2743200"/>
            <a:ext cx="46148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Using an upper ontology ensures that our data are connected via thick branches and a shared trunk.  This makes for easier isolation and </a:t>
            </a:r>
            <a:r>
              <a:rPr lang="en-GB" sz="2800">
                <a:solidFill>
                  <a:srgbClr val="002060"/>
                </a:solidFill>
              </a:rPr>
              <a:t>speedier querying.</a:t>
            </a:r>
            <a:endParaRPr lang="en-GB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756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82EB-AB91-85D6-251E-B33C5762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An Upper Ontology Useful?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352F7-553D-5C36-24D7-30B3EC0F2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GB" sz="4400" dirty="0"/>
          </a:p>
          <a:p>
            <a:pPr marL="0" indent="0" algn="ctr">
              <a:buNone/>
            </a:pPr>
            <a:r>
              <a:rPr lang="en-GB" sz="4400" dirty="0"/>
              <a:t>Yes, absolutely!  </a:t>
            </a:r>
          </a:p>
          <a:p>
            <a:pPr marL="0" indent="0" algn="ctr">
              <a:buNone/>
            </a:pPr>
            <a:endParaRPr lang="en-GB" sz="4400" dirty="0"/>
          </a:p>
          <a:p>
            <a:pPr marL="0" indent="0" algn="ctr">
              <a:buNone/>
            </a:pPr>
            <a:r>
              <a:rPr lang="en-GB" sz="4400" dirty="0"/>
              <a:t>Don’t start any ontology work without one</a:t>
            </a:r>
          </a:p>
          <a:p>
            <a:pPr marL="0" indent="0" algn="ctr">
              <a:buNone/>
            </a:pPr>
            <a:endParaRPr lang="en-GB" sz="4400" dirty="0"/>
          </a:p>
          <a:p>
            <a:pPr marL="0" indent="0" algn="ctr">
              <a:buNone/>
            </a:pPr>
            <a:r>
              <a:rPr lang="en-GB" sz="4400" dirty="0"/>
              <a:t>Try to use the same one for all your ontologies</a:t>
            </a:r>
          </a:p>
        </p:txBody>
      </p:sp>
    </p:spTree>
    <p:extLst>
      <p:ext uri="{BB962C8B-B14F-4D97-AF65-F5344CB8AC3E}">
        <p14:creationId xmlns:p14="http://schemas.microsoft.com/office/powerpoint/2010/main" val="493135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AD28071-A573-4DC6-B862-5FB6FF4C9D78}" vid="{9F444A74-E0A0-4410-945F-189D8A79D5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352</Words>
  <Application>Microsoft Office PowerPoint</Application>
  <PresentationFormat>Widescreen</PresentationFormat>
  <Paragraphs>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Is An Upper Ontology Useful?</vt:lpstr>
      <vt:lpstr>Upper?  What does that mean?</vt:lpstr>
      <vt:lpstr>Is there a “Goldilocks” level of abstraction?</vt:lpstr>
      <vt:lpstr>What is an upper-level ontology useful for?</vt:lpstr>
      <vt:lpstr>What is an upper-level ontology useful for?</vt:lpstr>
      <vt:lpstr>What is an upper-level ontology useful for?</vt:lpstr>
      <vt:lpstr>What is an upper-level ontology useful for?</vt:lpstr>
      <vt:lpstr>What is an upper-level ontology useful for?</vt:lpstr>
      <vt:lpstr>What is an upper-level ontology useful for?</vt:lpstr>
      <vt:lpstr>What is an upper-level ontology useful for?</vt:lpstr>
      <vt:lpstr>What is an upper-level ontology useful for?</vt:lpstr>
      <vt:lpstr>Is An Upper Ontology Useful?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win</dc:creator>
  <cp:lastModifiedBy>p win</cp:lastModifiedBy>
  <cp:revision>7</cp:revision>
  <dcterms:created xsi:type="dcterms:W3CDTF">2023-07-03T14:18:22Z</dcterms:created>
  <dcterms:modified xsi:type="dcterms:W3CDTF">2023-07-20T09:05:22Z</dcterms:modified>
</cp:coreProperties>
</file>