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5" r:id="rId1"/>
  </p:sldMasterIdLst>
  <p:notesMasterIdLst>
    <p:notesMasterId r:id="rId21"/>
  </p:notesMasterIdLst>
  <p:handoutMasterIdLst>
    <p:handoutMasterId r:id="rId22"/>
  </p:handoutMasterIdLst>
  <p:sldIdLst>
    <p:sldId id="256" r:id="rId2"/>
    <p:sldId id="257" r:id="rId3"/>
    <p:sldId id="258" r:id="rId4"/>
    <p:sldId id="259" r:id="rId5"/>
    <p:sldId id="260" r:id="rId6"/>
    <p:sldId id="261" r:id="rId7"/>
    <p:sldId id="329" r:id="rId8"/>
    <p:sldId id="307" r:id="rId9"/>
    <p:sldId id="309" r:id="rId10"/>
    <p:sldId id="310" r:id="rId11"/>
    <p:sldId id="311" r:id="rId12"/>
    <p:sldId id="265" r:id="rId13"/>
    <p:sldId id="333" r:id="rId14"/>
    <p:sldId id="331" r:id="rId15"/>
    <p:sldId id="330" r:id="rId16"/>
    <p:sldId id="301" r:id="rId17"/>
    <p:sldId id="297" r:id="rId18"/>
    <p:sldId id="332" r:id="rId19"/>
    <p:sldId id="271" r:id="rId20"/>
  </p:sldIdLst>
  <p:sldSz cx="12192000" cy="6858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Roboto" panose="02000000000000000000" pitchFamily="2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4" roundtripDataSignature="AMtx7mgnx2icFPmJJAnGHe6tNcIHOHhkUg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rhard Hinrichs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DA3AC"/>
    <a:srgbClr val="E99415"/>
    <a:srgbClr val="7FA970"/>
    <a:srgbClr val="7D3C47"/>
    <a:srgbClr val="5239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30"/>
    <p:restoredTop sz="58455" autoAdjust="0"/>
  </p:normalViewPr>
  <p:slideViewPr>
    <p:cSldViewPr snapToGrid="0">
      <p:cViewPr varScale="1">
        <p:scale>
          <a:sx n="69" d="100"/>
          <a:sy n="69" d="100"/>
        </p:scale>
        <p:origin x="280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2500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55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54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56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B301E7-03A3-48C4-AF3B-F0DC6E962793}" type="datetimeFigureOut">
              <a:rPr lang="de-DE" smtClean="0"/>
              <a:t>16.07.21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9D1486-87DA-4196-A030-43410EF80D9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10910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de-D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ac7e183ac5_1_5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de-DE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gac7e183ac5_1_5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de-D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de-D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73359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de-D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de-D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71943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30" name="Google Shape;13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30" name="Google Shape;13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557052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de-D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de-D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24309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de-D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de-D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21387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de-D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de-D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19142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de-D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lang="de-D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758284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de-D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lang="de-D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92775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79" name="Google Shape;17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deabf7bb64_1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" name="Google Shape;59;gdeabf7bb64_1_7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60" name="Google Shape;60;gdeabf7bb64_1_7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de-DE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69" name="Google Shape;6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deabf7bb64_1_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lang="de-DE" sz="1400" dirty="0">
              <a:solidFill>
                <a:srgbClr val="523932"/>
              </a:solidFill>
            </a:endParaRPr>
          </a:p>
        </p:txBody>
      </p:sp>
      <p:sp>
        <p:nvSpPr>
          <p:cNvPr id="80" name="Google Shape;80;gdeabf7bb64_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deabf7bb64_1_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1400" dirty="0"/>
          </a:p>
        </p:txBody>
      </p:sp>
      <p:sp>
        <p:nvSpPr>
          <p:cNvPr id="88" name="Google Shape;88;gdeabf7bb64_1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deabf7bb64_1_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dirty="0"/>
          </a:p>
        </p:txBody>
      </p:sp>
      <p:sp>
        <p:nvSpPr>
          <p:cNvPr id="96" name="Google Shape;96;gdeabf7bb64_1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de-D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de-D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15311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de-D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de-D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25102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de-D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de-D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9324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folie" type="title">
  <p:cSld name="TITLE">
    <p:bg>
      <p:bgPr>
        <a:solidFill>
          <a:schemeClr val="lt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gac7e183ac5_1_10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2000" y="5687587"/>
            <a:ext cx="12204000" cy="1170413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gac7e183ac5_1_1041"/>
          <p:cNvSpPr txBox="1">
            <a:spLocks noGrp="1"/>
          </p:cNvSpPr>
          <p:nvPr>
            <p:ph type="ctrTitle"/>
          </p:nvPr>
        </p:nvSpPr>
        <p:spPr>
          <a:xfrm>
            <a:off x="6451333" y="550227"/>
            <a:ext cx="4902600" cy="29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3932"/>
              </a:buClr>
              <a:buSzPts val="6000"/>
              <a:buFont typeface="Calibri"/>
              <a:buNone/>
              <a:defRPr sz="6000">
                <a:solidFill>
                  <a:srgbClr val="52393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gac7e183ac5_1_1041"/>
          <p:cNvSpPr txBox="1">
            <a:spLocks noGrp="1"/>
          </p:cNvSpPr>
          <p:nvPr>
            <p:ph type="subTitle" idx="1"/>
          </p:nvPr>
        </p:nvSpPr>
        <p:spPr>
          <a:xfrm>
            <a:off x="6451333" y="3608388"/>
            <a:ext cx="4902600" cy="19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23932"/>
              </a:buClr>
              <a:buSzPts val="2400"/>
              <a:buNone/>
              <a:defRPr sz="2400">
                <a:solidFill>
                  <a:srgbClr val="52393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8" name="Google Shape;58;gac7e183ac5_1_1041"/>
          <p:cNvSpPr txBox="1">
            <a:spLocks noGrp="1"/>
          </p:cNvSpPr>
          <p:nvPr>
            <p:ph type="ftr" idx="11"/>
          </p:nvPr>
        </p:nvSpPr>
        <p:spPr>
          <a:xfrm>
            <a:off x="1324303" y="6232634"/>
            <a:ext cx="100296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2393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Inhalt" type="obj">
  <p:cSld name="OBJEC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ac7e183ac5_1_1046"/>
          <p:cNvSpPr txBox="1">
            <a:spLocks noGrp="1"/>
          </p:cNvSpPr>
          <p:nvPr>
            <p:ph type="title"/>
          </p:nvPr>
        </p:nvSpPr>
        <p:spPr>
          <a:xfrm>
            <a:off x="838200" y="466727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3932"/>
              </a:buClr>
              <a:buSzPts val="4400"/>
              <a:buFont typeface="Calibri"/>
              <a:buNone/>
              <a:defRPr>
                <a:solidFill>
                  <a:srgbClr val="52393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gac7e183ac5_1_1046"/>
          <p:cNvSpPr txBox="1">
            <a:spLocks noGrp="1"/>
          </p:cNvSpPr>
          <p:nvPr>
            <p:ph type="body" idx="1"/>
          </p:nvPr>
        </p:nvSpPr>
        <p:spPr>
          <a:xfrm>
            <a:off x="838200" y="1640899"/>
            <a:ext cx="10515600" cy="37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523932"/>
              </a:buClr>
              <a:buSzPts val="2800"/>
              <a:buFont typeface="Calibri"/>
              <a:buChar char="»"/>
              <a:defRPr>
                <a:solidFill>
                  <a:srgbClr val="523932"/>
                </a:solidFill>
              </a:defRPr>
            </a:lvl1pPr>
            <a:lvl2pPr marL="914400" lvl="1" indent="-3810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523932"/>
              </a:buClr>
              <a:buSzPts val="2400"/>
              <a:buFont typeface="Calibri"/>
              <a:buChar char="»"/>
              <a:defRPr>
                <a:solidFill>
                  <a:srgbClr val="523932"/>
                </a:solidFill>
              </a:defRPr>
            </a:lvl2pPr>
            <a:lvl3pPr marL="1371600" lvl="2" indent="-355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523932"/>
              </a:buClr>
              <a:buSzPts val="2000"/>
              <a:buFont typeface="Calibri"/>
              <a:buChar char="»"/>
              <a:defRPr>
                <a:solidFill>
                  <a:srgbClr val="523932"/>
                </a:solidFill>
              </a:defRPr>
            </a:lvl3pPr>
            <a:lvl4pPr marL="1828800" lvl="3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523932"/>
              </a:buClr>
              <a:buSzPts val="1800"/>
              <a:buFont typeface="Calibri"/>
              <a:buChar char="»"/>
              <a:defRPr>
                <a:solidFill>
                  <a:srgbClr val="523932"/>
                </a:solidFill>
              </a:defRPr>
            </a:lvl4pPr>
            <a:lvl5pPr marL="2286000" lvl="4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523932"/>
              </a:buClr>
              <a:buSzPts val="1800"/>
              <a:buFont typeface="Calibri"/>
              <a:buChar char="»"/>
              <a:defRPr>
                <a:solidFill>
                  <a:srgbClr val="523932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2" name="Google Shape;62;gac7e183ac5_1_10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652000"/>
            <a:ext cx="12204001" cy="1170413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gac7e183ac5_1_1046"/>
          <p:cNvSpPr txBox="1">
            <a:spLocks noGrp="1"/>
          </p:cNvSpPr>
          <p:nvPr>
            <p:ph type="sldNum" idx="12"/>
          </p:nvPr>
        </p:nvSpPr>
        <p:spPr>
          <a:xfrm>
            <a:off x="11464864" y="6317509"/>
            <a:ext cx="628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52393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52393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52393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52393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52393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52393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52393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52393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52393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  <p:sp>
        <p:nvSpPr>
          <p:cNvPr id="64" name="Google Shape;64;gac7e183ac5_1_1046"/>
          <p:cNvSpPr txBox="1">
            <a:spLocks noGrp="1"/>
          </p:cNvSpPr>
          <p:nvPr>
            <p:ph type="ftr" idx="11"/>
          </p:nvPr>
        </p:nvSpPr>
        <p:spPr>
          <a:xfrm>
            <a:off x="1324303" y="6232634"/>
            <a:ext cx="100296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2393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itfrage">
  <p:cSld name="Leitfrage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ac7e183ac5_1_106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3464400" cy="52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3932"/>
              </a:buClr>
              <a:buSzPts val="4400"/>
              <a:buFont typeface="Calibri"/>
              <a:buNone/>
              <a:defRPr>
                <a:solidFill>
                  <a:srgbClr val="52393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gac7e183ac5_1_1065"/>
          <p:cNvSpPr txBox="1">
            <a:spLocks noGrp="1"/>
          </p:cNvSpPr>
          <p:nvPr>
            <p:ph type="body" idx="1"/>
          </p:nvPr>
        </p:nvSpPr>
        <p:spPr>
          <a:xfrm>
            <a:off x="4658626" y="365125"/>
            <a:ext cx="6695100" cy="52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4064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523932"/>
              </a:buClr>
              <a:buSzPts val="2800"/>
              <a:buFont typeface="Calibri"/>
              <a:buChar char="»"/>
              <a:defRPr>
                <a:solidFill>
                  <a:srgbClr val="523932"/>
                </a:solidFill>
              </a:defRPr>
            </a:lvl1pPr>
            <a:lvl2pPr marL="914400" lvl="1" indent="-3810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523932"/>
              </a:buClr>
              <a:buSzPts val="2400"/>
              <a:buFont typeface="Calibri"/>
              <a:buChar char="»"/>
              <a:defRPr>
                <a:solidFill>
                  <a:srgbClr val="523932"/>
                </a:solidFill>
              </a:defRPr>
            </a:lvl2pPr>
            <a:lvl3pPr marL="1371600" lvl="2" indent="-3556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523932"/>
              </a:buClr>
              <a:buSzPts val="2000"/>
              <a:buFont typeface="Calibri"/>
              <a:buChar char="»"/>
              <a:defRPr>
                <a:solidFill>
                  <a:srgbClr val="523932"/>
                </a:solidFill>
              </a:defRPr>
            </a:lvl3pPr>
            <a:lvl4pPr marL="1828800" lvl="3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523932"/>
              </a:buClr>
              <a:buSzPts val="1800"/>
              <a:buFont typeface="Calibri"/>
              <a:buChar char="»"/>
              <a:defRPr>
                <a:solidFill>
                  <a:srgbClr val="523932"/>
                </a:solidFill>
              </a:defRPr>
            </a:lvl4pPr>
            <a:lvl5pPr marL="2286000" lvl="4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523932"/>
              </a:buClr>
              <a:buSzPts val="1800"/>
              <a:buFont typeface="Calibri"/>
              <a:buChar char="»"/>
              <a:defRPr>
                <a:solidFill>
                  <a:srgbClr val="523932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81" name="Google Shape;81;gac7e183ac5_1_106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5652000"/>
            <a:ext cx="12204001" cy="1170413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gac7e183ac5_1_1065"/>
          <p:cNvSpPr txBox="1">
            <a:spLocks noGrp="1"/>
          </p:cNvSpPr>
          <p:nvPr>
            <p:ph type="sldNum" idx="12"/>
          </p:nvPr>
        </p:nvSpPr>
        <p:spPr>
          <a:xfrm>
            <a:off x="11464864" y="6317509"/>
            <a:ext cx="628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52393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52393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52393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52393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52393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52393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52393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52393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52393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  <p:sp>
        <p:nvSpPr>
          <p:cNvPr id="83" name="Google Shape;83;gac7e183ac5_1_1065"/>
          <p:cNvSpPr txBox="1">
            <a:spLocks noGrp="1"/>
          </p:cNvSpPr>
          <p:nvPr>
            <p:ph type="ftr" idx="11"/>
          </p:nvPr>
        </p:nvSpPr>
        <p:spPr>
          <a:xfrm>
            <a:off x="1324303" y="6232634"/>
            <a:ext cx="100296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2393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itfrage zentriert">
  <p:cSld name="Leitfrage zentrier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ac7e183ac5_1_107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626600" cy="52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3932"/>
              </a:buClr>
              <a:buSzPts val="4400"/>
              <a:buFont typeface="Calibri"/>
              <a:buNone/>
              <a:defRPr>
                <a:solidFill>
                  <a:srgbClr val="52393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6" name="Google Shape;86;gac7e183ac5_1_107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5682570"/>
            <a:ext cx="12204001" cy="1170413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gac7e183ac5_1_1071"/>
          <p:cNvSpPr txBox="1">
            <a:spLocks noGrp="1"/>
          </p:cNvSpPr>
          <p:nvPr>
            <p:ph type="sldNum" idx="12"/>
          </p:nvPr>
        </p:nvSpPr>
        <p:spPr>
          <a:xfrm>
            <a:off x="11464864" y="6317509"/>
            <a:ext cx="628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52393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52393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52393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52393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52393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52393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52393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52393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52393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  <p:sp>
        <p:nvSpPr>
          <p:cNvPr id="88" name="Google Shape;88;gac7e183ac5_1_1071"/>
          <p:cNvSpPr txBox="1">
            <a:spLocks noGrp="1"/>
          </p:cNvSpPr>
          <p:nvPr>
            <p:ph type="ftr" idx="11"/>
          </p:nvPr>
        </p:nvSpPr>
        <p:spPr>
          <a:xfrm>
            <a:off x="1324303" y="6232634"/>
            <a:ext cx="100296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2393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17500" algn="l">
              <a:lnSpc>
                <a:spcPct val="15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15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15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15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29" name="Google Shape;29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682570"/>
            <a:ext cx="12204000" cy="117041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4"/>
          <p:cNvSpPr txBox="1">
            <a:spLocks noGrp="1"/>
          </p:cNvSpPr>
          <p:nvPr>
            <p:ph type="ftr" idx="11"/>
          </p:nvPr>
        </p:nvSpPr>
        <p:spPr>
          <a:xfrm>
            <a:off x="1324303" y="6232634"/>
            <a:ext cx="10029497" cy="534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2393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sldNum" idx="12"/>
          </p:nvPr>
        </p:nvSpPr>
        <p:spPr>
          <a:xfrm>
            <a:off x="11464864" y="6317509"/>
            <a:ext cx="6280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52393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52393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52393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52393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52393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52393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52393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52393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52393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1089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gac7e183ac5_1_1036"/>
          <p:cNvSpPr txBox="1">
            <a:spLocks noGrp="1"/>
          </p:cNvSpPr>
          <p:nvPr>
            <p:ph type="title"/>
          </p:nvPr>
        </p:nvSpPr>
        <p:spPr>
          <a:xfrm>
            <a:off x="838200" y="466727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Google Shape;51;gac7e183ac5_1_1036"/>
          <p:cNvSpPr txBox="1">
            <a:spLocks noGrp="1"/>
          </p:cNvSpPr>
          <p:nvPr>
            <p:ph type="body" idx="1"/>
          </p:nvPr>
        </p:nvSpPr>
        <p:spPr>
          <a:xfrm>
            <a:off x="838200" y="1816390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gac7e183ac5_1_1036"/>
          <p:cNvSpPr txBox="1">
            <a:spLocks noGrp="1"/>
          </p:cNvSpPr>
          <p:nvPr>
            <p:ph type="sldNum" idx="12"/>
          </p:nvPr>
        </p:nvSpPr>
        <p:spPr>
          <a:xfrm>
            <a:off x="11353800" y="6402386"/>
            <a:ext cx="628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  <p:sp>
        <p:nvSpPr>
          <p:cNvPr id="53" name="Google Shape;53;gac7e183ac5_1_1036"/>
          <p:cNvSpPr txBox="1">
            <a:spLocks noGrp="1"/>
          </p:cNvSpPr>
          <p:nvPr>
            <p:ph type="ftr" idx="11"/>
          </p:nvPr>
        </p:nvSpPr>
        <p:spPr>
          <a:xfrm>
            <a:off x="1324303" y="6232634"/>
            <a:ext cx="100296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52393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60" r:id="rId3"/>
    <p:sldLayoutId id="2147483661" r:id="rId4"/>
    <p:sldLayoutId id="2147483663" r:id="rId5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273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38/s41597-021-00892-0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ariah.de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larin-d.net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xt-plus.org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doi.org/10.5281/zenodo.3265762" TargetMode="External"/><Relationship Id="rId5" Type="http://schemas.openxmlformats.org/officeDocument/2006/relationships/hyperlink" Target="https://www.text-plus.org/forschungsdaten/daten-aus-der-community/" TargetMode="External"/><Relationship Id="rId4" Type="http://schemas.openxmlformats.org/officeDocument/2006/relationships/hyperlink" Target="https://www.text-plus.org/forschungsdaten/user-stories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ac7e183ac5_1_541"/>
          <p:cNvSpPr txBox="1">
            <a:spLocks noGrp="1"/>
          </p:cNvSpPr>
          <p:nvPr>
            <p:ph type="ctrTitle"/>
          </p:nvPr>
        </p:nvSpPr>
        <p:spPr>
          <a:xfrm>
            <a:off x="6798600" y="1651822"/>
            <a:ext cx="5393400" cy="2744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 algn="l">
              <a:lnSpc>
                <a:spcPct val="100000"/>
              </a:lnSpc>
              <a:buClr>
                <a:schemeClr val="dk1"/>
              </a:buClr>
            </a:pPr>
            <a:r>
              <a:rPr lang="en-GB" sz="3600" dirty="0"/>
              <a:t>"Text as data?" – The diversity of humanities research data</a:t>
            </a:r>
          </a:p>
        </p:txBody>
      </p:sp>
      <p:pic>
        <p:nvPicPr>
          <p:cNvPr id="94" name="Google Shape;94;gac7e183ac5_1_541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89994" y="-1450664"/>
            <a:ext cx="7380891" cy="7380891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gac7e183ac5_1_541"/>
          <p:cNvSpPr txBox="1"/>
          <p:nvPr/>
        </p:nvSpPr>
        <p:spPr>
          <a:xfrm>
            <a:off x="6171200" y="4396374"/>
            <a:ext cx="5177400" cy="908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de-DE" sz="2800" b="0" i="0" u="none" strike="noStrike" cap="none" dirty="0">
                <a:solidFill>
                  <a:srgbClr val="523932"/>
                </a:solidFill>
                <a:latin typeface="Calibri"/>
                <a:ea typeface="Calibri"/>
                <a:cs typeface="Calibri"/>
                <a:sym typeface="Calibri"/>
              </a:rPr>
              <a:t>Thorsten Trippel</a:t>
            </a:r>
          </a:p>
          <a:p>
            <a:pPr lvl="0" algn="r">
              <a:lnSpc>
                <a:spcPct val="90000"/>
              </a:lnSpc>
              <a:buClr>
                <a:schemeClr val="dk1"/>
              </a:buClr>
              <a:buSzPts val="6000"/>
            </a:pPr>
            <a:r>
              <a:rPr lang="de-DE" sz="2800" dirty="0">
                <a:solidFill>
                  <a:srgbClr val="523932"/>
                </a:solidFill>
                <a:latin typeface="Calibri"/>
                <a:ea typeface="Calibri"/>
                <a:cs typeface="Calibri"/>
                <a:sym typeface="Calibri"/>
              </a:rPr>
              <a:t>ORCID: 0000-0002-7211-7393</a:t>
            </a:r>
            <a:endParaRPr sz="2800" b="0" i="0" u="none" strike="noStrike" cap="none" dirty="0">
              <a:solidFill>
                <a:srgbClr val="52393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gac7e183ac5_1_541"/>
          <p:cNvSpPr txBox="1">
            <a:spLocks noGrp="1"/>
          </p:cNvSpPr>
          <p:nvPr>
            <p:ph type="ftr" idx="11"/>
          </p:nvPr>
        </p:nvSpPr>
        <p:spPr>
          <a:xfrm>
            <a:off x="1324303" y="6232634"/>
            <a:ext cx="100296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dirty="0" err="1"/>
              <a:t>Tübinger-Forschungdatenmanagement-Tage</a:t>
            </a:r>
            <a:r>
              <a:rPr lang="en-US" dirty="0"/>
              <a:t>     15. </a:t>
            </a:r>
            <a:r>
              <a:rPr lang="en-US" dirty="0" err="1"/>
              <a:t>Juli</a:t>
            </a:r>
            <a:r>
              <a:rPr lang="en-US" dirty="0"/>
              <a:t> 2021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Patristic Text Archive</a:t>
            </a:r>
            <a:br>
              <a:rPr lang="en-GB" dirty="0"/>
            </a:br>
            <a:r>
              <a:rPr lang="en-GB" sz="2000" i="1" dirty="0"/>
              <a:t>https://</a:t>
            </a:r>
            <a:r>
              <a:rPr lang="en-GB" sz="2000" i="1" dirty="0" err="1"/>
              <a:t>pta.bbaw.de</a:t>
            </a:r>
            <a:endParaRPr lang="en-GB" sz="200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543200"/>
            <a:ext cx="5778910" cy="3771600"/>
          </a:xfrm>
        </p:spPr>
        <p:txBody>
          <a:bodyPr>
            <a:normAutofit fontScale="92500" lnSpcReduction="20000"/>
          </a:bodyPr>
          <a:lstStyle/>
          <a:p>
            <a:pPr fontAlgn="base"/>
            <a:r>
              <a:rPr lang="en-GB" dirty="0"/>
              <a:t>collaborative platform for critical digital editions of antique Christian texts (regardless of which ancient language)</a:t>
            </a:r>
          </a:p>
          <a:p>
            <a:pPr fontAlgn="base"/>
            <a:r>
              <a:rPr lang="en-GB" dirty="0"/>
              <a:t>open access</a:t>
            </a:r>
          </a:p>
          <a:p>
            <a:pPr fontAlgn="base"/>
            <a:r>
              <a:rPr lang="en-GB" dirty="0"/>
              <a:t>standardized: via a TEI-based standard</a:t>
            </a:r>
          </a:p>
          <a:p>
            <a:pPr fontAlgn="base"/>
            <a:r>
              <a:rPr lang="en-GB" dirty="0"/>
              <a:t>tools for analysis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mtClean="0"/>
              <a:t>10</a:t>
            </a:fld>
            <a:endParaRPr lang="de-DE"/>
          </a:p>
        </p:txBody>
      </p:sp>
      <p:pic>
        <p:nvPicPr>
          <p:cNvPr id="6" name="Google Shape;239;gac7e183ac5_1_8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94606" y="1566438"/>
            <a:ext cx="2084293" cy="640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40;gac7e183ac5_1_839"/>
          <p:cNvPicPr preferRelativeResize="0"/>
          <p:nvPr/>
        </p:nvPicPr>
        <p:blipFill rotWithShape="1"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3922" y="2594624"/>
            <a:ext cx="5009341" cy="281774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66;p9">
            <a:extLst>
              <a:ext uri="{FF2B5EF4-FFF2-40B4-BE49-F238E27FC236}">
                <a16:creationId xmlns:a16="http://schemas.microsoft.com/office/drawing/2014/main" id="{EB1B2E96-75CA-6A42-8AA6-4705E449F84C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324303" y="6232634"/>
            <a:ext cx="100296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-DE"/>
              <a:t>www.text-plus.org </a:t>
            </a:r>
            <a:endParaRPr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F2AEFF8B-9327-3847-97B1-1C0B12E01905}"/>
              </a:ext>
            </a:extLst>
          </p:cNvPr>
          <p:cNvSpPr txBox="1"/>
          <p:nvPr/>
        </p:nvSpPr>
        <p:spPr>
          <a:xfrm rot="169591">
            <a:off x="7453642" y="142392"/>
            <a:ext cx="4602829" cy="83099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2400" dirty="0"/>
              <a:t>Berlin-Brandenburgische Akademie der Wissenschaften</a:t>
            </a:r>
          </a:p>
        </p:txBody>
      </p:sp>
    </p:spTree>
    <p:extLst>
      <p:ext uri="{BB962C8B-B14F-4D97-AF65-F5344CB8AC3E}">
        <p14:creationId xmlns:p14="http://schemas.microsoft.com/office/powerpoint/2010/main" val="21289106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Digitale</a:t>
            </a:r>
            <a:r>
              <a:rPr lang="en-GB" dirty="0"/>
              <a:t> Turfan Archive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5998" y="1320864"/>
            <a:ext cx="5848165" cy="4587074"/>
          </a:xfrm>
        </p:spPr>
        <p:txBody>
          <a:bodyPr>
            <a:normAutofit fontScale="92500" lnSpcReduction="10000"/>
          </a:bodyPr>
          <a:lstStyle/>
          <a:p>
            <a:pPr fontAlgn="base"/>
            <a:r>
              <a:rPr lang="en-GB" dirty="0"/>
              <a:t>non-Western writing systems: </a:t>
            </a:r>
            <a:br>
              <a:rPr lang="en-GB" dirty="0"/>
            </a:br>
            <a:r>
              <a:rPr lang="en-GB" dirty="0"/>
              <a:t>~ 40,000 fragments in more than 20 different languages and scripts</a:t>
            </a:r>
          </a:p>
          <a:p>
            <a:pPr fontAlgn="base"/>
            <a:r>
              <a:rPr lang="en-GB" dirty="0"/>
              <a:t>focus: Middle Iranian and Old Uyghur Buddhist, </a:t>
            </a:r>
            <a:r>
              <a:rPr lang="en-GB" dirty="0" err="1"/>
              <a:t>Manichaeean</a:t>
            </a:r>
            <a:r>
              <a:rPr lang="en-GB" dirty="0"/>
              <a:t> and Christian texts (4th c. - 14th c.)</a:t>
            </a:r>
          </a:p>
          <a:p>
            <a:pPr fontAlgn="base"/>
            <a:r>
              <a:rPr lang="en-GB" dirty="0"/>
              <a:t>Digital Turfan Archive: international cooperation including China, Great Britain, Japan, Russia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mtClean="0"/>
              <a:t>11</a:t>
            </a:fld>
            <a:endParaRPr lang="de-DE"/>
          </a:p>
        </p:txBody>
      </p:sp>
      <p:pic>
        <p:nvPicPr>
          <p:cNvPr id="6" name="Google Shape;250;gac7e183ac5_1_8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0013" y="1562575"/>
            <a:ext cx="2718037" cy="4091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52;gac7e183ac5_1_848"/>
          <p:cNvPicPr preferRelativeResize="0"/>
          <p:nvPr/>
        </p:nvPicPr>
        <p:blipFill rotWithShape="1"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5990" y="2246950"/>
            <a:ext cx="3142100" cy="311133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53;gac7e183ac5_1_848"/>
          <p:cNvSpPr/>
          <p:nvPr/>
        </p:nvSpPr>
        <p:spPr>
          <a:xfrm>
            <a:off x="3546353" y="5352988"/>
            <a:ext cx="2325600" cy="2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de-DE" sz="800">
                <a:solidFill>
                  <a:srgbClr val="523932"/>
                </a:solidFill>
                <a:latin typeface="Calibri"/>
                <a:ea typeface="Calibri"/>
                <a:cs typeface="Calibri"/>
                <a:sym typeface="Calibri"/>
              </a:rPr>
              <a:t>Vatec-Database</a:t>
            </a:r>
            <a:endParaRPr sz="900" b="0" i="0" u="none" strike="noStrike" cap="none">
              <a:solidFill>
                <a:srgbClr val="52393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254;gac7e183ac5_1_848"/>
          <p:cNvSpPr/>
          <p:nvPr/>
        </p:nvSpPr>
        <p:spPr>
          <a:xfrm>
            <a:off x="1288703" y="5682938"/>
            <a:ext cx="2325600" cy="2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 sz="800" dirty="0" err="1">
                <a:solidFill>
                  <a:srgbClr val="523932"/>
                </a:solidFill>
                <a:latin typeface="Calibri"/>
                <a:ea typeface="Calibri"/>
                <a:cs typeface="Calibri"/>
                <a:sym typeface="Calibri"/>
              </a:rPr>
              <a:t>Sogdian</a:t>
            </a:r>
            <a:r>
              <a:rPr lang="de-DE" sz="800" dirty="0">
                <a:solidFill>
                  <a:srgbClr val="52393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800" dirty="0" err="1">
                <a:solidFill>
                  <a:srgbClr val="523932"/>
                </a:solidFill>
                <a:latin typeface="Calibri"/>
                <a:ea typeface="Calibri"/>
                <a:cs typeface="Calibri"/>
                <a:sym typeface="Calibri"/>
              </a:rPr>
              <a:t>manuscript</a:t>
            </a:r>
            <a:r>
              <a:rPr lang="de-DE" sz="800" dirty="0">
                <a:solidFill>
                  <a:srgbClr val="523932"/>
                </a:solidFill>
                <a:latin typeface="Calibri"/>
                <a:ea typeface="Calibri"/>
                <a:cs typeface="Calibri"/>
                <a:sym typeface="Calibri"/>
              </a:rPr>
              <a:t> on </a:t>
            </a:r>
            <a:r>
              <a:rPr lang="de-DE" sz="800" dirty="0" err="1">
                <a:solidFill>
                  <a:srgbClr val="523932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de-DE" sz="800" dirty="0">
                <a:solidFill>
                  <a:srgbClr val="52393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800" dirty="0" err="1">
                <a:solidFill>
                  <a:srgbClr val="523932"/>
                </a:solidFill>
                <a:latin typeface="Calibri"/>
                <a:ea typeface="Calibri"/>
                <a:cs typeface="Calibri"/>
                <a:sym typeface="Calibri"/>
              </a:rPr>
              <a:t>Manichean</a:t>
            </a:r>
            <a:r>
              <a:rPr lang="de-DE" sz="800" dirty="0">
                <a:solidFill>
                  <a:srgbClr val="52393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800" dirty="0" err="1">
                <a:solidFill>
                  <a:srgbClr val="523932"/>
                </a:solidFill>
                <a:latin typeface="Calibri"/>
                <a:ea typeface="Calibri"/>
                <a:cs typeface="Calibri"/>
                <a:sym typeface="Calibri"/>
              </a:rPr>
              <a:t>cosmogony</a:t>
            </a:r>
            <a:endParaRPr sz="800" dirty="0">
              <a:solidFill>
                <a:srgbClr val="52393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dirty="0">
              <a:solidFill>
                <a:srgbClr val="52393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66;p9">
            <a:extLst>
              <a:ext uri="{FF2B5EF4-FFF2-40B4-BE49-F238E27FC236}">
                <a16:creationId xmlns:a16="http://schemas.microsoft.com/office/drawing/2014/main" id="{4B2BD062-BE51-134E-9F72-AAD92472AA8E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324303" y="6232634"/>
            <a:ext cx="100296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-DE"/>
              <a:t>www.text-plus.org </a:t>
            </a:r>
            <a:endParaRPr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F9369765-FF0F-C144-B36A-867D3ADD02E8}"/>
              </a:ext>
            </a:extLst>
          </p:cNvPr>
          <p:cNvSpPr txBox="1"/>
          <p:nvPr/>
        </p:nvSpPr>
        <p:spPr>
          <a:xfrm rot="169591">
            <a:off x="7453642" y="142392"/>
            <a:ext cx="4602829" cy="83099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2400" dirty="0"/>
              <a:t>Berlin-Brandenburgische Akademie der Wissenschaften</a:t>
            </a:r>
          </a:p>
        </p:txBody>
      </p:sp>
    </p:spTree>
    <p:extLst>
      <p:ext uri="{BB962C8B-B14F-4D97-AF65-F5344CB8AC3E}">
        <p14:creationId xmlns:p14="http://schemas.microsoft.com/office/powerpoint/2010/main" val="1934357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7"/>
          <p:cNvSpPr txBox="1">
            <a:spLocks noGrp="1"/>
          </p:cNvSpPr>
          <p:nvPr>
            <p:ph type="title"/>
          </p:nvPr>
        </p:nvSpPr>
        <p:spPr>
          <a:xfrm>
            <a:off x="838200" y="4667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3932"/>
              </a:buClr>
              <a:buSzPts val="4400"/>
              <a:buFont typeface="Calibri"/>
              <a:buNone/>
            </a:pPr>
            <a:r>
              <a:rPr lang="en-GB" dirty="0"/>
              <a:t>Example: parliamentary debates</a:t>
            </a:r>
          </a:p>
        </p:txBody>
      </p:sp>
      <p:sp>
        <p:nvSpPr>
          <p:cNvPr id="133" name="Google Shape;133;p17"/>
          <p:cNvSpPr txBox="1">
            <a:spLocks noGrp="1"/>
          </p:cNvSpPr>
          <p:nvPr>
            <p:ph type="body" idx="1"/>
          </p:nvPr>
        </p:nvSpPr>
        <p:spPr>
          <a:xfrm>
            <a:off x="838200" y="1640899"/>
            <a:ext cx="10515600" cy="4384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>
              <a:buSzPct val="108108"/>
            </a:pPr>
            <a:r>
              <a:rPr lang="en-GB" dirty="0"/>
              <a:t>Pre-processed data from plenary minutes of German parliaments</a:t>
            </a:r>
          </a:p>
          <a:p>
            <a:pPr lvl="0">
              <a:buSzPct val="108108"/>
            </a:pPr>
            <a:r>
              <a:rPr lang="en-GB" dirty="0"/>
              <a:t>Further processing using tools in Text+</a:t>
            </a:r>
          </a:p>
          <a:p>
            <a:pPr lvl="0">
              <a:buSzPct val="108108"/>
            </a:pPr>
            <a:r>
              <a:rPr lang="en-GB" dirty="0"/>
              <a:t>Provision for the scientific community </a:t>
            </a:r>
          </a:p>
          <a:p>
            <a:pPr lvl="1">
              <a:buSzPct val="108108"/>
            </a:pPr>
            <a:r>
              <a:rPr lang="en-GB" dirty="0"/>
              <a:t>In catalogues of research data</a:t>
            </a:r>
          </a:p>
          <a:p>
            <a:pPr lvl="1">
              <a:buSzPct val="108108"/>
            </a:pPr>
            <a:r>
              <a:rPr lang="en-GB" dirty="0"/>
              <a:t>Indexing with special search tools, e.g. for syntactic analyses</a:t>
            </a:r>
          </a:p>
          <a:p>
            <a:pPr lvl="0">
              <a:buSzPct val="108108"/>
            </a:pPr>
            <a:r>
              <a:rPr lang="en-GB" dirty="0"/>
              <a:t>Contributed by Andreas </a:t>
            </a:r>
            <a:r>
              <a:rPr lang="en-GB" dirty="0" err="1"/>
              <a:t>Blätte</a:t>
            </a:r>
            <a:r>
              <a:rPr lang="en-GB" dirty="0"/>
              <a:t>, Faculty of Social Sciences, Institute of Political Science, University of Duisburg-Essen</a:t>
            </a:r>
          </a:p>
        </p:txBody>
      </p:sp>
      <p:sp>
        <p:nvSpPr>
          <p:cNvPr id="134" name="Google Shape;134;p17"/>
          <p:cNvSpPr txBox="1">
            <a:spLocks noGrp="1"/>
          </p:cNvSpPr>
          <p:nvPr>
            <p:ph type="sldNum" idx="12"/>
          </p:nvPr>
        </p:nvSpPr>
        <p:spPr>
          <a:xfrm>
            <a:off x="11464864" y="6317509"/>
            <a:ext cx="6280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de-DE"/>
              <a:t>12</a:t>
            </a:fld>
            <a:endParaRPr/>
          </a:p>
        </p:txBody>
      </p:sp>
      <p:sp>
        <p:nvSpPr>
          <p:cNvPr id="135" name="Google Shape;135;p17"/>
          <p:cNvSpPr txBox="1">
            <a:spLocks noGrp="1"/>
          </p:cNvSpPr>
          <p:nvPr>
            <p:ph type="ftr" idx="11"/>
          </p:nvPr>
        </p:nvSpPr>
        <p:spPr>
          <a:xfrm>
            <a:off x="1324303" y="6232634"/>
            <a:ext cx="100296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-DE" dirty="0" err="1"/>
              <a:t>www.text-plus.org</a:t>
            </a:r>
            <a:r>
              <a:rPr lang="de-DE" dirty="0"/>
              <a:t> </a:t>
            </a:r>
            <a:endParaRPr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7"/>
          <p:cNvSpPr txBox="1">
            <a:spLocks noGrp="1"/>
          </p:cNvSpPr>
          <p:nvPr>
            <p:ph type="title"/>
          </p:nvPr>
        </p:nvSpPr>
        <p:spPr>
          <a:xfrm>
            <a:off x="838200" y="4667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3932"/>
              </a:buClr>
              <a:buSzPts val="4400"/>
              <a:buFont typeface="Calibri"/>
              <a:buNone/>
            </a:pPr>
            <a:r>
              <a:rPr lang="en-GB" dirty="0"/>
              <a:t>Example: wordnets</a:t>
            </a:r>
          </a:p>
        </p:txBody>
      </p:sp>
      <p:sp>
        <p:nvSpPr>
          <p:cNvPr id="133" name="Google Shape;133;p17"/>
          <p:cNvSpPr txBox="1">
            <a:spLocks noGrp="1"/>
          </p:cNvSpPr>
          <p:nvPr>
            <p:ph type="body" idx="1"/>
          </p:nvPr>
        </p:nvSpPr>
        <p:spPr>
          <a:xfrm>
            <a:off x="838200" y="1129508"/>
            <a:ext cx="3928353" cy="4921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lvl="0">
              <a:buSzPct val="108108"/>
            </a:pPr>
            <a:r>
              <a:rPr lang="en-GB" dirty="0"/>
              <a:t>Used </a:t>
            </a:r>
          </a:p>
          <a:p>
            <a:pPr lvl="1">
              <a:buSzPct val="108108"/>
            </a:pPr>
            <a:r>
              <a:rPr lang="en-GB" dirty="0"/>
              <a:t>as light weight ontologies in AI</a:t>
            </a:r>
          </a:p>
          <a:p>
            <a:pPr lvl="1">
              <a:buSzPct val="108108"/>
            </a:pPr>
            <a:r>
              <a:rPr lang="en-GB" dirty="0"/>
              <a:t>For language learning</a:t>
            </a:r>
          </a:p>
          <a:p>
            <a:pPr lvl="1">
              <a:buSzPct val="108108"/>
            </a:pPr>
            <a:r>
              <a:rPr lang="en-GB" dirty="0"/>
              <a:t>Psychological experiments (related words)</a:t>
            </a:r>
          </a:p>
          <a:p>
            <a:pPr lvl="1">
              <a:buSzPct val="108108"/>
            </a:pPr>
            <a:r>
              <a:rPr lang="en-GB" dirty="0"/>
              <a:t>…</a:t>
            </a:r>
          </a:p>
          <a:p>
            <a:pPr lvl="0">
              <a:buSzPct val="108108"/>
            </a:pPr>
            <a:r>
              <a:rPr lang="en-GB" dirty="0"/>
              <a:t>Available in different languages</a:t>
            </a:r>
          </a:p>
          <a:p>
            <a:pPr lvl="0">
              <a:buSzPct val="108108"/>
            </a:pPr>
            <a:endParaRPr lang="en-GB" dirty="0"/>
          </a:p>
          <a:p>
            <a:pPr lvl="0">
              <a:buSzPct val="108108"/>
            </a:pPr>
            <a:endParaRPr lang="en-GB" dirty="0"/>
          </a:p>
        </p:txBody>
      </p:sp>
      <p:sp>
        <p:nvSpPr>
          <p:cNvPr id="134" name="Google Shape;134;p17"/>
          <p:cNvSpPr txBox="1">
            <a:spLocks noGrp="1"/>
          </p:cNvSpPr>
          <p:nvPr>
            <p:ph type="sldNum" idx="12"/>
          </p:nvPr>
        </p:nvSpPr>
        <p:spPr>
          <a:xfrm>
            <a:off x="11464864" y="6317509"/>
            <a:ext cx="6280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de-DE"/>
              <a:t>13</a:t>
            </a:fld>
            <a:endParaRPr/>
          </a:p>
        </p:txBody>
      </p:sp>
      <p:sp>
        <p:nvSpPr>
          <p:cNvPr id="135" name="Google Shape;135;p17"/>
          <p:cNvSpPr txBox="1">
            <a:spLocks noGrp="1"/>
          </p:cNvSpPr>
          <p:nvPr>
            <p:ph type="ftr" idx="11"/>
          </p:nvPr>
        </p:nvSpPr>
        <p:spPr>
          <a:xfrm>
            <a:off x="1324303" y="6232634"/>
            <a:ext cx="100296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-DE" dirty="0" err="1"/>
              <a:t>www.text-plus.org</a:t>
            </a:r>
            <a:r>
              <a:rPr lang="de-DE" dirty="0"/>
              <a:t> </a:t>
            </a:r>
            <a:endParaRPr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615457D4-7D61-8B46-A5A0-43B86A8F40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4735" y="1060450"/>
            <a:ext cx="7188200" cy="473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0905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28A5F0-CF27-7D41-8414-5146F5B34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Selected objectives for sharing data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645B59A-5BD4-9643-B5A1-6AA4389417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115608"/>
            <a:ext cx="10515600" cy="4779353"/>
          </a:xfrm>
        </p:spPr>
        <p:txBody>
          <a:bodyPr>
            <a:normAutofit lnSpcReduction="10000"/>
          </a:bodyPr>
          <a:lstStyle/>
          <a:p>
            <a:r>
              <a:rPr lang="en-GB" dirty="0"/>
              <a:t>Access to data</a:t>
            </a:r>
          </a:p>
          <a:p>
            <a:pPr lvl="1"/>
            <a:r>
              <a:rPr lang="en-GB" dirty="0"/>
              <a:t>Reproducibility of results</a:t>
            </a:r>
          </a:p>
          <a:p>
            <a:pPr lvl="1"/>
            <a:r>
              <a:rPr lang="en-GB" dirty="0"/>
              <a:t>Reusability for further/new questions</a:t>
            </a:r>
          </a:p>
          <a:p>
            <a:pPr lvl="1"/>
            <a:r>
              <a:rPr lang="en-GB" dirty="0"/>
              <a:t>Co-use of data and results</a:t>
            </a:r>
          </a:p>
          <a:p>
            <a:pPr lvl="1"/>
            <a:r>
              <a:rPr lang="en-GB" dirty="0"/>
              <a:t>Preservation of knowledge - and culture (!)</a:t>
            </a:r>
          </a:p>
          <a:p>
            <a:r>
              <a:rPr lang="en-GB" dirty="0"/>
              <a:t>Credit for data creators</a:t>
            </a:r>
          </a:p>
          <a:p>
            <a:pPr lvl="1"/>
            <a:r>
              <a:rPr lang="en-GB" dirty="0"/>
              <a:t>Citation possibility</a:t>
            </a:r>
          </a:p>
          <a:p>
            <a:pPr lvl="1"/>
            <a:r>
              <a:rPr lang="en-GB" dirty="0"/>
              <a:t>CVs</a:t>
            </a:r>
          </a:p>
          <a:p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31AA673-3EC8-9243-B05F-5176E7552A9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mtClean="0"/>
              <a:t>14</a:t>
            </a:fld>
            <a:endParaRPr lang="de-DE"/>
          </a:p>
        </p:txBody>
      </p:sp>
      <p:sp>
        <p:nvSpPr>
          <p:cNvPr id="6" name="Google Shape;66;p9">
            <a:extLst>
              <a:ext uri="{FF2B5EF4-FFF2-40B4-BE49-F238E27FC236}">
                <a16:creationId xmlns:a16="http://schemas.microsoft.com/office/drawing/2014/main" id="{E867BC10-E50C-8F4A-BBC2-C1BD09216745}"/>
              </a:ext>
            </a:extLst>
          </p:cNvPr>
          <p:cNvSpPr txBox="1">
            <a:spLocks/>
          </p:cNvSpPr>
          <p:nvPr/>
        </p:nvSpPr>
        <p:spPr>
          <a:xfrm>
            <a:off x="1476703" y="6385034"/>
            <a:ext cx="100296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52393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ctr"/>
            <a:r>
              <a:rPr lang="de-DE"/>
              <a:t>www.text-plus.org </a:t>
            </a:r>
          </a:p>
        </p:txBody>
      </p:sp>
    </p:spTree>
    <p:extLst>
      <p:ext uri="{BB962C8B-B14F-4D97-AF65-F5344CB8AC3E}">
        <p14:creationId xmlns:p14="http://schemas.microsoft.com/office/powerpoint/2010/main" val="13822077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2FD00B-D9AE-E741-9091-964264003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FAIR und CARE		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F87C932-4D2D-374A-90B2-ACBC9F49C58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mtClean="0"/>
              <a:t>15</a:t>
            </a:fld>
            <a:endParaRPr lang="de-DE" dirty="0"/>
          </a:p>
        </p:txBody>
      </p:sp>
      <p:sp>
        <p:nvSpPr>
          <p:cNvPr id="7" name="Google Shape;66;p9">
            <a:extLst>
              <a:ext uri="{FF2B5EF4-FFF2-40B4-BE49-F238E27FC236}">
                <a16:creationId xmlns:a16="http://schemas.microsoft.com/office/drawing/2014/main" id="{36380956-AD2A-FA4C-AAE0-DE01030210D9}"/>
              </a:ext>
            </a:extLst>
          </p:cNvPr>
          <p:cNvSpPr txBox="1">
            <a:spLocks/>
          </p:cNvSpPr>
          <p:nvPr/>
        </p:nvSpPr>
        <p:spPr>
          <a:xfrm>
            <a:off x="1476703" y="6385034"/>
            <a:ext cx="100296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52393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ctr"/>
            <a:r>
              <a:rPr lang="de-DE"/>
              <a:t>www.text-plus.org </a:t>
            </a:r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2391623E-59A2-4E45-AF66-2355E18C313D}"/>
              </a:ext>
            </a:extLst>
          </p:cNvPr>
          <p:cNvSpPr txBox="1">
            <a:spLocks/>
          </p:cNvSpPr>
          <p:nvPr/>
        </p:nvSpPr>
        <p:spPr>
          <a:xfrm>
            <a:off x="838200" y="1025081"/>
            <a:ext cx="4881664" cy="37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523932"/>
              </a:buClr>
              <a:buSzPts val="2800"/>
              <a:buFont typeface="Calibri"/>
              <a:buChar char="»"/>
              <a:defRPr sz="2800" b="0" i="0" u="none" strike="noStrike" cap="none">
                <a:solidFill>
                  <a:srgbClr val="52393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523932"/>
              </a:buClr>
              <a:buSzPts val="2400"/>
              <a:buFont typeface="Calibri"/>
              <a:buChar char="»"/>
              <a:defRPr sz="2400" b="0" i="0" u="none" strike="noStrike" cap="none">
                <a:solidFill>
                  <a:srgbClr val="52393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523932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rgbClr val="52393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523932"/>
              </a:buClr>
              <a:buSzPts val="1800"/>
              <a:buFont typeface="Calibri"/>
              <a:buChar char="»"/>
              <a:defRPr sz="1800" b="0" i="0" u="none" strike="noStrike" cap="none">
                <a:solidFill>
                  <a:srgbClr val="52393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523932"/>
              </a:buClr>
              <a:buSzPts val="1800"/>
              <a:buFont typeface="Calibri"/>
              <a:buChar char="»"/>
              <a:defRPr sz="1800" b="0" i="0" u="none" strike="noStrike" cap="none">
                <a:solidFill>
                  <a:srgbClr val="52393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GB" sz="4800">
                <a:solidFill>
                  <a:srgbClr val="7D3C47"/>
                </a:solidFill>
              </a:rPr>
              <a:t>F</a:t>
            </a:r>
            <a:r>
              <a:rPr lang="en-GB"/>
              <a:t>indable</a:t>
            </a:r>
          </a:p>
          <a:p>
            <a:r>
              <a:rPr lang="en-GB" sz="4800">
                <a:solidFill>
                  <a:srgbClr val="7D3C47"/>
                </a:solidFill>
              </a:rPr>
              <a:t>A</a:t>
            </a:r>
            <a:r>
              <a:rPr lang="en-GB"/>
              <a:t>ccessible</a:t>
            </a:r>
          </a:p>
          <a:p>
            <a:r>
              <a:rPr lang="en-GB" sz="4800">
                <a:solidFill>
                  <a:srgbClr val="7D3C47"/>
                </a:solidFill>
              </a:rPr>
              <a:t>I</a:t>
            </a:r>
            <a:r>
              <a:rPr lang="en-GB"/>
              <a:t>nteroperable</a:t>
            </a:r>
          </a:p>
          <a:p>
            <a:r>
              <a:rPr lang="en-GB" sz="4800">
                <a:solidFill>
                  <a:srgbClr val="7D3C47"/>
                </a:solidFill>
              </a:rPr>
              <a:t>R</a:t>
            </a:r>
            <a:r>
              <a:rPr lang="en-GB"/>
              <a:t>eusable</a:t>
            </a:r>
          </a:p>
          <a:p>
            <a:pPr marL="50800" indent="0">
              <a:buFont typeface="Calibri"/>
              <a:buNone/>
            </a:pPr>
            <a:r>
              <a:rPr lang="de-DE" sz="1200"/>
              <a:t>Wilkinson, Mark D et al. (2016). “The FAIR Guiding Principles for scientific data management and stewardship”. In: Scientific data 3.</a:t>
            </a:r>
          </a:p>
          <a:p>
            <a:endParaRPr lang="en-GB" dirty="0"/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7C83E10C-44C4-3C47-A98A-A7371312BDB6}"/>
              </a:ext>
            </a:extLst>
          </p:cNvPr>
          <p:cNvSpPr txBox="1">
            <a:spLocks/>
          </p:cNvSpPr>
          <p:nvPr/>
        </p:nvSpPr>
        <p:spPr>
          <a:xfrm>
            <a:off x="6782193" y="1025081"/>
            <a:ext cx="4881664" cy="37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523932"/>
              </a:buClr>
              <a:buSzPts val="2800"/>
              <a:buFont typeface="Calibri"/>
              <a:buChar char="»"/>
              <a:defRPr sz="2800" b="0" i="0" u="none" strike="noStrike" cap="none">
                <a:solidFill>
                  <a:srgbClr val="52393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523932"/>
              </a:buClr>
              <a:buSzPts val="2400"/>
              <a:buFont typeface="Calibri"/>
              <a:buChar char="»"/>
              <a:defRPr sz="2400" b="0" i="0" u="none" strike="noStrike" cap="none">
                <a:solidFill>
                  <a:srgbClr val="52393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523932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rgbClr val="52393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523932"/>
              </a:buClr>
              <a:buSzPts val="1800"/>
              <a:buFont typeface="Calibri"/>
              <a:buChar char="»"/>
              <a:defRPr sz="1800" b="0" i="0" u="none" strike="noStrike" cap="none">
                <a:solidFill>
                  <a:srgbClr val="52393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523932"/>
              </a:buClr>
              <a:buSzPts val="1800"/>
              <a:buFont typeface="Calibri"/>
              <a:buChar char="»"/>
              <a:defRPr sz="1800" b="0" i="0" u="none" strike="noStrike" cap="none">
                <a:solidFill>
                  <a:srgbClr val="52393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GB" sz="4800" dirty="0">
                <a:solidFill>
                  <a:srgbClr val="7D3C47"/>
                </a:solidFill>
              </a:rPr>
              <a:t>C</a:t>
            </a:r>
            <a:r>
              <a:rPr lang="en-GB" dirty="0"/>
              <a:t>ollective Benefit</a:t>
            </a:r>
          </a:p>
          <a:p>
            <a:r>
              <a:rPr lang="en-GB" sz="4800" dirty="0">
                <a:solidFill>
                  <a:srgbClr val="7D3C47"/>
                </a:solidFill>
              </a:rPr>
              <a:t>A</a:t>
            </a:r>
            <a:r>
              <a:rPr lang="en-GB" dirty="0"/>
              <a:t>uthority to control</a:t>
            </a:r>
          </a:p>
          <a:p>
            <a:r>
              <a:rPr lang="en-GB" sz="4800" dirty="0">
                <a:solidFill>
                  <a:srgbClr val="7D3C47"/>
                </a:solidFill>
              </a:rPr>
              <a:t>R</a:t>
            </a:r>
            <a:r>
              <a:rPr lang="en-GB" dirty="0"/>
              <a:t>esponsibility</a:t>
            </a:r>
          </a:p>
          <a:p>
            <a:r>
              <a:rPr lang="en-GB" sz="4800" dirty="0">
                <a:solidFill>
                  <a:srgbClr val="7D3C47"/>
                </a:solidFill>
              </a:rPr>
              <a:t>E</a:t>
            </a:r>
            <a:r>
              <a:rPr lang="en-GB" dirty="0"/>
              <a:t>thics</a:t>
            </a:r>
          </a:p>
          <a:p>
            <a:pPr marL="50800" indent="0">
              <a:buNone/>
            </a:pPr>
            <a:r>
              <a:rPr lang="de-DE" sz="1200" dirty="0"/>
              <a:t>Carroll, Stephanie Russo, Edit </a:t>
            </a:r>
            <a:r>
              <a:rPr lang="de-DE" sz="1200" dirty="0" err="1"/>
              <a:t>Herczog</a:t>
            </a:r>
            <a:r>
              <a:rPr lang="de-DE" sz="1200" dirty="0"/>
              <a:t>, </a:t>
            </a:r>
            <a:r>
              <a:rPr lang="de-DE" sz="1200" dirty="0" err="1"/>
              <a:t>Maui</a:t>
            </a:r>
            <a:r>
              <a:rPr lang="de-DE" sz="1200" dirty="0"/>
              <a:t> Hudson, Keith Russell, </a:t>
            </a:r>
            <a:r>
              <a:rPr lang="de-DE" sz="1200" dirty="0" err="1"/>
              <a:t>and</a:t>
            </a:r>
            <a:r>
              <a:rPr lang="de-DE" sz="1200" dirty="0"/>
              <a:t> Shelley Stall (Apr. 2021). “</a:t>
            </a:r>
            <a:r>
              <a:rPr lang="de-DE" sz="1200" dirty="0" err="1"/>
              <a:t>Operationalizing</a:t>
            </a:r>
            <a:r>
              <a:rPr lang="de-DE" sz="1200" dirty="0"/>
              <a:t> </a:t>
            </a:r>
            <a:r>
              <a:rPr lang="de-DE" sz="1200" dirty="0" err="1"/>
              <a:t>the</a:t>
            </a:r>
            <a:r>
              <a:rPr lang="de-DE" sz="1200" dirty="0"/>
              <a:t> CARE </a:t>
            </a:r>
            <a:r>
              <a:rPr lang="de-DE" sz="1200" dirty="0" err="1"/>
              <a:t>and</a:t>
            </a:r>
            <a:r>
              <a:rPr lang="de-DE" sz="1200" dirty="0"/>
              <a:t> FAIR </a:t>
            </a:r>
            <a:r>
              <a:rPr lang="de-DE" sz="1200" dirty="0" err="1"/>
              <a:t>Principles</a:t>
            </a:r>
            <a:r>
              <a:rPr lang="de-DE" sz="1200" dirty="0"/>
              <a:t> </a:t>
            </a:r>
            <a:r>
              <a:rPr lang="de-DE" sz="1200" dirty="0" err="1"/>
              <a:t>for</a:t>
            </a:r>
            <a:r>
              <a:rPr lang="de-DE" sz="1200" dirty="0"/>
              <a:t> </a:t>
            </a:r>
            <a:r>
              <a:rPr lang="de-DE" sz="1200" dirty="0" err="1"/>
              <a:t>Indigenous</a:t>
            </a:r>
            <a:r>
              <a:rPr lang="de-DE" sz="1200" dirty="0"/>
              <a:t> </a:t>
            </a:r>
            <a:r>
              <a:rPr lang="de-DE" sz="1200" dirty="0" err="1"/>
              <a:t>data</a:t>
            </a:r>
            <a:r>
              <a:rPr lang="de-DE" sz="1200" dirty="0"/>
              <a:t> </a:t>
            </a:r>
            <a:r>
              <a:rPr lang="de-DE" sz="1200" dirty="0" err="1"/>
              <a:t>futures</a:t>
            </a:r>
            <a:r>
              <a:rPr lang="de-DE" sz="1200" dirty="0"/>
              <a:t>”. In: Scientific Data 8.1, p. 108. </a:t>
            </a:r>
            <a:r>
              <a:rPr lang="de-DE" sz="1200" dirty="0" err="1"/>
              <a:t>url</a:t>
            </a:r>
            <a:r>
              <a:rPr lang="de-DE" sz="1200" dirty="0"/>
              <a:t>: </a:t>
            </a:r>
            <a:r>
              <a:rPr lang="de-DE" sz="1200" dirty="0">
                <a:hlinkClick r:id="rId3"/>
              </a:rPr>
              <a:t>https://doi.org/10.1038/s41597-021-00892-0</a:t>
            </a:r>
            <a:r>
              <a:rPr lang="de-DE" sz="1200" dirty="0"/>
              <a:t> 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79598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to Make a Black Hole </a:t>
            </a:r>
            <a:r>
              <a:rPr lang="en-GB" dirty="0" err="1"/>
              <a:t>FAIRer</a:t>
            </a:r>
            <a:r>
              <a:rPr lang="en-GB" dirty="0"/>
              <a:t>?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094271" y="1640899"/>
            <a:ext cx="7551174" cy="3771600"/>
          </a:xfrm>
        </p:spPr>
        <p:txBody>
          <a:bodyPr/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None/>
            </a:pPr>
            <a:r>
              <a:rPr lang="de-DE" dirty="0"/>
              <a:t>„</a:t>
            </a:r>
            <a:r>
              <a:rPr lang="de-DE" i="1" dirty="0"/>
              <a:t>Was ist mit den Werken des 20. und den gedruckten Werken des 21. Jahrhunderts – dem gerne so genannten »Schwarzen Loch des 20. und 21. Jahrhunderts«? Eine digitale Bibliothek, die blind ist für die Werke des 20. Jahrhunderts, ist unbrauchbar</a:t>
            </a:r>
            <a:r>
              <a:rPr lang="de-DE" dirty="0"/>
              <a:t>.“ </a:t>
            </a:r>
            <a:br>
              <a:rPr lang="de-DE" dirty="0"/>
            </a:br>
            <a:endParaRPr lang="de-DE" dirty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None/>
            </a:pPr>
            <a:br>
              <a:rPr lang="de-DE" dirty="0"/>
            </a:br>
            <a:r>
              <a:rPr lang="de-DE" sz="2400" dirty="0"/>
              <a:t>Zeitpunkte: Julius-Campe-Preis der Kritik 2009 für Elisabeth </a:t>
            </a:r>
            <a:r>
              <a:rPr lang="de-DE" sz="2400" dirty="0" err="1"/>
              <a:t>Niggemann</a:t>
            </a:r>
            <a:r>
              <a:rPr lang="de-DE" sz="2400" dirty="0"/>
              <a:t>. Dialog mit Bibliotheken 2010/1, p. 165.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mtClean="0"/>
              <a:t>16</a:t>
            </a:fld>
            <a:endParaRPr lang="de-DE"/>
          </a:p>
        </p:txBody>
      </p:sp>
      <p:sp>
        <p:nvSpPr>
          <p:cNvPr id="6" name="Google Shape;66;p9">
            <a:extLst>
              <a:ext uri="{FF2B5EF4-FFF2-40B4-BE49-F238E27FC236}">
                <a16:creationId xmlns:a16="http://schemas.microsoft.com/office/drawing/2014/main" id="{C6F53A71-0F13-854F-87D1-789FD8A59126}"/>
              </a:ext>
            </a:extLst>
          </p:cNvPr>
          <p:cNvSpPr txBox="1">
            <a:spLocks/>
          </p:cNvSpPr>
          <p:nvPr/>
        </p:nvSpPr>
        <p:spPr>
          <a:xfrm>
            <a:off x="1476703" y="6385034"/>
            <a:ext cx="100296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52393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ctr"/>
            <a:r>
              <a:rPr lang="de-DE"/>
              <a:t>www.text-plus.org </a:t>
            </a:r>
          </a:p>
        </p:txBody>
      </p:sp>
    </p:spTree>
    <p:extLst>
      <p:ext uri="{BB962C8B-B14F-4D97-AF65-F5344CB8AC3E}">
        <p14:creationId xmlns:p14="http://schemas.microsoft.com/office/powerpoint/2010/main" val="19957682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C5B8282D-A41D-4240-99B3-7DDE2A3F8C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013" y="-532193"/>
            <a:ext cx="6858000" cy="6858000"/>
          </a:xfrm>
          <a:prstGeom prst="rect">
            <a:avLst/>
          </a:prstGeom>
        </p:spPr>
      </p:pic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324ED-0B61-426C-AEE2-197ED515D4E2}" type="slidenum">
              <a:rPr lang="de-DE" smtClean="0"/>
              <a:pPr/>
              <a:t>17</a:t>
            </a:fld>
            <a:endParaRPr lang="de-DE"/>
          </a:p>
        </p:txBody>
      </p:sp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870977" y="1570127"/>
            <a:ext cx="4758851" cy="4040474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indent="0">
              <a:buNone/>
            </a:pPr>
            <a:r>
              <a:rPr lang="en-GB" dirty="0"/>
              <a:t>C</a:t>
            </a:r>
            <a:r>
              <a:rPr lang="en-GB" dirty="0">
                <a:cs typeface="Calibri"/>
              </a:rPr>
              <a:t>onsortium of 34 institutions </a:t>
            </a:r>
          </a:p>
          <a:p>
            <a:pPr marL="457200" indent="-457200"/>
            <a:r>
              <a:rPr lang="en-GB" sz="2400" dirty="0"/>
              <a:t>Universities</a:t>
            </a:r>
          </a:p>
          <a:p>
            <a:pPr marL="457200" indent="-457200"/>
            <a:r>
              <a:rPr lang="en-GB" sz="2400" dirty="0">
                <a:cs typeface="Calibri"/>
              </a:rPr>
              <a:t>Non university research institutions </a:t>
            </a:r>
          </a:p>
          <a:p>
            <a:pPr marL="457200" indent="-457200"/>
            <a:r>
              <a:rPr lang="en-GB" sz="2400" dirty="0">
                <a:cs typeface="Calibri"/>
              </a:rPr>
              <a:t>Research libraries </a:t>
            </a:r>
          </a:p>
          <a:p>
            <a:pPr marL="457200" indent="-457200"/>
            <a:r>
              <a:rPr lang="en-GB" sz="2400" dirty="0">
                <a:cs typeface="Calibri"/>
              </a:rPr>
              <a:t>Computing centres </a:t>
            </a:r>
            <a:r>
              <a:rPr lang="en-GB" dirty="0">
                <a:cs typeface="Calibri"/>
              </a:rPr>
              <a:t> </a:t>
            </a:r>
            <a:endParaRPr lang="en-GB" dirty="0">
              <a:solidFill>
                <a:srgbClr val="FF0000"/>
              </a:solidFill>
              <a:cs typeface="Calibri"/>
            </a:endParaRPr>
          </a:p>
          <a:p>
            <a:pPr marL="0" indent="0">
              <a:buNone/>
            </a:pPr>
            <a:r>
              <a:rPr lang="en-GB" dirty="0"/>
              <a:t>Contribution of 20 learned societies in the humanities and </a:t>
            </a:r>
            <a:r>
              <a:rPr lang="en-GB" dirty="0">
                <a:cs typeface="Calibri"/>
              </a:rPr>
              <a:t> von 9 specialised information services (FID)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02609D76-2705-2245-949C-BAB9002A2D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445" y="4761437"/>
            <a:ext cx="3171600" cy="1268640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F08A2F04-E36C-1545-A918-03CCC397ED17}"/>
              </a:ext>
            </a:extLst>
          </p:cNvPr>
          <p:cNvSpPr txBox="1"/>
          <p:nvPr/>
        </p:nvSpPr>
        <p:spPr>
          <a:xfrm>
            <a:off x="9600484" y="4630632"/>
            <a:ext cx="23340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cs typeface="Arial" panose="020B0604020202020204" pitchFamily="34" charset="0"/>
              </a:rPr>
              <a:t>ANTRAGSTELLENDE INSTITUTIONEN</a:t>
            </a:r>
          </a:p>
        </p:txBody>
      </p:sp>
      <p:sp>
        <p:nvSpPr>
          <p:cNvPr id="9" name="Google Shape;66;p9">
            <a:extLst>
              <a:ext uri="{FF2B5EF4-FFF2-40B4-BE49-F238E27FC236}">
                <a16:creationId xmlns:a16="http://schemas.microsoft.com/office/drawing/2014/main" id="{D05018BD-668F-DA4A-BEBB-13E6A7B738D8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324303" y="6232634"/>
            <a:ext cx="100296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-DE"/>
              <a:t>www.text-plus.org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274041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E5166783-5289-894A-8D04-9A5919622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following projects contributed to the Text+ activities in Tübingen: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859913C9-9787-4644-A757-64167BACE6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BMBF funded project CLARIAH-DE </a:t>
            </a:r>
            <a:r>
              <a:rPr lang="en-GB" dirty="0">
                <a:hlinkClick r:id="rId3"/>
              </a:rPr>
              <a:t>www.clariah.de</a:t>
            </a:r>
            <a:r>
              <a:rPr lang="en-GB" dirty="0"/>
              <a:t>	</a:t>
            </a:r>
          </a:p>
          <a:p>
            <a:r>
              <a:rPr lang="en-GB" dirty="0"/>
              <a:t>BMBF project CLARIN-D </a:t>
            </a:r>
            <a:r>
              <a:rPr lang="en-GB" dirty="0">
                <a:hlinkClick r:id="rId4"/>
              </a:rPr>
              <a:t>www.clarin-d.net</a:t>
            </a:r>
            <a:endParaRPr lang="en-GB" dirty="0"/>
          </a:p>
          <a:p>
            <a:r>
              <a:rPr lang="en-GB" dirty="0"/>
              <a:t>DFG SFB 833 project INF</a:t>
            </a:r>
          </a:p>
          <a:p>
            <a:r>
              <a:rPr lang="en-GB" dirty="0"/>
              <a:t>MWK Baden-Württemberg SDC </a:t>
            </a:r>
            <a:r>
              <a:rPr lang="en-GB" dirty="0" err="1"/>
              <a:t>BioDATEN</a:t>
            </a:r>
            <a:endParaRPr lang="en-GB" dirty="0"/>
          </a:p>
          <a:p>
            <a:r>
              <a:rPr lang="en-GB" dirty="0"/>
              <a:t>MWK support for CLARIN-D</a:t>
            </a:r>
          </a:p>
          <a:p>
            <a:r>
              <a:rPr lang="en-GB" dirty="0"/>
              <a:t>Collaboration within the NFDI-initiative Text+</a:t>
            </a:r>
          </a:p>
          <a:p>
            <a:endParaRPr lang="en-GB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0C2FC8B-FFEA-2741-B58B-2BFB998CB46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25513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3"/>
          <p:cNvSpPr txBox="1">
            <a:spLocks noGrp="1"/>
          </p:cNvSpPr>
          <p:nvPr>
            <p:ph type="title"/>
          </p:nvPr>
        </p:nvSpPr>
        <p:spPr>
          <a:xfrm>
            <a:off x="906889" y="593367"/>
            <a:ext cx="10869511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3932"/>
              </a:buClr>
              <a:buSzPts val="2800"/>
              <a:buFont typeface="Calibri"/>
              <a:buNone/>
            </a:pPr>
            <a:r>
              <a:rPr lang="en-GB" dirty="0">
                <a:solidFill>
                  <a:srgbClr val="523932"/>
                </a:solidFill>
              </a:rPr>
              <a:t>More</a:t>
            </a:r>
            <a:r>
              <a:rPr lang="en-GB" dirty="0">
                <a:solidFill>
                  <a:srgbClr val="52393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>
                <a:solidFill>
                  <a:srgbClr val="523932"/>
                </a:solidFill>
              </a:rPr>
              <a:t>i</a:t>
            </a:r>
            <a:r>
              <a:rPr lang="en-GB" dirty="0">
                <a:solidFill>
                  <a:srgbClr val="523932"/>
                </a:solidFill>
                <a:latin typeface="Calibri"/>
                <a:ea typeface="Calibri"/>
                <a:cs typeface="Calibri"/>
                <a:sym typeface="Calibri"/>
              </a:rPr>
              <a:t>nformation</a:t>
            </a:r>
          </a:p>
        </p:txBody>
      </p:sp>
      <p:sp>
        <p:nvSpPr>
          <p:cNvPr id="182" name="Google Shape;182;p23"/>
          <p:cNvSpPr txBox="1">
            <a:spLocks noGrp="1"/>
          </p:cNvSpPr>
          <p:nvPr>
            <p:ph type="body" idx="1"/>
          </p:nvPr>
        </p:nvSpPr>
        <p:spPr>
          <a:xfrm>
            <a:off x="796600" y="1536633"/>
            <a:ext cx="10979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523932"/>
              </a:buClr>
              <a:buSzPts val="2250"/>
              <a:buFont typeface="Calibri"/>
              <a:buChar char="»"/>
            </a:pPr>
            <a:r>
              <a:rPr lang="en-GB" sz="2250" dirty="0">
                <a:solidFill>
                  <a:srgbClr val="523932"/>
                </a:solidFill>
              </a:rPr>
              <a:t>Website </a:t>
            </a:r>
            <a:r>
              <a:rPr lang="en-GB" sz="2250" u="sng" dirty="0">
                <a:solidFill>
                  <a:schemeClr val="hlink"/>
                </a:solidFill>
                <a:hlinkClick r:id="rId3"/>
              </a:rPr>
              <a:t>https://www.text-plus.org/</a:t>
            </a:r>
            <a:endParaRPr lang="en-GB" sz="2250" dirty="0">
              <a:solidFill>
                <a:srgbClr val="523932"/>
              </a:solidFill>
            </a:endParaRP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523932"/>
              </a:buClr>
              <a:buSzPts val="2250"/>
              <a:buFont typeface="Calibri"/>
              <a:buChar char="»"/>
            </a:pPr>
            <a:r>
              <a:rPr lang="en-GB" sz="2250" dirty="0">
                <a:solidFill>
                  <a:srgbClr val="523932"/>
                </a:solidFill>
              </a:rPr>
              <a:t>Text+ User Stories: </a:t>
            </a:r>
            <a:r>
              <a:rPr lang="en-GB" sz="2250" u="sng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https://www.text-plus.org/forschungsdaten/user-stories/</a:t>
            </a:r>
            <a:r>
              <a:rPr lang="en-GB" sz="2250" dirty="0">
                <a:solidFill>
                  <a:srgbClr val="0070C0"/>
                </a:solidFill>
              </a:rPr>
              <a:t> </a:t>
            </a:r>
            <a:endParaRPr lang="en-GB" sz="2250"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523932"/>
              </a:buClr>
              <a:buSzPts val="2250"/>
              <a:buFont typeface="Calibri"/>
              <a:buChar char="»"/>
            </a:pPr>
            <a:r>
              <a:rPr lang="en-GB" sz="2250" dirty="0">
                <a:solidFill>
                  <a:srgbClr val="523932"/>
                </a:solidFill>
              </a:rPr>
              <a:t>Text+ Call for Data: </a:t>
            </a:r>
            <a:r>
              <a:rPr lang="en-GB" sz="2250" u="sng" dirty="0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https://www.text-plus.org/forschungsdaten/daten-aus-der-community/</a:t>
            </a:r>
            <a:r>
              <a:rPr lang="en-GB" sz="2250" dirty="0">
                <a:solidFill>
                  <a:srgbClr val="0070C0"/>
                </a:solidFill>
              </a:rPr>
              <a:t> 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523932"/>
              </a:buClr>
              <a:buSzPts val="2250"/>
              <a:buFont typeface="Calibri"/>
              <a:buChar char="»"/>
            </a:pPr>
            <a:r>
              <a:rPr lang="en-GB" sz="2250" dirty="0">
                <a:solidFill>
                  <a:srgbClr val="523932"/>
                </a:solidFill>
              </a:rPr>
              <a:t>Memorandum of Understanding of the  NFDI initiatives for the humanities: DOI </a:t>
            </a:r>
            <a:r>
              <a:rPr lang="en-GB" sz="2250" u="sng" dirty="0">
                <a:solidFill>
                  <a:schemeClr val="hlink"/>
                </a:solidFill>
                <a:hlinkClick r:id="rId6"/>
              </a:rPr>
              <a:t>10.5281/zenodo.3265762 </a:t>
            </a:r>
            <a:endParaRPr lang="en-GB" sz="2700" dirty="0">
              <a:solidFill>
                <a:srgbClr val="33333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lang="en-GB" sz="2250" dirty="0">
              <a:solidFill>
                <a:srgbClr val="0070C0"/>
              </a:solidFill>
            </a:endParaRPr>
          </a:p>
        </p:txBody>
      </p:sp>
      <p:sp>
        <p:nvSpPr>
          <p:cNvPr id="183" name="Google Shape;183;p23"/>
          <p:cNvSpPr txBox="1">
            <a:spLocks noGrp="1"/>
          </p:cNvSpPr>
          <p:nvPr>
            <p:ph type="ftr" idx="11"/>
          </p:nvPr>
        </p:nvSpPr>
        <p:spPr>
          <a:xfrm>
            <a:off x="1324303" y="6232634"/>
            <a:ext cx="10029497" cy="534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-DE"/>
              <a:t>www.text-plus.org </a:t>
            </a:r>
            <a:endParaRPr/>
          </a:p>
        </p:txBody>
      </p:sp>
      <p:sp>
        <p:nvSpPr>
          <p:cNvPr id="184" name="Google Shape;184;p23"/>
          <p:cNvSpPr txBox="1">
            <a:spLocks noGrp="1"/>
          </p:cNvSpPr>
          <p:nvPr>
            <p:ph type="sldNum" idx="12"/>
          </p:nvPr>
        </p:nvSpPr>
        <p:spPr>
          <a:xfrm>
            <a:off x="11464864" y="6317509"/>
            <a:ext cx="6280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de-DE"/>
              <a:t>19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9"/>
          <p:cNvSpPr txBox="1">
            <a:spLocks noGrp="1"/>
          </p:cNvSpPr>
          <p:nvPr>
            <p:ph type="body" idx="1"/>
          </p:nvPr>
        </p:nvSpPr>
        <p:spPr>
          <a:xfrm>
            <a:off x="838200" y="1640899"/>
            <a:ext cx="10515600" cy="37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064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800"/>
              <a:buChar char="»"/>
            </a:pPr>
            <a:r>
              <a:rPr lang="en-GB" dirty="0"/>
              <a:t>Text+ aims at constructing a language and text oriented research data infrastructure.</a:t>
            </a:r>
            <a:br>
              <a:rPr lang="en-GB" dirty="0"/>
            </a:br>
            <a:endParaRPr lang="en-GB" dirty="0"/>
          </a:p>
          <a:p>
            <a:pPr marL="457200" lvl="0" indent="-4064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Char char="»"/>
            </a:pPr>
            <a:r>
              <a:rPr lang="en-GB" dirty="0"/>
              <a:t>Focus: digital collections lexical  resources and editions</a:t>
            </a:r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lang="en-GB" dirty="0"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lang="en-GB" dirty="0"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lang="en-GB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17A137C-FAD0-2E4E-8C66-A6A2E1540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50" y="4372100"/>
            <a:ext cx="10891593" cy="979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Google Shape;62;p9"/>
          <p:cNvSpPr txBox="1">
            <a:spLocks noGrp="1"/>
          </p:cNvSpPr>
          <p:nvPr>
            <p:ph type="title"/>
          </p:nvPr>
        </p:nvSpPr>
        <p:spPr>
          <a:xfrm>
            <a:off x="838200" y="466727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GB" dirty="0"/>
              <a:t>Text+ objectives</a:t>
            </a:r>
          </a:p>
        </p:txBody>
      </p:sp>
      <p:sp>
        <p:nvSpPr>
          <p:cNvPr id="63" name="Google Shape;63;p9"/>
          <p:cNvSpPr txBox="1">
            <a:spLocks noGrp="1"/>
          </p:cNvSpPr>
          <p:nvPr>
            <p:ph type="sldNum" idx="12"/>
          </p:nvPr>
        </p:nvSpPr>
        <p:spPr>
          <a:xfrm>
            <a:off x="11464864" y="6317509"/>
            <a:ext cx="628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de-DE"/>
              <a:t>2</a:t>
            </a:fld>
            <a:endParaRPr/>
          </a:p>
        </p:txBody>
      </p:sp>
      <p:sp>
        <p:nvSpPr>
          <p:cNvPr id="66" name="Google Shape;66;p9"/>
          <p:cNvSpPr txBox="1">
            <a:spLocks noGrp="1"/>
          </p:cNvSpPr>
          <p:nvPr>
            <p:ph type="ftr" idx="11"/>
          </p:nvPr>
        </p:nvSpPr>
        <p:spPr>
          <a:xfrm>
            <a:off x="1324303" y="6232634"/>
            <a:ext cx="100296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-DE"/>
              <a:t>www.text-plus.org 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 txBox="1">
            <a:spLocks noGrp="1"/>
          </p:cNvSpPr>
          <p:nvPr>
            <p:ph type="title"/>
          </p:nvPr>
        </p:nvSpPr>
        <p:spPr>
          <a:xfrm>
            <a:off x="838200" y="4667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3932"/>
              </a:buClr>
              <a:buSzPts val="4400"/>
              <a:buFont typeface="Calibri"/>
              <a:buNone/>
            </a:pPr>
            <a:r>
              <a:rPr lang="en-GB" dirty="0"/>
              <a:t>Data domains and disciplines</a:t>
            </a:r>
          </a:p>
        </p:txBody>
      </p:sp>
      <p:sp>
        <p:nvSpPr>
          <p:cNvPr id="72" name="Google Shape;72;p10"/>
          <p:cNvSpPr txBox="1">
            <a:spLocks noGrp="1"/>
          </p:cNvSpPr>
          <p:nvPr>
            <p:ph type="body" idx="1"/>
          </p:nvPr>
        </p:nvSpPr>
        <p:spPr>
          <a:xfrm>
            <a:off x="838200" y="2350250"/>
            <a:ext cx="108837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 sz="2700" dirty="0"/>
              <a:t>Highly relevant for all language and text based disciplines. </a:t>
            </a:r>
            <a:endParaRPr lang="en-GB" sz="1900" dirty="0"/>
          </a:p>
        </p:txBody>
      </p:sp>
      <p:sp>
        <p:nvSpPr>
          <p:cNvPr id="74" name="Google Shape;74;p10"/>
          <p:cNvSpPr txBox="1">
            <a:spLocks noGrp="1"/>
          </p:cNvSpPr>
          <p:nvPr>
            <p:ph type="ftr" idx="11"/>
          </p:nvPr>
        </p:nvSpPr>
        <p:spPr>
          <a:xfrm>
            <a:off x="1324303" y="6232634"/>
            <a:ext cx="10029497" cy="534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dirty="0" err="1"/>
              <a:t>www.text-plus.org</a:t>
            </a:r>
            <a:r>
              <a:rPr lang="en-GB" dirty="0"/>
              <a:t> </a:t>
            </a:r>
          </a:p>
        </p:txBody>
      </p:sp>
      <p:sp>
        <p:nvSpPr>
          <p:cNvPr id="75" name="Google Shape;75;p10"/>
          <p:cNvSpPr txBox="1">
            <a:spLocks noGrp="1"/>
          </p:cNvSpPr>
          <p:nvPr>
            <p:ph type="sldNum" idx="12"/>
          </p:nvPr>
        </p:nvSpPr>
        <p:spPr>
          <a:xfrm>
            <a:off x="11464864" y="6317509"/>
            <a:ext cx="6280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GB" smtClean="0"/>
              <a:t>3</a:t>
            </a:fld>
            <a:endParaRPr lang="en-GB" dirty="0"/>
          </a:p>
        </p:txBody>
      </p:sp>
      <p:graphicFrame>
        <p:nvGraphicFramePr>
          <p:cNvPr id="76" name="Google Shape;76;p10"/>
          <p:cNvGraphicFramePr/>
          <p:nvPr>
            <p:extLst>
              <p:ext uri="{D42A27DB-BD31-4B8C-83A1-F6EECF244321}">
                <p14:modId xmlns:p14="http://schemas.microsoft.com/office/powerpoint/2010/main" val="1886847252"/>
              </p:ext>
            </p:extLst>
          </p:nvPr>
        </p:nvGraphicFramePr>
        <p:xfrm>
          <a:off x="2578725" y="2858025"/>
          <a:ext cx="7034550" cy="297901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105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28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000" u="none" strike="noStrike" cap="none" noProof="0">
                          <a:solidFill>
                            <a:srgbClr val="52393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101-02</a:t>
                      </a:r>
                      <a:endParaRPr lang="en-GB" sz="1400" u="none" strike="noStrike" cap="none" noProof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000" u="none" strike="noStrike" cap="none" noProof="0">
                          <a:solidFill>
                            <a:srgbClr val="52393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Classical Philology</a:t>
                      </a:r>
                      <a:endParaRPr lang="en-GB" sz="1400" u="none" strike="noStrike" cap="none" noProof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000" u="none" strike="noStrike" cap="none" noProof="0">
                          <a:solidFill>
                            <a:srgbClr val="52393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104</a:t>
                      </a:r>
                      <a:endParaRPr lang="en-GB" sz="1400" u="none" strike="noStrike" cap="none" noProof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000" u="none" strike="noStrike" cap="none" noProof="0">
                          <a:solidFill>
                            <a:srgbClr val="52393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Linguistics</a:t>
                      </a:r>
                      <a:endParaRPr lang="en-GB" sz="1400" u="none" strike="noStrike" cap="none" noProof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000" u="none" strike="noStrike" cap="none" noProof="0">
                          <a:solidFill>
                            <a:srgbClr val="52393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105</a:t>
                      </a:r>
                      <a:endParaRPr lang="en-GB" sz="1400" u="none" strike="noStrike" cap="none" noProof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000" u="none" strike="noStrike" cap="none" noProof="0">
                          <a:solidFill>
                            <a:srgbClr val="52393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Literary Studies</a:t>
                      </a:r>
                      <a:endParaRPr lang="en-GB" sz="1400" u="none" strike="noStrike" cap="none" noProof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3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000" u="none" strike="noStrike" cap="none" noProof="0">
                          <a:solidFill>
                            <a:srgbClr val="52393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106</a:t>
                      </a:r>
                      <a:endParaRPr lang="en-GB" sz="1400" u="none" strike="noStrike" cap="none" noProof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000" u="none" strike="noStrike" cap="none" noProof="0">
                          <a:solidFill>
                            <a:srgbClr val="52393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Social and Cultural Anthropology, Non-European Cultures, Jewish Studies and Religious Studies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000" u="none" strike="noStrike" cap="none" noProof="0">
                          <a:solidFill>
                            <a:srgbClr val="52393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108</a:t>
                      </a:r>
                      <a:endParaRPr lang="en-GB" sz="1400" u="none" strike="noStrike" cap="none" noProof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000" u="none" strike="noStrike" cap="none" noProof="0" dirty="0">
                          <a:solidFill>
                            <a:srgbClr val="52393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Philosophy</a:t>
                      </a:r>
                      <a:endParaRPr lang="en-GB" sz="1400" u="none" strike="noStrike" cap="none" noProof="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7" name="Google Shape;77;p10"/>
          <p:cNvSpPr txBox="1">
            <a:spLocks noGrp="1"/>
          </p:cNvSpPr>
          <p:nvPr>
            <p:ph type="body" idx="1"/>
          </p:nvPr>
        </p:nvSpPr>
        <p:spPr>
          <a:xfrm>
            <a:off x="2578725" y="5797952"/>
            <a:ext cx="9202200" cy="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 sz="1600" dirty="0"/>
              <a:t>According to DDFG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B842CD37-CEE5-054A-815B-02ECF1E1F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50" y="1142516"/>
            <a:ext cx="10891593" cy="979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1"/>
          <p:cNvSpPr txBox="1">
            <a:spLocks noGrp="1"/>
          </p:cNvSpPr>
          <p:nvPr>
            <p:ph type="body" idx="1"/>
          </p:nvPr>
        </p:nvSpPr>
        <p:spPr>
          <a:xfrm>
            <a:off x="6354075" y="590750"/>
            <a:ext cx="4999800" cy="47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685800" lvl="1" indent="-237490" algn="l" rtl="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2000"/>
              <a:buChar char="»"/>
            </a:pPr>
            <a:r>
              <a:rPr lang="en-GB" sz="2000" b="1" dirty="0"/>
              <a:t>Text Collections </a:t>
            </a:r>
            <a:r>
              <a:rPr lang="en-GB" sz="2000" dirty="0"/>
              <a:t>(literary texts, non-fictional texts, newspaper- und magazine texts, interviews, inscriptions, manuscripts, prints etc.)</a:t>
            </a:r>
          </a:p>
          <a:p>
            <a:pPr marL="685800" lvl="1" indent="-237490" algn="l" rtl="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2000"/>
              <a:buChar char="»"/>
            </a:pPr>
            <a:r>
              <a:rPr lang="en-GB" sz="2000" b="1" dirty="0"/>
              <a:t>mono- and multimodal recordings</a:t>
            </a:r>
            <a:br>
              <a:rPr lang="en-GB" sz="2000" dirty="0"/>
            </a:br>
            <a:r>
              <a:rPr lang="en-GB" sz="2000" dirty="0"/>
              <a:t>e. g. of spontaneous and formal speech (speeches, dialogues, news, interviews, everyday interaction, etc.)</a:t>
            </a:r>
          </a:p>
          <a:p>
            <a:pPr marL="685800" lvl="1" indent="-237490" algn="l" rtl="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2000"/>
              <a:buChar char="»"/>
            </a:pPr>
            <a:r>
              <a:rPr lang="en-GB" sz="2000" b="1" dirty="0"/>
              <a:t>Sensor data </a:t>
            </a:r>
            <a:br>
              <a:rPr lang="en-GB" sz="2000" dirty="0"/>
            </a:br>
            <a:r>
              <a:rPr lang="en-GB" sz="2000" dirty="0"/>
              <a:t>(EEG, </a:t>
            </a:r>
            <a:r>
              <a:rPr lang="en-GB" sz="2000" dirty="0" err="1"/>
              <a:t>eyetracking</a:t>
            </a:r>
            <a:r>
              <a:rPr lang="en-GB" sz="2000" dirty="0"/>
              <a:t>, articulography etc.)</a:t>
            </a:r>
          </a:p>
          <a:p>
            <a:pPr marL="685800" lvl="1" indent="-237490" algn="l" rtl="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2000"/>
              <a:buChar char="»"/>
            </a:pPr>
            <a:r>
              <a:rPr lang="en-GB" sz="2000" b="1" dirty="0"/>
              <a:t>Questionnaires, reaction times</a:t>
            </a:r>
          </a:p>
        </p:txBody>
      </p:sp>
      <p:sp>
        <p:nvSpPr>
          <p:cNvPr id="83" name="Google Shape;83;p11"/>
          <p:cNvSpPr txBox="1">
            <a:spLocks noGrp="1"/>
          </p:cNvSpPr>
          <p:nvPr>
            <p:ph type="ftr" idx="11"/>
          </p:nvPr>
        </p:nvSpPr>
        <p:spPr>
          <a:xfrm>
            <a:off x="1324303" y="6232634"/>
            <a:ext cx="100296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-DE" dirty="0" err="1"/>
              <a:t>www.text-plus.org</a:t>
            </a:r>
            <a:r>
              <a:rPr lang="de-DE" dirty="0"/>
              <a:t> </a:t>
            </a:r>
            <a:endParaRPr dirty="0"/>
          </a:p>
        </p:txBody>
      </p:sp>
      <p:sp>
        <p:nvSpPr>
          <p:cNvPr id="84" name="Google Shape;84;p11"/>
          <p:cNvSpPr txBox="1">
            <a:spLocks noGrp="1"/>
          </p:cNvSpPr>
          <p:nvPr>
            <p:ph type="sldNum" idx="12"/>
          </p:nvPr>
        </p:nvSpPr>
        <p:spPr>
          <a:xfrm>
            <a:off x="11464864" y="6317509"/>
            <a:ext cx="628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de-DE"/>
              <a:t>4</a:t>
            </a:fld>
            <a:endParaRPr/>
          </a:p>
        </p:txBody>
      </p:sp>
      <p:pic>
        <p:nvPicPr>
          <p:cNvPr id="85" name="Google Shape;85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1272750"/>
            <a:ext cx="5938227" cy="296911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F391E275-492F-A54B-9BF6-C503634DEFB7}"/>
              </a:ext>
            </a:extLst>
          </p:cNvPr>
          <p:cNvSpPr txBox="1"/>
          <p:nvPr/>
        </p:nvSpPr>
        <p:spPr>
          <a:xfrm>
            <a:off x="2159541" y="2434141"/>
            <a:ext cx="2762655" cy="646331"/>
          </a:xfrm>
          <a:prstGeom prst="rect">
            <a:avLst/>
          </a:prstGeom>
          <a:solidFill>
            <a:srgbClr val="7FA970"/>
          </a:solidFill>
        </p:spPr>
        <p:txBody>
          <a:bodyPr wrap="square" rtlCol="0">
            <a:spAutoFit/>
          </a:bodyPr>
          <a:lstStyle/>
          <a:p>
            <a:r>
              <a:rPr lang="en-GB" sz="3600" dirty="0"/>
              <a:t>Collection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2"/>
          <p:cNvSpPr txBox="1">
            <a:spLocks noGrp="1"/>
          </p:cNvSpPr>
          <p:nvPr>
            <p:ph type="body" idx="1"/>
          </p:nvPr>
        </p:nvSpPr>
        <p:spPr>
          <a:xfrm>
            <a:off x="6354075" y="590750"/>
            <a:ext cx="4999800" cy="47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685800" lvl="1" indent="-2032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000"/>
              <a:buChar char="»"/>
            </a:pPr>
            <a:r>
              <a:rPr lang="en-GB" sz="2000" dirty="0"/>
              <a:t>Dictionaries: </a:t>
            </a:r>
          </a:p>
          <a:p>
            <a:pPr marL="1371600" lvl="2" indent="-355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000"/>
              <a:buChar char="»"/>
            </a:pPr>
            <a:r>
              <a:rPr lang="en-GB" dirty="0"/>
              <a:t>monolingual/bilingual</a:t>
            </a:r>
          </a:p>
          <a:p>
            <a:pPr marL="1371600" lvl="2" indent="-355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000"/>
              <a:buChar char="»"/>
            </a:pPr>
            <a:r>
              <a:rPr lang="en-GB" dirty="0"/>
              <a:t>diachronic/synchronic</a:t>
            </a:r>
          </a:p>
          <a:p>
            <a:pPr marL="1371600" lvl="2" indent="-355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000"/>
              <a:buChar char="»"/>
            </a:pPr>
            <a:r>
              <a:rPr lang="en-GB" dirty="0"/>
              <a:t>standard language/dialect</a:t>
            </a:r>
          </a:p>
          <a:p>
            <a:pPr marL="685800" lvl="1" indent="-2032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000"/>
              <a:buChar char="»"/>
            </a:pPr>
            <a:r>
              <a:rPr lang="en-GB" sz="2000" dirty="0"/>
              <a:t>Encyclopaedia</a:t>
            </a:r>
            <a:endParaRPr lang="en-GB" sz="2000" dirty="0">
              <a:sym typeface="Arial"/>
            </a:endParaRPr>
          </a:p>
          <a:p>
            <a:pPr marL="685800" lvl="1" indent="-2032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000"/>
              <a:buChar char="»"/>
            </a:pPr>
            <a:r>
              <a:rPr lang="en-GB" sz="2000" dirty="0">
                <a:sym typeface="Arial"/>
              </a:rPr>
              <a:t>Authority data</a:t>
            </a:r>
          </a:p>
          <a:p>
            <a:pPr marL="685800" lvl="1" indent="-2032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000"/>
              <a:buChar char="»"/>
            </a:pPr>
            <a:r>
              <a:rPr lang="en-GB" sz="2000" dirty="0"/>
              <a:t>Terminological databases</a:t>
            </a:r>
            <a:endParaRPr lang="en-GB" sz="2000" dirty="0">
              <a:sym typeface="Arial"/>
            </a:endParaRPr>
          </a:p>
          <a:p>
            <a:pPr marL="685800" lvl="1" indent="-2032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000"/>
              <a:buChar char="»"/>
            </a:pPr>
            <a:r>
              <a:rPr lang="en-GB" sz="2000" dirty="0"/>
              <a:t>Ontologies</a:t>
            </a:r>
          </a:p>
          <a:p>
            <a:pPr marL="685800" lvl="1" indent="-2032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000"/>
              <a:buChar char="»"/>
            </a:pPr>
            <a:r>
              <a:rPr lang="en-GB" sz="2000" dirty="0"/>
              <a:t>Word nets</a:t>
            </a:r>
          </a:p>
          <a:p>
            <a:pPr marL="685800" lvl="1" indent="-2032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000"/>
              <a:buChar char="»"/>
            </a:pPr>
            <a:r>
              <a:rPr lang="en-GB" sz="2000" dirty="0"/>
              <a:t>Word lists</a:t>
            </a:r>
            <a:endParaRPr lang="en-GB" sz="2000" dirty="0">
              <a:sym typeface="Arial"/>
            </a:endParaRPr>
          </a:p>
          <a:p>
            <a:pPr marL="685800" lvl="1" indent="-2032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000"/>
              <a:buChar char="»"/>
            </a:pPr>
            <a:r>
              <a:rPr lang="en-GB" sz="2000" dirty="0"/>
              <a:t>Wort maps and linguistic atlases</a:t>
            </a:r>
          </a:p>
        </p:txBody>
      </p:sp>
      <p:sp>
        <p:nvSpPr>
          <p:cNvPr id="91" name="Google Shape;91;p12"/>
          <p:cNvSpPr txBox="1">
            <a:spLocks noGrp="1"/>
          </p:cNvSpPr>
          <p:nvPr>
            <p:ph type="ftr" idx="11"/>
          </p:nvPr>
        </p:nvSpPr>
        <p:spPr>
          <a:xfrm>
            <a:off x="1324303" y="6232634"/>
            <a:ext cx="100296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-DE"/>
              <a:t>www.text-plus.org </a:t>
            </a:r>
            <a:endParaRPr/>
          </a:p>
        </p:txBody>
      </p:sp>
      <p:sp>
        <p:nvSpPr>
          <p:cNvPr id="92" name="Google Shape;92;p12"/>
          <p:cNvSpPr txBox="1">
            <a:spLocks noGrp="1"/>
          </p:cNvSpPr>
          <p:nvPr>
            <p:ph type="sldNum" idx="12"/>
          </p:nvPr>
        </p:nvSpPr>
        <p:spPr>
          <a:xfrm>
            <a:off x="11464864" y="6317509"/>
            <a:ext cx="628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de-DE"/>
              <a:t>5</a:t>
            </a:fld>
            <a:endParaRPr/>
          </a:p>
        </p:txBody>
      </p:sp>
      <p:pic>
        <p:nvPicPr>
          <p:cNvPr id="93" name="Google Shape;93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1272750"/>
            <a:ext cx="5938227" cy="296911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84A3AB59-D8A9-6A48-8B45-4E56A7643AE8}"/>
              </a:ext>
            </a:extLst>
          </p:cNvPr>
          <p:cNvSpPr txBox="1"/>
          <p:nvPr/>
        </p:nvSpPr>
        <p:spPr>
          <a:xfrm>
            <a:off x="2159541" y="2297956"/>
            <a:ext cx="2762655" cy="954107"/>
          </a:xfrm>
          <a:prstGeom prst="rect">
            <a:avLst/>
          </a:prstGeom>
          <a:solidFill>
            <a:srgbClr val="E99415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800" dirty="0"/>
              <a:t>Lexical Resources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3"/>
          <p:cNvSpPr txBox="1">
            <a:spLocks noGrp="1"/>
          </p:cNvSpPr>
          <p:nvPr>
            <p:ph type="body" idx="1"/>
          </p:nvPr>
        </p:nvSpPr>
        <p:spPr>
          <a:xfrm>
            <a:off x="6354075" y="1272625"/>
            <a:ext cx="4999800" cy="29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685800" lvl="1" indent="-203200" algn="l" rtl="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2000"/>
              <a:buChar char="»"/>
            </a:pPr>
            <a:r>
              <a:rPr lang="en-GB" sz="2000" dirty="0"/>
              <a:t>diplomatic editions</a:t>
            </a:r>
          </a:p>
          <a:p>
            <a:pPr marL="685800" lvl="1" indent="-203200" algn="l" rtl="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2000"/>
              <a:buChar char="»"/>
            </a:pPr>
            <a:r>
              <a:rPr lang="en-GB" sz="2000" dirty="0"/>
              <a:t>genetic editions</a:t>
            </a:r>
          </a:p>
          <a:p>
            <a:pPr marL="685800" lvl="1" indent="-203200" algn="l" rtl="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2000"/>
              <a:buChar char="»"/>
            </a:pPr>
            <a:r>
              <a:rPr lang="en-GB" sz="2000" dirty="0"/>
              <a:t>historic-critical editions</a:t>
            </a:r>
            <a:endParaRPr lang="en-GB" sz="2000" b="1" dirty="0"/>
          </a:p>
        </p:txBody>
      </p:sp>
      <p:sp>
        <p:nvSpPr>
          <p:cNvPr id="99" name="Google Shape;99;p13"/>
          <p:cNvSpPr txBox="1">
            <a:spLocks noGrp="1"/>
          </p:cNvSpPr>
          <p:nvPr>
            <p:ph type="ftr" idx="11"/>
          </p:nvPr>
        </p:nvSpPr>
        <p:spPr>
          <a:xfrm>
            <a:off x="1324303" y="6232634"/>
            <a:ext cx="100296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-DE"/>
              <a:t>www.text-plus.org </a:t>
            </a:r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sldNum" idx="12"/>
          </p:nvPr>
        </p:nvSpPr>
        <p:spPr>
          <a:xfrm>
            <a:off x="11464864" y="6317509"/>
            <a:ext cx="628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de-DE"/>
              <a:t>6</a:t>
            </a:fld>
            <a:endParaRPr/>
          </a:p>
        </p:txBody>
      </p:sp>
      <p:pic>
        <p:nvPicPr>
          <p:cNvPr id="101" name="Google Shape;101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1272750"/>
            <a:ext cx="5938227" cy="296911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D0620586-FAAA-A040-9575-12C565B09091}"/>
              </a:ext>
            </a:extLst>
          </p:cNvPr>
          <p:cNvSpPr txBox="1"/>
          <p:nvPr/>
        </p:nvSpPr>
        <p:spPr>
          <a:xfrm>
            <a:off x="2159541" y="2434141"/>
            <a:ext cx="2762655" cy="646331"/>
          </a:xfrm>
          <a:prstGeom prst="rect">
            <a:avLst/>
          </a:prstGeom>
          <a:solidFill>
            <a:srgbClr val="7DA3AC"/>
          </a:solidFill>
        </p:spPr>
        <p:txBody>
          <a:bodyPr wrap="square" rtlCol="0">
            <a:spAutoFit/>
          </a:bodyPr>
          <a:lstStyle/>
          <a:p>
            <a:r>
              <a:rPr lang="en-GB" sz="3600" dirty="0"/>
              <a:t>Editions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Born-digitals: Authors and their Heritage</a:t>
            </a:r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096151"/>
            <a:ext cx="6884818" cy="4924098"/>
          </a:xfrm>
        </p:spPr>
        <p:txBody>
          <a:bodyPr>
            <a:normAutofit fontScale="92500"/>
          </a:bodyPr>
          <a:lstStyle/>
          <a:p>
            <a:pPr marL="50800" indent="0">
              <a:buNone/>
            </a:pPr>
            <a:r>
              <a:rPr lang="en-GB" b="1" dirty="0"/>
              <a:t>Thomas </a:t>
            </a:r>
            <a:r>
              <a:rPr lang="en-GB" b="1" dirty="0" err="1"/>
              <a:t>Strittmatter</a:t>
            </a:r>
            <a:r>
              <a:rPr lang="en-GB" b="1" dirty="0"/>
              <a:t> (1961-1995)</a:t>
            </a:r>
            <a:endParaRPr lang="en-GB" dirty="0"/>
          </a:p>
          <a:p>
            <a:pPr marL="50800" indent="0">
              <a:buNone/>
            </a:pPr>
            <a:r>
              <a:rPr lang="en-GB" dirty="0"/>
              <a:t>Drama author with a large digital legacy</a:t>
            </a:r>
          </a:p>
          <a:p>
            <a:pPr marL="50800" indent="0">
              <a:buNone/>
            </a:pPr>
            <a:r>
              <a:rPr lang="en-GB" dirty="0"/>
              <a:t>Collection:</a:t>
            </a:r>
            <a:br>
              <a:rPr lang="en-GB" dirty="0"/>
            </a:br>
            <a:r>
              <a:rPr lang="en-GB" dirty="0"/>
              <a:t>- digital unique material </a:t>
            </a:r>
            <a:br>
              <a:rPr lang="en-GB" dirty="0"/>
            </a:br>
            <a:r>
              <a:rPr lang="en-GB" dirty="0"/>
              <a:t>- digitized </a:t>
            </a:r>
            <a:r>
              <a:rPr lang="en-GB" dirty="0" err="1"/>
              <a:t>analog</a:t>
            </a:r>
            <a:r>
              <a:rPr lang="en-GB" dirty="0"/>
              <a:t> material </a:t>
            </a:r>
            <a:br>
              <a:rPr lang="en-GB" dirty="0"/>
            </a:br>
            <a:r>
              <a:rPr lang="en-GB" dirty="0"/>
              <a:t>- digital documents published on- and offline</a:t>
            </a:r>
          </a:p>
          <a:p>
            <a:pPr marL="50800" indent="0">
              <a:buNone/>
            </a:pPr>
            <a:r>
              <a:rPr lang="en-GB" dirty="0"/>
              <a:t>Challenges: </a:t>
            </a:r>
            <a:br>
              <a:rPr lang="en-GB" dirty="0"/>
            </a:br>
            <a:r>
              <a:rPr lang="en-GB" dirty="0"/>
              <a:t>- reconstruct texts from old hard- and software </a:t>
            </a:r>
            <a:br>
              <a:rPr lang="en-GB" dirty="0"/>
            </a:br>
            <a:r>
              <a:rPr lang="en-GB" dirty="0"/>
              <a:t>- filter legally sensitive material</a:t>
            </a:r>
            <a:endParaRPr lang="en-GB" sz="22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mtClean="0"/>
              <a:t>7</a:t>
            </a:fld>
            <a:endParaRPr lang="de-DE"/>
          </a:p>
        </p:txBody>
      </p:sp>
      <p:pic>
        <p:nvPicPr>
          <p:cNvPr id="6" name="Google Shape;175;gac7e183ac5_1_7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97875" y="1213523"/>
            <a:ext cx="3100513" cy="4421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76;gac7e183ac5_1_723"/>
          <p:cNvPicPr preferRelativeResize="0"/>
          <p:nvPr/>
        </p:nvPicPr>
        <p:blipFill rotWithShape="1"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35586" y="1543664"/>
            <a:ext cx="2626577" cy="1841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77;gac7e183ac5_1_723"/>
          <p:cNvPicPr preferRelativeResize="0"/>
          <p:nvPr/>
        </p:nvPicPr>
        <p:blipFill rotWithShape="1"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97174" y="4567260"/>
            <a:ext cx="1423238" cy="140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78;gac7e183ac5_1_723"/>
          <p:cNvPicPr preferRelativeResize="0"/>
          <p:nvPr/>
        </p:nvPicPr>
        <p:blipFill rotWithShape="1">
          <a:blip r:embed="rId6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45111" y="3807998"/>
            <a:ext cx="2451675" cy="221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79;gac7e183ac5_1_723"/>
          <p:cNvPicPr preferRelativeResize="0"/>
          <p:nvPr/>
        </p:nvPicPr>
        <p:blipFill rotWithShape="1">
          <a:blip r:embed="rId7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57827" y="3231805"/>
            <a:ext cx="1774470" cy="133545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66;p9">
            <a:extLst>
              <a:ext uri="{FF2B5EF4-FFF2-40B4-BE49-F238E27FC236}">
                <a16:creationId xmlns:a16="http://schemas.microsoft.com/office/drawing/2014/main" id="{3C5DAC06-6BC5-2A41-9F6E-C90D4CA9676C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324303" y="6232634"/>
            <a:ext cx="100296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-DE"/>
              <a:t>www.text-plus.org </a:t>
            </a:r>
            <a:endParaRPr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C085B938-96A9-474F-A116-6B1A19ED9356}"/>
              </a:ext>
            </a:extLst>
          </p:cNvPr>
          <p:cNvSpPr txBox="1"/>
          <p:nvPr/>
        </p:nvSpPr>
        <p:spPr>
          <a:xfrm rot="1144866">
            <a:off x="10091117" y="326701"/>
            <a:ext cx="2140946" cy="1200329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de-DE" sz="2400" dirty="0"/>
              <a:t>Deutsches Literaturarchiv Marbach</a:t>
            </a:r>
          </a:p>
        </p:txBody>
      </p:sp>
    </p:spTree>
    <p:extLst>
      <p:ext uri="{BB962C8B-B14F-4D97-AF65-F5344CB8AC3E}">
        <p14:creationId xmlns:p14="http://schemas.microsoft.com/office/powerpoint/2010/main" val="18386674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Born-digitals: Multimodal Data</a:t>
            </a:r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173616"/>
            <a:ext cx="6658778" cy="4910131"/>
          </a:xfrm>
        </p:spPr>
        <p:txBody>
          <a:bodyPr>
            <a:normAutofit fontScale="85000" lnSpcReduction="20000"/>
          </a:bodyPr>
          <a:lstStyle/>
          <a:p>
            <a:pPr marL="50800" indent="0">
              <a:buNone/>
            </a:pPr>
            <a:r>
              <a:rPr lang="en-GB" b="1" dirty="0"/>
              <a:t>Internet literature since 2008</a:t>
            </a:r>
            <a:r>
              <a:rPr lang="en-GB" dirty="0"/>
              <a:t> </a:t>
            </a:r>
          </a:p>
          <a:p>
            <a:pPr fontAlgn="base"/>
            <a:r>
              <a:rPr lang="en-GB" dirty="0"/>
              <a:t> highly heterogeneous type of texts: </a:t>
            </a:r>
            <a:br>
              <a:rPr lang="en-GB" dirty="0"/>
            </a:br>
            <a:r>
              <a:rPr lang="en-GB" dirty="0"/>
              <a:t>    journals, weblogs, electronic literature, …</a:t>
            </a:r>
            <a:br>
              <a:rPr lang="en-GB" dirty="0"/>
            </a:br>
            <a:r>
              <a:rPr lang="en-GB" dirty="0"/>
              <a:t>    often with icons, pictures, sound, </a:t>
            </a:r>
            <a:br>
              <a:rPr lang="en-GB" dirty="0"/>
            </a:br>
            <a:r>
              <a:rPr lang="en-GB" dirty="0"/>
              <a:t>    overlap with games</a:t>
            </a:r>
          </a:p>
          <a:p>
            <a:pPr marL="50800" indent="0">
              <a:buNone/>
            </a:pPr>
            <a:r>
              <a:rPr lang="en-GB" dirty="0"/>
              <a:t>Challenges</a:t>
            </a:r>
          </a:p>
          <a:p>
            <a:pPr fontAlgn="base"/>
            <a:r>
              <a:rPr lang="en-GB" dirty="0"/>
              <a:t>archive and emulate such literature</a:t>
            </a:r>
          </a:p>
          <a:p>
            <a:pPr fontAlgn="base"/>
            <a:r>
              <a:rPr lang="en-GB" dirty="0"/>
              <a:t>study its interactive forms and media overlap</a:t>
            </a:r>
          </a:p>
          <a:p>
            <a:pPr marL="50800" indent="0">
              <a:buNone/>
            </a:pPr>
            <a:r>
              <a:rPr lang="en-GB" dirty="0"/>
              <a:t>Question: </a:t>
            </a:r>
          </a:p>
          <a:p>
            <a:r>
              <a:rPr lang="en-GB" dirty="0"/>
              <a:t>What about AI generated texts?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mtClean="0"/>
              <a:t>8</a:t>
            </a:fld>
            <a:endParaRPr lang="de-DE"/>
          </a:p>
        </p:txBody>
      </p:sp>
      <p:pic>
        <p:nvPicPr>
          <p:cNvPr id="6" name="Google Shape;188;gac7e183ac5_1_7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96978" y="1490859"/>
            <a:ext cx="4154951" cy="419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89;gac7e183ac5_1_7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46454" y="3562447"/>
            <a:ext cx="3302105" cy="2291843"/>
          </a:xfrm>
          <a:prstGeom prst="rect">
            <a:avLst/>
          </a:prstGeom>
          <a:noFill/>
          <a:ln w="9525" cap="flat" cmpd="sng">
            <a:solidFill>
              <a:srgbClr val="52393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" name="Google Shape;190;gac7e183ac5_1_7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047174" y="1578870"/>
            <a:ext cx="3048088" cy="1813671"/>
          </a:xfrm>
          <a:prstGeom prst="rect">
            <a:avLst/>
          </a:prstGeom>
          <a:noFill/>
          <a:ln w="9525" cap="flat" cmpd="sng">
            <a:solidFill>
              <a:srgbClr val="52393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9" name="Google Shape;254;gac7e183ac5_1_848"/>
          <p:cNvSpPr/>
          <p:nvPr/>
        </p:nvSpPr>
        <p:spPr>
          <a:xfrm>
            <a:off x="9753124" y="5858748"/>
            <a:ext cx="2325600" cy="2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r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de-DE" sz="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http://literatur-im-netz.dla-marbach.de/</a:t>
            </a:r>
            <a:endParaRPr sz="800" dirty="0">
              <a:solidFill>
                <a:srgbClr val="52393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60EEDCD-CA2B-1C40-8814-F18F1F7C49DE}"/>
              </a:ext>
            </a:extLst>
          </p:cNvPr>
          <p:cNvSpPr txBox="1"/>
          <p:nvPr/>
        </p:nvSpPr>
        <p:spPr>
          <a:xfrm rot="1144866">
            <a:off x="10091117" y="326701"/>
            <a:ext cx="2140946" cy="1200329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de-DE" sz="2400" dirty="0"/>
              <a:t>Deutsches Literaturarchiv Marbach</a:t>
            </a:r>
          </a:p>
        </p:txBody>
      </p:sp>
      <p:sp>
        <p:nvSpPr>
          <p:cNvPr id="11" name="Google Shape;66;p9">
            <a:extLst>
              <a:ext uri="{FF2B5EF4-FFF2-40B4-BE49-F238E27FC236}">
                <a16:creationId xmlns:a16="http://schemas.microsoft.com/office/drawing/2014/main" id="{23C24007-8FAB-FE44-AB0C-4DE396BC8429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324303" y="6232634"/>
            <a:ext cx="100296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-DE" dirty="0" err="1"/>
              <a:t>www.text-plus.org</a:t>
            </a:r>
            <a:r>
              <a:rPr lang="de-DE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819788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German Text Archive</a:t>
            </a:r>
            <a:br>
              <a:rPr lang="de-DE" dirty="0"/>
            </a:br>
            <a:r>
              <a:rPr lang="de-DE" sz="2000" i="1" dirty="0" err="1"/>
              <a:t>www.deutschestextarchiv.de</a:t>
            </a:r>
            <a:endParaRPr lang="de-DE" sz="200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640899"/>
            <a:ext cx="6341245" cy="4059510"/>
          </a:xfrm>
        </p:spPr>
        <p:txBody>
          <a:bodyPr>
            <a:normAutofit fontScale="92500" lnSpcReduction="20000"/>
          </a:bodyPr>
          <a:lstStyle/>
          <a:p>
            <a:pPr fontAlgn="base"/>
            <a:r>
              <a:rPr lang="en-GB" dirty="0"/>
              <a:t>active archive of 17th-20th c. German texts with a large community</a:t>
            </a:r>
          </a:p>
          <a:p>
            <a:pPr fontAlgn="base"/>
            <a:r>
              <a:rPr lang="en-GB" dirty="0"/>
              <a:t>platform for collaborative quality assurance </a:t>
            </a:r>
          </a:p>
          <a:p>
            <a:pPr fontAlgn="base"/>
            <a:r>
              <a:rPr lang="en-GB" dirty="0"/>
              <a:t>standardized: via DFG-recommended DTA-Base format</a:t>
            </a:r>
          </a:p>
          <a:p>
            <a:pPr fontAlgn="base"/>
            <a:r>
              <a:rPr lang="en-GB" dirty="0"/>
              <a:t>wide re-use due to analysis tools and download packages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mtClean="0"/>
              <a:t>9</a:t>
            </a:fld>
            <a:endParaRPr lang="de-DE"/>
          </a:p>
        </p:txBody>
      </p:sp>
      <p:pic>
        <p:nvPicPr>
          <p:cNvPr id="6" name="Google Shape;227;gac7e183ac5_1_828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9790" y="1060428"/>
            <a:ext cx="2104909" cy="565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28;gac7e183ac5_1_828"/>
          <p:cNvPicPr preferRelativeResize="0"/>
          <p:nvPr/>
        </p:nvPicPr>
        <p:blipFill rotWithShape="1"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59990" y="4320559"/>
            <a:ext cx="4379600" cy="2279467"/>
          </a:xfrm>
          <a:prstGeom prst="rect">
            <a:avLst/>
          </a:prstGeom>
          <a:noFill/>
          <a:ln w="9525" cap="flat" cmpd="sng">
            <a:solidFill>
              <a:srgbClr val="52393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" name="Google Shape;229;gac7e183ac5_1_8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79445" y="1713722"/>
            <a:ext cx="4375255" cy="251891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97F6C287-5A95-E841-9AE2-20B745070C32}"/>
              </a:ext>
            </a:extLst>
          </p:cNvPr>
          <p:cNvSpPr txBox="1"/>
          <p:nvPr/>
        </p:nvSpPr>
        <p:spPr>
          <a:xfrm rot="169591">
            <a:off x="7453642" y="142392"/>
            <a:ext cx="4602829" cy="83099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2400" dirty="0"/>
              <a:t>Berlin-Brandenburgische Akademie der Wissenschaften</a:t>
            </a:r>
          </a:p>
        </p:txBody>
      </p:sp>
      <p:sp>
        <p:nvSpPr>
          <p:cNvPr id="10" name="Google Shape;66;p9">
            <a:extLst>
              <a:ext uri="{FF2B5EF4-FFF2-40B4-BE49-F238E27FC236}">
                <a16:creationId xmlns:a16="http://schemas.microsoft.com/office/drawing/2014/main" id="{518C8E8C-9BFE-CC49-AE5F-0FBA8FF7CA96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324303" y="6232634"/>
            <a:ext cx="100296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-DE"/>
              <a:t>www.text-plus.org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932694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1047</Words>
  <Application>Microsoft Macintosh PowerPoint</Application>
  <PresentationFormat>Breitbild</PresentationFormat>
  <Paragraphs>179</Paragraphs>
  <Slides>19</Slides>
  <Notes>19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3" baseType="lpstr">
      <vt:lpstr>Calibri</vt:lpstr>
      <vt:lpstr>Roboto</vt:lpstr>
      <vt:lpstr>Arial</vt:lpstr>
      <vt:lpstr>Office</vt:lpstr>
      <vt:lpstr>"Text as data?" – The diversity of humanities research data</vt:lpstr>
      <vt:lpstr>Text+ objectives</vt:lpstr>
      <vt:lpstr>Data domains and disciplines</vt:lpstr>
      <vt:lpstr>PowerPoint-Präsentation</vt:lpstr>
      <vt:lpstr>PowerPoint-Präsentation</vt:lpstr>
      <vt:lpstr>PowerPoint-Präsentation</vt:lpstr>
      <vt:lpstr>Born-digitals: Authors and their Heritage  </vt:lpstr>
      <vt:lpstr>Born-digitals: Multimodal Data  </vt:lpstr>
      <vt:lpstr>German Text Archive www.deutschestextarchiv.de</vt:lpstr>
      <vt:lpstr>Patristic Text Archive https://pta.bbaw.de</vt:lpstr>
      <vt:lpstr>Digitale Turfan Archive</vt:lpstr>
      <vt:lpstr>Example: parliamentary debates</vt:lpstr>
      <vt:lpstr>Example: wordnets</vt:lpstr>
      <vt:lpstr>Selected objectives for sharing data</vt:lpstr>
      <vt:lpstr>FAIR und CARE  </vt:lpstr>
      <vt:lpstr>How to Make a Black Hole FAIRer?</vt:lpstr>
      <vt:lpstr>PowerPoint-Präsentation</vt:lpstr>
      <vt:lpstr>The following projects contributed to the Text+ activities in Tübingen:</vt:lpstr>
      <vt:lpstr>More information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Text as data? - The diversity of humanities research data</dc:title>
  <dc:subject>Darstellung vielfältiger Forschungsdaten in den Geisteswissenschaften wie sie von Text+ unterstützt werden.</dc:subject>
  <dc:creator>Thorsten Trippel</dc:creator>
  <cp:keywords/>
  <dc:description/>
  <cp:lastModifiedBy>Thorsten Trippel</cp:lastModifiedBy>
  <cp:revision>60</cp:revision>
  <cp:lastPrinted>2020-12-09T14:36:08Z</cp:lastPrinted>
  <dcterms:created xsi:type="dcterms:W3CDTF">2020-06-29T07:08:50Z</dcterms:created>
  <dcterms:modified xsi:type="dcterms:W3CDTF">2021-07-16T07:50:40Z</dcterms:modified>
  <cp:category/>
</cp:coreProperties>
</file>