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714" r:id="rId11"/>
    <p:sldId id="701" r:id="rId12"/>
    <p:sldId id="697" r:id="rId13"/>
    <p:sldId id="702" r:id="rId14"/>
    <p:sldId id="703" r:id="rId15"/>
    <p:sldId id="270" r:id="rId16"/>
    <p:sldId id="27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gbvSErXqxFVjEvpPqfA3ZMe31i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963"/>
  </p:normalViewPr>
  <p:slideViewPr>
    <p:cSldViewPr snapToGrid="0">
      <p:cViewPr varScale="1">
        <p:scale>
          <a:sx n="98" d="100"/>
          <a:sy n="98" d="100"/>
        </p:scale>
        <p:origin x="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d6ad015943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Galaxy?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The problem we wanted to solve - user-friendly access to simulations, interface available from anywhere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Workflows, reproducibility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AIIDA - </a:t>
            </a:r>
            <a:endParaRPr/>
          </a:p>
        </p:txBody>
      </p:sp>
      <p:sp>
        <p:nvSpPr>
          <p:cNvPr id="106" name="Google Shape;106;g1d6ad01594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Galaxy?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The problem we wanted to solve - user-friendly access to simulations, interface available from anywhere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Workflows, reproducibility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AIIDA - </a:t>
            </a: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d6ad015943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Galaxy?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The problem we wanted to solve - user-friendly access to simulations, interface available from anywhere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Workflows, reproducibility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AIIDA - </a:t>
            </a:r>
            <a:endParaRPr/>
          </a:p>
        </p:txBody>
      </p:sp>
      <p:sp>
        <p:nvSpPr>
          <p:cNvPr id="124" name="Google Shape;124;g1d6ad01594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d6ad015943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1d6ad01594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d6ad015943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d6ad015943_4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1d6ad015943_4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E8694-D4EC-A845-B633-8C3E858D3DD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76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laxyprojec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oi.org/10.1093/nar/gkac610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laxyproject.org/projects/es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hyperlink" Target="http://j-parc.jp/c/en/index.html" TargetMode="External"/><Relationship Id="rId14" Type="http://schemas.openxmlformats.org/officeDocument/2006/relationships/hyperlink" Target="https://muon-spectroscopy-computational-project.github.io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ypi.org/project/PyMuonSuite/" TargetMode="External"/><Relationship Id="rId2" Type="http://schemas.openxmlformats.org/officeDocument/2006/relationships/hyperlink" Target="https://pypi.org/project/muspinsi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9.png"/><Relationship Id="rId5" Type="http://schemas.openxmlformats.org/officeDocument/2006/relationships/hyperlink" Target="https://galaxyproject.org/" TargetMode="External"/><Relationship Id="rId4" Type="http://schemas.openxmlformats.org/officeDocument/2006/relationships/image" Target="../media/image18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laxyproject.org/" TargetMode="External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hyperlink" Target="https://galaxyproject.org/" TargetMode="External"/><Relationship Id="rId5" Type="http://schemas.openxmlformats.org/officeDocument/2006/relationships/image" Target="../media/image18.tiff"/><Relationship Id="rId4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18" Type="http://schemas.openxmlformats.org/officeDocument/2006/relationships/image" Target="../media/image31.jpg"/><Relationship Id="rId3" Type="http://schemas.openxmlformats.org/officeDocument/2006/relationships/hyperlink" Target="https://muon-spectroscopy-computational-project.github.io/web/index.html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25.jp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4.png"/><Relationship Id="rId5" Type="http://schemas.openxmlformats.org/officeDocument/2006/relationships/image" Target="../media/image2.png"/><Relationship Id="rId15" Type="http://schemas.openxmlformats.org/officeDocument/2006/relationships/image" Target="../media/image28.jp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.png"/><Relationship Id="rId1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945356" y="245336"/>
            <a:ext cx="104155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Galaxy Platform and its Applications to </a:t>
            </a:r>
            <a:r>
              <a:rPr lang="en-GB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Materials</a:t>
            </a:r>
            <a:r>
              <a:rPr lang="en-GB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Science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991544" y="889525"/>
            <a:ext cx="8208912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Leandro Liborio</a:t>
            </a:r>
            <a:r>
              <a:rPr lang="en-GB" sz="2000" b="1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Alejandra González-Beltrán</a:t>
            </a:r>
            <a:r>
              <a:rPr lang="en-GB" sz="2000" b="1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GB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Patrick Austin</a:t>
            </a:r>
            <a:r>
              <a:rPr lang="en-GB" sz="20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1,2</a:t>
            </a:r>
            <a:r>
              <a:rPr lang="en-GB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Eli Chadwick</a:t>
            </a:r>
            <a:r>
              <a:rPr lang="en-GB" sz="20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1,3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6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Theoretical and Computational Physics Group, SCD, STFC</a:t>
            </a:r>
            <a:endParaRPr/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6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and Software Engineering Group, SCD, STFC</a:t>
            </a:r>
            <a:endParaRPr/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6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Now at “The Carpentries”</a:t>
            </a:r>
            <a:endParaRPr sz="1600" b="0" i="0" u="none" strike="noStrike" cap="none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8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"/>
          <p:cNvGrpSpPr/>
          <p:nvPr/>
        </p:nvGrpSpPr>
        <p:grpSpPr>
          <a:xfrm>
            <a:off x="9005325" y="4565214"/>
            <a:ext cx="2916092" cy="932001"/>
            <a:chOff x="7560527" y="5486654"/>
            <a:chExt cx="4186179" cy="1242171"/>
          </a:xfrm>
        </p:grpSpPr>
        <p:pic>
          <p:nvPicPr>
            <p:cNvPr id="95" name="Google Shape;95;p1"/>
            <p:cNvPicPr preferRelativeResize="0"/>
            <p:nvPr/>
          </p:nvPicPr>
          <p:blipFill rotWithShape="1">
            <a:blip r:embed="rId4">
              <a:alphaModFix/>
            </a:blip>
            <a:srcRect l="16724" t="4678" b="25724"/>
            <a:stretch/>
          </p:blipFill>
          <p:spPr>
            <a:xfrm>
              <a:off x="7560527" y="5486654"/>
              <a:ext cx="2031658" cy="1242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"/>
            <p:cNvPicPr preferRelativeResize="0"/>
            <p:nvPr/>
          </p:nvPicPr>
          <p:blipFill rotWithShape="1">
            <a:blip r:embed="rId5">
              <a:alphaModFix/>
            </a:blip>
            <a:srcRect l="38758" r="-1"/>
            <a:stretch/>
          </p:blipFill>
          <p:spPr>
            <a:xfrm>
              <a:off x="9292079" y="5602861"/>
              <a:ext cx="2454627" cy="10097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" name="Google Shape;97;p1"/>
          <p:cNvSpPr/>
          <p:nvPr/>
        </p:nvSpPr>
        <p:spPr>
          <a:xfrm>
            <a:off x="5403850" y="4101468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909512" y="3203328"/>
            <a:ext cx="8373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PSDI Technical Meeting, January 18-19</a:t>
            </a:r>
            <a:r>
              <a:rPr lang="en-GB" sz="2000" b="1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 </a:t>
            </a:r>
            <a:r>
              <a:rPr lang="en-GB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2023, Coseners House, Abingdon, UK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" descr="Ada Lovelace Center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9526" y="4506066"/>
            <a:ext cx="1412835" cy="1096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 descr="Graphical user interface&#10;&#10;Description automatically generated with medium confidenc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43938" y="4427825"/>
            <a:ext cx="2214000" cy="116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44486" y="4565466"/>
            <a:ext cx="2706160" cy="9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descr="Icon&#10;&#10;Description automatically generated with medium confidenc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0070" y="4316039"/>
            <a:ext cx="1127564" cy="1378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991558" y="5880354"/>
            <a:ext cx="8660634" cy="837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d6ad015943_0_27"/>
          <p:cNvSpPr txBox="1"/>
          <p:nvPr/>
        </p:nvSpPr>
        <p:spPr>
          <a:xfrm>
            <a:off x="945356" y="185745"/>
            <a:ext cx="10415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1d6ad015943_0_27"/>
          <p:cNvSpPr txBox="1"/>
          <p:nvPr/>
        </p:nvSpPr>
        <p:spPr>
          <a:xfrm>
            <a:off x="2342025" y="1118025"/>
            <a:ext cx="81690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Developing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software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methods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to help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experimental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scientists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, in the field of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muon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spectroscopy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understand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and better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interpret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their results with the help of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state-of-the-art computational techniques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that are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sustainable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user-friendly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, and </a:t>
            </a:r>
            <a:r>
              <a:rPr lang="en-GB" sz="2700" b="1" dirty="0">
                <a:latin typeface="Calibri"/>
                <a:ea typeface="Calibri"/>
                <a:cs typeface="Calibri"/>
                <a:sym typeface="Calibri"/>
              </a:rPr>
              <a:t>reproducible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7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g1d6ad015943_0_27" descr="Ico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729" y="4286250"/>
            <a:ext cx="1284175" cy="156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/>
        </p:nvSpPr>
        <p:spPr>
          <a:xfrm>
            <a:off x="945356" y="185745"/>
            <a:ext cx="104155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2" descr="Ico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729" y="4286250"/>
            <a:ext cx="1284175" cy="156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3822" y="4930443"/>
            <a:ext cx="2614050" cy="92537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/>
        </p:nvSpPr>
        <p:spPr>
          <a:xfrm>
            <a:off x="3101400" y="4415425"/>
            <a:ext cx="956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Muon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2" descr="Ada Lovelace Cente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39649" y="6063079"/>
            <a:ext cx="851000" cy="66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 descr="Graphical user interface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68592" y="5995686"/>
            <a:ext cx="1479756" cy="79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 txBox="1"/>
          <p:nvPr/>
        </p:nvSpPr>
        <p:spPr>
          <a:xfrm>
            <a:off x="2342025" y="1118025"/>
            <a:ext cx="81690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Developing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software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methods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to help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experimental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scientists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, in the field of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muon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spectroscopy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understand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and better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interpret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their results with the help of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state-of-the-art computational techniques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that are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sustainable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user-friendly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, and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reproducible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d6ad015943_0_4"/>
          <p:cNvSpPr txBox="1"/>
          <p:nvPr/>
        </p:nvSpPr>
        <p:spPr>
          <a:xfrm>
            <a:off x="945356" y="185745"/>
            <a:ext cx="10415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g1d6ad015943_0_4" descr="Ico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729" y="4286250"/>
            <a:ext cx="1284175" cy="156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d6ad015943_0_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3822" y="4930443"/>
            <a:ext cx="2614050" cy="92537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d6ad015943_0_4"/>
          <p:cNvSpPr txBox="1"/>
          <p:nvPr/>
        </p:nvSpPr>
        <p:spPr>
          <a:xfrm>
            <a:off x="3101400" y="4415425"/>
            <a:ext cx="956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Muon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g1d6ad015943_0_4" descr="A picture containing graphical user interfac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97550" y="4415427"/>
            <a:ext cx="4497125" cy="61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d6ad015943_0_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6699" y="5760251"/>
            <a:ext cx="2214000" cy="78375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d6ad015943_0_4"/>
          <p:cNvSpPr txBox="1"/>
          <p:nvPr/>
        </p:nvSpPr>
        <p:spPr>
          <a:xfrm>
            <a:off x="8561450" y="5206150"/>
            <a:ext cx="1679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Materials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1d6ad015943_0_4"/>
          <p:cNvSpPr txBox="1"/>
          <p:nvPr/>
        </p:nvSpPr>
        <p:spPr>
          <a:xfrm>
            <a:off x="9808925" y="6303900"/>
            <a:ext cx="1679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and beyond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1d6ad015943_0_4"/>
          <p:cNvSpPr txBox="1"/>
          <p:nvPr/>
        </p:nvSpPr>
        <p:spPr>
          <a:xfrm>
            <a:off x="2342025" y="1118025"/>
            <a:ext cx="81690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Developing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software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methods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to help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experimental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scientists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, in the field of </a:t>
            </a:r>
            <a:r>
              <a:rPr lang="en-GB" sz="2700" b="1">
                <a:solidFill>
                  <a:srgbClr val="FD302B"/>
                </a:solidFill>
                <a:latin typeface="Calibri"/>
                <a:ea typeface="Calibri"/>
                <a:cs typeface="Calibri"/>
                <a:sym typeface="Calibri"/>
              </a:rPr>
              <a:t>materials science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understand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and better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interpret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their results with the help of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state-of-the-art computational techniques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that are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sustainable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user-friendly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, and </a:t>
            </a:r>
            <a:r>
              <a:rPr lang="en-GB" sz="2700" b="1">
                <a:latin typeface="Calibri"/>
                <a:ea typeface="Calibri"/>
                <a:cs typeface="Calibri"/>
                <a:sym typeface="Calibri"/>
              </a:rPr>
              <a:t>reproducible</a:t>
            </a:r>
            <a:r>
              <a:rPr lang="en-GB" sz="27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d6ad015943_0_18"/>
          <p:cNvSpPr txBox="1"/>
          <p:nvPr/>
        </p:nvSpPr>
        <p:spPr>
          <a:xfrm>
            <a:off x="945356" y="185745"/>
            <a:ext cx="10415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57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Why     					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1d6ad015943_0_18"/>
          <p:cNvSpPr txBox="1"/>
          <p:nvPr/>
        </p:nvSpPr>
        <p:spPr>
          <a:xfrm>
            <a:off x="387150" y="839825"/>
            <a:ext cx="11315700" cy="55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Galaxy: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mature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source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web platform for FAIR data intensive research​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367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from various domains, which can be combined in complex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workflows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through its graphical user interface (without programming experience and minimal technical impediments​)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367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 data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supporting sharing and publish results, workflows, and visualisations​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367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Run code in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interactive environments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(e.g. RStudio, Jupyter) along with other tools or workflows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367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 reproducibility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the capturing necessary information to repeat and understand data analysis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367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Scalable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computation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exploiting existing computing resources (from a standard laptop to institutional clusters and cloud-based platforms)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367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vibrant and growing global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Galaxy community</a:t>
            </a: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1d6ad015943_0_18"/>
          <p:cNvSpPr txBox="1"/>
          <p:nvPr/>
        </p:nvSpPr>
        <p:spPr>
          <a:xfrm>
            <a:off x="4042750" y="62648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https://galaxyproject.org/</a:t>
            </a:r>
            <a:r>
              <a:rPr lang="en-GB"/>
              <a:t> </a:t>
            </a:r>
            <a:endParaRPr/>
          </a:p>
        </p:txBody>
      </p:sp>
      <p:pic>
        <p:nvPicPr>
          <p:cNvPr id="142" name="Google Shape;142;g1d6ad015943_0_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9024" y="55476"/>
            <a:ext cx="2214000" cy="78375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1d6ad015943_0_18"/>
          <p:cNvSpPr txBox="1"/>
          <p:nvPr/>
        </p:nvSpPr>
        <p:spPr>
          <a:xfrm>
            <a:off x="6353750" y="62879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https://doi.org/10.1093/nar/gkac610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d6ad015943_4_0"/>
          <p:cNvSpPr txBox="1"/>
          <p:nvPr/>
        </p:nvSpPr>
        <p:spPr>
          <a:xfrm>
            <a:off x="8157875" y="90175"/>
            <a:ext cx="4224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 dirty="0">
                <a:solidFill>
                  <a:schemeClr val="hlink"/>
                </a:solidFill>
                <a:hlinkClick r:id="rId3"/>
              </a:rPr>
              <a:t>https://galaxyproject.org/projects/esg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50" name="Google Shape;150;g1d6ad015943_4_0" descr="A picture containing 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50" y="90174"/>
            <a:ext cx="7458326" cy="10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1d6ad015943_4_0"/>
          <p:cNvSpPr txBox="1"/>
          <p:nvPr/>
        </p:nvSpPr>
        <p:spPr>
          <a:xfrm>
            <a:off x="2607550" y="1387625"/>
            <a:ext cx="5356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 project that started in October 2022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g1d6ad015943_4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775" y="2005850"/>
            <a:ext cx="7658276" cy="410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1d6ad015943_4_0"/>
          <p:cNvSpPr txBox="1"/>
          <p:nvPr/>
        </p:nvSpPr>
        <p:spPr>
          <a:xfrm>
            <a:off x="8157875" y="705250"/>
            <a:ext cx="3933300" cy="5206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>
                <a:latin typeface="Calibri"/>
                <a:ea typeface="Calibri"/>
                <a:cs typeface="Calibri"/>
                <a:sym typeface="Calibri"/>
              </a:rPr>
              <a:t>Key objectives: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en-GB" sz="1700" dirty="0">
                <a:latin typeface="Calibri"/>
                <a:ea typeface="Calibri"/>
                <a:cs typeface="Calibri"/>
                <a:sym typeface="Calibri"/>
              </a:rPr>
              <a:t>Provide an accessible e-Infrastructure resources for European scientists to enable pioneering data-driven research across scientific domains		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1206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en-GB" sz="1700" dirty="0">
                <a:latin typeface="Calibri"/>
                <a:ea typeface="Calibri"/>
                <a:cs typeface="Calibri"/>
                <a:sym typeface="Calibri"/>
              </a:rPr>
              <a:t>Adoption of the proposed EuroScienceGateway </a:t>
            </a:r>
            <a:r>
              <a:rPr lang="en-GB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e-Infrastructure</a:t>
            </a:r>
            <a:r>
              <a:rPr lang="en-GB" sz="1700" dirty="0">
                <a:latin typeface="Calibri"/>
                <a:ea typeface="Calibri"/>
                <a:cs typeface="Calibri"/>
                <a:sym typeface="Calibri"/>
              </a:rPr>
              <a:t> by researchers in diverse scientific disciplines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57785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en-GB" sz="1700" dirty="0">
                <a:latin typeface="Calibri"/>
                <a:ea typeface="Calibri"/>
                <a:cs typeface="Calibri"/>
                <a:sym typeface="Calibri"/>
              </a:rPr>
              <a:t>Biodiversity and Climate Science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57785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en-GB" sz="1700" dirty="0">
                <a:latin typeface="Calibri"/>
                <a:ea typeface="Calibri"/>
                <a:cs typeface="Calibri"/>
                <a:sym typeface="Calibri"/>
              </a:rPr>
              <a:t>Astrophysics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57785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en-GB" sz="1700" dirty="0">
                <a:latin typeface="Calibri"/>
                <a:ea typeface="Calibri"/>
                <a:cs typeface="Calibri"/>
                <a:sym typeface="Calibri"/>
              </a:rPr>
              <a:t>Material Science:  Muon Science and potential expansions to Neutron and X-Ray science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1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dirty="0">
                <a:latin typeface="Calibri"/>
                <a:ea typeface="Calibri"/>
                <a:cs typeface="Calibri"/>
                <a:sym typeface="Calibri"/>
              </a:rPr>
              <a:t>                                          	 </a:t>
            </a:r>
            <a:endParaRPr sz="9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" descr="Ico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3600" y="2753969"/>
            <a:ext cx="2038811" cy="2491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" descr="A picture containing 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4935" y="1576005"/>
            <a:ext cx="6547065" cy="8946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3"/>
          <p:cNvGrpSpPr/>
          <p:nvPr/>
        </p:nvGrpSpPr>
        <p:grpSpPr>
          <a:xfrm>
            <a:off x="402880" y="1901042"/>
            <a:ext cx="3048874" cy="940955"/>
            <a:chOff x="7560527" y="5486654"/>
            <a:chExt cx="4186179" cy="1242171"/>
          </a:xfrm>
        </p:grpSpPr>
        <p:pic>
          <p:nvPicPr>
            <p:cNvPr id="161" name="Google Shape;161;p3"/>
            <p:cNvPicPr preferRelativeResize="0"/>
            <p:nvPr/>
          </p:nvPicPr>
          <p:blipFill rotWithShape="1">
            <a:blip r:embed="rId5">
              <a:alphaModFix/>
            </a:blip>
            <a:srcRect l="16724" t="4678" b="25724"/>
            <a:stretch/>
          </p:blipFill>
          <p:spPr>
            <a:xfrm>
              <a:off x="7560527" y="5486654"/>
              <a:ext cx="2031658" cy="1242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3"/>
            <p:cNvPicPr preferRelativeResize="0"/>
            <p:nvPr/>
          </p:nvPicPr>
          <p:blipFill rotWithShape="1">
            <a:blip r:embed="rId6">
              <a:alphaModFix/>
            </a:blip>
            <a:srcRect l="38758" r="-1"/>
            <a:stretch/>
          </p:blipFill>
          <p:spPr>
            <a:xfrm>
              <a:off x="9292079" y="5602861"/>
              <a:ext cx="2454627" cy="10097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3" name="Google Shape;163;p3" descr="Ada Lovelace Cente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68221" y="5279458"/>
            <a:ext cx="1634339" cy="126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94874" y="2541426"/>
            <a:ext cx="2214000" cy="78375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"/>
          <p:cNvSpPr/>
          <p:nvPr/>
        </p:nvSpPr>
        <p:spPr>
          <a:xfrm rot="2062085">
            <a:off x="6600691" y="5214215"/>
            <a:ext cx="721936" cy="21376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3" descr="http://j-parc.jp/c/tpl/images/logo.png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6318" y="6105612"/>
            <a:ext cx="1347393" cy="558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" descr="Overview document from Workshop 1 now available! | The ..."/>
          <p:cNvPicPr preferRelativeResize="0"/>
          <p:nvPr/>
        </p:nvPicPr>
        <p:blipFill rotWithShape="1">
          <a:blip r:embed="rId11">
            <a:alphaModFix/>
          </a:blip>
          <a:srcRect l="6219" t="30594" r="5749" b="32000"/>
          <a:stretch/>
        </p:blipFill>
        <p:spPr>
          <a:xfrm>
            <a:off x="125505" y="5108561"/>
            <a:ext cx="1695027" cy="729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" descr="PARTICIPATING ARTISTS | Leaning Out Of Windows"/>
          <p:cNvPicPr preferRelativeResize="0"/>
          <p:nvPr/>
        </p:nvPicPr>
        <p:blipFill rotWithShape="1">
          <a:blip r:embed="rId12">
            <a:alphaModFix/>
          </a:blip>
          <a:srcRect l="2540" t="34374" r="2735" b="31499"/>
          <a:stretch/>
        </p:blipFill>
        <p:spPr>
          <a:xfrm>
            <a:off x="1829958" y="6248290"/>
            <a:ext cx="2023578" cy="415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" descr="Graphical user interface&#10;&#10;Description automatically generated with medium confidenc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18443" y="5074953"/>
            <a:ext cx="2147850" cy="115381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"/>
          <p:cNvSpPr/>
          <p:nvPr/>
        </p:nvSpPr>
        <p:spPr>
          <a:xfrm rot="-2300218">
            <a:off x="3804962" y="5010350"/>
            <a:ext cx="633620" cy="196422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3"/>
          <p:cNvSpPr/>
          <p:nvPr/>
        </p:nvSpPr>
        <p:spPr>
          <a:xfrm rot="-2161224">
            <a:off x="6633732" y="2696155"/>
            <a:ext cx="721936" cy="21376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3"/>
          <p:cNvSpPr/>
          <p:nvPr/>
        </p:nvSpPr>
        <p:spPr>
          <a:xfrm rot="2193844">
            <a:off x="3491255" y="2702030"/>
            <a:ext cx="721936" cy="21376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"/>
          <p:cNvSpPr txBox="1"/>
          <p:nvPr/>
        </p:nvSpPr>
        <p:spPr>
          <a:xfrm>
            <a:off x="945356" y="185745"/>
            <a:ext cx="104155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Muon Spectroscopy Computational Project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"/>
          <p:cNvSpPr txBox="1"/>
          <p:nvPr/>
        </p:nvSpPr>
        <p:spPr>
          <a:xfrm>
            <a:off x="1863927" y="566808"/>
            <a:ext cx="888036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https://muon-spectroscopy-computational-project.github.io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400" b="1" dirty="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175" name="Google Shape;175;p3"/>
          <p:cNvSpPr txBox="1"/>
          <p:nvPr/>
        </p:nvSpPr>
        <p:spPr>
          <a:xfrm>
            <a:off x="1232650" y="1118475"/>
            <a:ext cx="956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Sustainable</a:t>
            </a:r>
            <a:r>
              <a:rPr lang="en-GB" sz="1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User-friendly and Reproducible </a:t>
            </a: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Software Tools for Interpreting Muon Experiments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7" descr="Ico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9070" y="1947782"/>
            <a:ext cx="2038811" cy="249188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 txBox="1"/>
          <p:nvPr/>
        </p:nvSpPr>
        <p:spPr>
          <a:xfrm>
            <a:off x="888204" y="125670"/>
            <a:ext cx="104155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Muon Spectroscopy Computational Project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/>
          <p:nvPr/>
        </p:nvSpPr>
        <p:spPr>
          <a:xfrm rot="1651211" flipH="1">
            <a:off x="3689382" y="2057592"/>
            <a:ext cx="432110" cy="23062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/>
          <p:nvPr/>
        </p:nvSpPr>
        <p:spPr>
          <a:xfrm rot="-9148312" flipH="1">
            <a:off x="7277921" y="4137881"/>
            <a:ext cx="432110" cy="23062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 rot="-1788938" flipH="1">
            <a:off x="3736914" y="4165852"/>
            <a:ext cx="432110" cy="23062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/>
          <p:nvPr/>
        </p:nvSpPr>
        <p:spPr>
          <a:xfrm rot="8837793" flipH="1">
            <a:off x="7100368" y="1872930"/>
            <a:ext cx="432110" cy="23062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8078523" y="1162367"/>
            <a:ext cx="3074317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pymuon-suite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muon stopping sites</a:t>
            </a:r>
            <a:endParaRPr sz="1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Leandro Liborio – TCPG</a:t>
            </a:r>
            <a:endParaRPr sz="1600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Patrick Austin – SEG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Stephen Cottrell – Muon Group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Francis Prat – Muon Group</a:t>
            </a: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 txBox="1"/>
          <p:nvPr/>
        </p:nvSpPr>
        <p:spPr>
          <a:xfrm>
            <a:off x="8078523" y="3252821"/>
            <a:ext cx="3194859" cy="233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Muspinsim</a:t>
            </a:r>
            <a:endParaRPr sz="1800" b="1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spin dynamics of systems of a muon plus other spins</a:t>
            </a:r>
            <a:endParaRPr sz="1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Joel Davies – Graduate@TCPG</a:t>
            </a: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 Chadwick - TCPG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John Wilkinson – Muon Group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Leandro Liborio – TCPG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Stephen Cottrell – Muon Group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Francis Prat – Muon Group</a:t>
            </a: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915874" y="4255584"/>
            <a:ext cx="2317979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pm-nq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muon quantum effects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Leandro Liborio – TCPG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Patrick Austin – SEG</a:t>
            </a: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888206" y="1162367"/>
            <a:ext cx="2591799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MuDirac</a:t>
            </a:r>
            <a:endParaRPr sz="1800" b="1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 muonic atoms</a:t>
            </a:r>
            <a:endParaRPr sz="1600" b="1">
              <a:solidFill>
                <a:srgbClr val="FF0000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Martin Plummer – TCPG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Toluwalase Agora – MSc Student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Leandro Liborio – TCPG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Adrian Hillier – Muon Group</a:t>
            </a:r>
            <a:endParaRPr/>
          </a:p>
        </p:txBody>
      </p:sp>
      <p:pic>
        <p:nvPicPr>
          <p:cNvPr id="190" name="Google Shape;190;p7" descr="A picture containing 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5765" y="5503993"/>
            <a:ext cx="7772400" cy="106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7"/>
          <p:cNvSpPr txBox="1"/>
          <p:nvPr/>
        </p:nvSpPr>
        <p:spPr>
          <a:xfrm>
            <a:off x="1505464" y="6401255"/>
            <a:ext cx="918106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Muon Galaxy </a:t>
            </a:r>
            <a:r>
              <a:rPr lang="en-GB" sz="16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Leandro Liborio-TCPG, Patrick Austin-DSEG, Eli Chadwick-TCPG, Alejandra G. Beltran-DSEG</a:t>
            </a:r>
            <a:endParaRPr dirty="0"/>
          </a:p>
        </p:txBody>
      </p:sp>
      <p:sp>
        <p:nvSpPr>
          <p:cNvPr id="192" name="Google Shape;192;p7"/>
          <p:cNvSpPr txBox="1"/>
          <p:nvPr/>
        </p:nvSpPr>
        <p:spPr>
          <a:xfrm>
            <a:off x="1232650" y="585075"/>
            <a:ext cx="956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Sustainable</a:t>
            </a:r>
            <a:r>
              <a:rPr lang="en-GB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User-friendly and Reproducible 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Software Tools for Interpreting Muon Experiments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/>
          <p:nvPr/>
        </p:nvSpPr>
        <p:spPr>
          <a:xfrm>
            <a:off x="1993644" y="203186"/>
            <a:ext cx="77282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pymuon-suite: </a:t>
            </a:r>
            <a:r>
              <a:rPr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finding the muon stopping site 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383520" y="6401320"/>
            <a:ext cx="85813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S. Sturniolo and L. Liborio, The Journal of Chemical Physics, 153, 044111 (2020)</a:t>
            </a:r>
            <a:endParaRPr/>
          </a:p>
        </p:txBody>
      </p:sp>
      <p:pic>
        <p:nvPicPr>
          <p:cNvPr id="199" name="Google Shape;19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456" y="873862"/>
            <a:ext cx="3594762" cy="1819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78217" y="6415269"/>
            <a:ext cx="1369035" cy="34969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8"/>
          <p:cNvSpPr/>
          <p:nvPr/>
        </p:nvSpPr>
        <p:spPr>
          <a:xfrm>
            <a:off x="6275405" y="577525"/>
            <a:ext cx="5379019" cy="5678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-----------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Cluster 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-----------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Structures: 36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Energy (eV):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Minimum		Average		StDev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-7.34		-7.34		0.00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Minimum energy structure: Cu_82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Structure list: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Cu_3	Cu_8	Cu_9	Cu_10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Cu_12	Cu_15	Cu_22	Cu_24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Cu_25	Cu_30	Cu_34	Cu_39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Cu_41	Cu_47	Cu_49	Cu_51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Cu_52	Cu_54	Cu_62	Cu_71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Cu_73	Cu_75	Cu_79	Cu_80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Cu_81	Cu_82	Cu_83	Cu_85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Cu_87	Cu_90	Cu_92	Cu_93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Cu_98	Cu_100	Cu_101	Cu_102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-----------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GB" sz="1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Cluster 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-----------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Structures: 67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Energy (eV):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Minimum		Average		StDev</a:t>
            </a:r>
            <a:endParaRPr sz="11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-7.96		-7.96		0.00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Minimum energy structure: Cu_78</a:t>
            </a:r>
            <a:endParaRPr/>
          </a:p>
        </p:txBody>
      </p:sp>
      <p:grpSp>
        <p:nvGrpSpPr>
          <p:cNvPr id="202" name="Google Shape;202;p8"/>
          <p:cNvGrpSpPr/>
          <p:nvPr/>
        </p:nvGrpSpPr>
        <p:grpSpPr>
          <a:xfrm>
            <a:off x="1872187" y="2788845"/>
            <a:ext cx="1912714" cy="3050715"/>
            <a:chOff x="1408163" y="3079712"/>
            <a:chExt cx="1912714" cy="3050715"/>
          </a:xfrm>
        </p:grpSpPr>
        <p:sp>
          <p:nvSpPr>
            <p:cNvPr id="203" name="Google Shape;203;p8"/>
            <p:cNvSpPr txBox="1"/>
            <p:nvPr/>
          </p:nvSpPr>
          <p:spPr>
            <a:xfrm>
              <a:off x="1985129" y="3079712"/>
              <a:ext cx="8236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chemeClr val="dk1"/>
                  </a:solidFill>
                  <a:latin typeface="Courier"/>
                  <a:ea typeface="Courier"/>
                  <a:cs typeface="Courier"/>
                  <a:sym typeface="Courier"/>
                </a:rPr>
                <a:t>DFT 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1476559" y="3707631"/>
              <a:ext cx="17483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chemeClr val="dk1"/>
                  </a:solidFill>
                  <a:latin typeface="Courier"/>
                  <a:ea typeface="Courier"/>
                  <a:cs typeface="Courier"/>
                  <a:sym typeface="Courier"/>
                </a:rPr>
                <a:t>pm-muairss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1476559" y="4407939"/>
              <a:ext cx="18407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chemeClr val="dk1"/>
                  </a:solidFill>
                  <a:latin typeface="Courier"/>
                  <a:ea typeface="Courier"/>
                  <a:cs typeface="Courier"/>
                  <a:sym typeface="Courier"/>
                </a:rPr>
                <a:t>pm-uep-opt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8"/>
            <p:cNvSpPr txBox="1"/>
            <p:nvPr/>
          </p:nvSpPr>
          <p:spPr>
            <a:xfrm>
              <a:off x="1408163" y="5761095"/>
              <a:ext cx="191271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µ</a:t>
              </a:r>
              <a:r>
                <a:rPr lang="en-GB" sz="1800" baseline="30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+</a:t>
              </a: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stopping site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2198148" y="3416764"/>
              <a:ext cx="152575" cy="2908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2198148" y="4137373"/>
              <a:ext cx="152575" cy="2908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2198148" y="4843589"/>
              <a:ext cx="152575" cy="2908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2211945" y="5449050"/>
              <a:ext cx="152575" cy="2908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8"/>
            <p:cNvSpPr txBox="1"/>
            <p:nvPr/>
          </p:nvSpPr>
          <p:spPr>
            <a:xfrm>
              <a:off x="1460254" y="5100019"/>
              <a:ext cx="17483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chemeClr val="dk1"/>
                  </a:solidFill>
                  <a:latin typeface="Courier"/>
                  <a:ea typeface="Courier"/>
                  <a:cs typeface="Courier"/>
                  <a:sym typeface="Courier"/>
                </a:rPr>
                <a:t>pm-muairss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11697F2-F82D-CC90-CDB7-9A37EC87D085}"/>
              </a:ext>
            </a:extLst>
          </p:cNvPr>
          <p:cNvSpPr txBox="1"/>
          <p:nvPr/>
        </p:nvSpPr>
        <p:spPr>
          <a:xfrm>
            <a:off x="4143351" y="3726066"/>
            <a:ext cx="20360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 err="1">
                <a:solidFill>
                  <a:srgbClr val="FF0000"/>
                </a:solidFill>
                <a:latin typeface="Courier" pitchFamily="2" charset="0"/>
              </a:rPr>
              <a:t>pymuon</a:t>
            </a:r>
            <a:r>
              <a:rPr lang="en-GB" sz="1600" b="1" dirty="0">
                <a:solidFill>
                  <a:srgbClr val="FF0000"/>
                </a:solidFill>
                <a:latin typeface="Courier" pitchFamily="2" charset="0"/>
              </a:rPr>
              <a:t>-suite</a:t>
            </a:r>
          </a:p>
          <a:p>
            <a:pPr algn="ctr"/>
            <a:r>
              <a:rPr lang="en-GB" sz="1600" b="1" dirty="0">
                <a:solidFill>
                  <a:srgbClr val="FF0000"/>
                </a:solidFill>
              </a:rPr>
              <a:t>workflow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SECon22_galaxy_demo.mp4">
            <a:hlinkClick r:id="" action="ppaction://media"/>
            <a:extLst>
              <a:ext uri="{FF2B5EF4-FFF2-40B4-BE49-F238E27FC236}">
                <a16:creationId xmlns:a16="http://schemas.microsoft.com/office/drawing/2014/main" id="{E97A9E9C-5756-C18D-EFB8-447DDC7615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9343" y="764533"/>
            <a:ext cx="9454897" cy="53183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6EC767-AED6-E37E-52D6-C714FF9ADA23}"/>
              </a:ext>
            </a:extLst>
          </p:cNvPr>
          <p:cNvSpPr txBox="1"/>
          <p:nvPr/>
        </p:nvSpPr>
        <p:spPr>
          <a:xfrm>
            <a:off x="2877312" y="11099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 err="1">
                <a:latin typeface="Courier" pitchFamily="2" charset="0"/>
              </a:rPr>
              <a:t>pymuon</a:t>
            </a:r>
            <a:r>
              <a:rPr lang="en-GB" sz="2000" b="1" dirty="0">
                <a:latin typeface="Courier" pitchFamily="2" charset="0"/>
              </a:rPr>
              <a:t>-suite </a:t>
            </a:r>
            <a:r>
              <a:rPr lang="en-GB" sz="2000" b="1" dirty="0"/>
              <a:t>in</a:t>
            </a:r>
            <a:r>
              <a:rPr lang="en-GB" sz="2000" b="1" dirty="0">
                <a:latin typeface="Courier" pitchFamily="2" charset="0"/>
              </a:rPr>
              <a:t> </a:t>
            </a:r>
            <a:r>
              <a:rPr lang="en-GB" sz="2000" b="1" dirty="0"/>
              <a:t>Muon Galaxy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34E76D-55D4-A329-AA97-0E46D9314D4D}"/>
              </a:ext>
            </a:extLst>
          </p:cNvPr>
          <p:cNvSpPr txBox="1"/>
          <p:nvPr/>
        </p:nvSpPr>
        <p:spPr>
          <a:xfrm>
            <a:off x="316992" y="6488668"/>
            <a:ext cx="603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Slide: SCD graduate Anish </a:t>
            </a:r>
            <a:r>
              <a:rPr lang="en-US" b="1" dirty="0" err="1"/>
              <a:t>Mudaraddi’s</a:t>
            </a:r>
            <a:r>
              <a:rPr lang="en-US" b="1" dirty="0"/>
              <a:t> talk at RSECon_22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7BAD410-8A4D-0BBE-5162-F8614F3786B1}"/>
              </a:ext>
            </a:extLst>
          </p:cNvPr>
          <p:cNvGrpSpPr/>
          <p:nvPr/>
        </p:nvGrpSpPr>
        <p:grpSpPr>
          <a:xfrm>
            <a:off x="10114143" y="1726164"/>
            <a:ext cx="1789907" cy="3050715"/>
            <a:chOff x="1408163" y="3079712"/>
            <a:chExt cx="1912714" cy="305071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3C05A84-DBDF-CD25-14C0-FC0E1412FD56}"/>
                </a:ext>
              </a:extLst>
            </p:cNvPr>
            <p:cNvSpPr txBox="1"/>
            <p:nvPr/>
          </p:nvSpPr>
          <p:spPr>
            <a:xfrm>
              <a:off x="1985129" y="3079712"/>
              <a:ext cx="823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DFT </a:t>
              </a:r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DD8B3D2-D666-38DA-7341-03AD65DD2AAD}"/>
                </a:ext>
              </a:extLst>
            </p:cNvPr>
            <p:cNvSpPr txBox="1"/>
            <p:nvPr/>
          </p:nvSpPr>
          <p:spPr>
            <a:xfrm>
              <a:off x="1476559" y="3707631"/>
              <a:ext cx="1748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pm-</a:t>
              </a:r>
              <a:r>
                <a:rPr lang="en-GB" b="1" dirty="0" err="1">
                  <a:latin typeface="Courier" pitchFamily="2" charset="0"/>
                </a:rPr>
                <a:t>muairss</a:t>
              </a:r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0594B3-B66C-73DD-7E38-563E260BD52A}"/>
                </a:ext>
              </a:extLst>
            </p:cNvPr>
            <p:cNvSpPr txBox="1"/>
            <p:nvPr/>
          </p:nvSpPr>
          <p:spPr>
            <a:xfrm>
              <a:off x="1476559" y="4407939"/>
              <a:ext cx="1840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pm-</a:t>
              </a:r>
              <a:r>
                <a:rPr lang="en-GB" b="1" dirty="0" err="1">
                  <a:latin typeface="Courier" pitchFamily="2" charset="0"/>
                </a:rPr>
                <a:t>uep</a:t>
              </a:r>
              <a:r>
                <a:rPr lang="en-GB" b="1" dirty="0">
                  <a:latin typeface="Courier" pitchFamily="2" charset="0"/>
                </a:rPr>
                <a:t>-opt</a:t>
              </a:r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8A5184-55E2-33C3-7A3B-C97D92621EE8}"/>
                </a:ext>
              </a:extLst>
            </p:cNvPr>
            <p:cNvSpPr txBox="1"/>
            <p:nvPr/>
          </p:nvSpPr>
          <p:spPr>
            <a:xfrm>
              <a:off x="1408163" y="5761095"/>
              <a:ext cx="1912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Calibri" panose="020F0502020204030204" pitchFamily="34" charset="0"/>
                  <a:cs typeface="Calibri" panose="020F0502020204030204" pitchFamily="34" charset="0"/>
                </a:rPr>
                <a:t>µ</a:t>
              </a:r>
              <a:r>
                <a:rPr lang="en-GB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  <a:r>
                <a:rPr lang="en-GB" dirty="0">
                  <a:latin typeface="Calibri" panose="020F0502020204030204" pitchFamily="34" charset="0"/>
                  <a:cs typeface="Calibri" panose="020F0502020204030204" pitchFamily="34" charset="0"/>
                </a:rPr>
                <a:t> stopping site</a:t>
              </a:r>
              <a:endParaRPr lang="en-US" dirty="0"/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FD8A7523-FCDE-6994-6517-88ADA1C04FC2}"/>
                </a:ext>
              </a:extLst>
            </p:cNvPr>
            <p:cNvSpPr/>
            <p:nvPr/>
          </p:nvSpPr>
          <p:spPr>
            <a:xfrm>
              <a:off x="2198148" y="3416764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wn Arrow 11">
              <a:extLst>
                <a:ext uri="{FF2B5EF4-FFF2-40B4-BE49-F238E27FC236}">
                  <a16:creationId xmlns:a16="http://schemas.microsoft.com/office/drawing/2014/main" id="{B85CEFB9-90DF-86AD-8D52-4206513E8A21}"/>
                </a:ext>
              </a:extLst>
            </p:cNvPr>
            <p:cNvSpPr/>
            <p:nvPr/>
          </p:nvSpPr>
          <p:spPr>
            <a:xfrm>
              <a:off x="2198148" y="4137373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own Arrow 12">
              <a:extLst>
                <a:ext uri="{FF2B5EF4-FFF2-40B4-BE49-F238E27FC236}">
                  <a16:creationId xmlns:a16="http://schemas.microsoft.com/office/drawing/2014/main" id="{0B9F428E-AF93-ACDB-2A0C-B752B0EC987B}"/>
                </a:ext>
              </a:extLst>
            </p:cNvPr>
            <p:cNvSpPr/>
            <p:nvPr/>
          </p:nvSpPr>
          <p:spPr>
            <a:xfrm>
              <a:off x="2198148" y="4843589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048B19DA-27C2-CA86-D7CE-F100CC04C2C0}"/>
                </a:ext>
              </a:extLst>
            </p:cNvPr>
            <p:cNvSpPr/>
            <p:nvPr/>
          </p:nvSpPr>
          <p:spPr>
            <a:xfrm>
              <a:off x="2211945" y="5449050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971343-55E5-BEB7-6CF6-167B5697D80B}"/>
                </a:ext>
              </a:extLst>
            </p:cNvPr>
            <p:cNvSpPr txBox="1"/>
            <p:nvPr/>
          </p:nvSpPr>
          <p:spPr>
            <a:xfrm>
              <a:off x="1460254" y="5100019"/>
              <a:ext cx="1748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pm-</a:t>
              </a:r>
              <a:r>
                <a:rPr lang="en-GB" b="1" dirty="0" err="1">
                  <a:latin typeface="Courier" pitchFamily="2" charset="0"/>
                </a:rPr>
                <a:t>muairss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9638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5EF53C9C-7BD7-757B-405F-4B6BFD279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206" y="182595"/>
            <a:ext cx="1068200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400" b="1" dirty="0" err="1">
                <a:latin typeface="Courier" pitchFamily="2" charset="0"/>
              </a:rPr>
              <a:t>muspinsim</a:t>
            </a:r>
            <a:r>
              <a:rPr lang="en-GB" sz="2400" b="1" dirty="0">
                <a:latin typeface="Courier" pitchFamily="2" charset="0"/>
              </a:rPr>
              <a:t>: </a:t>
            </a:r>
            <a:r>
              <a:rPr lang="en-GB" sz="2400" dirty="0"/>
              <a:t>spin dynamics of the system of a muon +  </a:t>
            </a:r>
            <a:r>
              <a:rPr lang="en-GB" sz="2400" b="1" dirty="0"/>
              <a:t>Software Implementation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246AF-BE11-488A-7EA2-10B3D7C87173}"/>
              </a:ext>
            </a:extLst>
          </p:cNvPr>
          <p:cNvSpPr txBox="1"/>
          <p:nvPr/>
        </p:nvSpPr>
        <p:spPr>
          <a:xfrm>
            <a:off x="340805" y="1092720"/>
            <a:ext cx="469449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Released in the Python Package Index </a:t>
            </a:r>
            <a:r>
              <a:rPr lang="en-US" sz="1500" dirty="0" err="1"/>
              <a:t>PyPI</a:t>
            </a:r>
            <a:r>
              <a:rPr lang="en-US" sz="1500" dirty="0"/>
              <a:t>:</a:t>
            </a:r>
          </a:p>
          <a:p>
            <a:r>
              <a:rPr lang="en-US" sz="1500" dirty="0">
                <a:hlinkClick r:id="rId2"/>
              </a:rPr>
              <a:t>https://pypi.org/project/muspinsim/</a:t>
            </a:r>
            <a:r>
              <a:rPr lang="en-US" sz="1500" dirty="0"/>
              <a:t> </a:t>
            </a:r>
          </a:p>
          <a:p>
            <a:r>
              <a:rPr lang="en-US" sz="1500" dirty="0">
                <a:hlinkClick r:id="rId3"/>
              </a:rPr>
              <a:t>https://pypi.org/project/PyMuonSuite/</a:t>
            </a:r>
            <a:r>
              <a:rPr lang="en-US" sz="1500" dirty="0"/>
              <a:t> </a:t>
            </a:r>
          </a:p>
          <a:p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Can install in </a:t>
            </a:r>
            <a:r>
              <a:rPr lang="en-US" sz="1500" b="1" dirty="0"/>
              <a:t>Linux</a:t>
            </a:r>
            <a:r>
              <a:rPr lang="en-US" sz="1500" dirty="0"/>
              <a:t> or </a:t>
            </a:r>
            <a:r>
              <a:rPr lang="en-US" sz="1500" b="1" dirty="0"/>
              <a:t>Mac</a:t>
            </a:r>
            <a:r>
              <a:rPr lang="en-US" sz="1500" dirty="0"/>
              <a:t> using </a:t>
            </a:r>
            <a:r>
              <a:rPr lang="en-US" sz="1500" dirty="0">
                <a:latin typeface="Courier" pitchFamily="2" charset="0"/>
              </a:rPr>
              <a:t>pip:</a:t>
            </a:r>
          </a:p>
          <a:p>
            <a:r>
              <a:rPr lang="en-US" sz="1500" dirty="0">
                <a:latin typeface="Courier" pitchFamily="2" charset="0"/>
              </a:rPr>
              <a:t>pip install </a:t>
            </a:r>
            <a:r>
              <a:rPr lang="en-US" sz="1500" dirty="0" err="1">
                <a:latin typeface="Courier" pitchFamily="2" charset="0"/>
              </a:rPr>
              <a:t>muspinsim</a:t>
            </a:r>
            <a:endParaRPr lang="en-US" sz="1500" dirty="0">
              <a:latin typeface="Courier" pitchFamily="2" charset="0"/>
            </a:endParaRPr>
          </a:p>
          <a:p>
            <a:r>
              <a:rPr lang="en-US" sz="1500" dirty="0">
                <a:latin typeface="Courier" pitchFamily="2" charset="0"/>
              </a:rPr>
              <a:t>pip install </a:t>
            </a:r>
            <a:r>
              <a:rPr lang="en-US" sz="1500" dirty="0" err="1">
                <a:latin typeface="Courier" pitchFamily="2" charset="0"/>
              </a:rPr>
              <a:t>pymuonsuite</a:t>
            </a:r>
            <a:endParaRPr lang="en-US" sz="1500" dirty="0">
              <a:latin typeface="Courier" pitchFamily="2" charset="0"/>
            </a:endParaRPr>
          </a:p>
          <a:p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Can be Installed in </a:t>
            </a:r>
            <a:r>
              <a:rPr lang="en-US" sz="1500" b="1" dirty="0"/>
              <a:t>Windows</a:t>
            </a:r>
            <a:r>
              <a:rPr lang="en-US" sz="1500" dirty="0"/>
              <a:t> using </a:t>
            </a:r>
            <a:r>
              <a:rPr lang="en-US" sz="1500" dirty="0" err="1">
                <a:latin typeface="Courier" pitchFamily="2" charset="0"/>
              </a:rPr>
              <a:t>conda</a:t>
            </a:r>
            <a:endParaRPr lang="en-US" sz="1500" dirty="0">
              <a:latin typeface="Courier" pitchFamily="2" charset="0"/>
            </a:endParaRPr>
          </a:p>
          <a:p>
            <a:r>
              <a:rPr lang="en-US" sz="1500" dirty="0">
                <a:latin typeface="Courier" pitchFamily="2" charset="0"/>
              </a:rPr>
              <a:t> and </a:t>
            </a:r>
            <a:r>
              <a:rPr lang="en-US" sz="1500" dirty="0" err="1">
                <a:latin typeface="Courier" pitchFamily="2" charset="0"/>
              </a:rPr>
              <a:t>miniconda</a:t>
            </a:r>
            <a:r>
              <a:rPr lang="en-US" sz="1500" dirty="0">
                <a:latin typeface="Courier" pitchFamily="2" charset="0"/>
              </a:rPr>
              <a:t>: </a:t>
            </a:r>
          </a:p>
          <a:p>
            <a:r>
              <a:rPr lang="en-US" sz="1500" dirty="0" err="1">
                <a:latin typeface="Courier" pitchFamily="2" charset="0"/>
              </a:rPr>
              <a:t>conda</a:t>
            </a:r>
            <a:r>
              <a:rPr lang="en-US" sz="1500" dirty="0">
                <a:latin typeface="Courier" pitchFamily="2" charset="0"/>
              </a:rPr>
              <a:t> install </a:t>
            </a:r>
            <a:r>
              <a:rPr lang="en-US" sz="1500" dirty="0" err="1">
                <a:latin typeface="Courier" pitchFamily="2" charset="0"/>
              </a:rPr>
              <a:t>muspinsim</a:t>
            </a:r>
            <a:r>
              <a:rPr lang="en-US" sz="1500" dirty="0">
                <a:latin typeface="Courier" pitchFamily="2" charset="0"/>
              </a:rPr>
              <a:t> </a:t>
            </a:r>
          </a:p>
          <a:p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latin typeface="Courier" pitchFamily="2" charset="0"/>
              </a:rPr>
              <a:t>muspinsim</a:t>
            </a:r>
            <a:r>
              <a:rPr lang="en-US" sz="1500" dirty="0">
                <a:latin typeface="Courier" pitchFamily="2" charset="0"/>
              </a:rPr>
              <a:t> and </a:t>
            </a:r>
            <a:r>
              <a:rPr lang="en-US" sz="1500" dirty="0" err="1">
                <a:latin typeface="Courier" pitchFamily="2" charset="0"/>
              </a:rPr>
              <a:t>pymuon</a:t>
            </a:r>
            <a:r>
              <a:rPr lang="en-US" sz="1500" dirty="0">
                <a:latin typeface="Courier" pitchFamily="2" charset="0"/>
              </a:rPr>
              <a:t>-suite</a:t>
            </a:r>
            <a:r>
              <a:rPr lang="en-US" sz="1500" dirty="0"/>
              <a:t> </a:t>
            </a:r>
          </a:p>
          <a:p>
            <a:r>
              <a:rPr lang="en-US" sz="1500" dirty="0"/>
              <a:t>can be run from the command line.</a:t>
            </a:r>
          </a:p>
          <a:p>
            <a:endParaRPr lang="en-US" sz="1500" dirty="0">
              <a:latin typeface="Courier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latin typeface="Courier" pitchFamily="2" charset="0"/>
              </a:rPr>
              <a:t>MuSpinSim</a:t>
            </a:r>
            <a:r>
              <a:rPr lang="en-US" sz="1500" dirty="0">
                <a:latin typeface="Courier" pitchFamily="2" charset="0"/>
              </a:rPr>
              <a:t> </a:t>
            </a:r>
            <a:r>
              <a:rPr lang="en-US" sz="1500" dirty="0"/>
              <a:t>can be run in parallel.</a:t>
            </a:r>
          </a:p>
          <a:p>
            <a:endParaRPr lang="en-US" sz="1500" dirty="0">
              <a:latin typeface="Courier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Input and output file in text format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Need cluster to run DFT calculations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EC1F9C-ADFC-33B9-B7F3-42A419CDAFC0}"/>
              </a:ext>
            </a:extLst>
          </p:cNvPr>
          <p:cNvGrpSpPr/>
          <p:nvPr/>
        </p:nvGrpSpPr>
        <p:grpSpPr>
          <a:xfrm>
            <a:off x="4348711" y="2367171"/>
            <a:ext cx="3088409" cy="1698457"/>
            <a:chOff x="9329738" y="834504"/>
            <a:chExt cx="2590060" cy="169845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A4BD9D-9B3E-ABE1-54BB-C017A3E45A8C}"/>
                </a:ext>
              </a:extLst>
            </p:cNvPr>
            <p:cNvSpPr txBox="1"/>
            <p:nvPr/>
          </p:nvSpPr>
          <p:spPr>
            <a:xfrm>
              <a:off x="9329738" y="834504"/>
              <a:ext cx="2590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ourier" pitchFamily="2" charset="0"/>
                </a:rPr>
                <a:t>Build input file </a:t>
              </a:r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6345624-04D5-F16E-B83E-DE030697EBC6}"/>
                </a:ext>
              </a:extLst>
            </p:cNvPr>
            <p:cNvSpPr txBox="1"/>
            <p:nvPr/>
          </p:nvSpPr>
          <p:spPr>
            <a:xfrm>
              <a:off x="9482039" y="1492177"/>
              <a:ext cx="204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ourier" pitchFamily="2" charset="0"/>
                </a:rPr>
                <a:t>Run </a:t>
              </a:r>
              <a:r>
                <a:rPr lang="en-GB" b="1" dirty="0" err="1">
                  <a:latin typeface="Courier" pitchFamily="2" charset="0"/>
                </a:rPr>
                <a:t>MuSpinSim</a:t>
              </a:r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8E2599-3DF4-BE2D-32E5-D26F268077CA}"/>
                </a:ext>
              </a:extLst>
            </p:cNvPr>
            <p:cNvSpPr txBox="1"/>
            <p:nvPr/>
          </p:nvSpPr>
          <p:spPr>
            <a:xfrm>
              <a:off x="9396836" y="2163629"/>
              <a:ext cx="222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ourier" pitchFamily="2" charset="0"/>
                </a:rPr>
                <a:t>Plot </a:t>
              </a:r>
              <a:r>
                <a:rPr lang="en-GB" b="1" dirty="0" err="1">
                  <a:latin typeface="Courier" pitchFamily="2" charset="0"/>
                </a:rPr>
                <a:t>MuSpinSim</a:t>
              </a:r>
              <a:endParaRPr lang="en-US" dirty="0"/>
            </a:p>
          </p:txBody>
        </p:sp>
        <p:sp>
          <p:nvSpPr>
            <p:cNvPr id="12" name="Down Arrow 11">
              <a:extLst>
                <a:ext uri="{FF2B5EF4-FFF2-40B4-BE49-F238E27FC236}">
                  <a16:creationId xmlns:a16="http://schemas.microsoft.com/office/drawing/2014/main" id="{4BAB3F05-8E9B-35B5-7F9F-F09955CCCD9F}"/>
                </a:ext>
              </a:extLst>
            </p:cNvPr>
            <p:cNvSpPr/>
            <p:nvPr/>
          </p:nvSpPr>
          <p:spPr>
            <a:xfrm>
              <a:off x="10425532" y="1197696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own Arrow 12">
              <a:extLst>
                <a:ext uri="{FF2B5EF4-FFF2-40B4-BE49-F238E27FC236}">
                  <a16:creationId xmlns:a16="http://schemas.microsoft.com/office/drawing/2014/main" id="{3DB0EDBA-853A-17CD-0CD5-C702AD0BDE58}"/>
                </a:ext>
              </a:extLst>
            </p:cNvPr>
            <p:cNvSpPr/>
            <p:nvPr/>
          </p:nvSpPr>
          <p:spPr>
            <a:xfrm>
              <a:off x="10430569" y="1892165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769B776-D237-4EC9-4ABE-F5B9D161B0B6}"/>
              </a:ext>
            </a:extLst>
          </p:cNvPr>
          <p:cNvSpPr txBox="1"/>
          <p:nvPr/>
        </p:nvSpPr>
        <p:spPr>
          <a:xfrm>
            <a:off x="8679148" y="1289394"/>
            <a:ext cx="2626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Courier" pitchFamily="2" charset="0"/>
              </a:rPr>
              <a:t>name</a:t>
            </a:r>
          </a:p>
          <a:p>
            <a:r>
              <a:rPr lang="en-US" sz="1500" dirty="0">
                <a:latin typeface="Courier" pitchFamily="2" charset="0"/>
              </a:rPr>
              <a:t>   </a:t>
            </a:r>
            <a:r>
              <a:rPr lang="en-US" sz="1500" dirty="0" err="1">
                <a:latin typeface="Courier" pitchFamily="2" charset="0"/>
              </a:rPr>
              <a:t>zeeman</a:t>
            </a:r>
            <a:endParaRPr lang="en-US" sz="1500" dirty="0">
              <a:latin typeface="Courier" pitchFamily="2" charset="0"/>
            </a:endParaRPr>
          </a:p>
          <a:p>
            <a:r>
              <a:rPr lang="en-US" sz="1500" dirty="0">
                <a:latin typeface="Courier" pitchFamily="2" charset="0"/>
              </a:rPr>
              <a:t>spins</a:t>
            </a:r>
          </a:p>
          <a:p>
            <a:r>
              <a:rPr lang="en-US" sz="1500" dirty="0">
                <a:latin typeface="Courier" pitchFamily="2" charset="0"/>
              </a:rPr>
              <a:t>   mu</a:t>
            </a:r>
          </a:p>
          <a:p>
            <a:r>
              <a:rPr lang="en-US" sz="1500" dirty="0">
                <a:latin typeface="Courier" pitchFamily="2" charset="0"/>
              </a:rPr>
              <a:t>time</a:t>
            </a:r>
          </a:p>
          <a:p>
            <a:r>
              <a:rPr lang="en-US" sz="1500" dirty="0">
                <a:latin typeface="Courier" pitchFamily="2" charset="0"/>
              </a:rPr>
              <a:t>    range(0, 1, 200)</a:t>
            </a:r>
          </a:p>
          <a:p>
            <a:r>
              <a:rPr lang="en-US" sz="1500" dirty="0" err="1">
                <a:latin typeface="Courier" pitchFamily="2" charset="0"/>
              </a:rPr>
              <a:t>zeeman</a:t>
            </a:r>
            <a:r>
              <a:rPr lang="en-US" sz="1500" dirty="0">
                <a:latin typeface="Courier" pitchFamily="2" charset="0"/>
              </a:rPr>
              <a:t> 1</a:t>
            </a:r>
          </a:p>
          <a:p>
            <a:r>
              <a:rPr lang="en-US" sz="1500" dirty="0">
                <a:latin typeface="Courier" pitchFamily="2" charset="0"/>
              </a:rPr>
              <a:t>    0 0 20.0/</a:t>
            </a:r>
            <a:r>
              <a:rPr lang="en-US" sz="1500" dirty="0" err="1">
                <a:latin typeface="Courier" pitchFamily="2" charset="0"/>
              </a:rPr>
              <a:t>muon_gyr</a:t>
            </a:r>
            <a:endParaRPr lang="en-US" sz="1500" b="1" dirty="0">
              <a:latin typeface="Courier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B0A186-CB8E-58FF-A5DE-E86F2A1E0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374" y="3715699"/>
            <a:ext cx="4241821" cy="28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35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298AC79-CFB9-5942-86E4-90521954E96F}"/>
              </a:ext>
            </a:extLst>
          </p:cNvPr>
          <p:cNvSpPr/>
          <p:nvPr/>
        </p:nvSpPr>
        <p:spPr>
          <a:xfrm>
            <a:off x="4309726" y="200981"/>
            <a:ext cx="3356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b="1" dirty="0" err="1">
                <a:latin typeface="Courier" pitchFamily="2" charset="0"/>
              </a:rPr>
              <a:t>MuSpinSim</a:t>
            </a:r>
            <a:r>
              <a:rPr lang="en-US" sz="2000" b="1" dirty="0"/>
              <a:t> </a:t>
            </a:r>
            <a:r>
              <a:rPr lang="en-US" sz="2000" dirty="0"/>
              <a:t>in</a:t>
            </a:r>
            <a:r>
              <a:rPr lang="en-US" sz="2000" b="1" dirty="0"/>
              <a:t> Muon Galaxy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31AD0E-BFB3-97AA-0CAE-0BAB6E7C0962}"/>
              </a:ext>
            </a:extLst>
          </p:cNvPr>
          <p:cNvGrpSpPr/>
          <p:nvPr/>
        </p:nvGrpSpPr>
        <p:grpSpPr>
          <a:xfrm>
            <a:off x="8936736" y="1548879"/>
            <a:ext cx="3255264" cy="1698457"/>
            <a:chOff x="9329738" y="834504"/>
            <a:chExt cx="2590060" cy="169845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F46B96-512A-3B4E-9690-52464EC7037C}"/>
                </a:ext>
              </a:extLst>
            </p:cNvPr>
            <p:cNvSpPr txBox="1"/>
            <p:nvPr/>
          </p:nvSpPr>
          <p:spPr>
            <a:xfrm>
              <a:off x="9329738" y="834504"/>
              <a:ext cx="2590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ourier" pitchFamily="2" charset="0"/>
                </a:rPr>
                <a:t>Build input file </a:t>
              </a:r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4B8CAD-20EF-6743-8747-27FAB5C0833C}"/>
                </a:ext>
              </a:extLst>
            </p:cNvPr>
            <p:cNvSpPr txBox="1"/>
            <p:nvPr/>
          </p:nvSpPr>
          <p:spPr>
            <a:xfrm>
              <a:off x="9482039" y="1492177"/>
              <a:ext cx="204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ourier" pitchFamily="2" charset="0"/>
                </a:rPr>
                <a:t>Run </a:t>
              </a:r>
              <a:r>
                <a:rPr lang="en-GB" b="1" dirty="0" err="1">
                  <a:latin typeface="Courier" pitchFamily="2" charset="0"/>
                </a:rPr>
                <a:t>MuSpinSim</a:t>
              </a:r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713EB6-EE8A-A94D-9887-B6FF418F2FE2}"/>
                </a:ext>
              </a:extLst>
            </p:cNvPr>
            <p:cNvSpPr txBox="1"/>
            <p:nvPr/>
          </p:nvSpPr>
          <p:spPr>
            <a:xfrm>
              <a:off x="9396836" y="2163629"/>
              <a:ext cx="222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ourier" pitchFamily="2" charset="0"/>
                </a:rPr>
                <a:t>Plot </a:t>
              </a:r>
              <a:r>
                <a:rPr lang="en-GB" b="1" dirty="0" err="1">
                  <a:latin typeface="Courier" pitchFamily="2" charset="0"/>
                </a:rPr>
                <a:t>MuSpinSim</a:t>
              </a:r>
              <a:endParaRPr lang="en-US" dirty="0"/>
            </a:p>
          </p:txBody>
        </p:sp>
        <p:sp>
          <p:nvSpPr>
            <p:cNvPr id="16" name="Down Arrow 15">
              <a:extLst>
                <a:ext uri="{FF2B5EF4-FFF2-40B4-BE49-F238E27FC236}">
                  <a16:creationId xmlns:a16="http://schemas.microsoft.com/office/drawing/2014/main" id="{E4A99EED-F429-E040-A4C3-969B7FD66004}"/>
                </a:ext>
              </a:extLst>
            </p:cNvPr>
            <p:cNvSpPr/>
            <p:nvPr/>
          </p:nvSpPr>
          <p:spPr>
            <a:xfrm>
              <a:off x="10425532" y="1197696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45EDE1B8-DC1C-5C4A-A209-4AA63941CB74}"/>
                </a:ext>
              </a:extLst>
            </p:cNvPr>
            <p:cNvSpPr/>
            <p:nvPr/>
          </p:nvSpPr>
          <p:spPr>
            <a:xfrm>
              <a:off x="10430569" y="1892165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AC6D4829-F193-5844-8589-E81D0C7B6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22" y="4782468"/>
            <a:ext cx="2614050" cy="92537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4CE8C92-5F62-EC49-8B22-34F2F5BA50BB}"/>
              </a:ext>
            </a:extLst>
          </p:cNvPr>
          <p:cNvSpPr txBox="1"/>
          <p:nvPr/>
        </p:nvSpPr>
        <p:spPr>
          <a:xfrm>
            <a:off x="3248625" y="4782468"/>
            <a:ext cx="86711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Galaxy is an open, web-based platform for accessible, reproducible, and transparent computational research.</a:t>
            </a:r>
          </a:p>
          <a:p>
            <a:r>
              <a:rPr lang="en-GB" sz="1400" b="1" dirty="0"/>
              <a:t>Accessible:</a:t>
            </a:r>
            <a:r>
              <a:rPr lang="en-GB" sz="1400" dirty="0"/>
              <a:t> programming experience is not required to easily upload data, run complex tools and workflows, and visualize results.</a:t>
            </a:r>
          </a:p>
          <a:p>
            <a:r>
              <a:rPr lang="en-GB" sz="1400" b="1" dirty="0"/>
              <a:t>Reproducible:</a:t>
            </a:r>
            <a:r>
              <a:rPr lang="en-GB" sz="1400" dirty="0"/>
              <a:t> Galaxy captures information so that you don't have to; any user can repeat and understand a complete computational analysis, from tool parameters to the dependency tree.</a:t>
            </a:r>
          </a:p>
          <a:p>
            <a:r>
              <a:rPr lang="en-GB" sz="1400" b="1" dirty="0"/>
              <a:t>Transparent:</a:t>
            </a:r>
            <a:r>
              <a:rPr lang="en-GB" sz="1400" dirty="0"/>
              <a:t> Users share and publish their histories, workflows, and visualisations via the web.</a:t>
            </a:r>
          </a:p>
          <a:p>
            <a:r>
              <a:rPr lang="en-GB" sz="1400" b="1" dirty="0"/>
              <a:t>Community </a:t>
            </a:r>
            <a:r>
              <a:rPr lang="en-GB" sz="1400" b="1" dirty="0" err="1"/>
              <a:t>centered</a:t>
            </a:r>
            <a:r>
              <a:rPr lang="en-GB" sz="1400" b="1" dirty="0"/>
              <a:t>:</a:t>
            </a:r>
            <a:r>
              <a:rPr lang="en-GB" sz="1400" dirty="0"/>
              <a:t> Our inclusive and diverse users (developers, educators, researchers, clinicians, etc.) are empowered to share their findings.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9B9A01-1A35-4B4B-90EA-57667D8575D6}"/>
              </a:ext>
            </a:extLst>
          </p:cNvPr>
          <p:cNvSpPr/>
          <p:nvPr/>
        </p:nvSpPr>
        <p:spPr>
          <a:xfrm>
            <a:off x="349322" y="5986504"/>
            <a:ext cx="2664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https://galaxyproject.org/</a:t>
            </a:r>
            <a:r>
              <a:rPr lang="en-US" dirty="0"/>
              <a:t> </a:t>
            </a:r>
          </a:p>
        </p:txBody>
      </p:sp>
      <p:pic>
        <p:nvPicPr>
          <p:cNvPr id="2" name="Screen Recording 2022-08-24 at 10.55.13.mov" descr="Screen Recording 2022-08-24 at 10.55.13.mov">
            <a:hlinkClick r:id="" action="ppaction://media"/>
            <a:extLst>
              <a:ext uri="{FF2B5EF4-FFF2-40B4-BE49-F238E27FC236}">
                <a16:creationId xmlns:a16="http://schemas.microsoft.com/office/drawing/2014/main" id="{BBFADEB5-F0B6-E60A-35C9-CAA985C9C2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7319" y="667396"/>
            <a:ext cx="8302003" cy="381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6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298AC79-CFB9-5942-86E4-90521954E96F}"/>
              </a:ext>
            </a:extLst>
          </p:cNvPr>
          <p:cNvSpPr/>
          <p:nvPr/>
        </p:nvSpPr>
        <p:spPr>
          <a:xfrm>
            <a:off x="4391478" y="200981"/>
            <a:ext cx="31927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/>
              <a:t>MuSpinSim</a:t>
            </a:r>
            <a:r>
              <a:rPr lang="en-US" sz="2000" b="1" dirty="0"/>
              <a:t> in Muon Galaxy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31AD0E-BFB3-97AA-0CAE-0BAB6E7C0962}"/>
              </a:ext>
            </a:extLst>
          </p:cNvPr>
          <p:cNvGrpSpPr/>
          <p:nvPr/>
        </p:nvGrpSpPr>
        <p:grpSpPr>
          <a:xfrm>
            <a:off x="9329738" y="1548879"/>
            <a:ext cx="2590060" cy="1698457"/>
            <a:chOff x="9329738" y="834504"/>
            <a:chExt cx="2590060" cy="169845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F46B96-512A-3B4E-9690-52464EC7037C}"/>
                </a:ext>
              </a:extLst>
            </p:cNvPr>
            <p:cNvSpPr txBox="1"/>
            <p:nvPr/>
          </p:nvSpPr>
          <p:spPr>
            <a:xfrm>
              <a:off x="9329738" y="834504"/>
              <a:ext cx="2590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Build input file </a:t>
              </a:r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4B8CAD-20EF-6743-8747-27FAB5C0833C}"/>
                </a:ext>
              </a:extLst>
            </p:cNvPr>
            <p:cNvSpPr txBox="1"/>
            <p:nvPr/>
          </p:nvSpPr>
          <p:spPr>
            <a:xfrm>
              <a:off x="9482039" y="1492177"/>
              <a:ext cx="204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Run </a:t>
              </a:r>
              <a:r>
                <a:rPr lang="en-GB" b="1" dirty="0" err="1">
                  <a:latin typeface="Courier" pitchFamily="2" charset="0"/>
                </a:rPr>
                <a:t>MuSpinSim</a:t>
              </a:r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713EB6-EE8A-A94D-9887-B6FF418F2FE2}"/>
                </a:ext>
              </a:extLst>
            </p:cNvPr>
            <p:cNvSpPr txBox="1"/>
            <p:nvPr/>
          </p:nvSpPr>
          <p:spPr>
            <a:xfrm>
              <a:off x="9396836" y="2163629"/>
              <a:ext cx="222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Plot </a:t>
              </a:r>
              <a:r>
                <a:rPr lang="en-GB" b="1" dirty="0" err="1">
                  <a:latin typeface="Courier" pitchFamily="2" charset="0"/>
                </a:rPr>
                <a:t>MuSpinSim</a:t>
              </a:r>
              <a:endParaRPr lang="en-US" dirty="0"/>
            </a:p>
          </p:txBody>
        </p:sp>
        <p:sp>
          <p:nvSpPr>
            <p:cNvPr id="16" name="Down Arrow 15">
              <a:extLst>
                <a:ext uri="{FF2B5EF4-FFF2-40B4-BE49-F238E27FC236}">
                  <a16:creationId xmlns:a16="http://schemas.microsoft.com/office/drawing/2014/main" id="{E4A99EED-F429-E040-A4C3-969B7FD66004}"/>
                </a:ext>
              </a:extLst>
            </p:cNvPr>
            <p:cNvSpPr/>
            <p:nvPr/>
          </p:nvSpPr>
          <p:spPr>
            <a:xfrm>
              <a:off x="10430569" y="1171556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45EDE1B8-DC1C-5C4A-A209-4AA63941CB74}"/>
                </a:ext>
              </a:extLst>
            </p:cNvPr>
            <p:cNvSpPr/>
            <p:nvPr/>
          </p:nvSpPr>
          <p:spPr>
            <a:xfrm>
              <a:off x="10430569" y="1892165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AC6D4829-F193-5844-8589-E81D0C7B6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22" y="4782468"/>
            <a:ext cx="2614050" cy="92537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4CE8C92-5F62-EC49-8B22-34F2F5BA50BB}"/>
              </a:ext>
            </a:extLst>
          </p:cNvPr>
          <p:cNvSpPr txBox="1"/>
          <p:nvPr/>
        </p:nvSpPr>
        <p:spPr>
          <a:xfrm>
            <a:off x="3248625" y="4782468"/>
            <a:ext cx="86711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Galaxy is an open, web-based platform for accessible, reproducible, and transparent computational research.</a:t>
            </a:r>
          </a:p>
          <a:p>
            <a:r>
              <a:rPr lang="en-GB" sz="1400" b="1" dirty="0"/>
              <a:t>Accessible:</a:t>
            </a:r>
            <a:r>
              <a:rPr lang="en-GB" sz="1400" dirty="0"/>
              <a:t> programming experience is not required to easily upload data, run complex tools and workflows, and visualize results.</a:t>
            </a:r>
          </a:p>
          <a:p>
            <a:r>
              <a:rPr lang="en-GB" sz="1400" b="1" dirty="0"/>
              <a:t>Reproducible:</a:t>
            </a:r>
            <a:r>
              <a:rPr lang="en-GB" sz="1400" dirty="0"/>
              <a:t> Galaxy captures information so that you don't have to; any user can repeat and understand a complete computational analysis, from tool parameters to the dependency tree.</a:t>
            </a:r>
          </a:p>
          <a:p>
            <a:r>
              <a:rPr lang="en-GB" sz="1400" b="1" dirty="0"/>
              <a:t>Transparent:</a:t>
            </a:r>
            <a:r>
              <a:rPr lang="en-GB" sz="1400" dirty="0"/>
              <a:t> Users share and publish their histories, workflows, and visualisations via the web.</a:t>
            </a:r>
          </a:p>
          <a:p>
            <a:r>
              <a:rPr lang="en-GB" sz="1400" b="1" dirty="0"/>
              <a:t>Community </a:t>
            </a:r>
            <a:r>
              <a:rPr lang="en-GB" sz="1400" b="1" dirty="0" err="1"/>
              <a:t>centered</a:t>
            </a:r>
            <a:r>
              <a:rPr lang="en-GB" sz="1400" b="1" dirty="0"/>
              <a:t>:</a:t>
            </a:r>
            <a:r>
              <a:rPr lang="en-GB" sz="1400" dirty="0"/>
              <a:t> Our inclusive and diverse users (developers, educators, researchers, clinicians, etc.) are empowered to share their findings.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9B9A01-1A35-4B4B-90EA-57667D8575D6}"/>
              </a:ext>
            </a:extLst>
          </p:cNvPr>
          <p:cNvSpPr/>
          <p:nvPr/>
        </p:nvSpPr>
        <p:spPr>
          <a:xfrm>
            <a:off x="349322" y="5986504"/>
            <a:ext cx="2664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https://galaxyproject.org/</a:t>
            </a:r>
            <a:r>
              <a:rPr lang="en-US" dirty="0"/>
              <a:t> </a:t>
            </a:r>
          </a:p>
        </p:txBody>
      </p:sp>
      <p:pic>
        <p:nvPicPr>
          <p:cNvPr id="5" name="Picture 4" descr="Graphical user interface, text, application, email, Teams&#10;&#10;Description automatically generated">
            <a:extLst>
              <a:ext uri="{FF2B5EF4-FFF2-40B4-BE49-F238E27FC236}">
                <a16:creationId xmlns:a16="http://schemas.microsoft.com/office/drawing/2014/main" id="{E374207F-3019-9B5A-2398-E670F153E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76" y="816878"/>
            <a:ext cx="8184308" cy="3769014"/>
          </a:xfrm>
          <a:prstGeom prst="rect">
            <a:avLst/>
          </a:prstGeom>
        </p:spPr>
      </p:pic>
      <p:sp>
        <p:nvSpPr>
          <p:cNvPr id="9" name="Frame 8">
            <a:extLst>
              <a:ext uri="{FF2B5EF4-FFF2-40B4-BE49-F238E27FC236}">
                <a16:creationId xmlns:a16="http://schemas.microsoft.com/office/drawing/2014/main" id="{72DF4377-0BD8-1087-14B0-5908AFDFBD77}"/>
              </a:ext>
            </a:extLst>
          </p:cNvPr>
          <p:cNvSpPr/>
          <p:nvPr/>
        </p:nvSpPr>
        <p:spPr>
          <a:xfrm>
            <a:off x="575127" y="2897407"/>
            <a:ext cx="1771650" cy="531593"/>
          </a:xfrm>
          <a:prstGeom prst="frame">
            <a:avLst>
              <a:gd name="adj1" fmla="val 537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9C85842E-CCAF-3C06-10DC-89ECD3735F8D}"/>
              </a:ext>
            </a:extLst>
          </p:cNvPr>
          <p:cNvSpPr/>
          <p:nvPr/>
        </p:nvSpPr>
        <p:spPr>
          <a:xfrm>
            <a:off x="7256228" y="2777253"/>
            <a:ext cx="1771650" cy="369332"/>
          </a:xfrm>
          <a:prstGeom prst="frame">
            <a:avLst>
              <a:gd name="adj1" fmla="val 537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74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298AC79-CFB9-5942-86E4-90521954E96F}"/>
              </a:ext>
            </a:extLst>
          </p:cNvPr>
          <p:cNvSpPr/>
          <p:nvPr/>
        </p:nvSpPr>
        <p:spPr>
          <a:xfrm>
            <a:off x="4391478" y="200981"/>
            <a:ext cx="31927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/>
              <a:t>MuSpinSim</a:t>
            </a:r>
            <a:r>
              <a:rPr lang="en-US" sz="2000" b="1" dirty="0"/>
              <a:t> in Muon Galaxy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31AD0E-BFB3-97AA-0CAE-0BAB6E7C0962}"/>
              </a:ext>
            </a:extLst>
          </p:cNvPr>
          <p:cNvGrpSpPr/>
          <p:nvPr/>
        </p:nvGrpSpPr>
        <p:grpSpPr>
          <a:xfrm>
            <a:off x="9329738" y="1548879"/>
            <a:ext cx="2590060" cy="1698457"/>
            <a:chOff x="9329738" y="834504"/>
            <a:chExt cx="2590060" cy="169845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F46B96-512A-3B4E-9690-52464EC7037C}"/>
                </a:ext>
              </a:extLst>
            </p:cNvPr>
            <p:cNvSpPr txBox="1"/>
            <p:nvPr/>
          </p:nvSpPr>
          <p:spPr>
            <a:xfrm>
              <a:off x="9329738" y="834504"/>
              <a:ext cx="2590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Build input file </a:t>
              </a:r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4B8CAD-20EF-6743-8747-27FAB5C0833C}"/>
                </a:ext>
              </a:extLst>
            </p:cNvPr>
            <p:cNvSpPr txBox="1"/>
            <p:nvPr/>
          </p:nvSpPr>
          <p:spPr>
            <a:xfrm>
              <a:off x="9482039" y="1492177"/>
              <a:ext cx="204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Run </a:t>
              </a:r>
              <a:r>
                <a:rPr lang="en-GB" b="1" dirty="0" err="1">
                  <a:latin typeface="Courier" pitchFamily="2" charset="0"/>
                </a:rPr>
                <a:t>MuSpinSim</a:t>
              </a:r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713EB6-EE8A-A94D-9887-B6FF418F2FE2}"/>
                </a:ext>
              </a:extLst>
            </p:cNvPr>
            <p:cNvSpPr txBox="1"/>
            <p:nvPr/>
          </p:nvSpPr>
          <p:spPr>
            <a:xfrm>
              <a:off x="9396836" y="2163629"/>
              <a:ext cx="222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Courier" pitchFamily="2" charset="0"/>
                </a:rPr>
                <a:t>Plot </a:t>
              </a:r>
              <a:r>
                <a:rPr lang="en-GB" b="1" dirty="0" err="1">
                  <a:latin typeface="Courier" pitchFamily="2" charset="0"/>
                </a:rPr>
                <a:t>MuSpinSim</a:t>
              </a:r>
              <a:endParaRPr lang="en-US" dirty="0"/>
            </a:p>
          </p:txBody>
        </p:sp>
        <p:sp>
          <p:nvSpPr>
            <p:cNvPr id="16" name="Down Arrow 15">
              <a:extLst>
                <a:ext uri="{FF2B5EF4-FFF2-40B4-BE49-F238E27FC236}">
                  <a16:creationId xmlns:a16="http://schemas.microsoft.com/office/drawing/2014/main" id="{E4A99EED-F429-E040-A4C3-969B7FD66004}"/>
                </a:ext>
              </a:extLst>
            </p:cNvPr>
            <p:cNvSpPr/>
            <p:nvPr/>
          </p:nvSpPr>
          <p:spPr>
            <a:xfrm>
              <a:off x="10430569" y="1171556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45EDE1B8-DC1C-5C4A-A209-4AA63941CB74}"/>
                </a:ext>
              </a:extLst>
            </p:cNvPr>
            <p:cNvSpPr/>
            <p:nvPr/>
          </p:nvSpPr>
          <p:spPr>
            <a:xfrm>
              <a:off x="10430569" y="1892165"/>
              <a:ext cx="152575" cy="29086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AC6D4829-F193-5844-8589-E81D0C7B6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322" y="4782468"/>
            <a:ext cx="2614050" cy="92537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4CE8C92-5F62-EC49-8B22-34F2F5BA50BB}"/>
              </a:ext>
            </a:extLst>
          </p:cNvPr>
          <p:cNvSpPr txBox="1"/>
          <p:nvPr/>
        </p:nvSpPr>
        <p:spPr>
          <a:xfrm>
            <a:off x="3248625" y="4782468"/>
            <a:ext cx="86711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Galaxy is an open, web-based platform for accessible, reproducible, and transparent computational research.</a:t>
            </a:r>
          </a:p>
          <a:p>
            <a:r>
              <a:rPr lang="en-GB" sz="1400" b="1" dirty="0"/>
              <a:t>Accessible:</a:t>
            </a:r>
            <a:r>
              <a:rPr lang="en-GB" sz="1400" dirty="0"/>
              <a:t> programming experience is not required to easily upload data, run complex tools and workflows, and visualize results.</a:t>
            </a:r>
          </a:p>
          <a:p>
            <a:r>
              <a:rPr lang="en-GB" sz="1400" b="1" dirty="0"/>
              <a:t>Reproducible:</a:t>
            </a:r>
            <a:r>
              <a:rPr lang="en-GB" sz="1400" dirty="0"/>
              <a:t> Galaxy captures information so that you don't have to; any user can repeat and understand a complete computational analysis, from tool parameters to the dependency tree.</a:t>
            </a:r>
          </a:p>
          <a:p>
            <a:r>
              <a:rPr lang="en-GB" sz="1400" b="1" dirty="0"/>
              <a:t>Transparent:</a:t>
            </a:r>
            <a:r>
              <a:rPr lang="en-GB" sz="1400" dirty="0"/>
              <a:t> Users share and publish their histories, workflows, and visualisations via the web.</a:t>
            </a:r>
          </a:p>
          <a:p>
            <a:r>
              <a:rPr lang="en-GB" sz="1400" b="1" dirty="0"/>
              <a:t>Community </a:t>
            </a:r>
            <a:r>
              <a:rPr lang="en-GB" sz="1400" b="1" dirty="0" err="1"/>
              <a:t>centered</a:t>
            </a:r>
            <a:r>
              <a:rPr lang="en-GB" sz="1400" b="1" dirty="0"/>
              <a:t>:</a:t>
            </a:r>
            <a:r>
              <a:rPr lang="en-GB" sz="1400" dirty="0"/>
              <a:t> Our inclusive and diverse users (developers, educators, researchers, clinicians, etc.) are empowered to share their findings.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9B9A01-1A35-4B4B-90EA-57667D8575D6}"/>
              </a:ext>
            </a:extLst>
          </p:cNvPr>
          <p:cNvSpPr/>
          <p:nvPr/>
        </p:nvSpPr>
        <p:spPr>
          <a:xfrm>
            <a:off x="349322" y="5986504"/>
            <a:ext cx="2664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https://galaxyproject.org/</a:t>
            </a:r>
            <a:r>
              <a:rPr lang="en-US" dirty="0"/>
              <a:t> </a:t>
            </a:r>
          </a:p>
        </p:txBody>
      </p:sp>
      <p:pic>
        <p:nvPicPr>
          <p:cNvPr id="2" name="plot_muspinsim.mov" descr="plot_muspinsim.mov">
            <a:hlinkClick r:id="" action="ppaction://media"/>
            <a:extLst>
              <a:ext uri="{FF2B5EF4-FFF2-40B4-BE49-F238E27FC236}">
                <a16:creationId xmlns:a16="http://schemas.microsoft.com/office/drawing/2014/main" id="{5A901D22-332A-744E-6D5E-1D3AE6759A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9322" y="701985"/>
            <a:ext cx="8807330" cy="404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2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"/>
          <p:cNvSpPr txBox="1"/>
          <p:nvPr/>
        </p:nvSpPr>
        <p:spPr>
          <a:xfrm>
            <a:off x="1308295" y="534572"/>
            <a:ext cx="100584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Conclusions and Future Work</a:t>
            </a:r>
            <a:endParaRPr/>
          </a:p>
        </p:txBody>
      </p:sp>
      <p:sp>
        <p:nvSpPr>
          <p:cNvPr id="298" name="Google Shape;298;p14"/>
          <p:cNvSpPr txBox="1"/>
          <p:nvPr/>
        </p:nvSpPr>
        <p:spPr>
          <a:xfrm>
            <a:off x="361446" y="1421617"/>
            <a:ext cx="115686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56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 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Sustainable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user-friendly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reproducible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computational 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materials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science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56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Galaxy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powerful web-based platform that enables scientists to perform 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FAIR data intensive computational research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56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Further development of </a:t>
            </a:r>
            <a:r>
              <a:rPr lang="en-GB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Muon Galaxy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community building activities 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muon spectroscopy research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in progress: connecting our Galaxy instance to SCARF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56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Onboarding new materials science and physics-related communities into the Galaxy platform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■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Collaboration with ORNL on neutron data and with Cornell on X-Ray data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56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Engagement with the 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Physical Science Data Infrastructure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■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Considering micro-project for Galaxy adoption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5"/>
          <p:cNvSpPr/>
          <p:nvPr/>
        </p:nvSpPr>
        <p:spPr>
          <a:xfrm>
            <a:off x="1228299" y="265078"/>
            <a:ext cx="9990159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Muon Spectroscopy Computational Project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https://muon-spectroscopy-computational-project.github.io/</a:t>
            </a:r>
            <a:endParaRPr sz="2400" b="1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304" name="Google Shape;304;p15"/>
          <p:cNvSpPr txBox="1"/>
          <p:nvPr/>
        </p:nvSpPr>
        <p:spPr>
          <a:xfrm>
            <a:off x="9973263" y="1664915"/>
            <a:ext cx="20376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SCD Graduates</a:t>
            </a: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Joel Davies </a:t>
            </a:r>
            <a:endParaRPr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Anish </a:t>
            </a:r>
            <a:r>
              <a:rPr lang="en-GB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Muddaradi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Jyothish</a:t>
            </a: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Thomas</a:t>
            </a:r>
            <a:endParaRPr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Samuel Jackson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Adam </a:t>
            </a:r>
            <a:r>
              <a:rPr lang="en-GB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Laverack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Thomas </a:t>
            </a:r>
            <a:r>
              <a:rPr lang="en-GB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Dack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Josh Owen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Laura Murgatroyd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Sarah Byrne</a:t>
            </a:r>
            <a:endParaRPr dirty="0"/>
          </a:p>
        </p:txBody>
      </p:sp>
      <p:sp>
        <p:nvSpPr>
          <p:cNvPr id="305" name="Google Shape;305;p15"/>
          <p:cNvSpPr txBox="1"/>
          <p:nvPr/>
        </p:nvSpPr>
        <p:spPr>
          <a:xfrm>
            <a:off x="30439" y="1593378"/>
            <a:ext cx="564828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Theoretical and Computational Physics Group - SCD</a:t>
            </a:r>
            <a:endParaRPr/>
          </a:p>
        </p:txBody>
      </p:sp>
      <p:pic>
        <p:nvPicPr>
          <p:cNvPr id="306" name="Google Shape;306;p15" descr="Ada Lovelace Cent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5388" y="5558624"/>
            <a:ext cx="1333274" cy="10342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7" name="Google Shape;307;p15"/>
          <p:cNvGrpSpPr/>
          <p:nvPr/>
        </p:nvGrpSpPr>
        <p:grpSpPr>
          <a:xfrm>
            <a:off x="8512623" y="5613231"/>
            <a:ext cx="3149062" cy="925083"/>
            <a:chOff x="7560527" y="5486654"/>
            <a:chExt cx="4186179" cy="1242171"/>
          </a:xfrm>
        </p:grpSpPr>
        <p:pic>
          <p:nvPicPr>
            <p:cNvPr id="308" name="Google Shape;308;p15"/>
            <p:cNvPicPr preferRelativeResize="0"/>
            <p:nvPr/>
          </p:nvPicPr>
          <p:blipFill rotWithShape="1">
            <a:blip r:embed="rId5">
              <a:alphaModFix/>
            </a:blip>
            <a:srcRect l="16724" t="4678" b="25724"/>
            <a:stretch/>
          </p:blipFill>
          <p:spPr>
            <a:xfrm>
              <a:off x="7560527" y="5486654"/>
              <a:ext cx="2031658" cy="1242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9" name="Google Shape;309;p15"/>
            <p:cNvPicPr preferRelativeResize="0"/>
            <p:nvPr/>
          </p:nvPicPr>
          <p:blipFill rotWithShape="1">
            <a:blip r:embed="rId6">
              <a:alphaModFix/>
            </a:blip>
            <a:srcRect l="38758" r="-1"/>
            <a:stretch/>
          </p:blipFill>
          <p:spPr>
            <a:xfrm>
              <a:off x="9292079" y="5602861"/>
              <a:ext cx="2454627" cy="10097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0" name="Google Shape;310;p15" descr="Graphical user interface&#10;&#10;Description automatically generated with medium confidenc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34382" y="4541869"/>
            <a:ext cx="2010248" cy="1055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103547" y="4673860"/>
            <a:ext cx="1874790" cy="6636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2" name="Google Shape;312;p15"/>
          <p:cNvGrpSpPr/>
          <p:nvPr/>
        </p:nvGrpSpPr>
        <p:grpSpPr>
          <a:xfrm>
            <a:off x="221868" y="4201631"/>
            <a:ext cx="5686328" cy="2557717"/>
            <a:chOff x="368495" y="4201631"/>
            <a:chExt cx="5686328" cy="2557717"/>
          </a:xfrm>
        </p:grpSpPr>
        <p:grpSp>
          <p:nvGrpSpPr>
            <p:cNvPr id="313" name="Google Shape;313;p15"/>
            <p:cNvGrpSpPr/>
            <p:nvPr/>
          </p:nvGrpSpPr>
          <p:grpSpPr>
            <a:xfrm>
              <a:off x="368495" y="4201631"/>
              <a:ext cx="5632360" cy="2557717"/>
              <a:chOff x="627422" y="4182439"/>
              <a:chExt cx="5632360" cy="2557717"/>
            </a:xfrm>
          </p:grpSpPr>
          <p:grpSp>
            <p:nvGrpSpPr>
              <p:cNvPr id="314" name="Google Shape;314;p15"/>
              <p:cNvGrpSpPr/>
              <p:nvPr/>
            </p:nvGrpSpPr>
            <p:grpSpPr>
              <a:xfrm>
                <a:off x="627422" y="4668535"/>
                <a:ext cx="4114595" cy="2071621"/>
                <a:chOff x="341194" y="3607448"/>
                <a:chExt cx="4114595" cy="2071621"/>
              </a:xfrm>
            </p:grpSpPr>
            <p:pic>
              <p:nvPicPr>
                <p:cNvPr id="315" name="Google Shape;315;p15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958" r="7518"/>
                <a:stretch/>
              </p:blipFill>
              <p:spPr>
                <a:xfrm>
                  <a:off x="1819968" y="3607448"/>
                  <a:ext cx="1232244" cy="16527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6" name="Google Shape;316;p15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65618" t="25999" r="3945" b="10540"/>
                <a:stretch/>
              </p:blipFill>
              <p:spPr>
                <a:xfrm>
                  <a:off x="3302123" y="3607448"/>
                  <a:ext cx="1153666" cy="15981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7" name="Google Shape;317;p15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13638" r="9579"/>
                <a:stretch/>
              </p:blipFill>
              <p:spPr>
                <a:xfrm>
                  <a:off x="341194" y="3633605"/>
                  <a:ext cx="1228863" cy="16004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18" name="Google Shape;318;p15"/>
                <p:cNvSpPr txBox="1"/>
                <p:nvPr/>
              </p:nvSpPr>
              <p:spPr>
                <a:xfrm>
                  <a:off x="471129" y="5264792"/>
                  <a:ext cx="968991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HILLIER</a:t>
                  </a:r>
                  <a:endParaRPr/>
                </a:p>
              </p:txBody>
            </p:sp>
            <p:sp>
              <p:nvSpPr>
                <p:cNvPr id="319" name="Google Shape;319;p15"/>
                <p:cNvSpPr txBox="1"/>
                <p:nvPr/>
              </p:nvSpPr>
              <p:spPr>
                <a:xfrm>
                  <a:off x="1951594" y="5309737"/>
                  <a:ext cx="968991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PRATT</a:t>
                  </a:r>
                  <a:endParaRPr/>
                </a:p>
              </p:txBody>
            </p:sp>
            <p:sp>
              <p:nvSpPr>
                <p:cNvPr id="320" name="Google Shape;320;p15"/>
                <p:cNvSpPr txBox="1"/>
                <p:nvPr/>
              </p:nvSpPr>
              <p:spPr>
                <a:xfrm>
                  <a:off x="3228811" y="5291612"/>
                  <a:ext cx="1146483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COTTRELL</a:t>
                  </a:r>
                  <a:endParaRPr/>
                </a:p>
              </p:txBody>
            </p:sp>
          </p:grpSp>
          <p:sp>
            <p:nvSpPr>
              <p:cNvPr id="321" name="Google Shape;321;p15"/>
              <p:cNvSpPr txBox="1"/>
              <p:nvPr/>
            </p:nvSpPr>
            <p:spPr>
              <a:xfrm>
                <a:off x="2473741" y="4182439"/>
                <a:ext cx="233840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Muon Group - ISIS</a:t>
                </a:r>
                <a:endParaRPr/>
              </a:p>
            </p:txBody>
          </p:sp>
          <p:pic>
            <p:nvPicPr>
              <p:cNvPr id="322" name="Google Shape;322;p15" descr="John Wilkinson | University of Oxford Department of Physics"/>
              <p:cNvPicPr preferRelativeResize="0"/>
              <p:nvPr/>
            </p:nvPicPr>
            <p:blipFill rotWithShape="1">
              <a:blip r:embed="rId12">
                <a:alphaModFix/>
              </a:blip>
              <a:srcRect l="11174" r="13970"/>
              <a:stretch/>
            </p:blipFill>
            <p:spPr>
              <a:xfrm>
                <a:off x="5023718" y="4643882"/>
                <a:ext cx="1236064" cy="16512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23" name="Google Shape;323;p15"/>
            <p:cNvSpPr txBox="1"/>
            <p:nvPr/>
          </p:nvSpPr>
          <p:spPr>
            <a:xfrm>
              <a:off x="4710822" y="6346551"/>
              <a:ext cx="134400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WILKINSON</a:t>
              </a:r>
              <a:endParaRPr/>
            </a:p>
          </p:txBody>
        </p:sp>
      </p:grpSp>
      <p:sp>
        <p:nvSpPr>
          <p:cNvPr id="325" name="Google Shape;325;p15"/>
          <p:cNvSpPr txBox="1"/>
          <p:nvPr/>
        </p:nvSpPr>
        <p:spPr>
          <a:xfrm>
            <a:off x="5853570" y="1484513"/>
            <a:ext cx="396161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&amp; Software Engineering Group SCD</a:t>
            </a:r>
            <a:endParaRPr/>
          </a:p>
        </p:txBody>
      </p:sp>
      <p:pic>
        <p:nvPicPr>
          <p:cNvPr id="327" name="Google Shape;327;p15"/>
          <p:cNvPicPr preferRelativeResize="0"/>
          <p:nvPr/>
        </p:nvPicPr>
        <p:blipFill rotWithShape="1">
          <a:blip r:embed="rId13">
            <a:alphaModFix/>
          </a:blip>
          <a:srcRect l="10482" b="12758"/>
          <a:stretch/>
        </p:blipFill>
        <p:spPr>
          <a:xfrm>
            <a:off x="6645049" y="2195024"/>
            <a:ext cx="956653" cy="1499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5" descr="Image of Patrick Austin"/>
          <p:cNvPicPr preferRelativeResize="0"/>
          <p:nvPr/>
        </p:nvPicPr>
        <p:blipFill rotWithShape="1">
          <a:blip r:embed="rId14">
            <a:alphaModFix/>
          </a:blip>
          <a:srcRect b="7838"/>
          <a:stretch/>
        </p:blipFill>
        <p:spPr>
          <a:xfrm>
            <a:off x="7910339" y="2184140"/>
            <a:ext cx="1026463" cy="1521829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5"/>
          <p:cNvSpPr txBox="1"/>
          <p:nvPr/>
        </p:nvSpPr>
        <p:spPr>
          <a:xfrm>
            <a:off x="6506151" y="3705969"/>
            <a:ext cx="12709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GONZALEZ-BELTRAN</a:t>
            </a:r>
            <a:endParaRPr dirty="0"/>
          </a:p>
        </p:txBody>
      </p:sp>
      <p:sp>
        <p:nvSpPr>
          <p:cNvPr id="330" name="Google Shape;330;p15"/>
          <p:cNvSpPr txBox="1"/>
          <p:nvPr/>
        </p:nvSpPr>
        <p:spPr>
          <a:xfrm>
            <a:off x="8005802" y="3694855"/>
            <a:ext cx="12709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AUSTIN</a:t>
            </a:r>
            <a:endParaRPr/>
          </a:p>
        </p:txBody>
      </p:sp>
      <p:pic>
        <p:nvPicPr>
          <p:cNvPr id="333" name="Google Shape;333;p15"/>
          <p:cNvPicPr preferRelativeResize="0"/>
          <p:nvPr/>
        </p:nvPicPr>
        <p:blipFill rotWithShape="1">
          <a:blip r:embed="rId15">
            <a:alphaModFix/>
          </a:blip>
          <a:srcRect l="8296" r="11432"/>
          <a:stretch/>
        </p:blipFill>
        <p:spPr>
          <a:xfrm>
            <a:off x="282498" y="2225652"/>
            <a:ext cx="1119116" cy="148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699640" y="2225652"/>
            <a:ext cx="1180614" cy="1497981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5"/>
          <p:cNvSpPr txBox="1"/>
          <p:nvPr/>
        </p:nvSpPr>
        <p:spPr>
          <a:xfrm>
            <a:off x="357560" y="3668405"/>
            <a:ext cx="96899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LIBORIO</a:t>
            </a:r>
            <a:endParaRPr dirty="0"/>
          </a:p>
        </p:txBody>
      </p:sp>
      <p:sp>
        <p:nvSpPr>
          <p:cNvPr id="336" name="Google Shape;336;p15"/>
          <p:cNvSpPr txBox="1"/>
          <p:nvPr/>
        </p:nvSpPr>
        <p:spPr>
          <a:xfrm>
            <a:off x="1699640" y="3708996"/>
            <a:ext cx="130199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STURNIOLO</a:t>
            </a:r>
            <a:endParaRPr dirty="0"/>
          </a:p>
        </p:txBody>
      </p:sp>
      <p:sp>
        <p:nvSpPr>
          <p:cNvPr id="337" name="Google Shape;337;p15"/>
          <p:cNvSpPr txBox="1"/>
          <p:nvPr/>
        </p:nvSpPr>
        <p:spPr>
          <a:xfrm>
            <a:off x="3089424" y="3706172"/>
            <a:ext cx="130199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CHADWICK</a:t>
            </a:r>
            <a:endParaRPr/>
          </a:p>
        </p:txBody>
      </p:sp>
      <p:pic>
        <p:nvPicPr>
          <p:cNvPr id="338" name="Google Shape;338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193133" y="2240289"/>
            <a:ext cx="1037371" cy="1483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5" descr="Martin Plummer"/>
          <p:cNvPicPr preferRelativeResize="0"/>
          <p:nvPr/>
        </p:nvPicPr>
        <p:blipFill rotWithShape="1">
          <a:blip r:embed="rId18">
            <a:alphaModFix/>
          </a:blip>
          <a:srcRect b="9201"/>
          <a:stretch/>
        </p:blipFill>
        <p:spPr>
          <a:xfrm>
            <a:off x="4539141" y="2248148"/>
            <a:ext cx="1026463" cy="1499333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5"/>
          <p:cNvSpPr txBox="1"/>
          <p:nvPr/>
        </p:nvSpPr>
        <p:spPr>
          <a:xfrm>
            <a:off x="4465371" y="3747481"/>
            <a:ext cx="130199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PLUMMER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1556AB-EA56-94E1-9FA9-E45CF4E346DC}"/>
              </a:ext>
            </a:extLst>
          </p:cNvPr>
          <p:cNvSpPr txBox="1"/>
          <p:nvPr/>
        </p:nvSpPr>
        <p:spPr>
          <a:xfrm>
            <a:off x="1611847" y="3964589"/>
            <a:ext cx="1388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Now @ </a:t>
            </a:r>
            <a:r>
              <a:rPr lang="en-US" sz="1200" dirty="0" err="1">
                <a:solidFill>
                  <a:srgbClr val="FF0000"/>
                </a:solidFill>
              </a:rPr>
              <a:t>comind</a:t>
            </a:r>
            <a:r>
              <a:rPr lang="en-US" sz="1200" baseline="30000" dirty="0" err="1">
                <a:solidFill>
                  <a:srgbClr val="FF0000"/>
                </a:solidFill>
              </a:rPr>
              <a:t>TM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83A89F-4E6D-9AE1-3F0A-2AF1761C21EF}"/>
              </a:ext>
            </a:extLst>
          </p:cNvPr>
          <p:cNvSpPr txBox="1"/>
          <p:nvPr/>
        </p:nvSpPr>
        <p:spPr>
          <a:xfrm>
            <a:off x="2932886" y="3964588"/>
            <a:ext cx="1922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Now @ The Carpentries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20131</TotalTime>
  <Words>1593</Words>
  <Application>Microsoft Macintosh PowerPoint</Application>
  <PresentationFormat>Widescreen</PresentationFormat>
  <Paragraphs>235</Paragraphs>
  <Slides>16</Slides>
  <Notes>12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Courier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Leandro Liborio</dc:creator>
  <cp:lastModifiedBy>Liborio, Leandro (STFC,RAL,SC)</cp:lastModifiedBy>
  <cp:revision>6</cp:revision>
  <dcterms:created xsi:type="dcterms:W3CDTF">2020-01-27T14:16:29Z</dcterms:created>
  <dcterms:modified xsi:type="dcterms:W3CDTF">2023-07-18T19:01:48Z</dcterms:modified>
</cp:coreProperties>
</file>