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3"/>
  </p:notesMasterIdLst>
  <p:sldIdLst>
    <p:sldId id="257" r:id="rId2"/>
    <p:sldId id="349" r:id="rId3"/>
    <p:sldId id="362" r:id="rId4"/>
    <p:sldId id="371" r:id="rId5"/>
    <p:sldId id="363" r:id="rId6"/>
    <p:sldId id="365" r:id="rId7"/>
    <p:sldId id="366" r:id="rId8"/>
    <p:sldId id="309" r:id="rId9"/>
    <p:sldId id="335" r:id="rId10"/>
    <p:sldId id="303" r:id="rId11"/>
    <p:sldId id="260" r:id="rId12"/>
    <p:sldId id="320" r:id="rId13"/>
    <p:sldId id="316" r:id="rId14"/>
    <p:sldId id="319" r:id="rId15"/>
    <p:sldId id="359" r:id="rId16"/>
    <p:sldId id="310" r:id="rId17"/>
    <p:sldId id="304" r:id="rId18"/>
    <p:sldId id="350" r:id="rId19"/>
    <p:sldId id="301" r:id="rId20"/>
    <p:sldId id="322" r:id="rId21"/>
    <p:sldId id="370" r:id="rId22"/>
    <p:sldId id="297" r:id="rId23"/>
    <p:sldId id="298" r:id="rId24"/>
    <p:sldId id="299" r:id="rId25"/>
    <p:sldId id="323" r:id="rId26"/>
    <p:sldId id="314" r:id="rId27"/>
    <p:sldId id="313" r:id="rId28"/>
    <p:sldId id="324" r:id="rId29"/>
    <p:sldId id="325" r:id="rId30"/>
    <p:sldId id="312" r:id="rId31"/>
    <p:sldId id="352" r:id="rId32"/>
    <p:sldId id="353" r:id="rId33"/>
    <p:sldId id="367" r:id="rId34"/>
    <p:sldId id="328" r:id="rId35"/>
    <p:sldId id="360" r:id="rId36"/>
    <p:sldId id="281" r:id="rId37"/>
    <p:sldId id="265" r:id="rId38"/>
    <p:sldId id="266" r:id="rId39"/>
    <p:sldId id="267" r:id="rId40"/>
    <p:sldId id="268" r:id="rId41"/>
    <p:sldId id="269" r:id="rId42"/>
    <p:sldId id="270" r:id="rId43"/>
    <p:sldId id="271" r:id="rId44"/>
    <p:sldId id="358" r:id="rId45"/>
    <p:sldId id="354" r:id="rId46"/>
    <p:sldId id="355" r:id="rId47"/>
    <p:sldId id="273" r:id="rId48"/>
    <p:sldId id="278" r:id="rId49"/>
    <p:sldId id="336" r:id="rId50"/>
    <p:sldId id="361" r:id="rId51"/>
    <p:sldId id="275" r:id="rId52"/>
    <p:sldId id="329" r:id="rId53"/>
    <p:sldId id="280" r:id="rId54"/>
    <p:sldId id="291" r:id="rId55"/>
    <p:sldId id="296" r:id="rId56"/>
    <p:sldId id="290" r:id="rId57"/>
    <p:sldId id="334" r:id="rId58"/>
    <p:sldId id="330" r:id="rId59"/>
    <p:sldId id="331" r:id="rId60"/>
    <p:sldId id="332" r:id="rId61"/>
    <p:sldId id="337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5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92"/>
    <p:restoredTop sz="95664"/>
  </p:normalViewPr>
  <p:slideViewPr>
    <p:cSldViewPr snapToGrid="0" showGuides="1">
      <p:cViewPr>
        <p:scale>
          <a:sx n="136" d="100"/>
          <a:sy n="136" d="100"/>
        </p:scale>
        <p:origin x="-4040" y="-320"/>
      </p:cViewPr>
      <p:guideLst>
        <p:guide orient="horz" pos="2137"/>
        <p:guide pos="5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172" d="100"/>
          <a:sy n="172" d="100"/>
        </p:scale>
        <p:origin x="886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F059C-230E-EC4D-92D0-03713B80D73F}" type="datetimeFigureOut">
              <a:rPr lang="en-US" smtClean="0"/>
              <a:t>6/6/23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BC4A9-E59F-574F-947C-92EE677F2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69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BC4A9-E59F-574F-947C-92EE677F21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54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BC4A9-E59F-574F-947C-92EE677F21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BC4A9-E59F-574F-947C-92EE677F21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58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BC4A9-E59F-574F-947C-92EE677F21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99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BC4A9-E59F-574F-947C-92EE677F21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63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BC4A9-E59F-574F-947C-92EE677F21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46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BC4A9-E59F-574F-947C-92EE677F21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70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</a:t>
            </a:r>
            <a:r>
              <a:rPr lang="en-US" dirty="0" err="1"/>
              <a:t>relevnt</a:t>
            </a:r>
            <a:r>
              <a:rPr lang="en-US" dirty="0"/>
              <a:t> text bold, less slides, 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BC4A9-E59F-574F-947C-92EE677F21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7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</a:t>
            </a:r>
            <a:r>
              <a:rPr lang="en-US" dirty="0" err="1"/>
              <a:t>relevnt</a:t>
            </a:r>
            <a:r>
              <a:rPr lang="en-US" dirty="0"/>
              <a:t> text bold, less slides, 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BC4A9-E59F-574F-947C-92EE677F21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06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BC4A9-E59F-574F-947C-92EE677F213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451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4DEEA-CF8F-2A4C-6D93-F4E15E1C6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A833E-37AF-5AA4-26D7-CFBED0299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9AB1A-9A9F-1D63-FE73-033C8CACC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4CE1B-C270-C03B-56D6-1CD3A7F1F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E98B3-E747-FEA2-3C6C-AA7463288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6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F68CF-BECE-3426-9CE8-D78230D43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97630-9618-11FF-8602-ACC08DCAB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E808A-1CFD-4E82-6616-90404E4B7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90493-84ED-8925-1155-8DD2F3380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7E22D-972E-3314-1E15-B0C445779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1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8B21C-3DE3-0A50-4183-270D48B85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4FA56-9D16-60A6-B81F-E4C866C97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352F0-1C0B-FA92-3468-F5A07E23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F501B-125A-6DD2-91E1-A2213244B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40FC1-7E5F-E37A-3A78-EE3FFF1B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1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08FA1-A062-3236-36DC-7539DD210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832E7-DD3D-AF40-558A-66A0A5AAC2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6578AA-01C8-65FB-DB88-8C36F0792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69FA2-B184-9945-CE7A-EBC0A66F4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FD7DD-BE66-AAEE-7296-A0B8AEE6B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09D039-D303-A4C4-6128-9126147C0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9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BDAB3-4CCA-9B64-9FF3-5504B3D5A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98987-DC72-6D17-5DDB-BE78397C0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D4CBD-AD4B-D1DF-F639-2B90A10BA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3F1A56-9622-022D-002D-D7D8213542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2CCDD-EE11-2574-7E99-CD22569A34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6E34BC-E016-6B33-51A9-A44D612F3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BB8F64-9A63-7686-9553-F9D574E9B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484DBE-C889-0754-CEEE-65CAEB01E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0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2DD67-7748-90C5-7D47-DD376E12E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A36047-1041-46FA-82A3-D0912A73B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066AB7-0ABC-AFA4-1A77-4462DBE1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8E7-09B1-954A-63AA-5C99EF4E2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1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1FFB49-733B-E7AF-F25F-61850C8C0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93348C-7D08-5257-034C-DE348A751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489BC-D53A-180C-5913-3C8FF0BEE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74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0726C-FD4E-763D-7E40-736664D2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30F78-BDB8-28C4-7ABD-28DC9270D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16FFB-9E5B-5DEE-933D-2C1E10AAC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42574-CA93-4371-6C55-1BDEABDC4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38116-E038-F610-B770-0647E237E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5CCD1-2912-6880-13B0-AE429E63B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5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E5798-B815-1D9E-B4F3-AF35DADB4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BBECA-697F-1727-87AD-D3074B7093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B6EF3-8067-36D0-82ED-B1AADC7F91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31D17-9A54-1E1C-713A-FB5293D58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28BC3-5FA7-7A85-F0C7-C2419C1A2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5F324-15DE-EE46-A548-7C9268C66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85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28FD-F8D4-2932-A63E-F34D41E8C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2BED8C-171A-FC0C-9CF1-BFE54BF0A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35F5E-C052-2847-EBC3-68442270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D1DF9-4731-2C99-95D9-6A147CE91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84094-50AD-2B27-9EAB-FF2BDFFC4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9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B15CF3-0576-C2BB-467A-0A2627418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32CB6-DDD6-A543-27A2-F1A3EEB04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8B404-09EB-704D-EF69-3932752BA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8B890-6893-8C92-6C5E-E3497AB2D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DF451-1B22-D3CF-5076-E145E4EEC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37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32F6C5-937F-236F-CD43-A81908A81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9114E-57A8-2E46-C633-A1FF63748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7D4BD-F483-F788-22B3-2EA34F919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237E6-5CAB-384A-B334-D710A9DFE60B}" type="datetimeFigureOut">
              <a:rPr lang="en-US" smtClean="0"/>
              <a:t>6/6/23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AA462-72A3-F611-B5F7-B702BF723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806EE-1588-6968-E10F-158CEA2C43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D6B73-56BB-514D-B388-327A67B64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g"/><Relationship Id="rId18" Type="http://schemas.openxmlformats.org/officeDocument/2006/relationships/image" Target="../media/image19.jpg"/><Relationship Id="rId26" Type="http://schemas.openxmlformats.org/officeDocument/2006/relationships/image" Target="../media/image27.jpg"/><Relationship Id="rId3" Type="http://schemas.openxmlformats.org/officeDocument/2006/relationships/image" Target="../media/image3.png"/><Relationship Id="rId21" Type="http://schemas.openxmlformats.org/officeDocument/2006/relationships/image" Target="../media/image22.jpg"/><Relationship Id="rId7" Type="http://schemas.openxmlformats.org/officeDocument/2006/relationships/image" Target="../media/image7.png"/><Relationship Id="rId12" Type="http://schemas.openxmlformats.org/officeDocument/2006/relationships/image" Target="../media/image13.jpg"/><Relationship Id="rId17" Type="http://schemas.openxmlformats.org/officeDocument/2006/relationships/image" Target="../media/image18.jpg"/><Relationship Id="rId25" Type="http://schemas.openxmlformats.org/officeDocument/2006/relationships/image" Target="../media/image26.jpg"/><Relationship Id="rId2" Type="http://schemas.openxmlformats.org/officeDocument/2006/relationships/image" Target="../media/image2.png"/><Relationship Id="rId16" Type="http://schemas.openxmlformats.org/officeDocument/2006/relationships/image" Target="../media/image17.jpg"/><Relationship Id="rId20" Type="http://schemas.openxmlformats.org/officeDocument/2006/relationships/image" Target="../media/image21.jpg"/><Relationship Id="rId29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jpg"/><Relationship Id="rId24" Type="http://schemas.openxmlformats.org/officeDocument/2006/relationships/image" Target="../media/image25.jpg"/><Relationship Id="rId5" Type="http://schemas.openxmlformats.org/officeDocument/2006/relationships/image" Target="../media/image5.png"/><Relationship Id="rId15" Type="http://schemas.openxmlformats.org/officeDocument/2006/relationships/image" Target="../media/image16.jpg"/><Relationship Id="rId23" Type="http://schemas.openxmlformats.org/officeDocument/2006/relationships/image" Target="../media/image24.jpg"/><Relationship Id="rId28" Type="http://schemas.openxmlformats.org/officeDocument/2006/relationships/image" Target="../media/image29.jpg"/><Relationship Id="rId10" Type="http://schemas.openxmlformats.org/officeDocument/2006/relationships/image" Target="../media/image11.jpg"/><Relationship Id="rId19" Type="http://schemas.openxmlformats.org/officeDocument/2006/relationships/image" Target="../media/image20.jpg"/><Relationship Id="rId4" Type="http://schemas.openxmlformats.org/officeDocument/2006/relationships/image" Target="../media/image4.png"/><Relationship Id="rId9" Type="http://schemas.openxmlformats.org/officeDocument/2006/relationships/image" Target="../media/image10.jpg"/><Relationship Id="rId14" Type="http://schemas.openxmlformats.org/officeDocument/2006/relationships/image" Target="../media/image15.jpg"/><Relationship Id="rId22" Type="http://schemas.openxmlformats.org/officeDocument/2006/relationships/image" Target="../media/image23.jpg"/><Relationship Id="rId27" Type="http://schemas.openxmlformats.org/officeDocument/2006/relationships/image" Target="../media/image28.jpg"/><Relationship Id="rId30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5.png"/><Relationship Id="rId5" Type="http://schemas.openxmlformats.org/officeDocument/2006/relationships/image" Target="../media/image5.png"/><Relationship Id="rId15" Type="http://schemas.openxmlformats.org/officeDocument/2006/relationships/image" Target="../media/image39.png"/><Relationship Id="rId10" Type="http://schemas.openxmlformats.org/officeDocument/2006/relationships/image" Target="../media/image34.jpeg"/><Relationship Id="rId4" Type="http://schemas.openxmlformats.org/officeDocument/2006/relationships/image" Target="../media/image4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5.png"/><Relationship Id="rId5" Type="http://schemas.openxmlformats.org/officeDocument/2006/relationships/image" Target="../media/image5.png"/><Relationship Id="rId15" Type="http://schemas.openxmlformats.org/officeDocument/2006/relationships/image" Target="../media/image39.png"/><Relationship Id="rId10" Type="http://schemas.openxmlformats.org/officeDocument/2006/relationships/image" Target="../media/image34.jpeg"/><Relationship Id="rId4" Type="http://schemas.openxmlformats.org/officeDocument/2006/relationships/image" Target="../media/image4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4.jpeg"/><Relationship Id="rId5" Type="http://schemas.openxmlformats.org/officeDocument/2006/relationships/image" Target="../media/image4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1.jpg"/><Relationship Id="rId4" Type="http://schemas.openxmlformats.org/officeDocument/2006/relationships/image" Target="../media/image3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4.jpeg"/><Relationship Id="rId5" Type="http://schemas.openxmlformats.org/officeDocument/2006/relationships/image" Target="../media/image4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1.jpg"/><Relationship Id="rId4" Type="http://schemas.openxmlformats.org/officeDocument/2006/relationships/image" Target="../media/image3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5.png"/><Relationship Id="rId5" Type="http://schemas.openxmlformats.org/officeDocument/2006/relationships/image" Target="../media/image5.png"/><Relationship Id="rId15" Type="http://schemas.openxmlformats.org/officeDocument/2006/relationships/image" Target="../media/image39.png"/><Relationship Id="rId10" Type="http://schemas.openxmlformats.org/officeDocument/2006/relationships/image" Target="../media/image34.jpeg"/><Relationship Id="rId4" Type="http://schemas.openxmlformats.org/officeDocument/2006/relationships/image" Target="../media/image4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.png"/><Relationship Id="rId7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png"/><Relationship Id="rId7" Type="http://schemas.openxmlformats.org/officeDocument/2006/relationships/image" Target="../media/image4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45.png"/><Relationship Id="rId4" Type="http://schemas.openxmlformats.org/officeDocument/2006/relationships/image" Target="../media/image4.png"/><Relationship Id="rId9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0.emf"/><Relationship Id="rId3" Type="http://schemas.openxmlformats.org/officeDocument/2006/relationships/image" Target="../media/image3.png"/><Relationship Id="rId7" Type="http://schemas.openxmlformats.org/officeDocument/2006/relationships/image" Target="../media/image43.png"/><Relationship Id="rId12" Type="http://schemas.openxmlformats.org/officeDocument/2006/relationships/image" Target="../media/image4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8.emf"/><Relationship Id="rId5" Type="http://schemas.openxmlformats.org/officeDocument/2006/relationships/image" Target="../media/image5.png"/><Relationship Id="rId10" Type="http://schemas.openxmlformats.org/officeDocument/2006/relationships/image" Target="../media/image47.emf"/><Relationship Id="rId4" Type="http://schemas.openxmlformats.org/officeDocument/2006/relationships/image" Target="../media/image4.png"/><Relationship Id="rId9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.png"/><Relationship Id="rId7" Type="http://schemas.openxmlformats.org/officeDocument/2006/relationships/image" Target="../media/image5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5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image" Target="../media/image3.png"/><Relationship Id="rId7" Type="http://schemas.openxmlformats.org/officeDocument/2006/relationships/image" Target="../media/image5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3" Type="http://schemas.openxmlformats.org/officeDocument/2006/relationships/image" Target="../media/image3.png"/><Relationship Id="rId7" Type="http://schemas.openxmlformats.org/officeDocument/2006/relationships/image" Target="../media/image7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3" Type="http://schemas.openxmlformats.org/officeDocument/2006/relationships/image" Target="../media/image3.png"/><Relationship Id="rId7" Type="http://schemas.openxmlformats.org/officeDocument/2006/relationships/image" Target="../media/image7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image" Target="../media/image3.png"/><Relationship Id="rId7" Type="http://schemas.openxmlformats.org/officeDocument/2006/relationships/image" Target="../media/image7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emf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8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emf"/><Relationship Id="rId11" Type="http://schemas.openxmlformats.org/officeDocument/2006/relationships/image" Target="../media/image80.png"/><Relationship Id="rId5" Type="http://schemas.openxmlformats.org/officeDocument/2006/relationships/image" Target="../media/image6.png"/><Relationship Id="rId10" Type="http://schemas.openxmlformats.org/officeDocument/2006/relationships/image" Target="../media/image83.emf"/><Relationship Id="rId4" Type="http://schemas.openxmlformats.org/officeDocument/2006/relationships/image" Target="../media/image5.png"/><Relationship Id="rId9" Type="http://schemas.openxmlformats.org/officeDocument/2006/relationships/image" Target="../media/image82.e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13" Type="http://schemas.openxmlformats.org/officeDocument/2006/relationships/image" Target="../media/image86.png"/><Relationship Id="rId3" Type="http://schemas.openxmlformats.org/officeDocument/2006/relationships/image" Target="../media/image83.emf"/><Relationship Id="rId7" Type="http://schemas.openxmlformats.org/officeDocument/2006/relationships/image" Target="../media/image6.png"/><Relationship Id="rId12" Type="http://schemas.openxmlformats.org/officeDocument/2006/relationships/image" Target="../media/image80.png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5.emf"/><Relationship Id="rId5" Type="http://schemas.openxmlformats.org/officeDocument/2006/relationships/image" Target="../media/image4.png"/><Relationship Id="rId10" Type="http://schemas.openxmlformats.org/officeDocument/2006/relationships/image" Target="../media/image84.emf"/><Relationship Id="rId4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819729-995E-286C-65C5-BC3CC93AB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72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63418A-BDB3-CE09-231A-924CAAC8A99C}"/>
              </a:ext>
            </a:extLst>
          </p:cNvPr>
          <p:cNvSpPr txBox="1"/>
          <p:nvPr/>
        </p:nvSpPr>
        <p:spPr>
          <a:xfrm>
            <a:off x="506185" y="1084164"/>
            <a:ext cx="1117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Deformation forecasts from the </a:t>
            </a:r>
            <a:r>
              <a:rPr lang="en-US" sz="4800" dirty="0" err="1"/>
              <a:t>SIDFEx</a:t>
            </a:r>
            <a:r>
              <a:rPr lang="en-US" sz="4800" dirty="0"/>
              <a:t> database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9FB483-E5DB-BCE4-AE7B-25EFA0D5E5DC}"/>
              </a:ext>
            </a:extLst>
          </p:cNvPr>
          <p:cNvSpPr txBox="1"/>
          <p:nvPr/>
        </p:nvSpPr>
        <p:spPr>
          <a:xfrm>
            <a:off x="3874366" y="3636580"/>
            <a:ext cx="451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V. Ludwig, H. </a:t>
            </a:r>
            <a:r>
              <a:rPr lang="en-US" dirty="0" err="1"/>
              <a:t>Goessling</a:t>
            </a:r>
            <a:r>
              <a:rPr lang="en-US" dirty="0"/>
              <a:t> and the </a:t>
            </a:r>
            <a:r>
              <a:rPr lang="en-US" dirty="0" err="1"/>
              <a:t>SIDFEx</a:t>
            </a:r>
            <a:r>
              <a:rPr lang="en-US" dirty="0"/>
              <a:t> team</a:t>
            </a:r>
            <a:r>
              <a:rPr lang="en-US" baseline="30000" dirty="0"/>
              <a:t>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4672EB-9750-E3FD-00AF-1A1246151538}"/>
              </a:ext>
            </a:extLst>
          </p:cNvPr>
          <p:cNvSpPr txBox="1"/>
          <p:nvPr/>
        </p:nvSpPr>
        <p:spPr>
          <a:xfrm>
            <a:off x="5345381" y="4112099"/>
            <a:ext cx="15012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IGS 2023</a:t>
            </a:r>
          </a:p>
          <a:p>
            <a:pPr algn="ctr"/>
            <a:r>
              <a:rPr lang="en-US" dirty="0"/>
              <a:t>Bremerhaven</a:t>
            </a:r>
          </a:p>
          <a:p>
            <a:pPr algn="ctr"/>
            <a:r>
              <a:rPr lang="en-US" dirty="0"/>
              <a:t>June 6</a:t>
            </a:r>
            <a:r>
              <a:rPr lang="en-US" baseline="30000" dirty="0"/>
              <a:t>th</a:t>
            </a:r>
            <a:r>
              <a:rPr lang="en-US" dirty="0"/>
              <a:t>, 2023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4C0A57-AC4D-24BD-8D61-9D239D31FFFD}"/>
              </a:ext>
            </a:extLst>
          </p:cNvPr>
          <p:cNvSpPr txBox="1"/>
          <p:nvPr/>
        </p:nvSpPr>
        <p:spPr>
          <a:xfrm>
            <a:off x="2243959" y="5147701"/>
            <a:ext cx="77040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baseline="30000" dirty="0">
                <a:latin typeface="Calibri"/>
                <a:cs typeface="Calibri"/>
              </a:rPr>
              <a:t>*</a:t>
            </a:r>
            <a:r>
              <a:rPr lang="de-DE" sz="1200" dirty="0">
                <a:solidFill>
                  <a:schemeClr val="tx1"/>
                </a:solidFill>
                <a:latin typeface="Calibri"/>
                <a:cs typeface="Calibri"/>
              </a:rPr>
              <a:t>Helge </a:t>
            </a:r>
            <a:r>
              <a:rPr lang="de-DE" sz="1200" dirty="0" err="1">
                <a:solidFill>
                  <a:schemeClr val="tx1"/>
                </a:solidFill>
                <a:latin typeface="Calibri"/>
                <a:cs typeface="Calibri"/>
              </a:rPr>
              <a:t>Goessling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Blockley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Axel Schweiger, Valentin Ludwig, Ed Blanchard-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Wrigglesworth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Thomas Krumpen, Marcel Nicolaus, Ignatius Rigor, Bob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Grumbine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Kauker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Simon Reifenberg, Wendy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Ermold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François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Massonnet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Quentin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Dalaiden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Pam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Posey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Joe Metzger, Michael Phelps, Rick Allard, Laurent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Bertino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Malte Müller, Maxime Beauchamp, Amy Solomon, Janet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Intrieri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Frédéric Dupont,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Yukie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Hata, Jean-François Lemieux, Nick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Szapiro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Mario Hoppmann, Steffen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Tietsche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Jennifer Hutchings, Thomas Rackow, Till Rasmussen, Cyril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Palerme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Suman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Singha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Antonia Jost</a:t>
            </a:r>
            <a:endParaRPr lang="de-DE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6232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63418A-BDB3-CE09-231A-924CAAC8A99C}"/>
              </a:ext>
            </a:extLst>
          </p:cNvPr>
          <p:cNvSpPr txBox="1"/>
          <p:nvPr/>
        </p:nvSpPr>
        <p:spPr>
          <a:xfrm>
            <a:off x="506185" y="1084164"/>
            <a:ext cx="1117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Deformation forecasts from the </a:t>
            </a:r>
            <a:r>
              <a:rPr lang="en-US" sz="4800" dirty="0" err="1"/>
              <a:t>SIDFEx</a:t>
            </a:r>
            <a:r>
              <a:rPr lang="en-US" sz="4800" dirty="0"/>
              <a:t> database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9FB483-E5DB-BCE4-AE7B-25EFA0D5E5DC}"/>
              </a:ext>
            </a:extLst>
          </p:cNvPr>
          <p:cNvSpPr txBox="1"/>
          <p:nvPr/>
        </p:nvSpPr>
        <p:spPr>
          <a:xfrm>
            <a:off x="3874366" y="3636580"/>
            <a:ext cx="451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V. Ludwig, H. </a:t>
            </a:r>
            <a:r>
              <a:rPr lang="en-US" dirty="0" err="1"/>
              <a:t>Goessling</a:t>
            </a:r>
            <a:r>
              <a:rPr lang="en-US" dirty="0"/>
              <a:t> and the </a:t>
            </a:r>
            <a:r>
              <a:rPr lang="en-US" dirty="0" err="1"/>
              <a:t>SIDFEx</a:t>
            </a:r>
            <a:r>
              <a:rPr lang="en-US" dirty="0"/>
              <a:t> team</a:t>
            </a:r>
            <a:r>
              <a:rPr lang="en-US" baseline="30000" dirty="0"/>
              <a:t>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4C0A57-AC4D-24BD-8D61-9D239D31FFFD}"/>
              </a:ext>
            </a:extLst>
          </p:cNvPr>
          <p:cNvSpPr txBox="1"/>
          <p:nvPr/>
        </p:nvSpPr>
        <p:spPr>
          <a:xfrm>
            <a:off x="2243959" y="5147701"/>
            <a:ext cx="77040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baseline="30000" dirty="0">
                <a:latin typeface="Calibri"/>
                <a:cs typeface="Calibri"/>
              </a:rPr>
              <a:t>*</a:t>
            </a:r>
            <a:r>
              <a:rPr lang="de-DE" sz="1200" dirty="0">
                <a:solidFill>
                  <a:schemeClr val="tx1"/>
                </a:solidFill>
                <a:latin typeface="Calibri"/>
                <a:cs typeface="Calibri"/>
              </a:rPr>
              <a:t>Helge </a:t>
            </a:r>
            <a:r>
              <a:rPr lang="de-DE" sz="1200" dirty="0" err="1">
                <a:solidFill>
                  <a:schemeClr val="tx1"/>
                </a:solidFill>
                <a:latin typeface="Calibri"/>
                <a:cs typeface="Calibri"/>
              </a:rPr>
              <a:t>Goessling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Blockley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Axel Schweiger, Valentin Ludwig, Ed Blanchard-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Wrigglesworth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Thomas Krumpen, Marcel Nicolaus, Ignatius Rigor, Bob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Grumbine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Kauker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Simon Reifenberg, Wendy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Ermold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François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Massonnet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Quentin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Dalaiden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Pam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Posey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Joe Metzger, Michael Phelps, Rick Allard, Laurent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Bertino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Malte Müller, Maxime Beauchamp, Amy Solomon, Janet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Intrieri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Frédéric Dupont,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Yukie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Hata, Jean-François Lemieux, Nick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Szapiro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Mario Hoppmann, Steffen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Tietsche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Jennifer Hutchings, Thomas Rackow, Till Rasmussen, Cyril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Palerme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Suman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Singha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Antonia Jost</a:t>
            </a:r>
            <a:endParaRPr lang="de-DE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7214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63418A-BDB3-CE09-231A-924CAAC8A99C}"/>
              </a:ext>
            </a:extLst>
          </p:cNvPr>
          <p:cNvSpPr txBox="1"/>
          <p:nvPr/>
        </p:nvSpPr>
        <p:spPr>
          <a:xfrm>
            <a:off x="506185" y="1084164"/>
            <a:ext cx="1117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Deformation forecasts from the </a:t>
            </a:r>
            <a:r>
              <a:rPr lang="en-US" sz="4800" dirty="0" err="1"/>
              <a:t>SIDFEx</a:t>
            </a:r>
            <a:r>
              <a:rPr lang="en-US" sz="4800" dirty="0"/>
              <a:t> database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4C0A57-AC4D-24BD-8D61-9D239D31FFFD}"/>
              </a:ext>
            </a:extLst>
          </p:cNvPr>
          <p:cNvSpPr txBox="1"/>
          <p:nvPr/>
        </p:nvSpPr>
        <p:spPr>
          <a:xfrm>
            <a:off x="2243959" y="5147701"/>
            <a:ext cx="77040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baseline="30000" dirty="0">
                <a:latin typeface="Calibri"/>
                <a:cs typeface="Calibri"/>
              </a:rPr>
              <a:t>*</a:t>
            </a:r>
            <a:r>
              <a:rPr lang="de-DE" sz="1200" dirty="0">
                <a:solidFill>
                  <a:schemeClr val="tx1"/>
                </a:solidFill>
                <a:latin typeface="Calibri"/>
                <a:cs typeface="Calibri"/>
              </a:rPr>
              <a:t>Helge </a:t>
            </a:r>
            <a:r>
              <a:rPr lang="de-DE" sz="1200" dirty="0" err="1">
                <a:solidFill>
                  <a:schemeClr val="tx1"/>
                </a:solidFill>
                <a:latin typeface="Calibri"/>
                <a:cs typeface="Calibri"/>
              </a:rPr>
              <a:t>Goessling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Blockley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Axel Schweiger, Valentin Ludwig, Ed Blanchard-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Wrigglesworth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Thomas Krumpen, Marcel Nicolaus, Ignatius Rigor, Bob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Grumbine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Kauker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Simon Reifenberg, Wendy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Ermold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François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Massonnet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Quentin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Dalaiden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Pam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Posey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Joe Metzger, Michael Phelps, Rick Allard, Laurent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Bertino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Malte Müller, Maxime Beauchamp, Amy Solomon, Janet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Intrieri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Frédéric Dupont,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Yukie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Hata, Jean-François Lemieux, Nick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Szapiro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Mario Hoppmann, Steffen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Tietsche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Jennifer Hutchings, Thomas Rackow, Till Rasmussen, Cyril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Palerme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Suman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Singha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Antonia Jost</a:t>
            </a:r>
            <a:endParaRPr lang="de-DE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4949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63418A-BDB3-CE09-231A-924CAAC8A99C}"/>
              </a:ext>
            </a:extLst>
          </p:cNvPr>
          <p:cNvSpPr txBox="1"/>
          <p:nvPr/>
        </p:nvSpPr>
        <p:spPr>
          <a:xfrm>
            <a:off x="506185" y="1084164"/>
            <a:ext cx="1117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Deformation forecasts from the </a:t>
            </a:r>
            <a:r>
              <a:rPr lang="en-US" sz="4800" dirty="0" err="1"/>
              <a:t>SIDFEx</a:t>
            </a:r>
            <a:r>
              <a:rPr lang="en-US" sz="4800" dirty="0"/>
              <a:t> database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4C0A57-AC4D-24BD-8D61-9D239D31FFFD}"/>
              </a:ext>
            </a:extLst>
          </p:cNvPr>
          <p:cNvSpPr txBox="1"/>
          <p:nvPr/>
        </p:nvSpPr>
        <p:spPr>
          <a:xfrm>
            <a:off x="2243959" y="5147701"/>
            <a:ext cx="77040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baseline="30000" dirty="0">
                <a:latin typeface="Calibri"/>
                <a:cs typeface="Calibri"/>
              </a:rPr>
              <a:t>*</a:t>
            </a:r>
            <a:r>
              <a:rPr lang="de-DE" sz="1200" dirty="0">
                <a:solidFill>
                  <a:schemeClr val="tx1"/>
                </a:solidFill>
                <a:latin typeface="Calibri"/>
                <a:cs typeface="Calibri"/>
              </a:rPr>
              <a:t>Helge </a:t>
            </a:r>
            <a:r>
              <a:rPr lang="de-DE" sz="1200" dirty="0" err="1">
                <a:solidFill>
                  <a:schemeClr val="tx1"/>
                </a:solidFill>
                <a:latin typeface="Calibri"/>
                <a:cs typeface="Calibri"/>
              </a:rPr>
              <a:t>Goessling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Blockley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Axel Schweiger, </a:t>
            </a:r>
            <a:r>
              <a:rPr lang="de-DE" sz="1200" b="1" dirty="0">
                <a:solidFill>
                  <a:schemeClr val="tx1"/>
                </a:solidFill>
                <a:latin typeface="Calibri"/>
                <a:cs typeface="Calibri"/>
              </a:rPr>
              <a:t>Valentin Ludwig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Blanchard-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Wrigglesworth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Thomas Krumpen, Marcel Nicolaus, Ignatius Rigor, Bob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Grumbine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Kauker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Simon Reifenberg, Wendy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Ermold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François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Massonnet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Quentin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Dalaiden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Pam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Posey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Joe Metzger, Michael Phelps, Rick Allard, Laurent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Bertino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Malte Müller, Maxime Beauchamp, Amy Solomon, Janet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Intrieri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Frédéric Dupont,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Yukie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Hata, Jean-François Lemieux, Nick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Szapiro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Mario Hoppmann, Steffen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Tietsche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Jennifer Hutchings, Thomas Rackow, Till Rasmussen, Cyril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Palerme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Suman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Singha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Antonia Jost</a:t>
            </a:r>
            <a:endParaRPr lang="de-DE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4375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63418A-BDB3-CE09-231A-924CAAC8A99C}"/>
              </a:ext>
            </a:extLst>
          </p:cNvPr>
          <p:cNvSpPr txBox="1"/>
          <p:nvPr/>
        </p:nvSpPr>
        <p:spPr>
          <a:xfrm>
            <a:off x="506185" y="1084164"/>
            <a:ext cx="11179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/>
              <a:t>SIDFEx</a:t>
            </a:r>
            <a:r>
              <a:rPr lang="en-US" sz="4800" dirty="0"/>
              <a:t> deformation forecasts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4C0A57-AC4D-24BD-8D61-9D239D31FFFD}"/>
              </a:ext>
            </a:extLst>
          </p:cNvPr>
          <p:cNvSpPr txBox="1"/>
          <p:nvPr/>
        </p:nvSpPr>
        <p:spPr>
          <a:xfrm>
            <a:off x="2243959" y="5147701"/>
            <a:ext cx="77040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baseline="30000" dirty="0">
                <a:latin typeface="Calibri"/>
                <a:cs typeface="Calibri"/>
              </a:rPr>
              <a:t>*</a:t>
            </a:r>
            <a:r>
              <a:rPr lang="de-DE" sz="1200" dirty="0">
                <a:solidFill>
                  <a:schemeClr val="tx1"/>
                </a:solidFill>
                <a:latin typeface="Calibri"/>
                <a:cs typeface="Calibri"/>
              </a:rPr>
              <a:t>Helge </a:t>
            </a:r>
            <a:r>
              <a:rPr lang="de-DE" sz="1200" dirty="0" err="1">
                <a:solidFill>
                  <a:schemeClr val="tx1"/>
                </a:solidFill>
                <a:latin typeface="Calibri"/>
                <a:cs typeface="Calibri"/>
              </a:rPr>
              <a:t>Goessling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Blockley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Axel Schweiger, </a:t>
            </a:r>
            <a:r>
              <a:rPr lang="de-DE" sz="1200" b="1" dirty="0">
                <a:solidFill>
                  <a:schemeClr val="tx1"/>
                </a:solidFill>
                <a:latin typeface="Calibri"/>
                <a:cs typeface="Calibri"/>
              </a:rPr>
              <a:t>Valentin Ludwig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Blanchard-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Wrigglesworth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Thomas Krumpen, Marcel Nicolaus, Ignatius Rigor, Bob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Grumbine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Kauker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Simon Reifenberg, Wendy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Ermold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François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Massonnet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Quentin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Dalaiden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Pam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Posey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Joe Metzger, Michael Phelps, Rick Allard, Laurent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Bertino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Malte Müller, Maxime Beauchamp, Amy Solomon, Janet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Intrieri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Frédéric Dupont,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Yukie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Hata, Jean-François Lemieux, Nick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Szapiro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Mario Hoppmann, Steffen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Tietsche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Jennifer Hutchings, Thomas Rackow, Till Rasmussen, Cyril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Palerme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Suman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Singha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Antonia Jost</a:t>
            </a:r>
            <a:endParaRPr lang="de-DE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2450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63418A-BDB3-CE09-231A-924CAAC8A99C}"/>
              </a:ext>
            </a:extLst>
          </p:cNvPr>
          <p:cNvSpPr txBox="1"/>
          <p:nvPr/>
        </p:nvSpPr>
        <p:spPr>
          <a:xfrm>
            <a:off x="506185" y="1084164"/>
            <a:ext cx="11179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/>
              <a:t>SIDFEx</a:t>
            </a:r>
            <a:r>
              <a:rPr lang="en-US" sz="4800" dirty="0"/>
              <a:t> deformation forecasts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4C0A57-AC4D-24BD-8D61-9D239D31FFFD}"/>
              </a:ext>
            </a:extLst>
          </p:cNvPr>
          <p:cNvSpPr txBox="1"/>
          <p:nvPr/>
        </p:nvSpPr>
        <p:spPr>
          <a:xfrm>
            <a:off x="2243959" y="5147701"/>
            <a:ext cx="77040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baseline="30000" dirty="0">
                <a:latin typeface="Calibri"/>
                <a:cs typeface="Calibri"/>
              </a:rPr>
              <a:t>*</a:t>
            </a:r>
            <a:r>
              <a:rPr lang="de-DE" sz="1200" dirty="0">
                <a:solidFill>
                  <a:schemeClr val="tx1"/>
                </a:solidFill>
                <a:latin typeface="Calibri"/>
                <a:cs typeface="Calibri"/>
              </a:rPr>
              <a:t>Helge </a:t>
            </a:r>
            <a:r>
              <a:rPr lang="de-DE" sz="1200" dirty="0" err="1">
                <a:solidFill>
                  <a:schemeClr val="tx1"/>
                </a:solidFill>
                <a:latin typeface="Calibri"/>
                <a:cs typeface="Calibri"/>
              </a:rPr>
              <a:t>Goessling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Blockley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Axel Schweiger, </a:t>
            </a:r>
            <a:r>
              <a:rPr lang="de-DE" sz="1200" b="1" dirty="0">
                <a:solidFill>
                  <a:schemeClr val="tx1"/>
                </a:solidFill>
                <a:latin typeface="Calibri"/>
                <a:cs typeface="Calibri"/>
              </a:rPr>
              <a:t>Valentin Ludwig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Blanchard-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Wrigglesworth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Thomas Krumpen, Marcel Nicolaus, Ignatius Rigor, Bob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Grumbine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Kauker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Simon Reifenberg, Wendy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Ermold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François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Massonnet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Quentin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Dalaiden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Pam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Posey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Joe Metzger, Michael Phelps, Rick Allard, Laurent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Bertino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Malte Müller, Maxime Beauchamp, Amy Solomon, Janet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Intrieri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Frédéric Dupont,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Yukie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Hata, Jean-François Lemieux, Nick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Szapiro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Mario Hoppmann, Steffen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Tietsche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Jennifer Hutchings, Thomas Rackow, Till Rasmussen, Cyril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Palerme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Suman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Singha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Antonia Jost</a:t>
            </a:r>
            <a:endParaRPr lang="de-DE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3232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2950460" y="273270"/>
            <a:ext cx="62910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Where to start </a:t>
            </a:r>
            <a:r>
              <a:rPr lang="en-US" sz="4800" dirty="0" err="1"/>
              <a:t>MOSAiC</a:t>
            </a:r>
            <a:r>
              <a:rPr lang="en-US" sz="4800" dirty="0"/>
              <a:t>?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46629A3-D402-0727-69E8-6DF83D182435}"/>
              </a:ext>
            </a:extLst>
          </p:cNvPr>
          <p:cNvGrpSpPr/>
          <p:nvPr/>
        </p:nvGrpSpPr>
        <p:grpSpPr>
          <a:xfrm>
            <a:off x="392370" y="946747"/>
            <a:ext cx="4700192" cy="4964506"/>
            <a:chOff x="392370" y="946747"/>
            <a:chExt cx="4700192" cy="4964506"/>
          </a:xfrm>
        </p:grpSpPr>
        <p:pic>
          <p:nvPicPr>
            <p:cNvPr id="2" name="Picture 2" descr="Meereisportal: Polarstern drift">
              <a:extLst>
                <a:ext uri="{FF2B5EF4-FFF2-40B4-BE49-F238E27FC236}">
                  <a16:creationId xmlns:a16="http://schemas.microsoft.com/office/drawing/2014/main" id="{8BFE68ED-01B4-0186-91A6-FAC14C87B8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392370" y="946747"/>
              <a:ext cx="4700192" cy="4964506"/>
            </a:xfrm>
            <a:prstGeom prst="rect">
              <a:avLst/>
            </a:prstGeom>
            <a:noFill/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E6D7636-A504-73FB-7B17-B74D4D1B0B44}"/>
                </a:ext>
              </a:extLst>
            </p:cNvPr>
            <p:cNvSpPr txBox="1"/>
            <p:nvPr/>
          </p:nvSpPr>
          <p:spPr bwMode="auto">
            <a:xfrm>
              <a:off x="560782" y="5075953"/>
              <a:ext cx="1491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effectLst/>
                </a:rPr>
                <a:t>© T. </a:t>
              </a:r>
              <a:r>
                <a:rPr lang="en-GB" dirty="0" err="1">
                  <a:effectLst/>
                </a:rPr>
                <a:t>Krumpen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3167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2950460" y="273270"/>
            <a:ext cx="62910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Where to start </a:t>
            </a:r>
            <a:r>
              <a:rPr lang="en-US" sz="4800" dirty="0" err="1"/>
              <a:t>MOSAiC</a:t>
            </a:r>
            <a:r>
              <a:rPr lang="en-US" sz="4800" dirty="0"/>
              <a:t>?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46629A3-D402-0727-69E8-6DF83D182435}"/>
              </a:ext>
            </a:extLst>
          </p:cNvPr>
          <p:cNvGrpSpPr/>
          <p:nvPr/>
        </p:nvGrpSpPr>
        <p:grpSpPr>
          <a:xfrm>
            <a:off x="392370" y="946747"/>
            <a:ext cx="4700192" cy="4964506"/>
            <a:chOff x="392370" y="946747"/>
            <a:chExt cx="4700192" cy="4964506"/>
          </a:xfrm>
        </p:grpSpPr>
        <p:pic>
          <p:nvPicPr>
            <p:cNvPr id="2" name="Picture 2" descr="Meereisportal: Polarstern drift">
              <a:extLst>
                <a:ext uri="{FF2B5EF4-FFF2-40B4-BE49-F238E27FC236}">
                  <a16:creationId xmlns:a16="http://schemas.microsoft.com/office/drawing/2014/main" id="{8BFE68ED-01B4-0186-91A6-FAC14C87B8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392370" y="946747"/>
              <a:ext cx="4700192" cy="4964506"/>
            </a:xfrm>
            <a:prstGeom prst="rect">
              <a:avLst/>
            </a:prstGeom>
            <a:noFill/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E6D7636-A504-73FB-7B17-B74D4D1B0B44}"/>
                </a:ext>
              </a:extLst>
            </p:cNvPr>
            <p:cNvSpPr txBox="1"/>
            <p:nvPr/>
          </p:nvSpPr>
          <p:spPr bwMode="auto">
            <a:xfrm>
              <a:off x="560782" y="5075953"/>
              <a:ext cx="1491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effectLst/>
                </a:rPr>
                <a:t>© T. </a:t>
              </a:r>
              <a:r>
                <a:rPr lang="en-GB" dirty="0" err="1">
                  <a:effectLst/>
                </a:rPr>
                <a:t>Krumpen</a:t>
              </a:r>
              <a:endParaRPr lang="en-US" dirty="0"/>
            </a:p>
          </p:txBody>
        </p:sp>
      </p:grpSp>
      <p:pic>
        <p:nvPicPr>
          <p:cNvPr id="100" name="Picture 99">
            <a:extLst>
              <a:ext uri="{FF2B5EF4-FFF2-40B4-BE49-F238E27FC236}">
                <a16:creationId xmlns:a16="http://schemas.microsoft.com/office/drawing/2014/main" id="{CC8376FA-C6F5-33FA-9E46-3AB7E2E662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4989" y="3531148"/>
            <a:ext cx="1048675" cy="130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52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2950460" y="273270"/>
            <a:ext cx="62910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Where to start </a:t>
            </a:r>
            <a:r>
              <a:rPr lang="en-US" sz="4800" dirty="0" err="1"/>
              <a:t>MOSAiC</a:t>
            </a:r>
            <a:r>
              <a:rPr lang="en-US" sz="4800" dirty="0"/>
              <a:t>?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46629A3-D402-0727-69E8-6DF83D182435}"/>
              </a:ext>
            </a:extLst>
          </p:cNvPr>
          <p:cNvGrpSpPr/>
          <p:nvPr/>
        </p:nvGrpSpPr>
        <p:grpSpPr>
          <a:xfrm>
            <a:off x="392370" y="946747"/>
            <a:ext cx="4700192" cy="4964506"/>
            <a:chOff x="392370" y="946747"/>
            <a:chExt cx="4700192" cy="4964506"/>
          </a:xfrm>
        </p:grpSpPr>
        <p:pic>
          <p:nvPicPr>
            <p:cNvPr id="2" name="Picture 2" descr="Meereisportal: Polarstern drift">
              <a:extLst>
                <a:ext uri="{FF2B5EF4-FFF2-40B4-BE49-F238E27FC236}">
                  <a16:creationId xmlns:a16="http://schemas.microsoft.com/office/drawing/2014/main" id="{8BFE68ED-01B4-0186-91A6-FAC14C87B8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392370" y="946747"/>
              <a:ext cx="4700192" cy="4964506"/>
            </a:xfrm>
            <a:prstGeom prst="rect">
              <a:avLst/>
            </a:prstGeom>
            <a:noFill/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E6D7636-A504-73FB-7B17-B74D4D1B0B44}"/>
                </a:ext>
              </a:extLst>
            </p:cNvPr>
            <p:cNvSpPr txBox="1"/>
            <p:nvPr/>
          </p:nvSpPr>
          <p:spPr bwMode="auto">
            <a:xfrm>
              <a:off x="560782" y="5075953"/>
              <a:ext cx="1491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effectLst/>
                </a:rPr>
                <a:t>© T. </a:t>
              </a:r>
              <a:r>
                <a:rPr lang="en-GB" dirty="0" err="1">
                  <a:effectLst/>
                </a:rPr>
                <a:t>Krumpen</a:t>
              </a:r>
              <a:endParaRPr lang="en-US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6CF99D7-37A1-376C-5004-725ACF741DC5}"/>
              </a:ext>
            </a:extLst>
          </p:cNvPr>
          <p:cNvGrpSpPr/>
          <p:nvPr/>
        </p:nvGrpSpPr>
        <p:grpSpPr>
          <a:xfrm>
            <a:off x="5840819" y="946747"/>
            <a:ext cx="6291081" cy="5191309"/>
            <a:chOff x="1232866" y="-2151706"/>
            <a:chExt cx="9853688" cy="7990040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356543AE-290F-2575-A31F-898900DFB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22923" y="-2071861"/>
              <a:ext cx="1761642" cy="2001600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B58D4983-1FD3-FFC3-078A-93871AF01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50089" y="-261308"/>
              <a:ext cx="2121660" cy="2104687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B76CAC9-B1E3-2487-B5A0-2740567FA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067351" y="-156449"/>
              <a:ext cx="2028649" cy="2001600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7D86C715-2FD1-C9A8-9718-C5404F17C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894089" y="1769678"/>
              <a:ext cx="2006952" cy="2001600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B95B609A-6BF5-26D4-1263-8B1C22973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27903" y="1822127"/>
              <a:ext cx="1387850" cy="2001600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AE9E5867-9D16-2556-B231-0B272A85C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35944" y="1858524"/>
              <a:ext cx="1355550" cy="2001600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EB9D74F9-D5D5-A97D-AE3A-E0D3A061A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04755" y="-138534"/>
              <a:ext cx="1564888" cy="2001600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9EA629AE-E17B-5516-AE99-D9A2CE17C7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-9652" t="2898" r="9652" b="-2898"/>
            <a:stretch/>
          </p:blipFill>
          <p:spPr>
            <a:xfrm>
              <a:off x="7429897" y="-2067467"/>
              <a:ext cx="1351296" cy="1953987"/>
            </a:xfrm>
            <a:prstGeom prst="rect">
              <a:avLst/>
            </a:prstGeom>
          </p:spPr>
        </p:pic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84FA2CC0-E7DB-6966-8972-DAAEFE65C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439587" y="1819526"/>
              <a:ext cx="1495915" cy="2001728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8B5E613D-0853-16DD-39B9-174936DD8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011685" y="3796257"/>
              <a:ext cx="1943659" cy="2001600"/>
            </a:xfrm>
            <a:prstGeom prst="rect">
              <a:avLst/>
            </a:prstGeom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622C41B6-5DC1-F256-7D19-BDA69AACC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531324" y="3822735"/>
              <a:ext cx="1522628" cy="20016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3E8D60E6-FD02-698C-9BCE-2D8F10D2C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586382" y="3830298"/>
              <a:ext cx="1985714" cy="2001600"/>
            </a:xfrm>
            <a:prstGeom prst="rect">
              <a:avLst/>
            </a:prstGeom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69E3FF4C-953B-1C2D-5364-2CBBE6C8E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919307" y="3830298"/>
              <a:ext cx="2299134" cy="2001600"/>
            </a:xfrm>
            <a:prstGeom prst="rect">
              <a:avLst/>
            </a:prstGeom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8D8869AF-4FDB-BCAE-6772-C7DB2DCEB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7618695" y="3836734"/>
              <a:ext cx="1515278" cy="2001600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1044B995-AE91-5FBC-A862-80A6C2433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295200" y="-70261"/>
              <a:ext cx="1499920" cy="2001600"/>
            </a:xfrm>
            <a:prstGeom prst="rect">
              <a:avLst/>
            </a:prstGeom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49DC6A37-E2B0-961C-30A6-D65D09EFA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333468" y="1821135"/>
              <a:ext cx="1959791" cy="2001600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F96B8E98-A277-B89E-A52E-B78E422D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598124" y="-2075791"/>
              <a:ext cx="1905466" cy="1918212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841B4355-69C7-07B4-91DE-6B6E514A26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/>
            <a:srcRect l="11229" r="19545"/>
            <a:stretch/>
          </p:blipFill>
          <p:spPr>
            <a:xfrm>
              <a:off x="4191406" y="-2128194"/>
              <a:ext cx="1371954" cy="2001600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AB6532E4-4860-4BFE-0C5C-A5F86CAB7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232866" y="3771278"/>
              <a:ext cx="1545453" cy="2001600"/>
            </a:xfrm>
            <a:prstGeom prst="rect">
              <a:avLst/>
            </a:prstGeom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7D9595A8-36CB-5741-6656-DB84A5E67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7098368" y="-171841"/>
              <a:ext cx="2006952" cy="2001600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722FCA9F-8B27-9B97-522C-CEFA94B7C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063374" y="-189155"/>
              <a:ext cx="2023180" cy="2001600"/>
            </a:xfrm>
            <a:prstGeom prst="rect">
              <a:avLst/>
            </a:prstGeom>
          </p:spPr>
        </p:pic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CAA463DA-C439-C312-4E8E-E4C8AC9385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/>
            <a:srcRect l="23407" t="9509" r="19118"/>
            <a:stretch/>
          </p:blipFill>
          <p:spPr>
            <a:xfrm>
              <a:off x="8753260" y="-2151706"/>
              <a:ext cx="1495637" cy="2001600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CC8376FA-C6F5-33FA-9E46-3AB7E2E66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4512953" y="1825993"/>
              <a:ext cx="1642534" cy="2001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5245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1334440" y="273270"/>
            <a:ext cx="9523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The </a:t>
            </a:r>
            <a:r>
              <a:rPr lang="en-US" sz="4800" b="1" dirty="0"/>
              <a:t>S</a:t>
            </a:r>
            <a:r>
              <a:rPr lang="en-US" sz="4800" dirty="0"/>
              <a:t>ea </a:t>
            </a:r>
            <a:r>
              <a:rPr lang="en-US" sz="4800" b="1" dirty="0"/>
              <a:t>I</a:t>
            </a:r>
            <a:r>
              <a:rPr lang="en-US" sz="4800" dirty="0"/>
              <a:t>ce </a:t>
            </a:r>
            <a:r>
              <a:rPr lang="en-US" sz="4800" b="1" dirty="0"/>
              <a:t>D</a:t>
            </a:r>
            <a:r>
              <a:rPr lang="en-US" sz="4800" dirty="0"/>
              <a:t>rift </a:t>
            </a:r>
            <a:r>
              <a:rPr lang="en-US" sz="4800" b="1" dirty="0"/>
              <a:t>F</a:t>
            </a:r>
            <a:r>
              <a:rPr lang="en-US" sz="4800" dirty="0"/>
              <a:t>orecast </a:t>
            </a:r>
            <a:r>
              <a:rPr lang="en-US" sz="4800" b="1" dirty="0"/>
              <a:t>Ex</a:t>
            </a:r>
            <a:r>
              <a:rPr lang="en-US" sz="4800" dirty="0"/>
              <a:t>periment</a:t>
            </a:r>
          </a:p>
        </p:txBody>
      </p:sp>
    </p:spTree>
    <p:extLst>
      <p:ext uri="{BB962C8B-B14F-4D97-AF65-F5344CB8AC3E}">
        <p14:creationId xmlns:p14="http://schemas.microsoft.com/office/powerpoint/2010/main" val="3013132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1334440" y="273270"/>
            <a:ext cx="9523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The </a:t>
            </a:r>
            <a:r>
              <a:rPr lang="en-US" sz="4800" b="1" dirty="0"/>
              <a:t>S</a:t>
            </a:r>
            <a:r>
              <a:rPr lang="en-US" sz="4800" dirty="0"/>
              <a:t>ea </a:t>
            </a:r>
            <a:r>
              <a:rPr lang="en-US" sz="4800" b="1" dirty="0"/>
              <a:t>I</a:t>
            </a:r>
            <a:r>
              <a:rPr lang="en-US" sz="4800" dirty="0"/>
              <a:t>ce </a:t>
            </a:r>
            <a:r>
              <a:rPr lang="en-US" sz="4800" b="1" dirty="0"/>
              <a:t>D</a:t>
            </a:r>
            <a:r>
              <a:rPr lang="en-US" sz="4800" dirty="0"/>
              <a:t>rift </a:t>
            </a:r>
            <a:r>
              <a:rPr lang="en-US" sz="4800" b="1" dirty="0"/>
              <a:t>F</a:t>
            </a:r>
            <a:r>
              <a:rPr lang="en-US" sz="4800" dirty="0"/>
              <a:t>orecast </a:t>
            </a:r>
            <a:r>
              <a:rPr lang="en-US" sz="4800" b="1" dirty="0"/>
              <a:t>Ex</a:t>
            </a:r>
            <a:r>
              <a:rPr lang="en-US" sz="4800" dirty="0"/>
              <a:t>periment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2EBE2C-1C59-2F37-384C-978442572921}"/>
              </a:ext>
            </a:extLst>
          </p:cNvPr>
          <p:cNvGrpSpPr/>
          <p:nvPr/>
        </p:nvGrpSpPr>
        <p:grpSpPr>
          <a:xfrm>
            <a:off x="546036" y="1207130"/>
            <a:ext cx="4262514" cy="4692659"/>
            <a:chOff x="546036" y="1207130"/>
            <a:chExt cx="4262514" cy="4692659"/>
          </a:xfrm>
        </p:grpSpPr>
        <p:pic>
          <p:nvPicPr>
            <p:cNvPr id="3" name="Bild 7" descr="Logo_AWI_RGB.png">
              <a:extLst>
                <a:ext uri="{FF2B5EF4-FFF2-40B4-BE49-F238E27FC236}">
                  <a16:creationId xmlns:a16="http://schemas.microsoft.com/office/drawing/2014/main" id="{D4384D3D-96C0-3D9F-4140-D9DA52B69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60"/>
            <a:stretch/>
          </p:blipFill>
          <p:spPr>
            <a:xfrm>
              <a:off x="2969116" y="1207130"/>
              <a:ext cx="1133484" cy="427270"/>
            </a:xfrm>
            <a:prstGeom prst="rect">
              <a:avLst/>
            </a:prstGeom>
          </p:spPr>
        </p:pic>
        <p:pic>
          <p:nvPicPr>
            <p:cNvPr id="5" name="Picture 4" descr="European Centre for Medium-Range Weather Forecasts (ECMWF) Logo Vector">
              <a:extLst>
                <a:ext uri="{FF2B5EF4-FFF2-40B4-BE49-F238E27FC236}">
                  <a16:creationId xmlns:a16="http://schemas.microsoft.com/office/drawing/2014/main" id="{1992C467-B004-5990-FF11-21E3D19CB0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" t="34396" r="1559" b="34747"/>
            <a:stretch/>
          </p:blipFill>
          <p:spPr bwMode="auto">
            <a:xfrm>
              <a:off x="610190" y="1249170"/>
              <a:ext cx="1716581" cy="304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4EADC02B-AAF6-9492-A5BC-27A2A4A92C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233" y="3067986"/>
              <a:ext cx="849250" cy="849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2" descr="Partners | CAATEX">
              <a:extLst>
                <a:ext uri="{FF2B5EF4-FFF2-40B4-BE49-F238E27FC236}">
                  <a16:creationId xmlns:a16="http://schemas.microsoft.com/office/drawing/2014/main" id="{980DA24E-31B7-D05F-7666-7065B41492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6" y="3222101"/>
              <a:ext cx="1086569" cy="541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95C50633-ACE7-61CE-BE7E-D13E6F02E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3167" y="4310064"/>
              <a:ext cx="2545383" cy="365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4" descr="Danish Meteorological Institute | LinkedIn">
              <a:extLst>
                <a:ext uri="{FF2B5EF4-FFF2-40B4-BE49-F238E27FC236}">
                  <a16:creationId xmlns:a16="http://schemas.microsoft.com/office/drawing/2014/main" id="{5E85983D-E9F0-6060-62FA-27194AB5E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192" y="4069725"/>
              <a:ext cx="846577" cy="846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0" descr="United States Naval Research Laboratory – Wikipedia">
              <a:extLst>
                <a:ext uri="{FF2B5EF4-FFF2-40B4-BE49-F238E27FC236}">
                  <a16:creationId xmlns:a16="http://schemas.microsoft.com/office/drawing/2014/main" id="{3A1C68D9-06B5-7F5E-269E-39269FD54A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2569" y="5068792"/>
              <a:ext cx="846578" cy="830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>
              <a:extLst>
                <a:ext uri="{FF2B5EF4-FFF2-40B4-BE49-F238E27FC236}">
                  <a16:creationId xmlns:a16="http://schemas.microsoft.com/office/drawing/2014/main" id="{9FE42CF2-2D32-C431-55B8-F085C3F5DB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036" y="5270655"/>
              <a:ext cx="1844889" cy="427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94B93600-9D0F-AC22-C0A0-1E1C629250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6" y="1828929"/>
              <a:ext cx="1086568" cy="1086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20B9F2A2-9E80-0471-215D-3920E373AB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410" y="2172143"/>
              <a:ext cx="1428897" cy="400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2230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1334440" y="273270"/>
            <a:ext cx="9523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The </a:t>
            </a:r>
            <a:r>
              <a:rPr lang="en-US" sz="4800" b="1" dirty="0"/>
              <a:t>S</a:t>
            </a:r>
            <a:r>
              <a:rPr lang="en-US" sz="4800" dirty="0"/>
              <a:t>ea </a:t>
            </a:r>
            <a:r>
              <a:rPr lang="en-US" sz="4800" b="1" dirty="0"/>
              <a:t>I</a:t>
            </a:r>
            <a:r>
              <a:rPr lang="en-US" sz="4800" dirty="0"/>
              <a:t>ce </a:t>
            </a:r>
            <a:r>
              <a:rPr lang="en-US" sz="4800" b="1" dirty="0"/>
              <a:t>D</a:t>
            </a:r>
            <a:r>
              <a:rPr lang="en-US" sz="4800" dirty="0"/>
              <a:t>rift </a:t>
            </a:r>
            <a:r>
              <a:rPr lang="en-US" sz="4800" b="1" dirty="0"/>
              <a:t>F</a:t>
            </a:r>
            <a:r>
              <a:rPr lang="en-US" sz="4800" dirty="0"/>
              <a:t>orecast </a:t>
            </a:r>
            <a:r>
              <a:rPr lang="en-US" sz="4800" b="1" dirty="0"/>
              <a:t>Ex</a:t>
            </a:r>
            <a:r>
              <a:rPr lang="en-US" sz="4800" dirty="0"/>
              <a:t>periment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2EBE2C-1C59-2F37-384C-978442572921}"/>
              </a:ext>
            </a:extLst>
          </p:cNvPr>
          <p:cNvGrpSpPr/>
          <p:nvPr/>
        </p:nvGrpSpPr>
        <p:grpSpPr>
          <a:xfrm>
            <a:off x="546036" y="1207130"/>
            <a:ext cx="4262514" cy="4692659"/>
            <a:chOff x="546036" y="1207130"/>
            <a:chExt cx="4262514" cy="4692659"/>
          </a:xfrm>
        </p:grpSpPr>
        <p:pic>
          <p:nvPicPr>
            <p:cNvPr id="3" name="Bild 7" descr="Logo_AWI_RGB.png">
              <a:extLst>
                <a:ext uri="{FF2B5EF4-FFF2-40B4-BE49-F238E27FC236}">
                  <a16:creationId xmlns:a16="http://schemas.microsoft.com/office/drawing/2014/main" id="{D4384D3D-96C0-3D9F-4140-D9DA52B69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60"/>
            <a:stretch/>
          </p:blipFill>
          <p:spPr>
            <a:xfrm>
              <a:off x="2969116" y="1207130"/>
              <a:ext cx="1133484" cy="427270"/>
            </a:xfrm>
            <a:prstGeom prst="rect">
              <a:avLst/>
            </a:prstGeom>
          </p:spPr>
        </p:pic>
        <p:pic>
          <p:nvPicPr>
            <p:cNvPr id="5" name="Picture 4" descr="European Centre for Medium-Range Weather Forecasts (ECMWF) Logo Vector">
              <a:extLst>
                <a:ext uri="{FF2B5EF4-FFF2-40B4-BE49-F238E27FC236}">
                  <a16:creationId xmlns:a16="http://schemas.microsoft.com/office/drawing/2014/main" id="{1992C467-B004-5990-FF11-21E3D19CB0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" t="34396" r="1559" b="34747"/>
            <a:stretch/>
          </p:blipFill>
          <p:spPr bwMode="auto">
            <a:xfrm>
              <a:off x="610190" y="1249170"/>
              <a:ext cx="1716581" cy="304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4EADC02B-AAF6-9492-A5BC-27A2A4A92C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233" y="3067986"/>
              <a:ext cx="849250" cy="849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2" descr="Partners | CAATEX">
              <a:extLst>
                <a:ext uri="{FF2B5EF4-FFF2-40B4-BE49-F238E27FC236}">
                  <a16:creationId xmlns:a16="http://schemas.microsoft.com/office/drawing/2014/main" id="{980DA24E-31B7-D05F-7666-7065B41492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6" y="3222101"/>
              <a:ext cx="1086569" cy="541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95C50633-ACE7-61CE-BE7E-D13E6F02E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3167" y="4310064"/>
              <a:ext cx="2545383" cy="365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4" descr="Danish Meteorological Institute | LinkedIn">
              <a:extLst>
                <a:ext uri="{FF2B5EF4-FFF2-40B4-BE49-F238E27FC236}">
                  <a16:creationId xmlns:a16="http://schemas.microsoft.com/office/drawing/2014/main" id="{5E85983D-E9F0-6060-62FA-27194AB5E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192" y="4069725"/>
              <a:ext cx="846577" cy="846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0" descr="United States Naval Research Laboratory – Wikipedia">
              <a:extLst>
                <a:ext uri="{FF2B5EF4-FFF2-40B4-BE49-F238E27FC236}">
                  <a16:creationId xmlns:a16="http://schemas.microsoft.com/office/drawing/2014/main" id="{3A1C68D9-06B5-7F5E-269E-39269FD54A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2569" y="5068792"/>
              <a:ext cx="846578" cy="830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>
              <a:extLst>
                <a:ext uri="{FF2B5EF4-FFF2-40B4-BE49-F238E27FC236}">
                  <a16:creationId xmlns:a16="http://schemas.microsoft.com/office/drawing/2014/main" id="{9FE42CF2-2D32-C431-55B8-F085C3F5DB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036" y="5270655"/>
              <a:ext cx="1844889" cy="427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94B93600-9D0F-AC22-C0A0-1E1C629250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6" y="1828929"/>
              <a:ext cx="1086568" cy="1086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20B9F2A2-9E80-0471-215D-3920E373AB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410" y="2172143"/>
              <a:ext cx="1428897" cy="400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BD29FB5-D30D-863D-6677-C8D7C3FB7084}"/>
              </a:ext>
            </a:extLst>
          </p:cNvPr>
          <p:cNvSpPr txBox="1"/>
          <p:nvPr/>
        </p:nvSpPr>
        <p:spPr>
          <a:xfrm>
            <a:off x="5059953" y="1127674"/>
            <a:ext cx="6889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SIDFEx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effort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collect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analyse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Arctic </a:t>
            </a:r>
          </a:p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sea-ice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drift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forecasts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lead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times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days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year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Forecasts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made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various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drifting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sea-ice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buoys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</a:p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trans-Arctic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MOSAiC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drift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campaign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.“ </a:t>
            </a:r>
          </a:p>
        </p:txBody>
      </p:sp>
    </p:spTree>
    <p:extLst>
      <p:ext uri="{BB962C8B-B14F-4D97-AF65-F5344CB8AC3E}">
        <p14:creationId xmlns:p14="http://schemas.microsoft.com/office/powerpoint/2010/main" val="2792959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1334440" y="273270"/>
            <a:ext cx="9523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The Sea Ice Drift Forecast Experiment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2EBE2C-1C59-2F37-384C-978442572921}"/>
              </a:ext>
            </a:extLst>
          </p:cNvPr>
          <p:cNvGrpSpPr/>
          <p:nvPr/>
        </p:nvGrpSpPr>
        <p:grpSpPr>
          <a:xfrm>
            <a:off x="546036" y="1207130"/>
            <a:ext cx="4262514" cy="4692659"/>
            <a:chOff x="546036" y="1207130"/>
            <a:chExt cx="4262514" cy="4692659"/>
          </a:xfrm>
        </p:grpSpPr>
        <p:pic>
          <p:nvPicPr>
            <p:cNvPr id="3" name="Bild 7" descr="Logo_AWI_RGB.png">
              <a:extLst>
                <a:ext uri="{FF2B5EF4-FFF2-40B4-BE49-F238E27FC236}">
                  <a16:creationId xmlns:a16="http://schemas.microsoft.com/office/drawing/2014/main" id="{D4384D3D-96C0-3D9F-4140-D9DA52B69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60"/>
            <a:stretch/>
          </p:blipFill>
          <p:spPr>
            <a:xfrm>
              <a:off x="2969116" y="1207130"/>
              <a:ext cx="1133484" cy="427270"/>
            </a:xfrm>
            <a:prstGeom prst="rect">
              <a:avLst/>
            </a:prstGeom>
          </p:spPr>
        </p:pic>
        <p:pic>
          <p:nvPicPr>
            <p:cNvPr id="5" name="Picture 4" descr="European Centre for Medium-Range Weather Forecasts (ECMWF) Logo Vector">
              <a:extLst>
                <a:ext uri="{FF2B5EF4-FFF2-40B4-BE49-F238E27FC236}">
                  <a16:creationId xmlns:a16="http://schemas.microsoft.com/office/drawing/2014/main" id="{1992C467-B004-5990-FF11-21E3D19CB0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" t="34396" r="1559" b="34747"/>
            <a:stretch/>
          </p:blipFill>
          <p:spPr bwMode="auto">
            <a:xfrm>
              <a:off x="610190" y="1249170"/>
              <a:ext cx="1716581" cy="304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4EADC02B-AAF6-9492-A5BC-27A2A4A92C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233" y="3067986"/>
              <a:ext cx="849250" cy="849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2" descr="Partners | CAATEX">
              <a:extLst>
                <a:ext uri="{FF2B5EF4-FFF2-40B4-BE49-F238E27FC236}">
                  <a16:creationId xmlns:a16="http://schemas.microsoft.com/office/drawing/2014/main" id="{980DA24E-31B7-D05F-7666-7065B41492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6" y="3222101"/>
              <a:ext cx="1086569" cy="541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95C50633-ACE7-61CE-BE7E-D13E6F02E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3167" y="4310064"/>
              <a:ext cx="2545383" cy="365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4" descr="Danish Meteorological Institute | LinkedIn">
              <a:extLst>
                <a:ext uri="{FF2B5EF4-FFF2-40B4-BE49-F238E27FC236}">
                  <a16:creationId xmlns:a16="http://schemas.microsoft.com/office/drawing/2014/main" id="{5E85983D-E9F0-6060-62FA-27194AB5E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192" y="4069725"/>
              <a:ext cx="846577" cy="846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0" descr="United States Naval Research Laboratory – Wikipedia">
              <a:extLst>
                <a:ext uri="{FF2B5EF4-FFF2-40B4-BE49-F238E27FC236}">
                  <a16:creationId xmlns:a16="http://schemas.microsoft.com/office/drawing/2014/main" id="{3A1C68D9-06B5-7F5E-269E-39269FD54A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2569" y="5068792"/>
              <a:ext cx="846578" cy="830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>
              <a:extLst>
                <a:ext uri="{FF2B5EF4-FFF2-40B4-BE49-F238E27FC236}">
                  <a16:creationId xmlns:a16="http://schemas.microsoft.com/office/drawing/2014/main" id="{9FE42CF2-2D32-C431-55B8-F085C3F5DB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036" y="5270655"/>
              <a:ext cx="1844889" cy="427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94B93600-9D0F-AC22-C0A0-1E1C629250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6" y="1828929"/>
              <a:ext cx="1086568" cy="1086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20B9F2A2-9E80-0471-215D-3920E373AB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410" y="2172143"/>
              <a:ext cx="1428897" cy="400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BD29FB5-D30D-863D-6677-C8D7C3FB7084}"/>
              </a:ext>
            </a:extLst>
          </p:cNvPr>
          <p:cNvSpPr txBox="1"/>
          <p:nvPr/>
        </p:nvSpPr>
        <p:spPr>
          <a:xfrm>
            <a:off x="5059953" y="1127674"/>
            <a:ext cx="6889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SIDFEx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effort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collect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analyse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Arctic </a:t>
            </a:r>
          </a:p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sea-ice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drift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forecasts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lead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times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days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year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Forecasts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made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various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drifting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sea-ice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buoys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</a:p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trans-Arctic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MOSAiC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drift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campaign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.“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77D0578-C3CD-D55F-07A4-C7EEF2517B8F}"/>
              </a:ext>
            </a:extLst>
          </p:cNvPr>
          <p:cNvGrpSpPr/>
          <p:nvPr/>
        </p:nvGrpSpPr>
        <p:grpSpPr>
          <a:xfrm>
            <a:off x="5701710" y="2511550"/>
            <a:ext cx="1633582" cy="2729459"/>
            <a:chOff x="5701709" y="2511550"/>
            <a:chExt cx="2276537" cy="380373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DB80DC7-AB6C-7E44-FAD2-36B40C6128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4112" b="2899"/>
            <a:stretch/>
          </p:blipFill>
          <p:spPr>
            <a:xfrm>
              <a:off x="5701709" y="2511550"/>
              <a:ext cx="2276537" cy="285890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F0F499-6387-A50D-F2EB-624A4D7FBBFB}"/>
                </a:ext>
              </a:extLst>
            </p:cNvPr>
            <p:cNvSpPr txBox="1"/>
            <p:nvPr/>
          </p:nvSpPr>
          <p:spPr>
            <a:xfrm>
              <a:off x="6265942" y="5484290"/>
              <a:ext cx="114807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HI…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525F994-7766-5076-E9BF-368A17F4A773}"/>
              </a:ext>
            </a:extLst>
          </p:cNvPr>
          <p:cNvGrpSpPr/>
          <p:nvPr/>
        </p:nvGrpSpPr>
        <p:grpSpPr>
          <a:xfrm>
            <a:off x="8725738" y="2536698"/>
            <a:ext cx="1639196" cy="2733957"/>
            <a:chOff x="8725738" y="2536698"/>
            <a:chExt cx="2284362" cy="381000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C570DB0-3C38-3643-189A-1D8772F6A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725738" y="2536698"/>
              <a:ext cx="2284362" cy="2860095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D8ACCB4-BDA1-10AB-64F2-A28DF57D8C45}"/>
                </a:ext>
              </a:extLst>
            </p:cNvPr>
            <p:cNvSpPr txBox="1"/>
            <p:nvPr/>
          </p:nvSpPr>
          <p:spPr>
            <a:xfrm>
              <a:off x="8755275" y="5515707"/>
              <a:ext cx="22252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… or AI?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7259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1334440" y="273270"/>
            <a:ext cx="9523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The Sea Ice Drift Forecast Experiment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2EBE2C-1C59-2F37-384C-978442572921}"/>
              </a:ext>
            </a:extLst>
          </p:cNvPr>
          <p:cNvGrpSpPr/>
          <p:nvPr/>
        </p:nvGrpSpPr>
        <p:grpSpPr>
          <a:xfrm>
            <a:off x="546036" y="1207130"/>
            <a:ext cx="4262514" cy="4692659"/>
            <a:chOff x="546036" y="1207130"/>
            <a:chExt cx="4262514" cy="4692659"/>
          </a:xfrm>
        </p:grpSpPr>
        <p:pic>
          <p:nvPicPr>
            <p:cNvPr id="3" name="Bild 7" descr="Logo_AWI_RGB.png">
              <a:extLst>
                <a:ext uri="{FF2B5EF4-FFF2-40B4-BE49-F238E27FC236}">
                  <a16:creationId xmlns:a16="http://schemas.microsoft.com/office/drawing/2014/main" id="{D4384D3D-96C0-3D9F-4140-D9DA52B69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60"/>
            <a:stretch/>
          </p:blipFill>
          <p:spPr>
            <a:xfrm>
              <a:off x="2969116" y="1207130"/>
              <a:ext cx="1133484" cy="427270"/>
            </a:xfrm>
            <a:prstGeom prst="rect">
              <a:avLst/>
            </a:prstGeom>
          </p:spPr>
        </p:pic>
        <p:pic>
          <p:nvPicPr>
            <p:cNvPr id="5" name="Picture 4" descr="European Centre for Medium-Range Weather Forecasts (ECMWF) Logo Vector">
              <a:extLst>
                <a:ext uri="{FF2B5EF4-FFF2-40B4-BE49-F238E27FC236}">
                  <a16:creationId xmlns:a16="http://schemas.microsoft.com/office/drawing/2014/main" id="{1992C467-B004-5990-FF11-21E3D19CB0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" t="34396" r="1559" b="34747"/>
            <a:stretch/>
          </p:blipFill>
          <p:spPr bwMode="auto">
            <a:xfrm>
              <a:off x="610190" y="1249170"/>
              <a:ext cx="1716581" cy="304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4EADC02B-AAF6-9492-A5BC-27A2A4A92C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233" y="3067986"/>
              <a:ext cx="849250" cy="849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2" descr="Partners | CAATEX">
              <a:extLst>
                <a:ext uri="{FF2B5EF4-FFF2-40B4-BE49-F238E27FC236}">
                  <a16:creationId xmlns:a16="http://schemas.microsoft.com/office/drawing/2014/main" id="{980DA24E-31B7-D05F-7666-7065B41492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6" y="3222101"/>
              <a:ext cx="1086569" cy="541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95C50633-ACE7-61CE-BE7E-D13E6F02E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3167" y="4310064"/>
              <a:ext cx="2545383" cy="365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4" descr="Danish Meteorological Institute | LinkedIn">
              <a:extLst>
                <a:ext uri="{FF2B5EF4-FFF2-40B4-BE49-F238E27FC236}">
                  <a16:creationId xmlns:a16="http://schemas.microsoft.com/office/drawing/2014/main" id="{5E85983D-E9F0-6060-62FA-27194AB5E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192" y="4069725"/>
              <a:ext cx="846577" cy="846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0" descr="United States Naval Research Laboratory – Wikipedia">
              <a:extLst>
                <a:ext uri="{FF2B5EF4-FFF2-40B4-BE49-F238E27FC236}">
                  <a16:creationId xmlns:a16="http://schemas.microsoft.com/office/drawing/2014/main" id="{3A1C68D9-06B5-7F5E-269E-39269FD54A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2569" y="5068792"/>
              <a:ext cx="846578" cy="830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>
              <a:extLst>
                <a:ext uri="{FF2B5EF4-FFF2-40B4-BE49-F238E27FC236}">
                  <a16:creationId xmlns:a16="http://schemas.microsoft.com/office/drawing/2014/main" id="{9FE42CF2-2D32-C431-55B8-F085C3F5DB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036" y="5270655"/>
              <a:ext cx="1844889" cy="427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94B93600-9D0F-AC22-C0A0-1E1C629250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6" y="1828929"/>
              <a:ext cx="1086568" cy="1086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20B9F2A2-9E80-0471-215D-3920E373AB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410" y="2172143"/>
              <a:ext cx="1428897" cy="400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BD29FB5-D30D-863D-6677-C8D7C3FB7084}"/>
              </a:ext>
            </a:extLst>
          </p:cNvPr>
          <p:cNvSpPr txBox="1"/>
          <p:nvPr/>
        </p:nvSpPr>
        <p:spPr>
          <a:xfrm>
            <a:off x="5059953" y="1127674"/>
            <a:ext cx="6889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SIDFEx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effort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collect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analyse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Arctic </a:t>
            </a:r>
          </a:p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sea-ice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drift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forecasts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lead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times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days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year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Forecasts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made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various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drifting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sea-ice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buoy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</a:p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trans-Arctic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MOSAiC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drift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campaign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.“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77D0578-C3CD-D55F-07A4-C7EEF2517B8F}"/>
              </a:ext>
            </a:extLst>
          </p:cNvPr>
          <p:cNvGrpSpPr/>
          <p:nvPr/>
        </p:nvGrpSpPr>
        <p:grpSpPr>
          <a:xfrm>
            <a:off x="5701710" y="2511550"/>
            <a:ext cx="1633582" cy="2729459"/>
            <a:chOff x="5701709" y="2511550"/>
            <a:chExt cx="2276537" cy="380373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DB80DC7-AB6C-7E44-FAD2-36B40C6128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4112" b="2899"/>
            <a:stretch/>
          </p:blipFill>
          <p:spPr>
            <a:xfrm>
              <a:off x="5701709" y="2511550"/>
              <a:ext cx="2276537" cy="285890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F0F499-6387-A50D-F2EB-624A4D7FBBFB}"/>
                </a:ext>
              </a:extLst>
            </p:cNvPr>
            <p:cNvSpPr txBox="1"/>
            <p:nvPr/>
          </p:nvSpPr>
          <p:spPr>
            <a:xfrm>
              <a:off x="6265942" y="5484290"/>
              <a:ext cx="114807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HI…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525F994-7766-5076-E9BF-368A17F4A773}"/>
              </a:ext>
            </a:extLst>
          </p:cNvPr>
          <p:cNvGrpSpPr/>
          <p:nvPr/>
        </p:nvGrpSpPr>
        <p:grpSpPr>
          <a:xfrm>
            <a:off x="8725738" y="2536698"/>
            <a:ext cx="1639196" cy="2733957"/>
            <a:chOff x="8725738" y="2536698"/>
            <a:chExt cx="2284362" cy="381000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C570DB0-3C38-3643-189A-1D8772F6A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725738" y="2536698"/>
              <a:ext cx="2284362" cy="2860095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D8ACCB4-BDA1-10AB-64F2-A28DF57D8C45}"/>
                </a:ext>
              </a:extLst>
            </p:cNvPr>
            <p:cNvSpPr txBox="1"/>
            <p:nvPr/>
          </p:nvSpPr>
          <p:spPr>
            <a:xfrm>
              <a:off x="8755275" y="5515707"/>
              <a:ext cx="22252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… or AI?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F5143D5-A95A-C655-8628-85B1FC0806F8}"/>
              </a:ext>
            </a:extLst>
          </p:cNvPr>
          <p:cNvSpPr/>
          <p:nvPr/>
        </p:nvSpPr>
        <p:spPr>
          <a:xfrm>
            <a:off x="5701710" y="2511550"/>
            <a:ext cx="1633582" cy="2077475"/>
          </a:xfrm>
          <a:prstGeom prst="rect">
            <a:avLst/>
          </a:prstGeom>
          <a:noFill/>
          <a:ln w="1111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59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1334440" y="273270"/>
            <a:ext cx="9523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The </a:t>
            </a:r>
            <a:r>
              <a:rPr lang="en-US" sz="4800" b="1" dirty="0"/>
              <a:t>S</a:t>
            </a:r>
            <a:r>
              <a:rPr lang="en-US" sz="4800" dirty="0"/>
              <a:t>ea </a:t>
            </a:r>
            <a:r>
              <a:rPr lang="en-US" sz="4800" b="1" dirty="0"/>
              <a:t>I</a:t>
            </a:r>
            <a:r>
              <a:rPr lang="en-US" sz="4800" dirty="0"/>
              <a:t>ce </a:t>
            </a:r>
            <a:r>
              <a:rPr lang="en-US" sz="4800" b="1" dirty="0"/>
              <a:t>D</a:t>
            </a:r>
            <a:r>
              <a:rPr lang="en-US" sz="4800" dirty="0"/>
              <a:t>rift </a:t>
            </a:r>
            <a:r>
              <a:rPr lang="en-US" sz="4800" b="1" dirty="0"/>
              <a:t>F</a:t>
            </a:r>
            <a:r>
              <a:rPr lang="en-US" sz="4800" dirty="0"/>
              <a:t>orecast </a:t>
            </a:r>
            <a:r>
              <a:rPr lang="en-US" sz="4800" b="1" dirty="0"/>
              <a:t>Ex</a:t>
            </a:r>
            <a:r>
              <a:rPr lang="en-US" sz="4800" dirty="0"/>
              <a:t>periment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2EBE2C-1C59-2F37-384C-978442572921}"/>
              </a:ext>
            </a:extLst>
          </p:cNvPr>
          <p:cNvGrpSpPr/>
          <p:nvPr/>
        </p:nvGrpSpPr>
        <p:grpSpPr>
          <a:xfrm>
            <a:off x="546036" y="1207130"/>
            <a:ext cx="4262514" cy="4692659"/>
            <a:chOff x="546036" y="1207130"/>
            <a:chExt cx="4262514" cy="4692659"/>
          </a:xfrm>
        </p:grpSpPr>
        <p:pic>
          <p:nvPicPr>
            <p:cNvPr id="3" name="Bild 7" descr="Logo_AWI_RGB.png">
              <a:extLst>
                <a:ext uri="{FF2B5EF4-FFF2-40B4-BE49-F238E27FC236}">
                  <a16:creationId xmlns:a16="http://schemas.microsoft.com/office/drawing/2014/main" id="{D4384D3D-96C0-3D9F-4140-D9DA52B69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60"/>
            <a:stretch/>
          </p:blipFill>
          <p:spPr>
            <a:xfrm>
              <a:off x="2969116" y="1207130"/>
              <a:ext cx="1133484" cy="427270"/>
            </a:xfrm>
            <a:prstGeom prst="rect">
              <a:avLst/>
            </a:prstGeom>
          </p:spPr>
        </p:pic>
        <p:pic>
          <p:nvPicPr>
            <p:cNvPr id="5" name="Picture 4" descr="European Centre for Medium-Range Weather Forecasts (ECMWF) Logo Vector">
              <a:extLst>
                <a:ext uri="{FF2B5EF4-FFF2-40B4-BE49-F238E27FC236}">
                  <a16:creationId xmlns:a16="http://schemas.microsoft.com/office/drawing/2014/main" id="{1992C467-B004-5990-FF11-21E3D19CB0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" t="34396" r="1559" b="34747"/>
            <a:stretch/>
          </p:blipFill>
          <p:spPr bwMode="auto">
            <a:xfrm>
              <a:off x="610190" y="1249170"/>
              <a:ext cx="1716581" cy="304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4EADC02B-AAF6-9492-A5BC-27A2A4A92C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233" y="3067986"/>
              <a:ext cx="849250" cy="849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2" descr="Partners | CAATEX">
              <a:extLst>
                <a:ext uri="{FF2B5EF4-FFF2-40B4-BE49-F238E27FC236}">
                  <a16:creationId xmlns:a16="http://schemas.microsoft.com/office/drawing/2014/main" id="{980DA24E-31B7-D05F-7666-7065B41492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6" y="3222101"/>
              <a:ext cx="1086569" cy="541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95C50633-ACE7-61CE-BE7E-D13E6F02E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3167" y="4310064"/>
              <a:ext cx="2545383" cy="365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4" descr="Danish Meteorological Institute | LinkedIn">
              <a:extLst>
                <a:ext uri="{FF2B5EF4-FFF2-40B4-BE49-F238E27FC236}">
                  <a16:creationId xmlns:a16="http://schemas.microsoft.com/office/drawing/2014/main" id="{5E85983D-E9F0-6060-62FA-27194AB5E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192" y="4069725"/>
              <a:ext cx="846577" cy="846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0" descr="United States Naval Research Laboratory – Wikipedia">
              <a:extLst>
                <a:ext uri="{FF2B5EF4-FFF2-40B4-BE49-F238E27FC236}">
                  <a16:creationId xmlns:a16="http://schemas.microsoft.com/office/drawing/2014/main" id="{3A1C68D9-06B5-7F5E-269E-39269FD54A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2569" y="5068792"/>
              <a:ext cx="846578" cy="830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>
              <a:extLst>
                <a:ext uri="{FF2B5EF4-FFF2-40B4-BE49-F238E27FC236}">
                  <a16:creationId xmlns:a16="http://schemas.microsoft.com/office/drawing/2014/main" id="{9FE42CF2-2D32-C431-55B8-F085C3F5DB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036" y="5270655"/>
              <a:ext cx="1844889" cy="427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94B93600-9D0F-AC22-C0A0-1E1C629250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6" y="1828929"/>
              <a:ext cx="1086568" cy="1086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20B9F2A2-9E80-0471-215D-3920E373AB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410" y="2172143"/>
              <a:ext cx="1428897" cy="400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B6C7DE6-3210-1EB9-86A3-93AB1409A472}"/>
              </a:ext>
            </a:extLst>
          </p:cNvPr>
          <p:cNvSpPr txBox="1"/>
          <p:nvPr/>
        </p:nvSpPr>
        <p:spPr>
          <a:xfrm>
            <a:off x="5111638" y="2605002"/>
            <a:ext cx="70803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 cases: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MOSAiC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starting position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Ordering of SAR images</a:t>
            </a:r>
          </a:p>
          <a:p>
            <a:pPr algn="ctr">
              <a:defRPr/>
            </a:pPr>
            <a:r>
              <a:rPr lang="en-US" spc="-1" dirty="0">
                <a:solidFill>
                  <a:srgbClr val="C00000"/>
                </a:solidFill>
                <a:cs typeface="Calibri"/>
              </a:rPr>
              <a:t>“</a:t>
            </a:r>
            <a:r>
              <a:rPr lang="en-US" b="1" i="1" spc="-1" dirty="0">
                <a:solidFill>
                  <a:srgbClr val="C00000"/>
                </a:solidFill>
                <a:cs typeface="Calibri"/>
              </a:rPr>
              <a:t>Because of </a:t>
            </a:r>
            <a:r>
              <a:rPr lang="en-US" b="1" i="1" spc="-1" dirty="0" err="1">
                <a:solidFill>
                  <a:srgbClr val="C00000"/>
                </a:solidFill>
                <a:cs typeface="Calibri"/>
              </a:rPr>
              <a:t>SIDFEx</a:t>
            </a:r>
            <a:r>
              <a:rPr lang="en-US" b="1" i="1" spc="-1" dirty="0">
                <a:solidFill>
                  <a:srgbClr val="C00000"/>
                </a:solidFill>
                <a:cs typeface="Calibri"/>
              </a:rPr>
              <a:t>, our hitting rate was about 80 - 85%.</a:t>
            </a:r>
            <a:endParaRPr lang="en-US" dirty="0"/>
          </a:p>
          <a:p>
            <a:pPr algn="ctr">
              <a:defRPr/>
            </a:pPr>
            <a:r>
              <a:rPr lang="en-US" b="1" i="1" spc="-1" dirty="0">
                <a:solidFill>
                  <a:srgbClr val="C00000"/>
                </a:solidFill>
                <a:cs typeface="Calibri"/>
              </a:rPr>
              <a:t>Without </a:t>
            </a:r>
            <a:r>
              <a:rPr lang="en-US" b="1" i="1" spc="-1" dirty="0" err="1">
                <a:solidFill>
                  <a:srgbClr val="C00000"/>
                </a:solidFill>
                <a:cs typeface="Calibri"/>
              </a:rPr>
              <a:t>SIDFEx</a:t>
            </a:r>
            <a:r>
              <a:rPr lang="en-US" b="1" i="1" spc="-1" dirty="0">
                <a:solidFill>
                  <a:srgbClr val="C00000"/>
                </a:solidFill>
                <a:cs typeface="Calibri"/>
              </a:rPr>
              <a:t> my expectation was below 50%.</a:t>
            </a:r>
            <a:r>
              <a:rPr lang="en-US" spc="-1" dirty="0">
                <a:solidFill>
                  <a:srgbClr val="C00000"/>
                </a:solidFill>
                <a:cs typeface="Calibri"/>
              </a:rPr>
              <a:t>” </a:t>
            </a:r>
            <a:r>
              <a:rPr lang="en-US" b="1" i="1" spc="-1" dirty="0">
                <a:solidFill>
                  <a:srgbClr val="C00000"/>
                </a:solidFill>
                <a:cs typeface="Calibri"/>
              </a:rPr>
              <a:t>(S. Singha)</a:t>
            </a:r>
            <a:endParaRPr lang="en-GB" sz="2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Operational support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D29FB5-D30D-863D-6677-C8D7C3FB7084}"/>
              </a:ext>
            </a:extLst>
          </p:cNvPr>
          <p:cNvSpPr txBox="1"/>
          <p:nvPr/>
        </p:nvSpPr>
        <p:spPr>
          <a:xfrm>
            <a:off x="5059953" y="1127674"/>
            <a:ext cx="6889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SIDFEx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effort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collect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analyse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Arctic </a:t>
            </a:r>
          </a:p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sea-ice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drift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forecasts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lead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times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days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year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Forecasts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made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various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drifting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sea-ice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buoys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</a:p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trans-Arctic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MOSAiC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drift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campaign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.“ (</a:t>
            </a:r>
            <a:r>
              <a:rPr lang="en-GB" dirty="0"/>
              <a:t>© Helge </a:t>
            </a:r>
            <a:r>
              <a:rPr lang="en-GB" dirty="0" err="1"/>
              <a:t>Goessling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0679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13988" y="273270"/>
            <a:ext cx="3736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The </a:t>
            </a:r>
            <a:r>
              <a:rPr lang="en-US" sz="4800" dirty="0" err="1"/>
              <a:t>SIDFEx</a:t>
            </a:r>
            <a:r>
              <a:rPr lang="en-US" sz="4800" dirty="0"/>
              <a:t> CV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AE98F8-8B1F-5916-55FB-C6743A954FB3}"/>
              </a:ext>
            </a:extLst>
          </p:cNvPr>
          <p:cNvGrpSpPr/>
          <p:nvPr/>
        </p:nvGrpSpPr>
        <p:grpSpPr>
          <a:xfrm>
            <a:off x="1219200" y="1104267"/>
            <a:ext cx="8773066" cy="4271237"/>
            <a:chOff x="1528661" y="1328997"/>
            <a:chExt cx="8902715" cy="3904711"/>
          </a:xfrm>
        </p:grpSpPr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0B9C43F9-2720-C4F5-D10C-5A7CFED73DB5}"/>
                </a:ext>
              </a:extLst>
            </p:cNvPr>
            <p:cNvSpPr txBox="1"/>
            <p:nvPr/>
          </p:nvSpPr>
          <p:spPr bwMode="auto">
            <a:xfrm>
              <a:off x="1752963" y="3029271"/>
              <a:ext cx="5080000" cy="309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sz="1600" dirty="0">
                  <a:latin typeface="Calibri"/>
                  <a:cs typeface="Calibri"/>
                </a:rPr>
                <a:t>First </a:t>
              </a:r>
              <a:r>
                <a:rPr lang="de-DE" sz="1600" dirty="0" err="1">
                  <a:latin typeface="Calibri"/>
                  <a:cs typeface="Calibri"/>
                </a:rPr>
                <a:t>buoys</a:t>
              </a:r>
              <a:endParaRPr lang="de-DE" sz="1600" i="1" dirty="0">
                <a:latin typeface="Calibri"/>
                <a:cs typeface="Calibri"/>
              </a:endParaRPr>
            </a:p>
          </p:txBody>
        </p:sp>
        <p:sp>
          <p:nvSpPr>
            <p:cNvPr id="3" name="Eingebuchteter Richtungspfeil 2">
              <a:extLst>
                <a:ext uri="{FF2B5EF4-FFF2-40B4-BE49-F238E27FC236}">
                  <a16:creationId xmlns:a16="http://schemas.microsoft.com/office/drawing/2014/main" id="{9EB9CA8D-1152-25C4-FBB7-8A4AEF790CEB}"/>
                </a:ext>
              </a:extLst>
            </p:cNvPr>
            <p:cNvSpPr/>
            <p:nvPr/>
          </p:nvSpPr>
          <p:spPr bwMode="auto">
            <a:xfrm>
              <a:off x="1528661" y="1704181"/>
              <a:ext cx="4020231" cy="795316"/>
            </a:xfrm>
            <a:prstGeom prst="chevron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5" name="Eingebuchteter Richtungspfeil 3">
              <a:extLst>
                <a:ext uri="{FF2B5EF4-FFF2-40B4-BE49-F238E27FC236}">
                  <a16:creationId xmlns:a16="http://schemas.microsoft.com/office/drawing/2014/main" id="{A0C54805-9172-A0D5-E673-2ED541CAFD48}"/>
                </a:ext>
              </a:extLst>
            </p:cNvPr>
            <p:cNvSpPr/>
            <p:nvPr/>
          </p:nvSpPr>
          <p:spPr bwMode="auto">
            <a:xfrm>
              <a:off x="6396376" y="1702859"/>
              <a:ext cx="2350323" cy="795316"/>
            </a:xfrm>
            <a:prstGeom prst="chevron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Textfeld 4">
              <a:extLst>
                <a:ext uri="{FF2B5EF4-FFF2-40B4-BE49-F238E27FC236}">
                  <a16:creationId xmlns:a16="http://schemas.microsoft.com/office/drawing/2014/main" id="{38BB3856-672B-0D8F-3628-39C7D77E3F69}"/>
                </a:ext>
              </a:extLst>
            </p:cNvPr>
            <p:cNvSpPr txBox="1"/>
            <p:nvPr/>
          </p:nvSpPr>
          <p:spPr bwMode="auto">
            <a:xfrm>
              <a:off x="1628678" y="1332178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latin typeface="Calibri"/>
                  <a:cs typeface="Calibri"/>
                </a:rPr>
                <a:t>2017</a:t>
              </a:r>
              <a:endParaRPr/>
            </a:p>
          </p:txBody>
        </p:sp>
        <p:sp>
          <p:nvSpPr>
            <p:cNvPr id="14" name="Textfeld 5">
              <a:extLst>
                <a:ext uri="{FF2B5EF4-FFF2-40B4-BE49-F238E27FC236}">
                  <a16:creationId xmlns:a16="http://schemas.microsoft.com/office/drawing/2014/main" id="{BCBD1218-B8BA-DD01-6CCE-12EA76977BAC}"/>
                </a:ext>
              </a:extLst>
            </p:cNvPr>
            <p:cNvSpPr txBox="1"/>
            <p:nvPr/>
          </p:nvSpPr>
          <p:spPr bwMode="auto">
            <a:xfrm>
              <a:off x="5320001" y="1328997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latin typeface="Calibri"/>
                  <a:cs typeface="Calibri"/>
                </a:rPr>
                <a:t>2019</a:t>
              </a:r>
              <a:endParaRPr/>
            </a:p>
          </p:txBody>
        </p:sp>
        <p:sp>
          <p:nvSpPr>
            <p:cNvPr id="16" name="Rechteck 6">
              <a:extLst>
                <a:ext uri="{FF2B5EF4-FFF2-40B4-BE49-F238E27FC236}">
                  <a16:creationId xmlns:a16="http://schemas.microsoft.com/office/drawing/2014/main" id="{8123F7D5-6AF1-95E4-8B51-5D05A5C51DE0}"/>
                </a:ext>
              </a:extLst>
            </p:cNvPr>
            <p:cNvSpPr/>
            <p:nvPr/>
          </p:nvSpPr>
          <p:spPr bwMode="auto">
            <a:xfrm>
              <a:off x="6396377" y="3027949"/>
              <a:ext cx="2871213" cy="3095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 sz="1600" dirty="0">
                  <a:latin typeface="Calibri"/>
                  <a:cs typeface="Calibri"/>
                </a:rPr>
                <a:t>Operational support</a:t>
              </a:r>
              <a:endParaRPr sz="1600" dirty="0"/>
            </a:p>
          </p:txBody>
        </p:sp>
        <p:sp>
          <p:nvSpPr>
            <p:cNvPr id="17" name="Textfeld 7">
              <a:extLst>
                <a:ext uri="{FF2B5EF4-FFF2-40B4-BE49-F238E27FC236}">
                  <a16:creationId xmlns:a16="http://schemas.microsoft.com/office/drawing/2014/main" id="{CF9698AF-D8C3-2012-6FD3-88F51CA2D25C}"/>
                </a:ext>
              </a:extLst>
            </p:cNvPr>
            <p:cNvSpPr txBox="1"/>
            <p:nvPr/>
          </p:nvSpPr>
          <p:spPr bwMode="auto">
            <a:xfrm>
              <a:off x="6856087" y="1917223"/>
              <a:ext cx="1420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latin typeface="Calibri"/>
                  <a:cs typeface="Calibri"/>
                </a:rPr>
                <a:t>MOSAiC Drift</a:t>
              </a:r>
              <a:endParaRPr/>
            </a:p>
          </p:txBody>
        </p:sp>
        <p:sp>
          <p:nvSpPr>
            <p:cNvPr id="18" name="Textfeld 8">
              <a:extLst>
                <a:ext uri="{FF2B5EF4-FFF2-40B4-BE49-F238E27FC236}">
                  <a16:creationId xmlns:a16="http://schemas.microsoft.com/office/drawing/2014/main" id="{C92D5D34-440C-B871-AB67-752DE0FC43DC}"/>
                </a:ext>
              </a:extLst>
            </p:cNvPr>
            <p:cNvSpPr txBox="1"/>
            <p:nvPr/>
          </p:nvSpPr>
          <p:spPr bwMode="auto">
            <a:xfrm>
              <a:off x="2489403" y="1898001"/>
              <a:ext cx="1789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dirty="0">
                  <a:latin typeface="Calibri"/>
                  <a:cs typeface="Calibri"/>
                </a:rPr>
                <a:t>YOPP Core Phase</a:t>
              </a:r>
              <a:endParaRPr dirty="0"/>
            </a:p>
          </p:txBody>
        </p:sp>
        <p:sp>
          <p:nvSpPr>
            <p:cNvPr id="19" name="Eingebuchteter Richtungspfeil 9">
              <a:extLst>
                <a:ext uri="{FF2B5EF4-FFF2-40B4-BE49-F238E27FC236}">
                  <a16:creationId xmlns:a16="http://schemas.microsoft.com/office/drawing/2014/main" id="{3D4AFA40-C638-7F36-DC81-1196F2F4DF69}"/>
                </a:ext>
              </a:extLst>
            </p:cNvPr>
            <p:cNvSpPr/>
            <p:nvPr/>
          </p:nvSpPr>
          <p:spPr bwMode="auto">
            <a:xfrm>
              <a:off x="5257267" y="1702859"/>
              <a:ext cx="1430756" cy="795316"/>
            </a:xfrm>
            <a:prstGeom prst="chevron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20" name="Textfeld 10">
              <a:extLst>
                <a:ext uri="{FF2B5EF4-FFF2-40B4-BE49-F238E27FC236}">
                  <a16:creationId xmlns:a16="http://schemas.microsoft.com/office/drawing/2014/main" id="{BF1FAFE2-6C6E-CA06-FAF5-626845CE406A}"/>
                </a:ext>
              </a:extLst>
            </p:cNvPr>
            <p:cNvSpPr txBox="1"/>
            <p:nvPr/>
          </p:nvSpPr>
          <p:spPr bwMode="auto">
            <a:xfrm>
              <a:off x="3467373" y="1333514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latin typeface="Calibri"/>
                  <a:cs typeface="Calibri"/>
                </a:rPr>
                <a:t>2018</a:t>
              </a:r>
              <a:endParaRPr/>
            </a:p>
          </p:txBody>
        </p:sp>
        <p:sp>
          <p:nvSpPr>
            <p:cNvPr id="21" name="Textfeld 11">
              <a:extLst>
                <a:ext uri="{FF2B5EF4-FFF2-40B4-BE49-F238E27FC236}">
                  <a16:creationId xmlns:a16="http://schemas.microsoft.com/office/drawing/2014/main" id="{A01F23A5-F989-D7F2-89DE-767E7182FA3E}"/>
                </a:ext>
              </a:extLst>
            </p:cNvPr>
            <p:cNvSpPr txBox="1"/>
            <p:nvPr/>
          </p:nvSpPr>
          <p:spPr bwMode="auto">
            <a:xfrm>
              <a:off x="7158697" y="1328997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latin typeface="Calibri"/>
                  <a:cs typeface="Calibri"/>
                </a:rPr>
                <a:t>2020</a:t>
              </a:r>
              <a:endParaRPr/>
            </a:p>
          </p:txBody>
        </p:sp>
        <p:sp>
          <p:nvSpPr>
            <p:cNvPr id="22" name="Textfeld 12">
              <a:extLst>
                <a:ext uri="{FF2B5EF4-FFF2-40B4-BE49-F238E27FC236}">
                  <a16:creationId xmlns:a16="http://schemas.microsoft.com/office/drawing/2014/main" id="{927807A2-5B44-9AC0-8AE2-CD7D05086F36}"/>
                </a:ext>
              </a:extLst>
            </p:cNvPr>
            <p:cNvSpPr txBox="1"/>
            <p:nvPr/>
          </p:nvSpPr>
          <p:spPr bwMode="auto">
            <a:xfrm>
              <a:off x="5537583" y="1765166"/>
              <a:ext cx="9541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de-DE">
                  <a:latin typeface="Calibri"/>
                  <a:cs typeface="Calibri"/>
                </a:rPr>
                <a:t>pre-</a:t>
              </a:r>
              <a:endParaRPr/>
            </a:p>
            <a:p>
              <a:pPr algn="ctr">
                <a:defRPr/>
              </a:pPr>
              <a:r>
                <a:rPr lang="de-DE">
                  <a:latin typeface="Calibri"/>
                  <a:cs typeface="Calibri"/>
                </a:rPr>
                <a:t>MOSAiC</a:t>
              </a:r>
              <a:endParaRPr/>
            </a:p>
          </p:txBody>
        </p:sp>
        <p:sp>
          <p:nvSpPr>
            <p:cNvPr id="23" name="Textfeld 13">
              <a:extLst>
                <a:ext uri="{FF2B5EF4-FFF2-40B4-BE49-F238E27FC236}">
                  <a16:creationId xmlns:a16="http://schemas.microsoft.com/office/drawing/2014/main" id="{FE48BBEB-1B6B-7A71-8442-D2B7C6D9C5E0}"/>
                </a:ext>
              </a:extLst>
            </p:cNvPr>
            <p:cNvSpPr txBox="1"/>
            <p:nvPr/>
          </p:nvSpPr>
          <p:spPr bwMode="auto">
            <a:xfrm>
              <a:off x="3662989" y="4699114"/>
              <a:ext cx="2865130" cy="309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sz="1600" dirty="0"/>
                <a:t>Drift </a:t>
              </a:r>
              <a:r>
                <a:rPr lang="de-DE" sz="1600" dirty="0" err="1"/>
                <a:t>variability</a:t>
              </a:r>
              <a:endParaRPr sz="1600" dirty="0"/>
            </a:p>
          </p:txBody>
        </p:sp>
        <p:cxnSp>
          <p:nvCxnSpPr>
            <p:cNvPr id="24" name="Gerade Verbindung 14">
              <a:extLst>
                <a:ext uri="{FF2B5EF4-FFF2-40B4-BE49-F238E27FC236}">
                  <a16:creationId xmlns:a16="http://schemas.microsoft.com/office/drawing/2014/main" id="{00451261-0C7E-4B39-3C64-3D7A77D62C4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15815" y="2412819"/>
              <a:ext cx="204486" cy="616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5">
              <a:extLst>
                <a:ext uri="{FF2B5EF4-FFF2-40B4-BE49-F238E27FC236}">
                  <a16:creationId xmlns:a16="http://schemas.microsoft.com/office/drawing/2014/main" id="{8C9E16EE-9E3E-4764-9207-75B5B9957EA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129008" y="2429718"/>
              <a:ext cx="903227" cy="24188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6">
              <a:extLst>
                <a:ext uri="{FF2B5EF4-FFF2-40B4-BE49-F238E27FC236}">
                  <a16:creationId xmlns:a16="http://schemas.microsoft.com/office/drawing/2014/main" id="{4028F322-964C-E362-9BA1-7B5D2A064AE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089153" y="2411497"/>
              <a:ext cx="204486" cy="616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uppieren 17">
              <a:extLst>
                <a:ext uri="{FF2B5EF4-FFF2-40B4-BE49-F238E27FC236}">
                  <a16:creationId xmlns:a16="http://schemas.microsoft.com/office/drawing/2014/main" id="{15E952E3-2433-0D1B-3E44-DA5988996FAE}"/>
                </a:ext>
              </a:extLst>
            </p:cNvPr>
            <p:cNvGrpSpPr/>
            <p:nvPr/>
          </p:nvGrpSpPr>
          <p:grpSpPr bwMode="auto">
            <a:xfrm>
              <a:off x="7566246" y="1329961"/>
              <a:ext cx="2865130" cy="3903747"/>
              <a:chOff x="6237508" y="1808833"/>
              <a:chExt cx="2865130" cy="3903747"/>
            </a:xfrm>
          </p:grpSpPr>
          <p:sp>
            <p:nvSpPr>
              <p:cNvPr id="28" name="Eingebuchteter Richtungspfeil 18">
                <a:extLst>
                  <a:ext uri="{FF2B5EF4-FFF2-40B4-BE49-F238E27FC236}">
                    <a16:creationId xmlns:a16="http://schemas.microsoft.com/office/drawing/2014/main" id="{1D213A57-F959-6E58-4A24-8BE64DAF4C79}"/>
                  </a:ext>
                </a:extLst>
              </p:cNvPr>
              <p:cNvSpPr/>
              <p:nvPr/>
            </p:nvSpPr>
            <p:spPr bwMode="auto">
              <a:xfrm>
                <a:off x="7115730" y="2183685"/>
                <a:ext cx="1891167" cy="795316"/>
              </a:xfrm>
              <a:prstGeom prst="chevron">
                <a:avLst>
                  <a:gd name="adj" fmla="val 50000"/>
                </a:avLst>
              </a:prstGeom>
              <a:solidFill>
                <a:schemeClr val="accent3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29" name="Textfeld 19">
                <a:extLst>
                  <a:ext uri="{FF2B5EF4-FFF2-40B4-BE49-F238E27FC236}">
                    <a16:creationId xmlns:a16="http://schemas.microsoft.com/office/drawing/2014/main" id="{4BDEA5C4-8FEC-E6BF-C1CB-F98BE4D76B84}"/>
                  </a:ext>
                </a:extLst>
              </p:cNvPr>
              <p:cNvSpPr txBox="1"/>
              <p:nvPr/>
            </p:nvSpPr>
            <p:spPr bwMode="auto">
              <a:xfrm>
                <a:off x="7417962" y="1808833"/>
                <a:ext cx="7681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>
                    <a:latin typeface="Calibri"/>
                    <a:cs typeface="Calibri"/>
                  </a:rPr>
                  <a:t>2021+</a:t>
                </a:r>
                <a:endParaRPr/>
              </a:p>
            </p:txBody>
          </p:sp>
          <p:sp>
            <p:nvSpPr>
              <p:cNvPr id="30" name="Textfeld 20">
                <a:extLst>
                  <a:ext uri="{FF2B5EF4-FFF2-40B4-BE49-F238E27FC236}">
                    <a16:creationId xmlns:a16="http://schemas.microsoft.com/office/drawing/2014/main" id="{F3A51AFD-B3D3-54C4-38E8-2E336FA5D67F}"/>
                  </a:ext>
                </a:extLst>
              </p:cNvPr>
              <p:cNvSpPr txBox="1"/>
              <p:nvPr/>
            </p:nvSpPr>
            <p:spPr bwMode="auto">
              <a:xfrm>
                <a:off x="7741910" y="2394723"/>
                <a:ext cx="8151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>
                    <a:latin typeface="Calibri"/>
                    <a:cs typeface="Calibri"/>
                  </a:rPr>
                  <a:t>Legacy</a:t>
                </a:r>
                <a:endParaRPr/>
              </a:p>
            </p:txBody>
          </p:sp>
          <p:cxnSp>
            <p:nvCxnSpPr>
              <p:cNvPr id="31" name="Gerade Verbindung 21">
                <a:extLst>
                  <a:ext uri="{FF2B5EF4-FFF2-40B4-BE49-F238E27FC236}">
                    <a16:creationId xmlns:a16="http://schemas.microsoft.com/office/drawing/2014/main" id="{6842BAF4-889A-B3DD-7A52-D02AD97E830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891132" y="2903611"/>
                <a:ext cx="397232" cy="24238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feld 22">
                <a:extLst>
                  <a:ext uri="{FF2B5EF4-FFF2-40B4-BE49-F238E27FC236}">
                    <a16:creationId xmlns:a16="http://schemas.microsoft.com/office/drawing/2014/main" id="{90E1D534-A091-9714-9639-2C7A2CDB79E2}"/>
                  </a:ext>
                </a:extLst>
              </p:cNvPr>
              <p:cNvSpPr txBox="1"/>
              <p:nvPr/>
            </p:nvSpPr>
            <p:spPr bwMode="auto">
              <a:xfrm>
                <a:off x="6237508" y="5177986"/>
                <a:ext cx="2865130" cy="534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1600" dirty="0">
                    <a:latin typeface="Calibri"/>
                    <a:cs typeface="Calibri"/>
                  </a:rPr>
                  <a:t>Phase IV)</a:t>
                </a:r>
                <a:endParaRPr sz="1600" dirty="0"/>
              </a:p>
              <a:p>
                <a:pPr>
                  <a:defRPr/>
                </a:pPr>
                <a:r>
                  <a:rPr lang="de-DE" sz="1600" dirty="0" err="1">
                    <a:latin typeface="Calibri"/>
                    <a:cs typeface="Calibri"/>
                  </a:rPr>
                  <a:t>Analyses</a:t>
                </a:r>
                <a:r>
                  <a:rPr lang="de-DE" sz="1600" dirty="0">
                    <a:latin typeface="Calibri"/>
                    <a:cs typeface="Calibri"/>
                  </a:rPr>
                  <a:t>, publications, </a:t>
                </a:r>
                <a:r>
                  <a:rPr lang="de-DE" sz="1600" dirty="0" err="1">
                    <a:latin typeface="Calibri"/>
                    <a:cs typeface="Calibri"/>
                  </a:rPr>
                  <a:t>legacy</a:t>
                </a:r>
                <a:endParaRPr sz="1600" dirty="0"/>
              </a:p>
            </p:txBody>
          </p: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031076A-C17A-9D1B-7224-793E38469A65}"/>
              </a:ext>
            </a:extLst>
          </p:cNvPr>
          <p:cNvSpPr txBox="1"/>
          <p:nvPr/>
        </p:nvSpPr>
        <p:spPr bwMode="auto">
          <a:xfrm>
            <a:off x="0" y="5750253"/>
            <a:ext cx="184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effectLst/>
              </a:rPr>
              <a:t>© H. </a:t>
            </a:r>
            <a:r>
              <a:rPr lang="en-GB" dirty="0" err="1">
                <a:effectLst/>
              </a:rPr>
              <a:t>Goessling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511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13988" y="273270"/>
            <a:ext cx="3736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The </a:t>
            </a:r>
            <a:r>
              <a:rPr lang="en-US" sz="4800" dirty="0" err="1"/>
              <a:t>SIDFEx</a:t>
            </a:r>
            <a:r>
              <a:rPr lang="en-US" sz="4800" dirty="0"/>
              <a:t> CV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AE98F8-8B1F-5916-55FB-C6743A954FB3}"/>
              </a:ext>
            </a:extLst>
          </p:cNvPr>
          <p:cNvGrpSpPr/>
          <p:nvPr/>
        </p:nvGrpSpPr>
        <p:grpSpPr>
          <a:xfrm>
            <a:off x="1219200" y="1104267"/>
            <a:ext cx="8773066" cy="4271237"/>
            <a:chOff x="1528661" y="1328997"/>
            <a:chExt cx="8902715" cy="3904711"/>
          </a:xfrm>
        </p:grpSpPr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0B9C43F9-2720-C4F5-D10C-5A7CFED73DB5}"/>
                </a:ext>
              </a:extLst>
            </p:cNvPr>
            <p:cNvSpPr txBox="1"/>
            <p:nvPr/>
          </p:nvSpPr>
          <p:spPr bwMode="auto">
            <a:xfrm>
              <a:off x="1752963" y="3029271"/>
              <a:ext cx="5080000" cy="309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sz="1600" dirty="0">
                  <a:latin typeface="Calibri"/>
                  <a:cs typeface="Calibri"/>
                </a:rPr>
                <a:t>First </a:t>
              </a:r>
              <a:r>
                <a:rPr lang="de-DE" sz="1600" dirty="0" err="1">
                  <a:latin typeface="Calibri"/>
                  <a:cs typeface="Calibri"/>
                </a:rPr>
                <a:t>buoys</a:t>
              </a:r>
              <a:endParaRPr lang="de-DE" sz="1600" i="1" dirty="0">
                <a:latin typeface="Calibri"/>
                <a:cs typeface="Calibri"/>
              </a:endParaRPr>
            </a:p>
          </p:txBody>
        </p:sp>
        <p:sp>
          <p:nvSpPr>
            <p:cNvPr id="3" name="Eingebuchteter Richtungspfeil 2">
              <a:extLst>
                <a:ext uri="{FF2B5EF4-FFF2-40B4-BE49-F238E27FC236}">
                  <a16:creationId xmlns:a16="http://schemas.microsoft.com/office/drawing/2014/main" id="{9EB9CA8D-1152-25C4-FBB7-8A4AEF790CEB}"/>
                </a:ext>
              </a:extLst>
            </p:cNvPr>
            <p:cNvSpPr/>
            <p:nvPr/>
          </p:nvSpPr>
          <p:spPr bwMode="auto">
            <a:xfrm>
              <a:off x="1528661" y="1704181"/>
              <a:ext cx="4020231" cy="795316"/>
            </a:xfrm>
            <a:prstGeom prst="chevron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5" name="Eingebuchteter Richtungspfeil 3">
              <a:extLst>
                <a:ext uri="{FF2B5EF4-FFF2-40B4-BE49-F238E27FC236}">
                  <a16:creationId xmlns:a16="http://schemas.microsoft.com/office/drawing/2014/main" id="{A0C54805-9172-A0D5-E673-2ED541CAFD48}"/>
                </a:ext>
              </a:extLst>
            </p:cNvPr>
            <p:cNvSpPr/>
            <p:nvPr/>
          </p:nvSpPr>
          <p:spPr bwMode="auto">
            <a:xfrm>
              <a:off x="6396376" y="1702859"/>
              <a:ext cx="2350323" cy="795316"/>
            </a:xfrm>
            <a:prstGeom prst="chevron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Textfeld 4">
              <a:extLst>
                <a:ext uri="{FF2B5EF4-FFF2-40B4-BE49-F238E27FC236}">
                  <a16:creationId xmlns:a16="http://schemas.microsoft.com/office/drawing/2014/main" id="{38BB3856-672B-0D8F-3628-39C7D77E3F69}"/>
                </a:ext>
              </a:extLst>
            </p:cNvPr>
            <p:cNvSpPr txBox="1"/>
            <p:nvPr/>
          </p:nvSpPr>
          <p:spPr bwMode="auto">
            <a:xfrm>
              <a:off x="1628678" y="1332178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latin typeface="Calibri"/>
                  <a:cs typeface="Calibri"/>
                </a:rPr>
                <a:t>2017</a:t>
              </a:r>
              <a:endParaRPr/>
            </a:p>
          </p:txBody>
        </p:sp>
        <p:sp>
          <p:nvSpPr>
            <p:cNvPr id="14" name="Textfeld 5">
              <a:extLst>
                <a:ext uri="{FF2B5EF4-FFF2-40B4-BE49-F238E27FC236}">
                  <a16:creationId xmlns:a16="http://schemas.microsoft.com/office/drawing/2014/main" id="{BCBD1218-B8BA-DD01-6CCE-12EA76977BAC}"/>
                </a:ext>
              </a:extLst>
            </p:cNvPr>
            <p:cNvSpPr txBox="1"/>
            <p:nvPr/>
          </p:nvSpPr>
          <p:spPr bwMode="auto">
            <a:xfrm>
              <a:off x="5320001" y="1328997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latin typeface="Calibri"/>
                  <a:cs typeface="Calibri"/>
                </a:rPr>
                <a:t>2019</a:t>
              </a:r>
              <a:endParaRPr/>
            </a:p>
          </p:txBody>
        </p:sp>
        <p:sp>
          <p:nvSpPr>
            <p:cNvPr id="16" name="Rechteck 6">
              <a:extLst>
                <a:ext uri="{FF2B5EF4-FFF2-40B4-BE49-F238E27FC236}">
                  <a16:creationId xmlns:a16="http://schemas.microsoft.com/office/drawing/2014/main" id="{8123F7D5-6AF1-95E4-8B51-5D05A5C51DE0}"/>
                </a:ext>
              </a:extLst>
            </p:cNvPr>
            <p:cNvSpPr/>
            <p:nvPr/>
          </p:nvSpPr>
          <p:spPr bwMode="auto">
            <a:xfrm>
              <a:off x="6396377" y="3027949"/>
              <a:ext cx="2871213" cy="3095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 sz="1600" dirty="0">
                  <a:latin typeface="Calibri"/>
                  <a:cs typeface="Calibri"/>
                </a:rPr>
                <a:t>Operational support</a:t>
              </a:r>
              <a:endParaRPr sz="1600" dirty="0"/>
            </a:p>
          </p:txBody>
        </p:sp>
        <p:sp>
          <p:nvSpPr>
            <p:cNvPr id="17" name="Textfeld 7">
              <a:extLst>
                <a:ext uri="{FF2B5EF4-FFF2-40B4-BE49-F238E27FC236}">
                  <a16:creationId xmlns:a16="http://schemas.microsoft.com/office/drawing/2014/main" id="{CF9698AF-D8C3-2012-6FD3-88F51CA2D25C}"/>
                </a:ext>
              </a:extLst>
            </p:cNvPr>
            <p:cNvSpPr txBox="1"/>
            <p:nvPr/>
          </p:nvSpPr>
          <p:spPr bwMode="auto">
            <a:xfrm>
              <a:off x="6856087" y="1917223"/>
              <a:ext cx="1420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latin typeface="Calibri"/>
                  <a:cs typeface="Calibri"/>
                </a:rPr>
                <a:t>MOSAiC Drift</a:t>
              </a:r>
              <a:endParaRPr/>
            </a:p>
          </p:txBody>
        </p:sp>
        <p:sp>
          <p:nvSpPr>
            <p:cNvPr id="18" name="Textfeld 8">
              <a:extLst>
                <a:ext uri="{FF2B5EF4-FFF2-40B4-BE49-F238E27FC236}">
                  <a16:creationId xmlns:a16="http://schemas.microsoft.com/office/drawing/2014/main" id="{C92D5D34-440C-B871-AB67-752DE0FC43DC}"/>
                </a:ext>
              </a:extLst>
            </p:cNvPr>
            <p:cNvSpPr txBox="1"/>
            <p:nvPr/>
          </p:nvSpPr>
          <p:spPr bwMode="auto">
            <a:xfrm>
              <a:off x="2489403" y="1898001"/>
              <a:ext cx="1789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dirty="0">
                  <a:latin typeface="Calibri"/>
                  <a:cs typeface="Calibri"/>
                </a:rPr>
                <a:t>YOPP Core Phase</a:t>
              </a:r>
              <a:endParaRPr dirty="0"/>
            </a:p>
          </p:txBody>
        </p:sp>
        <p:sp>
          <p:nvSpPr>
            <p:cNvPr id="19" name="Eingebuchteter Richtungspfeil 9">
              <a:extLst>
                <a:ext uri="{FF2B5EF4-FFF2-40B4-BE49-F238E27FC236}">
                  <a16:creationId xmlns:a16="http://schemas.microsoft.com/office/drawing/2014/main" id="{3D4AFA40-C638-7F36-DC81-1196F2F4DF69}"/>
                </a:ext>
              </a:extLst>
            </p:cNvPr>
            <p:cNvSpPr/>
            <p:nvPr/>
          </p:nvSpPr>
          <p:spPr bwMode="auto">
            <a:xfrm>
              <a:off x="5257267" y="1702859"/>
              <a:ext cx="1430756" cy="795316"/>
            </a:xfrm>
            <a:prstGeom prst="chevron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20" name="Textfeld 10">
              <a:extLst>
                <a:ext uri="{FF2B5EF4-FFF2-40B4-BE49-F238E27FC236}">
                  <a16:creationId xmlns:a16="http://schemas.microsoft.com/office/drawing/2014/main" id="{BF1FAFE2-6C6E-CA06-FAF5-626845CE406A}"/>
                </a:ext>
              </a:extLst>
            </p:cNvPr>
            <p:cNvSpPr txBox="1"/>
            <p:nvPr/>
          </p:nvSpPr>
          <p:spPr bwMode="auto">
            <a:xfrm>
              <a:off x="3467373" y="1333514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latin typeface="Calibri"/>
                  <a:cs typeface="Calibri"/>
                </a:rPr>
                <a:t>2018</a:t>
              </a:r>
              <a:endParaRPr/>
            </a:p>
          </p:txBody>
        </p:sp>
        <p:sp>
          <p:nvSpPr>
            <p:cNvPr id="21" name="Textfeld 11">
              <a:extLst>
                <a:ext uri="{FF2B5EF4-FFF2-40B4-BE49-F238E27FC236}">
                  <a16:creationId xmlns:a16="http://schemas.microsoft.com/office/drawing/2014/main" id="{A01F23A5-F989-D7F2-89DE-767E7182FA3E}"/>
                </a:ext>
              </a:extLst>
            </p:cNvPr>
            <p:cNvSpPr txBox="1"/>
            <p:nvPr/>
          </p:nvSpPr>
          <p:spPr bwMode="auto">
            <a:xfrm>
              <a:off x="7158697" y="1328997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latin typeface="Calibri"/>
                  <a:cs typeface="Calibri"/>
                </a:rPr>
                <a:t>2020</a:t>
              </a:r>
              <a:endParaRPr/>
            </a:p>
          </p:txBody>
        </p:sp>
        <p:sp>
          <p:nvSpPr>
            <p:cNvPr id="22" name="Textfeld 12">
              <a:extLst>
                <a:ext uri="{FF2B5EF4-FFF2-40B4-BE49-F238E27FC236}">
                  <a16:creationId xmlns:a16="http://schemas.microsoft.com/office/drawing/2014/main" id="{927807A2-5B44-9AC0-8AE2-CD7D05086F36}"/>
                </a:ext>
              </a:extLst>
            </p:cNvPr>
            <p:cNvSpPr txBox="1"/>
            <p:nvPr/>
          </p:nvSpPr>
          <p:spPr bwMode="auto">
            <a:xfrm>
              <a:off x="5537583" y="1765166"/>
              <a:ext cx="9541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de-DE">
                  <a:latin typeface="Calibri"/>
                  <a:cs typeface="Calibri"/>
                </a:rPr>
                <a:t>pre-</a:t>
              </a:r>
              <a:endParaRPr/>
            </a:p>
            <a:p>
              <a:pPr algn="ctr">
                <a:defRPr/>
              </a:pPr>
              <a:r>
                <a:rPr lang="de-DE">
                  <a:latin typeface="Calibri"/>
                  <a:cs typeface="Calibri"/>
                </a:rPr>
                <a:t>MOSAiC</a:t>
              </a:r>
              <a:endParaRPr/>
            </a:p>
          </p:txBody>
        </p:sp>
        <p:sp>
          <p:nvSpPr>
            <p:cNvPr id="23" name="Textfeld 13">
              <a:extLst>
                <a:ext uri="{FF2B5EF4-FFF2-40B4-BE49-F238E27FC236}">
                  <a16:creationId xmlns:a16="http://schemas.microsoft.com/office/drawing/2014/main" id="{FE48BBEB-1B6B-7A71-8442-D2B7C6D9C5E0}"/>
                </a:ext>
              </a:extLst>
            </p:cNvPr>
            <p:cNvSpPr txBox="1"/>
            <p:nvPr/>
          </p:nvSpPr>
          <p:spPr bwMode="auto">
            <a:xfrm>
              <a:off x="3662989" y="4699114"/>
              <a:ext cx="2865130" cy="309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sz="1600" dirty="0"/>
                <a:t>Drift </a:t>
              </a:r>
              <a:r>
                <a:rPr lang="de-DE" sz="1600" dirty="0" err="1"/>
                <a:t>variability</a:t>
              </a:r>
              <a:endParaRPr sz="1600" dirty="0"/>
            </a:p>
          </p:txBody>
        </p:sp>
        <p:cxnSp>
          <p:nvCxnSpPr>
            <p:cNvPr id="24" name="Gerade Verbindung 14">
              <a:extLst>
                <a:ext uri="{FF2B5EF4-FFF2-40B4-BE49-F238E27FC236}">
                  <a16:creationId xmlns:a16="http://schemas.microsoft.com/office/drawing/2014/main" id="{00451261-0C7E-4B39-3C64-3D7A77D62C4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15815" y="2412819"/>
              <a:ext cx="204486" cy="616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5">
              <a:extLst>
                <a:ext uri="{FF2B5EF4-FFF2-40B4-BE49-F238E27FC236}">
                  <a16:creationId xmlns:a16="http://schemas.microsoft.com/office/drawing/2014/main" id="{8C9E16EE-9E3E-4764-9207-75B5B9957EA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129008" y="2429718"/>
              <a:ext cx="903227" cy="24188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6">
              <a:extLst>
                <a:ext uri="{FF2B5EF4-FFF2-40B4-BE49-F238E27FC236}">
                  <a16:creationId xmlns:a16="http://schemas.microsoft.com/office/drawing/2014/main" id="{4028F322-964C-E362-9BA1-7B5D2A064AE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089153" y="2411497"/>
              <a:ext cx="204486" cy="616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uppieren 17">
              <a:extLst>
                <a:ext uri="{FF2B5EF4-FFF2-40B4-BE49-F238E27FC236}">
                  <a16:creationId xmlns:a16="http://schemas.microsoft.com/office/drawing/2014/main" id="{15E952E3-2433-0D1B-3E44-DA5988996FAE}"/>
                </a:ext>
              </a:extLst>
            </p:cNvPr>
            <p:cNvGrpSpPr/>
            <p:nvPr/>
          </p:nvGrpSpPr>
          <p:grpSpPr bwMode="auto">
            <a:xfrm>
              <a:off x="7566246" y="1329961"/>
              <a:ext cx="2865130" cy="3903747"/>
              <a:chOff x="6237508" y="1808833"/>
              <a:chExt cx="2865130" cy="3903747"/>
            </a:xfrm>
          </p:grpSpPr>
          <p:sp>
            <p:nvSpPr>
              <p:cNvPr id="28" name="Eingebuchteter Richtungspfeil 18">
                <a:extLst>
                  <a:ext uri="{FF2B5EF4-FFF2-40B4-BE49-F238E27FC236}">
                    <a16:creationId xmlns:a16="http://schemas.microsoft.com/office/drawing/2014/main" id="{1D213A57-F959-6E58-4A24-8BE64DAF4C79}"/>
                  </a:ext>
                </a:extLst>
              </p:cNvPr>
              <p:cNvSpPr/>
              <p:nvPr/>
            </p:nvSpPr>
            <p:spPr bwMode="auto">
              <a:xfrm>
                <a:off x="7115730" y="2183685"/>
                <a:ext cx="1891167" cy="795316"/>
              </a:xfrm>
              <a:prstGeom prst="chevron">
                <a:avLst>
                  <a:gd name="adj" fmla="val 50000"/>
                </a:avLst>
              </a:prstGeom>
              <a:solidFill>
                <a:schemeClr val="accent3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29" name="Textfeld 19">
                <a:extLst>
                  <a:ext uri="{FF2B5EF4-FFF2-40B4-BE49-F238E27FC236}">
                    <a16:creationId xmlns:a16="http://schemas.microsoft.com/office/drawing/2014/main" id="{4BDEA5C4-8FEC-E6BF-C1CB-F98BE4D76B84}"/>
                  </a:ext>
                </a:extLst>
              </p:cNvPr>
              <p:cNvSpPr txBox="1"/>
              <p:nvPr/>
            </p:nvSpPr>
            <p:spPr bwMode="auto">
              <a:xfrm>
                <a:off x="7417962" y="1808833"/>
                <a:ext cx="7681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>
                    <a:latin typeface="Calibri"/>
                    <a:cs typeface="Calibri"/>
                  </a:rPr>
                  <a:t>2021+</a:t>
                </a:r>
                <a:endParaRPr/>
              </a:p>
            </p:txBody>
          </p:sp>
          <p:sp>
            <p:nvSpPr>
              <p:cNvPr id="30" name="Textfeld 20">
                <a:extLst>
                  <a:ext uri="{FF2B5EF4-FFF2-40B4-BE49-F238E27FC236}">
                    <a16:creationId xmlns:a16="http://schemas.microsoft.com/office/drawing/2014/main" id="{F3A51AFD-B3D3-54C4-38E8-2E336FA5D67F}"/>
                  </a:ext>
                </a:extLst>
              </p:cNvPr>
              <p:cNvSpPr txBox="1"/>
              <p:nvPr/>
            </p:nvSpPr>
            <p:spPr bwMode="auto">
              <a:xfrm>
                <a:off x="7741910" y="2394723"/>
                <a:ext cx="8151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>
                    <a:latin typeface="Calibri"/>
                    <a:cs typeface="Calibri"/>
                  </a:rPr>
                  <a:t>Legacy</a:t>
                </a:r>
                <a:endParaRPr/>
              </a:p>
            </p:txBody>
          </p:sp>
          <p:cxnSp>
            <p:nvCxnSpPr>
              <p:cNvPr id="31" name="Gerade Verbindung 21">
                <a:extLst>
                  <a:ext uri="{FF2B5EF4-FFF2-40B4-BE49-F238E27FC236}">
                    <a16:creationId xmlns:a16="http://schemas.microsoft.com/office/drawing/2014/main" id="{6842BAF4-889A-B3DD-7A52-D02AD97E830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891132" y="2903611"/>
                <a:ext cx="397232" cy="24238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feld 22">
                <a:extLst>
                  <a:ext uri="{FF2B5EF4-FFF2-40B4-BE49-F238E27FC236}">
                    <a16:creationId xmlns:a16="http://schemas.microsoft.com/office/drawing/2014/main" id="{90E1D534-A091-9714-9639-2C7A2CDB79E2}"/>
                  </a:ext>
                </a:extLst>
              </p:cNvPr>
              <p:cNvSpPr txBox="1"/>
              <p:nvPr/>
            </p:nvSpPr>
            <p:spPr bwMode="auto">
              <a:xfrm>
                <a:off x="6237508" y="5177986"/>
                <a:ext cx="2865130" cy="534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1600" dirty="0">
                    <a:latin typeface="Calibri"/>
                    <a:cs typeface="Calibri"/>
                  </a:rPr>
                  <a:t>Phase IV)</a:t>
                </a:r>
                <a:endParaRPr sz="1600" dirty="0"/>
              </a:p>
              <a:p>
                <a:pPr>
                  <a:defRPr/>
                </a:pPr>
                <a:r>
                  <a:rPr lang="de-DE" sz="1600" dirty="0" err="1">
                    <a:latin typeface="Calibri"/>
                    <a:cs typeface="Calibri"/>
                  </a:rPr>
                  <a:t>Analyses</a:t>
                </a:r>
                <a:r>
                  <a:rPr lang="de-DE" sz="1600" dirty="0">
                    <a:latin typeface="Calibri"/>
                    <a:cs typeface="Calibri"/>
                  </a:rPr>
                  <a:t>, publications, </a:t>
                </a:r>
                <a:r>
                  <a:rPr lang="de-DE" sz="1600" dirty="0" err="1">
                    <a:latin typeface="Calibri"/>
                    <a:cs typeface="Calibri"/>
                  </a:rPr>
                  <a:t>legacy</a:t>
                </a:r>
                <a:endParaRPr sz="1600" dirty="0"/>
              </a:p>
            </p:txBody>
          </p: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031076A-C17A-9D1B-7224-793E38469A65}"/>
              </a:ext>
            </a:extLst>
          </p:cNvPr>
          <p:cNvSpPr txBox="1"/>
          <p:nvPr/>
        </p:nvSpPr>
        <p:spPr bwMode="auto">
          <a:xfrm>
            <a:off x="0" y="5750253"/>
            <a:ext cx="184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effectLst/>
              </a:rPr>
              <a:t>© H. </a:t>
            </a:r>
            <a:r>
              <a:rPr lang="en-GB" dirty="0" err="1">
                <a:effectLst/>
              </a:rPr>
              <a:t>Goessling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5F3F21-E380-35BE-8971-EF1FEA765E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9912254" y="4327123"/>
            <a:ext cx="2015980" cy="151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09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3440241" y="273270"/>
            <a:ext cx="53115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/>
              <a:t>SIDFEx</a:t>
            </a:r>
            <a:r>
              <a:rPr lang="en-US" sz="4800" dirty="0"/>
              <a:t> is growing up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BAD51F-2F06-D356-799D-DFF2A93027BC}"/>
              </a:ext>
            </a:extLst>
          </p:cNvPr>
          <p:cNvGrpSpPr/>
          <p:nvPr/>
        </p:nvGrpSpPr>
        <p:grpSpPr>
          <a:xfrm>
            <a:off x="0" y="1540884"/>
            <a:ext cx="4516407" cy="4478977"/>
            <a:chOff x="2424515" y="869305"/>
            <a:chExt cx="6102910" cy="6060926"/>
          </a:xfrm>
        </p:grpSpPr>
        <p:pic>
          <p:nvPicPr>
            <p:cNvPr id="3" name="Grafik 48">
              <a:extLst>
                <a:ext uri="{FF2B5EF4-FFF2-40B4-BE49-F238E27FC236}">
                  <a16:creationId xmlns:a16="http://schemas.microsoft.com/office/drawing/2014/main" id="{14E3AE7B-58BD-905C-02FE-1BB0622F9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2424515" y="869305"/>
              <a:ext cx="5516509" cy="5576147"/>
            </a:xfrm>
            <a:prstGeom prst="rect">
              <a:avLst/>
            </a:prstGeom>
          </p:spPr>
        </p:pic>
        <p:grpSp>
          <p:nvGrpSpPr>
            <p:cNvPr id="5" name="Gruppieren 49">
              <a:extLst>
                <a:ext uri="{FF2B5EF4-FFF2-40B4-BE49-F238E27FC236}">
                  <a16:creationId xmlns:a16="http://schemas.microsoft.com/office/drawing/2014/main" id="{5C000835-A73F-7119-BAA7-3AB779048AB6}"/>
                </a:ext>
              </a:extLst>
            </p:cNvPr>
            <p:cNvGrpSpPr/>
            <p:nvPr/>
          </p:nvGrpSpPr>
          <p:grpSpPr bwMode="auto">
            <a:xfrm>
              <a:off x="2709094" y="1112987"/>
              <a:ext cx="5818331" cy="5817244"/>
              <a:chOff x="1951857" y="1284437"/>
              <a:chExt cx="5818331" cy="5817244"/>
            </a:xfrm>
          </p:grpSpPr>
          <p:pic>
            <p:nvPicPr>
              <p:cNvPr id="6" name="Grafik 50">
                <a:extLst>
                  <a:ext uri="{FF2B5EF4-FFF2-40B4-BE49-F238E27FC236}">
                    <a16:creationId xmlns:a16="http://schemas.microsoft.com/office/drawing/2014/main" id="{2E473B32-D848-C30C-22E5-BEE2054F3C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/>
            </p:blipFill>
            <p:spPr bwMode="auto">
              <a:xfrm>
                <a:off x="1951857" y="1284437"/>
                <a:ext cx="5533751" cy="5573563"/>
              </a:xfrm>
              <a:prstGeom prst="rect">
                <a:avLst/>
              </a:prstGeom>
            </p:spPr>
          </p:pic>
          <p:pic>
            <p:nvPicPr>
              <p:cNvPr id="8" name="Grafik 51">
                <a:extLst>
                  <a:ext uri="{FF2B5EF4-FFF2-40B4-BE49-F238E27FC236}">
                    <a16:creationId xmlns:a16="http://schemas.microsoft.com/office/drawing/2014/main" id="{58854A5D-7A09-EA79-BE82-1F48C4456D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/>
            </p:blipFill>
            <p:spPr bwMode="auto">
              <a:xfrm>
                <a:off x="2233871" y="1525534"/>
                <a:ext cx="5536317" cy="55761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43299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3440241" y="273270"/>
            <a:ext cx="53115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/>
              <a:t>SIDFEx</a:t>
            </a:r>
            <a:r>
              <a:rPr lang="en-US" sz="4800" dirty="0"/>
              <a:t> is growing up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C7FBE60-9368-347F-5EE6-81625656E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440790" y="1116441"/>
            <a:ext cx="7331908" cy="48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6BAD51F-2F06-D356-799D-DFF2A93027BC}"/>
              </a:ext>
            </a:extLst>
          </p:cNvPr>
          <p:cNvGrpSpPr/>
          <p:nvPr/>
        </p:nvGrpSpPr>
        <p:grpSpPr>
          <a:xfrm>
            <a:off x="0" y="1540884"/>
            <a:ext cx="4516407" cy="4478977"/>
            <a:chOff x="2424515" y="869305"/>
            <a:chExt cx="6102910" cy="6060926"/>
          </a:xfrm>
        </p:grpSpPr>
        <p:pic>
          <p:nvPicPr>
            <p:cNvPr id="3" name="Grafik 48">
              <a:extLst>
                <a:ext uri="{FF2B5EF4-FFF2-40B4-BE49-F238E27FC236}">
                  <a16:creationId xmlns:a16="http://schemas.microsoft.com/office/drawing/2014/main" id="{14E3AE7B-58BD-905C-02FE-1BB0622F9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2424515" y="869305"/>
              <a:ext cx="5516509" cy="5576147"/>
            </a:xfrm>
            <a:prstGeom prst="rect">
              <a:avLst/>
            </a:prstGeom>
          </p:spPr>
        </p:pic>
        <p:grpSp>
          <p:nvGrpSpPr>
            <p:cNvPr id="5" name="Gruppieren 49">
              <a:extLst>
                <a:ext uri="{FF2B5EF4-FFF2-40B4-BE49-F238E27FC236}">
                  <a16:creationId xmlns:a16="http://schemas.microsoft.com/office/drawing/2014/main" id="{5C000835-A73F-7119-BAA7-3AB779048AB6}"/>
                </a:ext>
              </a:extLst>
            </p:cNvPr>
            <p:cNvGrpSpPr/>
            <p:nvPr/>
          </p:nvGrpSpPr>
          <p:grpSpPr bwMode="auto">
            <a:xfrm>
              <a:off x="2709094" y="1112987"/>
              <a:ext cx="5818331" cy="5817244"/>
              <a:chOff x="1951857" y="1284437"/>
              <a:chExt cx="5818331" cy="5817244"/>
            </a:xfrm>
          </p:grpSpPr>
          <p:pic>
            <p:nvPicPr>
              <p:cNvPr id="6" name="Grafik 50">
                <a:extLst>
                  <a:ext uri="{FF2B5EF4-FFF2-40B4-BE49-F238E27FC236}">
                    <a16:creationId xmlns:a16="http://schemas.microsoft.com/office/drawing/2014/main" id="{2E473B32-D848-C30C-22E5-BEE2054F3C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/>
            </p:blipFill>
            <p:spPr bwMode="auto">
              <a:xfrm>
                <a:off x="1951857" y="1284437"/>
                <a:ext cx="5533751" cy="5573563"/>
              </a:xfrm>
              <a:prstGeom prst="rect">
                <a:avLst/>
              </a:prstGeom>
            </p:spPr>
          </p:pic>
          <p:pic>
            <p:nvPicPr>
              <p:cNvPr id="8" name="Grafik 51">
                <a:extLst>
                  <a:ext uri="{FF2B5EF4-FFF2-40B4-BE49-F238E27FC236}">
                    <a16:creationId xmlns:a16="http://schemas.microsoft.com/office/drawing/2014/main" id="{58854A5D-7A09-EA79-BE82-1F48C4456D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/>
            </p:blipFill>
            <p:spPr bwMode="auto">
              <a:xfrm>
                <a:off x="2233871" y="1525534"/>
                <a:ext cx="5536317" cy="55761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1535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3440241" y="273270"/>
            <a:ext cx="53115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/>
              <a:t>SIDFEx</a:t>
            </a:r>
            <a:r>
              <a:rPr lang="en-US" sz="4800" dirty="0"/>
              <a:t> is growing up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BAD51F-2F06-D356-799D-DFF2A93027BC}"/>
              </a:ext>
            </a:extLst>
          </p:cNvPr>
          <p:cNvGrpSpPr/>
          <p:nvPr/>
        </p:nvGrpSpPr>
        <p:grpSpPr>
          <a:xfrm>
            <a:off x="0" y="1540884"/>
            <a:ext cx="4516407" cy="4478977"/>
            <a:chOff x="2424515" y="869305"/>
            <a:chExt cx="6102910" cy="6060926"/>
          </a:xfrm>
        </p:grpSpPr>
        <p:pic>
          <p:nvPicPr>
            <p:cNvPr id="3" name="Grafik 48">
              <a:extLst>
                <a:ext uri="{FF2B5EF4-FFF2-40B4-BE49-F238E27FC236}">
                  <a16:creationId xmlns:a16="http://schemas.microsoft.com/office/drawing/2014/main" id="{14E3AE7B-58BD-905C-02FE-1BB0622F9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2424515" y="869305"/>
              <a:ext cx="5516509" cy="5576147"/>
            </a:xfrm>
            <a:prstGeom prst="rect">
              <a:avLst/>
            </a:prstGeom>
          </p:spPr>
        </p:pic>
        <p:grpSp>
          <p:nvGrpSpPr>
            <p:cNvPr id="5" name="Gruppieren 49">
              <a:extLst>
                <a:ext uri="{FF2B5EF4-FFF2-40B4-BE49-F238E27FC236}">
                  <a16:creationId xmlns:a16="http://schemas.microsoft.com/office/drawing/2014/main" id="{5C000835-A73F-7119-BAA7-3AB779048AB6}"/>
                </a:ext>
              </a:extLst>
            </p:cNvPr>
            <p:cNvGrpSpPr/>
            <p:nvPr/>
          </p:nvGrpSpPr>
          <p:grpSpPr bwMode="auto">
            <a:xfrm>
              <a:off x="2709094" y="1112987"/>
              <a:ext cx="5818331" cy="5817244"/>
              <a:chOff x="1951857" y="1284437"/>
              <a:chExt cx="5818331" cy="5817244"/>
            </a:xfrm>
          </p:grpSpPr>
          <p:pic>
            <p:nvPicPr>
              <p:cNvPr id="6" name="Grafik 50">
                <a:extLst>
                  <a:ext uri="{FF2B5EF4-FFF2-40B4-BE49-F238E27FC236}">
                    <a16:creationId xmlns:a16="http://schemas.microsoft.com/office/drawing/2014/main" id="{2E473B32-D848-C30C-22E5-BEE2054F3C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/>
            </p:blipFill>
            <p:spPr bwMode="auto">
              <a:xfrm>
                <a:off x="1951857" y="1284437"/>
                <a:ext cx="5533751" cy="5573563"/>
              </a:xfrm>
              <a:prstGeom prst="rect">
                <a:avLst/>
              </a:prstGeom>
            </p:spPr>
          </p:pic>
          <p:pic>
            <p:nvPicPr>
              <p:cNvPr id="8" name="Grafik 51">
                <a:extLst>
                  <a:ext uri="{FF2B5EF4-FFF2-40B4-BE49-F238E27FC236}">
                    <a16:creationId xmlns:a16="http://schemas.microsoft.com/office/drawing/2014/main" id="{58854A5D-7A09-EA79-BE82-1F48C4456D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/>
            </p:blipFill>
            <p:spPr bwMode="auto">
              <a:xfrm>
                <a:off x="2233871" y="1525534"/>
                <a:ext cx="5536317" cy="5576147"/>
              </a:xfrm>
              <a:prstGeom prst="rect">
                <a:avLst/>
              </a:prstGeom>
            </p:spPr>
          </p:pic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A0E9246-7B37-CCF2-BA18-BF417EB7D02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815" t="6325" r="5322" b="6327"/>
          <a:stretch/>
        </p:blipFill>
        <p:spPr>
          <a:xfrm>
            <a:off x="5651159" y="1469354"/>
            <a:ext cx="2107474" cy="20715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4B9544-AB42-8B70-48A3-E8D048D4F93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322" t="6325" r="5322" b="6327"/>
          <a:stretch/>
        </p:blipFill>
        <p:spPr>
          <a:xfrm>
            <a:off x="8375783" y="1469354"/>
            <a:ext cx="2119151" cy="20715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14C43A-81D2-0527-DFF3-1F68C173B32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042" t="7352" r="7314" b="5299"/>
          <a:stretch/>
        </p:blipFill>
        <p:spPr>
          <a:xfrm>
            <a:off x="5689346" y="4102869"/>
            <a:ext cx="2031101" cy="20715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9737F2-FBBB-6969-A517-C0152793985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7189" t="7352" r="7169" b="5299"/>
          <a:stretch/>
        </p:blipFill>
        <p:spPr>
          <a:xfrm>
            <a:off x="8419808" y="4102869"/>
            <a:ext cx="2031101" cy="207156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B03F369-8A5B-C7A4-ED66-116D6295549A}"/>
              </a:ext>
            </a:extLst>
          </p:cNvPr>
          <p:cNvSpPr txBox="1"/>
          <p:nvPr/>
        </p:nvSpPr>
        <p:spPr>
          <a:xfrm>
            <a:off x="6378525" y="108064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6AD172-CFAB-535C-45EE-6D6EC48B3228}"/>
              </a:ext>
            </a:extLst>
          </p:cNvPr>
          <p:cNvSpPr txBox="1"/>
          <p:nvPr/>
        </p:nvSpPr>
        <p:spPr>
          <a:xfrm>
            <a:off x="9108987" y="108064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B77CA5-1F1D-C55E-78B7-65E94AA500F8}"/>
              </a:ext>
            </a:extLst>
          </p:cNvPr>
          <p:cNvSpPr txBox="1"/>
          <p:nvPr/>
        </p:nvSpPr>
        <p:spPr>
          <a:xfrm>
            <a:off x="9119386" y="373629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DF2F64-4B67-5EE0-46A0-827AC4574574}"/>
              </a:ext>
            </a:extLst>
          </p:cNvPr>
          <p:cNvSpPr txBox="1"/>
          <p:nvPr/>
        </p:nvSpPr>
        <p:spPr>
          <a:xfrm>
            <a:off x="6342445" y="370402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E718FF-4F71-11EF-8A40-398CFFCE9AF2}"/>
              </a:ext>
            </a:extLst>
          </p:cNvPr>
          <p:cNvSpPr txBox="1"/>
          <p:nvPr/>
        </p:nvSpPr>
        <p:spPr>
          <a:xfrm>
            <a:off x="10134671" y="5861818"/>
            <a:ext cx="2031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©Simon </a:t>
            </a:r>
            <a:r>
              <a:rPr lang="en-GB" sz="1400" dirty="0" err="1"/>
              <a:t>Reifenberg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25457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" name="Titel 1"/>
          <p:cNvSpPr txBox="1"/>
          <p:nvPr/>
        </p:nvSpPr>
        <p:spPr bwMode="auto">
          <a:xfrm>
            <a:off x="2648736" y="273600"/>
            <a:ext cx="6894529" cy="660733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800" dirty="0" err="1">
                <a:latin typeface="Calibri"/>
                <a:cs typeface="Calibri"/>
              </a:rPr>
              <a:t>SIDFEx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consensus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forecast</a:t>
            </a:r>
            <a:endParaRPr sz="4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D241CE-F150-A023-7079-9A6C0E41C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1E370EA4-AEC8-8247-4D5A-D89E4972A7E5}"/>
              </a:ext>
            </a:extLst>
          </p:cNvPr>
          <p:cNvGrpSpPr/>
          <p:nvPr/>
        </p:nvGrpSpPr>
        <p:grpSpPr>
          <a:xfrm>
            <a:off x="1698634" y="1114845"/>
            <a:ext cx="8805953" cy="5225263"/>
            <a:chOff x="1698634" y="1350376"/>
            <a:chExt cx="8805953" cy="5225263"/>
          </a:xfrm>
        </p:grpSpPr>
        <p:cxnSp>
          <p:nvCxnSpPr>
            <p:cNvPr id="3" name="Gerade Verbindung mit Pfeil 2"/>
            <p:cNvCxnSpPr>
              <a:cxnSpLocks/>
            </p:cNvCxnSpPr>
            <p:nvPr/>
          </p:nvCxnSpPr>
          <p:spPr bwMode="auto">
            <a:xfrm flipV="1">
              <a:off x="4468055" y="5399145"/>
              <a:ext cx="6036532" cy="15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feld 3"/>
            <p:cNvSpPr txBox="1"/>
            <p:nvPr/>
          </p:nvSpPr>
          <p:spPr bwMode="auto">
            <a:xfrm>
              <a:off x="5708356" y="5803718"/>
              <a:ext cx="139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Time (days)</a:t>
              </a:r>
              <a:endParaRPr/>
            </a:p>
          </p:txBody>
        </p:sp>
        <p:sp>
          <p:nvSpPr>
            <p:cNvPr id="5" name="Textfeld 4"/>
            <p:cNvSpPr txBox="1"/>
            <p:nvPr/>
          </p:nvSpPr>
          <p:spPr bwMode="auto">
            <a:xfrm>
              <a:off x="6106023" y="5399302"/>
              <a:ext cx="748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T</a:t>
              </a:r>
              <a:r>
                <a:rPr lang="en-GB" baseline="-25000"/>
                <a:t>init</a:t>
              </a:r>
              <a:endParaRPr/>
            </a:p>
          </p:txBody>
        </p:sp>
        <p:sp>
          <p:nvSpPr>
            <p:cNvPr id="6" name="Textfeld 5"/>
            <p:cNvSpPr txBox="1"/>
            <p:nvPr/>
          </p:nvSpPr>
          <p:spPr bwMode="auto">
            <a:xfrm>
              <a:off x="5637288" y="5399302"/>
              <a:ext cx="389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-1</a:t>
              </a:r>
              <a:endParaRPr/>
            </a:p>
          </p:txBody>
        </p:sp>
        <p:sp>
          <p:nvSpPr>
            <p:cNvPr id="7" name="Textfeld 6"/>
            <p:cNvSpPr txBox="1"/>
            <p:nvPr/>
          </p:nvSpPr>
          <p:spPr bwMode="auto">
            <a:xfrm>
              <a:off x="5085150" y="5399302"/>
              <a:ext cx="389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-2</a:t>
              </a:r>
              <a:endParaRPr/>
            </a:p>
          </p:txBody>
        </p:sp>
        <p:sp>
          <p:nvSpPr>
            <p:cNvPr id="8" name="Textfeld 7"/>
            <p:cNvSpPr txBox="1"/>
            <p:nvPr/>
          </p:nvSpPr>
          <p:spPr bwMode="auto">
            <a:xfrm>
              <a:off x="4572934" y="5399302"/>
              <a:ext cx="389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-3</a:t>
              </a:r>
              <a:endParaRPr/>
            </a:p>
          </p:txBody>
        </p:sp>
        <p:sp>
          <p:nvSpPr>
            <p:cNvPr id="9" name="Textfeld 8"/>
            <p:cNvSpPr txBox="1"/>
            <p:nvPr/>
          </p:nvSpPr>
          <p:spPr bwMode="auto">
            <a:xfrm>
              <a:off x="6548817" y="5399145"/>
              <a:ext cx="469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+1</a:t>
              </a:r>
              <a:endParaRPr/>
            </a:p>
          </p:txBody>
        </p:sp>
        <p:sp>
          <p:nvSpPr>
            <p:cNvPr id="10" name="Textfeld 9"/>
            <p:cNvSpPr txBox="1"/>
            <p:nvPr/>
          </p:nvSpPr>
          <p:spPr bwMode="auto">
            <a:xfrm>
              <a:off x="6984438" y="5399145"/>
              <a:ext cx="469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+2</a:t>
              </a:r>
              <a:endParaRPr/>
            </a:p>
          </p:txBody>
        </p:sp>
        <p:sp>
          <p:nvSpPr>
            <p:cNvPr id="11" name="Textfeld 10"/>
            <p:cNvSpPr txBox="1"/>
            <p:nvPr/>
          </p:nvSpPr>
          <p:spPr bwMode="auto">
            <a:xfrm>
              <a:off x="7441371" y="5399145"/>
              <a:ext cx="469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+3</a:t>
              </a:r>
              <a:endParaRPr/>
            </a:p>
          </p:txBody>
        </p:sp>
        <p:sp>
          <p:nvSpPr>
            <p:cNvPr id="12" name="Textfeld 11"/>
            <p:cNvSpPr txBox="1"/>
            <p:nvPr/>
          </p:nvSpPr>
          <p:spPr bwMode="auto">
            <a:xfrm>
              <a:off x="8244804" y="5399145"/>
              <a:ext cx="592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+10</a:t>
              </a:r>
              <a:endParaRPr/>
            </a:p>
          </p:txBody>
        </p:sp>
        <p:sp>
          <p:nvSpPr>
            <p:cNvPr id="13" name="Textfeld 12"/>
            <p:cNvSpPr txBox="1"/>
            <p:nvPr/>
          </p:nvSpPr>
          <p:spPr bwMode="auto">
            <a:xfrm>
              <a:off x="7886768" y="5434386"/>
              <a:ext cx="469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...</a:t>
              </a:r>
              <a:endParaRPr/>
            </a:p>
          </p:txBody>
        </p:sp>
        <p:sp>
          <p:nvSpPr>
            <p:cNvPr id="14" name="Textfeld 13"/>
            <p:cNvSpPr txBox="1"/>
            <p:nvPr/>
          </p:nvSpPr>
          <p:spPr bwMode="auto">
            <a:xfrm>
              <a:off x="9911703" y="5399145"/>
              <a:ext cx="592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+90</a:t>
              </a:r>
              <a:endParaRPr/>
            </a:p>
          </p:txBody>
        </p:sp>
        <p:sp>
          <p:nvSpPr>
            <p:cNvPr id="15" name="Textfeld 14"/>
            <p:cNvSpPr txBox="1"/>
            <p:nvPr/>
          </p:nvSpPr>
          <p:spPr bwMode="auto">
            <a:xfrm>
              <a:off x="9099271" y="5434386"/>
              <a:ext cx="469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...</a:t>
              </a:r>
              <a:endParaRPr/>
            </a:p>
          </p:txBody>
        </p:sp>
        <p:cxnSp>
          <p:nvCxnSpPr>
            <p:cNvPr id="16" name="Gerade Verbindung 15"/>
            <p:cNvCxnSpPr>
              <a:cxnSpLocks/>
            </p:cNvCxnSpPr>
            <p:nvPr/>
          </p:nvCxnSpPr>
          <p:spPr bwMode="auto">
            <a:xfrm flipV="1">
              <a:off x="6277713" y="1826540"/>
              <a:ext cx="0" cy="3572606"/>
            </a:xfrm>
            <a:prstGeom prst="line">
              <a:avLst/>
            </a:prstGeom>
            <a:ln w="38100"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feld 16"/>
            <p:cNvSpPr txBox="1"/>
            <p:nvPr/>
          </p:nvSpPr>
          <p:spPr bwMode="auto">
            <a:xfrm>
              <a:off x="2405717" y="1350376"/>
              <a:ext cx="4935966" cy="36933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dirty="0">
                  <a:latin typeface="Calibri"/>
                  <a:cs typeface="Calibri"/>
                </a:rPr>
                <a:t>Observed track</a:t>
              </a:r>
              <a:endParaRPr dirty="0"/>
            </a:p>
            <a:p>
              <a:pPr>
                <a:defRPr/>
              </a:pPr>
              <a:endParaRPr lang="en-GB" dirty="0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 dirty="0">
                  <a:latin typeface="Calibri"/>
                  <a:cs typeface="Calibri"/>
                </a:rPr>
                <a:t>System A</a:t>
              </a:r>
              <a:endParaRPr dirty="0"/>
            </a:p>
            <a:p>
              <a:pPr>
                <a:defRPr/>
              </a:pPr>
              <a:endParaRPr lang="en-GB" dirty="0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 dirty="0">
                  <a:latin typeface="Calibri"/>
                  <a:cs typeface="Calibri"/>
                </a:rPr>
                <a:t>System B</a:t>
              </a:r>
              <a:endParaRPr dirty="0"/>
            </a:p>
            <a:p>
              <a:pPr>
                <a:defRPr/>
              </a:pPr>
              <a:endParaRPr lang="en-GB" dirty="0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 dirty="0">
                  <a:latin typeface="Calibri"/>
                  <a:cs typeface="Calibri"/>
                </a:rPr>
                <a:t>System C</a:t>
              </a:r>
              <a:endParaRPr dirty="0"/>
            </a:p>
            <a:p>
              <a:pPr>
                <a:defRPr/>
              </a:pPr>
              <a:endParaRPr lang="en-GB" dirty="0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 dirty="0">
                  <a:latin typeface="Calibri"/>
                  <a:cs typeface="Calibri"/>
                </a:rPr>
                <a:t>System D</a:t>
              </a:r>
              <a:endParaRPr dirty="0"/>
            </a:p>
            <a:p>
              <a:pPr>
                <a:defRPr/>
              </a:pPr>
              <a:endParaRPr lang="en-GB" dirty="0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 dirty="0">
                  <a:latin typeface="Calibri"/>
                  <a:cs typeface="Calibri"/>
                </a:rPr>
                <a:t>...                                                     ...                          ...</a:t>
              </a:r>
              <a:endParaRPr dirty="0"/>
            </a:p>
            <a:p>
              <a:pPr>
                <a:defRPr/>
              </a:pPr>
              <a:endParaRPr lang="en-GB" dirty="0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 dirty="0">
                  <a:latin typeface="Calibri"/>
                  <a:cs typeface="Calibri"/>
                </a:rPr>
                <a:t>System X</a:t>
              </a:r>
              <a:endParaRPr dirty="0"/>
            </a:p>
          </p:txBody>
        </p:sp>
        <p:sp>
          <p:nvSpPr>
            <p:cNvPr id="18" name="Geschweifte Klammer links 17"/>
            <p:cNvSpPr/>
            <p:nvPr/>
          </p:nvSpPr>
          <p:spPr bwMode="auto">
            <a:xfrm>
              <a:off x="2129983" y="1915669"/>
              <a:ext cx="223091" cy="2562735"/>
            </a:xfrm>
            <a:prstGeom prst="leftBrace">
              <a:avLst>
                <a:gd name="adj1" fmla="val 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9" name="Textfeld 18"/>
            <p:cNvSpPr txBox="1"/>
            <p:nvPr/>
          </p:nvSpPr>
          <p:spPr bwMode="auto">
            <a:xfrm rot="16199999">
              <a:off x="445709" y="2658689"/>
              <a:ext cx="28777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/>
                <a:t>Daily short-term forecasts</a:t>
              </a:r>
              <a:endParaRPr/>
            </a:p>
          </p:txBody>
        </p:sp>
        <p:cxnSp>
          <p:nvCxnSpPr>
            <p:cNvPr id="20" name="Gerade Verbindung 19"/>
            <p:cNvCxnSpPr>
              <a:cxnSpLocks/>
            </p:cNvCxnSpPr>
            <p:nvPr/>
          </p:nvCxnSpPr>
          <p:spPr bwMode="auto">
            <a:xfrm flipV="1">
              <a:off x="4767615" y="1826540"/>
              <a:ext cx="0" cy="3572606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>
              <a:cxnSpLocks/>
            </p:cNvCxnSpPr>
            <p:nvPr/>
          </p:nvCxnSpPr>
          <p:spPr bwMode="auto">
            <a:xfrm flipV="1">
              <a:off x="7749209" y="1912646"/>
              <a:ext cx="0" cy="3486500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Geschweifte Klammer links 21"/>
            <p:cNvSpPr/>
            <p:nvPr/>
          </p:nvSpPr>
          <p:spPr bwMode="auto">
            <a:xfrm>
              <a:off x="2125990" y="4595610"/>
              <a:ext cx="223091" cy="446630"/>
            </a:xfrm>
            <a:prstGeom prst="leftBrace">
              <a:avLst>
                <a:gd name="adj1" fmla="val 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3" name="Textfeld 22"/>
            <p:cNvSpPr txBox="1"/>
            <p:nvPr/>
          </p:nvSpPr>
          <p:spPr bwMode="auto">
            <a:xfrm rot="16199999">
              <a:off x="1031785" y="5262459"/>
              <a:ext cx="19800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dirty="0"/>
                <a:t>Monthly seasonal</a:t>
              </a:r>
              <a:endParaRPr dirty="0"/>
            </a:p>
            <a:p>
              <a:pPr>
                <a:defRPr/>
              </a:pPr>
              <a:r>
                <a:rPr lang="en-GB" dirty="0" err="1"/>
                <a:t>ens</a:t>
              </a:r>
              <a:r>
                <a:rPr lang="en-GB" dirty="0"/>
                <a:t>-forecast</a:t>
              </a:r>
              <a:endParaRPr dirty="0"/>
            </a:p>
          </p:txBody>
        </p:sp>
        <p:cxnSp>
          <p:nvCxnSpPr>
            <p:cNvPr id="24" name="Gerade Verbindung mit Pfeil 23"/>
            <p:cNvCxnSpPr>
              <a:cxnSpLocks/>
            </p:cNvCxnSpPr>
            <p:nvPr/>
          </p:nvCxnSpPr>
          <p:spPr bwMode="auto">
            <a:xfrm>
              <a:off x="5139343" y="2102585"/>
              <a:ext cx="3100471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headEnd type="diamond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mit Pfeil 24"/>
            <p:cNvCxnSpPr>
              <a:cxnSpLocks/>
            </p:cNvCxnSpPr>
            <p:nvPr/>
          </p:nvCxnSpPr>
          <p:spPr bwMode="auto">
            <a:xfrm>
              <a:off x="4594351" y="1556245"/>
              <a:ext cx="1683362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mit Pfeil 25"/>
            <p:cNvCxnSpPr>
              <a:cxnSpLocks/>
            </p:cNvCxnSpPr>
            <p:nvPr/>
          </p:nvCxnSpPr>
          <p:spPr bwMode="auto">
            <a:xfrm>
              <a:off x="4468055" y="2643173"/>
              <a:ext cx="3653559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diamond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mit Pfeil 26"/>
            <p:cNvCxnSpPr>
              <a:cxnSpLocks/>
            </p:cNvCxnSpPr>
            <p:nvPr/>
          </p:nvCxnSpPr>
          <p:spPr bwMode="auto">
            <a:xfrm>
              <a:off x="4129353" y="1556245"/>
              <a:ext cx="464998" cy="0"/>
            </a:xfrm>
            <a:prstGeom prst="straightConnector1">
              <a:avLst/>
            </a:prstGeom>
            <a:ln w="571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feld 27"/>
            <p:cNvSpPr txBox="1"/>
            <p:nvPr/>
          </p:nvSpPr>
          <p:spPr bwMode="auto">
            <a:xfrm>
              <a:off x="8239814" y="2487158"/>
              <a:ext cx="21876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400" b="1">
                  <a:solidFill>
                    <a:srgbClr val="C00000"/>
                  </a:solidFill>
                  <a:latin typeface="Calibri"/>
                  <a:cs typeface="Calibri"/>
                </a:rPr>
                <a:t>✗ </a:t>
              </a:r>
              <a:r>
                <a:rPr lang="en-GB" sz="1400">
                  <a:solidFill>
                    <a:srgbClr val="C00000"/>
                  </a:solidFill>
                  <a:latin typeface="Calibri"/>
                  <a:cs typeface="Calibri"/>
                </a:rPr>
                <a:t>latest initial time &gt;3d old</a:t>
              </a:r>
              <a:endParaRPr/>
            </a:p>
          </p:txBody>
        </p:sp>
        <p:sp>
          <p:nvSpPr>
            <p:cNvPr id="29" name="Textfeld 28"/>
            <p:cNvSpPr txBox="1"/>
            <p:nvPr/>
          </p:nvSpPr>
          <p:spPr bwMode="auto">
            <a:xfrm>
              <a:off x="8658792" y="1933161"/>
              <a:ext cx="3577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b="1">
                  <a:solidFill>
                    <a:schemeClr val="tx2"/>
                  </a:solidFill>
                  <a:latin typeface="Calibri"/>
                  <a:cs typeface="Calibri"/>
                </a:rPr>
                <a:t>✓</a:t>
              </a:r>
              <a:endParaRPr/>
            </a:p>
          </p:txBody>
        </p:sp>
        <p:cxnSp>
          <p:nvCxnSpPr>
            <p:cNvPr id="30" name="Gerade Verbindung mit Pfeil 29"/>
            <p:cNvCxnSpPr>
              <a:cxnSpLocks/>
            </p:cNvCxnSpPr>
            <p:nvPr/>
          </p:nvCxnSpPr>
          <p:spPr bwMode="auto">
            <a:xfrm>
              <a:off x="5978835" y="3179507"/>
              <a:ext cx="2846603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headEnd type="diamond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feld 30"/>
            <p:cNvSpPr txBox="1"/>
            <p:nvPr/>
          </p:nvSpPr>
          <p:spPr bwMode="auto">
            <a:xfrm>
              <a:off x="9080412" y="3024656"/>
              <a:ext cx="3577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b="1">
                  <a:solidFill>
                    <a:schemeClr val="tx2"/>
                  </a:solidFill>
                  <a:latin typeface="Calibri"/>
                  <a:cs typeface="Calibri"/>
                </a:rPr>
                <a:t>✓</a:t>
              </a:r>
              <a:endParaRPr/>
            </a:p>
          </p:txBody>
        </p:sp>
        <p:cxnSp>
          <p:nvCxnSpPr>
            <p:cNvPr id="32" name="Gerade Verbindung mit Pfeil 31"/>
            <p:cNvCxnSpPr>
              <a:cxnSpLocks/>
            </p:cNvCxnSpPr>
            <p:nvPr/>
          </p:nvCxnSpPr>
          <p:spPr bwMode="auto">
            <a:xfrm flipV="1">
              <a:off x="5012846" y="3715841"/>
              <a:ext cx="2541194" cy="5206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diamond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feld 32"/>
            <p:cNvSpPr txBox="1"/>
            <p:nvPr/>
          </p:nvSpPr>
          <p:spPr bwMode="auto">
            <a:xfrm>
              <a:off x="7819591" y="3565970"/>
              <a:ext cx="25208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1400" b="1">
                  <a:solidFill>
                    <a:srgbClr val="C00000"/>
                  </a:solidFill>
                  <a:latin typeface="Calibri"/>
                  <a:cs typeface="Calibri"/>
                </a:rPr>
                <a:t>✗ </a:t>
              </a:r>
              <a:r>
                <a:rPr lang="en-GB" sz="1400">
                  <a:solidFill>
                    <a:srgbClr val="C00000"/>
                  </a:solidFill>
                  <a:latin typeface="Calibri"/>
                  <a:cs typeface="Calibri"/>
                </a:rPr>
                <a:t>not &gt;3d remaining lead time</a:t>
              </a:r>
              <a:endParaRPr/>
            </a:p>
          </p:txBody>
        </p:sp>
        <p:grpSp>
          <p:nvGrpSpPr>
            <p:cNvPr id="34" name="Gruppieren 33"/>
            <p:cNvGrpSpPr/>
            <p:nvPr/>
          </p:nvGrpSpPr>
          <p:grpSpPr bwMode="auto">
            <a:xfrm>
              <a:off x="3714958" y="4530486"/>
              <a:ext cx="6546134" cy="584324"/>
              <a:chOff x="2241256" y="4576980"/>
              <a:chExt cx="5968889" cy="584324"/>
            </a:xfrm>
          </p:grpSpPr>
          <p:cxnSp>
            <p:nvCxnSpPr>
              <p:cNvPr id="35" name="Gerade Verbindung mit Pfeil 34"/>
              <p:cNvCxnSpPr>
                <a:cxnSpLocks/>
              </p:cNvCxnSpPr>
              <p:nvPr/>
            </p:nvCxnSpPr>
            <p:spPr bwMode="auto">
              <a:xfrm>
                <a:off x="2242339" y="4866733"/>
                <a:ext cx="5967806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headEnd type="diamond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Gerade Verbindung mit Pfeil 35"/>
              <p:cNvCxnSpPr>
                <a:cxnSpLocks/>
              </p:cNvCxnSpPr>
              <p:nvPr/>
            </p:nvCxnSpPr>
            <p:spPr bwMode="auto">
              <a:xfrm>
                <a:off x="2242339" y="4785670"/>
                <a:ext cx="5811250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Gerade Verbindung mit Pfeil 36"/>
              <p:cNvCxnSpPr>
                <a:cxnSpLocks/>
              </p:cNvCxnSpPr>
              <p:nvPr/>
            </p:nvCxnSpPr>
            <p:spPr bwMode="auto">
              <a:xfrm>
                <a:off x="2242339" y="4719377"/>
                <a:ext cx="5811250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 Verbindung mit Pfeil 37"/>
              <p:cNvCxnSpPr>
                <a:cxnSpLocks/>
              </p:cNvCxnSpPr>
              <p:nvPr/>
            </p:nvCxnSpPr>
            <p:spPr bwMode="auto">
              <a:xfrm>
                <a:off x="2242339" y="4643273"/>
                <a:ext cx="5811250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mit Pfeil 38"/>
              <p:cNvCxnSpPr>
                <a:cxnSpLocks/>
              </p:cNvCxnSpPr>
              <p:nvPr/>
            </p:nvCxnSpPr>
            <p:spPr bwMode="auto">
              <a:xfrm>
                <a:off x="2242339" y="4576980"/>
                <a:ext cx="5811250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Gerade Verbindung mit Pfeil 39"/>
              <p:cNvCxnSpPr>
                <a:cxnSpLocks/>
              </p:cNvCxnSpPr>
              <p:nvPr/>
            </p:nvCxnSpPr>
            <p:spPr bwMode="auto">
              <a:xfrm>
                <a:off x="2241256" y="5161304"/>
                <a:ext cx="5811250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mit Pfeil 40"/>
              <p:cNvCxnSpPr>
                <a:cxnSpLocks/>
              </p:cNvCxnSpPr>
              <p:nvPr/>
            </p:nvCxnSpPr>
            <p:spPr bwMode="auto">
              <a:xfrm>
                <a:off x="2241256" y="5095011"/>
                <a:ext cx="5811250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Gerade Verbindung mit Pfeil 41"/>
              <p:cNvCxnSpPr>
                <a:cxnSpLocks/>
              </p:cNvCxnSpPr>
              <p:nvPr/>
            </p:nvCxnSpPr>
            <p:spPr bwMode="auto">
              <a:xfrm>
                <a:off x="2241256" y="5018907"/>
                <a:ext cx="5811250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Gerade Verbindung mit Pfeil 42"/>
              <p:cNvCxnSpPr>
                <a:cxnSpLocks/>
              </p:cNvCxnSpPr>
              <p:nvPr/>
            </p:nvCxnSpPr>
            <p:spPr bwMode="auto">
              <a:xfrm>
                <a:off x="2241256" y="4952614"/>
                <a:ext cx="5811250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B123A7C5-AED7-F49A-79EC-C408CA9B9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9413CAE-C7B5-39A5-037B-686B4C3E8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462FA7C-5E23-C5BD-653D-D2FCC854E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7E86DB9-55EA-2C19-8848-6716ECB973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2C52767B-30D2-B067-8B92-FCF3C4809EDB}"/>
              </a:ext>
            </a:extLst>
          </p:cNvPr>
          <p:cNvSpPr txBox="1"/>
          <p:nvPr/>
        </p:nvSpPr>
        <p:spPr bwMode="auto">
          <a:xfrm>
            <a:off x="46082" y="5840649"/>
            <a:ext cx="184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effectLst/>
              </a:rPr>
              <a:t>© H. </a:t>
            </a:r>
            <a:r>
              <a:rPr lang="en-GB" dirty="0" err="1">
                <a:effectLst/>
              </a:rPr>
              <a:t>Goessling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/>
          <p:nvPr/>
        </p:nvSpPr>
        <p:spPr bwMode="auto">
          <a:xfrm>
            <a:off x="2723104" y="273600"/>
            <a:ext cx="6745792" cy="660733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800" dirty="0" err="1">
                <a:latin typeface="Calibri"/>
                <a:cs typeface="Calibri"/>
              </a:rPr>
              <a:t>SIDFEx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consensus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forecast</a:t>
            </a:r>
            <a:endParaRPr sz="4800" dirty="0"/>
          </a:p>
        </p:txBody>
      </p:sp>
      <p:sp>
        <p:nvSpPr>
          <p:cNvPr id="85" name="Bogen 84"/>
          <p:cNvSpPr>
            <a:spLocks noChangeAspect="1"/>
          </p:cNvSpPr>
          <p:nvPr/>
        </p:nvSpPr>
        <p:spPr bwMode="auto">
          <a:xfrm rot="13781826">
            <a:off x="5913899" y="1397757"/>
            <a:ext cx="2035407" cy="2035407"/>
          </a:xfrm>
          <a:prstGeom prst="arc">
            <a:avLst>
              <a:gd name="adj1" fmla="val 16200000"/>
              <a:gd name="adj2" fmla="val 0"/>
            </a:avLst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926BDCD-E65A-6909-DB11-4227FA14D3D4}"/>
              </a:ext>
            </a:extLst>
          </p:cNvPr>
          <p:cNvGrpSpPr/>
          <p:nvPr/>
        </p:nvGrpSpPr>
        <p:grpSpPr>
          <a:xfrm>
            <a:off x="1699200" y="1116000"/>
            <a:ext cx="8897411" cy="5225263"/>
            <a:chOff x="1696362" y="1350376"/>
            <a:chExt cx="8897411" cy="5225263"/>
          </a:xfrm>
        </p:grpSpPr>
        <p:sp>
          <p:nvSpPr>
            <p:cNvPr id="59" name="Textfeld 58"/>
            <p:cNvSpPr txBox="1"/>
            <p:nvPr/>
          </p:nvSpPr>
          <p:spPr bwMode="auto">
            <a:xfrm>
              <a:off x="5706084" y="5803718"/>
              <a:ext cx="139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Time (days)</a:t>
              </a:r>
              <a:endParaRPr/>
            </a:p>
          </p:txBody>
        </p:sp>
        <p:sp>
          <p:nvSpPr>
            <p:cNvPr id="60" name="Textfeld 59"/>
            <p:cNvSpPr txBox="1"/>
            <p:nvPr/>
          </p:nvSpPr>
          <p:spPr bwMode="auto">
            <a:xfrm>
              <a:off x="6103751" y="5399302"/>
              <a:ext cx="748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T</a:t>
              </a:r>
              <a:r>
                <a:rPr lang="en-GB" baseline="-25000"/>
                <a:t>init</a:t>
              </a:r>
              <a:endParaRPr/>
            </a:p>
          </p:txBody>
        </p:sp>
        <p:sp>
          <p:nvSpPr>
            <p:cNvPr id="61" name="Textfeld 60"/>
            <p:cNvSpPr txBox="1"/>
            <p:nvPr/>
          </p:nvSpPr>
          <p:spPr bwMode="auto">
            <a:xfrm>
              <a:off x="5635016" y="5399302"/>
              <a:ext cx="389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-1</a:t>
              </a:r>
              <a:endParaRPr/>
            </a:p>
          </p:txBody>
        </p:sp>
        <p:sp>
          <p:nvSpPr>
            <p:cNvPr id="62" name="Textfeld 61"/>
            <p:cNvSpPr txBox="1"/>
            <p:nvPr/>
          </p:nvSpPr>
          <p:spPr bwMode="auto">
            <a:xfrm>
              <a:off x="5082878" y="5399302"/>
              <a:ext cx="389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-2</a:t>
              </a:r>
              <a:endParaRPr/>
            </a:p>
          </p:txBody>
        </p:sp>
        <p:sp>
          <p:nvSpPr>
            <p:cNvPr id="63" name="Textfeld 62"/>
            <p:cNvSpPr txBox="1"/>
            <p:nvPr/>
          </p:nvSpPr>
          <p:spPr bwMode="auto">
            <a:xfrm>
              <a:off x="4570662" y="5399302"/>
              <a:ext cx="389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-3</a:t>
              </a:r>
              <a:endParaRPr/>
            </a:p>
          </p:txBody>
        </p:sp>
        <p:sp>
          <p:nvSpPr>
            <p:cNvPr id="64" name="Textfeld 63"/>
            <p:cNvSpPr txBox="1"/>
            <p:nvPr/>
          </p:nvSpPr>
          <p:spPr bwMode="auto">
            <a:xfrm>
              <a:off x="6546545" y="5399145"/>
              <a:ext cx="469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+1</a:t>
              </a:r>
              <a:endParaRPr/>
            </a:p>
          </p:txBody>
        </p:sp>
        <p:sp>
          <p:nvSpPr>
            <p:cNvPr id="65" name="Textfeld 64"/>
            <p:cNvSpPr txBox="1"/>
            <p:nvPr/>
          </p:nvSpPr>
          <p:spPr bwMode="auto">
            <a:xfrm>
              <a:off x="6982166" y="5399145"/>
              <a:ext cx="469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+2</a:t>
              </a:r>
              <a:endParaRPr/>
            </a:p>
          </p:txBody>
        </p:sp>
        <p:sp>
          <p:nvSpPr>
            <p:cNvPr id="66" name="Textfeld 65"/>
            <p:cNvSpPr txBox="1"/>
            <p:nvPr/>
          </p:nvSpPr>
          <p:spPr bwMode="auto">
            <a:xfrm>
              <a:off x="7439099" y="5399145"/>
              <a:ext cx="469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+3</a:t>
              </a:r>
              <a:endParaRPr/>
            </a:p>
          </p:txBody>
        </p:sp>
        <p:sp>
          <p:nvSpPr>
            <p:cNvPr id="67" name="Textfeld 66"/>
            <p:cNvSpPr txBox="1"/>
            <p:nvPr/>
          </p:nvSpPr>
          <p:spPr bwMode="auto">
            <a:xfrm>
              <a:off x="8242532" y="5399145"/>
              <a:ext cx="592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+10</a:t>
              </a:r>
              <a:endParaRPr/>
            </a:p>
          </p:txBody>
        </p:sp>
        <p:sp>
          <p:nvSpPr>
            <p:cNvPr id="68" name="Textfeld 67"/>
            <p:cNvSpPr txBox="1"/>
            <p:nvPr/>
          </p:nvSpPr>
          <p:spPr bwMode="auto">
            <a:xfrm>
              <a:off x="7884496" y="5434386"/>
              <a:ext cx="469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...</a:t>
              </a:r>
              <a:endParaRPr/>
            </a:p>
          </p:txBody>
        </p:sp>
        <p:cxnSp>
          <p:nvCxnSpPr>
            <p:cNvPr id="69" name="Gerade Verbindung 68"/>
            <p:cNvCxnSpPr>
              <a:cxnSpLocks/>
            </p:cNvCxnSpPr>
            <p:nvPr/>
          </p:nvCxnSpPr>
          <p:spPr bwMode="auto">
            <a:xfrm flipV="1">
              <a:off x="6275441" y="1826540"/>
              <a:ext cx="0" cy="3572606"/>
            </a:xfrm>
            <a:prstGeom prst="line">
              <a:avLst/>
            </a:prstGeom>
            <a:ln w="38100"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feld 69"/>
            <p:cNvSpPr txBox="1"/>
            <p:nvPr/>
          </p:nvSpPr>
          <p:spPr bwMode="auto">
            <a:xfrm>
              <a:off x="2403444" y="1350376"/>
              <a:ext cx="4935966" cy="36933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>
                  <a:latin typeface="Calibri"/>
                  <a:cs typeface="Calibri"/>
                </a:rPr>
                <a:t>Observed track</a:t>
              </a:r>
              <a:endParaRPr/>
            </a:p>
            <a:p>
              <a:pPr>
                <a:defRPr/>
              </a:pPr>
              <a:endParaRPr lang="en-GB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>
                  <a:latin typeface="Calibri"/>
                  <a:cs typeface="Calibri"/>
                </a:rPr>
                <a:t>System A</a:t>
              </a:r>
              <a:endParaRPr/>
            </a:p>
            <a:p>
              <a:pPr>
                <a:defRPr/>
              </a:pPr>
              <a:endParaRPr lang="en-GB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>
                  <a:solidFill>
                    <a:schemeClr val="bg1">
                      <a:lumMod val="75000"/>
                    </a:schemeClr>
                  </a:solidFill>
                  <a:latin typeface="Calibri"/>
                  <a:cs typeface="Calibri"/>
                </a:rPr>
                <a:t>System B</a:t>
              </a:r>
              <a:endParaRPr/>
            </a:p>
            <a:p>
              <a:pPr>
                <a:defRPr/>
              </a:pPr>
              <a:endParaRPr lang="en-GB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>
                  <a:latin typeface="Calibri"/>
                  <a:cs typeface="Calibri"/>
                </a:rPr>
                <a:t>System C</a:t>
              </a:r>
              <a:endParaRPr/>
            </a:p>
            <a:p>
              <a:pPr>
                <a:defRPr/>
              </a:pPr>
              <a:endParaRPr lang="en-GB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>
                  <a:solidFill>
                    <a:schemeClr val="bg1">
                      <a:lumMod val="75000"/>
                    </a:schemeClr>
                  </a:solidFill>
                  <a:latin typeface="Calibri"/>
                  <a:cs typeface="Calibri"/>
                </a:rPr>
                <a:t>System D</a:t>
              </a:r>
              <a:endParaRPr/>
            </a:p>
            <a:p>
              <a:pPr>
                <a:defRPr/>
              </a:pPr>
              <a:endParaRPr lang="en-GB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>
                  <a:latin typeface="Calibri"/>
                  <a:cs typeface="Calibri"/>
                </a:rPr>
                <a:t>...                                                     ...                          ...</a:t>
              </a:r>
              <a:endParaRPr/>
            </a:p>
            <a:p>
              <a:pPr>
                <a:defRPr/>
              </a:pPr>
              <a:endParaRPr lang="en-GB">
                <a:latin typeface="Calibri"/>
                <a:cs typeface="Calibri"/>
              </a:endParaRPr>
            </a:p>
            <a:p>
              <a:pPr>
                <a:defRPr/>
              </a:pPr>
              <a:r>
                <a:rPr lang="en-GB">
                  <a:latin typeface="Calibri"/>
                  <a:cs typeface="Calibri"/>
                </a:rPr>
                <a:t>System X</a:t>
              </a:r>
              <a:endParaRPr/>
            </a:p>
          </p:txBody>
        </p:sp>
        <p:sp>
          <p:nvSpPr>
            <p:cNvPr id="71" name="Geschweifte Klammer links 70"/>
            <p:cNvSpPr/>
            <p:nvPr/>
          </p:nvSpPr>
          <p:spPr bwMode="auto">
            <a:xfrm>
              <a:off x="2127711" y="1915669"/>
              <a:ext cx="223091" cy="2562735"/>
            </a:xfrm>
            <a:prstGeom prst="leftBrace">
              <a:avLst>
                <a:gd name="adj1" fmla="val 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2" name="Textfeld 71"/>
            <p:cNvSpPr txBox="1"/>
            <p:nvPr/>
          </p:nvSpPr>
          <p:spPr bwMode="auto">
            <a:xfrm rot="16199999">
              <a:off x="443437" y="2658689"/>
              <a:ext cx="28777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/>
                <a:t>Daily short-term forecasts</a:t>
              </a:r>
              <a:endParaRPr/>
            </a:p>
          </p:txBody>
        </p:sp>
        <p:cxnSp>
          <p:nvCxnSpPr>
            <p:cNvPr id="73" name="Gerade Verbindung 72"/>
            <p:cNvCxnSpPr>
              <a:cxnSpLocks/>
            </p:cNvCxnSpPr>
            <p:nvPr/>
          </p:nvCxnSpPr>
          <p:spPr bwMode="auto">
            <a:xfrm flipV="1">
              <a:off x="4765343" y="1826540"/>
              <a:ext cx="0" cy="3572606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>
              <a:cxnSpLocks/>
            </p:cNvCxnSpPr>
            <p:nvPr/>
          </p:nvCxnSpPr>
          <p:spPr bwMode="auto">
            <a:xfrm flipV="1">
              <a:off x="7746937" y="1912646"/>
              <a:ext cx="0" cy="3486500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Geschweifte Klammer links 74"/>
            <p:cNvSpPr/>
            <p:nvPr/>
          </p:nvSpPr>
          <p:spPr bwMode="auto">
            <a:xfrm>
              <a:off x="2123718" y="4595610"/>
              <a:ext cx="223091" cy="446630"/>
            </a:xfrm>
            <a:prstGeom prst="leftBrace">
              <a:avLst>
                <a:gd name="adj1" fmla="val 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6" name="Textfeld 75"/>
            <p:cNvSpPr txBox="1"/>
            <p:nvPr/>
          </p:nvSpPr>
          <p:spPr bwMode="auto">
            <a:xfrm rot="16199999">
              <a:off x="1029513" y="5262459"/>
              <a:ext cx="19800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/>
                <a:t>Monthly seasonal</a:t>
              </a:r>
              <a:endParaRPr/>
            </a:p>
            <a:p>
              <a:pPr>
                <a:defRPr/>
              </a:pPr>
              <a:r>
                <a:rPr lang="en-GB"/>
                <a:t>ens-forecast</a:t>
              </a:r>
              <a:endParaRPr/>
            </a:p>
          </p:txBody>
        </p:sp>
        <p:cxnSp>
          <p:nvCxnSpPr>
            <p:cNvPr id="77" name="Gerade Verbindung mit Pfeil 76"/>
            <p:cNvCxnSpPr>
              <a:cxnSpLocks/>
            </p:cNvCxnSpPr>
            <p:nvPr/>
          </p:nvCxnSpPr>
          <p:spPr bwMode="auto">
            <a:xfrm>
              <a:off x="6275441" y="2102585"/>
              <a:ext cx="1962101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 Verbindung mit Pfeil 77"/>
            <p:cNvCxnSpPr>
              <a:cxnSpLocks/>
            </p:cNvCxnSpPr>
            <p:nvPr/>
          </p:nvCxnSpPr>
          <p:spPr bwMode="auto">
            <a:xfrm>
              <a:off x="4592079" y="1556245"/>
              <a:ext cx="1683362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mit Pfeil 78"/>
            <p:cNvCxnSpPr>
              <a:cxnSpLocks/>
            </p:cNvCxnSpPr>
            <p:nvPr/>
          </p:nvCxnSpPr>
          <p:spPr bwMode="auto">
            <a:xfrm>
              <a:off x="4127081" y="1556245"/>
              <a:ext cx="464998" cy="0"/>
            </a:xfrm>
            <a:prstGeom prst="straightConnector1">
              <a:avLst/>
            </a:prstGeom>
            <a:ln w="571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mit Pfeil 79"/>
            <p:cNvCxnSpPr>
              <a:cxnSpLocks/>
            </p:cNvCxnSpPr>
            <p:nvPr/>
          </p:nvCxnSpPr>
          <p:spPr bwMode="auto">
            <a:xfrm>
              <a:off x="6275441" y="3179507"/>
              <a:ext cx="2547725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mit Pfeil 80"/>
            <p:cNvCxnSpPr>
              <a:cxnSpLocks/>
            </p:cNvCxnSpPr>
            <p:nvPr/>
          </p:nvCxnSpPr>
          <p:spPr bwMode="auto">
            <a:xfrm flipV="1">
              <a:off x="5976563" y="3175253"/>
              <a:ext cx="298878" cy="6936"/>
            </a:xfrm>
            <a:prstGeom prst="straightConnector1">
              <a:avLst/>
            </a:prstGeom>
            <a:ln w="57150">
              <a:solidFill>
                <a:schemeClr val="bg1">
                  <a:lumMod val="65000"/>
                </a:schemeClr>
              </a:solidFill>
              <a:headEnd type="diamond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mit Pfeil 81"/>
            <p:cNvCxnSpPr>
              <a:cxnSpLocks/>
            </p:cNvCxnSpPr>
            <p:nvPr/>
          </p:nvCxnSpPr>
          <p:spPr bwMode="auto">
            <a:xfrm>
              <a:off x="5137071" y="2103177"/>
              <a:ext cx="1138370" cy="0"/>
            </a:xfrm>
            <a:prstGeom prst="straightConnector1">
              <a:avLst/>
            </a:prstGeom>
            <a:ln w="57150">
              <a:solidFill>
                <a:schemeClr val="bg1">
                  <a:lumMod val="65000"/>
                </a:schemeClr>
              </a:solidFill>
              <a:headEnd type="diamond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Bogen 82"/>
            <p:cNvSpPr>
              <a:spLocks noChangeAspect="1"/>
            </p:cNvSpPr>
            <p:nvPr/>
          </p:nvSpPr>
          <p:spPr bwMode="auto">
            <a:xfrm rot="2370915">
              <a:off x="5781894" y="1514891"/>
              <a:ext cx="623143" cy="623143"/>
            </a:xfrm>
            <a:prstGeom prst="arc">
              <a:avLst>
                <a:gd name="adj1" fmla="val 16200000"/>
                <a:gd name="adj2" fmla="val 0"/>
              </a:avLst>
            </a:prstGeom>
            <a:ln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84" name="Textfeld 83"/>
            <p:cNvSpPr txBox="1"/>
            <p:nvPr/>
          </p:nvSpPr>
          <p:spPr bwMode="auto">
            <a:xfrm>
              <a:off x="6414108" y="1529974"/>
              <a:ext cx="77777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GB" sz="1400">
                  <a:latin typeface="Calibri"/>
                  <a:cs typeface="Calibri"/>
                </a:rPr>
                <a:t>adjust</a:t>
              </a:r>
              <a:endParaRPr/>
            </a:p>
            <a:p>
              <a:pPr algn="ctr">
                <a:defRPr/>
              </a:pPr>
              <a:r>
                <a:rPr lang="en-GB" sz="1400">
                  <a:latin typeface="Calibri"/>
                  <a:cs typeface="Calibri"/>
                </a:rPr>
                <a:t>position</a:t>
              </a:r>
              <a:endParaRPr/>
            </a:p>
          </p:txBody>
        </p:sp>
        <p:sp>
          <p:nvSpPr>
            <p:cNvPr id="86" name="Textfeld 85"/>
            <p:cNvSpPr txBox="1"/>
            <p:nvPr/>
          </p:nvSpPr>
          <p:spPr bwMode="auto">
            <a:xfrm>
              <a:off x="5198786" y="2449826"/>
              <a:ext cx="77777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GB" sz="1400">
                  <a:latin typeface="Calibri"/>
                  <a:cs typeface="Calibri"/>
                </a:rPr>
                <a:t>adjust</a:t>
              </a:r>
              <a:endParaRPr/>
            </a:p>
            <a:p>
              <a:pPr algn="ctr">
                <a:defRPr/>
              </a:pPr>
              <a:r>
                <a:rPr lang="en-GB" sz="1400">
                  <a:latin typeface="Calibri"/>
                  <a:cs typeface="Calibri"/>
                </a:rPr>
                <a:t>position</a:t>
              </a:r>
              <a:endParaRPr/>
            </a:p>
          </p:txBody>
        </p:sp>
        <p:sp>
          <p:nvSpPr>
            <p:cNvPr id="87" name="Textfeld 86"/>
            <p:cNvSpPr txBox="1"/>
            <p:nvPr/>
          </p:nvSpPr>
          <p:spPr bwMode="auto">
            <a:xfrm>
              <a:off x="4958593" y="1761780"/>
              <a:ext cx="80477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GB" sz="1400">
                  <a:solidFill>
                    <a:schemeClr val="bg1">
                      <a:lumMod val="65000"/>
                    </a:schemeClr>
                  </a:solidFill>
                  <a:latin typeface="Calibri"/>
                  <a:cs typeface="Calibri"/>
                </a:rPr>
                <a:t>truncate</a:t>
              </a:r>
              <a:endParaRPr/>
            </a:p>
          </p:txBody>
        </p:sp>
        <p:sp>
          <p:nvSpPr>
            <p:cNvPr id="88" name="Textfeld 87"/>
            <p:cNvSpPr txBox="1"/>
            <p:nvPr/>
          </p:nvSpPr>
          <p:spPr bwMode="auto">
            <a:xfrm>
              <a:off x="5406119" y="3261536"/>
              <a:ext cx="80477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GB" sz="1400">
                  <a:solidFill>
                    <a:schemeClr val="bg1">
                      <a:lumMod val="65000"/>
                    </a:schemeClr>
                  </a:solidFill>
                  <a:latin typeface="Calibri"/>
                  <a:cs typeface="Calibri"/>
                </a:rPr>
                <a:t>truncate</a:t>
              </a:r>
              <a:endParaRPr/>
            </a:p>
          </p:txBody>
        </p:sp>
        <p:cxnSp>
          <p:nvCxnSpPr>
            <p:cNvPr id="89" name="Gerade Verbindung mit Pfeil 88"/>
            <p:cNvCxnSpPr>
              <a:cxnSpLocks/>
            </p:cNvCxnSpPr>
            <p:nvPr/>
          </p:nvCxnSpPr>
          <p:spPr bwMode="auto">
            <a:xfrm>
              <a:off x="8189030" y="4820239"/>
              <a:ext cx="2069790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mit Pfeil 89"/>
            <p:cNvCxnSpPr>
              <a:cxnSpLocks/>
            </p:cNvCxnSpPr>
            <p:nvPr/>
          </p:nvCxnSpPr>
          <p:spPr bwMode="auto">
            <a:xfrm flipV="1">
              <a:off x="4465783" y="5399145"/>
              <a:ext cx="6036532" cy="15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feld 90"/>
            <p:cNvSpPr txBox="1"/>
            <p:nvPr/>
          </p:nvSpPr>
          <p:spPr bwMode="auto">
            <a:xfrm>
              <a:off x="9909432" y="5399145"/>
              <a:ext cx="592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+90</a:t>
              </a:r>
              <a:endParaRPr/>
            </a:p>
          </p:txBody>
        </p:sp>
        <p:sp>
          <p:nvSpPr>
            <p:cNvPr id="92" name="Textfeld 91"/>
            <p:cNvSpPr txBox="1"/>
            <p:nvPr/>
          </p:nvSpPr>
          <p:spPr bwMode="auto">
            <a:xfrm>
              <a:off x="9096999" y="5434386"/>
              <a:ext cx="469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/>
                <a:t>...</a:t>
              </a:r>
              <a:endParaRPr/>
            </a:p>
          </p:txBody>
        </p:sp>
        <p:cxnSp>
          <p:nvCxnSpPr>
            <p:cNvPr id="93" name="Gerade Verbindung mit Pfeil 92"/>
            <p:cNvCxnSpPr>
              <a:cxnSpLocks/>
            </p:cNvCxnSpPr>
            <p:nvPr/>
          </p:nvCxnSpPr>
          <p:spPr bwMode="auto">
            <a:xfrm>
              <a:off x="8189030" y="4530486"/>
              <a:ext cx="189809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mit Pfeil 93"/>
            <p:cNvCxnSpPr>
              <a:cxnSpLocks/>
            </p:cNvCxnSpPr>
            <p:nvPr/>
          </p:nvCxnSpPr>
          <p:spPr bwMode="auto">
            <a:xfrm>
              <a:off x="3712686" y="4530486"/>
              <a:ext cx="4476344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 Verbindung mit Pfeil 94"/>
            <p:cNvCxnSpPr>
              <a:cxnSpLocks/>
            </p:cNvCxnSpPr>
            <p:nvPr/>
          </p:nvCxnSpPr>
          <p:spPr bwMode="auto">
            <a:xfrm>
              <a:off x="8189030" y="4595610"/>
              <a:ext cx="189809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 Verbindung mit Pfeil 95"/>
            <p:cNvCxnSpPr>
              <a:cxnSpLocks/>
            </p:cNvCxnSpPr>
            <p:nvPr/>
          </p:nvCxnSpPr>
          <p:spPr bwMode="auto">
            <a:xfrm>
              <a:off x="3712686" y="4595610"/>
              <a:ext cx="4476344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 Verbindung mit Pfeil 96"/>
            <p:cNvCxnSpPr>
              <a:cxnSpLocks/>
            </p:cNvCxnSpPr>
            <p:nvPr/>
          </p:nvCxnSpPr>
          <p:spPr bwMode="auto">
            <a:xfrm>
              <a:off x="8189030" y="4658010"/>
              <a:ext cx="189809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 Verbindung mit Pfeil 97"/>
            <p:cNvCxnSpPr>
              <a:cxnSpLocks/>
            </p:cNvCxnSpPr>
            <p:nvPr/>
          </p:nvCxnSpPr>
          <p:spPr bwMode="auto">
            <a:xfrm>
              <a:off x="3712686" y="4658010"/>
              <a:ext cx="4476344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rade Verbindung mit Pfeil 98"/>
            <p:cNvCxnSpPr>
              <a:cxnSpLocks/>
            </p:cNvCxnSpPr>
            <p:nvPr/>
          </p:nvCxnSpPr>
          <p:spPr bwMode="auto">
            <a:xfrm>
              <a:off x="8189030" y="4730010"/>
              <a:ext cx="189809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 Verbindung mit Pfeil 99"/>
            <p:cNvCxnSpPr>
              <a:cxnSpLocks/>
            </p:cNvCxnSpPr>
            <p:nvPr/>
          </p:nvCxnSpPr>
          <p:spPr bwMode="auto">
            <a:xfrm>
              <a:off x="3712686" y="4730010"/>
              <a:ext cx="4476344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rade Verbindung mit Pfeil 100"/>
            <p:cNvCxnSpPr>
              <a:cxnSpLocks/>
            </p:cNvCxnSpPr>
            <p:nvPr/>
          </p:nvCxnSpPr>
          <p:spPr bwMode="auto">
            <a:xfrm>
              <a:off x="8823166" y="4909686"/>
              <a:ext cx="1263958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Gerade Verbindung mit Pfeil 101"/>
            <p:cNvCxnSpPr>
              <a:cxnSpLocks/>
            </p:cNvCxnSpPr>
            <p:nvPr/>
          </p:nvCxnSpPr>
          <p:spPr bwMode="auto">
            <a:xfrm>
              <a:off x="3712686" y="4909686"/>
              <a:ext cx="5110480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rade Verbindung mit Pfeil 102"/>
            <p:cNvCxnSpPr>
              <a:cxnSpLocks/>
            </p:cNvCxnSpPr>
            <p:nvPr/>
          </p:nvCxnSpPr>
          <p:spPr bwMode="auto">
            <a:xfrm>
              <a:off x="8823166" y="4979286"/>
              <a:ext cx="1263958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 Verbindung mit Pfeil 103"/>
            <p:cNvCxnSpPr>
              <a:cxnSpLocks/>
            </p:cNvCxnSpPr>
            <p:nvPr/>
          </p:nvCxnSpPr>
          <p:spPr bwMode="auto">
            <a:xfrm>
              <a:off x="3712686" y="4979286"/>
              <a:ext cx="5110480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 Verbindung mit Pfeil 104"/>
            <p:cNvCxnSpPr>
              <a:cxnSpLocks/>
            </p:cNvCxnSpPr>
            <p:nvPr/>
          </p:nvCxnSpPr>
          <p:spPr bwMode="auto">
            <a:xfrm>
              <a:off x="8823166" y="5047505"/>
              <a:ext cx="1263958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 Verbindung mit Pfeil 105"/>
            <p:cNvCxnSpPr>
              <a:cxnSpLocks/>
            </p:cNvCxnSpPr>
            <p:nvPr/>
          </p:nvCxnSpPr>
          <p:spPr bwMode="auto">
            <a:xfrm>
              <a:off x="3712686" y="5047505"/>
              <a:ext cx="5110480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 Verbindung mit Pfeil 106"/>
            <p:cNvCxnSpPr>
              <a:cxnSpLocks/>
            </p:cNvCxnSpPr>
            <p:nvPr/>
          </p:nvCxnSpPr>
          <p:spPr bwMode="auto">
            <a:xfrm>
              <a:off x="8823166" y="5117106"/>
              <a:ext cx="1263958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mit Pfeil 107"/>
            <p:cNvCxnSpPr>
              <a:cxnSpLocks/>
            </p:cNvCxnSpPr>
            <p:nvPr/>
          </p:nvCxnSpPr>
          <p:spPr bwMode="auto">
            <a:xfrm>
              <a:off x="3712686" y="5117106"/>
              <a:ext cx="5110480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feld 108"/>
            <p:cNvSpPr txBox="1"/>
            <p:nvPr/>
          </p:nvSpPr>
          <p:spPr bwMode="auto">
            <a:xfrm>
              <a:off x="6773898" y="3436532"/>
              <a:ext cx="118100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400">
                  <a:latin typeface="Calibri"/>
                  <a:cs typeface="Calibri"/>
                </a:rPr>
                <a:t>adjust</a:t>
              </a:r>
              <a:endParaRPr/>
            </a:p>
            <a:p>
              <a:pPr algn="ctr">
                <a:defRPr/>
              </a:pPr>
              <a:r>
                <a:rPr lang="en-GB" sz="1400">
                  <a:latin typeface="Calibri"/>
                  <a:cs typeface="Calibri"/>
                </a:rPr>
                <a:t>positions</a:t>
              </a:r>
              <a:endParaRPr/>
            </a:p>
          </p:txBody>
        </p:sp>
        <p:sp>
          <p:nvSpPr>
            <p:cNvPr id="110" name="Textfeld 109"/>
            <p:cNvSpPr txBox="1"/>
            <p:nvPr/>
          </p:nvSpPr>
          <p:spPr bwMode="auto">
            <a:xfrm>
              <a:off x="6611148" y="5105224"/>
              <a:ext cx="80477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GB" sz="1400">
                  <a:solidFill>
                    <a:schemeClr val="bg1">
                      <a:lumMod val="65000"/>
                    </a:schemeClr>
                  </a:solidFill>
                  <a:latin typeface="Calibri"/>
                  <a:cs typeface="Calibri"/>
                </a:rPr>
                <a:t>truncate</a:t>
              </a:r>
              <a:endParaRPr/>
            </a:p>
          </p:txBody>
        </p:sp>
        <p:sp>
          <p:nvSpPr>
            <p:cNvPr id="111" name="Bogen 110"/>
            <p:cNvSpPr>
              <a:spLocks noChangeAspect="1"/>
            </p:cNvSpPr>
            <p:nvPr/>
          </p:nvSpPr>
          <p:spPr bwMode="auto">
            <a:xfrm rot="2657903">
              <a:off x="6878421" y="2891141"/>
              <a:ext cx="2347148" cy="2347148"/>
            </a:xfrm>
            <a:prstGeom prst="arc">
              <a:avLst>
                <a:gd name="adj1" fmla="val 16200000"/>
                <a:gd name="adj2" fmla="val 0"/>
              </a:avLst>
            </a:prstGeom>
            <a:ln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12" name="Textfeld 111"/>
            <p:cNvSpPr txBox="1"/>
            <p:nvPr/>
          </p:nvSpPr>
          <p:spPr bwMode="auto">
            <a:xfrm>
              <a:off x="8673857" y="3663251"/>
              <a:ext cx="191991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400">
                  <a:latin typeface="Calibri"/>
                  <a:cs typeface="Calibri"/>
                </a:rPr>
                <a:t>adjust</a:t>
              </a:r>
              <a:endParaRPr/>
            </a:p>
            <a:p>
              <a:pPr algn="ctr">
                <a:defRPr/>
              </a:pPr>
              <a:r>
                <a:rPr lang="en-GB" sz="1400">
                  <a:latin typeface="Calibri"/>
                  <a:cs typeface="Calibri"/>
                </a:rPr>
                <a:t>positions</a:t>
              </a:r>
              <a:endParaRPr/>
            </a:p>
          </p:txBody>
        </p:sp>
        <p:cxnSp>
          <p:nvCxnSpPr>
            <p:cNvPr id="113" name="Gerade Verbindung mit Pfeil 112"/>
            <p:cNvCxnSpPr>
              <a:cxnSpLocks/>
            </p:cNvCxnSpPr>
            <p:nvPr/>
          </p:nvCxnSpPr>
          <p:spPr bwMode="auto">
            <a:xfrm>
              <a:off x="3709692" y="4820239"/>
              <a:ext cx="4479337" cy="0"/>
            </a:xfrm>
            <a:prstGeom prst="straightConnector1">
              <a:avLst/>
            </a:prstGeom>
            <a:ln w="57150">
              <a:solidFill>
                <a:schemeClr val="bg1">
                  <a:lumMod val="65000"/>
                </a:schemeClr>
              </a:solidFill>
              <a:headEnd type="diamond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mit Pfeil 113"/>
            <p:cNvCxnSpPr>
              <a:cxnSpLocks/>
            </p:cNvCxnSpPr>
            <p:nvPr/>
          </p:nvCxnSpPr>
          <p:spPr bwMode="auto">
            <a:xfrm>
              <a:off x="8189030" y="4820239"/>
              <a:ext cx="634136" cy="0"/>
            </a:xfrm>
            <a:prstGeom prst="straightConnector1">
              <a:avLst/>
            </a:prstGeom>
            <a:ln w="57150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DC68541-6B28-D617-64B2-04BB82031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32A8B7-D77B-0CCC-0CAF-9CB1B45EC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88FA43-5DD9-BA27-ACD6-DD445758C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97A90E-8524-6099-061D-ED99E331D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8C16C2-4146-B87B-8EE0-A80415BA94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62D9E7-AF8C-479D-F0E6-9B7A83361238}"/>
              </a:ext>
            </a:extLst>
          </p:cNvPr>
          <p:cNvSpPr txBox="1"/>
          <p:nvPr/>
        </p:nvSpPr>
        <p:spPr bwMode="auto">
          <a:xfrm>
            <a:off x="46800" y="5831387"/>
            <a:ext cx="184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effectLst/>
              </a:rPr>
              <a:t>© H. </a:t>
            </a:r>
            <a:r>
              <a:rPr lang="en-GB" dirty="0" err="1">
                <a:effectLst/>
              </a:rPr>
              <a:t>Goessling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/>
          <p:nvPr/>
        </p:nvSpPr>
        <p:spPr bwMode="auto">
          <a:xfrm>
            <a:off x="2410691" y="273600"/>
            <a:ext cx="7370618" cy="660733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4800" dirty="0" err="1">
                <a:latin typeface="Calibri"/>
                <a:cs typeface="Calibri"/>
              </a:rPr>
              <a:t>How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close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to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the</a:t>
            </a:r>
            <a:r>
              <a:rPr lang="de-DE" sz="4800" dirty="0">
                <a:latin typeface="Calibri"/>
                <a:cs typeface="Calibri"/>
              </a:rPr>
              <a:t> North Pole </a:t>
            </a:r>
          </a:p>
          <a:p>
            <a:pPr algn="ctr">
              <a:defRPr/>
            </a:pPr>
            <a:r>
              <a:rPr lang="de-DE" sz="4800" dirty="0">
                <a:latin typeface="Calibri"/>
                <a:cs typeface="Calibri"/>
              </a:rPr>
              <a:t>will Polarstern </a:t>
            </a:r>
            <a:r>
              <a:rPr lang="de-DE" sz="4800" dirty="0" err="1">
                <a:latin typeface="Calibri"/>
                <a:cs typeface="Calibri"/>
              </a:rPr>
              <a:t>drift</a:t>
            </a:r>
            <a:r>
              <a:rPr lang="de-DE" sz="4800" dirty="0">
                <a:latin typeface="Calibri"/>
                <a:cs typeface="Calibri"/>
              </a:rPr>
              <a:t>?</a:t>
            </a:r>
            <a:endParaRPr sz="4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20AF8B-0156-D855-247B-81B3DA019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11A76F-1851-B810-FC1D-955B1BDFE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35AED0-3F31-89F1-88D3-4D1D97187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183F60-3171-FA12-9EDD-468FA8C2C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683A5-9059-3FC7-69DD-EEBD830414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458548" y="6227803"/>
            <a:ext cx="1299930" cy="54360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/>
          <p:nvPr/>
        </p:nvSpPr>
        <p:spPr bwMode="auto">
          <a:xfrm>
            <a:off x="2410691" y="273600"/>
            <a:ext cx="7370618" cy="660733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4800" dirty="0" err="1">
                <a:latin typeface="Calibri"/>
                <a:cs typeface="Calibri"/>
              </a:rPr>
              <a:t>How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close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to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the</a:t>
            </a:r>
            <a:r>
              <a:rPr lang="de-DE" sz="4800" dirty="0">
                <a:latin typeface="Calibri"/>
                <a:cs typeface="Calibri"/>
              </a:rPr>
              <a:t> North Pole </a:t>
            </a:r>
          </a:p>
          <a:p>
            <a:pPr algn="ctr">
              <a:defRPr/>
            </a:pPr>
            <a:r>
              <a:rPr lang="de-DE" sz="4800" dirty="0">
                <a:latin typeface="Calibri"/>
                <a:cs typeface="Calibri"/>
              </a:rPr>
              <a:t>will Polarstern </a:t>
            </a:r>
            <a:r>
              <a:rPr lang="de-DE" sz="4800" dirty="0" err="1">
                <a:latin typeface="Calibri"/>
                <a:cs typeface="Calibri"/>
              </a:rPr>
              <a:t>drift</a:t>
            </a:r>
            <a:r>
              <a:rPr lang="de-DE" sz="4800" dirty="0">
                <a:latin typeface="Calibri"/>
                <a:cs typeface="Calibri"/>
              </a:rPr>
              <a:t>?</a:t>
            </a:r>
            <a:endParaRPr sz="4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20AF8B-0156-D855-247B-81B3DA019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11A76F-1851-B810-FC1D-955B1BDFE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35AED0-3F31-89F1-88D3-4D1D97187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183F60-3171-FA12-9EDD-468FA8C2C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683A5-9059-3FC7-69DD-EEBD830414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458548" y="6227803"/>
            <a:ext cx="1299930" cy="54360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0EF4C5-82E0-334F-6071-A8B9879C2BF1}"/>
              </a:ext>
            </a:extLst>
          </p:cNvPr>
          <p:cNvGrpSpPr/>
          <p:nvPr/>
        </p:nvGrpSpPr>
        <p:grpSpPr>
          <a:xfrm>
            <a:off x="3790417" y="1456121"/>
            <a:ext cx="5233024" cy="4557564"/>
            <a:chOff x="3790417" y="1456121"/>
            <a:chExt cx="5233024" cy="455756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1779174-DA4C-3CD8-EDB7-C623E4C3C3DF}"/>
                </a:ext>
              </a:extLst>
            </p:cNvPr>
            <p:cNvGrpSpPr/>
            <p:nvPr/>
          </p:nvGrpSpPr>
          <p:grpSpPr>
            <a:xfrm>
              <a:off x="3790417" y="1456121"/>
              <a:ext cx="4611167" cy="4557564"/>
              <a:chOff x="262080" y="1456121"/>
              <a:chExt cx="4611167" cy="4557564"/>
            </a:xfrm>
          </p:grpSpPr>
          <p:pic>
            <p:nvPicPr>
              <p:cNvPr id="4" name="Grafik 3"/>
              <p:cNvPicPr>
                <a:picLocks noChangeAspect="1"/>
              </p:cNvPicPr>
              <p:nvPr/>
            </p:nvPicPr>
            <p:blipFill>
              <a:blip r:embed="rId7"/>
              <a:srcRect r="52047"/>
              <a:stretch/>
            </p:blipFill>
            <p:spPr bwMode="auto">
              <a:xfrm>
                <a:off x="262080" y="1456121"/>
                <a:ext cx="4611167" cy="4557564"/>
              </a:xfrm>
              <a:prstGeom prst="rect">
                <a:avLst/>
              </a:prstGeom>
            </p:spPr>
          </p:pic>
          <p:sp>
            <p:nvSpPr>
              <p:cNvPr id="11" name="Textfeld 10"/>
              <p:cNvSpPr txBox="1"/>
              <p:nvPr/>
            </p:nvSpPr>
            <p:spPr bwMode="auto">
              <a:xfrm>
                <a:off x="778256" y="4876728"/>
                <a:ext cx="28669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GB" i="1" u="sng" dirty="0">
                    <a:solidFill>
                      <a:srgbClr val="FF0000"/>
                    </a:solidFill>
                  </a:rPr>
                  <a:t>without</a:t>
                </a:r>
                <a:r>
                  <a:rPr lang="en-GB" dirty="0">
                    <a:solidFill>
                      <a:srgbClr val="FF0000"/>
                    </a:solidFill>
                  </a:rPr>
                  <a:t> short-term forecasts</a:t>
                </a:r>
                <a:endParaRPr dirty="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71E19A0-924A-8AA4-A149-4C1EF55506B4}"/>
                </a:ext>
              </a:extLst>
            </p:cNvPr>
            <p:cNvSpPr txBox="1"/>
            <p:nvPr/>
          </p:nvSpPr>
          <p:spPr bwMode="auto">
            <a:xfrm>
              <a:off x="7173532" y="5565433"/>
              <a:ext cx="18499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effectLst/>
                </a:rPr>
                <a:t>© H. </a:t>
              </a:r>
              <a:r>
                <a:rPr lang="en-GB" dirty="0" err="1">
                  <a:effectLst/>
                </a:rPr>
                <a:t>Goessling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36776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/>
          <p:nvPr/>
        </p:nvSpPr>
        <p:spPr bwMode="auto">
          <a:xfrm>
            <a:off x="2410691" y="273600"/>
            <a:ext cx="7370618" cy="660733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4800" dirty="0" err="1">
                <a:latin typeface="Calibri"/>
                <a:cs typeface="Calibri"/>
              </a:rPr>
              <a:t>How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close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to</a:t>
            </a:r>
            <a:r>
              <a:rPr lang="de-DE" sz="4800" dirty="0">
                <a:latin typeface="Calibri"/>
                <a:cs typeface="Calibri"/>
              </a:rPr>
              <a:t> </a:t>
            </a:r>
            <a:r>
              <a:rPr lang="de-DE" sz="4800" dirty="0" err="1">
                <a:latin typeface="Calibri"/>
                <a:cs typeface="Calibri"/>
              </a:rPr>
              <a:t>the</a:t>
            </a:r>
            <a:r>
              <a:rPr lang="de-DE" sz="4800" dirty="0">
                <a:latin typeface="Calibri"/>
                <a:cs typeface="Calibri"/>
              </a:rPr>
              <a:t> North Pole </a:t>
            </a:r>
          </a:p>
          <a:p>
            <a:pPr algn="ctr">
              <a:defRPr/>
            </a:pPr>
            <a:r>
              <a:rPr lang="de-DE" sz="4800" dirty="0">
                <a:latin typeface="Calibri"/>
                <a:cs typeface="Calibri"/>
              </a:rPr>
              <a:t>will Polarstern </a:t>
            </a:r>
            <a:r>
              <a:rPr lang="de-DE" sz="4800" dirty="0" err="1">
                <a:latin typeface="Calibri"/>
                <a:cs typeface="Calibri"/>
              </a:rPr>
              <a:t>drift</a:t>
            </a:r>
            <a:r>
              <a:rPr lang="de-DE" sz="4800" dirty="0">
                <a:latin typeface="Calibri"/>
                <a:cs typeface="Calibri"/>
              </a:rPr>
              <a:t>?</a:t>
            </a:r>
            <a:endParaRPr sz="4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20AF8B-0156-D855-247B-81B3DA019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11A76F-1851-B810-FC1D-955B1BDFE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35AED0-3F31-89F1-88D3-4D1D97187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183F60-3171-FA12-9EDD-468FA8C2C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683A5-9059-3FC7-69DD-EEBD830414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458548" y="6227803"/>
            <a:ext cx="1299930" cy="54360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A1188EA-B353-0F60-7CB1-7D3B44B34977}"/>
              </a:ext>
            </a:extLst>
          </p:cNvPr>
          <p:cNvGrpSpPr/>
          <p:nvPr/>
        </p:nvGrpSpPr>
        <p:grpSpPr>
          <a:xfrm>
            <a:off x="3790417" y="1456122"/>
            <a:ext cx="4611167" cy="4557563"/>
            <a:chOff x="6899562" y="1488787"/>
            <a:chExt cx="4611167" cy="4557563"/>
          </a:xfrm>
        </p:grpSpPr>
        <p:pic>
          <p:nvPicPr>
            <p:cNvPr id="10" name="Grafik 3">
              <a:extLst>
                <a:ext uri="{FF2B5EF4-FFF2-40B4-BE49-F238E27FC236}">
                  <a16:creationId xmlns:a16="http://schemas.microsoft.com/office/drawing/2014/main" id="{350FE7FA-A4DF-B122-E151-A2294E7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52327" r="-280"/>
            <a:stretch/>
          </p:blipFill>
          <p:spPr bwMode="auto">
            <a:xfrm>
              <a:off x="6899562" y="1488787"/>
              <a:ext cx="4611167" cy="455756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15E720-802F-DFAD-C4F0-511DA0FFB267}"/>
                </a:ext>
              </a:extLst>
            </p:cNvPr>
            <p:cNvSpPr txBox="1"/>
            <p:nvPr/>
          </p:nvSpPr>
          <p:spPr>
            <a:xfrm>
              <a:off x="7542793" y="4876728"/>
              <a:ext cx="271047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i="1" u="sng" dirty="0">
                  <a:solidFill>
                    <a:srgbClr val="FF0000"/>
                  </a:solidFill>
                </a:rPr>
                <a:t>with</a:t>
              </a:r>
              <a:r>
                <a:rPr lang="en-GB" dirty="0">
                  <a:solidFill>
                    <a:srgbClr val="FF0000"/>
                  </a:solidFill>
                </a:rPr>
                <a:t> short-term forecasts</a:t>
              </a:r>
              <a:endParaRPr lang="en-US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BA26FBF-F61B-911A-C431-CC8FEE6808AC}"/>
              </a:ext>
            </a:extLst>
          </p:cNvPr>
          <p:cNvSpPr txBox="1"/>
          <p:nvPr/>
        </p:nvSpPr>
        <p:spPr bwMode="auto">
          <a:xfrm>
            <a:off x="7173532" y="5565433"/>
            <a:ext cx="184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effectLst/>
              </a:rPr>
              <a:t>© H. </a:t>
            </a:r>
            <a:r>
              <a:rPr lang="en-GB" dirty="0" err="1">
                <a:effectLst/>
              </a:rPr>
              <a:t>Goessling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540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2551376" y="273270"/>
            <a:ext cx="71885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Support for research cruises</a:t>
            </a:r>
          </a:p>
        </p:txBody>
      </p:sp>
    </p:spTree>
    <p:extLst>
      <p:ext uri="{BB962C8B-B14F-4D97-AF65-F5344CB8AC3E}">
        <p14:creationId xmlns:p14="http://schemas.microsoft.com/office/powerpoint/2010/main" val="39008079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2551376" y="273270"/>
            <a:ext cx="71885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Support for research cruises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3602165-29BF-2261-4FB8-33BDA01EA23F}"/>
              </a:ext>
            </a:extLst>
          </p:cNvPr>
          <p:cNvGrpSpPr/>
          <p:nvPr/>
        </p:nvGrpSpPr>
        <p:grpSpPr>
          <a:xfrm>
            <a:off x="528489" y="966294"/>
            <a:ext cx="5133004" cy="5382183"/>
            <a:chOff x="528489" y="966294"/>
            <a:chExt cx="5133004" cy="5382183"/>
          </a:xfrm>
        </p:grpSpPr>
        <p:pic>
          <p:nvPicPr>
            <p:cNvPr id="3" name="Grafik 1">
              <a:extLst>
                <a:ext uri="{FF2B5EF4-FFF2-40B4-BE49-F238E27FC236}">
                  <a16:creationId xmlns:a16="http://schemas.microsoft.com/office/drawing/2014/main" id="{6AD10D74-0C38-F281-C816-38F07A31B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418" t="2701" r="3671" b="33839"/>
            <a:stretch/>
          </p:blipFill>
          <p:spPr bwMode="auto">
            <a:xfrm>
              <a:off x="528489" y="966294"/>
              <a:ext cx="5133004" cy="525888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71E121E-52F8-C099-B63A-7210B49803B1}"/>
                </a:ext>
              </a:extLst>
            </p:cNvPr>
            <p:cNvSpPr txBox="1"/>
            <p:nvPr/>
          </p:nvSpPr>
          <p:spPr bwMode="auto">
            <a:xfrm>
              <a:off x="528489" y="5979145"/>
              <a:ext cx="18499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effectLst/>
                </a:rPr>
                <a:t>© H. </a:t>
              </a:r>
              <a:r>
                <a:rPr lang="en-GB" dirty="0" err="1">
                  <a:effectLst/>
                </a:rPr>
                <a:t>Goessling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73158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2551376" y="273270"/>
            <a:ext cx="71885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Support for research cruises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F73CE53-A9B7-02E3-2F9D-8550C04C39C0}"/>
              </a:ext>
            </a:extLst>
          </p:cNvPr>
          <p:cNvGrpSpPr/>
          <p:nvPr/>
        </p:nvGrpSpPr>
        <p:grpSpPr>
          <a:xfrm>
            <a:off x="6096000" y="1660441"/>
            <a:ext cx="5784268" cy="3893836"/>
            <a:chOff x="6096000" y="1339799"/>
            <a:chExt cx="5784268" cy="389383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F27324A-A578-5A3F-A448-053484D88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81634" y="1339799"/>
              <a:ext cx="2413000" cy="762000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930BF91-C363-B00E-77CB-4C4E7765B8F3}"/>
                </a:ext>
              </a:extLst>
            </p:cNvPr>
            <p:cNvGrpSpPr/>
            <p:nvPr/>
          </p:nvGrpSpPr>
          <p:grpSpPr>
            <a:xfrm>
              <a:off x="6096000" y="1981083"/>
              <a:ext cx="5784268" cy="3252552"/>
              <a:chOff x="6096000" y="1981083"/>
              <a:chExt cx="5784268" cy="3252552"/>
            </a:xfrm>
          </p:grpSpPr>
          <p:pic>
            <p:nvPicPr>
              <p:cNvPr id="5" name="Grafik 5">
                <a:extLst>
                  <a:ext uri="{FF2B5EF4-FFF2-40B4-BE49-F238E27FC236}">
                    <a16:creationId xmlns:a16="http://schemas.microsoft.com/office/drawing/2014/main" id="{0EDF3FA6-D7C4-F0EC-FBDB-84C3357845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/>
            </p:blipFill>
            <p:spPr bwMode="auto">
              <a:xfrm>
                <a:off x="6096000" y="1981083"/>
                <a:ext cx="5784268" cy="3252552"/>
              </a:xfrm>
              <a:prstGeom prst="rect">
                <a:avLst/>
              </a:prstGeom>
            </p:spPr>
          </p:pic>
          <p:sp>
            <p:nvSpPr>
              <p:cNvPr id="6" name="Textfeld 6">
                <a:extLst>
                  <a:ext uri="{FF2B5EF4-FFF2-40B4-BE49-F238E27FC236}">
                    <a16:creationId xmlns:a16="http://schemas.microsoft.com/office/drawing/2014/main" id="{145C9266-3331-D3D9-9760-E153E2C458D4}"/>
                  </a:ext>
                </a:extLst>
              </p:cNvPr>
              <p:cNvSpPr txBox="1"/>
              <p:nvPr/>
            </p:nvSpPr>
            <p:spPr bwMode="auto">
              <a:xfrm>
                <a:off x="7355089" y="4908742"/>
                <a:ext cx="40906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Photo: Falklands Maritime Heritage Trust, National Geographic</a:t>
                </a:r>
                <a:endParaRPr dirty="0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3602165-29BF-2261-4FB8-33BDA01EA23F}"/>
              </a:ext>
            </a:extLst>
          </p:cNvPr>
          <p:cNvGrpSpPr/>
          <p:nvPr/>
        </p:nvGrpSpPr>
        <p:grpSpPr>
          <a:xfrm>
            <a:off x="528489" y="966294"/>
            <a:ext cx="5133004" cy="5382183"/>
            <a:chOff x="528489" y="966294"/>
            <a:chExt cx="5133004" cy="5382183"/>
          </a:xfrm>
        </p:grpSpPr>
        <p:pic>
          <p:nvPicPr>
            <p:cNvPr id="3" name="Grafik 1">
              <a:extLst>
                <a:ext uri="{FF2B5EF4-FFF2-40B4-BE49-F238E27FC236}">
                  <a16:creationId xmlns:a16="http://schemas.microsoft.com/office/drawing/2014/main" id="{6AD10D74-0C38-F281-C816-38F07A31B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3418" t="2701" r="3671" b="33839"/>
            <a:stretch/>
          </p:blipFill>
          <p:spPr bwMode="auto">
            <a:xfrm>
              <a:off x="528489" y="966294"/>
              <a:ext cx="5133004" cy="525888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71E121E-52F8-C099-B63A-7210B49803B1}"/>
                </a:ext>
              </a:extLst>
            </p:cNvPr>
            <p:cNvSpPr txBox="1"/>
            <p:nvPr/>
          </p:nvSpPr>
          <p:spPr bwMode="auto">
            <a:xfrm>
              <a:off x="528489" y="5979145"/>
              <a:ext cx="18499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effectLst/>
                </a:rPr>
                <a:t>© H. </a:t>
              </a:r>
              <a:r>
                <a:rPr lang="en-GB" dirty="0" err="1">
                  <a:effectLst/>
                </a:rPr>
                <a:t>Goessling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5382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1301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Tracking the DN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698D34-7653-8042-F821-3927AA38BEF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449"/>
          <a:stretch/>
        </p:blipFill>
        <p:spPr>
          <a:xfrm>
            <a:off x="271810" y="1015208"/>
            <a:ext cx="5486668" cy="50779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170968B-C8A7-04C6-7859-AF95D4344353}"/>
              </a:ext>
            </a:extLst>
          </p:cNvPr>
          <p:cNvSpPr txBox="1"/>
          <p:nvPr/>
        </p:nvSpPr>
        <p:spPr>
          <a:xfrm>
            <a:off x="6264837" y="2192448"/>
            <a:ext cx="54866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Buoys </a:t>
            </a:r>
            <a:r>
              <a:rPr lang="en-GB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35 km apart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November 2019 – June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Endgame: derive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deformation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of buoy array</a:t>
            </a:r>
            <a:endParaRPr lang="en-GB" sz="24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20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51829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Forecast evaluation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698D34-7653-8042-F821-3927AA38BEF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1104268"/>
            <a:ext cx="8746454" cy="51020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D3D427-F1C9-9D39-5A42-27075CD40752}"/>
              </a:ext>
            </a:extLst>
          </p:cNvPr>
          <p:cNvSpPr txBox="1"/>
          <p:nvPr/>
        </p:nvSpPr>
        <p:spPr>
          <a:xfrm>
            <a:off x="8536788" y="1590369"/>
            <a:ext cx="3554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Take-Home 1: All systems beat persistence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1AC27A-FDD8-0A91-9E4C-8DB2811D3A27}"/>
              </a:ext>
            </a:extLst>
          </p:cNvPr>
          <p:cNvSpPr txBox="1"/>
          <p:nvPr/>
        </p:nvSpPr>
        <p:spPr>
          <a:xfrm>
            <a:off x="8536788" y="2681488"/>
            <a:ext cx="3554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Take-Home 2: Inter-system spread increases after 3 days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F735DF-0507-9EBA-7C85-3FAC9E975AE9}"/>
              </a:ext>
            </a:extLst>
          </p:cNvPr>
          <p:cNvSpPr txBox="1"/>
          <p:nvPr/>
        </p:nvSpPr>
        <p:spPr>
          <a:xfrm>
            <a:off x="8536788" y="3772607"/>
            <a:ext cx="365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Next: </a:t>
            </a:r>
            <a:r>
              <a:rPr lang="en-US" b="1" dirty="0"/>
              <a:t>all buoys together and relative to each other (deformation)</a:t>
            </a:r>
          </a:p>
        </p:txBody>
      </p:sp>
    </p:spTree>
    <p:extLst>
      <p:ext uri="{BB962C8B-B14F-4D97-AF65-F5344CB8AC3E}">
        <p14:creationId xmlns:p14="http://schemas.microsoft.com/office/powerpoint/2010/main" val="341752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51829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Forecast evaluation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698D34-7653-8042-F821-3927AA38BEF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" y="1104268"/>
            <a:ext cx="8746450" cy="51020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D3D427-F1C9-9D39-5A42-27075CD40752}"/>
              </a:ext>
            </a:extLst>
          </p:cNvPr>
          <p:cNvSpPr txBox="1"/>
          <p:nvPr/>
        </p:nvSpPr>
        <p:spPr>
          <a:xfrm>
            <a:off x="8416770" y="2999396"/>
            <a:ext cx="35545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Numerical weather prediction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UK Met Office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Atmosphere: 10km, 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Ocean: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12 km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FECD91-3E2F-2B00-F7AE-74EA73B74C14}"/>
              </a:ext>
            </a:extLst>
          </p:cNvPr>
          <p:cNvSpPr/>
          <p:nvPr/>
        </p:nvSpPr>
        <p:spPr>
          <a:xfrm>
            <a:off x="688932" y="2511468"/>
            <a:ext cx="1277654" cy="432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4D9C7-F315-71BC-8DDA-8D476CCCBBFA}"/>
              </a:ext>
            </a:extLst>
          </p:cNvPr>
          <p:cNvSpPr/>
          <p:nvPr/>
        </p:nvSpPr>
        <p:spPr>
          <a:xfrm>
            <a:off x="688932" y="1793309"/>
            <a:ext cx="1597068" cy="574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72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63418A-BDB3-CE09-231A-924CAAC8A99C}"/>
              </a:ext>
            </a:extLst>
          </p:cNvPr>
          <p:cNvSpPr txBox="1"/>
          <p:nvPr/>
        </p:nvSpPr>
        <p:spPr>
          <a:xfrm>
            <a:off x="506185" y="1084164"/>
            <a:ext cx="11179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/>
              <a:t>SIDFEx</a:t>
            </a:r>
            <a:r>
              <a:rPr lang="en-US" sz="4800" dirty="0"/>
              <a:t> </a:t>
            </a:r>
            <a:r>
              <a:rPr lang="en-US" sz="4800" b="1" dirty="0"/>
              <a:t>deformation forecasts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4C0A57-AC4D-24BD-8D61-9D239D31FFFD}"/>
              </a:ext>
            </a:extLst>
          </p:cNvPr>
          <p:cNvSpPr txBox="1"/>
          <p:nvPr/>
        </p:nvSpPr>
        <p:spPr>
          <a:xfrm>
            <a:off x="2243959" y="5147701"/>
            <a:ext cx="77040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baseline="30000" dirty="0">
                <a:latin typeface="Calibri"/>
                <a:cs typeface="Calibri"/>
              </a:rPr>
              <a:t>*</a:t>
            </a:r>
            <a:r>
              <a:rPr lang="de-DE" sz="1200" dirty="0">
                <a:solidFill>
                  <a:schemeClr val="tx1"/>
                </a:solidFill>
                <a:latin typeface="Calibri"/>
                <a:cs typeface="Calibri"/>
              </a:rPr>
              <a:t>Helge </a:t>
            </a:r>
            <a:r>
              <a:rPr lang="de-DE" sz="1200" dirty="0" err="1">
                <a:solidFill>
                  <a:schemeClr val="tx1"/>
                </a:solidFill>
                <a:latin typeface="Calibri"/>
                <a:cs typeface="Calibri"/>
              </a:rPr>
              <a:t>Goessling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Blockley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Axel Schweiger, </a:t>
            </a:r>
            <a:r>
              <a:rPr lang="de-DE" sz="1200" b="1" dirty="0">
                <a:solidFill>
                  <a:schemeClr val="tx1"/>
                </a:solidFill>
                <a:latin typeface="Calibri"/>
                <a:cs typeface="Calibri"/>
              </a:rPr>
              <a:t>Valentin Ludwig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Ed Blanchard-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Wrigglesworth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Thomas Krumpen, Marcel Nicolaus, Ignatius Rigor, Bob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Grumbine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Kauker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Simon Reifenberg, Wendy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Ermold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François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Massonnet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Quentin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Dalaiden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Pam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Posey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Joe Metzger, Michael Phelps, Rick Allard, Laurent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Bertino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Malte Müller, Maxime Beauchamp, Amy Solomon, Janet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Intrieri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Frédéric Dupont,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Yukie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Hata, Jean-François Lemieux, Nick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Szapiro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Mario Hoppmann, Steffen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Tietsche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Jennifer Hutchings, Thomas Rackow, Till Rasmussen, Cyril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Palerme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Suman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200" b="0" dirty="0" err="1">
                <a:solidFill>
                  <a:schemeClr val="tx1"/>
                </a:solidFill>
                <a:latin typeface="Calibri"/>
                <a:cs typeface="Calibri"/>
              </a:rPr>
              <a:t>Singha</a:t>
            </a:r>
            <a:r>
              <a:rPr lang="de-DE" sz="1200" b="0" dirty="0">
                <a:solidFill>
                  <a:schemeClr val="tx1"/>
                </a:solidFill>
                <a:latin typeface="Calibri"/>
                <a:cs typeface="Calibri"/>
              </a:rPr>
              <a:t>, Antonia Jost</a:t>
            </a:r>
            <a:endParaRPr lang="de-DE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5480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8F2C1DD-27FA-3BF8-2B29-D7E592437D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5882" y="2582465"/>
            <a:ext cx="4367212" cy="327540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A44DDE3-980B-822B-DA21-7353E3B49000}"/>
              </a:ext>
            </a:extLst>
          </p:cNvPr>
          <p:cNvGrpSpPr/>
          <p:nvPr/>
        </p:nvGrpSpPr>
        <p:grpSpPr>
          <a:xfrm>
            <a:off x="7527536" y="701549"/>
            <a:ext cx="4150744" cy="2963171"/>
            <a:chOff x="7527536" y="701549"/>
            <a:chExt cx="4150744" cy="296317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41019E70-8374-0C04-7DF7-459ACD6B82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1142" t="11480" r="13090" b="13520"/>
            <a:stretch/>
          </p:blipFill>
          <p:spPr>
            <a:xfrm rot="5745421">
              <a:off x="8121322" y="107763"/>
              <a:ext cx="2963171" cy="4150744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0D4A7E6-C47B-5F6B-8BE2-9BBEEB083E3B}"/>
                </a:ext>
              </a:extLst>
            </p:cNvPr>
            <p:cNvSpPr txBox="1"/>
            <p:nvPr/>
          </p:nvSpPr>
          <p:spPr>
            <a:xfrm rot="1302990">
              <a:off x="8332779" y="1243202"/>
              <a:ext cx="271356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…and does the skill </a:t>
              </a:r>
            </a:p>
            <a:p>
              <a:r>
                <a:rPr lang="en-US" sz="2400" dirty="0"/>
                <a:t>depend </a:t>
              </a:r>
            </a:p>
            <a:p>
              <a:r>
                <a:rPr lang="en-US" sz="2400" dirty="0"/>
                <a:t>on the spatial scale?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78C8520-3D0D-86D1-8AC1-A288969B87ED}"/>
              </a:ext>
            </a:extLst>
          </p:cNvPr>
          <p:cNvGrpSpPr/>
          <p:nvPr/>
        </p:nvGrpSpPr>
        <p:grpSpPr>
          <a:xfrm>
            <a:off x="99130" y="875089"/>
            <a:ext cx="4265126" cy="3044826"/>
            <a:chOff x="99130" y="875089"/>
            <a:chExt cx="4265126" cy="3044826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F5E920DC-EC04-BAB0-A45D-45B33B41C1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1142" t="11480" r="13090" b="13520"/>
            <a:stretch/>
          </p:blipFill>
          <p:spPr>
            <a:xfrm rot="15097657" flipH="1">
              <a:off x="709280" y="264939"/>
              <a:ext cx="3044826" cy="4265126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D4AFE29-BBE1-84E7-E511-A110B4119431}"/>
                </a:ext>
              </a:extLst>
            </p:cNvPr>
            <p:cNvSpPr txBox="1"/>
            <p:nvPr/>
          </p:nvSpPr>
          <p:spPr>
            <a:xfrm rot="20631404">
              <a:off x="630357" y="1300894"/>
              <a:ext cx="32026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Can we use a numerical </a:t>
              </a:r>
            </a:p>
            <a:p>
              <a:r>
                <a:rPr lang="en-US" sz="2400" dirty="0"/>
                <a:t>weather prediction </a:t>
              </a:r>
            </a:p>
            <a:p>
              <a:r>
                <a:rPr lang="en-US" sz="2400" dirty="0"/>
                <a:t>model to forecast </a:t>
              </a:r>
            </a:p>
            <a:p>
              <a:r>
                <a:rPr lang="en-US" sz="2400" dirty="0"/>
                <a:t>sea-ice deformation…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3590923" y="273270"/>
            <a:ext cx="50101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Research questions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81C1742-A135-E0B3-ECDB-B9D086B19F1F}"/>
              </a:ext>
            </a:extLst>
          </p:cNvPr>
          <p:cNvSpPr/>
          <p:nvPr/>
        </p:nvSpPr>
        <p:spPr>
          <a:xfrm>
            <a:off x="614363" y="4286250"/>
            <a:ext cx="428625" cy="228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3A81EC3-1EBE-AA3E-8A8D-4DDBC8A6390E}"/>
              </a:ext>
            </a:extLst>
          </p:cNvPr>
          <p:cNvSpPr/>
          <p:nvPr/>
        </p:nvSpPr>
        <p:spPr>
          <a:xfrm>
            <a:off x="11075988" y="3637198"/>
            <a:ext cx="428625" cy="228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5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D4AFE29-BBE1-84E7-E511-A110B4119431}"/>
              </a:ext>
            </a:extLst>
          </p:cNvPr>
          <p:cNvSpPr txBox="1"/>
          <p:nvPr/>
        </p:nvSpPr>
        <p:spPr>
          <a:xfrm>
            <a:off x="630356" y="2551837"/>
            <a:ext cx="11142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600" dirty="0"/>
              <a:t>Can we use a numerical weather prediction model to forecast sea-ice deformation?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/>
              <a:t>Does the skill depend on the spatial scale?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3590923" y="273270"/>
            <a:ext cx="50101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Research questions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81C1742-A135-E0B3-ECDB-B9D086B19F1F}"/>
              </a:ext>
            </a:extLst>
          </p:cNvPr>
          <p:cNvSpPr/>
          <p:nvPr/>
        </p:nvSpPr>
        <p:spPr>
          <a:xfrm>
            <a:off x="614363" y="4286250"/>
            <a:ext cx="428625" cy="228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3A81EC3-1EBE-AA3E-8A8D-4DDBC8A6390E}"/>
              </a:ext>
            </a:extLst>
          </p:cNvPr>
          <p:cNvSpPr/>
          <p:nvPr/>
        </p:nvSpPr>
        <p:spPr>
          <a:xfrm>
            <a:off x="11075988" y="3637198"/>
            <a:ext cx="428625" cy="228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134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0482" y="1026371"/>
            <a:ext cx="8891037" cy="5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18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070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25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969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452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317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CA09FE6C-ACE7-DA88-7CAF-2BAA20C3AE50}"/>
              </a:ext>
            </a:extLst>
          </p:cNvPr>
          <p:cNvSpPr/>
          <p:nvPr/>
        </p:nvSpPr>
        <p:spPr>
          <a:xfrm>
            <a:off x="9530891" y="2717546"/>
            <a:ext cx="342900" cy="210552"/>
          </a:xfrm>
          <a:prstGeom prst="rightArrow">
            <a:avLst>
              <a:gd name="adj1" fmla="val 50000"/>
              <a:gd name="adj2" fmla="val 61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3B4479FF-C8B6-A75A-2E70-FDF1A4CB14B3}"/>
              </a:ext>
            </a:extLst>
          </p:cNvPr>
          <p:cNvSpPr/>
          <p:nvPr/>
        </p:nvSpPr>
        <p:spPr>
          <a:xfrm rot="10800000">
            <a:off x="8251533" y="2717546"/>
            <a:ext cx="342900" cy="210552"/>
          </a:xfrm>
          <a:prstGeom prst="rightArrow">
            <a:avLst>
              <a:gd name="adj1" fmla="val 50000"/>
              <a:gd name="adj2" fmla="val 61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503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31F520E8-C8D4-8004-EF18-19FDAACC11F9}"/>
              </a:ext>
            </a:extLst>
          </p:cNvPr>
          <p:cNvSpPr/>
          <p:nvPr/>
        </p:nvSpPr>
        <p:spPr>
          <a:xfrm>
            <a:off x="9530891" y="2717546"/>
            <a:ext cx="342900" cy="210552"/>
          </a:xfrm>
          <a:prstGeom prst="rightArrow">
            <a:avLst>
              <a:gd name="adj1" fmla="val 50000"/>
              <a:gd name="adj2" fmla="val 61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4E197BB6-550D-29FB-45BE-225D107765C3}"/>
              </a:ext>
            </a:extLst>
          </p:cNvPr>
          <p:cNvSpPr/>
          <p:nvPr/>
        </p:nvSpPr>
        <p:spPr>
          <a:xfrm rot="10800000">
            <a:off x="8251533" y="2717546"/>
            <a:ext cx="342900" cy="210552"/>
          </a:xfrm>
          <a:prstGeom prst="rightArrow">
            <a:avLst>
              <a:gd name="adj1" fmla="val 50000"/>
              <a:gd name="adj2" fmla="val 61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444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9646D0F-7F7A-AB95-BAC3-150081A7F39B}"/>
              </a:ext>
            </a:extLst>
          </p:cNvPr>
          <p:cNvSpPr/>
          <p:nvPr/>
        </p:nvSpPr>
        <p:spPr>
          <a:xfrm>
            <a:off x="2634018" y="4865427"/>
            <a:ext cx="464024" cy="7301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3F8671E-D4F0-B90D-0D3C-52099244B06D}"/>
              </a:ext>
            </a:extLst>
          </p:cNvPr>
          <p:cNvGrpSpPr/>
          <p:nvPr/>
        </p:nvGrpSpPr>
        <p:grpSpPr>
          <a:xfrm>
            <a:off x="3561567" y="3561566"/>
            <a:ext cx="964713" cy="1175359"/>
            <a:chOff x="3561567" y="3561566"/>
            <a:chExt cx="964713" cy="1175359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D10508A6-33D9-4B63-FDB7-68062D552036}"/>
                </a:ext>
              </a:extLst>
            </p:cNvPr>
            <p:cNvSpPr/>
            <p:nvPr/>
          </p:nvSpPr>
          <p:spPr>
            <a:xfrm>
              <a:off x="3566890" y="3957850"/>
              <a:ext cx="891657" cy="4846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05892D4-0505-7082-66DE-E98E64B8FDA9}"/>
                </a:ext>
              </a:extLst>
            </p:cNvPr>
            <p:cNvCxnSpPr>
              <a:cxnSpLocks/>
            </p:cNvCxnSpPr>
            <p:nvPr/>
          </p:nvCxnSpPr>
          <p:spPr>
            <a:xfrm>
              <a:off x="4495864" y="3580355"/>
              <a:ext cx="0" cy="114404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82404F2-F9DC-6547-F7BA-7E146F9064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61567" y="4736925"/>
              <a:ext cx="964713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E010247-17C1-12A5-2573-9F6A29EC7A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61567" y="3561566"/>
              <a:ext cx="964713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02322A7-8040-D7E7-B5C9-BBAE84835ADF}"/>
              </a:ext>
            </a:extLst>
          </p:cNvPr>
          <p:cNvGrpSpPr/>
          <p:nvPr/>
        </p:nvGrpSpPr>
        <p:grpSpPr>
          <a:xfrm>
            <a:off x="2235627" y="3561566"/>
            <a:ext cx="591352" cy="1204287"/>
            <a:chOff x="2235627" y="3561566"/>
            <a:chExt cx="591352" cy="1204287"/>
          </a:xfrm>
        </p:grpSpPr>
        <p:sp>
          <p:nvSpPr>
            <p:cNvPr id="2" name="Right Arrow 1">
              <a:extLst>
                <a:ext uri="{FF2B5EF4-FFF2-40B4-BE49-F238E27FC236}">
                  <a16:creationId xmlns:a16="http://schemas.microsoft.com/office/drawing/2014/main" id="{B261942A-1DE3-1DCB-7304-20535A4A1DDC}"/>
                </a:ext>
              </a:extLst>
            </p:cNvPr>
            <p:cNvSpPr/>
            <p:nvPr/>
          </p:nvSpPr>
          <p:spPr>
            <a:xfrm>
              <a:off x="2299648" y="3957850"/>
              <a:ext cx="464024" cy="4846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3D0058-3253-C844-72D6-3E3AA728ECCD}"/>
                </a:ext>
              </a:extLst>
            </p:cNvPr>
            <p:cNvCxnSpPr>
              <a:cxnSpLocks/>
            </p:cNvCxnSpPr>
            <p:nvPr/>
          </p:nvCxnSpPr>
          <p:spPr>
            <a:xfrm>
              <a:off x="2790550" y="3561566"/>
              <a:ext cx="0" cy="12042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0FDF9B-C42A-6CF8-5FFB-4A0FE8FFA7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5627" y="3568098"/>
              <a:ext cx="591352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42C86A9-B006-0E7F-46C6-EF0C69528E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5627" y="4731242"/>
              <a:ext cx="591352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ight Arrow 23">
            <a:extLst>
              <a:ext uri="{FF2B5EF4-FFF2-40B4-BE49-F238E27FC236}">
                <a16:creationId xmlns:a16="http://schemas.microsoft.com/office/drawing/2014/main" id="{BA3245B2-27F8-0DEC-9113-41D3D1FFED7F}"/>
              </a:ext>
            </a:extLst>
          </p:cNvPr>
          <p:cNvSpPr/>
          <p:nvPr/>
        </p:nvSpPr>
        <p:spPr>
          <a:xfrm>
            <a:off x="9530891" y="2717546"/>
            <a:ext cx="342900" cy="210552"/>
          </a:xfrm>
          <a:prstGeom prst="rightArrow">
            <a:avLst>
              <a:gd name="adj1" fmla="val 50000"/>
              <a:gd name="adj2" fmla="val 61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914DAE36-48FD-94CE-FAFB-5995CAB9BD24}"/>
              </a:ext>
            </a:extLst>
          </p:cNvPr>
          <p:cNvSpPr/>
          <p:nvPr/>
        </p:nvSpPr>
        <p:spPr>
          <a:xfrm rot="10800000">
            <a:off x="8251533" y="2717546"/>
            <a:ext cx="342900" cy="210552"/>
          </a:xfrm>
          <a:prstGeom prst="rightArrow">
            <a:avLst>
              <a:gd name="adj1" fmla="val 50000"/>
              <a:gd name="adj2" fmla="val 61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4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BEEDDFA-5724-673E-4EF1-50A3E587975F}"/>
              </a:ext>
            </a:extLst>
          </p:cNvPr>
          <p:cNvCxnSpPr>
            <a:cxnSpLocks/>
          </p:cNvCxnSpPr>
          <p:nvPr/>
        </p:nvCxnSpPr>
        <p:spPr>
          <a:xfrm>
            <a:off x="2478033" y="3561566"/>
            <a:ext cx="0" cy="12042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1553862-E69E-3299-7848-D9EF63425DEB}"/>
              </a:ext>
            </a:extLst>
          </p:cNvPr>
          <p:cNvCxnSpPr>
            <a:cxnSpLocks/>
          </p:cNvCxnSpPr>
          <p:nvPr/>
        </p:nvCxnSpPr>
        <p:spPr>
          <a:xfrm flipH="1">
            <a:off x="2242159" y="4736925"/>
            <a:ext cx="26304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EA2679A-E3FE-80B0-E4D4-61FA623C04C7}"/>
              </a:ext>
            </a:extLst>
          </p:cNvPr>
          <p:cNvCxnSpPr>
            <a:cxnSpLocks/>
          </p:cNvCxnSpPr>
          <p:nvPr/>
        </p:nvCxnSpPr>
        <p:spPr>
          <a:xfrm flipH="1">
            <a:off x="2242159" y="3561566"/>
            <a:ext cx="26304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8286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70926B5-3786-4D71-7163-73A792B238FB}"/>
              </a:ext>
            </a:extLst>
          </p:cNvPr>
          <p:cNvCxnSpPr>
            <a:cxnSpLocks/>
          </p:cNvCxnSpPr>
          <p:nvPr/>
        </p:nvCxnSpPr>
        <p:spPr>
          <a:xfrm>
            <a:off x="4215008" y="3580355"/>
            <a:ext cx="0" cy="114404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6FF30B9-1754-51C7-6237-580D40C29642}"/>
              </a:ext>
            </a:extLst>
          </p:cNvPr>
          <p:cNvCxnSpPr>
            <a:cxnSpLocks/>
          </p:cNvCxnSpPr>
          <p:nvPr/>
        </p:nvCxnSpPr>
        <p:spPr>
          <a:xfrm flipH="1">
            <a:off x="3561567" y="4736925"/>
            <a:ext cx="67849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6237D6-D31F-0F8C-E1B8-1C8F073C3128}"/>
              </a:ext>
            </a:extLst>
          </p:cNvPr>
          <p:cNvCxnSpPr>
            <a:cxnSpLocks/>
          </p:cNvCxnSpPr>
          <p:nvPr/>
        </p:nvCxnSpPr>
        <p:spPr>
          <a:xfrm flipH="1">
            <a:off x="3561567" y="3561566"/>
            <a:ext cx="67849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BEEDDFA-5724-673E-4EF1-50A3E587975F}"/>
              </a:ext>
            </a:extLst>
          </p:cNvPr>
          <p:cNvCxnSpPr>
            <a:cxnSpLocks/>
          </p:cNvCxnSpPr>
          <p:nvPr/>
        </p:nvCxnSpPr>
        <p:spPr>
          <a:xfrm>
            <a:off x="2478033" y="3561566"/>
            <a:ext cx="0" cy="12042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1553862-E69E-3299-7848-D9EF63425DEB}"/>
              </a:ext>
            </a:extLst>
          </p:cNvPr>
          <p:cNvCxnSpPr>
            <a:cxnSpLocks/>
          </p:cNvCxnSpPr>
          <p:nvPr/>
        </p:nvCxnSpPr>
        <p:spPr>
          <a:xfrm flipH="1">
            <a:off x="2242159" y="4736925"/>
            <a:ext cx="26304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EA2679A-E3FE-80B0-E4D4-61FA623C04C7}"/>
              </a:ext>
            </a:extLst>
          </p:cNvPr>
          <p:cNvCxnSpPr>
            <a:cxnSpLocks/>
          </p:cNvCxnSpPr>
          <p:nvPr/>
        </p:nvCxnSpPr>
        <p:spPr>
          <a:xfrm flipH="1">
            <a:off x="2242159" y="3561566"/>
            <a:ext cx="26304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0424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Bending the ice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C20DA9-56A7-4BA6-DBFF-902168D686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0482" y="1026371"/>
            <a:ext cx="8891036" cy="5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317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32816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Sanity check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ECFA31-BEF9-58D8-C929-CBBF6D6D75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62211" y="1204282"/>
            <a:ext cx="10067578" cy="503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584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5043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Forecast evaluation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E92677-0D3A-7983-2716-7BD86654CE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961" y="1104267"/>
            <a:ext cx="5043497" cy="50434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306FDA-C360-D0B4-C5DC-BA254D0C3197}"/>
              </a:ext>
            </a:extLst>
          </p:cNvPr>
          <p:cNvSpPr txBox="1"/>
          <p:nvPr/>
        </p:nvSpPr>
        <p:spPr>
          <a:xfrm>
            <a:off x="5563170" y="1116852"/>
            <a:ext cx="67701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Area roughly </a:t>
            </a:r>
            <a:r>
              <a:rPr lang="en-US" b="1" dirty="0"/>
              <a:t>4000km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Compare forecast and observations at </a:t>
            </a:r>
            <a:r>
              <a:rPr lang="en-US" b="1" dirty="0"/>
              <a:t>1d lead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Total deformation: Means agree within 10%</a:t>
            </a:r>
            <a:r>
              <a:rPr lang="en-US" dirty="0"/>
              <a:t>, variability is captured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Divergence: correlation lower</a:t>
            </a:r>
            <a:r>
              <a:rPr lang="en-US" dirty="0"/>
              <a:t>, distribution too narrow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Pure and normal shear with higher correlations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583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5043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Forecast evaluation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E92677-0D3A-7983-2716-7BD86654CE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961" y="1104267"/>
            <a:ext cx="5043497" cy="50434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B733E7-A76E-66F1-9638-E6E38C0841F5}"/>
              </a:ext>
            </a:extLst>
          </p:cNvPr>
          <p:cNvSpPr txBox="1"/>
          <p:nvPr/>
        </p:nvSpPr>
        <p:spPr>
          <a:xfrm>
            <a:off x="5643634" y="1961724"/>
            <a:ext cx="6014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Take-Home 2: Means for total deformation agree within 10 %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9DB127-C264-2841-BB5A-1409C2E53843}"/>
              </a:ext>
            </a:extLst>
          </p:cNvPr>
          <p:cNvSpPr txBox="1"/>
          <p:nvPr/>
        </p:nvSpPr>
        <p:spPr>
          <a:xfrm>
            <a:off x="5665039" y="2761645"/>
            <a:ext cx="601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Take-Home 3: Divergence has low correlation</a:t>
            </a:r>
            <a:r>
              <a:rPr lang="en-US" b="1" dirty="0">
                <a:solidFill>
                  <a:schemeClr val="bg1"/>
                </a:solidFill>
              </a:rPr>
              <a:t>, shear has high correlation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77FD6A-8535-5C67-82B3-97652C966D9D}"/>
              </a:ext>
            </a:extLst>
          </p:cNvPr>
          <p:cNvSpPr txBox="1"/>
          <p:nvPr/>
        </p:nvSpPr>
        <p:spPr>
          <a:xfrm>
            <a:off x="5643634" y="3838565"/>
            <a:ext cx="6235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Keep in mind: Models designed for larger scales/representation of mean states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71884E-567B-5688-D824-52ADF8A1B873}"/>
              </a:ext>
            </a:extLst>
          </p:cNvPr>
          <p:cNvSpPr txBox="1"/>
          <p:nvPr/>
        </p:nvSpPr>
        <p:spPr>
          <a:xfrm>
            <a:off x="5643632" y="1161803"/>
            <a:ext cx="6014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Take-Home 1: Better than expected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C99D9A-DAAE-AFD2-904F-893D6293D416}"/>
              </a:ext>
            </a:extLst>
          </p:cNvPr>
          <p:cNvSpPr txBox="1"/>
          <p:nvPr/>
        </p:nvSpPr>
        <p:spPr>
          <a:xfrm>
            <a:off x="6053297" y="4915485"/>
            <a:ext cx="5195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Time for the large scale!</a:t>
            </a:r>
          </a:p>
        </p:txBody>
      </p:sp>
    </p:spTree>
    <p:extLst>
      <p:ext uri="{BB962C8B-B14F-4D97-AF65-F5344CB8AC3E}">
        <p14:creationId xmlns:p14="http://schemas.microsoft.com/office/powerpoint/2010/main" val="187421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5043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Forecast evaluation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E92677-0D3A-7983-2716-7BD86654CE9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3961" y="1104267"/>
            <a:ext cx="5043497" cy="50434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2A5366-17DF-9354-CCD5-0102F8AE9BEA}"/>
              </a:ext>
            </a:extLst>
          </p:cNvPr>
          <p:cNvSpPr txBox="1"/>
          <p:nvPr/>
        </p:nvSpPr>
        <p:spPr>
          <a:xfrm>
            <a:off x="5643634" y="1961724"/>
            <a:ext cx="6014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Take-Home 2: Means for total deformation agree within 10 %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75F928-A884-A81A-5293-6CEE23071675}"/>
              </a:ext>
            </a:extLst>
          </p:cNvPr>
          <p:cNvSpPr txBox="1"/>
          <p:nvPr/>
        </p:nvSpPr>
        <p:spPr>
          <a:xfrm>
            <a:off x="5665039" y="2761645"/>
            <a:ext cx="601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Take-Home 3: Divergence has low correlation, shear has high correlation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58DB65-2FAE-4580-4C9E-67BCA87D85A0}"/>
              </a:ext>
            </a:extLst>
          </p:cNvPr>
          <p:cNvSpPr txBox="1"/>
          <p:nvPr/>
        </p:nvSpPr>
        <p:spPr>
          <a:xfrm>
            <a:off x="5643634" y="3838565"/>
            <a:ext cx="6235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Keep in mind: Models designed for larger scales/representation of mean states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32995E-C869-1365-EBE1-53F4BEC3D1D7}"/>
              </a:ext>
            </a:extLst>
          </p:cNvPr>
          <p:cNvSpPr txBox="1"/>
          <p:nvPr/>
        </p:nvSpPr>
        <p:spPr>
          <a:xfrm>
            <a:off x="5643632" y="1161803"/>
            <a:ext cx="6014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Take-Home 1: Better than expected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A64306-907A-9EA5-E59E-0B74FFFC09D8}"/>
              </a:ext>
            </a:extLst>
          </p:cNvPr>
          <p:cNvSpPr txBox="1"/>
          <p:nvPr/>
        </p:nvSpPr>
        <p:spPr>
          <a:xfrm>
            <a:off x="6053297" y="4915485"/>
            <a:ext cx="5195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Time for the large scale!</a:t>
            </a:r>
          </a:p>
        </p:txBody>
      </p:sp>
    </p:spTree>
    <p:extLst>
      <p:ext uri="{BB962C8B-B14F-4D97-AF65-F5344CB8AC3E}">
        <p14:creationId xmlns:p14="http://schemas.microsoft.com/office/powerpoint/2010/main" val="411553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030915" y="273270"/>
            <a:ext cx="5043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Forecast evaluation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E92677-0D3A-7983-2716-7BD86654CE9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3961" y="1104267"/>
            <a:ext cx="5043497" cy="50434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306FDA-C360-D0B4-C5DC-BA254D0C3197}"/>
              </a:ext>
            </a:extLst>
          </p:cNvPr>
          <p:cNvSpPr txBox="1"/>
          <p:nvPr/>
        </p:nvSpPr>
        <p:spPr>
          <a:xfrm>
            <a:off x="5563170" y="1116852"/>
            <a:ext cx="677012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Area roughly </a:t>
            </a:r>
            <a:r>
              <a:rPr lang="en-US" b="1" dirty="0"/>
              <a:t>4000 km</a:t>
            </a:r>
            <a:r>
              <a:rPr lang="en-US" b="1" baseline="30000" dirty="0"/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Compare forecast and observations at </a:t>
            </a:r>
            <a:r>
              <a:rPr lang="en-US" b="1" dirty="0"/>
              <a:t>1 d lead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Total deformation: Means agree within 10 %</a:t>
            </a:r>
            <a:r>
              <a:rPr lang="en-US" dirty="0"/>
              <a:t>, variability captured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Divergence: correlation lower</a:t>
            </a:r>
            <a:r>
              <a:rPr lang="en-US" dirty="0"/>
              <a:t>, distribution too narrow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Pure and normal shear with higher correlations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Models designed for larger scales/representation of mean states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Still, there is skill even at small scales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D3478F-4AD5-8C2A-D009-30EE76332F2E}"/>
              </a:ext>
            </a:extLst>
          </p:cNvPr>
          <p:cNvSpPr txBox="1"/>
          <p:nvPr/>
        </p:nvSpPr>
        <p:spPr>
          <a:xfrm>
            <a:off x="7335643" y="3861403"/>
            <a:ext cx="31448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Let’s go large!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89010A-312E-D860-1496-CF308E9C9928}"/>
              </a:ext>
            </a:extLst>
          </p:cNvPr>
          <p:cNvSpPr txBox="1"/>
          <p:nvPr/>
        </p:nvSpPr>
        <p:spPr>
          <a:xfrm>
            <a:off x="3885893" y="3429000"/>
            <a:ext cx="106311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Correlation: 0.61</a:t>
            </a:r>
          </a:p>
          <a:p>
            <a:r>
              <a:rPr lang="en-US" sz="1000" dirty="0"/>
              <a:t>p-value: 0</a:t>
            </a:r>
          </a:p>
        </p:txBody>
      </p:sp>
    </p:spTree>
    <p:extLst>
      <p:ext uri="{BB962C8B-B14F-4D97-AF65-F5344CB8AC3E}">
        <p14:creationId xmlns:p14="http://schemas.microsoft.com/office/powerpoint/2010/main" val="228568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2979378" y="273270"/>
            <a:ext cx="62332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Going for the large scale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E92677-0D3A-7983-2716-7BD86654CE9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3961" y="1104267"/>
            <a:ext cx="5043497" cy="50434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7F9552-E828-1C69-F2E3-5B0CFA2DC4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9488" y="1104267"/>
            <a:ext cx="5141692" cy="514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376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2979378" y="273270"/>
            <a:ext cx="6974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Going for longer lead times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8AA28EB-7C0A-3D90-7236-EC13853947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756" y="889300"/>
            <a:ext cx="5550843" cy="55508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49D27D-246E-D02E-8F29-6A36AB20BB3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134831" y="889299"/>
            <a:ext cx="5550843" cy="555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719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38056"/>
            <a:ext cx="3548208" cy="633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2979378" y="273270"/>
            <a:ext cx="68371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Going for multiple systems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8AA28EB-7C0A-3D90-7236-EC13853947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92756" y="889300"/>
            <a:ext cx="5550843" cy="55508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49D27D-246E-D02E-8F29-6A36AB20BB3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134831" y="889299"/>
            <a:ext cx="5550843" cy="555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297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196074" y="294737"/>
            <a:ext cx="3244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In a nutshell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BD78793-74DB-2539-2B62-5E35433ECF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2656" y="-172340"/>
            <a:ext cx="1880400" cy="170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610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196074" y="294737"/>
            <a:ext cx="3244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In a nutshell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1E1FD0C-94ED-83C2-0453-A7074D35C8F5}"/>
              </a:ext>
            </a:extLst>
          </p:cNvPr>
          <p:cNvGrpSpPr/>
          <p:nvPr/>
        </p:nvGrpSpPr>
        <p:grpSpPr>
          <a:xfrm>
            <a:off x="549905" y="1125734"/>
            <a:ext cx="4284699" cy="2520059"/>
            <a:chOff x="549905" y="1125734"/>
            <a:chExt cx="4284699" cy="252005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861104-8936-2CF0-974C-76C78BD5590F}"/>
                </a:ext>
              </a:extLst>
            </p:cNvPr>
            <p:cNvSpPr txBox="1"/>
            <p:nvPr/>
          </p:nvSpPr>
          <p:spPr>
            <a:xfrm>
              <a:off x="549905" y="1125734"/>
              <a:ext cx="42846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We provide skillful drift forecasts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17E890E-0AAA-C95B-2E7F-2E10BD3C9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802735" y="1441355"/>
              <a:ext cx="3779038" cy="2204438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0BD78793-74DB-2539-2B62-5E35433ECF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2656" y="-172340"/>
            <a:ext cx="1880400" cy="170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309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196074" y="294737"/>
            <a:ext cx="3244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In a nutshell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1E1FD0C-94ED-83C2-0453-A7074D35C8F5}"/>
              </a:ext>
            </a:extLst>
          </p:cNvPr>
          <p:cNvGrpSpPr/>
          <p:nvPr/>
        </p:nvGrpSpPr>
        <p:grpSpPr>
          <a:xfrm>
            <a:off x="549905" y="1125734"/>
            <a:ext cx="4284699" cy="2520059"/>
            <a:chOff x="549905" y="1125734"/>
            <a:chExt cx="4284699" cy="252005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861104-8936-2CF0-974C-76C78BD5590F}"/>
                </a:ext>
              </a:extLst>
            </p:cNvPr>
            <p:cNvSpPr txBox="1"/>
            <p:nvPr/>
          </p:nvSpPr>
          <p:spPr>
            <a:xfrm>
              <a:off x="549905" y="1125734"/>
              <a:ext cx="42846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We provide skillful drift forecasts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17E890E-0AAA-C95B-2E7F-2E10BD3C9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802735" y="1441355"/>
              <a:ext cx="3779038" cy="2204438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22B669-70A7-808B-39E0-E19FE0303770}"/>
              </a:ext>
            </a:extLst>
          </p:cNvPr>
          <p:cNvGrpSpPr/>
          <p:nvPr/>
        </p:nvGrpSpPr>
        <p:grpSpPr>
          <a:xfrm>
            <a:off x="1" y="3622338"/>
            <a:ext cx="4685427" cy="3149073"/>
            <a:chOff x="1" y="3622338"/>
            <a:chExt cx="4685427" cy="314907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7AECEB1-C6A5-6A1B-8972-9B5F7344C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" y="6138056"/>
              <a:ext cx="3548208" cy="63335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1AA1BA-7A0D-259F-853C-0CC884AD8461}"/>
                </a:ext>
              </a:extLst>
            </p:cNvPr>
            <p:cNvSpPr txBox="1"/>
            <p:nvPr/>
          </p:nvSpPr>
          <p:spPr>
            <a:xfrm>
              <a:off x="599630" y="3622338"/>
              <a:ext cx="40857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We look at sea-ice deformation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341E27E-9EC9-B7B4-EE89-A8AA6F25F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707736" y="4022709"/>
              <a:ext cx="3869586" cy="2176642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0BD78793-74DB-2539-2B62-5E35433ECF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92656" y="-172340"/>
            <a:ext cx="1880400" cy="170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243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196074" y="294737"/>
            <a:ext cx="3244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In a nutshell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1E1FD0C-94ED-83C2-0453-A7074D35C8F5}"/>
              </a:ext>
            </a:extLst>
          </p:cNvPr>
          <p:cNvGrpSpPr/>
          <p:nvPr/>
        </p:nvGrpSpPr>
        <p:grpSpPr>
          <a:xfrm>
            <a:off x="549905" y="1125734"/>
            <a:ext cx="4284699" cy="2520059"/>
            <a:chOff x="549905" y="1125734"/>
            <a:chExt cx="4284699" cy="252005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861104-8936-2CF0-974C-76C78BD5590F}"/>
                </a:ext>
              </a:extLst>
            </p:cNvPr>
            <p:cNvSpPr txBox="1"/>
            <p:nvPr/>
          </p:nvSpPr>
          <p:spPr>
            <a:xfrm>
              <a:off x="549905" y="1125734"/>
              <a:ext cx="42846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We provide skillful drift forecasts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17E890E-0AAA-C95B-2E7F-2E10BD3C9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802735" y="1441355"/>
              <a:ext cx="3779038" cy="2204438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22B669-70A7-808B-39E0-E19FE0303770}"/>
              </a:ext>
            </a:extLst>
          </p:cNvPr>
          <p:cNvGrpSpPr/>
          <p:nvPr/>
        </p:nvGrpSpPr>
        <p:grpSpPr>
          <a:xfrm>
            <a:off x="1" y="3622338"/>
            <a:ext cx="4685427" cy="3149073"/>
            <a:chOff x="1" y="3622338"/>
            <a:chExt cx="4685427" cy="314907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7AECEB1-C6A5-6A1B-8972-9B5F7344C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" y="6138056"/>
              <a:ext cx="3548208" cy="63335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1AA1BA-7A0D-259F-853C-0CC884AD8461}"/>
                </a:ext>
              </a:extLst>
            </p:cNvPr>
            <p:cNvSpPr txBox="1"/>
            <p:nvPr/>
          </p:nvSpPr>
          <p:spPr>
            <a:xfrm>
              <a:off x="599630" y="3622338"/>
              <a:ext cx="40857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We look at sea-ice deformation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341E27E-9EC9-B7B4-EE89-A8AA6F25F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707736" y="4022709"/>
              <a:ext cx="3869586" cy="217664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E8F131-1483-1AC6-0242-7A07BAD64771}"/>
              </a:ext>
            </a:extLst>
          </p:cNvPr>
          <p:cNvGrpSpPr/>
          <p:nvPr/>
        </p:nvGrpSpPr>
        <p:grpSpPr>
          <a:xfrm>
            <a:off x="5160816" y="1125733"/>
            <a:ext cx="6424968" cy="2303267"/>
            <a:chOff x="5160816" y="1125733"/>
            <a:chExt cx="6424968" cy="230326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71EAFE-8FBF-2A47-909F-2DFE361480AB}"/>
                </a:ext>
              </a:extLst>
            </p:cNvPr>
            <p:cNvSpPr txBox="1"/>
            <p:nvPr/>
          </p:nvSpPr>
          <p:spPr>
            <a:xfrm>
              <a:off x="6809411" y="1125733"/>
              <a:ext cx="31277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It works ok at DN scales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6F91E38-086E-71F9-AECB-377F2DDD2CAC}"/>
                </a:ext>
              </a:extLst>
            </p:cNvPr>
            <p:cNvGrpSpPr/>
            <p:nvPr/>
          </p:nvGrpSpPr>
          <p:grpSpPr>
            <a:xfrm>
              <a:off x="5160816" y="1528022"/>
              <a:ext cx="6424968" cy="1900978"/>
              <a:chOff x="5160816" y="1528022"/>
              <a:chExt cx="6424968" cy="190097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800A231-7961-D738-04A0-8799D35247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b="55780"/>
              <a:stretch/>
            </p:blipFill>
            <p:spPr>
              <a:xfrm>
                <a:off x="5160816" y="1528022"/>
                <a:ext cx="4298903" cy="1900978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B5653322-6435-28BD-B16B-F5D835DC7C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84806" y="1528022"/>
                <a:ext cx="1900978" cy="1900978"/>
              </a:xfrm>
              <a:prstGeom prst="rect">
                <a:avLst/>
              </a:prstGeom>
            </p:spPr>
          </p:pic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0BD78793-74DB-2539-2B62-5E35433ECF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92656" y="-172340"/>
            <a:ext cx="1880400" cy="170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1432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6FE8F131-1483-1AC6-0242-7A07BAD64771}"/>
              </a:ext>
            </a:extLst>
          </p:cNvPr>
          <p:cNvGrpSpPr/>
          <p:nvPr/>
        </p:nvGrpSpPr>
        <p:grpSpPr>
          <a:xfrm>
            <a:off x="5160816" y="1125733"/>
            <a:ext cx="6424968" cy="2303267"/>
            <a:chOff x="5160816" y="1125733"/>
            <a:chExt cx="6424968" cy="230326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71EAFE-8FBF-2A47-909F-2DFE361480AB}"/>
                </a:ext>
              </a:extLst>
            </p:cNvPr>
            <p:cNvSpPr txBox="1"/>
            <p:nvPr/>
          </p:nvSpPr>
          <p:spPr>
            <a:xfrm>
              <a:off x="6809411" y="1125733"/>
              <a:ext cx="31734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It works </a:t>
              </a:r>
              <a:r>
                <a:rPr lang="en-US" sz="2400" b="1" dirty="0"/>
                <a:t>ok at DN scales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6F91E38-086E-71F9-AECB-377F2DDD2CAC}"/>
                </a:ext>
              </a:extLst>
            </p:cNvPr>
            <p:cNvGrpSpPr/>
            <p:nvPr/>
          </p:nvGrpSpPr>
          <p:grpSpPr>
            <a:xfrm>
              <a:off x="5160816" y="1528022"/>
              <a:ext cx="6424968" cy="1900978"/>
              <a:chOff x="5160816" y="1528022"/>
              <a:chExt cx="6424968" cy="190097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800A231-7961-D738-04A0-8799D35247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55780"/>
              <a:stretch/>
            </p:blipFill>
            <p:spPr>
              <a:xfrm>
                <a:off x="5160816" y="1528022"/>
                <a:ext cx="4298903" cy="1900978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B5653322-6435-28BD-B16B-F5D835DC7C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84806" y="1528022"/>
                <a:ext cx="1900978" cy="1900978"/>
              </a:xfrm>
              <a:prstGeom prst="rect">
                <a:avLst/>
              </a:prstGeom>
            </p:spPr>
          </p:pic>
        </p:grp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4196074" y="294737"/>
            <a:ext cx="3244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In a nutshell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1E1FD0C-94ED-83C2-0453-A7074D35C8F5}"/>
              </a:ext>
            </a:extLst>
          </p:cNvPr>
          <p:cNvGrpSpPr/>
          <p:nvPr/>
        </p:nvGrpSpPr>
        <p:grpSpPr>
          <a:xfrm>
            <a:off x="362813" y="1125734"/>
            <a:ext cx="4366388" cy="2520059"/>
            <a:chOff x="549905" y="1125734"/>
            <a:chExt cx="4366388" cy="252005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861104-8936-2CF0-974C-76C78BD5590F}"/>
                </a:ext>
              </a:extLst>
            </p:cNvPr>
            <p:cNvSpPr txBox="1"/>
            <p:nvPr/>
          </p:nvSpPr>
          <p:spPr>
            <a:xfrm>
              <a:off x="549905" y="1125734"/>
              <a:ext cx="43663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We provide </a:t>
              </a:r>
              <a:r>
                <a:rPr lang="en-US" sz="2400" b="1" dirty="0"/>
                <a:t>skillful drift forecasts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17E890E-0AAA-C95B-2E7F-2E10BD3C9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802735" y="1441355"/>
              <a:ext cx="3779038" cy="2204438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7AECEB1-C6A5-6A1B-8972-9B5F7344C0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722" y="6138055"/>
            <a:ext cx="3548208" cy="633355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7A234C23-37E0-3308-EF63-2A0B6AB931D6}"/>
              </a:ext>
            </a:extLst>
          </p:cNvPr>
          <p:cNvGrpSpPr/>
          <p:nvPr/>
        </p:nvGrpSpPr>
        <p:grpSpPr>
          <a:xfrm>
            <a:off x="5057487" y="3561044"/>
            <a:ext cx="6703465" cy="2684915"/>
            <a:chOff x="5057487" y="3561044"/>
            <a:chExt cx="6703465" cy="268491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1C0A772-3560-0D8A-7925-DEA52D4ECF1E}"/>
                </a:ext>
              </a:extLst>
            </p:cNvPr>
            <p:cNvSpPr txBox="1"/>
            <p:nvPr/>
          </p:nvSpPr>
          <p:spPr>
            <a:xfrm>
              <a:off x="5826974" y="3561044"/>
              <a:ext cx="52487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It works </a:t>
              </a:r>
              <a:r>
                <a:rPr lang="en-US" sz="2400" b="1" dirty="0"/>
                <a:t>even better at pan-Arctic scales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52A5FDB-2257-5DA0-BC8A-D4FD713DC534}"/>
                </a:ext>
              </a:extLst>
            </p:cNvPr>
            <p:cNvGrpSpPr/>
            <p:nvPr/>
          </p:nvGrpSpPr>
          <p:grpSpPr>
            <a:xfrm>
              <a:off x="5057487" y="3994646"/>
              <a:ext cx="6703465" cy="2251313"/>
              <a:chOff x="5057487" y="3994646"/>
              <a:chExt cx="6703465" cy="2251313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724065CE-0DF8-19B3-0A03-CE55E2F045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b="55441"/>
              <a:stretch/>
            </p:blipFill>
            <p:spPr>
              <a:xfrm>
                <a:off x="5057487" y="3994646"/>
                <a:ext cx="4502147" cy="2006102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A322F010-B019-57B6-5F99-377F659AE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09639" y="3994646"/>
                <a:ext cx="2251313" cy="2251313"/>
              </a:xfrm>
              <a:prstGeom prst="rect">
                <a:avLst/>
              </a:prstGeom>
            </p:spPr>
          </p:pic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0BD78793-74DB-2539-2B62-5E35433ECF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92656" y="-172340"/>
            <a:ext cx="1880400" cy="170036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DC192C6-7200-F952-AC3B-746D9A65D8BF}"/>
              </a:ext>
            </a:extLst>
          </p:cNvPr>
          <p:cNvGrpSpPr/>
          <p:nvPr/>
        </p:nvGrpSpPr>
        <p:grpSpPr>
          <a:xfrm>
            <a:off x="662943" y="3622337"/>
            <a:ext cx="4253350" cy="2400144"/>
            <a:chOff x="662943" y="3622337"/>
            <a:chExt cx="4253350" cy="240014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1AA1BA-7A0D-259F-853C-0CC884AD8461}"/>
                </a:ext>
              </a:extLst>
            </p:cNvPr>
            <p:cNvSpPr txBox="1"/>
            <p:nvPr/>
          </p:nvSpPr>
          <p:spPr>
            <a:xfrm>
              <a:off x="775351" y="3622337"/>
              <a:ext cx="41409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We look at </a:t>
              </a:r>
              <a:r>
                <a:rPr lang="en-US" sz="2400" b="1" dirty="0"/>
                <a:t>sea-ice deformation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24AA69A-7573-3B38-DDF8-64FFA76C3B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16460" t="24383" r="17101" b="9140"/>
            <a:stretch/>
          </p:blipFill>
          <p:spPr>
            <a:xfrm>
              <a:off x="662943" y="4016379"/>
              <a:ext cx="3938845" cy="2006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186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00CDAE-1E98-26B7-9A73-AD7AC25F7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0244" y="6225177"/>
            <a:ext cx="1051035" cy="546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8F56C-3054-BDE7-F387-45594B3A6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817" y="6225176"/>
            <a:ext cx="1747953" cy="5462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ED982-6BD1-22A0-B1AB-64F202CAA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7109" y="6225177"/>
            <a:ext cx="682795" cy="546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8F6A86-9F39-BE18-4823-D5F548B45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548" y="6227803"/>
            <a:ext cx="1299930" cy="54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5F52-3956-6483-0D2F-92531D695772}"/>
              </a:ext>
            </a:extLst>
          </p:cNvPr>
          <p:cNvSpPr txBox="1"/>
          <p:nvPr/>
        </p:nvSpPr>
        <p:spPr>
          <a:xfrm>
            <a:off x="5027182" y="294737"/>
            <a:ext cx="21376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Up next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73AEB3-1BD7-C3CC-EB23-816455D1F0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824" y="1362175"/>
            <a:ext cx="7612353" cy="475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98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15119</TotalTime>
  <Words>1847</Words>
  <Application>Microsoft Macintosh PowerPoint</Application>
  <PresentationFormat>Widescreen</PresentationFormat>
  <Paragraphs>287</Paragraphs>
  <Slides>61</Slides>
  <Notes>10</Notes>
  <HiddenSlides>26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Valentin Ludwig</dc:creator>
  <cp:lastModifiedBy>Valentin Ludwig</cp:lastModifiedBy>
  <cp:revision>22</cp:revision>
  <dcterms:created xsi:type="dcterms:W3CDTF">2023-02-15T13:36:41Z</dcterms:created>
  <dcterms:modified xsi:type="dcterms:W3CDTF">2023-06-06T10:55:50Z</dcterms:modified>
</cp:coreProperties>
</file>