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>
        <p:scale>
          <a:sx n="75" d="100"/>
          <a:sy n="75" d="100"/>
        </p:scale>
        <p:origin x="933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91137-6618-37F3-404F-65E226405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2F6E0C-A2D4-2D87-16BE-688D62E59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6B23B-3EE8-6EF2-D074-DC5C8BCA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0206D-6A27-0F4C-8E82-3665177D0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AED40-AA9A-9FBE-EAA0-430F8902B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89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D62D-EDDE-EB51-4D04-DFEC4435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9AAB-0CF3-60B9-D73B-A89BDC585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08615-25FD-F746-812D-4279F310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3C98A-3DB8-1150-E9DD-FB5A8BDCB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80FC5-AE19-09FA-715F-D7102D857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727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1F9BF-B892-04BC-D2D3-C1A7A08C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155D2-5F02-4FA7-AFEF-5C3FF140A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FCF38-B60F-879F-1393-C37964041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D9C1C-308C-872B-49ED-B12C21B2D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21A90-737A-C180-3EC1-717130AF0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603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A547A-3872-34EE-F538-59A7F165B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CD60A-ACF8-C15E-DB06-D53A06A4D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851B2-F0B8-A6B7-088D-B3170BDAE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EED7B-7DD7-B195-AF1A-B0DF9CB1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E70058-2475-2112-89AC-EB352B48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A9F34-3FD3-CB19-4598-C4312124C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1373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DD459-3F02-64C9-744F-DD6501F46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544A2-7DE0-77E3-E814-AC09659DF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A102EF-6A4A-2158-0894-DD65A257A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D7753D-E9BF-7AC3-A5F3-6CA6160257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87E34-F437-3218-6AF0-758FD2E808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F80276-48AA-D486-1612-97A945FE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C54639-D8E0-8AA3-5F8D-476DFE513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149B8A-D3BF-C6A3-70BF-8D2F99E86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433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F41D-187E-7CEA-7DE5-3A423BCE5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3FB3DB-2642-1A70-7676-974CC5E9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F852AA-9855-83DF-E6B6-CB0651F1C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658DF1-7B28-02CA-4062-0D39546C5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970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370F4-2B23-5326-C749-B30481303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A0E5D-9C0B-4060-D0C9-4E744C0D1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E2202-D04F-045B-2B23-43B60A6A5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1373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09CEF-F75D-A698-EF15-5F8EC9426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F767F-2E39-ACBD-C371-FEBCB93F0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3B6B0-E94A-4DA2-5CB6-AE4183E15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7C030-099D-0109-AA97-549C99DB8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977E93-BDDB-82ED-3A24-75138A15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88937-E389-8640-6E4E-10666BC6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1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D8C12-F065-9F78-3E28-C1E4BCCA8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B77E58-D99D-F38D-C124-F5B20A240B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1BCC7-7E09-0192-451A-2753EDB0C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B28E4-AE1B-3D84-463E-3F30D30BF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3721D-E28D-5F26-E9BA-9A02FCEF7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280D2-2D20-3EA1-A4C8-98AC9D6DE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120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36B3-B46E-81C5-8DBD-035E31EC8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C91ADF-336A-B225-26E3-1055A825E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2D5F6-C112-BD72-860D-862CE8078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DA060-C51A-52FF-118C-1B31A6BEF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1B088-498C-289B-610D-A209832BE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602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1E09FA-41E5-718E-33A7-D0CB50715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91616-0504-A42C-4374-F8B916926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E6523-CB3F-81FA-A41E-85A3AE1AC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79200-E173-9DC7-38EB-C7B56CDD6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5543B-F004-892D-A4B4-CD817701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974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16F8C9-DC4F-075A-CE53-44E14E39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FA644-8F5A-5750-0720-1E8D4C1DE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A6888-ED4F-8EC3-C3D7-EE5F748EE8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80FD4-B6C3-488B-BE98-9F28EDF279BB}" type="datetimeFigureOut">
              <a:rPr lang="de-DE" smtClean="0"/>
              <a:t>12.06.2023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9806F-69FD-32BB-080D-9F077F52E2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CC7F1-53A0-E01E-D3C2-B9C88E5D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ED343-85DE-4880-9DC8-D3797BC0E99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17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24F8B00-E9CD-7DDF-449E-88D1DA8AA182}"/>
              </a:ext>
            </a:extLst>
          </p:cNvPr>
          <p:cNvSpPr/>
          <p:nvPr/>
        </p:nvSpPr>
        <p:spPr>
          <a:xfrm>
            <a:off x="688787" y="770283"/>
            <a:ext cx="1918252" cy="53174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A23DF-3A87-3B67-8518-EA9521AE6603}"/>
              </a:ext>
            </a:extLst>
          </p:cNvPr>
          <p:cNvSpPr txBox="1"/>
          <p:nvPr/>
        </p:nvSpPr>
        <p:spPr>
          <a:xfrm>
            <a:off x="769055" y="1090605"/>
            <a:ext cx="14414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Planning of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iWEFEs…</a:t>
            </a: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64934F-24E2-050D-D0ED-86EEC0ECB2CF}"/>
              </a:ext>
            </a:extLst>
          </p:cNvPr>
          <p:cNvSpPr txBox="1"/>
          <p:nvPr/>
        </p:nvSpPr>
        <p:spPr>
          <a:xfrm>
            <a:off x="721968" y="5392592"/>
            <a:ext cx="1535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…requires data</a:t>
            </a:r>
          </a:p>
        </p:txBody>
      </p:sp>
      <p:pic>
        <p:nvPicPr>
          <p:cNvPr id="5" name="Grafik 80">
            <a:extLst>
              <a:ext uri="{FF2B5EF4-FFF2-40B4-BE49-F238E27FC236}">
                <a16:creationId xmlns:a16="http://schemas.microsoft.com/office/drawing/2014/main" id="{39DBA2B8-5CE7-7643-D1EB-F91EA1614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1488" y="1823096"/>
            <a:ext cx="856603" cy="914112"/>
          </a:xfrm>
          <a:prstGeom prst="rect">
            <a:avLst/>
          </a:prstGeom>
        </p:spPr>
      </p:pic>
      <p:pic>
        <p:nvPicPr>
          <p:cNvPr id="6" name="Grafik 85">
            <a:extLst>
              <a:ext uri="{FF2B5EF4-FFF2-40B4-BE49-F238E27FC236}">
                <a16:creationId xmlns:a16="http://schemas.microsoft.com/office/drawing/2014/main" id="{AC0412D8-0735-9976-CED6-9BD737165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750435" y="2225960"/>
            <a:ext cx="396564" cy="396564"/>
          </a:xfrm>
          <a:prstGeom prst="rect">
            <a:avLst/>
          </a:prstGeom>
        </p:spPr>
      </p:pic>
      <p:pic>
        <p:nvPicPr>
          <p:cNvPr id="8" name="Grafik 85">
            <a:extLst>
              <a:ext uri="{FF2B5EF4-FFF2-40B4-BE49-F238E27FC236}">
                <a16:creationId xmlns:a16="http://schemas.microsoft.com/office/drawing/2014/main" id="{EDE4039C-161E-F441-B4C6-1D190D9C9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2155946" y="2225960"/>
            <a:ext cx="396564" cy="39656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484C75B-9BD4-1A2B-4FDD-8013B83BBB79}"/>
              </a:ext>
            </a:extLst>
          </p:cNvPr>
          <p:cNvGrpSpPr/>
          <p:nvPr/>
        </p:nvGrpSpPr>
        <p:grpSpPr>
          <a:xfrm>
            <a:off x="1887309" y="2927075"/>
            <a:ext cx="606002" cy="501926"/>
            <a:chOff x="3359936" y="3483665"/>
            <a:chExt cx="756871" cy="626884"/>
          </a:xfrm>
        </p:grpSpPr>
        <p:pic>
          <p:nvPicPr>
            <p:cNvPr id="10" name="Grafik 108">
              <a:extLst>
                <a:ext uri="{FF2B5EF4-FFF2-40B4-BE49-F238E27FC236}">
                  <a16:creationId xmlns:a16="http://schemas.microsoft.com/office/drawing/2014/main" id="{F16B43DC-03D8-1E7A-2DC3-455B2BE1F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59936" y="3483665"/>
              <a:ext cx="391888" cy="391888"/>
            </a:xfrm>
            <a:prstGeom prst="rect">
              <a:avLst/>
            </a:prstGeom>
          </p:spPr>
        </p:pic>
        <p:pic>
          <p:nvPicPr>
            <p:cNvPr id="11" name="Grafik 109">
              <a:extLst>
                <a:ext uri="{FF2B5EF4-FFF2-40B4-BE49-F238E27FC236}">
                  <a16:creationId xmlns:a16="http://schemas.microsoft.com/office/drawing/2014/main" id="{3D036052-1BE4-5C0A-3A6C-C39147565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712559" y="3718661"/>
              <a:ext cx="404248" cy="391888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7F7A2CB-15FE-DCEF-91F1-0C2AAE4F8A75}"/>
              </a:ext>
            </a:extLst>
          </p:cNvPr>
          <p:cNvSpPr txBox="1"/>
          <p:nvPr/>
        </p:nvSpPr>
        <p:spPr>
          <a:xfrm>
            <a:off x="761218" y="2200949"/>
            <a:ext cx="98921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Agrivoltaics</a:t>
            </a:r>
          </a:p>
          <a:p>
            <a:endParaRPr lang="en-US" sz="1300" b="1" dirty="0"/>
          </a:p>
          <a:p>
            <a:r>
              <a:rPr lang="en-US" sz="1300" b="1" dirty="0"/>
              <a:t>Solar water treatment </a:t>
            </a:r>
          </a:p>
          <a:p>
            <a:endParaRPr lang="en-US" sz="1300" b="1" dirty="0"/>
          </a:p>
          <a:p>
            <a:endParaRPr lang="en-US" sz="1300" b="1" dirty="0"/>
          </a:p>
          <a:p>
            <a:r>
              <a:rPr lang="en-US" sz="1300" b="1" dirty="0"/>
              <a:t>smart irrigation</a:t>
            </a:r>
          </a:p>
          <a:p>
            <a:endParaRPr lang="en-US" sz="1300" b="1" dirty="0"/>
          </a:p>
          <a:p>
            <a:endParaRPr lang="en-US" sz="1300" b="1" dirty="0"/>
          </a:p>
          <a:p>
            <a:endParaRPr lang="en-US" sz="1300" b="1" dirty="0"/>
          </a:p>
          <a:p>
            <a:r>
              <a:rPr lang="en-US" sz="1300" b="1" dirty="0" err="1"/>
              <a:t>Biogas+x</a:t>
            </a:r>
            <a:endParaRPr lang="en-US" sz="1300" b="1" dirty="0"/>
          </a:p>
          <a:p>
            <a:endParaRPr lang="en-US" sz="1300" b="1" dirty="0"/>
          </a:p>
          <a:p>
            <a:endParaRPr lang="en-US" sz="1300" b="1" dirty="0"/>
          </a:p>
          <a:p>
            <a:endParaRPr lang="en-US" sz="1300" b="1" dirty="0"/>
          </a:p>
          <a:p>
            <a:r>
              <a:rPr lang="en-US" sz="1300" b="1" dirty="0"/>
              <a:t>Aquaponics</a:t>
            </a:r>
          </a:p>
        </p:txBody>
      </p:sp>
      <p:pic>
        <p:nvPicPr>
          <p:cNvPr id="15" name="Picture 14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B9513CC0-4E89-F87B-814D-1AEF55639C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85" y="4120832"/>
            <a:ext cx="536104" cy="536104"/>
          </a:xfrm>
          <a:prstGeom prst="rect">
            <a:avLst/>
          </a:prstGeom>
        </p:spPr>
      </p:pic>
      <p:pic>
        <p:nvPicPr>
          <p:cNvPr id="17" name="Picture 16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B9E5E79B-641B-3517-F5F0-832E70951F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381" y="4825228"/>
            <a:ext cx="668930" cy="668930"/>
          </a:xfrm>
          <a:prstGeom prst="rect">
            <a:avLst/>
          </a:prstGeom>
        </p:spPr>
      </p:pic>
      <p:pic>
        <p:nvPicPr>
          <p:cNvPr id="19" name="Picture 1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5CCC7C4D-E74F-5024-A7DC-30B18E6A3E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26" y="3536139"/>
            <a:ext cx="496898" cy="496898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9396C52-F9C6-5785-9B6E-D0FB470D79EA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2607039" y="3429001"/>
            <a:ext cx="942611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1E2C2B9-DF80-8736-9860-EE6BBD61C46B}"/>
              </a:ext>
            </a:extLst>
          </p:cNvPr>
          <p:cNvSpPr/>
          <p:nvPr/>
        </p:nvSpPr>
        <p:spPr>
          <a:xfrm>
            <a:off x="3570524" y="770283"/>
            <a:ext cx="1918252" cy="53174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639079-BB46-BA9F-123F-149F8A36BFE1}"/>
              </a:ext>
            </a:extLst>
          </p:cNvPr>
          <p:cNvSpPr txBox="1"/>
          <p:nvPr/>
        </p:nvSpPr>
        <p:spPr>
          <a:xfrm>
            <a:off x="3650792" y="1044438"/>
            <a:ext cx="1699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Identification of essential WEFE data variables</a:t>
            </a:r>
          </a:p>
          <a:p>
            <a:r>
              <a:rPr lang="en-US" dirty="0"/>
              <a:t>covering</a:t>
            </a:r>
            <a:endParaRPr lang="de-D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9403E7-BBE2-1086-2667-D1ECB9DF53DA}"/>
              </a:ext>
            </a:extLst>
          </p:cNvPr>
          <p:cNvSpPr txBox="1"/>
          <p:nvPr/>
        </p:nvSpPr>
        <p:spPr>
          <a:xfrm>
            <a:off x="3751287" y="2424242"/>
            <a:ext cx="118333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Land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Socio-</a:t>
            </a: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economics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C9B9A992-8CD7-F65C-3BDE-6F101CE6AE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918" y="2198276"/>
            <a:ext cx="565921" cy="565921"/>
          </a:xfrm>
          <a:prstGeom prst="rect">
            <a:avLst/>
          </a:prstGeom>
        </p:spPr>
      </p:pic>
      <p:pic>
        <p:nvPicPr>
          <p:cNvPr id="30" name="Picture 29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2410FA31-847C-7F35-D749-CED3A144D09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57" y="2882143"/>
            <a:ext cx="538982" cy="538982"/>
          </a:xfrm>
          <a:prstGeom prst="rect">
            <a:avLst/>
          </a:prstGeom>
        </p:spPr>
      </p:pic>
      <p:pic>
        <p:nvPicPr>
          <p:cNvPr id="32" name="Picture 31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149AC0F9-A714-960F-DE1A-B1929DB42C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107" y="3507103"/>
            <a:ext cx="436482" cy="436482"/>
          </a:xfrm>
          <a:prstGeom prst="rect">
            <a:avLst/>
          </a:prstGeom>
        </p:spPr>
      </p:pic>
      <p:pic>
        <p:nvPicPr>
          <p:cNvPr id="34" name="Picture 33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5B710EE5-4334-70FC-2A41-98F16A92C04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57" y="4058912"/>
            <a:ext cx="436482" cy="436482"/>
          </a:xfrm>
          <a:prstGeom prst="rect">
            <a:avLst/>
          </a:prstGeom>
        </p:spPr>
      </p:pic>
      <p:pic>
        <p:nvPicPr>
          <p:cNvPr id="36" name="Picture 35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7C8B042A-F6B5-B0AA-4D79-F2E585F9741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405" y="4690526"/>
            <a:ext cx="478434" cy="478434"/>
          </a:xfrm>
          <a:prstGeom prst="rect">
            <a:avLst/>
          </a:prstGeom>
        </p:spPr>
      </p:pic>
      <p:pic>
        <p:nvPicPr>
          <p:cNvPr id="38" name="Picture 37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5165D0CE-71EF-26FF-D3C2-4F3F73E88E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57" y="5228137"/>
            <a:ext cx="478434" cy="47843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961ECCA-34EC-EADC-A552-77BBE123F28E}"/>
              </a:ext>
            </a:extLst>
          </p:cNvPr>
          <p:cNvSpPr txBox="1"/>
          <p:nvPr/>
        </p:nvSpPr>
        <p:spPr>
          <a:xfrm>
            <a:off x="2627913" y="285312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Literature 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656E3AE-4023-225C-3CB4-294E3C28DE9A}"/>
              </a:ext>
            </a:extLst>
          </p:cNvPr>
          <p:cNvSpPr/>
          <p:nvPr/>
        </p:nvSpPr>
        <p:spPr>
          <a:xfrm>
            <a:off x="6502507" y="770282"/>
            <a:ext cx="1918252" cy="53174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A3A34F-83F3-26A5-2395-2C7892604B69}"/>
              </a:ext>
            </a:extLst>
          </p:cNvPr>
          <p:cNvSpPr txBox="1"/>
          <p:nvPr/>
        </p:nvSpPr>
        <p:spPr>
          <a:xfrm>
            <a:off x="6604000" y="983632"/>
            <a:ext cx="19182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Selection and evaluation </a:t>
            </a:r>
          </a:p>
          <a:p>
            <a:r>
              <a:rPr lang="en-US" b="1" dirty="0"/>
              <a:t>of remote datasets</a:t>
            </a:r>
            <a:r>
              <a:rPr lang="de-DE" b="1" dirty="0"/>
              <a:t> using MCA</a:t>
            </a:r>
          </a:p>
          <a:p>
            <a:r>
              <a:rPr lang="de-DE" b="1" dirty="0"/>
              <a:t>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Accessibility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Spatial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Temporal Resolution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Spatial Resolution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Temporal Coverage and Update Frequency</a:t>
            </a:r>
            <a:endParaRPr lang="en-US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1DE2E14-FA9D-EF2C-E80B-450209FA2045}"/>
              </a:ext>
            </a:extLst>
          </p:cNvPr>
          <p:cNvCxnSpPr>
            <a:cxnSpLocks/>
          </p:cNvCxnSpPr>
          <p:nvPr/>
        </p:nvCxnSpPr>
        <p:spPr>
          <a:xfrm>
            <a:off x="5524336" y="3429001"/>
            <a:ext cx="942611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83B45B46-AF90-4366-5232-C088184A946B}"/>
              </a:ext>
            </a:extLst>
          </p:cNvPr>
          <p:cNvSpPr txBox="1"/>
          <p:nvPr/>
        </p:nvSpPr>
        <p:spPr>
          <a:xfrm>
            <a:off x="5536644" y="2853128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Review of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Datasets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6E38ED8-D736-64E1-A740-27C8A80794F9}"/>
              </a:ext>
            </a:extLst>
          </p:cNvPr>
          <p:cNvSpPr/>
          <p:nvPr/>
        </p:nvSpPr>
        <p:spPr>
          <a:xfrm>
            <a:off x="9448348" y="770282"/>
            <a:ext cx="1918252" cy="53174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46283A7-225E-686A-90EF-BDB4138D1DE7}"/>
              </a:ext>
            </a:extLst>
          </p:cNvPr>
          <p:cNvCxnSpPr>
            <a:cxnSpLocks/>
          </p:cNvCxnSpPr>
          <p:nvPr/>
        </p:nvCxnSpPr>
        <p:spPr>
          <a:xfrm>
            <a:off x="8471505" y="3428999"/>
            <a:ext cx="942611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AFD188D-12DE-A98E-E6D1-C82705193146}"/>
              </a:ext>
            </a:extLst>
          </p:cNvPr>
          <p:cNvSpPr txBox="1"/>
          <p:nvPr/>
        </p:nvSpPr>
        <p:spPr>
          <a:xfrm>
            <a:off x="8370379" y="2280152"/>
            <a:ext cx="11448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Identification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of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weaknesses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data gaps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FD6E62D-DFB6-10AB-E829-580BFAF975E1}"/>
              </a:ext>
            </a:extLst>
          </p:cNvPr>
          <p:cNvSpPr txBox="1"/>
          <p:nvPr/>
        </p:nvSpPr>
        <p:spPr>
          <a:xfrm>
            <a:off x="9464863" y="1044438"/>
            <a:ext cx="195598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Automated, remote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data collection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using APIs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Survey Development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In-situ 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data collection 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to fill the gaps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Case Study of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smallholder farm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in Costa Rica</a:t>
            </a:r>
          </a:p>
        </p:txBody>
      </p:sp>
      <p:pic>
        <p:nvPicPr>
          <p:cNvPr id="59" name="Picture 5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F3865C3D-C7DC-CFFB-F970-63E98BB217F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285" y="4208721"/>
            <a:ext cx="550467" cy="550467"/>
          </a:xfrm>
          <a:prstGeom prst="rect">
            <a:avLst/>
          </a:prstGeom>
        </p:spPr>
      </p:pic>
      <p:pic>
        <p:nvPicPr>
          <p:cNvPr id="61" name="Picture 60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A0520852-26DF-F647-988D-5C61A521CA1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722" y="2443892"/>
            <a:ext cx="534639" cy="534639"/>
          </a:xfrm>
          <a:prstGeom prst="rect">
            <a:avLst/>
          </a:prstGeom>
        </p:spPr>
      </p:pic>
      <p:pic>
        <p:nvPicPr>
          <p:cNvPr id="63" name="Picture 62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FE318E67-8E61-FF84-0F84-7F7A4E4C2E4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055" y="1644602"/>
            <a:ext cx="466446" cy="466446"/>
          </a:xfrm>
          <a:prstGeom prst="rect">
            <a:avLst/>
          </a:prstGeom>
        </p:spPr>
      </p:pic>
      <p:pic>
        <p:nvPicPr>
          <p:cNvPr id="65" name="Picture 64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75E72E44-D29C-DB5A-C013-5D0D59F4BF9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360" y="3428999"/>
            <a:ext cx="489253" cy="489253"/>
          </a:xfrm>
          <a:prstGeom prst="rect">
            <a:avLst/>
          </a:prstGeom>
        </p:spPr>
      </p:pic>
      <p:pic>
        <p:nvPicPr>
          <p:cNvPr id="67" name="Picture 66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FE9205C9-EC46-AE24-E642-1C436BB3D74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422" y="5257283"/>
            <a:ext cx="590191" cy="590191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F7742514-D8E4-8126-5F03-B3280EABD0BF}"/>
              </a:ext>
            </a:extLst>
          </p:cNvPr>
          <p:cNvSpPr txBox="1"/>
          <p:nvPr/>
        </p:nvSpPr>
        <p:spPr>
          <a:xfrm>
            <a:off x="7818687" y="6507683"/>
            <a:ext cx="43733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This graphical abstract has been designed using images from flaticon.com.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262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Widescreen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 Fleischmann</dc:creator>
  <cp:lastModifiedBy>Julian Fleischmann</cp:lastModifiedBy>
  <cp:revision>1</cp:revision>
  <dcterms:created xsi:type="dcterms:W3CDTF">2023-06-12T19:06:01Z</dcterms:created>
  <dcterms:modified xsi:type="dcterms:W3CDTF">2023-06-12T20:57:55Z</dcterms:modified>
</cp:coreProperties>
</file>