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6858000" cx="12192000"/>
  <p:notesSz cx="6858000" cy="9144000"/>
  <p:embeddedFontLst>
    <p:embeddedFont>
      <p:font typeface="Fira Sans Black"/>
      <p:bold r:id="rId21"/>
      <p:boldItalic r:id="rId22"/>
    </p:embeddedFont>
    <p:embeddedFont>
      <p:font typeface="Fira Sans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7" roundtripDataSignature="AMtx7mj/zOtX1947hLbu7n1HciWLNX96a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font" Target="fonts/FiraSansBlack-boldItalic.fntdata"/><Relationship Id="rId21" Type="http://schemas.openxmlformats.org/officeDocument/2006/relationships/font" Target="fonts/FiraSansBlack-bold.fntdata"/><Relationship Id="rId24" Type="http://schemas.openxmlformats.org/officeDocument/2006/relationships/font" Target="fonts/FiraSans-bold.fntdata"/><Relationship Id="rId23" Type="http://schemas.openxmlformats.org/officeDocument/2006/relationships/font" Target="fonts/FiraSans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FiraSans-boldItalic.fntdata"/><Relationship Id="rId25" Type="http://schemas.openxmlformats.org/officeDocument/2006/relationships/font" Target="fonts/FiraSans-italic.fntdata"/><Relationship Id="rId27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1" name="Google Shape;111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9" name="Google Shape;119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50ce94177f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250ce94177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6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2.png"/><Relationship Id="rId7" Type="http://schemas.openxmlformats.org/officeDocument/2006/relationships/image" Target="../media/image7.png"/><Relationship Id="rId8" Type="http://schemas.openxmlformats.org/officeDocument/2006/relationships/image" Target="../media/image9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6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2.png"/><Relationship Id="rId7" Type="http://schemas.openxmlformats.org/officeDocument/2006/relationships/image" Target="../media/image7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1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Fira Sans Black"/>
              <a:buNone/>
              <a:defRPr sz="4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" name="Google Shape;12;p17"/>
          <p:cNvSpPr txBox="1"/>
          <p:nvPr>
            <p:ph idx="1" type="subTitle"/>
          </p:nvPr>
        </p:nvSpPr>
        <p:spPr>
          <a:xfrm>
            <a:off x="1524000" y="3602038"/>
            <a:ext cx="9144000" cy="4434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  <a:defRPr sz="2400">
                <a:solidFill>
                  <a:srgbClr val="595959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pic>
        <p:nvPicPr>
          <p:cNvPr descr="A picture containing logo&#10;&#10;Description automatically generated" id="13" name="Google Shape;13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024604" y="5357755"/>
            <a:ext cx="1569131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aphical user interface, text, application&#10;&#10;Description automatically generated" id="14" name="Google Shape;1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71242" y="5372268"/>
            <a:ext cx="1804151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17"/>
          <p:cNvSpPr txBox="1"/>
          <p:nvPr/>
        </p:nvSpPr>
        <p:spPr>
          <a:xfrm>
            <a:off x="1519390" y="4725430"/>
            <a:ext cx="612370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cs-CZ" sz="18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rPr>
              <a:t>VMCF - Viničná Microscopy Core Facility</a:t>
            </a:r>
            <a:endParaRPr b="0" i="0" sz="1800" u="none" cap="none" strike="noStrike">
              <a:solidFill>
                <a:srgbClr val="595959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pic>
        <p:nvPicPr>
          <p:cNvPr descr="A picture containing ax, vector graphics&#10;&#10;Description automatically generated" id="16" name="Google Shape;16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93284" y="5332858"/>
            <a:ext cx="252000" cy="207211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17"/>
          <p:cNvSpPr txBox="1"/>
          <p:nvPr/>
        </p:nvSpPr>
        <p:spPr>
          <a:xfrm>
            <a:off x="1858860" y="5559201"/>
            <a:ext cx="2519217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cs-CZ" sz="16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rPr>
              <a:t>github.com/vmcf-konfmi</a:t>
            </a:r>
            <a:endParaRPr b="1" i="0" sz="1600" u="none" cap="none" strike="noStrike">
              <a:solidFill>
                <a:srgbClr val="595959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pic>
        <p:nvPicPr>
          <p:cNvPr descr="Icon&#10;&#10;Description automatically generated" id="18" name="Google Shape;18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93284" y="5602478"/>
            <a:ext cx="252000" cy="25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17"/>
          <p:cNvSpPr txBox="1"/>
          <p:nvPr/>
        </p:nvSpPr>
        <p:spPr>
          <a:xfrm>
            <a:off x="1858860" y="5231818"/>
            <a:ext cx="2519217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cs-CZ" sz="16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rPr>
              <a:t>@IMCF_Vinicna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&#10;&#10;Description automatically generated" id="20" name="Google Shape;20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289625" y="4632319"/>
            <a:ext cx="1309091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552900" y="5372268"/>
            <a:ext cx="111510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17"/>
          <p:cNvSpPr txBox="1"/>
          <p:nvPr/>
        </p:nvSpPr>
        <p:spPr>
          <a:xfrm>
            <a:off x="4478276" y="5932851"/>
            <a:ext cx="6120440" cy="2539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cs-CZ" sz="1050" u="none" cap="none" strike="noStrik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Project: Transformace pro VŠ na UK, specifický cíl A, NPO_UK_MSMT-16602/2022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" name="Google Shape;23;p17"/>
          <p:cNvPicPr preferRelativeResize="0"/>
          <p:nvPr/>
        </p:nvPicPr>
        <p:blipFill rotWithShape="1">
          <a:blip r:embed="rId8">
            <a:alphaModFix amt="12000"/>
          </a:blip>
          <a:srcRect b="0" l="0" r="0" t="0"/>
          <a:stretch/>
        </p:blipFill>
        <p:spPr>
          <a:xfrm>
            <a:off x="3814376" y="345325"/>
            <a:ext cx="4563255" cy="48864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1960"/>
              </a:srgb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- White">
  <p:cSld name="Title and Content - White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8"/>
          <p:cNvSpPr/>
          <p:nvPr/>
        </p:nvSpPr>
        <p:spPr>
          <a:xfrm>
            <a:off x="-24000" y="115196"/>
            <a:ext cx="12240000" cy="900000"/>
          </a:xfrm>
          <a:prstGeom prst="rect">
            <a:avLst/>
          </a:prstGeom>
          <a:solidFill>
            <a:srgbClr val="D0CECE">
              <a:alpha val="4941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6" name="Google Shape;2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" name="Google Shape;27;p18"/>
          <p:cNvSpPr txBox="1"/>
          <p:nvPr>
            <p:ph type="title"/>
          </p:nvPr>
        </p:nvSpPr>
        <p:spPr>
          <a:xfrm>
            <a:off x="838200" y="105964"/>
            <a:ext cx="10515600" cy="9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Black"/>
              <a:buNone/>
              <a:defRPr sz="2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A picture containing ax, vector graphics&#10;&#10;Description automatically generated" id="28" name="Google Shape;28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8200" y="6435307"/>
            <a:ext cx="252000" cy="207211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18"/>
          <p:cNvSpPr txBox="1"/>
          <p:nvPr/>
        </p:nvSpPr>
        <p:spPr>
          <a:xfrm>
            <a:off x="1103776" y="6369635"/>
            <a:ext cx="1620951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cs-CZ" sz="16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rPr>
              <a:t>@IMCF_Vinicna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18"/>
          <p:cNvSpPr txBox="1"/>
          <p:nvPr>
            <p:ph idx="1" type="body"/>
          </p:nvPr>
        </p:nvSpPr>
        <p:spPr>
          <a:xfrm>
            <a:off x="838200" y="1091833"/>
            <a:ext cx="10515600" cy="50551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18"/>
          <p:cNvSpPr txBox="1"/>
          <p:nvPr/>
        </p:nvSpPr>
        <p:spPr>
          <a:xfrm>
            <a:off x="9982200" y="6356350"/>
            <a:ext cx="1371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cs-CZ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rPr>
              <a:t>‹#›</a:t>
            </a:fld>
            <a:endParaRPr b="0" i="0" sz="1200" u="none" cap="none" strike="noStrike">
              <a:solidFill>
                <a:srgbClr val="595959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- White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9"/>
          <p:cNvSpPr/>
          <p:nvPr/>
        </p:nvSpPr>
        <p:spPr>
          <a:xfrm>
            <a:off x="-24000" y="115196"/>
            <a:ext cx="12240000" cy="900000"/>
          </a:xfrm>
          <a:prstGeom prst="rect">
            <a:avLst/>
          </a:prstGeom>
          <a:solidFill>
            <a:srgbClr val="D0CECE">
              <a:alpha val="4941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34" name="Google Shape;34;p19"/>
          <p:cNvSpPr txBox="1"/>
          <p:nvPr>
            <p:ph type="title"/>
          </p:nvPr>
        </p:nvSpPr>
        <p:spPr>
          <a:xfrm>
            <a:off x="838200" y="105964"/>
            <a:ext cx="10515600" cy="9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" name="Google Shape;36;p19"/>
          <p:cNvSpPr txBox="1"/>
          <p:nvPr/>
        </p:nvSpPr>
        <p:spPr>
          <a:xfrm>
            <a:off x="9982200" y="6356350"/>
            <a:ext cx="1371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cs-CZ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rPr>
              <a:t>‹#›</a:t>
            </a:fld>
            <a:endParaRPr b="0" i="0" sz="1200" u="none" cap="none" strike="noStrike">
              <a:solidFill>
                <a:srgbClr val="595959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utline slide - white">
  <p:cSld name="Outline slide - white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0"/>
          <p:cNvSpPr txBox="1"/>
          <p:nvPr>
            <p:ph idx="1" type="body"/>
          </p:nvPr>
        </p:nvSpPr>
        <p:spPr>
          <a:xfrm>
            <a:off x="6096000" y="0"/>
            <a:ext cx="6096000" cy="6857999"/>
          </a:xfrm>
          <a:prstGeom prst="rect">
            <a:avLst/>
          </a:prstGeom>
          <a:solidFill>
            <a:srgbClr val="757070">
              <a:alpha val="4941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b="1">
                <a:solidFill>
                  <a:srgbClr val="3F3F3F"/>
                </a:solidFill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Noto Sans Symbols"/>
              <a:buChar char="●"/>
              <a:defRPr b="0" sz="2000">
                <a:solidFill>
                  <a:srgbClr val="3F3F3F"/>
                </a:solidFill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Noto Sans Symbols"/>
              <a:buChar char="●"/>
              <a:defRPr b="0" sz="2000">
                <a:solidFill>
                  <a:srgbClr val="3F3F3F"/>
                </a:solidFill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Noto Sans Symbols"/>
              <a:buChar char="●"/>
              <a:defRPr b="0" sz="2000">
                <a:solidFill>
                  <a:srgbClr val="3F3F3F"/>
                </a:solidFill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Noto Sans Symbols"/>
              <a:buChar char="●"/>
              <a:defRPr b="0" sz="2000">
                <a:solidFill>
                  <a:srgbClr val="3F3F3F"/>
                </a:solidFill>
              </a:defRPr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Noto Sans Symbols"/>
              <a:buChar char="●"/>
              <a:defRPr b="0" sz="2000">
                <a:solidFill>
                  <a:srgbClr val="3F3F3F"/>
                </a:solidFill>
              </a:defRPr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Noto Sans Symbols"/>
              <a:buChar char="●"/>
              <a:defRPr>
                <a:solidFill>
                  <a:srgbClr val="3F3F3F"/>
                </a:solidFill>
              </a:defRPr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" name="Google Shape;40;p20"/>
          <p:cNvSpPr txBox="1"/>
          <p:nvPr/>
        </p:nvSpPr>
        <p:spPr>
          <a:xfrm>
            <a:off x="9913800" y="6356349"/>
            <a:ext cx="1440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cs-CZ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rPr>
              <a:t>‹#›</a:t>
            </a:fld>
            <a:endParaRPr b="0" i="0" sz="1200" u="none" cap="none" strike="noStrike">
              <a:solidFill>
                <a:srgbClr val="595959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1" name="Google Shape;41;p20"/>
          <p:cNvSpPr txBox="1"/>
          <p:nvPr>
            <p:ph type="ctrTitle"/>
          </p:nvPr>
        </p:nvSpPr>
        <p:spPr>
          <a:xfrm>
            <a:off x="0" y="0"/>
            <a:ext cx="6096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Fira Sans Black"/>
              <a:buNone/>
              <a:defRPr sz="4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42" name="Google Shape;42;p20"/>
          <p:cNvCxnSpPr/>
          <p:nvPr/>
        </p:nvCxnSpPr>
        <p:spPr>
          <a:xfrm>
            <a:off x="838200" y="6262832"/>
            <a:ext cx="10515600" cy="0"/>
          </a:xfrm>
          <a:prstGeom prst="straightConnector1">
            <a:avLst/>
          </a:prstGeom>
          <a:noFill/>
          <a:ln cap="flat" cmpd="sng" w="12700">
            <a:solidFill>
              <a:srgbClr val="BFBFBF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A picture containing ax, vector graphics&#10;&#10;Description automatically generated" id="43" name="Google Shape;43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8200" y="6435307"/>
            <a:ext cx="252000" cy="207211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20"/>
          <p:cNvSpPr txBox="1"/>
          <p:nvPr/>
        </p:nvSpPr>
        <p:spPr>
          <a:xfrm>
            <a:off x="1103776" y="6369635"/>
            <a:ext cx="1620951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cs-CZ" sz="16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rPr>
              <a:t>@IMCF_Vinicna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Blank" type="blank">
  <p:cSld name="BLANK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" name="Google Shape;47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" name="Google Shape;48;p21"/>
          <p:cNvSpPr txBox="1"/>
          <p:nvPr/>
        </p:nvSpPr>
        <p:spPr>
          <a:xfrm>
            <a:off x="9913800" y="6356349"/>
            <a:ext cx="1440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cs-CZ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rPr>
              <a:t>‹#›</a:t>
            </a:fld>
            <a:endParaRPr b="0" i="0" sz="1200" u="none" cap="none" strike="noStrike">
              <a:solidFill>
                <a:srgbClr val="595959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">
  <p:cSld name="BLANK_1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logo&#10;&#10;Description automatically generated" id="50" name="Google Shape;50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024604" y="5357755"/>
            <a:ext cx="1569133" cy="540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aphical user interface, text, application&#10;&#10;Description automatically generated" id="51" name="Google Shape;51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71242" y="5372268"/>
            <a:ext cx="1804154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22"/>
          <p:cNvSpPr txBox="1"/>
          <p:nvPr/>
        </p:nvSpPr>
        <p:spPr>
          <a:xfrm>
            <a:off x="1519390" y="4725430"/>
            <a:ext cx="6123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cs-CZ" sz="18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rPr>
              <a:t>VMCF - Viničná Microscopy Core Facility</a:t>
            </a:r>
            <a:endParaRPr b="0" i="0" sz="1800" u="none" cap="none" strike="noStrike">
              <a:solidFill>
                <a:srgbClr val="595959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pic>
        <p:nvPicPr>
          <p:cNvPr descr="A picture containing ax, vector graphics&#10;&#10;Description automatically generated" id="53" name="Google Shape;53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93284" y="5332858"/>
            <a:ext cx="252000" cy="207211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22"/>
          <p:cNvSpPr txBox="1"/>
          <p:nvPr/>
        </p:nvSpPr>
        <p:spPr>
          <a:xfrm>
            <a:off x="1858860" y="5559201"/>
            <a:ext cx="251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cs-CZ" sz="16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rPr>
              <a:t>github.com/vmcf-konfmi</a:t>
            </a:r>
            <a:endParaRPr b="1" i="0" sz="1600" u="none" cap="none" strike="noStrike">
              <a:solidFill>
                <a:srgbClr val="595959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pic>
        <p:nvPicPr>
          <p:cNvPr descr="Icon&#10;&#10;Description automatically generated" id="55" name="Google Shape;55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93284" y="5602478"/>
            <a:ext cx="252000" cy="2520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22"/>
          <p:cNvSpPr txBox="1"/>
          <p:nvPr/>
        </p:nvSpPr>
        <p:spPr>
          <a:xfrm>
            <a:off x="1858860" y="5231818"/>
            <a:ext cx="251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cs-CZ" sz="16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rPr>
              <a:t>@IMCF_Vinicna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&#10;&#10;Description automatically generated" id="57" name="Google Shape;57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289625" y="4632319"/>
            <a:ext cx="1309091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552900" y="5372268"/>
            <a:ext cx="1115101" cy="539999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22"/>
          <p:cNvSpPr txBox="1"/>
          <p:nvPr/>
        </p:nvSpPr>
        <p:spPr>
          <a:xfrm>
            <a:off x="4478276" y="5932851"/>
            <a:ext cx="61203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cs-CZ" sz="1050" u="none" cap="none" strike="noStrik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Project: Transformace pro VŠ na UK, specifický cíl A, NPO_UK_MSMT-16602/2022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22"/>
          <p:cNvSpPr txBox="1"/>
          <p:nvPr/>
        </p:nvSpPr>
        <p:spPr>
          <a:xfrm>
            <a:off x="1268850" y="1255050"/>
            <a:ext cx="9716400" cy="24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cs-CZ" sz="5000" u="none" cap="none" strike="noStrike">
                <a:solidFill>
                  <a:srgbClr val="000000"/>
                </a:solidFill>
                <a:latin typeface="Fira Sans Black"/>
                <a:ea typeface="Fira Sans Black"/>
                <a:cs typeface="Fira Sans Black"/>
                <a:sym typeface="Fira Sans Black"/>
              </a:rPr>
              <a:t>Thank you for your attention.</a:t>
            </a:r>
            <a:endParaRPr b="0" i="0" sz="5000" u="none" cap="none" strike="noStrike">
              <a:solidFill>
                <a:srgbClr val="000000"/>
              </a:solidFill>
              <a:latin typeface="Fira Sans Black"/>
              <a:ea typeface="Fira Sans Black"/>
              <a:cs typeface="Fira Sans Black"/>
              <a:sym typeface="Fira Sans Blac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t/>
            </a:r>
            <a:endParaRPr b="0" i="0" sz="5000" u="none" cap="none" strike="noStrike">
              <a:solidFill>
                <a:srgbClr val="000000"/>
              </a:solidFill>
              <a:latin typeface="Fira Sans Black"/>
              <a:ea typeface="Fira Sans Black"/>
              <a:cs typeface="Fira Sans Black"/>
              <a:sym typeface="Fira Sans Blac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cs-CZ" sz="5000" u="none" cap="none" strike="noStrike">
                <a:solidFill>
                  <a:srgbClr val="000000"/>
                </a:solidFill>
                <a:latin typeface="Fira Sans Black"/>
                <a:ea typeface="Fira Sans Black"/>
                <a:cs typeface="Fira Sans Black"/>
                <a:sym typeface="Fira Sans Black"/>
              </a:rPr>
              <a:t>Now is time for your questions!</a:t>
            </a:r>
            <a:endParaRPr b="0" i="0" sz="5000" u="none" cap="none" strike="noStrike">
              <a:solidFill>
                <a:srgbClr val="000000"/>
              </a:solidFill>
              <a:latin typeface="Fira Sans Black"/>
              <a:ea typeface="Fira Sans Black"/>
              <a:cs typeface="Fira Sans Black"/>
              <a:sym typeface="Fira Sans Black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Fira Sans Black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4" name="Google Shape;64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5" name="Google Shape;65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6" name="Google Shape;66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4"/>
          <p:cNvSpPr txBox="1"/>
          <p:nvPr>
            <p:ph type="title"/>
          </p:nvPr>
        </p:nvSpPr>
        <p:spPr>
          <a:xfrm>
            <a:off x="838200" y="105964"/>
            <a:ext cx="10515600" cy="9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0" name="Google Shape;70;p2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2" name="Google Shape;72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3" name="Google Shape;73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7" name="Google Shape;77;p2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2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9" name="Google Shape;79;p2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1" name="Google Shape;81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Google Shape;82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ira Sans Black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6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86" name="Google Shape;86;p26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7" name="Google Shape;87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8" name="Google Shape;88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9" name="Google Shape;89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ira Sans Black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27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93" name="Google Shape;93;p27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4" name="Google Shape;94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5" name="Google Shape;95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6" name="Google Shape;96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8"/>
          <p:cNvSpPr txBox="1"/>
          <p:nvPr>
            <p:ph type="title"/>
          </p:nvPr>
        </p:nvSpPr>
        <p:spPr>
          <a:xfrm>
            <a:off x="838200" y="105964"/>
            <a:ext cx="10515600" cy="9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8"/>
          <p:cNvSpPr txBox="1"/>
          <p:nvPr>
            <p:ph idx="1" type="body"/>
          </p:nvPr>
        </p:nvSpPr>
        <p:spPr>
          <a:xfrm rot="5400000">
            <a:off x="3568420" y="-1638386"/>
            <a:ext cx="5055161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0" name="Google Shape;100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1" name="Google Shape;101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2" name="Google Shape;102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9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9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6" name="Google Shape;106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7" name="Google Shape;107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8" name="Google Shape;108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/>
          <p:nvPr>
            <p:ph idx="1" type="body"/>
          </p:nvPr>
        </p:nvSpPr>
        <p:spPr>
          <a:xfrm>
            <a:off x="838200" y="1091833"/>
            <a:ext cx="10515600" cy="50551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indent="-355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indent="-3302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indent="-3302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/>
        </p:txBody>
      </p:sp>
      <p:sp>
        <p:nvSpPr>
          <p:cNvPr id="7" name="Google Shape;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cxnSp>
        <p:nvCxnSpPr>
          <p:cNvPr id="8" name="Google Shape;8;p16"/>
          <p:cNvCxnSpPr/>
          <p:nvPr/>
        </p:nvCxnSpPr>
        <p:spPr>
          <a:xfrm>
            <a:off x="838200" y="6262832"/>
            <a:ext cx="10515600" cy="0"/>
          </a:xfrm>
          <a:prstGeom prst="straightConnector1">
            <a:avLst/>
          </a:prstGeom>
          <a:noFill/>
          <a:ln cap="flat" cmpd="sng" w="12700">
            <a:solidFill>
              <a:srgbClr val="BFBFBF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9" name="Google Shape;9;p16"/>
          <p:cNvSpPr txBox="1"/>
          <p:nvPr>
            <p:ph type="title"/>
          </p:nvPr>
        </p:nvSpPr>
        <p:spPr>
          <a:xfrm>
            <a:off x="838200" y="105964"/>
            <a:ext cx="10515600" cy="9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Black"/>
              <a:buNone/>
              <a:defRPr b="0" i="0" sz="2800" u="none" cap="none" strike="noStrike">
                <a:solidFill>
                  <a:schemeClr val="dk1"/>
                </a:solidFill>
                <a:latin typeface="Fira Sans Black"/>
                <a:ea typeface="Fira Sans Black"/>
                <a:cs typeface="Fira Sans Black"/>
                <a:sym typeface="Fira Sans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png"/><Relationship Id="rId4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png"/><Relationship Id="rId4" Type="http://schemas.openxmlformats.org/officeDocument/2006/relationships/image" Target="../media/image2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9.png"/><Relationship Id="rId4" Type="http://schemas.openxmlformats.org/officeDocument/2006/relationships/image" Target="../media/image2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3.png"/><Relationship Id="rId4" Type="http://schemas.openxmlformats.org/officeDocument/2006/relationships/image" Target="../media/image26.png"/><Relationship Id="rId5" Type="http://schemas.openxmlformats.org/officeDocument/2006/relationships/image" Target="../media/image2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3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6.png"/><Relationship Id="rId4" Type="http://schemas.openxmlformats.org/officeDocument/2006/relationships/image" Target="../media/image31.png"/><Relationship Id="rId5" Type="http://schemas.openxmlformats.org/officeDocument/2006/relationships/image" Target="../media/image3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arxiv.org/abs/1806.03535" TargetMode="External"/><Relationship Id="rId4" Type="http://schemas.openxmlformats.org/officeDocument/2006/relationships/hyperlink" Target="http://openaccess.thecvf.com/content_WACV_2020/papers/Weigert_Star-convex_Polyhedra_for_3D_Object_Detection_and_Segmentation_in_Microscopy_WACV_2020_paper.pdf" TargetMode="External"/><Relationship Id="rId5" Type="http://schemas.openxmlformats.org/officeDocument/2006/relationships/hyperlink" Target="https://github.com/stardist/stardist" TargetMode="External"/><Relationship Id="rId6" Type="http://schemas.openxmlformats.org/officeDocument/2006/relationships/hyperlink" Target="https://imagej.net/plugins/stardist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Fira Sans Black"/>
              <a:buNone/>
            </a:pPr>
            <a:r>
              <a:rPr lang="cs-CZ"/>
              <a:t>StarDist</a:t>
            </a:r>
            <a:endParaRPr/>
          </a:p>
        </p:txBody>
      </p:sp>
      <p:sp>
        <p:nvSpPr>
          <p:cNvPr id="114" name="Google Shape;114;p1"/>
          <p:cNvSpPr txBox="1"/>
          <p:nvPr>
            <p:ph idx="1" type="subTitle"/>
          </p:nvPr>
        </p:nvSpPr>
        <p:spPr>
          <a:xfrm>
            <a:off x="1524000" y="3602038"/>
            <a:ext cx="9144000" cy="9173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ct val="108108"/>
              <a:buNone/>
            </a:pPr>
            <a:r>
              <a:rPr lang="cs-CZ"/>
              <a:t>Jakub Soukup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595959"/>
              </a:buClr>
              <a:buSzPct val="129729"/>
              <a:buNone/>
            </a:pPr>
            <a:r>
              <a:rPr lang="cs-CZ" sz="2000"/>
              <a:t>Adapted from Martin Schätz</a:t>
            </a:r>
            <a:endParaRPr sz="2000"/>
          </a:p>
          <a:p>
            <a:pPr indent="0" lvl="0" marL="0" rt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595959"/>
              </a:buClr>
              <a:buSzPct val="108108"/>
              <a:buNone/>
            </a:pPr>
            <a:r>
              <a:t/>
            </a:r>
            <a:endParaRPr/>
          </a:p>
        </p:txBody>
      </p:sp>
      <p:pic>
        <p:nvPicPr>
          <p:cNvPr id="115" name="Google Shape;11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9833" y="112919"/>
            <a:ext cx="1523368" cy="1559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6288518"/>
            <a:ext cx="1627700" cy="5694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"/>
          <p:cNvSpPr txBox="1"/>
          <p:nvPr>
            <p:ph type="title"/>
          </p:nvPr>
        </p:nvSpPr>
        <p:spPr>
          <a:xfrm>
            <a:off x="838200" y="105964"/>
            <a:ext cx="10515600" cy="9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Black"/>
              <a:buNone/>
            </a:pPr>
            <a:r>
              <a:rPr lang="cs-CZ" sz="4400"/>
              <a:t>How can we count objects?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"/>
          <p:cNvSpPr txBox="1"/>
          <p:nvPr>
            <p:ph type="title"/>
          </p:nvPr>
        </p:nvSpPr>
        <p:spPr>
          <a:xfrm>
            <a:off x="838200" y="105964"/>
            <a:ext cx="10515600" cy="9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Black"/>
              <a:buNone/>
            </a:pPr>
            <a:r>
              <a:rPr lang="cs-CZ" sz="3200"/>
              <a:t>What is StarDist?</a:t>
            </a:r>
            <a:endParaRPr sz="3200"/>
          </a:p>
        </p:txBody>
      </p:sp>
      <p:sp>
        <p:nvSpPr>
          <p:cNvPr id="127" name="Google Shape;127;p3"/>
          <p:cNvSpPr txBox="1"/>
          <p:nvPr>
            <p:ph idx="1" type="body"/>
          </p:nvPr>
        </p:nvSpPr>
        <p:spPr>
          <a:xfrm>
            <a:off x="838200" y="1092200"/>
            <a:ext cx="10515600" cy="50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cs-CZ" sz="2800"/>
              <a:t>Deep learning tool designed to localize cell nuclei.</a:t>
            </a:r>
            <a:endParaRPr sz="2800"/>
          </a:p>
          <a:p>
            <a:pPr indent="-342900" lvl="0" marL="4572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cs-CZ" sz="2800"/>
              <a:t>Available as:</a:t>
            </a:r>
            <a:endParaRPr sz="2800"/>
          </a:p>
          <a:p>
            <a:pPr indent="-317500" lvl="1" marL="9144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○"/>
            </a:pPr>
            <a:r>
              <a:rPr lang="cs-CZ" sz="2400"/>
              <a:t>Package for training custom prediction model (Python).</a:t>
            </a:r>
            <a:endParaRPr sz="2400"/>
          </a:p>
          <a:p>
            <a:pPr indent="-317500" lvl="1" marL="9144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○"/>
            </a:pPr>
            <a:r>
              <a:rPr lang="cs-CZ" sz="2400"/>
              <a:t>Pretrained model ready to use.</a:t>
            </a:r>
            <a:endParaRPr sz="2400"/>
          </a:p>
          <a:p>
            <a:pPr indent="-317500" lvl="1" marL="914400" rtl="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SzPts val="1400"/>
              <a:buChar char="○"/>
            </a:pPr>
            <a:r>
              <a:rPr lang="cs-CZ" sz="2400"/>
              <a:t>Plugin(s) using pre-trained models.</a:t>
            </a:r>
            <a:endParaRPr sz="2400"/>
          </a:p>
        </p:txBody>
      </p:sp>
      <p:pic>
        <p:nvPicPr>
          <p:cNvPr id="128" name="Google Shape;12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62932" y="3352310"/>
            <a:ext cx="5519196" cy="25077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12490" y="3496198"/>
            <a:ext cx="2265271" cy="23193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"/>
          <p:cNvSpPr txBox="1"/>
          <p:nvPr>
            <p:ph type="title"/>
          </p:nvPr>
        </p:nvSpPr>
        <p:spPr>
          <a:xfrm>
            <a:off x="838200" y="105964"/>
            <a:ext cx="10515600" cy="9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Black"/>
              <a:buNone/>
            </a:pPr>
            <a:r>
              <a:rPr lang="cs-CZ" sz="3200"/>
              <a:t>How it works?</a:t>
            </a:r>
            <a:endParaRPr sz="3200"/>
          </a:p>
        </p:txBody>
      </p:sp>
      <p:sp>
        <p:nvSpPr>
          <p:cNvPr id="135" name="Google Shape;135;p4"/>
          <p:cNvSpPr txBox="1"/>
          <p:nvPr>
            <p:ph idx="1" type="body"/>
          </p:nvPr>
        </p:nvSpPr>
        <p:spPr>
          <a:xfrm>
            <a:off x="838200" y="1092200"/>
            <a:ext cx="10515600" cy="50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cs-CZ" sz="2800"/>
              <a:t>Tool designed to localize cell nuclei via star-convex polygons.</a:t>
            </a:r>
            <a:endParaRPr sz="2800"/>
          </a:p>
          <a:p>
            <a:pPr indent="-342900" lvl="0" marL="457200" rtl="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SzPts val="1800"/>
              <a:buChar char="●"/>
            </a:pPr>
            <a:r>
              <a:rPr lang="cs-CZ" sz="2800"/>
              <a:t>Similar to methods that directly predict shapes for each object of interest.</a:t>
            </a:r>
            <a:endParaRPr sz="2800"/>
          </a:p>
        </p:txBody>
      </p:sp>
      <p:pic>
        <p:nvPicPr>
          <p:cNvPr id="136" name="Google Shape;136;p4"/>
          <p:cNvPicPr preferRelativeResize="0"/>
          <p:nvPr/>
        </p:nvPicPr>
        <p:blipFill rotWithShape="1">
          <a:blip r:embed="rId3">
            <a:alphaModFix/>
          </a:blip>
          <a:srcRect b="20437" l="46939" r="27774" t="17232"/>
          <a:stretch/>
        </p:blipFill>
        <p:spPr>
          <a:xfrm>
            <a:off x="2273431" y="2871449"/>
            <a:ext cx="2465717" cy="3418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4"/>
          <p:cNvPicPr preferRelativeResize="0"/>
          <p:nvPr/>
        </p:nvPicPr>
        <p:blipFill rotWithShape="1">
          <a:blip r:embed="rId4">
            <a:alphaModFix/>
          </a:blip>
          <a:srcRect b="0" l="2763" r="52594" t="0"/>
          <a:stretch/>
        </p:blipFill>
        <p:spPr>
          <a:xfrm>
            <a:off x="5340285" y="2871449"/>
            <a:ext cx="5711173" cy="28210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5"/>
          <p:cNvSpPr txBox="1"/>
          <p:nvPr>
            <p:ph type="title"/>
          </p:nvPr>
        </p:nvSpPr>
        <p:spPr>
          <a:xfrm>
            <a:off x="838200" y="105964"/>
            <a:ext cx="10515600" cy="9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Black"/>
              <a:buNone/>
            </a:pPr>
            <a:r>
              <a:rPr lang="cs-CZ" sz="3200"/>
              <a:t>How it works?</a:t>
            </a:r>
            <a:endParaRPr sz="3200"/>
          </a:p>
        </p:txBody>
      </p:sp>
      <p:sp>
        <p:nvSpPr>
          <p:cNvPr id="143" name="Google Shape;143;p5"/>
          <p:cNvSpPr txBox="1"/>
          <p:nvPr>
            <p:ph idx="1" type="body"/>
          </p:nvPr>
        </p:nvSpPr>
        <p:spPr>
          <a:xfrm>
            <a:off x="838200" y="1091833"/>
            <a:ext cx="10515600" cy="50551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cs-CZ" sz="2800"/>
              <a:t>Segmentation based on Star-Convex objects.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cs-CZ" sz="2800"/>
              <a:t>Capability to handle intersection/overlapping objects.</a:t>
            </a:r>
            <a:endParaRPr/>
          </a:p>
          <a:p>
            <a: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2800"/>
          </a:p>
        </p:txBody>
      </p:sp>
      <p:pic>
        <p:nvPicPr>
          <p:cNvPr id="144" name="Google Shape;144;p5"/>
          <p:cNvPicPr preferRelativeResize="0"/>
          <p:nvPr/>
        </p:nvPicPr>
        <p:blipFill rotWithShape="1">
          <a:blip r:embed="rId3">
            <a:alphaModFix/>
          </a:blip>
          <a:srcRect b="12237" l="67227" r="7485" t="28442"/>
          <a:stretch/>
        </p:blipFill>
        <p:spPr>
          <a:xfrm>
            <a:off x="2490391" y="2154233"/>
            <a:ext cx="3045170" cy="4018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5"/>
          <p:cNvPicPr preferRelativeResize="0"/>
          <p:nvPr/>
        </p:nvPicPr>
        <p:blipFill rotWithShape="1">
          <a:blip r:embed="rId4">
            <a:alphaModFix/>
          </a:blip>
          <a:srcRect b="14136" l="66433" r="5823" t="20626"/>
          <a:stretch/>
        </p:blipFill>
        <p:spPr>
          <a:xfrm>
            <a:off x="6096000" y="2145007"/>
            <a:ext cx="3045170" cy="40278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6"/>
          <p:cNvSpPr txBox="1"/>
          <p:nvPr>
            <p:ph type="title"/>
          </p:nvPr>
        </p:nvSpPr>
        <p:spPr>
          <a:xfrm>
            <a:off x="838200" y="105964"/>
            <a:ext cx="10515600" cy="9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cs-CZ" sz="4000"/>
              <a:t>What is the advantage?</a:t>
            </a:r>
            <a:endParaRPr/>
          </a:p>
        </p:txBody>
      </p:sp>
      <p:sp>
        <p:nvSpPr>
          <p:cNvPr id="151" name="Google Shape;151;p6"/>
          <p:cNvSpPr txBox="1"/>
          <p:nvPr>
            <p:ph idx="1" type="body"/>
          </p:nvPr>
        </p:nvSpPr>
        <p:spPr>
          <a:xfrm>
            <a:off x="838200" y="1091833"/>
            <a:ext cx="10515600" cy="50551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7"/>
          <p:cNvSpPr txBox="1"/>
          <p:nvPr>
            <p:ph type="title"/>
          </p:nvPr>
        </p:nvSpPr>
        <p:spPr>
          <a:xfrm>
            <a:off x="838200" y="105964"/>
            <a:ext cx="10515600" cy="9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cs-CZ" sz="4000"/>
              <a:t>What is the advantage?</a:t>
            </a:r>
            <a:endParaRPr/>
          </a:p>
        </p:txBody>
      </p:sp>
      <p:sp>
        <p:nvSpPr>
          <p:cNvPr id="157" name="Google Shape;157;p7"/>
          <p:cNvSpPr txBox="1"/>
          <p:nvPr>
            <p:ph idx="1" type="body"/>
          </p:nvPr>
        </p:nvSpPr>
        <p:spPr>
          <a:xfrm>
            <a:off x="838200" y="1091833"/>
            <a:ext cx="10515600" cy="50551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cs-CZ" sz="2800"/>
              <a:t>Easy to use.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cs-CZ" sz="2800"/>
              <a:t>Can detect overlapping objects.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cs-CZ" sz="2800"/>
              <a:t>Robust to intensity changes.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cs-CZ" sz="2800"/>
              <a:t>Usable for both 2D and 3D data.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cs-CZ" sz="2800"/>
              <a:t>Available as plugin.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cs-CZ" sz="2800"/>
              <a:t>Available models are widely usable.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cs-CZ" sz="2800"/>
              <a:t>Possibility to retrain model for specific data.</a:t>
            </a:r>
            <a:endParaRPr/>
          </a:p>
          <a:p>
            <a: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2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8"/>
          <p:cNvSpPr txBox="1"/>
          <p:nvPr>
            <p:ph type="title"/>
          </p:nvPr>
        </p:nvSpPr>
        <p:spPr>
          <a:xfrm>
            <a:off x="838200" y="105964"/>
            <a:ext cx="10515600" cy="9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Black"/>
              <a:buNone/>
            </a:pPr>
            <a:r>
              <a:rPr lang="cs-CZ" sz="3200"/>
              <a:t>Pretrained models</a:t>
            </a:r>
            <a:endParaRPr sz="3200"/>
          </a:p>
        </p:txBody>
      </p:sp>
      <p:sp>
        <p:nvSpPr>
          <p:cNvPr id="163" name="Google Shape;163;p8"/>
          <p:cNvSpPr txBox="1"/>
          <p:nvPr>
            <p:ph idx="1" type="body"/>
          </p:nvPr>
        </p:nvSpPr>
        <p:spPr>
          <a:xfrm>
            <a:off x="838200" y="5246994"/>
            <a:ext cx="10515600" cy="9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64" name="Google Shape;164;p8"/>
          <p:cNvPicPr preferRelativeResize="0"/>
          <p:nvPr/>
        </p:nvPicPr>
        <p:blipFill rotWithShape="1">
          <a:blip r:embed="rId3">
            <a:alphaModFix/>
          </a:blip>
          <a:srcRect b="7276" l="12995" r="5630" t="19516"/>
          <a:stretch/>
        </p:blipFill>
        <p:spPr>
          <a:xfrm>
            <a:off x="963475" y="1029165"/>
            <a:ext cx="10186306" cy="51178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9"/>
          <p:cNvSpPr txBox="1"/>
          <p:nvPr>
            <p:ph type="title"/>
          </p:nvPr>
        </p:nvSpPr>
        <p:spPr>
          <a:xfrm>
            <a:off x="838200" y="105964"/>
            <a:ext cx="10515600" cy="9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Black"/>
              <a:buNone/>
            </a:pPr>
            <a:r>
              <a:rPr lang="cs-CZ" sz="3200"/>
              <a:t>StarDist in FIJI</a:t>
            </a:r>
            <a:endParaRPr/>
          </a:p>
        </p:txBody>
      </p:sp>
      <p:pic>
        <p:nvPicPr>
          <p:cNvPr id="170" name="Google Shape;17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11622" y="1130710"/>
            <a:ext cx="10160273" cy="51148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0"/>
          <p:cNvSpPr txBox="1"/>
          <p:nvPr>
            <p:ph type="title"/>
          </p:nvPr>
        </p:nvSpPr>
        <p:spPr>
          <a:xfrm>
            <a:off x="838200" y="105964"/>
            <a:ext cx="10515600" cy="9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Black"/>
              <a:buNone/>
            </a:pPr>
            <a:r>
              <a:rPr lang="cs-CZ" sz="3200"/>
              <a:t>Settings</a:t>
            </a:r>
            <a:endParaRPr sz="3200"/>
          </a:p>
        </p:txBody>
      </p:sp>
      <p:sp>
        <p:nvSpPr>
          <p:cNvPr id="176" name="Google Shape;176;p10"/>
          <p:cNvSpPr txBox="1"/>
          <p:nvPr>
            <p:ph idx="1" type="body"/>
          </p:nvPr>
        </p:nvSpPr>
        <p:spPr>
          <a:xfrm>
            <a:off x="199103" y="1082368"/>
            <a:ext cx="5896897" cy="50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cs-CZ" sz="2800"/>
              <a:t>Preprocessing settings</a:t>
            </a:r>
            <a:endParaRPr sz="2800"/>
          </a:p>
          <a:p>
            <a:pPr indent="-317500" lvl="1" marL="9144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○"/>
            </a:pPr>
            <a:r>
              <a:rPr lang="cs-CZ" sz="2400"/>
              <a:t>Normalization of image values.</a:t>
            </a:r>
            <a:endParaRPr sz="2400"/>
          </a:p>
          <a:p>
            <a:pPr indent="-317500" lvl="1" marL="9144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○"/>
            </a:pPr>
            <a:r>
              <a:rPr lang="cs-CZ" sz="2400"/>
              <a:t>Correction of “underexposure”.</a:t>
            </a:r>
            <a:endParaRPr sz="2400"/>
          </a:p>
          <a:p>
            <a:pPr indent="-317500" lvl="1" marL="9144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○"/>
            </a:pPr>
            <a:r>
              <a:rPr lang="cs-CZ" sz="2400"/>
              <a:t>Correction of “overexposure”.</a:t>
            </a:r>
            <a:endParaRPr sz="2400"/>
          </a:p>
          <a:p>
            <a:pPr indent="-342900" lvl="0" marL="4572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cs-CZ" sz="2800"/>
              <a:t>StarDist settings</a:t>
            </a:r>
            <a:endParaRPr sz="2800"/>
          </a:p>
          <a:p>
            <a:pPr indent="-317500" lvl="1" marL="9144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○"/>
            </a:pPr>
            <a:r>
              <a:rPr lang="cs-CZ" sz="2400"/>
              <a:t>Probability Threshold - how sure we want to be in detection of object.</a:t>
            </a:r>
            <a:endParaRPr sz="2400"/>
          </a:p>
          <a:p>
            <a:pPr indent="-317500" lvl="1" marL="9144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○"/>
            </a:pPr>
            <a:r>
              <a:rPr lang="cs-CZ" sz="2400"/>
              <a:t>Overlap Threshold - how much overlap we want to allow.</a:t>
            </a:r>
            <a:endParaRPr sz="2400"/>
          </a:p>
          <a:p>
            <a:pPr indent="0" lvl="0" marL="0" rtl="0" algn="l">
              <a:lnSpc>
                <a:spcPct val="90000"/>
              </a:lnSpc>
              <a:spcBef>
                <a:spcPts val="2200"/>
              </a:spcBef>
              <a:spcAft>
                <a:spcPts val="600"/>
              </a:spcAft>
              <a:buSzPts val="1800"/>
              <a:buNone/>
            </a:pPr>
            <a:r>
              <a:t/>
            </a:r>
            <a:endParaRPr sz="2800"/>
          </a:p>
        </p:txBody>
      </p:sp>
      <p:pic>
        <p:nvPicPr>
          <p:cNvPr id="177" name="Google Shape;177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82223" y="1082368"/>
            <a:ext cx="4771577" cy="52164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1"/>
          <p:cNvSpPr txBox="1"/>
          <p:nvPr>
            <p:ph type="title"/>
          </p:nvPr>
        </p:nvSpPr>
        <p:spPr>
          <a:xfrm>
            <a:off x="838200" y="105964"/>
            <a:ext cx="10515600" cy="9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Black"/>
              <a:buNone/>
            </a:pPr>
            <a:r>
              <a:rPr lang="cs-CZ" sz="3200"/>
              <a:t>Settings - Overlap</a:t>
            </a:r>
            <a:endParaRPr sz="3200"/>
          </a:p>
        </p:txBody>
      </p:sp>
      <p:pic>
        <p:nvPicPr>
          <p:cNvPr id="183" name="Google Shape;183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4048" y="1006536"/>
            <a:ext cx="4872323" cy="5264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46371" y="1696795"/>
            <a:ext cx="3570236" cy="3772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19185" y="1696795"/>
            <a:ext cx="3570236" cy="37724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2"/>
          <p:cNvSpPr txBox="1"/>
          <p:nvPr>
            <p:ph type="title"/>
          </p:nvPr>
        </p:nvSpPr>
        <p:spPr>
          <a:xfrm>
            <a:off x="838200" y="105964"/>
            <a:ext cx="10515600" cy="9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Black"/>
              <a:buNone/>
            </a:pPr>
            <a:r>
              <a:rPr lang="cs-CZ" sz="3200"/>
              <a:t>Settings - Overlap</a:t>
            </a:r>
            <a:endParaRPr sz="3200"/>
          </a:p>
        </p:txBody>
      </p:sp>
      <p:pic>
        <p:nvPicPr>
          <p:cNvPr id="191" name="Google Shape;191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03493" y="1740105"/>
            <a:ext cx="3580068" cy="3782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047" y="1005964"/>
            <a:ext cx="4851920" cy="52510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11932" y="1740121"/>
            <a:ext cx="3580068" cy="37827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3"/>
          <p:cNvSpPr txBox="1"/>
          <p:nvPr>
            <p:ph type="title"/>
          </p:nvPr>
        </p:nvSpPr>
        <p:spPr>
          <a:xfrm>
            <a:off x="838200" y="105964"/>
            <a:ext cx="10515600" cy="9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Black"/>
              <a:buNone/>
            </a:pPr>
            <a:r>
              <a:rPr lang="cs-CZ" sz="3200"/>
              <a:t>Settings - Overlap + Probability</a:t>
            </a:r>
            <a:endParaRPr sz="3200"/>
          </a:p>
        </p:txBody>
      </p:sp>
      <p:pic>
        <p:nvPicPr>
          <p:cNvPr id="199" name="Google Shape;19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40165" y="1524359"/>
            <a:ext cx="3605151" cy="38093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054" y="1005964"/>
            <a:ext cx="4783577" cy="5255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86850" y="1524359"/>
            <a:ext cx="3605150" cy="38092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4"/>
          <p:cNvSpPr txBox="1"/>
          <p:nvPr>
            <p:ph type="title"/>
          </p:nvPr>
        </p:nvSpPr>
        <p:spPr>
          <a:xfrm>
            <a:off x="838200" y="105964"/>
            <a:ext cx="10515600" cy="9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Black"/>
              <a:buNone/>
            </a:pPr>
            <a:r>
              <a:rPr lang="cs-CZ" sz="3200"/>
              <a:t>Plugins available for:</a:t>
            </a:r>
            <a:endParaRPr/>
          </a:p>
        </p:txBody>
      </p:sp>
      <p:sp>
        <p:nvSpPr>
          <p:cNvPr id="207" name="Google Shape;207;p14"/>
          <p:cNvSpPr txBox="1"/>
          <p:nvPr>
            <p:ph idx="1" type="body"/>
          </p:nvPr>
        </p:nvSpPr>
        <p:spPr>
          <a:xfrm>
            <a:off x="331364" y="1150937"/>
            <a:ext cx="5681554" cy="4556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cs-CZ"/>
              <a:t>ImageJ/Fiji</a:t>
            </a:r>
            <a:br>
              <a:rPr lang="cs-CZ"/>
            </a:br>
            <a:r>
              <a:rPr lang="cs-CZ"/>
              <a:t>Scriptable ImageJ/Fiji plugin that can be used to run pretrained StarDist models on 2D or 2D+time images.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cs-CZ"/>
              <a:t>Napari</a:t>
            </a:r>
            <a:br>
              <a:rPr lang="cs-CZ"/>
            </a:br>
            <a:r>
              <a:rPr lang="cs-CZ"/>
              <a:t>Plugin for the Python-based multi-dimensional image viewer napari. It directly uses the StarDist Python package and works for 2D and 3D images.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208" name="Google Shape;208;p14"/>
          <p:cNvSpPr txBox="1"/>
          <p:nvPr/>
        </p:nvSpPr>
        <p:spPr>
          <a:xfrm>
            <a:off x="6096000" y="1150936"/>
            <a:ext cx="5681554" cy="4556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cs-CZ" sz="2400" u="none" cap="none" strike="noStrik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QuPath</a:t>
            </a:r>
            <a:br>
              <a:rPr b="0" i="0" lang="cs-CZ" sz="2400" u="none" cap="none" strike="noStrik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</a:br>
            <a:r>
              <a:rPr b="0" i="0" lang="cs-CZ" sz="2400" u="none" cap="none" strike="noStrik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Inspired by the Fiji plugin, Pete Bankhead made a custom implementation of StarDist 2D for QuPath to use pretrained models.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cs-CZ" sz="2400" u="none" cap="none" strike="noStrik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Icy</a:t>
            </a:r>
            <a:br>
              <a:rPr b="0" i="0" lang="cs-CZ" sz="2400" u="none" cap="none" strike="noStrik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</a:br>
            <a:r>
              <a:rPr b="0" i="0" lang="cs-CZ" sz="2400" u="none" cap="none" strike="noStrik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Based on the Fiji plugin, Deborah Schmidt made a StarDist 2D plugin for Icy to use pretrained models.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cs-CZ" sz="2400" u="none" cap="none" strike="noStrik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KNIME</a:t>
            </a:r>
            <a:br>
              <a:rPr b="0" i="0" lang="cs-CZ" sz="2400" u="none" cap="none" strike="noStrik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</a:br>
            <a:r>
              <a:rPr b="0" i="0" lang="cs-CZ" sz="2400" u="none" cap="none" strike="noStrik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Stefan Helfrich has modified the Fiji plugin to be compatible with KNIME.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5"/>
          <p:cNvSpPr txBox="1"/>
          <p:nvPr>
            <p:ph type="title"/>
          </p:nvPr>
        </p:nvSpPr>
        <p:spPr>
          <a:xfrm>
            <a:off x="838200" y="105964"/>
            <a:ext cx="10515600" cy="9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Black"/>
              <a:buNone/>
            </a:pPr>
            <a:r>
              <a:rPr lang="cs-CZ" sz="3200"/>
              <a:t>References</a:t>
            </a:r>
            <a:endParaRPr sz="3200"/>
          </a:p>
        </p:txBody>
      </p:sp>
      <p:sp>
        <p:nvSpPr>
          <p:cNvPr id="214" name="Google Shape;214;p15"/>
          <p:cNvSpPr txBox="1"/>
          <p:nvPr>
            <p:ph idx="1" type="body"/>
          </p:nvPr>
        </p:nvSpPr>
        <p:spPr>
          <a:xfrm>
            <a:off x="838200" y="1091833"/>
            <a:ext cx="10515600" cy="50551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365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700"/>
              <a:buFont typeface="Fira Sans"/>
              <a:buChar char="●"/>
            </a:pPr>
            <a:r>
              <a:rPr b="0" i="0" lang="cs-CZ" u="none" cap="none" strike="noStrike">
                <a:solidFill>
                  <a:srgbClr val="24292E"/>
                </a:solidFill>
                <a:highlight>
                  <a:srgbClr val="FFFFFF"/>
                </a:highlight>
                <a:latin typeface="Fira Sans"/>
                <a:ea typeface="Fira Sans"/>
                <a:cs typeface="Fira Sans"/>
                <a:sym typeface="Fira Sans"/>
              </a:rPr>
              <a:t>Uwe Schmidt, Martin Weigert, Coleman Broaddus, and Gene Myers.</a:t>
            </a:r>
            <a:br>
              <a:rPr b="0" i="0" lang="cs-CZ" u="none" cap="none" strike="noStrike">
                <a:solidFill>
                  <a:srgbClr val="24292E"/>
                </a:solidFill>
                <a:highlight>
                  <a:srgbClr val="FFFFFF"/>
                </a:highlight>
                <a:latin typeface="Fira Sans"/>
                <a:ea typeface="Fira Sans"/>
                <a:cs typeface="Fira Sans"/>
                <a:sym typeface="Fira Sans"/>
              </a:rPr>
            </a:br>
            <a:r>
              <a:rPr b="0" i="1" lang="cs-CZ" u="none" cap="none" strike="noStrike">
                <a:solidFill>
                  <a:srgbClr val="0097A7"/>
                </a:solidFill>
                <a:highlight>
                  <a:srgbClr val="FFFFFF"/>
                </a:highlight>
                <a:uFill>
                  <a:noFill/>
                </a:uFill>
                <a:latin typeface="Fira Sans"/>
                <a:ea typeface="Fira Sans"/>
                <a:cs typeface="Fira Sans"/>
                <a:sym typeface="Fira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Cell Detection with Star-convex Polygons</a:t>
            </a:r>
            <a:r>
              <a:rPr b="0" i="0" lang="cs-CZ" u="none" cap="none" strike="noStrike">
                <a:solidFill>
                  <a:srgbClr val="24292E"/>
                </a:solidFill>
                <a:highlight>
                  <a:srgbClr val="FFFFFF"/>
                </a:highlight>
                <a:latin typeface="Fira Sans"/>
                <a:ea typeface="Fira Sans"/>
                <a:cs typeface="Fira Sans"/>
                <a:sym typeface="Fira Sans"/>
              </a:rPr>
              <a:t>.</a:t>
            </a:r>
            <a:br>
              <a:rPr b="0" i="0" lang="cs-CZ" u="none" cap="none" strike="noStrike">
                <a:solidFill>
                  <a:srgbClr val="24292E"/>
                </a:solidFill>
                <a:highlight>
                  <a:srgbClr val="FFFFFF"/>
                </a:highlight>
                <a:latin typeface="Fira Sans"/>
                <a:ea typeface="Fira Sans"/>
                <a:cs typeface="Fira Sans"/>
                <a:sym typeface="Fira Sans"/>
              </a:rPr>
            </a:br>
            <a:r>
              <a:rPr b="0" i="0" lang="cs-CZ" u="none" cap="none" strike="noStrike">
                <a:solidFill>
                  <a:srgbClr val="24292E"/>
                </a:solidFill>
                <a:highlight>
                  <a:srgbClr val="FFFFFF"/>
                </a:highlight>
                <a:latin typeface="Fira Sans"/>
                <a:ea typeface="Fira Sans"/>
                <a:cs typeface="Fira Sans"/>
                <a:sym typeface="Fira Sans"/>
              </a:rPr>
              <a:t>International Conference on Medical Image Computing and Computer-Assisted Intervention (MICCAI), Granada, Spain, September 2018.</a:t>
            </a:r>
            <a:endParaRPr/>
          </a:p>
          <a:p>
            <a:pPr indent="-3365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700"/>
              <a:buFont typeface="Fira Sans"/>
              <a:buChar char="●"/>
            </a:pPr>
            <a:r>
              <a:rPr b="0" i="0" lang="cs-CZ" u="none" cap="none" strike="noStrike">
                <a:solidFill>
                  <a:srgbClr val="24292E"/>
                </a:solidFill>
                <a:highlight>
                  <a:srgbClr val="FFFFFF"/>
                </a:highlight>
                <a:latin typeface="Fira Sans"/>
                <a:ea typeface="Fira Sans"/>
                <a:cs typeface="Fira Sans"/>
                <a:sym typeface="Fira Sans"/>
              </a:rPr>
              <a:t>Martin Weigert, Uwe Schmidt, Robert Haase, Ko Sugawara, and Gene Myers.</a:t>
            </a:r>
            <a:br>
              <a:rPr b="0" i="0" lang="cs-CZ" u="none" cap="none" strike="noStrike">
                <a:solidFill>
                  <a:srgbClr val="24292E"/>
                </a:solidFill>
                <a:highlight>
                  <a:srgbClr val="FFFFFF"/>
                </a:highlight>
                <a:latin typeface="Fira Sans"/>
                <a:ea typeface="Fira Sans"/>
                <a:cs typeface="Fira Sans"/>
                <a:sym typeface="Fira Sans"/>
              </a:rPr>
            </a:br>
            <a:r>
              <a:rPr b="0" i="1" lang="cs-CZ" u="none" cap="none" strike="noStrike">
                <a:solidFill>
                  <a:srgbClr val="0097A7"/>
                </a:solidFill>
                <a:highlight>
                  <a:srgbClr val="FFFFFF"/>
                </a:highlight>
                <a:uFill>
                  <a:noFill/>
                </a:uFill>
                <a:latin typeface="Fira Sans"/>
                <a:ea typeface="Fira Sans"/>
                <a:cs typeface="Fira Sans"/>
                <a:sym typeface="Fira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Star-convex Polyhedra for 3D Object Detection and Segmentation in Microscopy</a:t>
            </a:r>
            <a:r>
              <a:rPr b="0" i="0" lang="cs-CZ" u="none" cap="none" strike="noStrike">
                <a:solidFill>
                  <a:srgbClr val="24292E"/>
                </a:solidFill>
                <a:highlight>
                  <a:srgbClr val="FFFFFF"/>
                </a:highlight>
                <a:latin typeface="Fira Sans"/>
                <a:ea typeface="Fira Sans"/>
                <a:cs typeface="Fira Sans"/>
                <a:sym typeface="Fira Sans"/>
              </a:rPr>
              <a:t>.</a:t>
            </a:r>
            <a:br>
              <a:rPr b="0" i="0" lang="cs-CZ" u="none" cap="none" strike="noStrike">
                <a:solidFill>
                  <a:srgbClr val="24292E"/>
                </a:solidFill>
                <a:highlight>
                  <a:srgbClr val="FFFFFF"/>
                </a:highlight>
                <a:latin typeface="Fira Sans"/>
                <a:ea typeface="Fira Sans"/>
                <a:cs typeface="Fira Sans"/>
                <a:sym typeface="Fira Sans"/>
              </a:rPr>
            </a:br>
            <a:r>
              <a:rPr b="0" i="0" lang="cs-CZ" u="none" cap="none" strike="noStrike">
                <a:solidFill>
                  <a:srgbClr val="24292E"/>
                </a:solidFill>
                <a:highlight>
                  <a:srgbClr val="FFFFFF"/>
                </a:highlight>
                <a:latin typeface="Fira Sans"/>
                <a:ea typeface="Fira Sans"/>
                <a:cs typeface="Fira Sans"/>
                <a:sym typeface="Fira Sans"/>
              </a:rPr>
              <a:t>The IEEE Winter Conference on Applications of Computer Vision (WACV), Snowmass Village, Colorado, March 2020</a:t>
            </a:r>
            <a:endParaRPr/>
          </a:p>
          <a:p>
            <a:pPr indent="-3365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700"/>
              <a:buFont typeface="Fira Sans"/>
              <a:buChar char="●"/>
            </a:pPr>
            <a:r>
              <a:rPr b="0" i="0" lang="cs-CZ" u="none" cap="none" strike="noStrike">
                <a:solidFill>
                  <a:srgbClr val="333333"/>
                </a:solidFill>
                <a:highlight>
                  <a:srgbClr val="FFFFFF"/>
                </a:highlight>
                <a:latin typeface="Fira Sans"/>
                <a:ea typeface="Fira Sans"/>
                <a:cs typeface="Fira Sans"/>
                <a:sym typeface="Fira Sans"/>
              </a:rPr>
              <a:t>ImageJ/Fiji plugin for </a:t>
            </a:r>
            <a:r>
              <a:rPr b="0" i="0" lang="cs-CZ" u="none" cap="none" strike="noStrike">
                <a:solidFill>
                  <a:srgbClr val="0014CA"/>
                </a:solidFill>
                <a:highlight>
                  <a:srgbClr val="FFFFFF"/>
                </a:highlight>
                <a:uFill>
                  <a:noFill/>
                </a:uFill>
                <a:latin typeface="Fira Sans"/>
                <a:ea typeface="Fira Sans"/>
                <a:cs typeface="Fira Sans"/>
                <a:sym typeface="Fira San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StarDist</a:t>
            </a:r>
            <a:r>
              <a:rPr b="0" i="0" lang="cs-CZ" u="none" cap="none" strike="noStrike">
                <a:solidFill>
                  <a:srgbClr val="24292E"/>
                </a:solidFill>
                <a:highlight>
                  <a:srgbClr val="FFFFFF"/>
                </a:highlight>
                <a:latin typeface="Fira Sans"/>
                <a:ea typeface="Fira Sans"/>
                <a:cs typeface="Fira Sans"/>
                <a:sym typeface="Fira Sans"/>
              </a:rPr>
              <a:t>: </a:t>
            </a:r>
            <a:r>
              <a:rPr b="0" i="0" lang="cs-CZ" u="sng" cap="none" strike="noStrike">
                <a:solidFill>
                  <a:srgbClr val="0097A7"/>
                </a:solidFill>
                <a:highlight>
                  <a:srgbClr val="FFFFFF"/>
                </a:highlight>
                <a:latin typeface="Fira Sans"/>
                <a:ea typeface="Fira Sans"/>
                <a:cs typeface="Fira Sans"/>
                <a:sym typeface="Fira Sans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https://imagej.net/plugins/stardist</a:t>
            </a:r>
            <a:endParaRPr b="0" i="0" u="none" cap="none" strike="noStrike">
              <a:solidFill>
                <a:srgbClr val="24292E"/>
              </a:solidFill>
              <a:highlight>
                <a:srgbClr val="FFFFFF"/>
              </a:highlight>
              <a:latin typeface="Fira Sans"/>
              <a:ea typeface="Fira Sans"/>
              <a:cs typeface="Fira Sans"/>
              <a:sym typeface="Fira Sans"/>
            </a:endParaRPr>
          </a:p>
          <a:p>
            <a: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36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50ce94177f_0_0"/>
          <p:cNvSpPr txBox="1"/>
          <p:nvPr>
            <p:ph type="title"/>
          </p:nvPr>
        </p:nvSpPr>
        <p:spPr>
          <a:xfrm>
            <a:off x="838200" y="105964"/>
            <a:ext cx="10515600" cy="900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Data and Citation</a:t>
            </a:r>
            <a:endParaRPr/>
          </a:p>
        </p:txBody>
      </p:sp>
      <p:sp>
        <p:nvSpPr>
          <p:cNvPr id="220" name="Google Shape;220;g250ce94177f_0_0"/>
          <p:cNvSpPr txBox="1"/>
          <p:nvPr>
            <p:ph idx="1" type="body"/>
          </p:nvPr>
        </p:nvSpPr>
        <p:spPr>
          <a:xfrm>
            <a:off x="838200" y="1091833"/>
            <a:ext cx="10515600" cy="5055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-CZ"/>
              <a:t>We used image set BBBC038v1, available from the Broad Bioimage Benchmark Collection [Caicedo et al., Nature Methods, 2019].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Kuba</dc:creator>
</cp:coreProperties>
</file>