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87" r:id="rId3"/>
    <p:sldId id="383" r:id="rId4"/>
    <p:sldId id="289" r:id="rId5"/>
    <p:sldId id="282" r:id="rId6"/>
    <p:sldId id="283" r:id="rId7"/>
    <p:sldId id="261" r:id="rId8"/>
    <p:sldId id="262" r:id="rId9"/>
    <p:sldId id="300" r:id="rId10"/>
    <p:sldId id="298" r:id="rId11"/>
    <p:sldId id="299" r:id="rId12"/>
    <p:sldId id="290" r:id="rId13"/>
    <p:sldId id="390" r:id="rId14"/>
    <p:sldId id="384" r:id="rId15"/>
    <p:sldId id="385" r:id="rId16"/>
    <p:sldId id="386" r:id="rId17"/>
    <p:sldId id="388" r:id="rId18"/>
    <p:sldId id="292" r:id="rId19"/>
    <p:sldId id="387" r:id="rId20"/>
    <p:sldId id="296" r:id="rId21"/>
    <p:sldId id="293" r:id="rId22"/>
    <p:sldId id="389" r:id="rId23"/>
    <p:sldId id="392" r:id="rId24"/>
    <p:sldId id="393" r:id="rId25"/>
    <p:sldId id="391" r:id="rId2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21B84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86610" autoAdjust="0"/>
  </p:normalViewPr>
  <p:slideViewPr>
    <p:cSldViewPr>
      <p:cViewPr varScale="1">
        <p:scale>
          <a:sx n="101" d="100"/>
          <a:sy n="101" d="100"/>
        </p:scale>
        <p:origin x="291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218A775-8638-4914-828D-85868B346D86}" type="datetimeFigureOut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FA2DDD-5DFB-45B5-85F5-09E7243ED9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By “light” I mean FLUORESCENCE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those of you who are not familiar with light</a:t>
            </a:r>
            <a:r>
              <a:rPr lang="en-US" baseline="0" dirty="0"/>
              <a:t> … light can be viewed as an electromagnetic wave … or particle …</a:t>
            </a:r>
          </a:p>
          <a:p>
            <a:r>
              <a:rPr lang="en-US" baseline="0" dirty="0"/>
              <a:t>But these are just simplification of the quantum-mechanic nature of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A2DDD-5DFB-45B5-85F5-09E7243ED9AE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364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Range of wavelengths quite limited</a:t>
            </a:r>
          </a:p>
          <a:p>
            <a:r>
              <a:rPr lang="en-US" dirty="0"/>
              <a:t>Why is it important? The resolution is commensurate with the size of the probe (like tip of the phono pickup); with light the probe size is the wavelength…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2DDD-5DFB-45B5-85F5-09E7243ED9AE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4832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we need to know who are we dealing with:</a:t>
            </a:r>
            <a:r>
              <a:rPr lang="en-US" baseline="0" dirty="0"/>
              <a:t> the Image Formation Process</a:t>
            </a:r>
          </a:p>
          <a:p>
            <a:r>
              <a:rPr lang="en-US" baseline="0" dirty="0"/>
              <a:t>...note on Airy disc: a blurry spot with rings of zero intensity...</a:t>
            </a:r>
          </a:p>
          <a:p>
            <a:r>
              <a:rPr lang="en-US" baseline="0" dirty="0"/>
              <a:t>.......</a:t>
            </a:r>
          </a:p>
          <a:p>
            <a:endParaRPr lang="en-US" baseline="0" dirty="0"/>
          </a:p>
          <a:p>
            <a:r>
              <a:rPr lang="en-US" baseline="0" dirty="0"/>
              <a:t>(at the end) Magnification plays some role in the size of the Airy disk. But we can back-project the Airy disk through the lens to a small “Airy disc” in the sample.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B18D4-A51E-4BC4-8A1E-D62C224100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06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diffraction of light dictates that the narrower a gaussian beam is, the faster it spreads</a:t>
            </a:r>
          </a:p>
          <a:p>
            <a:r>
              <a:rPr lang="en-US" dirty="0"/>
              <a:t>And conversely, if we want to focus a light to a small spot, the beam must converge with high angles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A2DDD-5DFB-45B5-85F5-09E7243ED9AE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998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Whereas in astronomy we look at the far field, in microscopy, the resolution can</a:t>
            </a:r>
            <a:r>
              <a:rPr lang="en-US" baseline="0" dirty="0"/>
              <a:t> be expressed as “how small spot can we illuminate with a laser beam?”</a:t>
            </a:r>
          </a:p>
          <a:p>
            <a:r>
              <a:rPr lang="en-US" baseline="0" dirty="0"/>
              <a:t>The same diffraction rules say, that to illuminate a small spot the light has to converge from a large range of angles!</a:t>
            </a:r>
          </a:p>
          <a:p>
            <a:r>
              <a:rPr lang="en-US" baseline="0" dirty="0"/>
              <a:t>Practically, the best achievable resolution is around 200 nm. Absolutely no details finer than the resolution limit can pass the objective lens!</a:t>
            </a:r>
          </a:p>
          <a:p>
            <a:r>
              <a:rPr lang="en-US" dirty="0"/>
              <a:t>That also means that small objects</a:t>
            </a:r>
            <a:r>
              <a:rPr lang="en-US" baseline="0" dirty="0"/>
              <a:t> below the resolution limit are imaged as blurry blobs – the PSF.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A2DDD-5DFB-45B5-85F5-09E7243ED9AE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2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/>
              <a:t>The resolution limit is so fundamental, it is literally carved in stone…</a:t>
            </a:r>
          </a:p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3858BD8-1B4F-4980-A059-BEA7A263B33F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/>
              <a:t>Convolution – very nice linear integral operation, beautiful properties, especially together with Fourier Transform </a:t>
            </a:r>
            <a:r>
              <a:rPr lang="en-US" altLang="en-US" dirty="0">
                <a:sym typeface="Wingdings" panose="05000000000000000000" pitchFamily="2" charset="2"/>
              </a:rPr>
              <a:t> This</a:t>
            </a:r>
            <a:r>
              <a:rPr lang="en-US" altLang="en-US" baseline="0" dirty="0">
                <a:sym typeface="Wingdings" panose="05000000000000000000" pitchFamily="2" charset="2"/>
              </a:rPr>
              <a:t> only works for incoherent light = FLUORESCENCE…</a:t>
            </a:r>
            <a:endParaRPr lang="en-US" altLang="en-US" dirty="0"/>
          </a:p>
          <a:p>
            <a:pPr>
              <a:spcBef>
                <a:spcPct val="0"/>
              </a:spcBef>
            </a:pPr>
            <a:r>
              <a:rPr lang="en-US" altLang="en-US" dirty="0"/>
              <a:t>image formation happens in real world = 3D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PSF can be measured on sub-resolution (100 nm) fluorescent beads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there are complicated models to calculate PSF as well…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PSF is usually rotationally symmetric around z-axis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remember, these are x-z sections</a:t>
            </a:r>
          </a:p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74CFF40-D4D2-4F7D-9DD1-02B1C777CC2D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EE1FD74-D8F5-0D85-DFB8-F9AE5089B5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925C99-C254-4BC1-A6A0-9BE022B5D38E}" type="slidenum">
              <a:rPr lang="cs-CZ" altLang="en-US"/>
              <a:pPr/>
              <a:t>10</a:t>
            </a:fld>
            <a:endParaRPr lang="cs-CZ" altLang="en-US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BD83FBED-FB7F-A61B-8843-DCAA441937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9501332C-265B-326A-6D95-31D0AC1E75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the fluorescent background causes lot of noise…</a:t>
            </a:r>
          </a:p>
          <a:p>
            <a:r>
              <a:rPr lang="en-US" altLang="en-US"/>
              <a:t>we are photon-limited – each blink has only 1000-10000 photons, no averaging can help us…</a:t>
            </a:r>
            <a:endParaRPr lang="cs-CZ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CA7196D-4B04-2C29-4E59-057F2B6B10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AC0E16-9559-4B93-A3B1-F6DB4EB94CAA}" type="slidenum">
              <a:rPr lang="cs-CZ" altLang="en-US"/>
              <a:pPr/>
              <a:t>11</a:t>
            </a:fld>
            <a:endParaRPr lang="cs-CZ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B110FEC3-C251-801B-75B9-C9B889EFDA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40D7E61F-E56F-1EB8-8AFC-7824F32439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Mean photons per pixel</a:t>
            </a:r>
          </a:p>
          <a:p>
            <a:r>
              <a:rPr lang="en-US" altLang="en-US" dirty="0"/>
              <a:t>Remember, photons come with noise!</a:t>
            </a:r>
            <a:endParaRPr lang="cs-CZ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many sources of contrast in microscopy, we’ll consider fluorescence only, as it’s the most powerful tool.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2DDD-5DFB-45B5-85F5-09E7243ED9AE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114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as a useful tip, …</a:t>
            </a:r>
          </a:p>
          <a:p>
            <a:r>
              <a:rPr lang="en-US" dirty="0"/>
              <a:t>… but back to microscopy!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2DDD-5DFB-45B5-85F5-09E7243ED9AE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288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Solves the out-of-focus blur problem.</a:t>
            </a:r>
          </a:p>
          <a:p>
            <a:r>
              <a:rPr lang="en-US" dirty="0"/>
              <a:t>Here: raster scanning…</a:t>
            </a:r>
          </a:p>
          <a:p>
            <a:r>
              <a:rPr lang="en-US" dirty="0"/>
              <a:t>Mathematically, we multiply two PSF profiles – </a:t>
            </a:r>
            <a:r>
              <a:rPr lang="en-US" dirty="0" err="1"/>
              <a:t>exc</a:t>
            </a:r>
            <a:r>
              <a:rPr lang="en-US" dirty="0"/>
              <a:t> and det</a:t>
            </a:r>
          </a:p>
          <a:p>
            <a:r>
              <a:rPr lang="en-US" dirty="0"/>
              <a:t>Does not seem like much, but the effect is profound!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2DDD-5DFB-45B5-85F5-09E7243ED9AE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504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not just nicer images. Remember, photons come with noise, background photons = background noise!</a:t>
            </a:r>
          </a:p>
          <a:p>
            <a:r>
              <a:rPr lang="en-US" dirty="0"/>
              <a:t>More can be appreciated from the point of view of Fourier images…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2DDD-5DFB-45B5-85F5-09E7243ED9AE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7055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6dab88d34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6dab88d34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Adding harmonic (sin, cos) functions of equally spaced frequencies approximates the original signal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math, of course</a:t>
            </a:r>
          </a:p>
          <a:p>
            <a:r>
              <a:rPr lang="en-US" dirty="0"/>
              <a:t>FT = another integral</a:t>
            </a:r>
            <a:r>
              <a:rPr lang="en-US" baseline="0" dirty="0"/>
              <a:t> transformation, super useful! But I won’t go into any detail. Mention only, that high spatial frequencies (high details) are far from the center).</a:t>
            </a:r>
          </a:p>
          <a:p>
            <a:r>
              <a:rPr lang="en-US" baseline="0" dirty="0"/>
              <a:t>... ft – convolution theorem</a:t>
            </a:r>
          </a:p>
          <a:p>
            <a:r>
              <a:rPr lang="en-US" baseline="0" dirty="0"/>
              <a:t>Remember: convolution = image formation.</a:t>
            </a:r>
          </a:p>
          <a:p>
            <a:r>
              <a:rPr lang="en-US" baseline="0" dirty="0"/>
              <a:t>Note the shape of the widefield PSF and it’s FT!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B18D4-A51E-4BC4-8A1E-D62C224100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79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 to the Widefield PSF and it’s FT, the OTF</a:t>
            </a:r>
          </a:p>
          <a:p>
            <a:r>
              <a:rPr lang="en-US" dirty="0"/>
              <a:t>....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B18D4-A51E-4BC4-8A1E-D62C224100A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59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Missing problem solved!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B18D4-A51E-4BC4-8A1E-D62C224100A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410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 to the Widefield PSF and it’s FT, the OTF</a:t>
            </a:r>
          </a:p>
          <a:p>
            <a:r>
              <a:rPr lang="en-US" dirty="0"/>
              <a:t>Now that I’ve mentioned Spinning Disk Confocal…</a:t>
            </a:r>
          </a:p>
          <a:p>
            <a:r>
              <a:rPr lang="en-US" dirty="0"/>
              <a:t>....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B18D4-A51E-4BC4-8A1E-D62C224100A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053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6dab88d3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6dab88d3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With 500 nm light, 1.4 NA the pixel size should be around 80 nm</a:t>
            </a: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Magnification does not matter so much in point-scanning confocal microscope, where we can adjust the pixel size freely.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2DDD-5DFB-45B5-85F5-09E7243ED9AE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5898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ACFBE-12C6-4525-BC59-2288909666A3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DB55EE-04A5-41C0-B8B1-3111391844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98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61DBA-E77B-4392-B6F3-76DE9E19F72D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951BD-4E1D-4F55-BF4A-8405A6B119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1595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32476-C121-4826-B469-83B3B11C2876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DB82F2-6170-4852-A4C9-2206F0E9AF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3554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695C8-F3C7-4246-BFE8-4E71B032F006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F52D3-15FC-4D50-9CD8-66B752CD94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54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B1AB9-ED14-4B74-ABF3-07032BCB4C1E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CD8E7-8F92-43EF-870E-DFFD75EFF4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76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85845-B1FF-4091-B506-03AC3BB6D1FB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7E3CA9-B9BB-4170-80E7-ED8D37F621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275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C387C-1AAA-49A1-831E-8E3E105664C7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E3210A-6ED3-4044-90E6-8759BA787C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08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A4695-288D-4BD3-A6BD-4136DB00A806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B4D79-E5A6-4902-B787-8455D5B245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52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124B1-8A7C-4E71-912D-17AAAF4CEC61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63270-A011-4153-8AE9-37683463C4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0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E7661-E6C4-4C3F-A1A3-B989E2707DA4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4D750F-1503-40F1-BCD6-58DDA1635E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499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94B47-721A-4347-915F-4CA2B8933CA8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3B9E3-9882-458D-ACC3-4F2BA8D855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3437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15600" y="3901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●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11296611" y="63192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cs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cs"/>
          </a:p>
        </p:txBody>
      </p:sp>
      <p:cxnSp>
        <p:nvCxnSpPr>
          <p:cNvPr id="22" name="Google Shape;22;p4"/>
          <p:cNvCxnSpPr/>
          <p:nvPr/>
        </p:nvCxnSpPr>
        <p:spPr>
          <a:xfrm rot="10800000" flipH="1">
            <a:off x="478733" y="1287367"/>
            <a:ext cx="11170800" cy="21200"/>
          </a:xfrm>
          <a:prstGeom prst="straightConnector1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1901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7678A3-FAF9-4C77-A957-CD3EF1D0E852}" type="datetime1">
              <a:rPr lang="en-US"/>
              <a:pPr>
                <a:defRPr/>
              </a:pPr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4082EC5-C7D2-473D-9D8F-218ADCFDF48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tudy\Hagen\presentations\advanced%20course%202013\sm01.avi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1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51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21.png"/><Relationship Id="rId4" Type="http://schemas.openxmlformats.org/officeDocument/2006/relationships/image" Target="../media/image53.emf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5-7 Inch Blue Goose Feathers. 10 Blue Bird Feathers. Stiff image 1">
            <a:extLst>
              <a:ext uri="{FF2B5EF4-FFF2-40B4-BE49-F238E27FC236}">
                <a16:creationId xmlns:a16="http://schemas.microsoft.com/office/drawing/2014/main" id="{DA060089-2C44-3E64-CE8C-AE462B42F6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47"/>
          <a:stretch/>
        </p:blipFill>
        <p:spPr bwMode="auto">
          <a:xfrm flipH="1">
            <a:off x="6248400" y="838200"/>
            <a:ext cx="5334000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2209800" y="1600201"/>
            <a:ext cx="7772400" cy="1470025"/>
          </a:xfrm>
        </p:spPr>
        <p:txBody>
          <a:bodyPr/>
          <a:lstStyle/>
          <a:p>
            <a:r>
              <a:rPr lang="en-US" altLang="en-US" dirty="0"/>
              <a:t>Introduction to Light Microscopy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10820400" cy="19812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Zdenek </a:t>
            </a:r>
            <a:r>
              <a:rPr lang="en-US" dirty="0" err="1"/>
              <a:t>Svindrych</a:t>
            </a:r>
            <a:r>
              <a:rPr lang="en-US" dirty="0"/>
              <a:t>, PhD</a:t>
            </a:r>
            <a:br>
              <a:rPr lang="en-US" dirty="0"/>
            </a:b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 err="1"/>
              <a:t>BioImage</a:t>
            </a:r>
            <a:r>
              <a:rPr lang="en-US" dirty="0"/>
              <a:t> Analysis in </a:t>
            </a:r>
            <a:r>
              <a:rPr lang="en-US" dirty="0" err="1"/>
              <a:t>Superresolution</a:t>
            </a:r>
            <a:r>
              <a:rPr lang="en-US" dirty="0"/>
              <a:t> Microscopy Workshop 2023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Dartmouth College, 6/6/2023</a:t>
            </a:r>
          </a:p>
        </p:txBody>
      </p:sp>
      <p:pic>
        <p:nvPicPr>
          <p:cNvPr id="2" name="Picture 2" descr="Dartmouth Big Green - Alternate Logo (1769) - College Sports Vector SVG Logo  in 5 formats">
            <a:extLst>
              <a:ext uri="{FF2B5EF4-FFF2-40B4-BE49-F238E27FC236}">
                <a16:creationId xmlns:a16="http://schemas.microsoft.com/office/drawing/2014/main" id="{B07136C3-C8E3-63E9-5C75-0282451B2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8669" r="17836" b="9245"/>
          <a:stretch/>
        </p:blipFill>
        <p:spPr bwMode="auto">
          <a:xfrm>
            <a:off x="76200" y="152400"/>
            <a:ext cx="2952933" cy="291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Electromagnetic wave</a:t>
            </a:r>
          </a:p>
          <a:p>
            <a:pPr lvl="1"/>
            <a:r>
              <a:rPr lang="en-US" sz="2400" dirty="0"/>
              <a:t>simple to observe (Thomas Young, 1801)</a:t>
            </a:r>
          </a:p>
          <a:p>
            <a:pPr lvl="1"/>
            <a:r>
              <a:rPr lang="en-US" sz="2400" dirty="0"/>
              <a:t>described by Maxwell Equations</a:t>
            </a:r>
          </a:p>
          <a:p>
            <a:pPr lvl="1"/>
            <a:r>
              <a:rPr lang="en-US" sz="2400" dirty="0"/>
              <a:t>diffraction</a:t>
            </a:r>
          </a:p>
          <a:p>
            <a:pPr lvl="1"/>
            <a:r>
              <a:rPr lang="en-US" sz="2400" dirty="0"/>
              <a:t>very important in microscopy!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51BD-4E1D-4F55-BF4A-8405A6B11921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692887" y="1366356"/>
            <a:ext cx="3033331" cy="2510931"/>
            <a:chOff x="7692887" y="1366356"/>
            <a:chExt cx="3033331" cy="2510931"/>
          </a:xfrm>
        </p:grpSpPr>
        <p:pic>
          <p:nvPicPr>
            <p:cNvPr id="64516" name="Picture 4" descr="Ebohr1 IP.sv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1366356"/>
              <a:ext cx="2953818" cy="2461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8229600" y="1366356"/>
              <a:ext cx="508000" cy="386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92887" y="3200400"/>
              <a:ext cx="508000" cy="386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708887" y="3453607"/>
              <a:ext cx="508000" cy="386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0057917" y="3614251"/>
              <a:ext cx="508000" cy="2630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081760" y="1905000"/>
              <a:ext cx="135127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31347" y="2171701"/>
              <a:ext cx="135127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070289" y="2916084"/>
              <a:ext cx="135127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0057917" y="1981200"/>
              <a:ext cx="135127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991599" y="3453607"/>
            <a:ext cx="1814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Wikipedia.org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D8DD44-E586-0AFC-E947-037C000DE178}"/>
              </a:ext>
            </a:extLst>
          </p:cNvPr>
          <p:cNvGrpSpPr/>
          <p:nvPr/>
        </p:nvGrpSpPr>
        <p:grpSpPr>
          <a:xfrm>
            <a:off x="609600" y="3837341"/>
            <a:ext cx="10972800" cy="2884136"/>
            <a:chOff x="609600" y="3837341"/>
            <a:chExt cx="10972800" cy="2884136"/>
          </a:xfrm>
        </p:grpSpPr>
        <p:pic>
          <p:nvPicPr>
            <p:cNvPr id="64514" name="Picture 2" descr="https://upload.wikimedia.org/wikipedia/commons/thumb/7/7e/Double-slit_experiment_results_Tanamura_2.jpg/320px-Double-slit_experiment_results_Tanamura_2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0" t="60136" b="-1"/>
            <a:stretch/>
          </p:blipFill>
          <p:spPr bwMode="auto">
            <a:xfrm rot="16200000">
              <a:off x="8347139" y="3722809"/>
              <a:ext cx="1966190" cy="2597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937874" y="6048947"/>
              <a:ext cx="27301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“one photon at a time”</a:t>
              </a:r>
            </a:p>
          </p:txBody>
        </p:sp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3C1B5369-D846-07D1-966B-9CFD4CAD7BB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09600" y="3837341"/>
              <a:ext cx="10972800" cy="2884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endParaRPr lang="en-US" sz="2400" dirty="0"/>
            </a:p>
            <a:p>
              <a:r>
                <a:rPr lang="en-US" sz="2800" dirty="0"/>
                <a:t>Particle (photon)</a:t>
              </a:r>
            </a:p>
            <a:p>
              <a:pPr lvl="1"/>
              <a:r>
                <a:rPr lang="en-US" sz="2400" dirty="0"/>
                <a:t>“quantum” of light (quantum mechanics)</a:t>
              </a:r>
            </a:p>
            <a:p>
              <a:pPr lvl="1"/>
              <a:r>
                <a:rPr lang="en-US" sz="2400" dirty="0"/>
                <a:t>predicted theoretically (Albert Einstein, 1905)</a:t>
              </a:r>
            </a:p>
            <a:p>
              <a:pPr lvl="1"/>
              <a:r>
                <a:rPr lang="en-US" sz="2400" dirty="0"/>
                <a:t> stable, uncharged, boson</a:t>
              </a:r>
            </a:p>
            <a:p>
              <a:pPr lvl="1"/>
              <a:r>
                <a:rPr lang="en-US" sz="2400" dirty="0"/>
                <a:t>important in microscopy as well!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986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Best Phono Cartridges to Upgrade Your Turntable">
            <a:extLst>
              <a:ext uri="{FF2B5EF4-FFF2-40B4-BE49-F238E27FC236}">
                <a16:creationId xmlns:a16="http://schemas.microsoft.com/office/drawing/2014/main" id="{90C00CA4-C0D8-FCB6-9FE9-DD21CD7D7C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t="16283" r="23260" b="25566"/>
          <a:stretch/>
        </p:blipFill>
        <p:spPr bwMode="auto">
          <a:xfrm>
            <a:off x="304800" y="2039714"/>
            <a:ext cx="3139442" cy="261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882" name="Title 1">
            <a:extLst>
              <a:ext uri="{FF2B5EF4-FFF2-40B4-BE49-F238E27FC236}">
                <a16:creationId xmlns:a16="http://schemas.microsoft.com/office/drawing/2014/main" id="{8144430F-F0C3-AE3F-9F1B-ED331A6A5467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Electromagnetic spectrum</a:t>
            </a:r>
          </a:p>
        </p:txBody>
      </p:sp>
      <p:grpSp>
        <p:nvGrpSpPr>
          <p:cNvPr id="250884" name="Group 8">
            <a:extLst>
              <a:ext uri="{FF2B5EF4-FFF2-40B4-BE49-F238E27FC236}">
                <a16:creationId xmlns:a16="http://schemas.microsoft.com/office/drawing/2014/main" id="{206FBF6F-BF7A-5BCF-894D-541786E5ACE1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336676"/>
            <a:ext cx="9144000" cy="130175"/>
            <a:chOff x="0" y="2101"/>
            <a:chExt cx="5760" cy="82"/>
          </a:xfrm>
        </p:grpSpPr>
        <p:pic>
          <p:nvPicPr>
            <p:cNvPr id="250885" name="Picture 9" descr="RainbowHoriz00">
              <a:extLst>
                <a:ext uri="{FF2B5EF4-FFF2-40B4-BE49-F238E27FC236}">
                  <a16:creationId xmlns:a16="http://schemas.microsoft.com/office/drawing/2014/main" id="{68707137-2A69-D5EE-6719-0366D9DA7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02"/>
              <a:ext cx="283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0886" name="Picture 10" descr="RainbowHoriz00">
              <a:extLst>
                <a:ext uri="{FF2B5EF4-FFF2-40B4-BE49-F238E27FC236}">
                  <a16:creationId xmlns:a16="http://schemas.microsoft.com/office/drawing/2014/main" id="{D2DC76E4-8432-4944-4A9A-A0AE1DF547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830" y="2101"/>
              <a:ext cx="2930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0893" name="Group 13">
            <a:extLst>
              <a:ext uri="{FF2B5EF4-FFF2-40B4-BE49-F238E27FC236}">
                <a16:creationId xmlns:a16="http://schemas.microsoft.com/office/drawing/2014/main" id="{FD0CB685-20B9-FD42-52AF-2E9C6ACD9484}"/>
              </a:ext>
            </a:extLst>
          </p:cNvPr>
          <p:cNvGrpSpPr>
            <a:grpSpLocks/>
          </p:cNvGrpSpPr>
          <p:nvPr/>
        </p:nvGrpSpPr>
        <p:grpSpPr bwMode="auto">
          <a:xfrm>
            <a:off x="3962357" y="2133600"/>
            <a:ext cx="6775845" cy="3908425"/>
            <a:chOff x="994" y="2016"/>
            <a:chExt cx="3854" cy="2223"/>
          </a:xfrm>
        </p:grpSpPr>
        <p:pic>
          <p:nvPicPr>
            <p:cNvPr id="250888" name="Picture 8">
              <a:extLst>
                <a:ext uri="{FF2B5EF4-FFF2-40B4-BE49-F238E27FC236}">
                  <a16:creationId xmlns:a16="http://schemas.microsoft.com/office/drawing/2014/main" id="{EDD13CE7-9E01-D0C3-989D-CD775BE6BF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016"/>
              <a:ext cx="3744" cy="2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0889" name="Text Box 9">
              <a:extLst>
                <a:ext uri="{FF2B5EF4-FFF2-40B4-BE49-F238E27FC236}">
                  <a16:creationId xmlns:a16="http://schemas.microsoft.com/office/drawing/2014/main" id="{1668EE60-8CE9-DBAF-FCF6-AF32833D7C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4" y="3823"/>
              <a:ext cx="624" cy="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dirty="0"/>
                <a:t>400 nm</a:t>
              </a:r>
            </a:p>
          </p:txBody>
        </p:sp>
        <p:sp>
          <p:nvSpPr>
            <p:cNvPr id="250892" name="Text Box 12">
              <a:extLst>
                <a:ext uri="{FF2B5EF4-FFF2-40B4-BE49-F238E27FC236}">
                  <a16:creationId xmlns:a16="http://schemas.microsoft.com/office/drawing/2014/main" id="{490A5DEA-0095-E26E-C0DA-342E45128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8" y="3823"/>
              <a:ext cx="624" cy="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 dirty="0"/>
                <a:t>700 nm</a:t>
              </a:r>
            </a:p>
          </p:txBody>
        </p:sp>
      </p:grpSp>
      <p:graphicFrame>
        <p:nvGraphicFramePr>
          <p:cNvPr id="250941" name="Group 61">
            <a:extLst>
              <a:ext uri="{FF2B5EF4-FFF2-40B4-BE49-F238E27FC236}">
                <a16:creationId xmlns:a16="http://schemas.microsoft.com/office/drawing/2014/main" id="{BAFF2D1F-14CF-4A74-450E-FC388B1773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081465"/>
              </p:ext>
            </p:extLst>
          </p:nvPr>
        </p:nvGraphicFramePr>
        <p:xfrm>
          <a:off x="1808260" y="4092945"/>
          <a:ext cx="2057400" cy="2616202"/>
        </p:xfrm>
        <a:graphic>
          <a:graphicData uri="http://schemas.openxmlformats.org/drawingml/2006/table">
            <a:tbl>
              <a:tblPr/>
              <a:tblGrid>
                <a:gridCol w="636588">
                  <a:extLst>
                    <a:ext uri="{9D8B030D-6E8A-4147-A177-3AD203B41FA5}">
                      <a16:colId xmlns:a16="http://schemas.microsoft.com/office/drawing/2014/main" val="4023294705"/>
                    </a:ext>
                  </a:extLst>
                </a:gridCol>
                <a:gridCol w="658812">
                  <a:extLst>
                    <a:ext uri="{9D8B030D-6E8A-4147-A177-3AD203B41FA5}">
                      <a16:colId xmlns:a16="http://schemas.microsoft.com/office/drawing/2014/main" val="187838536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929641380"/>
                    </a:ext>
                  </a:extLst>
                </a:gridCol>
              </a:tblGrid>
              <a:tr h="436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447463"/>
                  </a:ext>
                </a:extLst>
              </a:tr>
              <a:tr h="434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0" lang="en-US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202987"/>
                  </a:ext>
                </a:extLst>
              </a:tr>
              <a:tr h="436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µm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0" lang="en-US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406244"/>
                  </a:ext>
                </a:extLst>
              </a:tr>
              <a:tr h="436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0" lang="en-US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179351"/>
                  </a:ext>
                </a:extLst>
              </a:tr>
              <a:tr h="434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0" lang="en-US" alt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099067"/>
                  </a:ext>
                </a:extLst>
              </a:tr>
              <a:tr h="436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0" lang="en-US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femto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13342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of Point Source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78826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Imagine a point source of light...</a:t>
            </a:r>
          </a:p>
          <a:p>
            <a:r>
              <a:rPr lang="en-US" dirty="0"/>
              <a:t>Light passes through objective lens...</a:t>
            </a:r>
          </a:p>
          <a:p>
            <a:r>
              <a:rPr lang="en-US" dirty="0"/>
              <a:t>After the lens use Huygens principle...</a:t>
            </a:r>
          </a:p>
          <a:p>
            <a:r>
              <a:rPr lang="en-US" dirty="0"/>
              <a:t>Do the math (not trivial, let’s skip it)</a:t>
            </a:r>
          </a:p>
          <a:p>
            <a:r>
              <a:rPr lang="en-US" dirty="0"/>
              <a:t>In focus the profile is “Airy disc”</a:t>
            </a:r>
          </a:p>
          <a:p>
            <a:r>
              <a:rPr lang="en-US" dirty="0"/>
              <a:t>Back-project into the sample -&gt;  </a:t>
            </a:r>
            <a:r>
              <a:rPr lang="en-US" u="sng" dirty="0"/>
              <a:t>Point Spread Function</a:t>
            </a:r>
            <a:r>
              <a:rPr lang="en-US" dirty="0"/>
              <a:t> (PSF)</a:t>
            </a:r>
          </a:p>
          <a:p>
            <a:r>
              <a:rPr lang="en-US" dirty="0"/>
              <a:t>Note, smaller aperture (NA) results in larger PSF (lower resolution)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KONFMI 2021 - Deconvolution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797-7114-4DF0-A577-8A6537AE1348}" type="slidenum">
              <a:rPr lang="en-US" smtClean="0"/>
              <a:t>4</a:t>
            </a:fld>
            <a:endParaRPr lang="en-US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7696200" y="1690688"/>
            <a:ext cx="3657600" cy="3933825"/>
            <a:chOff x="2743200" y="1487814"/>
            <a:chExt cx="3657600" cy="3933826"/>
          </a:xfrm>
        </p:grpSpPr>
        <p:pic>
          <p:nvPicPr>
            <p:cNvPr id="7" name="Picture 2" descr="Resolution Limit Imposed by the Wave Nature of Ligh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200" y="1487814"/>
              <a:ext cx="3657600" cy="393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 rot="5400000">
              <a:off x="5203032" y="2917358"/>
              <a:ext cx="2057401" cy="3381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Nikon </a:t>
              </a:r>
              <a:r>
                <a:rPr lang="en-US" sz="1600" dirty="0" err="1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microscopyU</a:t>
              </a: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9525000" y="1987387"/>
            <a:ext cx="1828800" cy="3637126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3AD3056-0E80-FCAF-14C9-C9B110DE97D9}"/>
              </a:ext>
            </a:extLst>
          </p:cNvPr>
          <p:cNvSpPr/>
          <p:nvPr/>
        </p:nvSpPr>
        <p:spPr>
          <a:xfrm>
            <a:off x="8354137" y="2028051"/>
            <a:ext cx="232549" cy="23254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7000">
                <a:srgbClr val="BC0173"/>
              </a:gs>
              <a:gs pos="53000">
                <a:srgbClr val="6400DF">
                  <a:alpha val="66000"/>
                </a:srgbClr>
              </a:gs>
              <a:gs pos="100000">
                <a:srgbClr val="210092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46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Diffraction and propagation of 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36263" y="5786376"/>
            <a:ext cx="2844800" cy="365125"/>
          </a:xfrm>
        </p:spPr>
        <p:txBody>
          <a:bodyPr/>
          <a:lstStyle/>
          <a:p>
            <a:fld id="{1B4951BD-4E1D-4F55-BF4A-8405A6B11921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76802" name="Picture 2" descr="https://upload.wikimedia.org/wikipedia/commons/thumb/e/e1/Goddard_Spaceflight_Center_Laser_Ranging_Facility.jpg/1280px-Goddard_Spaceflight_Center_Laser_Ranging_Facilit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t="17715" b="16027"/>
          <a:stretch/>
        </p:blipFill>
        <p:spPr bwMode="auto">
          <a:xfrm>
            <a:off x="5156200" y="4019463"/>
            <a:ext cx="3911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>
            <a:stCxn id="7" idx="1"/>
          </p:cNvCxnSpPr>
          <p:nvPr/>
        </p:nvCxnSpPr>
        <p:spPr>
          <a:xfrm flipH="1">
            <a:off x="8610600" y="4561826"/>
            <a:ext cx="533400" cy="567198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144000" y="4100161"/>
            <a:ext cx="276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 cm diameter “collimated” single-mode laser beam @ 532 nm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1939" y="5129024"/>
            <a:ext cx="3266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650 m diameter illuminated area on the Moon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572000" y="4845868"/>
            <a:ext cx="795759" cy="314937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806" name="Picture 6" descr="https://upload.wikimedia.org/wikipedia/commons/thumb/0/08/Apollo_11_Lunar_Laser_Ranging_Experiment.jpg/1024px-Apollo_11_Lunar_Laser_Ranging_Experimen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3" t="24329" r="31919" b="47010"/>
          <a:stretch/>
        </p:blipFill>
        <p:spPr bwMode="auto">
          <a:xfrm>
            <a:off x="118641" y="4716063"/>
            <a:ext cx="1557759" cy="119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499790"/>
            <a:ext cx="5463209" cy="231505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0" y="1668464"/>
            <a:ext cx="4689857" cy="172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6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Diffraction and microscopy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Numerical aperture</a:t>
                </a:r>
              </a:p>
              <a:p>
                <a:pPr lvl="1"/>
                <a:r>
                  <a:rPr lang="en-US" dirty="0"/>
                  <a:t>determines the resolution of an objective lens</a:t>
                </a:r>
              </a:p>
              <a:p>
                <a:pPr lvl="1"/>
                <a:r>
                  <a:rPr lang="en-US" dirty="0"/>
                  <a:t>resolution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𝑁𝐴</m:t>
                        </m:r>
                      </m:den>
                    </m:f>
                  </m:oMath>
                </a14:m>
                <a:r>
                  <a:rPr lang="en-US" dirty="0"/>
                  <a:t> 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br>
                  <a:rPr lang="en-US" b="0" dirty="0"/>
                </a:br>
                <a:r>
                  <a:rPr lang="en-US" b="0" dirty="0"/>
                  <a:t>(Ernst Abbe, 1873)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78"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51BD-4E1D-4F55-BF4A-8405A6B11921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94162" y="3524628"/>
            <a:ext cx="109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µm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295688" y="1219200"/>
            <a:ext cx="5600624" cy="2936464"/>
            <a:chOff x="3295688" y="1219200"/>
            <a:chExt cx="5600624" cy="2936464"/>
          </a:xfrm>
        </p:grpSpPr>
        <p:grpSp>
          <p:nvGrpSpPr>
            <p:cNvPr id="5" name="Group 4"/>
            <p:cNvGrpSpPr/>
            <p:nvPr/>
          </p:nvGrpSpPr>
          <p:grpSpPr>
            <a:xfrm>
              <a:off x="3295688" y="1524000"/>
              <a:ext cx="5600624" cy="2315055"/>
              <a:chOff x="5799559" y="4353472"/>
              <a:chExt cx="5600624" cy="2315055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9559" y="4353472"/>
                <a:ext cx="5463209" cy="2315055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8991600" y="4669141"/>
                <a:ext cx="1092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NA = 0.6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0307983" y="4724400"/>
                <a:ext cx="1092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NA = 0.3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0183742" y="5194229"/>
                <a:ext cx="1092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NA = 0.1</a:t>
                </a:r>
              </a:p>
            </p:txBody>
          </p:sp>
        </p:grpSp>
        <p:sp>
          <p:nvSpPr>
            <p:cNvPr id="8" name="Arc 7"/>
            <p:cNvSpPr/>
            <p:nvPr/>
          </p:nvSpPr>
          <p:spPr>
            <a:xfrm>
              <a:off x="3840529" y="1219200"/>
              <a:ext cx="2936464" cy="2936464"/>
            </a:xfrm>
            <a:prstGeom prst="arc">
              <a:avLst>
                <a:gd name="adj1" fmla="val 8924036"/>
                <a:gd name="adj2" fmla="val 10800000"/>
              </a:avLst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77400" y="3082480"/>
              <a:ext cx="8860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i="1" dirty="0">
                  <a:solidFill>
                    <a:schemeClr val="bg1">
                      <a:lumMod val="50000"/>
                    </a:schemeClr>
                  </a:solidFill>
                </a:rPr>
                <a:t>α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Group 61"/>
          <p:cNvGrpSpPr>
            <a:grpSpLocks/>
          </p:cNvGrpSpPr>
          <p:nvPr/>
        </p:nvGrpSpPr>
        <p:grpSpPr bwMode="auto">
          <a:xfrm rot="16200000">
            <a:off x="8424513" y="3102769"/>
            <a:ext cx="5110163" cy="1343025"/>
            <a:chOff x="630" y="1479"/>
            <a:chExt cx="4491" cy="1180"/>
          </a:xfrm>
        </p:grpSpPr>
        <p:grpSp>
          <p:nvGrpSpPr>
            <p:cNvPr id="23" name="Group 23"/>
            <p:cNvGrpSpPr>
              <a:grpSpLocks/>
            </p:cNvGrpSpPr>
            <p:nvPr/>
          </p:nvGrpSpPr>
          <p:grpSpPr bwMode="auto">
            <a:xfrm>
              <a:off x="630" y="1479"/>
              <a:ext cx="4491" cy="1180"/>
              <a:chOff x="703" y="1661"/>
              <a:chExt cx="4491" cy="1180"/>
            </a:xfrm>
          </p:grpSpPr>
          <p:grpSp>
            <p:nvGrpSpPr>
              <p:cNvPr id="27" name="Group 14"/>
              <p:cNvGrpSpPr>
                <a:grpSpLocks/>
              </p:cNvGrpSpPr>
              <p:nvPr/>
            </p:nvGrpSpPr>
            <p:grpSpPr bwMode="auto">
              <a:xfrm>
                <a:off x="703" y="1661"/>
                <a:ext cx="4491" cy="1180"/>
                <a:chOff x="793" y="1117"/>
                <a:chExt cx="4491" cy="1180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793" y="1117"/>
                  <a:ext cx="4491" cy="118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grpSp>
              <p:nvGrpSpPr>
                <p:cNvPr id="33" name="Group 9"/>
                <p:cNvGrpSpPr>
                  <a:grpSpLocks/>
                </p:cNvGrpSpPr>
                <p:nvPr/>
              </p:nvGrpSpPr>
              <p:grpSpPr bwMode="auto">
                <a:xfrm>
                  <a:off x="885" y="1207"/>
                  <a:ext cx="4354" cy="1089"/>
                  <a:chOff x="975" y="1117"/>
                  <a:chExt cx="4354" cy="1089"/>
                </a:xfrm>
              </p:grpSpPr>
              <p:pic>
                <p:nvPicPr>
                  <p:cNvPr id="34" name="Picture 10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23242" b="29102"/>
                  <a:stretch>
                    <a:fillRect/>
                  </a:stretch>
                </p:blipFill>
                <p:spPr bwMode="auto">
                  <a:xfrm>
                    <a:off x="4150" y="1117"/>
                    <a:ext cx="1179" cy="108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" name="Picture 11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29167" b="35027"/>
                  <a:stretch>
                    <a:fillRect/>
                  </a:stretch>
                </p:blipFill>
                <p:spPr bwMode="auto">
                  <a:xfrm>
                    <a:off x="2472" y="1117"/>
                    <a:ext cx="1088" cy="9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" name="Picture 12"/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20247" b="29167"/>
                  <a:stretch>
                    <a:fillRect/>
                  </a:stretch>
                </p:blipFill>
                <p:spPr bwMode="auto">
                  <a:xfrm>
                    <a:off x="975" y="1117"/>
                    <a:ext cx="1225" cy="10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8" name="Group 20"/>
              <p:cNvGrpSpPr>
                <a:grpSpLocks/>
              </p:cNvGrpSpPr>
              <p:nvPr/>
            </p:nvGrpSpPr>
            <p:grpSpPr bwMode="auto">
              <a:xfrm>
                <a:off x="2490" y="2148"/>
                <a:ext cx="544" cy="499"/>
                <a:chOff x="975" y="2160"/>
                <a:chExt cx="544" cy="499"/>
              </a:xfrm>
            </p:grpSpPr>
            <p:sp>
              <p:nvSpPr>
                <p:cNvPr id="29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975" y="2160"/>
                  <a:ext cx="272" cy="27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1247" y="2387"/>
                  <a:ext cx="272" cy="27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auto">
                <a:xfrm>
                  <a:off x="1020" y="2386"/>
                  <a:ext cx="272" cy="22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 type="arrow" w="med" len="med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 rot="2137990">
              <a:off x="2294" y="2243"/>
              <a:ext cx="519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i="1">
                  <a:solidFill>
                    <a:schemeClr val="bg1"/>
                  </a:solidFill>
                  <a:latin typeface="Times New Roman" panose="02020603050405020304" pitchFamily="18" charset="0"/>
                </a:rPr>
                <a:t>d</a:t>
              </a:r>
              <a:r>
                <a:rPr lang="en-US" altLang="en-US" i="1" baseline="-25000">
                  <a:solidFill>
                    <a:schemeClr val="bg1"/>
                  </a:solidFill>
                  <a:latin typeface="Times New Roman" panose="02020603050405020304" pitchFamily="18" charset="0"/>
                </a:rPr>
                <a:t>min</a:t>
              </a:r>
              <a:endParaRPr lang="cs-CZ" altLang="en-US" i="1" baseline="-2500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1770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AC30-EF41-4C9F-B7BB-B8A5AB4C401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Optical resolution limit</a:t>
            </a:r>
          </a:p>
        </p:txBody>
      </p:sp>
      <p:pic>
        <p:nvPicPr>
          <p:cNvPr id="22530" name="Picture 2" descr="Ernst Ab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590801"/>
            <a:ext cx="20955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6" descr="http://nanobiophotonics.mpibpc.mpg.de/media/figures/large/AbbeEq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38401"/>
            <a:ext cx="47625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http://upload.wikimedia.org/wikipedia/commons/thumb/4/46/Ernst-Abbe-Denkmal_Jena_F%C3%BCrstengraben_-_20140802_125709.jpg/170px-Ernst-Abbe-Denkmal_Jena_F%C3%BCrstengraben_-_20140802_12570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676" y="1752600"/>
            <a:ext cx="29686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4400" y="6248400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Ernst Abbe memorial in Jena, Germany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30B2-2EDA-4592-9183-1373A2881E02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formation, PSF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24120" y="3492732"/>
            <a:ext cx="18288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Nikon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MicroscopyU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24579" name="TextBox 7"/>
          <p:cNvSpPr txBox="1">
            <a:spLocks noChangeArrowheads="1"/>
          </p:cNvSpPr>
          <p:nvPr/>
        </p:nvSpPr>
        <p:spPr bwMode="auto">
          <a:xfrm>
            <a:off x="6072188" y="1522413"/>
            <a:ext cx="4419600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/>
              <a:t>Every point of the sample is replaced by the corresponding Airy Disc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/>
              <a:t>mathematically this is ‘convolution’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/>
              <a:t>result is blurred image</a:t>
            </a:r>
          </a:p>
        </p:txBody>
      </p:sp>
      <p:pic>
        <p:nvPicPr>
          <p:cNvPr id="24601" name="Picture 2" descr="http://www.microscopyu.com/articles/formulas/images/resolutionfigur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9" b="40679"/>
          <a:stretch/>
        </p:blipFill>
        <p:spPr bwMode="auto">
          <a:xfrm>
            <a:off x="2057400" y="1219200"/>
            <a:ext cx="38290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2286001" y="4818064"/>
            <a:ext cx="6888163" cy="1754187"/>
            <a:chOff x="762000" y="4876055"/>
            <a:chExt cx="6888480" cy="1753345"/>
          </a:xfrm>
        </p:grpSpPr>
        <p:grpSp>
          <p:nvGrpSpPr>
            <p:cNvPr id="24585" name="Group 9"/>
            <p:cNvGrpSpPr>
              <a:grpSpLocks/>
            </p:cNvGrpSpPr>
            <p:nvPr/>
          </p:nvGrpSpPr>
          <p:grpSpPr bwMode="auto">
            <a:xfrm>
              <a:off x="762000" y="4934129"/>
              <a:ext cx="6888480" cy="1695271"/>
              <a:chOff x="1950720" y="4934129"/>
              <a:chExt cx="6888480" cy="1695271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50720" y="4934764"/>
                <a:ext cx="6888480" cy="169463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24591" name="Picture 29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537" t="23537" r="23407" b="23277"/>
              <a:stretch>
                <a:fillRect/>
              </a:stretch>
            </p:blipFill>
            <p:spPr bwMode="auto">
              <a:xfrm>
                <a:off x="4011613" y="5492750"/>
                <a:ext cx="647700" cy="649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92" name="Picture 2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0413" y="5184775"/>
                <a:ext cx="1220787" cy="1220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93" name="Picture 30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07013" y="5181600"/>
                <a:ext cx="1216025" cy="1216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94" name="Picture 31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0" y="5181600"/>
                <a:ext cx="1220788" cy="1220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595" name="Rectangle 32"/>
              <p:cNvSpPr>
                <a:spLocks noChangeArrowheads="1"/>
              </p:cNvSpPr>
              <p:nvPr/>
            </p:nvSpPr>
            <p:spPr bwMode="auto">
              <a:xfrm>
                <a:off x="3578225" y="5613400"/>
                <a:ext cx="33464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FFFFFF"/>
                    </a:solidFill>
                    <a:latin typeface="Arial" panose="020B0604020202020204" pitchFamily="34" charset="0"/>
                    <a:sym typeface="Symbol" panose="05050102010706020507" pitchFamily="18" charset="2"/>
                  </a:rPr>
                  <a:t> 	     </a:t>
                </a:r>
                <a:r>
                  <a:rPr lang="en-US" altLang="en-US">
                    <a:solidFill>
                      <a:srgbClr val="FFFFFF"/>
                    </a:solidFill>
                    <a:latin typeface="Arial" panose="020B0604020202020204" pitchFamily="34" charset="0"/>
                  </a:rPr>
                  <a:t>→ 		   →</a:t>
                </a:r>
                <a:endParaRPr lang="cs-CZ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24596" name="Group 34"/>
              <p:cNvGrpSpPr>
                <a:grpSpLocks/>
              </p:cNvGrpSpPr>
              <p:nvPr/>
            </p:nvGrpSpPr>
            <p:grpSpPr bwMode="auto">
              <a:xfrm>
                <a:off x="3914775" y="5829300"/>
                <a:ext cx="455613" cy="498475"/>
                <a:chOff x="2789" y="2387"/>
                <a:chExt cx="287" cy="314"/>
              </a:xfrm>
            </p:grpSpPr>
            <p:sp>
              <p:nvSpPr>
                <p:cNvPr id="39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2925" y="2387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kern="0">
                    <a:solidFill>
                      <a:srgbClr val="FFFFFF"/>
                    </a:solidFill>
                    <a:latin typeface="Arial" charset="0"/>
                  </a:endParaRPr>
                </a:p>
              </p:txBody>
            </p:sp>
            <p:sp>
              <p:nvSpPr>
                <p:cNvPr id="40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2925" y="2568"/>
                  <a:ext cx="137" cy="0"/>
                </a:xfrm>
                <a:prstGeom prst="line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kern="0">
                    <a:solidFill>
                      <a:srgbClr val="FFFFFF"/>
                    </a:solidFill>
                    <a:latin typeface="Arial" charset="0"/>
                  </a:endParaRPr>
                </a:p>
              </p:txBody>
            </p:sp>
            <p:sp>
              <p:nvSpPr>
                <p:cNvPr id="41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789" y="2407"/>
                  <a:ext cx="181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en-US" altLang="en-US" sz="1200" i="1" kern="0">
                      <a:solidFill>
                        <a:srgbClr val="FFFFFF"/>
                      </a:solidFill>
                      <a:latin typeface="Arial" charset="0"/>
                    </a:rPr>
                    <a:t>z</a:t>
                  </a:r>
                  <a:endParaRPr lang="cs-CZ" altLang="en-US" sz="1200" i="1" kern="0">
                    <a:solidFill>
                      <a:srgbClr val="FFFFFF"/>
                    </a:solidFill>
                    <a:latin typeface="Arial" charset="0"/>
                  </a:endParaRPr>
                </a:p>
              </p:txBody>
            </p:sp>
            <p:sp>
              <p:nvSpPr>
                <p:cNvPr id="42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895" y="2528"/>
                  <a:ext cx="181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en-US" altLang="en-US" sz="1200" i="1" kern="0">
                      <a:solidFill>
                        <a:srgbClr val="FFFFFF"/>
                      </a:solidFill>
                      <a:latin typeface="Arial" charset="0"/>
                    </a:rPr>
                    <a:t>x</a:t>
                  </a:r>
                  <a:endParaRPr lang="cs-CZ" altLang="en-US" sz="1200" i="1" kern="0">
                    <a:solidFill>
                      <a:srgbClr val="FFFFFF"/>
                    </a:solidFill>
                    <a:latin typeface="Arial" charset="0"/>
                  </a:endParaRPr>
                </a:p>
              </p:txBody>
            </p:sp>
          </p:grpSp>
        </p:grpSp>
        <p:sp>
          <p:nvSpPr>
            <p:cNvPr id="24586" name="TextBox 10"/>
            <p:cNvSpPr txBox="1">
              <a:spLocks noChangeArrowheads="1"/>
            </p:cNvSpPr>
            <p:nvPr/>
          </p:nvSpPr>
          <p:spPr bwMode="auto">
            <a:xfrm>
              <a:off x="2514600" y="4880237"/>
              <a:ext cx="12192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2000">
                  <a:solidFill>
                    <a:schemeClr val="bg1"/>
                  </a:solidFill>
                </a:rPr>
                <a:t>widefield PSF</a:t>
              </a:r>
            </a:p>
          </p:txBody>
        </p:sp>
        <p:sp>
          <p:nvSpPr>
            <p:cNvPr id="24587" name="TextBox 45"/>
            <p:cNvSpPr txBox="1">
              <a:spLocks noChangeArrowheads="1"/>
            </p:cNvSpPr>
            <p:nvPr/>
          </p:nvSpPr>
          <p:spPr bwMode="auto">
            <a:xfrm>
              <a:off x="1066800" y="4876055"/>
              <a:ext cx="12192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2000">
                  <a:solidFill>
                    <a:schemeClr val="bg1"/>
                  </a:solidFill>
                </a:rPr>
                <a:t>sample</a:t>
              </a:r>
            </a:p>
          </p:txBody>
        </p:sp>
        <p:sp>
          <p:nvSpPr>
            <p:cNvPr id="24588" name="TextBox 46"/>
            <p:cNvSpPr txBox="1">
              <a:spLocks noChangeArrowheads="1"/>
            </p:cNvSpPr>
            <p:nvPr/>
          </p:nvSpPr>
          <p:spPr bwMode="auto">
            <a:xfrm>
              <a:off x="4062730" y="4880237"/>
              <a:ext cx="1447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2000">
                  <a:solidFill>
                    <a:schemeClr val="bg1"/>
                  </a:solidFill>
                </a:rPr>
                <a:t>convolution</a:t>
              </a:r>
            </a:p>
          </p:txBody>
        </p:sp>
        <p:sp>
          <p:nvSpPr>
            <p:cNvPr id="24589" name="TextBox 47"/>
            <p:cNvSpPr txBox="1">
              <a:spLocks noChangeArrowheads="1"/>
            </p:cNvSpPr>
            <p:nvPr/>
          </p:nvSpPr>
          <p:spPr bwMode="auto">
            <a:xfrm>
              <a:off x="5867400" y="4880237"/>
              <a:ext cx="13716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2000">
                  <a:solidFill>
                    <a:schemeClr val="bg1"/>
                  </a:solidFill>
                </a:rPr>
                <a:t>result</a:t>
              </a: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828800" y="1287464"/>
            <a:ext cx="8662988" cy="349408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19800" y="3200400"/>
            <a:ext cx="591978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Reality is, however, more complicated…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/>
              <a:t>world is 3D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/>
              <a:t>3D convolution with PSF (Point Spread Function)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/>
              <a:t>PSF = 3D ‘image’ of a point source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/>
              <a:t>can be reverted to some extent (deconvolution)</a:t>
            </a:r>
          </a:p>
        </p:txBody>
      </p:sp>
      <p:sp>
        <p:nvSpPr>
          <p:cNvPr id="43" name="Snip Same Side Corner Rectangle 42"/>
          <p:cNvSpPr/>
          <p:nvPr/>
        </p:nvSpPr>
        <p:spPr>
          <a:xfrm>
            <a:off x="7199313" y="5995989"/>
            <a:ext cx="1731962" cy="847725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UDT-455">
            <a:extLst>
              <a:ext uri="{FF2B5EF4-FFF2-40B4-BE49-F238E27FC236}">
                <a16:creationId xmlns:a16="http://schemas.microsoft.com/office/drawing/2014/main" id="{43BCD908-B38B-95A7-1D43-65AAC2E0D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73404">
            <a:off x="4407378" y="151177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AEF14F-1FF0-7E24-9C0B-761E4240E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409B6-3844-BA89-E8C5-B14B1EC4A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51BD-4E1D-4F55-BF4A-8405A6B11921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5" name="sm01.avi">
            <a:hlinkClick r:id="" action="ppaction://media"/>
            <a:extLst>
              <a:ext uri="{FF2B5EF4-FFF2-40B4-BE49-F238E27FC236}">
                <a16:creationId xmlns:a16="http://schemas.microsoft.com/office/drawing/2014/main" id="{A9F3C25E-F7B7-AD3A-4017-A3128EBD8D79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445275"/>
            <a:ext cx="3419475" cy="3419475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Lightning Bolt 5">
            <a:extLst>
              <a:ext uri="{FF2B5EF4-FFF2-40B4-BE49-F238E27FC236}">
                <a16:creationId xmlns:a16="http://schemas.microsoft.com/office/drawing/2014/main" id="{7B8F928C-A0FB-51CE-BEBA-987B31517A5A}"/>
              </a:ext>
            </a:extLst>
          </p:cNvPr>
          <p:cNvSpPr/>
          <p:nvPr/>
        </p:nvSpPr>
        <p:spPr>
          <a:xfrm>
            <a:off x="3733800" y="1905000"/>
            <a:ext cx="1295400" cy="457200"/>
          </a:xfrm>
          <a:prstGeom prst="lightningBol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40" name="Picture 4" descr="Highway - Wikipedia">
            <a:extLst>
              <a:ext uri="{FF2B5EF4-FFF2-40B4-BE49-F238E27FC236}">
                <a16:creationId xmlns:a16="http://schemas.microsoft.com/office/drawing/2014/main" id="{86547E34-C6D2-2E22-C292-53088C797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28800"/>
            <a:ext cx="4592925" cy="30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63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>
            <a:extLst>
              <a:ext uri="{FF2B5EF4-FFF2-40B4-BE49-F238E27FC236}">
                <a16:creationId xmlns:a16="http://schemas.microsoft.com/office/drawing/2014/main" id="{3BC8890F-2228-6CAA-38D6-416ADC9A44E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1E693AF6-8037-4577-B258-DE1BA2ECD9DE}" type="slidenum">
              <a:rPr lang="cs-CZ" altLang="en-US" smtClean="0"/>
              <a:pPr/>
              <a:t>10</a:t>
            </a:fld>
            <a:endParaRPr lang="cs-CZ" altLang="en-US"/>
          </a:p>
        </p:txBody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BFC74E77-0178-3739-2266-E8D5A8A9423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476250"/>
            <a:ext cx="7772400" cy="647700"/>
          </a:xfrm>
        </p:spPr>
        <p:txBody>
          <a:bodyPr/>
          <a:lstStyle/>
          <a:p>
            <a:r>
              <a:rPr lang="en-US" altLang="en-US" sz="3600" dirty="0"/>
              <a:t>Photon statistics</a:t>
            </a:r>
            <a:endParaRPr lang="cs-CZ" altLang="en-US" sz="3600" dirty="0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33DF39F5-658B-C0CB-E8CD-7668B103FF9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08214" y="1484313"/>
            <a:ext cx="7920037" cy="4696670"/>
          </a:xfrm>
          <a:noFill/>
        </p:spPr>
        <p:txBody>
          <a:bodyPr>
            <a:spAutoFit/>
          </a:bodyPr>
          <a:lstStyle/>
          <a:p>
            <a:pPr marL="358775" indent="-358775" algn="l">
              <a:spcBef>
                <a:spcPct val="30000"/>
              </a:spcBef>
              <a:buBlip>
                <a:blip r:embed="rId3"/>
              </a:buBlip>
              <a:tabLst>
                <a:tab pos="2509838" algn="l"/>
              </a:tabLst>
            </a:pPr>
            <a:r>
              <a:rPr lang="en-US" altLang="en-US" sz="2000" dirty="0">
                <a:solidFill>
                  <a:schemeClr val="tx1"/>
                </a:solidFill>
              </a:rPr>
              <a:t>the localization accuracy depends critically on the intensity of blinking event and the background intensity</a:t>
            </a:r>
          </a:p>
          <a:p>
            <a:pPr marL="358775" indent="-358775" algn="l">
              <a:spcBef>
                <a:spcPct val="30000"/>
              </a:spcBef>
              <a:buBlip>
                <a:blip r:embed="rId3"/>
              </a:buBlip>
              <a:tabLst>
                <a:tab pos="2509838" algn="l"/>
              </a:tabLst>
            </a:pPr>
            <a:r>
              <a:rPr lang="en-US" altLang="en-US" sz="2000" dirty="0">
                <a:solidFill>
                  <a:schemeClr val="tx1"/>
                </a:solidFill>
                <a:sym typeface="Symbol" panose="05050102010706020507" pitchFamily="18" charset="2"/>
              </a:rPr>
              <a:t>light is quantized into photons (</a:t>
            </a:r>
            <a:r>
              <a:rPr lang="el-GR" altLang="en-US" sz="2000" i="1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λ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 = </a:t>
            </a:r>
            <a:r>
              <a:rPr lang="en-US" altLang="en-US" sz="2000" i="1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c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/</a:t>
            </a:r>
            <a:r>
              <a:rPr lang="el-GR" altLang="en-US" sz="2000" i="1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ν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en-US" altLang="en-US" sz="2000" i="1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E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 = </a:t>
            </a:r>
            <a:r>
              <a:rPr lang="en-US" altLang="en-US" sz="2000" i="1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hv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 = </a:t>
            </a:r>
            <a:r>
              <a:rPr lang="en-US" altLang="en-US" sz="2000" i="1" dirty="0" err="1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hc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/</a:t>
            </a:r>
            <a:r>
              <a:rPr lang="el-GR" altLang="en-US" sz="2000" i="1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λ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)</a:t>
            </a:r>
          </a:p>
          <a:p>
            <a:pPr marL="358775" indent="-358775" algn="l">
              <a:spcBef>
                <a:spcPct val="30000"/>
              </a:spcBef>
              <a:buBlip>
                <a:blip r:embed="rId3"/>
              </a:buBlip>
              <a:tabLst>
                <a:tab pos="2509838" algn="l"/>
              </a:tabLst>
            </a:pPr>
            <a:r>
              <a:rPr lang="en-US" altLang="en-US" sz="2000" dirty="0">
                <a:solidFill>
                  <a:schemeClr val="tx1"/>
                </a:solidFill>
                <a:sym typeface="Symbol" panose="05050102010706020507" pitchFamily="18" charset="2"/>
              </a:rPr>
              <a:t>photons are arriving randomly</a:t>
            </a:r>
          </a:p>
          <a:p>
            <a:pPr marL="3402013" lvl="1" indent="-174625">
              <a:spcBef>
                <a:spcPct val="30000"/>
              </a:spcBef>
              <a:buBlip>
                <a:blip r:embed="rId3"/>
              </a:buBlip>
              <a:tabLst>
                <a:tab pos="2509838" algn="l"/>
              </a:tabLst>
            </a:pPr>
            <a:r>
              <a:rPr lang="en-US" altLang="en-US" sz="1800" dirty="0">
                <a:solidFill>
                  <a:schemeClr val="tx1"/>
                </a:solidFill>
                <a:sym typeface="Symbol" panose="05050102010706020507" pitchFamily="18" charset="2"/>
              </a:rPr>
              <a:t>the probability of photon arrival is independent of the time since last arrival</a:t>
            </a:r>
          </a:p>
          <a:p>
            <a:pPr marL="3402013" lvl="1" indent="-174625">
              <a:spcBef>
                <a:spcPct val="30000"/>
              </a:spcBef>
              <a:buBlip>
                <a:blip r:embed="rId3"/>
              </a:buBlip>
              <a:tabLst>
                <a:tab pos="2509838" algn="l"/>
              </a:tabLst>
            </a:pPr>
            <a:r>
              <a:rPr lang="en-US" altLang="en-US" sz="1800" dirty="0">
                <a:solidFill>
                  <a:schemeClr val="tx1"/>
                </a:solidFill>
                <a:sym typeface="Symbol" panose="05050102010706020507" pitchFamily="18" charset="2"/>
              </a:rPr>
              <a:t>Poisson distribution = the probability of given number of photons arriving in a fixed time interval (e.g. exposure time)</a:t>
            </a:r>
          </a:p>
          <a:p>
            <a:pPr marL="3402013" lvl="1" indent="-174625">
              <a:spcBef>
                <a:spcPct val="30000"/>
              </a:spcBef>
              <a:buBlip>
                <a:blip r:embed="rId3"/>
              </a:buBlip>
              <a:tabLst>
                <a:tab pos="2509838" algn="l"/>
              </a:tabLst>
            </a:pPr>
            <a:r>
              <a:rPr lang="en-US" altLang="en-US" sz="1800" dirty="0">
                <a:solidFill>
                  <a:schemeClr val="tx1"/>
                </a:solidFill>
                <a:sym typeface="Symbol" panose="05050102010706020507" pitchFamily="18" charset="2"/>
              </a:rPr>
              <a:t>single parameter: </a:t>
            </a:r>
            <a:r>
              <a:rPr lang="el-GR" altLang="en-US" sz="1800" i="1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λ</a:t>
            </a:r>
            <a:r>
              <a:rPr lang="en-US" altLang="en-US" sz="1800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 = average number of photons in fixed interval</a:t>
            </a:r>
          </a:p>
          <a:p>
            <a:pPr marL="3402013" lvl="1" indent="-174625">
              <a:spcBef>
                <a:spcPct val="30000"/>
              </a:spcBef>
              <a:buBlip>
                <a:blip r:embed="rId3"/>
              </a:buBlip>
              <a:tabLst>
                <a:tab pos="2509838" algn="l"/>
              </a:tabLst>
            </a:pPr>
            <a:r>
              <a:rPr lang="en-US" altLang="en-US" sz="1800" u="sng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mean = </a:t>
            </a:r>
            <a:r>
              <a:rPr lang="el-GR" altLang="en-US" sz="1800" i="1" u="sng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λ</a:t>
            </a:r>
            <a:r>
              <a:rPr lang="en-US" altLang="en-US" sz="1800" u="sng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, std. deviation = √ </a:t>
            </a:r>
            <a:r>
              <a:rPr lang="el-GR" altLang="en-US" sz="1800" i="1" u="sng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λ</a:t>
            </a:r>
            <a:endParaRPr lang="en-US" altLang="en-US" sz="1800" i="1" u="sng" dirty="0">
              <a:solidFill>
                <a:schemeClr val="tx1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3402013" lvl="1" indent="-174625">
              <a:spcBef>
                <a:spcPct val="30000"/>
              </a:spcBef>
              <a:buBlip>
                <a:blip r:embed="rId3"/>
              </a:buBlip>
              <a:tabLst>
                <a:tab pos="2509838" algn="l"/>
              </a:tabLst>
            </a:pPr>
            <a:r>
              <a:rPr lang="en-US" altLang="en-US" sz="1800" dirty="0">
                <a:solidFill>
                  <a:schemeClr val="tx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photon-limited systems are noisy…</a:t>
            </a:r>
          </a:p>
          <a:p>
            <a:pPr marL="3581400" lvl="2">
              <a:spcBef>
                <a:spcPct val="30000"/>
              </a:spcBef>
              <a:tabLst>
                <a:tab pos="2509838" algn="l"/>
              </a:tabLst>
            </a:pPr>
            <a:endParaRPr lang="en-US" altLang="en-US" sz="1600" dirty="0">
              <a:sym typeface="Symbol" panose="05050102010706020507" pitchFamily="18" charset="2"/>
            </a:endParaRPr>
          </a:p>
        </p:txBody>
      </p:sp>
      <p:pic>
        <p:nvPicPr>
          <p:cNvPr id="103447" name="Picture 23" descr="Plot of the Poisson PMF">
            <a:extLst>
              <a:ext uri="{FF2B5EF4-FFF2-40B4-BE49-F238E27FC236}">
                <a16:creationId xmlns:a16="http://schemas.microsoft.com/office/drawing/2014/main" id="{055E4571-C7D6-7220-E974-41840362F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048000"/>
            <a:ext cx="3697287" cy="295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>
            <a:extLst>
              <a:ext uri="{FF2B5EF4-FFF2-40B4-BE49-F238E27FC236}">
                <a16:creationId xmlns:a16="http://schemas.microsoft.com/office/drawing/2014/main" id="{83C52B95-1B24-1092-1A54-B27F77449D4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1E693AF6-8037-4577-B258-DE1BA2ECD9DE}" type="slidenum">
              <a:rPr lang="cs-CZ" altLang="en-US" smtClean="0">
                <a:solidFill>
                  <a:srgbClr val="FFC000"/>
                </a:solidFill>
              </a:rPr>
              <a:pPr/>
              <a:t>11</a:t>
            </a:fld>
            <a:endParaRPr lang="cs-CZ" altLang="en-US" dirty="0">
              <a:solidFill>
                <a:srgbClr val="FFC000"/>
              </a:solidFill>
            </a:endParaRPr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97A17ABF-B408-C453-38FD-4ACC15D382B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476250"/>
            <a:ext cx="7772400" cy="647700"/>
          </a:xfrm>
        </p:spPr>
        <p:txBody>
          <a:bodyPr/>
          <a:lstStyle/>
          <a:p>
            <a:r>
              <a:rPr lang="en-US" altLang="en-US" sz="3600" dirty="0"/>
              <a:t>Photon statistics</a:t>
            </a:r>
            <a:endParaRPr lang="cs-CZ" altLang="en-US" sz="3600" dirty="0"/>
          </a:p>
        </p:txBody>
      </p:sp>
      <p:pic>
        <p:nvPicPr>
          <p:cNvPr id="105479" name="Picture 7">
            <a:extLst>
              <a:ext uri="{FF2B5EF4-FFF2-40B4-BE49-F238E27FC236}">
                <a16:creationId xmlns:a16="http://schemas.microsoft.com/office/drawing/2014/main" id="{F2CD05D8-079A-12DF-7971-427F0E54A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052514"/>
            <a:ext cx="76200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80" name="Text Box 8">
            <a:extLst>
              <a:ext uri="{FF2B5EF4-FFF2-40B4-BE49-F238E27FC236}">
                <a16:creationId xmlns:a16="http://schemas.microsoft.com/office/drawing/2014/main" id="{E75234D1-05AA-ECF5-0CDC-542482CEE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6229350"/>
            <a:ext cx="1441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 dirty="0"/>
              <a:t>wikipedia.com</a:t>
            </a:r>
            <a:endParaRPr lang="cs-CZ" altLang="en-US" sz="1400" dirty="0"/>
          </a:p>
        </p:txBody>
      </p:sp>
      <p:sp>
        <p:nvSpPr>
          <p:cNvPr id="105481" name="Text Box 9">
            <a:extLst>
              <a:ext uri="{FF2B5EF4-FFF2-40B4-BE49-F238E27FC236}">
                <a16:creationId xmlns:a16="http://schemas.microsoft.com/office/drawing/2014/main" id="{95440750-E72A-2E88-B532-C23AE095D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2852738"/>
            <a:ext cx="431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FFC000"/>
                </a:solidFill>
              </a:rPr>
              <a:t>1</a:t>
            </a:r>
            <a:endParaRPr lang="cs-CZ" altLang="en-US" dirty="0">
              <a:solidFill>
                <a:srgbClr val="FFC000"/>
              </a:solidFill>
            </a:endParaRPr>
          </a:p>
        </p:txBody>
      </p:sp>
      <p:sp>
        <p:nvSpPr>
          <p:cNvPr id="105482" name="Text Box 10">
            <a:extLst>
              <a:ext uri="{FF2B5EF4-FFF2-40B4-BE49-F238E27FC236}">
                <a16:creationId xmlns:a16="http://schemas.microsoft.com/office/drawing/2014/main" id="{4512171E-2E9B-747C-5924-58D923A05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400" y="2852738"/>
            <a:ext cx="647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C000"/>
                </a:solidFill>
              </a:rPr>
              <a:t>10</a:t>
            </a:r>
            <a:endParaRPr lang="cs-CZ" altLang="en-US">
              <a:solidFill>
                <a:srgbClr val="FFC000"/>
              </a:solidFill>
            </a:endParaRPr>
          </a:p>
        </p:txBody>
      </p:sp>
      <p:sp>
        <p:nvSpPr>
          <p:cNvPr id="105483" name="Text Box 11">
            <a:extLst>
              <a:ext uri="{FF2B5EF4-FFF2-40B4-BE49-F238E27FC236}">
                <a16:creationId xmlns:a16="http://schemas.microsoft.com/office/drawing/2014/main" id="{49B862EE-8A4A-5CD7-AF55-C438F903F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888" y="2852738"/>
            <a:ext cx="647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C000"/>
                </a:solidFill>
              </a:rPr>
              <a:t>100</a:t>
            </a:r>
            <a:endParaRPr lang="cs-CZ" altLang="en-US">
              <a:solidFill>
                <a:srgbClr val="FFC000"/>
              </a:solidFill>
            </a:endParaRPr>
          </a:p>
        </p:txBody>
      </p:sp>
      <p:sp>
        <p:nvSpPr>
          <p:cNvPr id="105484" name="Text Box 12">
            <a:extLst>
              <a:ext uri="{FF2B5EF4-FFF2-40B4-BE49-F238E27FC236}">
                <a16:creationId xmlns:a16="http://schemas.microsoft.com/office/drawing/2014/main" id="{39BFC2CE-DB09-2621-F958-E6F4241F3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888" y="1190626"/>
            <a:ext cx="647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C000"/>
                </a:solidFill>
              </a:rPr>
              <a:t>0.1</a:t>
            </a:r>
            <a:endParaRPr lang="cs-CZ" altLang="en-US">
              <a:solidFill>
                <a:srgbClr val="FFC000"/>
              </a:solidFill>
            </a:endParaRPr>
          </a:p>
        </p:txBody>
      </p:sp>
      <p:pic>
        <p:nvPicPr>
          <p:cNvPr id="3" name="Graphic 2" descr="Checkmark with solid fill">
            <a:extLst>
              <a:ext uri="{FF2B5EF4-FFF2-40B4-BE49-F238E27FC236}">
                <a16:creationId xmlns:a16="http://schemas.microsoft.com/office/drawing/2014/main" id="{E95AAA9E-D11B-579D-D2DB-7BEEFC851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7400" y="3036094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27394-7837-D891-2A1A-85A185AD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Fluorescence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65A590-7659-1718-47B7-247504C93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51BD-4E1D-4F55-BF4A-8405A6B11921}" type="slidenum">
              <a:rPr lang="en-US" altLang="en-US" smtClean="0"/>
              <a:pPr/>
              <a:t>12</a:t>
            </a:fld>
            <a:endParaRPr lang="en-US" altLang="en-US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006558BB-2E12-D701-C2D7-195C166AD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674" y="7938"/>
            <a:ext cx="3108325" cy="230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318D8A27-6798-569B-DA16-09C4809AB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889125"/>
            <a:ext cx="28575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0">
            <a:extLst>
              <a:ext uri="{FF2B5EF4-FFF2-40B4-BE49-F238E27FC236}">
                <a16:creationId xmlns:a16="http://schemas.microsoft.com/office/drawing/2014/main" id="{C6D0DE56-8305-51CF-B402-08FE5FF1B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513" y="1327150"/>
            <a:ext cx="1339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Cy3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(3 carbons)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75C947C-6C7D-018E-8550-A569C4397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97150"/>
            <a:ext cx="56959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F84845-4496-E1E0-D3A6-0A40DF990078}"/>
              </a:ext>
            </a:extLst>
          </p:cNvPr>
          <p:cNvSpPr/>
          <p:nvPr/>
        </p:nvSpPr>
        <p:spPr>
          <a:xfrm>
            <a:off x="420688" y="3308350"/>
            <a:ext cx="3349625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169A30-B4BB-BAA9-4C47-92893FC6DBDC}"/>
              </a:ext>
            </a:extLst>
          </p:cNvPr>
          <p:cNvSpPr/>
          <p:nvPr/>
        </p:nvSpPr>
        <p:spPr>
          <a:xfrm>
            <a:off x="3236913" y="1831975"/>
            <a:ext cx="152400" cy="136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FB9F5CE9-A2F3-D8D3-92D6-BD97A7BFF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950" y="5397500"/>
            <a:ext cx="2300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Absorption spectrum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0001312-FC38-F89A-248C-14120F9D7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4975" y="5397500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Emission spectrum</a:t>
            </a:r>
          </a:p>
        </p:txBody>
      </p:sp>
      <p:pic>
        <p:nvPicPr>
          <p:cNvPr id="14" name="Picture 14" descr="http://upload.wikimedia.org/wikipedia/commons/thumb/8/89/Jablonski_Diagram_of_Fluorescence_Only.png/220px-Jablonski_Diagram_of_Fluorescence_Only.png">
            <a:extLst>
              <a:ext uri="{FF2B5EF4-FFF2-40B4-BE49-F238E27FC236}">
                <a16:creationId xmlns:a16="http://schemas.microsoft.com/office/drawing/2014/main" id="{63CDF04E-A566-8DF8-FF3C-69D956665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3429000"/>
            <a:ext cx="2136775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8">
            <a:extLst>
              <a:ext uri="{FF2B5EF4-FFF2-40B4-BE49-F238E27FC236}">
                <a16:creationId xmlns:a16="http://schemas.microsoft.com/office/drawing/2014/main" id="{E2339CF8-0BC8-7A27-68F8-3943BFBE5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989138"/>
            <a:ext cx="1458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Stokes’ Shift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28C393-CEDC-BB18-AE07-44611E6A5A6B}"/>
              </a:ext>
            </a:extLst>
          </p:cNvPr>
          <p:cNvCxnSpPr/>
          <p:nvPr/>
        </p:nvCxnSpPr>
        <p:spPr>
          <a:xfrm>
            <a:off x="6218238" y="2379663"/>
            <a:ext cx="0" cy="38100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EFBF67-DA76-4DE2-5A29-3AC07CA32252}"/>
              </a:ext>
            </a:extLst>
          </p:cNvPr>
          <p:cNvCxnSpPr/>
          <p:nvPr/>
        </p:nvCxnSpPr>
        <p:spPr>
          <a:xfrm>
            <a:off x="6499225" y="2374900"/>
            <a:ext cx="0" cy="38100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Left-Right Arrow 15">
            <a:extLst>
              <a:ext uri="{FF2B5EF4-FFF2-40B4-BE49-F238E27FC236}">
                <a16:creationId xmlns:a16="http://schemas.microsoft.com/office/drawing/2014/main" id="{16FAEE1E-B8B1-3CE8-B821-52AF393593BD}"/>
              </a:ext>
            </a:extLst>
          </p:cNvPr>
          <p:cNvSpPr/>
          <p:nvPr/>
        </p:nvSpPr>
        <p:spPr>
          <a:xfrm>
            <a:off x="6219825" y="2524125"/>
            <a:ext cx="273050" cy="141288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9" name="Picture 2" descr="http://www.nndb.com/people/131/000097837/stokes-1.jpg">
            <a:extLst>
              <a:ext uri="{FF2B5EF4-FFF2-40B4-BE49-F238E27FC236}">
                <a16:creationId xmlns:a16="http://schemas.microsoft.com/office/drawing/2014/main" id="{7CE1A8A8-1846-A604-4251-31029E86C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63" y="1828800"/>
            <a:ext cx="765175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">
            <a:extLst>
              <a:ext uri="{FF2B5EF4-FFF2-40B4-BE49-F238E27FC236}">
                <a16:creationId xmlns:a16="http://schemas.microsoft.com/office/drawing/2014/main" id="{1AB2A60A-EF88-342D-5F24-60FA9DC20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688" y="5943600"/>
            <a:ext cx="42498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The spectra are mirror images (roughly)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B8693D-A912-DAAD-DC81-8682E90E1ADF}"/>
              </a:ext>
            </a:extLst>
          </p:cNvPr>
          <p:cNvCxnSpPr/>
          <p:nvPr/>
        </p:nvCxnSpPr>
        <p:spPr>
          <a:xfrm flipV="1">
            <a:off x="1447800" y="4191000"/>
            <a:ext cx="0" cy="2133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BF96FB9-D2C4-E935-674E-DA0C1CDE8054}"/>
              </a:ext>
            </a:extLst>
          </p:cNvPr>
          <p:cNvCxnSpPr/>
          <p:nvPr/>
        </p:nvCxnSpPr>
        <p:spPr>
          <a:xfrm flipV="1">
            <a:off x="1524000" y="4343400"/>
            <a:ext cx="0" cy="1981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53D8663-7CDE-97A9-2D47-5D52FF605390}"/>
              </a:ext>
            </a:extLst>
          </p:cNvPr>
          <p:cNvCxnSpPr/>
          <p:nvPr/>
        </p:nvCxnSpPr>
        <p:spPr>
          <a:xfrm flipV="1">
            <a:off x="1273175" y="3886200"/>
            <a:ext cx="0" cy="2438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E08CE02-55A2-DC99-DD05-4E7926357605}"/>
              </a:ext>
            </a:extLst>
          </p:cNvPr>
          <p:cNvCxnSpPr/>
          <p:nvPr/>
        </p:nvCxnSpPr>
        <p:spPr>
          <a:xfrm>
            <a:off x="1851025" y="4537075"/>
            <a:ext cx="0" cy="16351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F034275-631E-B4A8-B013-99567B3AE8BA}"/>
              </a:ext>
            </a:extLst>
          </p:cNvPr>
          <p:cNvCxnSpPr/>
          <p:nvPr/>
        </p:nvCxnSpPr>
        <p:spPr>
          <a:xfrm>
            <a:off x="1768475" y="4537075"/>
            <a:ext cx="0" cy="17875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3964F47-AC36-1DBF-DBC6-3FC7452351FD}"/>
              </a:ext>
            </a:extLst>
          </p:cNvPr>
          <p:cNvCxnSpPr/>
          <p:nvPr/>
        </p:nvCxnSpPr>
        <p:spPr>
          <a:xfrm>
            <a:off x="2057400" y="4537075"/>
            <a:ext cx="0" cy="12303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1BDB089C-B009-EDBD-D6E8-A8EADC06BBC6}"/>
              </a:ext>
            </a:extLst>
          </p:cNvPr>
          <p:cNvSpPr/>
          <p:nvPr/>
        </p:nvSpPr>
        <p:spPr>
          <a:xfrm>
            <a:off x="1600200" y="5181600"/>
            <a:ext cx="7620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DFA5CE7E-F067-4D38-3F8B-CDE8DFCD7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438" y="5116513"/>
            <a:ext cx="6889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/>
              <a:t>emission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F1F5E9-ECF9-5AE4-4451-CF3B0C6645D8}"/>
              </a:ext>
            </a:extLst>
          </p:cNvPr>
          <p:cNvSpPr/>
          <p:nvPr/>
        </p:nvSpPr>
        <p:spPr>
          <a:xfrm>
            <a:off x="1006475" y="4776788"/>
            <a:ext cx="700088" cy="2555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TextBox 37">
            <a:extLst>
              <a:ext uri="{FF2B5EF4-FFF2-40B4-BE49-F238E27FC236}">
                <a16:creationId xmlns:a16="http://schemas.microsoft.com/office/drawing/2014/main" id="{4026FAAB-9C4C-FE53-A6A8-5BFAE8F1E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4773613"/>
            <a:ext cx="7794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/>
              <a:t>absorption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28346A-DE21-4AB3-2B76-55348B9DFF93}"/>
              </a:ext>
            </a:extLst>
          </p:cNvPr>
          <p:cNvGrpSpPr/>
          <p:nvPr/>
        </p:nvGrpSpPr>
        <p:grpSpPr>
          <a:xfrm>
            <a:off x="8268617" y="2469904"/>
            <a:ext cx="3910914" cy="2302895"/>
            <a:chOff x="8268617" y="2469904"/>
            <a:chExt cx="3910914" cy="2302895"/>
          </a:xfrm>
        </p:grpSpPr>
        <p:pic>
          <p:nvPicPr>
            <p:cNvPr id="20482" name="Picture 2" descr="Microscope Filter Cubes">
              <a:extLst>
                <a:ext uri="{FF2B5EF4-FFF2-40B4-BE49-F238E27FC236}">
                  <a16:creationId xmlns:a16="http://schemas.microsoft.com/office/drawing/2014/main" id="{8D46D1D5-3412-A47E-EA8B-81D1168E51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5" t="10000" r="12500" b="7777"/>
            <a:stretch/>
          </p:blipFill>
          <p:spPr bwMode="auto">
            <a:xfrm>
              <a:off x="8268617" y="2469904"/>
              <a:ext cx="3910914" cy="2271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C4CE8D4-1D95-93B3-2881-A9A688E76D0F}"/>
                </a:ext>
              </a:extLst>
            </p:cNvPr>
            <p:cNvSpPr txBox="1"/>
            <p:nvPr/>
          </p:nvSpPr>
          <p:spPr>
            <a:xfrm>
              <a:off x="8610600" y="44958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thorlabs.com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743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F9C68-F685-4D97-0A15-16F7F5BCD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Fluorescence Spectra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E99D6-C3A0-341F-AC0D-645B8B34C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r>
              <a:rPr lang="en-US" dirty="0"/>
              <a:t>Numerous online tools, e.g. </a:t>
            </a:r>
            <a:r>
              <a:rPr lang="en-US" dirty="0" err="1"/>
              <a:t>Semrock</a:t>
            </a:r>
            <a:r>
              <a:rPr lang="en-US" dirty="0"/>
              <a:t> Searchlight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BCC47-2AF9-F658-F4E7-91467E255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51BD-4E1D-4F55-BF4A-8405A6B11921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18A8A7-D68C-24E9-5FF6-A5042CAE28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222" r="178" b="35555"/>
          <a:stretch/>
        </p:blipFill>
        <p:spPr>
          <a:xfrm>
            <a:off x="762000" y="2372901"/>
            <a:ext cx="10116589" cy="393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295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AF5CD-15B1-4FD7-69D5-475F8BA54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Fluorescence Microscopy in 3D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F9553-3216-F18C-DFC5-F9641F158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70670"/>
            <a:ext cx="10972800" cy="4525963"/>
          </a:xfrm>
        </p:spPr>
        <p:txBody>
          <a:bodyPr/>
          <a:lstStyle/>
          <a:p>
            <a:r>
              <a:rPr lang="en-US" sz="2400" dirty="0"/>
              <a:t>The PSF is a 3D “object”</a:t>
            </a:r>
          </a:p>
          <a:p>
            <a:r>
              <a:rPr lang="en-US" sz="2400" dirty="0"/>
              <a:t>Infinite extent in the z-direction!</a:t>
            </a:r>
          </a:p>
          <a:p>
            <a:r>
              <a:rPr lang="en-US" sz="2400" dirty="0"/>
              <a:t>Conserved intensity along z -&gt; out of focus blur!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A66F8-AFFB-E18C-3732-216108DEB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51BD-4E1D-4F55-BF4A-8405A6B11921}" type="slidenum">
              <a:rPr lang="en-US" altLang="en-US" smtClean="0"/>
              <a:pPr/>
              <a:t>14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2C9996-250D-9710-A1A0-4BBC57E7B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048000"/>
            <a:ext cx="2314541" cy="29718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00665A8-D6B1-B6B6-6A51-E85B2809C3A2}"/>
              </a:ext>
            </a:extLst>
          </p:cNvPr>
          <p:cNvGrpSpPr/>
          <p:nvPr/>
        </p:nvGrpSpPr>
        <p:grpSpPr>
          <a:xfrm>
            <a:off x="228600" y="4971952"/>
            <a:ext cx="1600200" cy="1505048"/>
            <a:chOff x="228600" y="4971952"/>
            <a:chExt cx="1600200" cy="150504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4CBCF15-E96A-3109-2F27-33FC85079A33}"/>
                </a:ext>
              </a:extLst>
            </p:cNvPr>
            <p:cNvCxnSpPr/>
            <p:nvPr/>
          </p:nvCxnSpPr>
          <p:spPr>
            <a:xfrm flipV="1">
              <a:off x="533400" y="4971952"/>
              <a:ext cx="0" cy="106680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40D2B46-512B-333E-8126-AAD08DA23ECA}"/>
                </a:ext>
              </a:extLst>
            </p:cNvPr>
            <p:cNvCxnSpPr>
              <a:cxnSpLocks/>
            </p:cNvCxnSpPr>
            <p:nvPr/>
          </p:nvCxnSpPr>
          <p:spPr>
            <a:xfrm>
              <a:off x="533400" y="6165726"/>
              <a:ext cx="12954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4BD329-0AC6-29E9-F763-A8E2780400C9}"/>
                </a:ext>
              </a:extLst>
            </p:cNvPr>
            <p:cNvSpPr txBox="1"/>
            <p:nvPr/>
          </p:nvSpPr>
          <p:spPr>
            <a:xfrm>
              <a:off x="228600" y="5398988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2B0A22-6FF5-E834-56D3-F5C69E547B83}"/>
                </a:ext>
              </a:extLst>
            </p:cNvPr>
            <p:cNvSpPr txBox="1"/>
            <p:nvPr/>
          </p:nvSpPr>
          <p:spPr>
            <a:xfrm>
              <a:off x="990600" y="6107668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4C0FFB77-D37B-EA84-5C60-8F377CA5E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372731" y="2829082"/>
            <a:ext cx="4689857" cy="1729482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2AD4EEE-E4B6-4614-116E-CB64B71D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5" t="17249" r="4428" b="10335"/>
          <a:stretch>
            <a:fillRect/>
          </a:stretch>
        </p:blipFill>
        <p:spPr bwMode="auto">
          <a:xfrm>
            <a:off x="3581400" y="2971800"/>
            <a:ext cx="5545138" cy="101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Line 153">
            <a:extLst>
              <a:ext uri="{FF2B5EF4-FFF2-40B4-BE49-F238E27FC236}">
                <a16:creationId xmlns:a16="http://schemas.microsoft.com/office/drawing/2014/main" id="{C71A55B9-82C4-81D0-BCC2-E93CB9851F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3810000"/>
            <a:ext cx="115252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53">
            <a:extLst>
              <a:ext uri="{FF2B5EF4-FFF2-40B4-BE49-F238E27FC236}">
                <a16:creationId xmlns:a16="http://schemas.microsoft.com/office/drawing/2014/main" id="{918DF59F-534B-43F8-5B04-61CC5C3CC1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599" y="4191000"/>
            <a:ext cx="115252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53">
            <a:extLst>
              <a:ext uri="{FF2B5EF4-FFF2-40B4-BE49-F238E27FC236}">
                <a16:creationId xmlns:a16="http://schemas.microsoft.com/office/drawing/2014/main" id="{E3F233A9-2DF2-643C-03FE-D673957348A9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598" y="4533900"/>
            <a:ext cx="115252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53">
            <a:extLst>
              <a:ext uri="{FF2B5EF4-FFF2-40B4-BE49-F238E27FC236}">
                <a16:creationId xmlns:a16="http://schemas.microsoft.com/office/drawing/2014/main" id="{D0F3E6D5-24A3-F140-63DB-AD55123712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598" y="4953000"/>
            <a:ext cx="115252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53">
            <a:extLst>
              <a:ext uri="{FF2B5EF4-FFF2-40B4-BE49-F238E27FC236}">
                <a16:creationId xmlns:a16="http://schemas.microsoft.com/office/drawing/2014/main" id="{AF93CB99-AD1D-A821-10E7-035F0FEFBC4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598" y="5334000"/>
            <a:ext cx="115252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98E26252-51B4-6B20-63F9-395EE56BD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6" r="50000" b="7469"/>
          <a:stretch/>
        </p:blipFill>
        <p:spPr bwMode="auto">
          <a:xfrm rot="5400000">
            <a:off x="5645004" y="3828413"/>
            <a:ext cx="2172457" cy="275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B883BE45-BD11-12C9-9D70-533B6A4E9651}"/>
              </a:ext>
            </a:extLst>
          </p:cNvPr>
          <p:cNvGrpSpPr/>
          <p:nvPr/>
        </p:nvGrpSpPr>
        <p:grpSpPr>
          <a:xfrm>
            <a:off x="3143152" y="2927085"/>
            <a:ext cx="1600200" cy="1505048"/>
            <a:chOff x="228600" y="4971952"/>
            <a:chExt cx="1600200" cy="1505048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217E11B-A7FE-B9E8-9B3D-D36B8AD1438D}"/>
                </a:ext>
              </a:extLst>
            </p:cNvPr>
            <p:cNvCxnSpPr/>
            <p:nvPr/>
          </p:nvCxnSpPr>
          <p:spPr>
            <a:xfrm flipV="1">
              <a:off x="533400" y="4971952"/>
              <a:ext cx="0" cy="106680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B1B6E65-7CB2-8221-6086-4600DE3A1CD1}"/>
                </a:ext>
              </a:extLst>
            </p:cNvPr>
            <p:cNvCxnSpPr>
              <a:cxnSpLocks/>
            </p:cNvCxnSpPr>
            <p:nvPr/>
          </p:nvCxnSpPr>
          <p:spPr>
            <a:xfrm>
              <a:off x="533400" y="6165726"/>
              <a:ext cx="12954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8F509C7-8BD9-2F13-5408-F9794997641F}"/>
                </a:ext>
              </a:extLst>
            </p:cNvPr>
            <p:cNvSpPr txBox="1"/>
            <p:nvPr/>
          </p:nvSpPr>
          <p:spPr>
            <a:xfrm>
              <a:off x="228600" y="5398988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70A4A09-5FB0-CBE4-8A81-C5F912D9941D}"/>
                </a:ext>
              </a:extLst>
            </p:cNvPr>
            <p:cNvSpPr txBox="1"/>
            <p:nvPr/>
          </p:nvSpPr>
          <p:spPr>
            <a:xfrm>
              <a:off x="990600" y="6107668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2792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C7C62A01-B6C4-10E5-8EC9-2A020DB58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164012"/>
            <a:ext cx="318135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Line 8">
            <a:extLst>
              <a:ext uri="{FF2B5EF4-FFF2-40B4-BE49-F238E27FC236}">
                <a16:creationId xmlns:a16="http://schemas.microsoft.com/office/drawing/2014/main" id="{F62A7760-CE9E-4643-6EE1-2DE65BA383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72013" y="5514975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70A051C6-99A3-A5F7-FE36-05E245BD8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25" y="5648325"/>
            <a:ext cx="9461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750 nm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optical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section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6F8415-A5C6-0915-F304-4E6D17AB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Confocal Microscopy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43667-BA1D-C6BB-E78C-B462CC7C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48413"/>
            <a:ext cx="2844800" cy="365125"/>
          </a:xfrm>
        </p:spPr>
        <p:txBody>
          <a:bodyPr/>
          <a:lstStyle/>
          <a:p>
            <a:fld id="{1B4951BD-4E1D-4F55-BF4A-8405A6B11921}" type="slidenum">
              <a:rPr lang="en-US" altLang="en-US" smtClean="0"/>
              <a:pPr/>
              <a:t>15</a:t>
            </a:fld>
            <a:endParaRPr lang="en-US" altLang="en-US"/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B8DE5C8D-FF22-9C89-D420-0330893BA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75056"/>
            <a:ext cx="4641850" cy="155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7">
            <a:extLst>
              <a:ext uri="{FF2B5EF4-FFF2-40B4-BE49-F238E27FC236}">
                <a16:creationId xmlns:a16="http://schemas.microsoft.com/office/drawing/2014/main" id="{5E0EEB4F-9F70-1BB0-E0C7-ACF32B0A60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5791207"/>
            <a:ext cx="990600" cy="53339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F88919A-0A36-7A92-7228-197CEFD45D60}"/>
              </a:ext>
            </a:extLst>
          </p:cNvPr>
          <p:cNvGrpSpPr/>
          <p:nvPr/>
        </p:nvGrpSpPr>
        <p:grpSpPr>
          <a:xfrm>
            <a:off x="156867" y="720725"/>
            <a:ext cx="4038600" cy="5992813"/>
            <a:chOff x="156867" y="720725"/>
            <a:chExt cx="4038600" cy="5992813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46367212-779D-B58F-24D0-1BB5A26318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867" y="720725"/>
              <a:ext cx="4038600" cy="5992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08880D-8D70-F712-5787-1E835519E250}"/>
                </a:ext>
              </a:extLst>
            </p:cNvPr>
            <p:cNvSpPr txBox="1"/>
            <p:nvPr/>
          </p:nvSpPr>
          <p:spPr>
            <a:xfrm>
              <a:off x="1981200" y="1540559"/>
              <a:ext cx="12192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Confocal pinhole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C6B51FE-6BE7-FCAD-880D-B5EAE08AAE42}"/>
              </a:ext>
            </a:extLst>
          </p:cNvPr>
          <p:cNvGrpSpPr/>
          <p:nvPr/>
        </p:nvGrpSpPr>
        <p:grpSpPr>
          <a:xfrm>
            <a:off x="7444158" y="4409889"/>
            <a:ext cx="4062042" cy="1736911"/>
            <a:chOff x="7444158" y="4409889"/>
            <a:chExt cx="4062042" cy="173691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0F390DE-3680-33D0-6BE7-F5DAF04BDC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10" t="38745" r="39908" b="36568"/>
            <a:stretch/>
          </p:blipFill>
          <p:spPr bwMode="auto">
            <a:xfrm>
              <a:off x="7838413" y="4409889"/>
              <a:ext cx="990599" cy="13716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8" name="Group 154">
              <a:extLst>
                <a:ext uri="{FF2B5EF4-FFF2-40B4-BE49-F238E27FC236}">
                  <a16:creationId xmlns:a16="http://schemas.microsoft.com/office/drawing/2014/main" id="{B620201B-1F59-0865-C6C1-00C92BD13A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44158" y="5648325"/>
              <a:ext cx="455612" cy="498475"/>
              <a:chOff x="2789" y="2387"/>
              <a:chExt cx="287" cy="314"/>
            </a:xfrm>
          </p:grpSpPr>
          <p:sp>
            <p:nvSpPr>
              <p:cNvPr id="19" name="Line 155">
                <a:extLst>
                  <a:ext uri="{FF2B5EF4-FFF2-40B4-BE49-F238E27FC236}">
                    <a16:creationId xmlns:a16="http://schemas.microsoft.com/office/drawing/2014/main" id="{11C83E08-9320-EE6D-F66F-9AAF35F6C1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25" y="2387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156">
                <a:extLst>
                  <a:ext uri="{FF2B5EF4-FFF2-40B4-BE49-F238E27FC236}">
                    <a16:creationId xmlns:a16="http://schemas.microsoft.com/office/drawing/2014/main" id="{12F33EB6-1814-10BC-DC28-0877A2BADE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25" y="2568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 Box 157">
                <a:extLst>
                  <a:ext uri="{FF2B5EF4-FFF2-40B4-BE49-F238E27FC236}">
                    <a16:creationId xmlns:a16="http://schemas.microsoft.com/office/drawing/2014/main" id="{203B2385-D0EF-06CC-FDFF-ABE730355D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9" y="2407"/>
                <a:ext cx="181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1200" i="1"/>
                  <a:t>z</a:t>
                </a:r>
                <a:endParaRPr lang="cs-CZ" altLang="en-US" sz="1200" i="1"/>
              </a:p>
            </p:txBody>
          </p:sp>
          <p:sp>
            <p:nvSpPr>
              <p:cNvPr id="22" name="Text Box 158">
                <a:extLst>
                  <a:ext uri="{FF2B5EF4-FFF2-40B4-BE49-F238E27FC236}">
                    <a16:creationId xmlns:a16="http://schemas.microsoft.com/office/drawing/2014/main" id="{7370CF56-5B61-5F65-D827-9FADA4C23B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95" y="2528"/>
                <a:ext cx="181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1200" i="1"/>
                  <a:t>x</a:t>
                </a:r>
                <a:endParaRPr lang="cs-CZ" altLang="en-US" sz="1200" i="1"/>
              </a:p>
            </p:txBody>
          </p:sp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8E13AE2-9338-FE44-3762-23C2C2302AE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10" t="38745" r="39908" b="36568"/>
            <a:stretch/>
          </p:blipFill>
          <p:spPr bwMode="auto">
            <a:xfrm>
              <a:off x="9177007" y="4419600"/>
              <a:ext cx="990599" cy="13716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905F805-9905-342A-F382-DD9809E395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brightnessContrast bright="-23000" contrast="5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98" t="35217" r="36896" b="33042"/>
            <a:stretch/>
          </p:blipFill>
          <p:spPr bwMode="auto">
            <a:xfrm>
              <a:off x="10515601" y="4419600"/>
              <a:ext cx="990599" cy="13716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3DA6D6E-CFA1-6825-A269-1F9C0E7D2DAB}"/>
                </a:ext>
              </a:extLst>
            </p:cNvPr>
            <p:cNvSpPr txBox="1"/>
            <p:nvPr/>
          </p:nvSpPr>
          <p:spPr>
            <a:xfrm>
              <a:off x="8872206" y="4920737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F102DB-A5C9-E436-31DE-7F68CF619458}"/>
                </a:ext>
              </a:extLst>
            </p:cNvPr>
            <p:cNvSpPr txBox="1"/>
            <p:nvPr/>
          </p:nvSpPr>
          <p:spPr>
            <a:xfrm>
              <a:off x="10167606" y="4920737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=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A1CBBFC-7489-5E26-54CD-9F66BF124088}"/>
              </a:ext>
            </a:extLst>
          </p:cNvPr>
          <p:cNvSpPr txBox="1"/>
          <p:nvPr/>
        </p:nvSpPr>
        <p:spPr>
          <a:xfrm>
            <a:off x="9050892" y="4036656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Detection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90AEB7-8EF9-8BD9-A215-00D6D5478291}"/>
              </a:ext>
            </a:extLst>
          </p:cNvPr>
          <p:cNvSpPr txBox="1"/>
          <p:nvPr/>
        </p:nvSpPr>
        <p:spPr>
          <a:xfrm>
            <a:off x="7756101" y="4050268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Excitation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2441C7-7133-AE8F-5A2D-2D49B92BF1B4}"/>
              </a:ext>
            </a:extLst>
          </p:cNvPr>
          <p:cNvSpPr txBox="1"/>
          <p:nvPr/>
        </p:nvSpPr>
        <p:spPr>
          <a:xfrm>
            <a:off x="10372086" y="4035186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Confocal</a:t>
            </a:r>
          </a:p>
        </p:txBody>
      </p:sp>
    </p:spTree>
    <p:extLst>
      <p:ext uri="{BB962C8B-B14F-4D97-AF65-F5344CB8AC3E}">
        <p14:creationId xmlns:p14="http://schemas.microsoft.com/office/powerpoint/2010/main" val="61373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420AC-033D-4308-F815-733F3716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Confocal Microscopy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10C18-A988-92FD-141B-A017C41CC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51BD-4E1D-4F55-BF4A-8405A6B11921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2979093C-639A-7945-3D5D-81035191D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1295400"/>
            <a:ext cx="3176587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CF81DB75-39FA-1881-8A8C-81E1CA333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4953000" cy="229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43274E68-80BD-0418-E444-202924EF0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338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9">
            <a:extLst>
              <a:ext uri="{FF2B5EF4-FFF2-40B4-BE49-F238E27FC236}">
                <a16:creationId xmlns:a16="http://schemas.microsoft.com/office/drawing/2014/main" id="{BE41D28D-F8D6-1132-CE8B-F75CC76010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" r="43291" b="38357"/>
          <a:stretch/>
        </p:blipFill>
        <p:spPr bwMode="auto">
          <a:xfrm>
            <a:off x="5791200" y="3873327"/>
            <a:ext cx="2614613" cy="2710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13649B-4436-A273-A2B3-0DEE32AE5954}"/>
              </a:ext>
            </a:extLst>
          </p:cNvPr>
          <p:cNvSpPr txBox="1"/>
          <p:nvPr/>
        </p:nvSpPr>
        <p:spPr>
          <a:xfrm>
            <a:off x="8458200" y="4180259"/>
            <a:ext cx="35575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Remember: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Photons -&gt;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Background signal -&gt; More noise </a:t>
            </a:r>
          </a:p>
        </p:txBody>
      </p:sp>
    </p:spTree>
    <p:extLst>
      <p:ext uri="{BB962C8B-B14F-4D97-AF65-F5344CB8AC3E}">
        <p14:creationId xmlns:p14="http://schemas.microsoft.com/office/powerpoint/2010/main" val="337109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415600" y="3901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cs"/>
              <a:t>Fourier transform</a:t>
            </a:r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1"/>
          </p:nvPr>
        </p:nvSpPr>
        <p:spPr>
          <a:xfrm>
            <a:off x="415600" y="1329100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numCol="1" anchor="t" anchorCtr="0" compatLnSpc="1">
            <a:prstTxWarp prst="textNoShape">
              <a:avLst/>
            </a:prstTxWarp>
            <a:noAutofit/>
          </a:bodyPr>
          <a:lstStyle/>
          <a:p>
            <a:pPr marL="1828754" indent="609585">
              <a:spcAft>
                <a:spcPts val="2133"/>
              </a:spcAft>
              <a:buNone/>
            </a:pPr>
            <a:r>
              <a:rPr lang="cs" sz="2800" dirty="0"/>
              <a:t>Signal 								Image</a:t>
            </a:r>
            <a:endParaRPr sz="2800" dirty="0"/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8934" y="1841433"/>
            <a:ext cx="4060228" cy="455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 descr="Datei:Fourier synthesis square wave animated.gif – Wikipedia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601" y="1841433"/>
            <a:ext cx="5053367" cy="455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2234733" y="1870067"/>
            <a:ext cx="2168800" cy="27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cs" sz="1333">
                <a:latin typeface="Fira Sans"/>
                <a:ea typeface="Fira Sans"/>
                <a:cs typeface="Fira Sans"/>
                <a:sym typeface="Fira Sans"/>
              </a:rPr>
              <a:t>Spatial domain</a:t>
            </a: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br>
              <a:rPr lang="cs" sz="1333">
                <a:latin typeface="Fira Sans"/>
                <a:ea typeface="Fira Sans"/>
                <a:cs typeface="Fira Sans"/>
                <a:sym typeface="Fira Sans"/>
              </a:rPr>
            </a:br>
            <a:r>
              <a:rPr lang="cs" sz="1333">
                <a:latin typeface="Fira Sans"/>
                <a:ea typeface="Fira Sans"/>
                <a:cs typeface="Fira Sans"/>
                <a:sym typeface="Fira Sans"/>
              </a:rPr>
              <a:t>Frequency domain</a:t>
            </a:r>
            <a:endParaRPr sz="1333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8E15EF-74B5-355E-0107-0F9A0FE33F09}"/>
              </a:ext>
            </a:extLst>
          </p:cNvPr>
          <p:cNvSpPr txBox="1"/>
          <p:nvPr/>
        </p:nvSpPr>
        <p:spPr>
          <a:xfrm>
            <a:off x="415600" y="6441060"/>
            <a:ext cx="109467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https://www.researchgate.net/publication/323073291_An_introduction_to_optical_super-resolution_microscopy_for_the_adventurous_biologist</a:t>
            </a:r>
          </a:p>
        </p:txBody>
      </p:sp>
      <p:pic>
        <p:nvPicPr>
          <p:cNvPr id="21506" name="Picture 2" descr="Fourier Transform -- from Wolfram MathWorld">
            <a:extLst>
              <a:ext uri="{FF2B5EF4-FFF2-40B4-BE49-F238E27FC236}">
                <a16:creationId xmlns:a16="http://schemas.microsoft.com/office/drawing/2014/main" id="{3000868A-6629-BB8D-7CC6-13942BA79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1857"/>
            <a:ext cx="389572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Fourier transform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02606"/>
            <a:ext cx="10707477" cy="4351338"/>
          </a:xfrm>
        </p:spPr>
        <p:txBody>
          <a:bodyPr/>
          <a:lstStyle/>
          <a:p>
            <a:r>
              <a:rPr lang="en-US" sz="2400" dirty="0"/>
              <a:t>Another integral transform (between “real” space and “Fourier” space)</a:t>
            </a:r>
          </a:p>
          <a:p>
            <a:r>
              <a:rPr lang="en-US" sz="2400" dirty="0"/>
              <a:t>Linear, complex (not necessarily complicated)</a:t>
            </a:r>
          </a:p>
          <a:p>
            <a:r>
              <a:rPr lang="en-US" sz="2400" dirty="0"/>
              <a:t>Simple inverse transform exists</a:t>
            </a:r>
          </a:p>
          <a:p>
            <a:r>
              <a:rPr lang="en-US" sz="2400" dirty="0"/>
              <a:t>Convolution in real space = multiplication in Fourier space!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797-7114-4DF0-A577-8A6537AE134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832219"/>
              </p:ext>
            </p:extLst>
          </p:nvPr>
        </p:nvGraphicFramePr>
        <p:xfrm>
          <a:off x="8159333" y="2615172"/>
          <a:ext cx="334962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3" imgW="1993680" imgH="203040" progId="Equation.3">
                  <p:embed/>
                </p:oleObj>
              </mc:Choice>
              <mc:Fallback>
                <p:oleObj name="Rovnice" r:id="rId3" imgW="1993680" imgH="20304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333" y="2615172"/>
                        <a:ext cx="3349625" cy="341312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845930" y="5080766"/>
            <a:ext cx="25186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sym typeface="Symbol" panose="05050102010706020507" pitchFamily="18" charset="2"/>
              </a:rPr>
              <a:t>x	</a:t>
            </a:r>
            <a:r>
              <a:rPr lang="en-US" altLang="en-US" dirty="0"/>
              <a:t>	    </a:t>
            </a:r>
            <a:r>
              <a:rPr lang="en-US" altLang="en-US" dirty="0">
                <a:latin typeface="Arial" panose="020B0604020202020204" pitchFamily="34" charset="0"/>
              </a:rPr>
              <a:t>→</a:t>
            </a:r>
            <a:endParaRPr lang="cs-CZ" alt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5C5045-C0F0-FD68-34F8-D412E8771B74}"/>
              </a:ext>
            </a:extLst>
          </p:cNvPr>
          <p:cNvGrpSpPr/>
          <p:nvPr/>
        </p:nvGrpSpPr>
        <p:grpSpPr>
          <a:xfrm>
            <a:off x="5036670" y="3839390"/>
            <a:ext cx="1815860" cy="2178398"/>
            <a:chOff x="5036670" y="3839390"/>
            <a:chExt cx="1815860" cy="2178398"/>
          </a:xfrm>
        </p:grpSpPr>
        <p:pic>
          <p:nvPicPr>
            <p:cNvPr id="8" name="Picture 1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7" t="26936" r="17761" b="19974"/>
            <a:stretch>
              <a:fillRect/>
            </a:stretch>
          </p:blipFill>
          <p:spPr bwMode="auto">
            <a:xfrm>
              <a:off x="5268205" y="4698178"/>
              <a:ext cx="1584325" cy="1295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4" name="Group 21"/>
            <p:cNvGrpSpPr>
              <a:grpSpLocks/>
            </p:cNvGrpSpPr>
            <p:nvPr/>
          </p:nvGrpSpPr>
          <p:grpSpPr bwMode="auto">
            <a:xfrm>
              <a:off x="5158019" y="5489150"/>
              <a:ext cx="576263" cy="528638"/>
              <a:chOff x="3016" y="3294"/>
              <a:chExt cx="363" cy="333"/>
            </a:xfrm>
          </p:grpSpPr>
          <p:sp>
            <p:nvSpPr>
              <p:cNvPr id="25" name="Line 17"/>
              <p:cNvSpPr>
                <a:spLocks noChangeShapeType="1"/>
              </p:cNvSpPr>
              <p:nvPr/>
            </p:nvSpPr>
            <p:spPr bwMode="auto">
              <a:xfrm flipV="1">
                <a:off x="3197" y="3294"/>
                <a:ext cx="0" cy="18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26" name="Line 18"/>
              <p:cNvSpPr>
                <a:spLocks noChangeShapeType="1"/>
              </p:cNvSpPr>
              <p:nvPr/>
            </p:nvSpPr>
            <p:spPr bwMode="auto">
              <a:xfrm flipV="1">
                <a:off x="3197" y="3475"/>
                <a:ext cx="137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27" name="Text Box 19"/>
              <p:cNvSpPr txBox="1">
                <a:spLocks noChangeArrowheads="1"/>
              </p:cNvSpPr>
              <p:nvPr/>
            </p:nvSpPr>
            <p:spPr bwMode="auto">
              <a:xfrm>
                <a:off x="3016" y="3314"/>
                <a:ext cx="22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1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rPr>
                  <a:t>k</a:t>
                </a:r>
                <a:r>
                  <a:rPr kumimoji="0" lang="en-US" altLang="en-US" sz="1400" b="0" i="1" u="none" strike="noStrike" kern="0" cap="none" spc="0" normalizeH="0" baseline="-25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rPr>
                  <a:t>z</a:t>
                </a:r>
                <a:endParaRPr kumimoji="0" lang="cs-CZ" altLang="en-US" sz="1400" b="0" i="1" u="none" strike="noStrike" kern="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28" name="Text Box 20"/>
              <p:cNvSpPr txBox="1">
                <a:spLocks noChangeArrowheads="1"/>
              </p:cNvSpPr>
              <p:nvPr/>
            </p:nvSpPr>
            <p:spPr bwMode="auto">
              <a:xfrm>
                <a:off x="3138" y="3435"/>
                <a:ext cx="24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1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rPr>
                  <a:t>k</a:t>
                </a:r>
                <a:r>
                  <a:rPr kumimoji="0" lang="en-US" altLang="en-US" sz="1400" b="0" i="1" u="none" strike="noStrike" kern="0" cap="none" spc="0" normalizeH="0" baseline="-25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rPr>
                  <a:t>x</a:t>
                </a:r>
                <a:endParaRPr kumimoji="0" lang="cs-CZ" altLang="en-US" sz="1400" b="0" i="1" u="none" strike="noStrike" kern="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3" name="Line 14"/>
            <p:cNvSpPr>
              <a:spLocks noChangeShapeType="1"/>
            </p:cNvSpPr>
            <p:nvPr/>
          </p:nvSpPr>
          <p:spPr bwMode="auto">
            <a:xfrm>
              <a:off x="5574832" y="4376920"/>
              <a:ext cx="273915" cy="2822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Rectangle 15"/>
            <p:cNvSpPr>
              <a:spLocks noChangeArrowheads="1"/>
            </p:cNvSpPr>
            <p:nvPr/>
          </p:nvSpPr>
          <p:spPr bwMode="auto">
            <a:xfrm>
              <a:off x="5648833" y="4169209"/>
              <a:ext cx="322262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>
                  <a:latin typeface="Script MT Bold" panose="03040602040607080904" pitchFamily="66" charset="0"/>
                  <a:sym typeface="Symbol" panose="05050102010706020507" pitchFamily="18" charset="2"/>
                </a:rPr>
                <a:t>F</a:t>
              </a:r>
              <a:endParaRPr lang="cs-CZ" altLang="en-US" dirty="0">
                <a:latin typeface="Script MT Bold" panose="03040602040607080904" pitchFamily="66" charset="0"/>
                <a:sym typeface="Symbol" panose="05050102010706020507" pitchFamily="18" charset="2"/>
              </a:endParaRPr>
            </a:p>
          </p:txBody>
        </p:sp>
        <p:pic>
          <p:nvPicPr>
            <p:cNvPr id="35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801" t="42375" r="43066" b="40130"/>
            <a:stretch/>
          </p:blipFill>
          <p:spPr bwMode="auto">
            <a:xfrm>
              <a:off x="5036670" y="3839390"/>
              <a:ext cx="473700" cy="693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546F12-F0DB-EB82-D225-11756B8B1137}"/>
              </a:ext>
            </a:extLst>
          </p:cNvPr>
          <p:cNvGrpSpPr/>
          <p:nvPr/>
        </p:nvGrpSpPr>
        <p:grpSpPr>
          <a:xfrm>
            <a:off x="551079" y="4101221"/>
            <a:ext cx="4147214" cy="2036820"/>
            <a:chOff x="551079" y="4101221"/>
            <a:chExt cx="4147214" cy="2036820"/>
          </a:xfrm>
        </p:grpSpPr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4818" y="4101221"/>
              <a:ext cx="1219200" cy="1219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743" y="4404491"/>
              <a:ext cx="1733550" cy="1733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2385917" y="4600518"/>
              <a:ext cx="434363" cy="313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2459918" y="4382266"/>
              <a:ext cx="322262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latin typeface="Script MT Bold" panose="03040602040607080904" pitchFamily="66" charset="0"/>
                  <a:sym typeface="Symbol" panose="05050102010706020507" pitchFamily="18" charset="2"/>
                </a:rPr>
                <a:t>F</a:t>
              </a:r>
              <a:endParaRPr lang="cs-CZ" altLang="en-US">
                <a:latin typeface="Script MT Bold" panose="03040602040607080904" pitchFamily="66" charset="0"/>
                <a:sym typeface="Symbol" panose="05050102010706020507" pitchFamily="18" charset="2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621049" y="5721123"/>
              <a:ext cx="817205" cy="209153"/>
              <a:chOff x="2621049" y="5721123"/>
              <a:chExt cx="817205" cy="209153"/>
            </a:xfrm>
          </p:grpSpPr>
          <p:cxnSp>
            <p:nvCxnSpPr>
              <p:cNvPr id="38" name="Straight Arrow Connector 37"/>
              <p:cNvCxnSpPr/>
              <p:nvPr/>
            </p:nvCxnSpPr>
            <p:spPr>
              <a:xfrm>
                <a:off x="2621049" y="5825700"/>
                <a:ext cx="606893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Oval 38"/>
              <p:cNvSpPr/>
              <p:nvPr/>
            </p:nvSpPr>
            <p:spPr>
              <a:xfrm>
                <a:off x="3227942" y="5721123"/>
                <a:ext cx="210312" cy="209153"/>
              </a:xfrm>
              <a:prstGeom prst="ellipse">
                <a:avLst/>
              </a:prstGeom>
              <a:noFill/>
              <a:ln w="158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551079" y="5497944"/>
              <a:ext cx="25050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High spatial frequencies = high detail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B29469F-214D-7C69-5B13-7744D9992B0D}"/>
              </a:ext>
            </a:extLst>
          </p:cNvPr>
          <p:cNvGrpSpPr/>
          <p:nvPr/>
        </p:nvGrpSpPr>
        <p:grpSpPr>
          <a:xfrm>
            <a:off x="7284330" y="4769616"/>
            <a:ext cx="3842706" cy="1152525"/>
            <a:chOff x="7284330" y="4769616"/>
            <a:chExt cx="3842706" cy="1152525"/>
          </a:xfrm>
        </p:grpSpPr>
        <p:pic>
          <p:nvPicPr>
            <p:cNvPr id="7" name="Picture 1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78" t="29147" r="14769" b="23618"/>
            <a:stretch>
              <a:fillRect/>
            </a:stretch>
          </p:blipFill>
          <p:spPr bwMode="auto">
            <a:xfrm>
              <a:off x="7284330" y="4769616"/>
              <a:ext cx="1728788" cy="1152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2" name="Group 41"/>
            <p:cNvGrpSpPr/>
            <p:nvPr/>
          </p:nvGrpSpPr>
          <p:grpSpPr>
            <a:xfrm rot="10800000">
              <a:off x="8744622" y="5632819"/>
              <a:ext cx="817205" cy="209153"/>
              <a:chOff x="2621049" y="5721123"/>
              <a:chExt cx="817205" cy="209153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>
                <a:off x="2621049" y="5825700"/>
                <a:ext cx="606893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Oval 43"/>
              <p:cNvSpPr/>
              <p:nvPr/>
            </p:nvSpPr>
            <p:spPr>
              <a:xfrm>
                <a:off x="3227942" y="5721123"/>
                <a:ext cx="210312" cy="209153"/>
              </a:xfrm>
              <a:prstGeom prst="ellipse">
                <a:avLst/>
              </a:prstGeom>
              <a:noFill/>
              <a:ln w="158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9561827" y="5528322"/>
              <a:ext cx="15652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Detail lost...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31F31BB-CA0A-C97A-4B85-EE445C99FE6E}"/>
              </a:ext>
            </a:extLst>
          </p:cNvPr>
          <p:cNvGrpSpPr/>
          <p:nvPr/>
        </p:nvGrpSpPr>
        <p:grpSpPr>
          <a:xfrm>
            <a:off x="9155017" y="3687284"/>
            <a:ext cx="2271402" cy="1671294"/>
            <a:chOff x="9155017" y="3687284"/>
            <a:chExt cx="2271402" cy="167129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C3416D0-0EE3-DECC-CB6D-481F76B6AB50}"/>
                </a:ext>
              </a:extLst>
            </p:cNvPr>
            <p:cNvGrpSpPr/>
            <p:nvPr/>
          </p:nvGrpSpPr>
          <p:grpSpPr>
            <a:xfrm>
              <a:off x="9155017" y="4139378"/>
              <a:ext cx="1825871" cy="1219200"/>
              <a:chOff x="9155017" y="4139378"/>
              <a:chExt cx="1825871" cy="1219200"/>
            </a:xfrm>
          </p:grpSpPr>
          <p:sp>
            <p:nvSpPr>
              <p:cNvPr id="29" name="Line 14"/>
              <p:cNvSpPr>
                <a:spLocks noChangeShapeType="1"/>
              </p:cNvSpPr>
              <p:nvPr/>
            </p:nvSpPr>
            <p:spPr bwMode="auto">
              <a:xfrm flipV="1">
                <a:off x="9155017" y="4769616"/>
                <a:ext cx="473725" cy="4227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Rectangle 15"/>
              <p:cNvSpPr>
                <a:spLocks noChangeArrowheads="1"/>
              </p:cNvSpPr>
              <p:nvPr/>
            </p:nvSpPr>
            <p:spPr bwMode="auto">
              <a:xfrm>
                <a:off x="9179580" y="4553547"/>
                <a:ext cx="449162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dirty="0">
                    <a:latin typeface="Script MT Bold" panose="03040602040607080904" pitchFamily="66" charset="0"/>
                    <a:sym typeface="Symbol" panose="05050102010706020507" pitchFamily="18" charset="2"/>
                  </a:rPr>
                  <a:t>F</a:t>
                </a:r>
                <a:r>
                  <a:rPr lang="en-US" altLang="en-US" baseline="30000" dirty="0">
                    <a:sym typeface="Symbol" panose="05050102010706020507" pitchFamily="18" charset="2"/>
                  </a:rPr>
                  <a:t>-1</a:t>
                </a:r>
                <a:endParaRPr lang="cs-CZ" altLang="en-US" baseline="30000" dirty="0">
                  <a:sym typeface="Symbol" panose="05050102010706020507" pitchFamily="18" charset="2"/>
                </a:endParaRPr>
              </a:p>
            </p:txBody>
          </p:sp>
          <p:pic>
            <p:nvPicPr>
              <p:cNvPr id="31" name="Picture 28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61688" y="4139378"/>
                <a:ext cx="1219200" cy="121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0B9AC0B-F711-0AF5-8F9A-BC313855BEEA}"/>
                </a:ext>
              </a:extLst>
            </p:cNvPr>
            <p:cNvGrpSpPr/>
            <p:nvPr/>
          </p:nvGrpSpPr>
          <p:grpSpPr>
            <a:xfrm rot="10800000">
              <a:off x="9826219" y="3687284"/>
              <a:ext cx="1600200" cy="1505048"/>
              <a:chOff x="228600" y="4971952"/>
              <a:chExt cx="1600200" cy="1505048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1D36A6CD-84F0-178E-DD7E-FC1C2E719670}"/>
                  </a:ext>
                </a:extLst>
              </p:cNvPr>
              <p:cNvCxnSpPr/>
              <p:nvPr/>
            </p:nvCxnSpPr>
            <p:spPr>
              <a:xfrm flipV="1">
                <a:off x="533400" y="4971952"/>
                <a:ext cx="0" cy="106680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19055EB4-FAC1-9BC4-06D1-5C65F15E27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3400" y="6165726"/>
                <a:ext cx="129540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861083A-E5DE-CF5A-2964-EC8A818739A9}"/>
                  </a:ext>
                </a:extLst>
              </p:cNvPr>
              <p:cNvSpPr txBox="1"/>
              <p:nvPr/>
            </p:nvSpPr>
            <p:spPr>
              <a:xfrm>
                <a:off x="228600" y="5398988"/>
                <a:ext cx="381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z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CD03E46-B2B0-3CE7-B115-8DBBDD4C5AF3}"/>
                  </a:ext>
                </a:extLst>
              </p:cNvPr>
              <p:cNvSpPr txBox="1"/>
              <p:nvPr/>
            </p:nvSpPr>
            <p:spPr>
              <a:xfrm>
                <a:off x="990600" y="6107668"/>
                <a:ext cx="381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398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Widefield PSF and OTF (Optical Transfer Fn.)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Widefield PSF has some seriously nasty features</a:t>
            </a:r>
          </a:p>
          <a:p>
            <a:r>
              <a:rPr lang="en-US" sz="2800" dirty="0"/>
              <a:t>Total intensity at every z-section is the same</a:t>
            </a:r>
          </a:p>
          <a:p>
            <a:pPr lvl="1"/>
            <a:r>
              <a:rPr lang="en-US" sz="2400" dirty="0"/>
              <a:t>Total intensity of the whole 3D PSF is infinite</a:t>
            </a:r>
          </a:p>
          <a:p>
            <a:pPr lvl="1"/>
            <a:r>
              <a:rPr lang="en-US" sz="2400" dirty="0"/>
              <a:t>There is the “missing cone problem” in the OTF</a:t>
            </a:r>
          </a:p>
          <a:p>
            <a:r>
              <a:rPr lang="en-US" sz="2800" dirty="0"/>
              <a:t>The OTF is </a:t>
            </a:r>
            <a:r>
              <a:rPr lang="en-US" sz="2800" u="sng" dirty="0"/>
              <a:t>zero</a:t>
            </a:r>
            <a:r>
              <a:rPr lang="en-US" sz="2800" dirty="0"/>
              <a:t> outside the 3d “donut” shape</a:t>
            </a:r>
          </a:p>
          <a:p>
            <a:pPr lvl="1"/>
            <a:r>
              <a:rPr lang="en-US" sz="2400" dirty="0"/>
              <a:t>Information is lost!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KONFMI 2021 - Deconvolution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797-7114-4DF0-A577-8A6537AE1348}" type="slidenum">
              <a:rPr lang="en-US" smtClean="0"/>
              <a:t>19</a:t>
            </a:fld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5912363" y="4331505"/>
            <a:ext cx="5198169" cy="2156979"/>
            <a:chOff x="5766735" y="3770898"/>
            <a:chExt cx="5198169" cy="2156979"/>
          </a:xfrm>
        </p:grpSpPr>
        <p:grpSp>
          <p:nvGrpSpPr>
            <p:cNvPr id="7" name="Group 14"/>
            <p:cNvGrpSpPr>
              <a:grpSpLocks/>
            </p:cNvGrpSpPr>
            <p:nvPr/>
          </p:nvGrpSpPr>
          <p:grpSpPr bwMode="auto">
            <a:xfrm>
              <a:off x="8220212" y="3905836"/>
              <a:ext cx="2744692" cy="1266422"/>
              <a:chOff x="3651" y="1979"/>
              <a:chExt cx="1179" cy="544"/>
            </a:xfrm>
          </p:grpSpPr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10" t="37500" r="38731" b="36446"/>
              <a:stretch>
                <a:fillRect/>
              </a:stretch>
            </p:blipFill>
            <p:spPr bwMode="auto">
              <a:xfrm>
                <a:off x="4261" y="1979"/>
                <a:ext cx="569" cy="5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" name="Picture 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10" t="39128" r="35635" b="34818"/>
              <a:stretch>
                <a:fillRect/>
              </a:stretch>
            </p:blipFill>
            <p:spPr bwMode="auto">
              <a:xfrm rot="10800000">
                <a:off x="3651" y="1979"/>
                <a:ext cx="608" cy="5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20" name="Group 159"/>
            <p:cNvGrpSpPr>
              <a:grpSpLocks/>
            </p:cNvGrpSpPr>
            <p:nvPr/>
          </p:nvGrpSpPr>
          <p:grpSpPr bwMode="auto">
            <a:xfrm>
              <a:off x="5766735" y="3795856"/>
              <a:ext cx="1582737" cy="1800225"/>
              <a:chOff x="1111" y="2069"/>
              <a:chExt cx="997" cy="1134"/>
            </a:xfrm>
          </p:grpSpPr>
          <p:grpSp>
            <p:nvGrpSpPr>
              <p:cNvPr id="21" name="Group 150"/>
              <p:cNvGrpSpPr>
                <a:grpSpLocks/>
              </p:cNvGrpSpPr>
              <p:nvPr/>
            </p:nvGrpSpPr>
            <p:grpSpPr bwMode="auto">
              <a:xfrm>
                <a:off x="1156" y="2069"/>
                <a:ext cx="952" cy="1134"/>
                <a:chOff x="476" y="1797"/>
                <a:chExt cx="952" cy="1134"/>
              </a:xfrm>
            </p:grpSpPr>
            <p:pic>
              <p:nvPicPr>
                <p:cNvPr id="27" name="Picture 151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128" t="35266" r="34709" b="32332"/>
                <a:stretch>
                  <a:fillRect/>
                </a:stretch>
              </p:blipFill>
              <p:spPr bwMode="auto">
                <a:xfrm>
                  <a:off x="476" y="1797"/>
                  <a:ext cx="952" cy="11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8" name="Line 152"/>
                <p:cNvSpPr>
                  <a:spLocks noChangeShapeType="1"/>
                </p:cNvSpPr>
                <p:nvPr/>
              </p:nvSpPr>
              <p:spPr bwMode="auto">
                <a:xfrm>
                  <a:off x="612" y="2387"/>
                  <a:ext cx="726" cy="0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" name="Line 153"/>
                <p:cNvSpPr>
                  <a:spLocks noChangeShapeType="1"/>
                </p:cNvSpPr>
                <p:nvPr/>
              </p:nvSpPr>
              <p:spPr bwMode="auto">
                <a:xfrm>
                  <a:off x="612" y="2160"/>
                  <a:ext cx="726" cy="0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22" name="Group 154"/>
              <p:cNvGrpSpPr>
                <a:grpSpLocks/>
              </p:cNvGrpSpPr>
              <p:nvPr/>
            </p:nvGrpSpPr>
            <p:grpSpPr bwMode="auto">
              <a:xfrm>
                <a:off x="1111" y="2795"/>
                <a:ext cx="287" cy="314"/>
                <a:chOff x="2789" y="2387"/>
                <a:chExt cx="287" cy="314"/>
              </a:xfrm>
            </p:grpSpPr>
            <p:sp>
              <p:nvSpPr>
                <p:cNvPr id="23" name="Line 155"/>
                <p:cNvSpPr>
                  <a:spLocks noChangeShapeType="1"/>
                </p:cNvSpPr>
                <p:nvPr/>
              </p:nvSpPr>
              <p:spPr bwMode="auto">
                <a:xfrm flipV="1">
                  <a:off x="2925" y="2387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Line 156"/>
                <p:cNvSpPr>
                  <a:spLocks noChangeShapeType="1"/>
                </p:cNvSpPr>
                <p:nvPr/>
              </p:nvSpPr>
              <p:spPr bwMode="auto">
                <a:xfrm flipV="1">
                  <a:off x="2925" y="2568"/>
                  <a:ext cx="137" cy="0"/>
                </a:xfrm>
                <a:prstGeom prst="line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" name="Text Box 157"/>
                <p:cNvSpPr txBox="1">
                  <a:spLocks noChangeArrowheads="1"/>
                </p:cNvSpPr>
                <p:nvPr/>
              </p:nvSpPr>
              <p:spPr bwMode="auto">
                <a:xfrm>
                  <a:off x="2789" y="2407"/>
                  <a:ext cx="181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200" b="0" i="1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</a:rPr>
                    <a:t>z</a:t>
                  </a:r>
                  <a:endParaRPr kumimoji="0" lang="cs-CZ" altLang="en-US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" name="Text Box 158"/>
                <p:cNvSpPr txBox="1">
                  <a:spLocks noChangeArrowheads="1"/>
                </p:cNvSpPr>
                <p:nvPr/>
              </p:nvSpPr>
              <p:spPr bwMode="auto">
                <a:xfrm>
                  <a:off x="2895" y="2528"/>
                  <a:ext cx="181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200" b="0" i="1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</a:rPr>
                    <a:t>x</a:t>
                  </a:r>
                  <a:endParaRPr kumimoji="0" lang="cs-CZ" altLang="en-US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0" name="Line 14"/>
            <p:cNvSpPr>
              <a:spLocks noChangeShapeType="1"/>
            </p:cNvSpPr>
            <p:nvPr/>
          </p:nvSpPr>
          <p:spPr bwMode="auto">
            <a:xfrm flipV="1">
              <a:off x="7578308" y="4537218"/>
              <a:ext cx="4511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7670185" y="4168929"/>
              <a:ext cx="322262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>
                  <a:latin typeface="Script MT Bold" panose="03040602040607080904" pitchFamily="66" charset="0"/>
                  <a:sym typeface="Symbol" panose="05050102010706020507" pitchFamily="18" charset="2"/>
                </a:rPr>
                <a:t>F</a:t>
              </a:r>
              <a:endParaRPr lang="cs-CZ" altLang="en-US" dirty="0">
                <a:latin typeface="Script MT Bold" panose="03040602040607080904" pitchFamily="66" charset="0"/>
                <a:sym typeface="Symbol" panose="05050102010706020507" pitchFamily="18" charset="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70133" y="5558545"/>
              <a:ext cx="8254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PSF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413636" y="5181428"/>
              <a:ext cx="8254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OTF</a:t>
              </a:r>
            </a:p>
          </p:txBody>
        </p:sp>
        <p:sp>
          <p:nvSpPr>
            <p:cNvPr id="41" name="Isosceles Triangle 40"/>
            <p:cNvSpPr/>
            <p:nvPr/>
          </p:nvSpPr>
          <p:spPr>
            <a:xfrm rot="10800000" flipH="1">
              <a:off x="8989764" y="3770898"/>
              <a:ext cx="1291724" cy="757749"/>
            </a:xfrm>
            <a:prstGeom prst="triangle">
              <a:avLst/>
            </a:prstGeom>
            <a:gradFill flip="none" rotWithShape="1">
              <a:gsLst>
                <a:gs pos="0">
                  <a:srgbClr val="FFC000"/>
                </a:gs>
                <a:gs pos="68000">
                  <a:srgbClr val="F69F19">
                    <a:alpha val="55000"/>
                  </a:srgbClr>
                </a:gs>
                <a:gs pos="100000">
                  <a:schemeClr val="accent2">
                    <a:alpha val="11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076096" y="1648883"/>
            <a:ext cx="3667527" cy="2138204"/>
            <a:chOff x="1104455" y="4381071"/>
            <a:chExt cx="3667527" cy="2138204"/>
          </a:xfrm>
        </p:grpSpPr>
        <p:pic>
          <p:nvPicPr>
            <p:cNvPr id="4098" name="Picture 2" descr="Vectorial Optical Transfer Functi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1807" y="4381071"/>
              <a:ext cx="2950815" cy="1901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/>
            <p:cNvSpPr/>
            <p:nvPr/>
          </p:nvSpPr>
          <p:spPr>
            <a:xfrm>
              <a:off x="1104455" y="6180721"/>
              <a:ext cx="366752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err="1">
                  <a:solidFill>
                    <a:schemeClr val="bg2">
                      <a:lumMod val="75000"/>
                    </a:schemeClr>
                  </a:solidFill>
                </a:rPr>
                <a:t>Arnison</a:t>
              </a:r>
              <a:r>
                <a:rPr lang="en-US" sz="1600" dirty="0">
                  <a:solidFill>
                    <a:schemeClr val="bg2">
                      <a:lumMod val="75000"/>
                    </a:schemeClr>
                  </a:solidFill>
                </a:rPr>
                <a:t>, Optics Comm., 211, 53-63 (2002)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330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339" y="365125"/>
            <a:ext cx="10515600" cy="1325563"/>
          </a:xfrm>
        </p:spPr>
        <p:txBody>
          <a:bodyPr/>
          <a:lstStyle/>
          <a:p>
            <a:r>
              <a:rPr lang="en-US" dirty="0"/>
              <a:t>Confocal PSF and OTF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797-7114-4DF0-A577-8A6537AE1348}" type="slidenum">
              <a:rPr lang="en-US" smtClean="0"/>
              <a:t>20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551B7B-9154-205E-5773-EB7C67D8672A}"/>
              </a:ext>
            </a:extLst>
          </p:cNvPr>
          <p:cNvGrpSpPr/>
          <p:nvPr/>
        </p:nvGrpSpPr>
        <p:grpSpPr>
          <a:xfrm>
            <a:off x="2133600" y="1624622"/>
            <a:ext cx="9284006" cy="4104061"/>
            <a:chOff x="2971800" y="1690688"/>
            <a:chExt cx="7328834" cy="3239763"/>
          </a:xfrm>
        </p:grpSpPr>
        <p:grpSp>
          <p:nvGrpSpPr>
            <p:cNvPr id="6" name="Group 5"/>
            <p:cNvGrpSpPr/>
            <p:nvPr/>
          </p:nvGrpSpPr>
          <p:grpSpPr>
            <a:xfrm>
              <a:off x="2971800" y="1690688"/>
              <a:ext cx="1557054" cy="3239763"/>
              <a:chOff x="5705856" y="1690688"/>
              <a:chExt cx="1972901" cy="4105017"/>
            </a:xfrm>
          </p:grpSpPr>
          <p:pic>
            <p:nvPicPr>
              <p:cNvPr id="7" name="Picture 5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654" t="36566" r="31681" b="33813"/>
              <a:stretch/>
            </p:blipFill>
            <p:spPr bwMode="auto">
              <a:xfrm>
                <a:off x="5706738" y="1850835"/>
                <a:ext cx="1972019" cy="18838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" name="Picture 11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589" t="37314" r="31556" b="34146"/>
              <a:stretch/>
            </p:blipFill>
            <p:spPr bwMode="auto">
              <a:xfrm>
                <a:off x="5705856" y="3989060"/>
                <a:ext cx="1972901" cy="18066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" name="Line 18"/>
              <p:cNvSpPr>
                <a:spLocks noChangeShapeType="1"/>
              </p:cNvSpPr>
              <p:nvPr/>
            </p:nvSpPr>
            <p:spPr bwMode="auto">
              <a:xfrm>
                <a:off x="6686358" y="1690688"/>
                <a:ext cx="0" cy="4105017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grpSp>
            <p:nvGrpSpPr>
              <p:cNvPr id="10" name="Group 26"/>
              <p:cNvGrpSpPr>
                <a:grpSpLocks/>
              </p:cNvGrpSpPr>
              <p:nvPr/>
            </p:nvGrpSpPr>
            <p:grpSpPr bwMode="auto">
              <a:xfrm>
                <a:off x="5798862" y="2886422"/>
                <a:ext cx="717497" cy="736956"/>
                <a:chOff x="2813" y="2387"/>
                <a:chExt cx="295" cy="303"/>
              </a:xfrm>
            </p:grpSpPr>
            <p:sp>
              <p:nvSpPr>
                <p:cNvPr id="11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2925" y="2387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2925" y="2568"/>
                  <a:ext cx="137" cy="0"/>
                </a:xfrm>
                <a:prstGeom prst="line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813" y="2413"/>
                  <a:ext cx="181" cy="1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</a:rPr>
                    <a:t>z</a:t>
                  </a:r>
                  <a:endParaRPr kumimoji="0" lang="cs-CZ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4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927" y="2538"/>
                  <a:ext cx="181" cy="1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</a:rPr>
                    <a:t>x</a:t>
                  </a:r>
                  <a:endParaRPr kumimoji="0" lang="cs-CZ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15" name="Picture 19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61" t="42347" r="28520" b="32535"/>
            <a:stretch/>
          </p:blipFill>
          <p:spPr bwMode="auto">
            <a:xfrm>
              <a:off x="4753782" y="3663511"/>
              <a:ext cx="1872867" cy="1101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4740078" y="2128679"/>
              <a:ext cx="1871663" cy="863600"/>
              <a:chOff x="3651" y="1979"/>
              <a:chExt cx="1179" cy="544"/>
            </a:xfrm>
          </p:grpSpPr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10" t="37500" r="38731" b="36446"/>
              <a:stretch>
                <a:fillRect/>
              </a:stretch>
            </p:blipFill>
            <p:spPr bwMode="auto">
              <a:xfrm>
                <a:off x="4261" y="1979"/>
                <a:ext cx="569" cy="5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8" name="Picture 9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10" t="39128" r="35635" b="34818"/>
              <a:stretch>
                <a:fillRect/>
              </a:stretch>
            </p:blipFill>
            <p:spPr bwMode="auto">
              <a:xfrm rot="10800000">
                <a:off x="3651" y="1979"/>
                <a:ext cx="608" cy="5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6829881" y="2403577"/>
              <a:ext cx="1584325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58775" indent="-358775" algn="ctr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anose="05000000000000000000" pitchFamily="2" charset="2"/>
                <a:defRPr sz="32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1pPr>
              <a:lvl2pPr marL="538163" algn="ctr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 marL="358775" marR="0" lvl="0" indent="-358775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CC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</a:rPr>
                <a:t>widefield</a:t>
              </a:r>
              <a:endParaRPr kumimoji="0" lang="cs-CZ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6851578" y="4068578"/>
              <a:ext cx="3449056" cy="291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58775" indent="-358775" algn="ctr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anose="05000000000000000000" pitchFamily="2" charset="2"/>
                <a:defRPr sz="32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1pPr>
              <a:lvl2pPr marL="538163" algn="ctr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defRPr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defRPr sz="24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defRPr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10199"/>
                    </a:outerShdw>
                  </a:effectLst>
                  <a:latin typeface="Arial" panose="020B0604020202020204" pitchFamily="34" charset="0"/>
                </a:defRPr>
              </a:lvl9pPr>
            </a:lstStyle>
            <a:p>
              <a:pPr marL="358775" marR="0" lvl="0" indent="-358775" algn="l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FFCC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</a:rPr>
                <a:t>Confocal – no missing cone problem!</a:t>
              </a:r>
              <a:endParaRPr kumimoji="0" lang="cs-CZ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598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Extreme example: thin fluorescent layer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Both the constant “PSF sections” and the missing cone can be demonstrated easily...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7797-7114-4DF0-A577-8A6537AE1348}" type="slidenum">
              <a:rPr lang="en-US" smtClean="0"/>
              <a:t>21</a:t>
            </a:fld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A6559F9-DF1D-481A-9070-81FE4D522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86" y="3070290"/>
            <a:ext cx="5702596" cy="285129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318D354-8569-48C1-BA2E-31BB6B0A25A4}"/>
              </a:ext>
            </a:extLst>
          </p:cNvPr>
          <p:cNvSpPr txBox="1"/>
          <p:nvPr/>
        </p:nvSpPr>
        <p:spPr>
          <a:xfrm>
            <a:off x="3622943" y="2623124"/>
            <a:ext cx="627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Widefield</a:t>
            </a:r>
            <a:r>
              <a:rPr lang="en-US" sz="2400" dirty="0"/>
              <a:t>     vs   Confocal (spinning disk)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347B8F0-731A-421A-8165-EF847F6AEF10}"/>
              </a:ext>
            </a:extLst>
          </p:cNvPr>
          <p:cNvSpPr txBox="1"/>
          <p:nvPr/>
        </p:nvSpPr>
        <p:spPr>
          <a:xfrm>
            <a:off x="2906486" y="5916309"/>
            <a:ext cx="3778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 fluorescent layer, z-stack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486" y="3084789"/>
            <a:ext cx="5702596" cy="285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5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43F5A-BA5C-1255-039E-C4B142C2B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Spinning Disk Confocal Microscope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9308C-BD21-6C49-0CD6-5002942C7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181600" cy="4525963"/>
          </a:xfrm>
        </p:spPr>
        <p:txBody>
          <a:bodyPr/>
          <a:lstStyle/>
          <a:p>
            <a:r>
              <a:rPr lang="en-US" sz="2400" dirty="0"/>
              <a:t>Highly parallelized image acquisition</a:t>
            </a:r>
          </a:p>
          <a:p>
            <a:r>
              <a:rPr lang="en-US" sz="2400" dirty="0"/>
              <a:t>Optical sectioning degraded slightly by pinhole crosstalk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341F3-B1B6-F7C9-D8D6-C83F5AC61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51BD-4E1D-4F55-BF4A-8405A6B11921}" type="slidenum">
              <a:rPr lang="en-US" altLang="en-US" smtClean="0"/>
              <a:pPr/>
              <a:t>22</a:t>
            </a:fld>
            <a:endParaRPr lang="en-US" altLang="en-US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D3B06795-E8A3-44BE-1431-41B58741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371599"/>
            <a:ext cx="5616575" cy="490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5319E3-D208-6397-0DBD-8CCB437071C9}"/>
              </a:ext>
            </a:extLst>
          </p:cNvPr>
          <p:cNvSpPr txBox="1"/>
          <p:nvPr/>
        </p:nvSpPr>
        <p:spPr>
          <a:xfrm>
            <a:off x="5948733" y="5715000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Yokogawa.com</a:t>
            </a:r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123819C2-F619-B52C-CC57-B1462B950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9" r="48326"/>
          <a:stretch/>
        </p:blipFill>
        <p:spPr bwMode="auto">
          <a:xfrm>
            <a:off x="957644" y="3395332"/>
            <a:ext cx="3505200" cy="288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hord 6">
            <a:extLst>
              <a:ext uri="{FF2B5EF4-FFF2-40B4-BE49-F238E27FC236}">
                <a16:creationId xmlns:a16="http://schemas.microsoft.com/office/drawing/2014/main" id="{DE2A784B-EDE8-B4F0-9B15-920D785295DD}"/>
              </a:ext>
            </a:extLst>
          </p:cNvPr>
          <p:cNvSpPr/>
          <p:nvPr/>
        </p:nvSpPr>
        <p:spPr>
          <a:xfrm>
            <a:off x="1909157" y="5147932"/>
            <a:ext cx="457200" cy="457200"/>
          </a:xfrm>
          <a:prstGeom prst="chord">
            <a:avLst>
              <a:gd name="adj1" fmla="val 9521095"/>
              <a:gd name="adj2" fmla="val 1354027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3C1227-824A-6B69-4375-3EE78C821A52}"/>
              </a:ext>
            </a:extLst>
          </p:cNvPr>
          <p:cNvSpPr txBox="1"/>
          <p:nvPr/>
        </p:nvSpPr>
        <p:spPr>
          <a:xfrm>
            <a:off x="667847" y="6201936"/>
            <a:ext cx="2982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Olympus-licescience.com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073948-C52D-8A17-7145-74DD045E8732}"/>
              </a:ext>
            </a:extLst>
          </p:cNvPr>
          <p:cNvCxnSpPr/>
          <p:nvPr/>
        </p:nvCxnSpPr>
        <p:spPr>
          <a:xfrm>
            <a:off x="3015044" y="4251579"/>
            <a:ext cx="152400" cy="22860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2E4F09-03C6-7FDB-C307-713C24DC0656}"/>
              </a:ext>
            </a:extLst>
          </p:cNvPr>
          <p:cNvCxnSpPr/>
          <p:nvPr/>
        </p:nvCxnSpPr>
        <p:spPr>
          <a:xfrm>
            <a:off x="3124331" y="3395332"/>
            <a:ext cx="0" cy="9906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8CB7198-E0D1-B28F-EAF3-30BA9212A7AF}"/>
              </a:ext>
            </a:extLst>
          </p:cNvPr>
          <p:cNvSpPr txBox="1"/>
          <p:nvPr/>
        </p:nvSpPr>
        <p:spPr>
          <a:xfrm>
            <a:off x="2645157" y="3166732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Detector</a:t>
            </a:r>
          </a:p>
        </p:txBody>
      </p:sp>
    </p:spTree>
    <p:extLst>
      <p:ext uri="{BB962C8B-B14F-4D97-AF65-F5344CB8AC3E}">
        <p14:creationId xmlns:p14="http://schemas.microsoft.com/office/powerpoint/2010/main" val="1191030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cs"/>
              <a:t>Nyquist–Shannon sampling theorem</a:t>
            </a:r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cs" sz="2400" dirty="0"/>
              <a:t>Critical sampling frequency</a:t>
            </a:r>
            <a:endParaRPr lang="en-US" sz="2400" dirty="0"/>
          </a:p>
          <a:p>
            <a:pPr marL="0" indent="0">
              <a:buNone/>
            </a:pPr>
            <a:br>
              <a:rPr lang="cs" sz="2400" dirty="0"/>
            </a:br>
            <a:endParaRPr sz="2400" dirty="0"/>
          </a:p>
          <a:p>
            <a:pPr marL="0" indent="0">
              <a:spcBef>
                <a:spcPts val="2133"/>
              </a:spcBef>
              <a:buNone/>
            </a:pPr>
            <a:endParaRPr sz="2400" dirty="0"/>
          </a:p>
          <a:p>
            <a:pPr marL="0" indent="0">
              <a:spcBef>
                <a:spcPts val="2133"/>
              </a:spcBef>
              <a:buNone/>
            </a:pPr>
            <a:endParaRPr sz="2400"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-US" sz="2400" dirty="0"/>
              <a:t>Incorrect sampling -&gt;</a:t>
            </a:r>
            <a:br>
              <a:rPr lang="en-US" sz="2400" dirty="0"/>
            </a:br>
            <a:r>
              <a:rPr lang="en-US" sz="2400" dirty="0"/>
              <a:t>  Aliasing artefacts</a:t>
            </a:r>
            <a:br>
              <a:rPr lang="en-US" sz="2400" dirty="0"/>
            </a:br>
            <a:r>
              <a:rPr lang="en-US" sz="2400" dirty="0"/>
              <a:t>  Loss of resolution</a:t>
            </a:r>
            <a:br>
              <a:rPr lang="en-US" sz="2400" dirty="0"/>
            </a:br>
            <a:r>
              <a:rPr lang="en-US" sz="2400" dirty="0"/>
              <a:t>			Practically: pixel size ~ 1/2.3 </a:t>
            </a:r>
            <a:r>
              <a:rPr lang="en-US" sz="2400" i="1" dirty="0" err="1"/>
              <a:t>d</a:t>
            </a:r>
            <a:r>
              <a:rPr lang="en-US" sz="2400" i="1" baseline="-25000" dirty="0" err="1"/>
              <a:t>min</a:t>
            </a:r>
            <a:endParaRPr lang="en-US" sz="2400" i="1" baseline="-25000"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lang="en-US" sz="2400" dirty="0"/>
          </a:p>
        </p:txBody>
      </p:sp>
      <p:pic>
        <p:nvPicPr>
          <p:cNvPr id="92" name="Google Shape;92;p17" descr="f_{s}&gt;2 f_{max}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4268" y="1189894"/>
            <a:ext cx="1919567" cy="40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 rotWithShape="1">
          <a:blip r:embed="rId4">
            <a:alphaModFix/>
          </a:blip>
          <a:srcRect r="46003"/>
          <a:stretch/>
        </p:blipFill>
        <p:spPr>
          <a:xfrm>
            <a:off x="533567" y="2438400"/>
            <a:ext cx="3428833" cy="20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1934" y="1699062"/>
            <a:ext cx="3043133" cy="369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63067" y="1699061"/>
            <a:ext cx="3043133" cy="3711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46995-85E2-4C54-6522-EEA38D407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Magnification Matters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8FBBA-ECBE-738C-39EF-41FFB79B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51BD-4E1D-4F55-BF4A-8405A6B11921}" type="slidenum">
              <a:rPr lang="en-US" altLang="en-US" smtClean="0"/>
              <a:pPr/>
              <a:t>24</a:t>
            </a:fld>
            <a:endParaRPr lang="en-US" alt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5C51FD9-8C1B-A0E5-EB99-588F021690DC}"/>
              </a:ext>
            </a:extLst>
          </p:cNvPr>
          <p:cNvGrpSpPr/>
          <p:nvPr/>
        </p:nvGrpSpPr>
        <p:grpSpPr>
          <a:xfrm>
            <a:off x="6324600" y="2286000"/>
            <a:ext cx="1982260" cy="1989085"/>
            <a:chOff x="3123140" y="3124200"/>
            <a:chExt cx="1219200" cy="1223398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FD8D59-2A8B-C52D-88BA-528D4074E7DB}"/>
                </a:ext>
              </a:extLst>
            </p:cNvPr>
            <p:cNvSpPr/>
            <p:nvPr/>
          </p:nvSpPr>
          <p:spPr>
            <a:xfrm>
              <a:off x="3124200" y="3124200"/>
              <a:ext cx="1218140" cy="12181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TheoreticalConfocalPSFs">
              <a:extLst>
                <a:ext uri="{FF2B5EF4-FFF2-40B4-BE49-F238E27FC236}">
                  <a16:creationId xmlns:a16="http://schemas.microsoft.com/office/drawing/2014/main" id="{35E4F9E7-5FDC-A03F-216E-D14BBDB716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15" t="6766" r="62307" b="76733"/>
            <a:stretch/>
          </p:blipFill>
          <p:spPr bwMode="auto">
            <a:xfrm>
              <a:off x="3314170" y="3340364"/>
              <a:ext cx="838200" cy="785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7C0356-FA74-3A93-C400-3321F3457AB4}"/>
                </a:ext>
              </a:extLst>
            </p:cNvPr>
            <p:cNvGrpSpPr/>
            <p:nvPr/>
          </p:nvGrpSpPr>
          <p:grpSpPr>
            <a:xfrm>
              <a:off x="3123140" y="3127339"/>
              <a:ext cx="1219200" cy="1220259"/>
              <a:chOff x="2209800" y="2971800"/>
              <a:chExt cx="914400" cy="915194"/>
            </a:xfrm>
            <a:noFill/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0828446-FC98-5A91-5F29-03E917934E40}"/>
                  </a:ext>
                </a:extLst>
              </p:cNvPr>
              <p:cNvSpPr/>
              <p:nvPr/>
            </p:nvSpPr>
            <p:spPr>
              <a:xfrm>
                <a:off x="2209800" y="29718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C5E1F92-9E5E-B869-BF7F-3D595CA21D09}"/>
                  </a:ext>
                </a:extLst>
              </p:cNvPr>
              <p:cNvSpPr/>
              <p:nvPr/>
            </p:nvSpPr>
            <p:spPr>
              <a:xfrm>
                <a:off x="2514600" y="29718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51DB682-A3DE-6AEB-BDD8-DC34CE460C6D}"/>
                  </a:ext>
                </a:extLst>
              </p:cNvPr>
              <p:cNvSpPr/>
              <p:nvPr/>
            </p:nvSpPr>
            <p:spPr>
              <a:xfrm>
                <a:off x="2819400" y="29718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24AEA5F-E71E-5950-B2C3-3803BE7261A5}"/>
                  </a:ext>
                </a:extLst>
              </p:cNvPr>
              <p:cNvSpPr/>
              <p:nvPr/>
            </p:nvSpPr>
            <p:spPr>
              <a:xfrm>
                <a:off x="2209800" y="32766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74D656-DC3D-8D09-662B-12755D7F9214}"/>
                  </a:ext>
                </a:extLst>
              </p:cNvPr>
              <p:cNvSpPr/>
              <p:nvPr/>
            </p:nvSpPr>
            <p:spPr>
              <a:xfrm>
                <a:off x="2514600" y="32766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E86E584-3F47-8A09-BA87-78E702A7CC21}"/>
                  </a:ext>
                </a:extLst>
              </p:cNvPr>
              <p:cNvSpPr/>
              <p:nvPr/>
            </p:nvSpPr>
            <p:spPr>
              <a:xfrm>
                <a:off x="2819400" y="32766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47DCE01-6CC2-FB15-74BD-D4FAC907E2F9}"/>
                  </a:ext>
                </a:extLst>
              </p:cNvPr>
              <p:cNvSpPr/>
              <p:nvPr/>
            </p:nvSpPr>
            <p:spPr>
              <a:xfrm>
                <a:off x="2209800" y="3582194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3E30524-7EFE-DB91-3CB5-80621AF0903B}"/>
                  </a:ext>
                </a:extLst>
              </p:cNvPr>
              <p:cNvSpPr/>
              <p:nvPr/>
            </p:nvSpPr>
            <p:spPr>
              <a:xfrm>
                <a:off x="2514600" y="3582194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450B9F9-E3FC-8D6B-FFE6-23170FD25E09}"/>
                  </a:ext>
                </a:extLst>
              </p:cNvPr>
              <p:cNvSpPr/>
              <p:nvPr/>
            </p:nvSpPr>
            <p:spPr>
              <a:xfrm>
                <a:off x="2819400" y="3582194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BE482D-DB2F-DDE3-9359-470AD20AD45B}"/>
              </a:ext>
            </a:extLst>
          </p:cNvPr>
          <p:cNvGrpSpPr/>
          <p:nvPr/>
        </p:nvGrpSpPr>
        <p:grpSpPr>
          <a:xfrm>
            <a:off x="8662460" y="2277451"/>
            <a:ext cx="2133600" cy="1989085"/>
            <a:chOff x="7695140" y="2819930"/>
            <a:chExt cx="1219200" cy="122339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F774CDB-12B7-A9B9-AC3C-DF18F8F0D307}"/>
                </a:ext>
              </a:extLst>
            </p:cNvPr>
            <p:cNvSpPr/>
            <p:nvPr/>
          </p:nvSpPr>
          <p:spPr>
            <a:xfrm>
              <a:off x="7696200" y="2819930"/>
              <a:ext cx="1218140" cy="12181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2" descr="TheoreticalConfocalPSFs">
              <a:extLst>
                <a:ext uri="{FF2B5EF4-FFF2-40B4-BE49-F238E27FC236}">
                  <a16:creationId xmlns:a16="http://schemas.microsoft.com/office/drawing/2014/main" id="{7B9DAA3C-D9F4-D0F8-EE8E-A02051B8B3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22" t="9672" r="67515" b="79534"/>
            <a:stretch/>
          </p:blipFill>
          <p:spPr bwMode="auto">
            <a:xfrm>
              <a:off x="7695140" y="2823069"/>
              <a:ext cx="1219200" cy="1215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060FF3C-A07B-D128-D5C4-895C88CE2B9C}"/>
                </a:ext>
              </a:extLst>
            </p:cNvPr>
            <p:cNvGrpSpPr/>
            <p:nvPr/>
          </p:nvGrpSpPr>
          <p:grpSpPr>
            <a:xfrm>
              <a:off x="7695140" y="2823069"/>
              <a:ext cx="1219200" cy="1220259"/>
              <a:chOff x="2209800" y="2971800"/>
              <a:chExt cx="914400" cy="915194"/>
            </a:xfrm>
            <a:noFill/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E2D7827-44A8-B16F-14DF-FE365A7C6CB6}"/>
                  </a:ext>
                </a:extLst>
              </p:cNvPr>
              <p:cNvSpPr/>
              <p:nvPr/>
            </p:nvSpPr>
            <p:spPr>
              <a:xfrm>
                <a:off x="2209800" y="29718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68CDF89-6F09-C23D-245A-CFD216682E41}"/>
                  </a:ext>
                </a:extLst>
              </p:cNvPr>
              <p:cNvSpPr/>
              <p:nvPr/>
            </p:nvSpPr>
            <p:spPr>
              <a:xfrm>
                <a:off x="2514600" y="29718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B77950D-81FF-A2F8-6B80-A9960634F35C}"/>
                  </a:ext>
                </a:extLst>
              </p:cNvPr>
              <p:cNvSpPr/>
              <p:nvPr/>
            </p:nvSpPr>
            <p:spPr>
              <a:xfrm>
                <a:off x="2819400" y="29718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BD7F77E-AD0C-533C-5C76-470961597012}"/>
                  </a:ext>
                </a:extLst>
              </p:cNvPr>
              <p:cNvSpPr/>
              <p:nvPr/>
            </p:nvSpPr>
            <p:spPr>
              <a:xfrm>
                <a:off x="2209800" y="32766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98F301C-F061-14A9-AED1-D158113B6E8B}"/>
                  </a:ext>
                </a:extLst>
              </p:cNvPr>
              <p:cNvSpPr/>
              <p:nvPr/>
            </p:nvSpPr>
            <p:spPr>
              <a:xfrm>
                <a:off x="2514600" y="32766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799CF1E-67B8-B130-768D-EB16A58B069B}"/>
                  </a:ext>
                </a:extLst>
              </p:cNvPr>
              <p:cNvSpPr/>
              <p:nvPr/>
            </p:nvSpPr>
            <p:spPr>
              <a:xfrm>
                <a:off x="2819400" y="3276600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F37CDF5-547B-9C71-556C-06CF25626C86}"/>
                  </a:ext>
                </a:extLst>
              </p:cNvPr>
              <p:cNvSpPr/>
              <p:nvPr/>
            </p:nvSpPr>
            <p:spPr>
              <a:xfrm>
                <a:off x="2209800" y="3582194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FD42559-B8F7-2671-1DC6-2CF27D05E481}"/>
                  </a:ext>
                </a:extLst>
              </p:cNvPr>
              <p:cNvSpPr/>
              <p:nvPr/>
            </p:nvSpPr>
            <p:spPr>
              <a:xfrm>
                <a:off x="2514600" y="3582194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3E4D0D-C65A-E78A-E17A-602DCD66E797}"/>
                  </a:ext>
                </a:extLst>
              </p:cNvPr>
              <p:cNvSpPr/>
              <p:nvPr/>
            </p:nvSpPr>
            <p:spPr>
              <a:xfrm>
                <a:off x="2819400" y="3582194"/>
                <a:ext cx="304800" cy="304800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028" name="Picture 4" descr="CMOS vs CCD sensor. Who is the clear winner?">
            <a:extLst>
              <a:ext uri="{FF2B5EF4-FFF2-40B4-BE49-F238E27FC236}">
                <a16:creationId xmlns:a16="http://schemas.microsoft.com/office/drawing/2014/main" id="{0D6F9880-E84B-B81B-5192-4CC6D8422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73" y="1999917"/>
            <a:ext cx="4638675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360D954-140B-404E-6C0E-BB597114E3F8}"/>
              </a:ext>
            </a:extLst>
          </p:cNvPr>
          <p:cNvSpPr txBox="1"/>
          <p:nvPr/>
        </p:nvSpPr>
        <p:spPr>
          <a:xfrm>
            <a:off x="748884" y="4612886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Cameras (CMOS, CCD) have fixed pixel size!</a:t>
            </a:r>
          </a:p>
          <a:p>
            <a:endParaRPr lang="en-US" dirty="0"/>
          </a:p>
          <a:p>
            <a:r>
              <a:rPr lang="en-US" dirty="0"/>
              <a:t>Effective pixel size = Real pixel size / magnification</a:t>
            </a:r>
          </a:p>
        </p:txBody>
      </p:sp>
    </p:spTree>
    <p:extLst>
      <p:ext uri="{BB962C8B-B14F-4D97-AF65-F5344CB8AC3E}">
        <p14:creationId xmlns:p14="http://schemas.microsoft.com/office/powerpoint/2010/main" val="1615899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3">
            <a:extLst>
              <a:ext uri="{FF2B5EF4-FFF2-40B4-BE49-F238E27FC236}">
                <a16:creationId xmlns:a16="http://schemas.microsoft.com/office/drawing/2014/main" id="{45C1A6FB-69F2-9227-1F1C-5708DF6E6F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" b="5309"/>
          <a:stretch/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F2A377-ECC3-5E05-3315-D18FA2213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85675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200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F5B11-8CB6-C454-78EB-CE41D313A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fld id="{1B4951BD-4E1D-4F55-BF4A-8405A6B11921}" type="slidenum">
              <a:rPr lang="en-US" altLang="en-US">
                <a:solidFill>
                  <a:srgbClr val="FFFFFF"/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600"/>
                </a:spcAft>
                <a:defRPr/>
              </a:pPr>
              <a:t>25</a:t>
            </a:fld>
            <a:endParaRPr lang="en-US" alt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Google Shape;552;p50">
            <a:extLst>
              <a:ext uri="{FF2B5EF4-FFF2-40B4-BE49-F238E27FC236}">
                <a16:creationId xmlns:a16="http://schemas.microsoft.com/office/drawing/2014/main" id="{3DC0ED3F-D84B-9215-8D9F-93562E5E57EB}"/>
              </a:ext>
            </a:extLst>
          </p:cNvPr>
          <p:cNvSpPr txBox="1"/>
          <p:nvPr/>
        </p:nvSpPr>
        <p:spPr>
          <a:xfrm>
            <a:off x="457201" y="2295413"/>
            <a:ext cx="2557631" cy="856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5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Hagen Lab @ LF1</a:t>
            </a:r>
            <a:endParaRPr sz="1100" dirty="0">
              <a:solidFill>
                <a:schemeClr val="tx1"/>
              </a:solidFill>
            </a:endParaRPr>
          </a:p>
          <a:p>
            <a:pPr marL="215900" marR="0" lvl="0" indent="-2095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Arial"/>
              <a:buChar char="•"/>
            </a:pPr>
            <a:r>
              <a:rPr lang="cs" sz="15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Guy M. Hagen</a:t>
            </a:r>
            <a:endParaRPr sz="1100" dirty="0">
              <a:solidFill>
                <a:schemeClr val="tx1"/>
              </a:solidFill>
            </a:endParaRPr>
          </a:p>
          <a:p>
            <a:pPr marL="215900" marR="0" lvl="0" indent="-2095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Arial"/>
              <a:buChar char="•"/>
            </a:pPr>
            <a:r>
              <a:rPr lang="cs" sz="15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Pavel Křížek</a:t>
            </a:r>
            <a:endParaRPr sz="1100" dirty="0">
              <a:solidFill>
                <a:schemeClr val="tx1"/>
              </a:solidFill>
            </a:endParaRPr>
          </a:p>
        </p:txBody>
      </p:sp>
      <p:sp>
        <p:nvSpPr>
          <p:cNvPr id="6" name="Google Shape;553;p50">
            <a:extLst>
              <a:ext uri="{FF2B5EF4-FFF2-40B4-BE49-F238E27FC236}">
                <a16:creationId xmlns:a16="http://schemas.microsoft.com/office/drawing/2014/main" id="{9F4C1DE8-88E5-5254-5FC6-32216AD19E0D}"/>
              </a:ext>
            </a:extLst>
          </p:cNvPr>
          <p:cNvSpPr txBox="1"/>
          <p:nvPr/>
        </p:nvSpPr>
        <p:spPr>
          <a:xfrm>
            <a:off x="457200" y="4110447"/>
            <a:ext cx="3978312" cy="99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5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BioMT @ Dartmouth</a:t>
            </a:r>
            <a:endParaRPr sz="1100" dirty="0">
              <a:solidFill>
                <a:schemeClr val="tx1"/>
              </a:solidFill>
            </a:endParaRPr>
          </a:p>
          <a:p>
            <a:pPr marL="215900" marR="0" lvl="0" indent="-2095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Arial"/>
              <a:buChar char="•"/>
            </a:pPr>
            <a:r>
              <a:rPr lang="cs" sz="15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Zdenek Svindrych</a:t>
            </a:r>
            <a:endParaRPr sz="15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5900" marR="0" lvl="0" indent="-2095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Arial"/>
              <a:buChar char="•"/>
            </a:pPr>
            <a:r>
              <a:rPr lang="cs" sz="15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NIH:  NIGMS COBRE award P20-GM113132</a:t>
            </a:r>
            <a:endParaRPr sz="1100" dirty="0">
              <a:solidFill>
                <a:schemeClr val="tx1"/>
              </a:solidFill>
            </a:endParaRPr>
          </a:p>
        </p:txBody>
      </p:sp>
      <p:sp>
        <p:nvSpPr>
          <p:cNvPr id="7" name="Google Shape;554;p50">
            <a:extLst>
              <a:ext uri="{FF2B5EF4-FFF2-40B4-BE49-F238E27FC236}">
                <a16:creationId xmlns:a16="http://schemas.microsoft.com/office/drawing/2014/main" id="{08BF6222-8F86-C957-CEE7-88EA1CB862FA}"/>
              </a:ext>
            </a:extLst>
          </p:cNvPr>
          <p:cNvSpPr txBox="1"/>
          <p:nvPr/>
        </p:nvSpPr>
        <p:spPr>
          <a:xfrm>
            <a:off x="457200" y="3187111"/>
            <a:ext cx="2557631" cy="76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5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KONFMI @PrF UK</a:t>
            </a:r>
            <a:endParaRPr sz="15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5900" marR="0" lvl="0" indent="-2095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Arial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Zuzana Burdikova</a:t>
            </a:r>
            <a:endParaRPr sz="15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5900" marR="0" lvl="0" indent="-2095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Calibri"/>
              <a:buChar char="•"/>
            </a:pPr>
            <a:r>
              <a:rPr lang="cs" sz="15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Martin Schatz</a:t>
            </a:r>
            <a:endParaRPr sz="15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279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6">
              <a:lumMod val="7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C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3014</TotalTime>
  <Words>1606</Words>
  <Application>Microsoft Office PowerPoint</Application>
  <PresentationFormat>Widescreen</PresentationFormat>
  <Paragraphs>296</Paragraphs>
  <Slides>25</Slides>
  <Notes>21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Cambria Math</vt:lpstr>
      <vt:lpstr>Fira Sans</vt:lpstr>
      <vt:lpstr>Script MT Bold</vt:lpstr>
      <vt:lpstr>Times New Roman</vt:lpstr>
      <vt:lpstr>Wingdings</vt:lpstr>
      <vt:lpstr>Office Theme</vt:lpstr>
      <vt:lpstr>Rovnice</vt:lpstr>
      <vt:lpstr>Introduction to Light Microscopy</vt:lpstr>
      <vt:lpstr>What is light?</vt:lpstr>
      <vt:lpstr>Electromagnetic spectrum</vt:lpstr>
      <vt:lpstr>Image of Point Source</vt:lpstr>
      <vt:lpstr>Diffraction and propagation of light</vt:lpstr>
      <vt:lpstr>Diffraction and microscopy</vt:lpstr>
      <vt:lpstr>Optical resolution limit</vt:lpstr>
      <vt:lpstr>Image formation, PSF</vt:lpstr>
      <vt:lpstr>Photons</vt:lpstr>
      <vt:lpstr>Photon statistics</vt:lpstr>
      <vt:lpstr>Photon statistics</vt:lpstr>
      <vt:lpstr>Fluorescence</vt:lpstr>
      <vt:lpstr>Fluorescence Spectra</vt:lpstr>
      <vt:lpstr>Fluorescence Microscopy in 3D</vt:lpstr>
      <vt:lpstr>Confocal Microscopy</vt:lpstr>
      <vt:lpstr>Confocal Microscopy</vt:lpstr>
      <vt:lpstr>Fourier transform</vt:lpstr>
      <vt:lpstr>Fourier transform</vt:lpstr>
      <vt:lpstr>Widefield PSF and OTF (Optical Transfer Fn.)</vt:lpstr>
      <vt:lpstr>Confocal PSF and OTF</vt:lpstr>
      <vt:lpstr>Extreme example: thin fluorescent layer </vt:lpstr>
      <vt:lpstr>Spinning Disk Confocal Microscope</vt:lpstr>
      <vt:lpstr>Nyquist–Shannon sampling theorem</vt:lpstr>
      <vt:lpstr>Magnification Matters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superresolution light microscopy</dc:title>
  <dc:creator>kcci</dc:creator>
  <cp:lastModifiedBy>Zdenek Svindrych</cp:lastModifiedBy>
  <cp:revision>94</cp:revision>
  <dcterms:created xsi:type="dcterms:W3CDTF">2014-11-30T19:25:07Z</dcterms:created>
  <dcterms:modified xsi:type="dcterms:W3CDTF">2023-06-06T10:58:22Z</dcterms:modified>
</cp:coreProperties>
</file>