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23" r:id="rId2"/>
    <p:sldId id="407" r:id="rId3"/>
    <p:sldId id="443" r:id="rId4"/>
    <p:sldId id="373" r:id="rId5"/>
    <p:sldId id="457" r:id="rId6"/>
    <p:sldId id="428" r:id="rId7"/>
    <p:sldId id="448" r:id="rId8"/>
    <p:sldId id="286" r:id="rId9"/>
    <p:sldId id="438" r:id="rId10"/>
    <p:sldId id="327" r:id="rId11"/>
    <p:sldId id="328" r:id="rId12"/>
    <p:sldId id="329" r:id="rId13"/>
    <p:sldId id="462" r:id="rId14"/>
    <p:sldId id="463" r:id="rId15"/>
    <p:sldId id="440" r:id="rId16"/>
    <p:sldId id="4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77A"/>
    <a:srgbClr val="BECFDC"/>
    <a:srgbClr val="44546A"/>
    <a:srgbClr val="FFFFFF"/>
    <a:srgbClr val="4C708A"/>
    <a:srgbClr val="96ABBC"/>
    <a:srgbClr val="0099CC"/>
    <a:srgbClr val="FF5050"/>
    <a:srgbClr val="FCB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1" autoAdjust="0"/>
    <p:restoredTop sz="88981" autoAdjust="0"/>
  </p:normalViewPr>
  <p:slideViewPr>
    <p:cSldViewPr snapToGrid="0">
      <p:cViewPr varScale="1">
        <p:scale>
          <a:sx n="90" d="100"/>
          <a:sy n="90" d="100"/>
        </p:scale>
        <p:origin x="2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8724D-FBFD-4B29-AECD-ED815C4542A3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BC64-032D-4CB4-88FE-CBA300B4E2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2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380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444444"/>
              </a:solidFill>
              <a:effectLst/>
              <a:latin typeface="Open San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F3769-2337-4B32-8074-36B09BD8E3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097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 err="1"/>
              <a:t>Multidisciplinary</a:t>
            </a:r>
            <a:r>
              <a:rPr lang="sv-SE" b="1" dirty="0"/>
              <a:t> sampling: </a:t>
            </a:r>
          </a:p>
          <a:p>
            <a:pPr lvl="1"/>
            <a:r>
              <a:rPr lang="sv-SE" dirty="0" err="1">
                <a:solidFill>
                  <a:schemeClr val="tx1"/>
                </a:solidFill>
              </a:rPr>
              <a:t>Zooplankton</a:t>
            </a:r>
            <a:r>
              <a:rPr lang="sv-SE" dirty="0">
                <a:solidFill>
                  <a:schemeClr val="tx1"/>
                </a:solidFill>
              </a:rPr>
              <a:t> sampling (</a:t>
            </a:r>
            <a:r>
              <a:rPr lang="sv-SE" dirty="0" err="1">
                <a:solidFill>
                  <a:schemeClr val="tx1"/>
                </a:solidFill>
              </a:rPr>
              <a:t>nets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sv-SE" dirty="0" err="1">
                <a:solidFill>
                  <a:schemeClr val="tx1"/>
                </a:solidFill>
              </a:rPr>
              <a:t>Macroplankton</a:t>
            </a:r>
            <a:r>
              <a:rPr lang="sv-SE" dirty="0">
                <a:solidFill>
                  <a:schemeClr val="tx1"/>
                </a:solidFill>
              </a:rPr>
              <a:t> and </a:t>
            </a:r>
            <a:r>
              <a:rPr lang="sv-SE" dirty="0" err="1">
                <a:solidFill>
                  <a:schemeClr val="tx1"/>
                </a:solidFill>
              </a:rPr>
              <a:t>fish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larvae</a:t>
            </a:r>
            <a:endParaRPr lang="sv-SE" dirty="0">
              <a:solidFill>
                <a:schemeClr val="tx1"/>
              </a:solidFill>
            </a:endParaRPr>
          </a:p>
          <a:p>
            <a:pPr lvl="1"/>
            <a:r>
              <a:rPr lang="sv-SE" dirty="0">
                <a:solidFill>
                  <a:schemeClr val="tx1"/>
                </a:solidFill>
              </a:rPr>
              <a:t>CTD </a:t>
            </a:r>
            <a:r>
              <a:rPr lang="sv-SE" dirty="0" err="1">
                <a:solidFill>
                  <a:schemeClr val="tx1"/>
                </a:solidFill>
              </a:rPr>
              <a:t>casts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including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water</a:t>
            </a:r>
            <a:r>
              <a:rPr lang="sv-SE" dirty="0">
                <a:solidFill>
                  <a:schemeClr val="tx1"/>
                </a:solidFill>
              </a:rPr>
              <a:t> sampling for:</a:t>
            </a:r>
          </a:p>
          <a:p>
            <a:pPr lvl="2"/>
            <a:r>
              <a:rPr lang="sv-SE" dirty="0" err="1">
                <a:solidFill>
                  <a:schemeClr val="tx1"/>
                </a:solidFill>
              </a:rPr>
              <a:t>Nutrients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chl</a:t>
            </a:r>
            <a:r>
              <a:rPr lang="sv-SE" dirty="0">
                <a:solidFill>
                  <a:schemeClr val="tx1"/>
                </a:solidFill>
              </a:rPr>
              <a:t>-a, </a:t>
            </a:r>
            <a:r>
              <a:rPr lang="sv-SE" dirty="0" err="1">
                <a:solidFill>
                  <a:schemeClr val="tx1"/>
                </a:solidFill>
              </a:rPr>
              <a:t>water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chemistry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phytoplankton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abundance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prokaryotic</a:t>
            </a:r>
            <a:r>
              <a:rPr lang="sv-SE" dirty="0">
                <a:solidFill>
                  <a:schemeClr val="tx1"/>
                </a:solidFill>
              </a:rPr>
              <a:t> and </a:t>
            </a:r>
            <a:r>
              <a:rPr lang="sv-SE" dirty="0" err="1">
                <a:solidFill>
                  <a:schemeClr val="tx1"/>
                </a:solidFill>
              </a:rPr>
              <a:t>fungal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abundance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biomass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production</a:t>
            </a:r>
            <a:r>
              <a:rPr lang="sv-SE" dirty="0">
                <a:solidFill>
                  <a:schemeClr val="tx1"/>
                </a:solidFill>
              </a:rPr>
              <a:t>, and respiration.</a:t>
            </a:r>
          </a:p>
          <a:p>
            <a:pPr lvl="2"/>
            <a:r>
              <a:rPr lang="sv-SE" dirty="0" err="1">
                <a:solidFill>
                  <a:schemeClr val="tx1"/>
                </a:solidFill>
              </a:rPr>
              <a:t>eDNA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  <a:p>
            <a:pPr lvl="2"/>
            <a:r>
              <a:rPr lang="en-GB" dirty="0">
                <a:solidFill>
                  <a:schemeClr val="tx1"/>
                </a:solidFill>
              </a:rPr>
              <a:t>Δ 13C of CO2 and CH4 </a:t>
            </a:r>
          </a:p>
          <a:p>
            <a:pPr lvl="1"/>
            <a:r>
              <a:rPr lang="sv-SE" dirty="0" err="1">
                <a:solidFill>
                  <a:schemeClr val="tx1"/>
                </a:solidFill>
              </a:rPr>
              <a:t>Benthic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samples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Sediment </a:t>
            </a:r>
            <a:r>
              <a:rPr lang="sv-SE" dirty="0" err="1">
                <a:solidFill>
                  <a:schemeClr val="tx1"/>
                </a:solidFill>
              </a:rPr>
              <a:t>traps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  <a:p>
            <a:endParaRPr lang="en-GB" sz="1800" b="0" i="0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1) Investigate the climate-induced </a:t>
            </a:r>
            <a:r>
              <a:rPr lang="en-GB" sz="1800" b="1" i="0" dirty="0">
                <a:effectLst/>
                <a:latin typeface="Arial" panose="020B0604020202020204" pitchFamily="34" charset="0"/>
              </a:rPr>
              <a:t>changes in biodiversity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the resulting changes in the </a:t>
            </a:r>
            <a:r>
              <a:rPr lang="en-GB" sz="1800" b="1" i="0" dirty="0">
                <a:effectLst/>
                <a:latin typeface="Arial" panose="020B0604020202020204" pitchFamily="34" charset="0"/>
              </a:rPr>
              <a:t>major biological processes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the Arctic marine ecosystem.</a:t>
            </a:r>
          </a:p>
          <a:p>
            <a:endParaRPr lang="en-GB" sz="1800" b="0" i="0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2) Estimating the sensitivity of </a:t>
            </a:r>
            <a:r>
              <a:rPr lang="en-GB" sz="1800" b="1" i="0" dirty="0">
                <a:effectLst/>
                <a:latin typeface="Arial" panose="020B0604020202020204" pitchFamily="34" charset="0"/>
              </a:rPr>
              <a:t>functional traits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 </a:t>
            </a:r>
            <a:r>
              <a:rPr lang="en-GB" sz="1800" b="1" i="0" dirty="0">
                <a:effectLst/>
                <a:latin typeface="Arial" panose="020B0604020202020204" pitchFamily="34" charset="0"/>
              </a:rPr>
              <a:t>different trophic levels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environmental conditions, and to link the observed traits of the natural communities to </a:t>
            </a:r>
            <a:r>
              <a:rPr lang="en-GB" sz="1800" b="1" i="0" dirty="0">
                <a:effectLst/>
                <a:latin typeface="Arial" panose="020B0604020202020204" pitchFamily="34" charset="0"/>
              </a:rPr>
              <a:t>ecosystem functions and services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aim of the zoobenthic sampling during the cruise was to assess the soft-bottom macrofaunal community structure (species composition, abundance and biomass) and function (trait composition) along environmental gradients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Soft-bottom macrofauna was sampled using a box-core, sieved (1mm mesh size) and stored in 70% alcohol for further processing and analysis in the laboratory. Furthermore, organic content, P/N ratio and sediment grain size was also sampled at each station (except one: station # 26).</a:t>
            </a:r>
          </a:p>
          <a:p>
            <a:endParaRPr lang="en-GB" dirty="0"/>
          </a:p>
          <a:p>
            <a:r>
              <a:rPr lang="en-GB" dirty="0"/>
              <a:t>10 stations, 33 replicates. Approx 2 per transect. Key stations with sediment traps.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F3769-2337-4B32-8074-36B09BD8E3F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401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1174BC"/>
              </a:buClr>
              <a:buSzPct val="90000"/>
              <a:buFont typeface="Raleway" pitchFamily="2" charset="0"/>
              <a:buChar char="»"/>
            </a:pPr>
            <a:r>
              <a:rPr lang="en-GB" sz="3300" dirty="0">
                <a:solidFill>
                  <a:schemeClr val="tx1"/>
                </a:solidFill>
                <a:latin typeface="Raleway" pitchFamily="2" charset="0"/>
              </a:rPr>
              <a:t> Reduced sea-ice</a:t>
            </a:r>
          </a:p>
          <a:p>
            <a:pPr>
              <a:buClr>
                <a:srgbClr val="1174BC"/>
              </a:buClr>
              <a:buSzPct val="90000"/>
              <a:buFont typeface="Raleway" pitchFamily="2" charset="0"/>
              <a:buChar char="»"/>
            </a:pPr>
            <a:r>
              <a:rPr lang="en-GB" sz="3300" dirty="0">
                <a:solidFill>
                  <a:schemeClr val="tx1"/>
                </a:solidFill>
                <a:latin typeface="Raleway" pitchFamily="2" charset="0"/>
              </a:rPr>
              <a:t> Sea level rise</a:t>
            </a:r>
          </a:p>
          <a:p>
            <a:pPr>
              <a:buClr>
                <a:srgbClr val="1174BC"/>
              </a:buClr>
              <a:buSzPct val="90000"/>
              <a:buFont typeface="Raleway" pitchFamily="2" charset="0"/>
              <a:buChar char="»"/>
            </a:pPr>
            <a:r>
              <a:rPr lang="en-GB" sz="3300" dirty="0">
                <a:solidFill>
                  <a:schemeClr val="tx1"/>
                </a:solidFill>
                <a:latin typeface="Raleway" pitchFamily="2" charset="0"/>
              </a:rPr>
              <a:t> Increased water</a:t>
            </a:r>
            <a:br>
              <a:rPr lang="en-GB" sz="3300" dirty="0">
                <a:solidFill>
                  <a:schemeClr val="tx1"/>
                </a:solidFill>
                <a:latin typeface="Raleway" pitchFamily="2" charset="0"/>
              </a:rPr>
            </a:br>
            <a:r>
              <a:rPr lang="en-GB" sz="3300" dirty="0">
                <a:solidFill>
                  <a:schemeClr val="tx1"/>
                </a:solidFill>
                <a:latin typeface="Raleway" pitchFamily="2" charset="0"/>
              </a:rPr>
              <a:t> temperatures</a:t>
            </a:r>
          </a:p>
          <a:p>
            <a:pPr lvl="1">
              <a:buClr>
                <a:srgbClr val="1174BC"/>
              </a:buClr>
              <a:buSzPct val="90000"/>
              <a:buFont typeface="Raleway" pitchFamily="2" charset="0"/>
              <a:buChar char="»"/>
            </a:pPr>
            <a:r>
              <a:rPr lang="en-GB" sz="2500" dirty="0">
                <a:solidFill>
                  <a:schemeClr val="tx1"/>
                </a:solidFill>
                <a:latin typeface="Raleway" pitchFamily="2" charset="0"/>
              </a:rPr>
              <a:t>Species invasions / migrations</a:t>
            </a:r>
            <a:endParaRPr lang="en-GB" sz="3300" dirty="0">
              <a:solidFill>
                <a:schemeClr val="tx1"/>
              </a:solidFill>
              <a:latin typeface="Raleway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850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Categorical or continuous</a:t>
            </a:r>
          </a:p>
          <a:p>
            <a:endParaRPr lang="en-US" dirty="0"/>
          </a:p>
          <a:p>
            <a:r>
              <a:rPr lang="en-US" dirty="0"/>
              <a:t>Tell us if there is high spread in functions (richness or diversity) and things like redundancy. </a:t>
            </a:r>
          </a:p>
          <a:p>
            <a:r>
              <a:rPr lang="en-US" dirty="0"/>
              <a:t>How many species can we remove before we loose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8E0B51-DF35-43F4-ACE7-8B016DAD2B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35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601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DA329-FD02-4AD0-A100-30121C2FC9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30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- And then we have a really nice spatial gradient in Zoogeography: seeing much more arctic and boreal species closer to the sea ice and cosmopolitan species on the slope – which might show us pathways of species invasions especially fi we can link it with currents and these pelagic </a:t>
            </a:r>
            <a:r>
              <a:rPr lang="en-GB" dirty="0" err="1"/>
              <a:t>larve</a:t>
            </a:r>
            <a:r>
              <a:rPr lang="en-GB" dirty="0"/>
              <a:t> development strategies </a:t>
            </a:r>
            <a:r>
              <a:rPr lang="en-GB" dirty="0" err="1"/>
              <a:t>aswell</a:t>
            </a:r>
            <a:r>
              <a:rPr lang="en-GB" dirty="0"/>
              <a:t> as links in 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benthic-pelagic coupling from the deep to the water column.</a:t>
            </a:r>
            <a:endParaRPr lang="en-GB" dirty="0"/>
          </a:p>
          <a:p>
            <a:endParaRPr lang="en-US" dirty="0"/>
          </a:p>
          <a:p>
            <a:pPr marL="0" indent="0">
              <a:buFontTx/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DA329-FD02-4AD0-A100-30121C2FC91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080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There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are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clear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spatial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patterns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in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biodiversity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indices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across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fjord to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slope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habitats.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787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1174BC"/>
              </a:buClr>
            </a:pP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Macrobenthos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composition</a:t>
            </a:r>
            <a:endParaRPr lang="sv-SE" sz="1200" dirty="0">
              <a:solidFill>
                <a:schemeClr val="tx1"/>
              </a:solidFill>
              <a:latin typeface="Raleway" pitchFamily="2" charset="0"/>
            </a:endParaRPr>
          </a:p>
          <a:p>
            <a:pPr>
              <a:buClr>
                <a:srgbClr val="1174BC"/>
              </a:buClr>
            </a:pP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Grain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size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 </a:t>
            </a:r>
          </a:p>
          <a:p>
            <a:pPr>
              <a:buClr>
                <a:srgbClr val="1174BC"/>
              </a:buClr>
            </a:pP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Organic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content</a:t>
            </a:r>
            <a:endParaRPr lang="sv-SE" sz="1200" dirty="0">
              <a:solidFill>
                <a:schemeClr val="tx1"/>
              </a:solidFill>
              <a:latin typeface="Raleway" pitchFamily="2" charset="0"/>
            </a:endParaRPr>
          </a:p>
          <a:p>
            <a:pPr>
              <a:buClr>
                <a:srgbClr val="1174BC"/>
              </a:buClr>
            </a:pP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C:N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ratio</a:t>
            </a:r>
            <a:endParaRPr lang="sv-SE" sz="1200" dirty="0">
              <a:solidFill>
                <a:schemeClr val="tx1"/>
              </a:solidFill>
              <a:latin typeface="Raleway" pitchFamily="2" charset="0"/>
            </a:endParaRPr>
          </a:p>
          <a:p>
            <a:pPr>
              <a:buClr>
                <a:srgbClr val="1174BC"/>
              </a:buClr>
            </a:pPr>
            <a:r>
              <a:rPr lang="sv-SE" sz="1200" dirty="0">
                <a:solidFill>
                  <a:schemeClr val="tx1"/>
                </a:solidFill>
                <a:latin typeface="Raleway" pitchFamily="2" charset="0"/>
              </a:rPr>
              <a:t>Sediment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</a:rPr>
              <a:t>traps</a:t>
            </a:r>
            <a:endParaRPr lang="sv-SE" sz="1200" dirty="0">
              <a:solidFill>
                <a:schemeClr val="tx1"/>
              </a:solidFill>
              <a:latin typeface="Raleway" pitchFamily="2" charset="0"/>
            </a:endParaRPr>
          </a:p>
          <a:p>
            <a:r>
              <a:rPr lang="en-GB" dirty="0"/>
              <a:t>Capture how sinking org m might impact benthic composition and function roles.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544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774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919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There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are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clear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spatial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patterns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in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biodiversity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b="1" dirty="0" err="1">
                <a:latin typeface="Raleway" pitchFamily="2" charset="0"/>
                <a:cs typeface="Times New Roman" panose="02020603050405020304" pitchFamily="18" charset="0"/>
              </a:rPr>
              <a:t>indices</a:t>
            </a:r>
            <a:r>
              <a:rPr lang="sv-SE" sz="1200" b="1" dirty="0">
                <a:latin typeface="Raleway" pitchFamily="2" charset="0"/>
                <a:cs typeface="Times New Roman" panose="02020603050405020304" pitchFamily="18" charset="0"/>
              </a:rPr>
              <a:t>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across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fjord to </a:t>
            </a:r>
            <a:r>
              <a:rPr lang="sv-SE" sz="1200" dirty="0" err="1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slope</a:t>
            </a:r>
            <a:r>
              <a:rPr lang="sv-SE" sz="1200" dirty="0">
                <a:solidFill>
                  <a:schemeClr val="tx1"/>
                </a:solidFill>
                <a:latin typeface="Raleway" pitchFamily="2" charset="0"/>
                <a:cs typeface="Times New Roman" panose="02020603050405020304" pitchFamily="18" charset="0"/>
              </a:rPr>
              <a:t> habitats.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8BC64-032D-4CB4-88FE-CBA300B4E2A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222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A0A4-BA05-4B42-9794-EF0CD3864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5FF10-39FF-4FCA-AECF-EC30CF43E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A5D1C-5CF8-48AA-A6EB-2409A6E67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BC37-D5EE-49BA-A329-79E523FB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0FC26-D48F-4221-BF8C-C2E8C1A57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97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9F866-2CB8-4B46-BF3F-4475BF5F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2AA97-B7BC-489C-A5CB-6C2799982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E89B4-98C9-4D85-96DD-82266202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5D3A-5D46-404D-A836-FA6CD4E6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D0689-E035-4169-91A2-6F6B451E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7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D373-12C8-44BB-B3A3-00FB26AED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8252E-1AFC-44C0-8ED7-0D3631AE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1B4D3-F174-41AD-84E3-FE44486E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E8593-85C3-4D42-A9F9-8137C35DC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C485C-A8C2-48B2-8494-70535EAF5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10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40F32-2231-4FEB-B1BE-FBB565B8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B89D7-16AE-48A8-947E-6F22B90F7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3FEE4-D816-4641-A314-A7A8ECDD4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390D9-0C15-485B-AD38-9029151C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AF2B3-2C4C-4175-9731-AB49D4BA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6006C-7450-4D71-BD18-84F137DDB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88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4406-1EE5-46FB-845F-C087A7B62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06D33-B197-44E3-80BE-34F093328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13559-15EA-4A68-A744-C8EEC132D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239142-A124-4AE1-BB41-21F8FBBE8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5E6BF-0D32-4006-88D2-CA3EF3CEC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2D15E-EC72-4092-8F0B-AAC645E39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C71625-3085-478F-B82C-EE9957B1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D6F3BD-049D-479F-9F7F-D8E643F6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104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796BC-112C-412F-817E-38D6F0F7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715178-6B9C-4EBD-8D55-26C50F55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03E60-E07D-4080-BD5B-AD160D5B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8E89CB-99FC-49F7-B759-ED32EAC8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7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8AA915-0F6E-42B5-B3C9-CA9D7836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D375A-03EE-465A-BBFD-28B59903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36A31-C921-40C9-9985-C4FCB3A6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6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50D2-E497-471D-83DF-D28512BB7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8C34B-7BE5-4A52-B252-7BD52626F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84C9F-22BE-48FC-8DE3-2AED8A437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C8AE4F-C255-4B93-B928-098E2B43E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22946-FC8B-4137-AC60-AA7C2153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A71E6-0557-4B8C-A056-5C8C92148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78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AA3D-439E-4882-B52F-E0C01B29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18B915-02A6-4BFF-9A29-2F396EBDF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166D5-2716-4075-9CFF-841772CB1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B9659-3FE8-4BDC-ACBF-E80C2999B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3BE46-983D-4F49-BC7C-D9D539030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163DE-C7F0-4181-AA75-04BD27B5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1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811A3-2F85-4AB3-9CDA-6DA9CDF1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44A733-AED0-4380-859E-FF395FC06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54665-D2A0-4702-B275-B555B482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749BC-FBB7-45E3-8768-A90E1DD2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B1AD2-DCF8-4B63-9764-8764B80F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35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6DA76-8449-40E6-AC11-AF14CA483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1937E-1A02-4154-A881-0686173B4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7A497-4625-4BD8-A2F0-882951DE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F4768-0D44-4563-A2B8-0BEABF70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494B8-8C57-4B32-ACD8-7B642E04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79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376FE-FDC5-418F-AB92-43FC618F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DBF93-9779-4B52-AA80-61C5D8851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4A59D-1A31-4DF5-869A-245271404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EB05D-93CC-4768-8779-7C8AD76F1190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7684-9B5C-4CD4-81BC-5FDC96B5B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8ECA1-7643-4930-923A-E271355E8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BCA2-21F9-45EB-B9D8-80A40B10C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138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6jX9URzZWg?feature=oembed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e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g"/><Relationship Id="rId11" Type="http://schemas.openxmlformats.org/officeDocument/2006/relationships/image" Target="../media/image20.jpeg"/><Relationship Id="rId5" Type="http://schemas.openxmlformats.org/officeDocument/2006/relationships/image" Target="../media/image33.jpeg"/><Relationship Id="rId10" Type="http://schemas.openxmlformats.org/officeDocument/2006/relationships/image" Target="../media/image23.PN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47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2B4DCAF-AA8D-43EB-A323-AE0CD68D7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8580" y="7031615"/>
            <a:ext cx="904875" cy="8382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A99FE1E-8921-337E-9309-6E097B011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89" y="5141272"/>
            <a:ext cx="10515600" cy="846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6000" b="1" dirty="0">
                <a:latin typeface="Poppins" panose="00000500000000000000" pitchFamily="2" charset="0"/>
                <a:cs typeface="Poppins" panose="00000500000000000000" pitchFamily="2" charset="0"/>
              </a:rPr>
              <a:t>Phoebe Armitage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6C1EE-2DE6-F21F-F6E3-86D61E416E9D}"/>
              </a:ext>
            </a:extLst>
          </p:cNvPr>
          <p:cNvCxnSpPr/>
          <p:nvPr/>
        </p:nvCxnSpPr>
        <p:spPr>
          <a:xfrm>
            <a:off x="784271" y="4938987"/>
            <a:ext cx="4509654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btitle 6">
            <a:extLst>
              <a:ext uri="{FF2B5EF4-FFF2-40B4-BE49-F238E27FC236}">
                <a16:creationId xmlns:a16="http://schemas.microsoft.com/office/drawing/2014/main" id="{CE9D6F02-C3B3-5A72-1DD5-61CCE2B358BE}"/>
              </a:ext>
            </a:extLst>
          </p:cNvPr>
          <p:cNvSpPr txBox="1">
            <a:spLocks/>
          </p:cNvSpPr>
          <p:nvPr/>
        </p:nvSpPr>
        <p:spPr>
          <a:xfrm>
            <a:off x="416478" y="378194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Investigations of seafloor biodiversity and their roles in arctic marine ecosystems.</a:t>
            </a:r>
            <a:endParaRPr lang="en-GB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E1FBC91F-E6C9-F4D3-362B-AF44D97B4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604" y="5542018"/>
            <a:ext cx="1609433" cy="989423"/>
          </a:xfrm>
          <a:prstGeom prst="rect">
            <a:avLst/>
          </a:prstGeom>
        </p:spPr>
      </p:pic>
      <p:pic>
        <p:nvPicPr>
          <p:cNvPr id="25" name="Picture 24" descr="A picture containing icon&#10;&#10;Description automatically generated">
            <a:extLst>
              <a:ext uri="{FF2B5EF4-FFF2-40B4-BE49-F238E27FC236}">
                <a16:creationId xmlns:a16="http://schemas.microsoft.com/office/drawing/2014/main" id="{66E66224-4BD2-DB97-5A46-578CA6A053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6"/>
          <a:stretch/>
        </p:blipFill>
        <p:spPr>
          <a:xfrm>
            <a:off x="88699" y="214694"/>
            <a:ext cx="1535150" cy="13120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CD6BD3E-E4C6-4AB4-47B9-D69269893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604" y="2334988"/>
            <a:ext cx="2289649" cy="28234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DE400-1BD8-4D56-17A8-105D917E2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0478" y="274470"/>
            <a:ext cx="2227081" cy="179800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F543AB3-E825-C466-67FC-E44EB2B60D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0594" y="263191"/>
            <a:ext cx="2512507" cy="3148388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64C738-4BE4-F13D-B537-38A8DD2C88EA}"/>
              </a:ext>
            </a:extLst>
          </p:cNvPr>
          <p:cNvCxnSpPr>
            <a:cxnSpLocks/>
          </p:cNvCxnSpPr>
          <p:nvPr/>
        </p:nvCxnSpPr>
        <p:spPr>
          <a:xfrm>
            <a:off x="9445752" y="2212848"/>
            <a:ext cx="2472512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995F27E-C3A9-9915-30C3-A3385DAC1A4F}"/>
              </a:ext>
            </a:extLst>
          </p:cNvPr>
          <p:cNvCxnSpPr>
            <a:cxnSpLocks/>
          </p:cNvCxnSpPr>
          <p:nvPr/>
        </p:nvCxnSpPr>
        <p:spPr>
          <a:xfrm>
            <a:off x="9418320" y="263191"/>
            <a:ext cx="0" cy="4866592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D6EAD81-2B8C-61C2-2734-A6D11E8C5CBB}"/>
              </a:ext>
            </a:extLst>
          </p:cNvPr>
          <p:cNvCxnSpPr>
            <a:cxnSpLocks/>
          </p:cNvCxnSpPr>
          <p:nvPr/>
        </p:nvCxnSpPr>
        <p:spPr>
          <a:xfrm>
            <a:off x="6790594" y="3508248"/>
            <a:ext cx="2627726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6AD375D-9928-1923-0BB5-20CD2F061F1A}"/>
              </a:ext>
            </a:extLst>
          </p:cNvPr>
          <p:cNvSpPr txBox="1"/>
          <p:nvPr/>
        </p:nvSpPr>
        <p:spPr>
          <a:xfrm>
            <a:off x="558389" y="6010051"/>
            <a:ext cx="551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Supervisors: Anna </a:t>
            </a:r>
            <a:r>
              <a:rPr lang="en-GB" dirty="0" err="1">
                <a:latin typeface="Poppins" panose="00000500000000000000" pitchFamily="2" charset="0"/>
                <a:cs typeface="Poppins" panose="00000500000000000000" pitchFamily="2" charset="0"/>
              </a:rPr>
              <a:t>Törnroos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 &amp; Marie Nordström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7D6D5C-ED15-3CA4-30A6-AD59BC30E13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6647"/>
          <a:stretch/>
        </p:blipFill>
        <p:spPr>
          <a:xfrm>
            <a:off x="8440080" y="5542543"/>
            <a:ext cx="1609433" cy="98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8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D943C5-B9B0-F5A9-BA57-D3879F85F3CA}"/>
              </a:ext>
            </a:extLst>
          </p:cNvPr>
          <p:cNvSpPr/>
          <p:nvPr/>
        </p:nvSpPr>
        <p:spPr>
          <a:xfrm>
            <a:off x="0" y="0"/>
            <a:ext cx="12192000" cy="151011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A0A5C1-25DE-A90A-B37F-4C5483DB1EF0}"/>
              </a:ext>
            </a:extLst>
          </p:cNvPr>
          <p:cNvSpPr/>
          <p:nvPr/>
        </p:nvSpPr>
        <p:spPr>
          <a:xfrm>
            <a:off x="459450" y="2005782"/>
            <a:ext cx="5942466" cy="43581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F50B2E-992A-BCFB-8F18-9049DA39E723}"/>
              </a:ext>
            </a:extLst>
          </p:cNvPr>
          <p:cNvSpPr/>
          <p:nvPr/>
        </p:nvSpPr>
        <p:spPr>
          <a:xfrm>
            <a:off x="6740017" y="2005782"/>
            <a:ext cx="5080819" cy="43581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C079A-AFE3-4B4B-82E6-5CE6E0C3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84552"/>
            <a:ext cx="9252532" cy="132556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2"/>
                </a:solidFill>
              </a:rPr>
              <a:t>	   </a:t>
            </a:r>
            <a:br>
              <a:rPr lang="en-GB" dirty="0">
                <a:solidFill>
                  <a:schemeClr val="bg2"/>
                </a:solidFill>
              </a:rPr>
            </a:br>
            <a:r>
              <a:rPr lang="en-GB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Environmental and Marine Biology </a:t>
            </a:r>
            <a:br>
              <a:rPr lang="en-GB" b="1" dirty="0">
                <a:solidFill>
                  <a:srgbClr val="20201F"/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3E378-2BA0-4760-BD8B-82C088209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471" y="2485611"/>
            <a:ext cx="6525685" cy="4024477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Specialising in: </a:t>
            </a:r>
            <a:br>
              <a:rPr lang="en-GB" sz="2400" b="1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n-GB" sz="1200" b="1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endParaRPr lang="en-GB" sz="2400" b="1" i="0" dirty="0">
              <a:solidFill>
                <a:srgbClr val="44546A"/>
              </a:solidFill>
              <a:effectLst/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Seagrass meadows and gulfs</a:t>
            </a: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</a:t>
            </a: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he deep bottom areas of the Baltic Sea</a:t>
            </a: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I</a:t>
            </a: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sland vegetation</a:t>
            </a: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b="1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Benthic (seafloor) fauna</a:t>
            </a: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, fish </a:t>
            </a:r>
            <a:r>
              <a:rPr lang="en-GB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&amp;</a:t>
            </a: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 flora </a:t>
            </a: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</a:t>
            </a: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he behaviours of fish and birds</a:t>
            </a:r>
          </a:p>
          <a:p>
            <a:pPr lvl="1">
              <a:buClr>
                <a:srgbClr val="FF0000"/>
              </a:buClr>
              <a:buFont typeface="Raleway" pitchFamily="2" charset="0"/>
              <a:buChar char="»"/>
            </a:pP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Evolutionary biology</a:t>
            </a:r>
            <a:b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n-GB" b="0" i="0" dirty="0">
                <a:solidFill>
                  <a:srgbClr val="44546A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</a:rPr>
              <a:t>… and more! </a:t>
            </a:r>
            <a:endParaRPr lang="en-GB" dirty="0">
              <a:solidFill>
                <a:srgbClr val="44546A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963B2ADC-AA66-482A-9753-CCCAD6A97B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6"/>
          <a:stretch/>
        </p:blipFill>
        <p:spPr>
          <a:xfrm>
            <a:off x="9897704" y="105515"/>
            <a:ext cx="1511990" cy="1325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5BA908-BDFE-4996-9DA6-18344962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1" y="2206529"/>
            <a:ext cx="4631586" cy="736197"/>
          </a:xfrm>
          <a:prstGeom prst="rect">
            <a:avLst/>
          </a:prstGeom>
        </p:spPr>
      </p:pic>
      <p:pic>
        <p:nvPicPr>
          <p:cNvPr id="4098" name="Picture 2" descr="cpansch – Christian Pansch">
            <a:extLst>
              <a:ext uri="{FF2B5EF4-FFF2-40B4-BE49-F238E27FC236}">
                <a16:creationId xmlns:a16="http://schemas.microsoft.com/office/drawing/2014/main" id="{D6E68E06-4C50-470C-8DCF-259F78885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37" y="3121253"/>
            <a:ext cx="4631584" cy="30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6EDB04-EE4C-49F9-938D-D2ADDF162AA2}"/>
              </a:ext>
            </a:extLst>
          </p:cNvPr>
          <p:cNvCxnSpPr>
            <a:cxnSpLocks/>
          </p:cNvCxnSpPr>
          <p:nvPr/>
        </p:nvCxnSpPr>
        <p:spPr>
          <a:xfrm>
            <a:off x="1243746" y="4600676"/>
            <a:ext cx="32805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6" descr="Download Ink - Arrow Style Png PNG Image with No Background - PNGkey.com">
            <a:extLst>
              <a:ext uri="{FF2B5EF4-FFF2-40B4-BE49-F238E27FC236}">
                <a16:creationId xmlns:a16="http://schemas.microsoft.com/office/drawing/2014/main" id="{7D7555D8-CD43-C550-260D-E24695690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97" y="4355515"/>
            <a:ext cx="453815" cy="20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56875D-F6BB-B10E-C229-23B894A0C8E3}"/>
              </a:ext>
            </a:extLst>
          </p:cNvPr>
          <p:cNvSpPr txBox="1"/>
          <p:nvPr/>
        </p:nvSpPr>
        <p:spPr>
          <a:xfrm>
            <a:off x="7132481" y="5839644"/>
            <a:ext cx="31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Raleway" pitchFamily="2" charset="0"/>
              </a:rPr>
              <a:t>Korpoström</a:t>
            </a:r>
            <a:r>
              <a:rPr lang="en-GB" b="1" dirty="0">
                <a:latin typeface="Raleway" pitchFamily="2" charset="0"/>
              </a:rPr>
              <a:t> Marine Station </a:t>
            </a:r>
          </a:p>
        </p:txBody>
      </p:sp>
    </p:spTree>
    <p:extLst>
      <p:ext uri="{BB962C8B-B14F-4D97-AF65-F5344CB8AC3E}">
        <p14:creationId xmlns:p14="http://schemas.microsoft.com/office/powerpoint/2010/main" val="238799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9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89488E-4F95-7EB4-6056-F581FAD64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" y="24355"/>
            <a:ext cx="12192000" cy="68318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3D2637-A68C-FF43-5F8F-384C90FBD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29" y="4524940"/>
            <a:ext cx="3733800" cy="15299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B55740-0186-5DD7-A4F2-85F83BD83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305" y="4511859"/>
            <a:ext cx="3733800" cy="1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14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DAFFD3-F48C-2592-48AF-586937F06288}"/>
              </a:ext>
            </a:extLst>
          </p:cNvPr>
          <p:cNvSpPr/>
          <p:nvPr/>
        </p:nvSpPr>
        <p:spPr>
          <a:xfrm>
            <a:off x="0" y="-15463"/>
            <a:ext cx="12192000" cy="6858000"/>
          </a:xfrm>
          <a:prstGeom prst="rect">
            <a:avLst/>
          </a:prstGeom>
          <a:solidFill>
            <a:srgbClr val="4C708A"/>
          </a:solidFill>
          <a:ln>
            <a:solidFill>
              <a:srgbClr val="96AB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61B1C9-4689-4708-9B5B-18E994653F3F}"/>
              </a:ext>
            </a:extLst>
          </p:cNvPr>
          <p:cNvSpPr txBox="1"/>
          <p:nvPr/>
        </p:nvSpPr>
        <p:spPr>
          <a:xfrm>
            <a:off x="3018967" y="6321881"/>
            <a:ext cx="6849249" cy="338554"/>
          </a:xfrm>
          <a:prstGeom prst="rect">
            <a:avLst/>
          </a:prstGeom>
          <a:solidFill>
            <a:srgbClr val="4C708A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BECFDC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NOAA, 2020; https://www.youtube.com/watch?v=c6jX9URzZWg  </a:t>
            </a:r>
          </a:p>
        </p:txBody>
      </p:sp>
      <p:pic>
        <p:nvPicPr>
          <p:cNvPr id="6" name="Online Media 5" title="Arctic sea ice growing younger, thinner">
            <a:hlinkClick r:id="" action="ppaction://media"/>
            <a:extLst>
              <a:ext uri="{FF2B5EF4-FFF2-40B4-BE49-F238E27FC236}">
                <a16:creationId xmlns:a16="http://schemas.microsoft.com/office/drawing/2014/main" id="{99FFB543-C2C3-442B-A5D9-ABE68FF8D2C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67807" y="396727"/>
            <a:ext cx="10056386" cy="568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6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B1D5A1F-68D3-4FA6-B5B6-B93E29C37C28}"/>
              </a:ext>
            </a:extLst>
          </p:cNvPr>
          <p:cNvSpPr/>
          <p:nvPr/>
        </p:nvSpPr>
        <p:spPr>
          <a:xfrm>
            <a:off x="0" y="969735"/>
            <a:ext cx="12192000" cy="5888265"/>
          </a:xfrm>
          <a:prstGeom prst="rect">
            <a:avLst/>
          </a:prstGeom>
          <a:solidFill>
            <a:srgbClr val="0B4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0CF9D-AD36-4445-ABBE-4082ABECE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769" y="-228360"/>
            <a:ext cx="8176396" cy="1473200"/>
          </a:xfrm>
        </p:spPr>
        <p:txBody>
          <a:bodyPr/>
          <a:lstStyle/>
          <a:p>
            <a:r>
              <a:rPr lang="en-GB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ECOTIP study area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70D455-DEE4-416C-A386-5D3C86B7F4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4140" t="11810" r="56468" b="5792"/>
          <a:stretch/>
        </p:blipFill>
        <p:spPr>
          <a:xfrm>
            <a:off x="4467259" y="1423281"/>
            <a:ext cx="6215416" cy="4900601"/>
          </a:xfrm>
          <a:ln w="57150">
            <a:solidFill>
              <a:srgbClr val="BECFDC"/>
            </a:soli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C756B3D6-B573-4692-866F-84EB7C5F9B4E}"/>
              </a:ext>
            </a:extLst>
          </p:cNvPr>
          <p:cNvSpPr/>
          <p:nvPr/>
        </p:nvSpPr>
        <p:spPr>
          <a:xfrm rot="1914025">
            <a:off x="6747557" y="2868180"/>
            <a:ext cx="628216" cy="1917087"/>
          </a:xfrm>
          <a:prstGeom prst="ellipse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405277E-BAFE-4E14-8932-079E3110384F}"/>
              </a:ext>
            </a:extLst>
          </p:cNvPr>
          <p:cNvSpPr/>
          <p:nvPr/>
        </p:nvSpPr>
        <p:spPr>
          <a:xfrm rot="1914025">
            <a:off x="4903699" y="2848980"/>
            <a:ext cx="628216" cy="1917087"/>
          </a:xfrm>
          <a:prstGeom prst="ellipse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C2CA695-07EA-499C-998C-FBECEE816CFD}"/>
              </a:ext>
            </a:extLst>
          </p:cNvPr>
          <p:cNvSpPr/>
          <p:nvPr/>
        </p:nvSpPr>
        <p:spPr>
          <a:xfrm rot="2900607">
            <a:off x="4939579" y="1286291"/>
            <a:ext cx="3585885" cy="4963459"/>
          </a:xfrm>
          <a:prstGeom prst="ellipse">
            <a:avLst/>
          </a:prstGeom>
          <a:noFill/>
          <a:ln w="38100">
            <a:solidFill>
              <a:srgbClr val="0B47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picture containing outdoor&#10;&#10;Description automatically generated">
            <a:extLst>
              <a:ext uri="{FF2B5EF4-FFF2-40B4-BE49-F238E27FC236}">
                <a16:creationId xmlns:a16="http://schemas.microsoft.com/office/drawing/2014/main" id="{84EB250D-672B-5056-98CE-F1914281B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29" y="3333750"/>
            <a:ext cx="1771650" cy="3149600"/>
          </a:xfrm>
          <a:prstGeom prst="rect">
            <a:avLst/>
          </a:prstGeom>
        </p:spPr>
      </p:pic>
      <p:pic>
        <p:nvPicPr>
          <p:cNvPr id="28" name="Picture 27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DA783623-3BA8-336F-F859-BACAA57FD4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88" b="30681"/>
          <a:stretch/>
        </p:blipFill>
        <p:spPr>
          <a:xfrm>
            <a:off x="2318588" y="5327662"/>
            <a:ext cx="1739738" cy="1210259"/>
          </a:xfrm>
          <a:prstGeom prst="rect">
            <a:avLst/>
          </a:prstGeom>
        </p:spPr>
      </p:pic>
      <p:pic>
        <p:nvPicPr>
          <p:cNvPr id="32" name="Picture 31" descr="A picture containing text, electronics, display, computer&#10;&#10;Description automatically generated">
            <a:extLst>
              <a:ext uri="{FF2B5EF4-FFF2-40B4-BE49-F238E27FC236}">
                <a16:creationId xmlns:a16="http://schemas.microsoft.com/office/drawing/2014/main" id="{88D6849D-96C4-A3B4-D6FD-5EBB62D119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42" t="29807" r="5685" b="39755"/>
          <a:stretch/>
        </p:blipFill>
        <p:spPr>
          <a:xfrm>
            <a:off x="1919261" y="4091608"/>
            <a:ext cx="2201532" cy="1064075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05C6F08-942E-7B5A-60B7-EB5AEA98DE90}"/>
              </a:ext>
            </a:extLst>
          </p:cNvPr>
          <p:cNvCxnSpPr/>
          <p:nvPr/>
        </p:nvCxnSpPr>
        <p:spPr>
          <a:xfrm>
            <a:off x="2160432" y="1289773"/>
            <a:ext cx="0" cy="52424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4E855E-C048-F009-3C43-1041EEA7D132}"/>
              </a:ext>
            </a:extLst>
          </p:cNvPr>
          <p:cNvCxnSpPr>
            <a:cxnSpLocks/>
          </p:cNvCxnSpPr>
          <p:nvPr/>
        </p:nvCxnSpPr>
        <p:spPr>
          <a:xfrm flipH="1">
            <a:off x="146908" y="3195865"/>
            <a:ext cx="201352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8791E60-475C-3BE6-E8B5-34AD686F60B2}"/>
              </a:ext>
            </a:extLst>
          </p:cNvPr>
          <p:cNvCxnSpPr>
            <a:cxnSpLocks/>
          </p:cNvCxnSpPr>
          <p:nvPr/>
        </p:nvCxnSpPr>
        <p:spPr>
          <a:xfrm flipH="1">
            <a:off x="2157293" y="4010609"/>
            <a:ext cx="201352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71415B-C69B-9C56-1189-24B4C6C526EB}"/>
              </a:ext>
            </a:extLst>
          </p:cNvPr>
          <p:cNvCxnSpPr>
            <a:cxnSpLocks/>
          </p:cNvCxnSpPr>
          <p:nvPr/>
        </p:nvCxnSpPr>
        <p:spPr>
          <a:xfrm flipH="1">
            <a:off x="2157293" y="2667080"/>
            <a:ext cx="201352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B52C00-591C-B835-C883-63BEC2AB1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486" y="1264098"/>
            <a:ext cx="1960664" cy="129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6F4AE1D-A190-0302-DCD3-E8E5E7558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75" y="1238716"/>
            <a:ext cx="1861742" cy="186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50788C-4E0A-68C5-F828-C1A9C9518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200" y="2806352"/>
            <a:ext cx="1090469" cy="109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82A7B66-8A22-645E-4CEB-6811A153D15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43211" r="13878" b="27911"/>
          <a:stretch/>
        </p:blipFill>
        <p:spPr>
          <a:xfrm rot="16200000">
            <a:off x="3231443" y="3000665"/>
            <a:ext cx="1073416" cy="6824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7AA8C4-5E0C-B794-00F2-5537F9E3B530}"/>
              </a:ext>
            </a:extLst>
          </p:cNvPr>
          <p:cNvCxnSpPr>
            <a:cxnSpLocks/>
          </p:cNvCxnSpPr>
          <p:nvPr/>
        </p:nvCxnSpPr>
        <p:spPr>
          <a:xfrm flipH="1">
            <a:off x="2181695" y="5213822"/>
            <a:ext cx="201352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13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E37D-D9A5-452E-AA86-D0B9B7D9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06" y="1013621"/>
            <a:ext cx="4035974" cy="13255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What’s ice got to do with it?</a:t>
            </a:r>
          </a:p>
        </p:txBody>
      </p:sp>
      <p:pic>
        <p:nvPicPr>
          <p:cNvPr id="4" name="Content Placeholder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38B4FE8-0F3C-499D-820E-ACF067D6C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50" y="1354006"/>
            <a:ext cx="6619929" cy="435133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3786BF-7F77-4F14-9ACE-C366D7D27241}"/>
              </a:ext>
            </a:extLst>
          </p:cNvPr>
          <p:cNvCxnSpPr>
            <a:cxnSpLocks/>
          </p:cNvCxnSpPr>
          <p:nvPr/>
        </p:nvCxnSpPr>
        <p:spPr>
          <a:xfrm>
            <a:off x="4938123" y="958642"/>
            <a:ext cx="0" cy="4351338"/>
          </a:xfrm>
          <a:prstGeom prst="line">
            <a:avLst/>
          </a:prstGeom>
          <a:ln w="57150">
            <a:solidFill>
              <a:srgbClr val="4C70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3421E88-F929-4775-BD22-6C5B2274608B}"/>
              </a:ext>
            </a:extLst>
          </p:cNvPr>
          <p:cNvSpPr txBox="1"/>
          <p:nvPr/>
        </p:nvSpPr>
        <p:spPr>
          <a:xfrm>
            <a:off x="686689" y="2731770"/>
            <a:ext cx="3867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10000"/>
              <a:buFont typeface="Roboto condensed" panose="02000000000000000000" pitchFamily="2" charset="0"/>
              <a:buChar char="»"/>
            </a:pPr>
            <a:r>
              <a:rPr lang="en-GB" sz="2000" dirty="0">
                <a:solidFill>
                  <a:srgbClr val="4C708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Climate change effects in the Arctic</a:t>
            </a:r>
          </a:p>
          <a:p>
            <a:pPr marL="342900" indent="-342900">
              <a:buSzPct val="110000"/>
              <a:buFont typeface="Roboto condensed" panose="02000000000000000000" pitchFamily="2" charset="0"/>
              <a:buChar char="»"/>
            </a:pPr>
            <a:r>
              <a:rPr lang="en-GB" sz="2000" dirty="0">
                <a:solidFill>
                  <a:srgbClr val="4C708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Threats include water stratification, warming, fresh water, etc. </a:t>
            </a:r>
          </a:p>
          <a:p>
            <a:pPr marL="342900" indent="-342900">
              <a:buSzPct val="110000"/>
              <a:buFont typeface="Roboto condensed" panose="02000000000000000000" pitchFamily="2" charset="0"/>
              <a:buChar char="»"/>
            </a:pPr>
            <a:r>
              <a:rPr lang="en-GB" sz="2000" dirty="0">
                <a:solidFill>
                  <a:srgbClr val="4C708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 change in the transfer of nutrients and organic matter to the seafloor.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D705F3-99A8-4C70-BE20-2E268E313293}"/>
              </a:ext>
            </a:extLst>
          </p:cNvPr>
          <p:cNvSpPr txBox="1"/>
          <p:nvPr/>
        </p:nvSpPr>
        <p:spPr>
          <a:xfrm>
            <a:off x="9212580" y="5298550"/>
            <a:ext cx="2196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Figure by Armitage, 2021</a:t>
            </a:r>
          </a:p>
        </p:txBody>
      </p:sp>
    </p:spTree>
    <p:extLst>
      <p:ext uri="{BB962C8B-B14F-4D97-AF65-F5344CB8AC3E}">
        <p14:creationId xmlns:p14="http://schemas.microsoft.com/office/powerpoint/2010/main" val="236496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FFFB7C-1A88-029F-A66C-7A423F3021CA}"/>
              </a:ext>
            </a:extLst>
          </p:cNvPr>
          <p:cNvSpPr/>
          <p:nvPr/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rgbClr val="0B47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521E33-E9B7-597F-C37D-B1ABE4767CDC}"/>
              </a:ext>
            </a:extLst>
          </p:cNvPr>
          <p:cNvSpPr txBox="1">
            <a:spLocks/>
          </p:cNvSpPr>
          <p:nvPr/>
        </p:nvSpPr>
        <p:spPr>
          <a:xfrm>
            <a:off x="5349240" y="864391"/>
            <a:ext cx="7309074" cy="10955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Arctic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seafloor</a:t>
            </a:r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diversity</a:t>
            </a:r>
            <a:endParaRPr lang="en-GB" b="1" dirty="0">
              <a:solidFill>
                <a:srgbClr val="0B477A"/>
              </a:solidFill>
              <a:latin typeface="Roboto" panose="020000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2C98-916A-4C8C-745A-6693A2B1DA9A}"/>
              </a:ext>
            </a:extLst>
          </p:cNvPr>
          <p:cNvSpPr txBox="1">
            <a:spLocks/>
          </p:cNvSpPr>
          <p:nvPr/>
        </p:nvSpPr>
        <p:spPr>
          <a:xfrm>
            <a:off x="5623560" y="2218793"/>
            <a:ext cx="6291688" cy="35961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B477A"/>
              </a:buClr>
              <a:buSzPct val="90000"/>
              <a:buNone/>
            </a:pP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Rich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 in 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species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diversity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 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and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abundance</a:t>
            </a:r>
            <a:endParaRPr lang="sv-SE" b="1" dirty="0">
              <a:solidFill>
                <a:srgbClr val="0B477A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Poppins" panose="00000500000000000000" pitchFamily="2" charset="0"/>
            </a:endParaRPr>
          </a:p>
          <a:p>
            <a:pPr marL="0" indent="0">
              <a:buClr>
                <a:srgbClr val="4C708A"/>
              </a:buClr>
              <a:buSzPct val="90000"/>
              <a:buNone/>
            </a:pP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Important for ecosystem functioning</a:t>
            </a:r>
          </a:p>
          <a:p>
            <a:pPr lvl="1">
              <a:buClr>
                <a:srgbClr val="4C708A"/>
              </a:buClr>
              <a:buSzPct val="90000"/>
              <a:buFont typeface="Raleway" pitchFamily="2" charset="0"/>
              <a:buChar char="»"/>
            </a:pP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Nutrient cycling </a:t>
            </a:r>
          </a:p>
          <a:p>
            <a:pPr lvl="1">
              <a:buClr>
                <a:srgbClr val="4C708A"/>
              </a:buClr>
              <a:buSzPct val="90000"/>
              <a:buFont typeface="Raleway" pitchFamily="2" charset="0"/>
              <a:buChar char="»"/>
            </a:pP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Carbon sequestration</a:t>
            </a:r>
          </a:p>
          <a:p>
            <a:pPr lvl="1">
              <a:buClr>
                <a:srgbClr val="4C708A"/>
              </a:buClr>
              <a:buSzPct val="90000"/>
              <a:buFont typeface="Raleway" pitchFamily="2" charset="0"/>
              <a:buChar char="»"/>
            </a:pP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Important role in food-web</a:t>
            </a:r>
            <a:endParaRPr lang="en-GB" b="1" dirty="0">
              <a:solidFill>
                <a:srgbClr val="0B477A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Poppins" panose="00000500000000000000" pitchFamily="2" charset="0"/>
            </a:endParaRPr>
          </a:p>
          <a:p>
            <a:pPr marL="0" indent="0">
              <a:buClr>
                <a:srgbClr val="4C708A"/>
              </a:buClr>
              <a:buSzPct val="90000"/>
              <a:buNone/>
            </a:pP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Good ecological indicators. Disturbance can </a:t>
            </a: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alter community structure </a:t>
            </a: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Poppins" panose="00000500000000000000" pitchFamily="2" charset="0"/>
              </a:rPr>
              <a:t>impacting ecosystem processes. 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sv-SE" dirty="0">
              <a:solidFill>
                <a:srgbClr val="0B477A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42FDE5-0CC4-4C72-CA3A-176D8C99D28A}"/>
              </a:ext>
            </a:extLst>
          </p:cNvPr>
          <p:cNvGrpSpPr/>
          <p:nvPr/>
        </p:nvGrpSpPr>
        <p:grpSpPr>
          <a:xfrm>
            <a:off x="100264" y="331471"/>
            <a:ext cx="4404134" cy="6292850"/>
            <a:chOff x="8015048" y="1302144"/>
            <a:chExt cx="3767908" cy="502778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05C082A-8146-AE5D-3A1A-C27555E61C28}"/>
                </a:ext>
              </a:extLst>
            </p:cNvPr>
            <p:cNvSpPr/>
            <p:nvPr/>
          </p:nvSpPr>
          <p:spPr>
            <a:xfrm rot="5400000">
              <a:off x="7385108" y="1932084"/>
              <a:ext cx="5027788" cy="3767908"/>
            </a:xfrm>
            <a:prstGeom prst="rect">
              <a:avLst/>
            </a:prstGeom>
            <a:solidFill>
              <a:srgbClr val="0B477A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pic>
          <p:nvPicPr>
            <p:cNvPr id="6" name="Content Placeholder 7" descr="A picture containing rock, close&#10;&#10;Description automatically generated">
              <a:extLst>
                <a:ext uri="{FF2B5EF4-FFF2-40B4-BE49-F238E27FC236}">
                  <a16:creationId xmlns:a16="http://schemas.microsoft.com/office/drawing/2014/main" id="{0AFBCF4C-CD15-D6A2-20C9-7DBFD4943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9614" y="1467109"/>
              <a:ext cx="3298775" cy="469785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17596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35B68EF-3425-E12D-4E9A-66A6AE59F58F}"/>
              </a:ext>
            </a:extLst>
          </p:cNvPr>
          <p:cNvSpPr/>
          <p:nvPr/>
        </p:nvSpPr>
        <p:spPr>
          <a:xfrm>
            <a:off x="0" y="0"/>
            <a:ext cx="12192000" cy="1574676"/>
          </a:xfrm>
          <a:prstGeom prst="rect">
            <a:avLst/>
          </a:prstGeom>
          <a:solidFill>
            <a:srgbClr val="0B47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>
                <a:solidFill>
                  <a:schemeClr val="tx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The Trait Approach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E469AE-D9A9-BE62-F588-E00090714C05}"/>
              </a:ext>
            </a:extLst>
          </p:cNvPr>
          <p:cNvSpPr/>
          <p:nvPr/>
        </p:nvSpPr>
        <p:spPr>
          <a:xfrm>
            <a:off x="6414143" y="1282282"/>
            <a:ext cx="3314333" cy="266556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D45570-6D87-A890-0E0C-52A0E75319F6}"/>
              </a:ext>
            </a:extLst>
          </p:cNvPr>
          <p:cNvSpPr/>
          <p:nvPr/>
        </p:nvSpPr>
        <p:spPr>
          <a:xfrm>
            <a:off x="8462513" y="3303917"/>
            <a:ext cx="3422554" cy="32499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67560-205A-4708-833A-70D2B835261F}"/>
              </a:ext>
            </a:extLst>
          </p:cNvPr>
          <p:cNvSpPr txBox="1"/>
          <p:nvPr/>
        </p:nvSpPr>
        <p:spPr>
          <a:xfrm>
            <a:off x="8630057" y="5898559"/>
            <a:ext cx="3255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44546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Various epibenthic assemblages. </a:t>
            </a:r>
          </a:p>
          <a:p>
            <a:r>
              <a:rPr lang="en-GB" sz="1400" dirty="0">
                <a:solidFill>
                  <a:srgbClr val="44546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Image Ref: Gili </a:t>
            </a:r>
            <a:r>
              <a:rPr lang="en-GB" sz="1400" i="1" dirty="0">
                <a:solidFill>
                  <a:srgbClr val="44546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et al</a:t>
            </a:r>
            <a:r>
              <a:rPr lang="en-GB" sz="1400" dirty="0">
                <a:solidFill>
                  <a:srgbClr val="44546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., 2006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3533445E-2185-4A83-B5CF-CC803E843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6933" y="2566069"/>
            <a:ext cx="5857012" cy="3594100"/>
          </a:xfrm>
          <a:solidFill>
            <a:schemeClr val="tx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bg2"/>
              </a:buClr>
              <a:buSzPct val="90000"/>
              <a:buFont typeface="Raleway" pitchFamily="2" charset="0"/>
              <a:buChar char="»"/>
            </a:pP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Species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are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highly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diverse 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in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shape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, form, and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function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bg2"/>
              </a:buClr>
              <a:buSzPct val="90000"/>
              <a:buFont typeface="Raleway" pitchFamily="2" charset="0"/>
              <a:buChar char="»"/>
            </a:pP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Using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traits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can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link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species to the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environment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and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ecosystem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functioning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bg2"/>
              </a:buClr>
              <a:buSzPct val="90000"/>
              <a:buFont typeface="Raleway" pitchFamily="2" charset="0"/>
              <a:buChar char="»"/>
            </a:pP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Can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further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our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understanding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of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ecological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communities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through</a:t>
            </a:r>
            <a:r>
              <a:rPr lang="sv-SE" sz="2400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functional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indices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and </a:t>
            </a:r>
            <a:r>
              <a:rPr lang="sv-SE" sz="2400" b="1" dirty="0" err="1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analyses</a:t>
            </a:r>
            <a:r>
              <a:rPr lang="sv-SE" sz="2400" b="1" dirty="0">
                <a:solidFill>
                  <a:srgbClr val="44546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</a:p>
          <a:p>
            <a:pPr>
              <a:buClr>
                <a:srgbClr val="1174BC"/>
              </a:buClr>
              <a:buSzPct val="90000"/>
              <a:buFont typeface="Raleway" pitchFamily="2" charset="0"/>
              <a:buChar char="»"/>
            </a:pPr>
            <a:endParaRPr lang="sv-SE" sz="2400" dirty="0">
              <a:solidFill>
                <a:schemeClr val="tx1"/>
              </a:solidFill>
              <a:latin typeface="Raleway" pitchFamily="2" charset="0"/>
            </a:endParaRPr>
          </a:p>
          <a:p>
            <a:endParaRPr lang="sv-SE" sz="2400" dirty="0"/>
          </a:p>
          <a:p>
            <a:endParaRPr lang="sv-SE" sz="2400" dirty="0"/>
          </a:p>
        </p:txBody>
      </p:sp>
      <p:pic>
        <p:nvPicPr>
          <p:cNvPr id="14" name="Picture 6" descr="A unique assemblage of epibenthic sessile suspension feeders with archaic  features in the high-Antarctic - ScienceDirect">
            <a:extLst>
              <a:ext uri="{FF2B5EF4-FFF2-40B4-BE49-F238E27FC236}">
                <a16:creationId xmlns:a16="http://schemas.microsoft.com/office/drawing/2014/main" id="{C7307613-0FE3-4258-98D8-AFC6032A1C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19"/>
          <a:stretch/>
        </p:blipFill>
        <p:spPr bwMode="auto">
          <a:xfrm>
            <a:off x="6655939" y="1442367"/>
            <a:ext cx="2802755" cy="227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A unique assemblage of epibenthic sessile suspension feeders with archaic  features in the high-Antarctic - ScienceDirect">
            <a:extLst>
              <a:ext uri="{FF2B5EF4-FFF2-40B4-BE49-F238E27FC236}">
                <a16:creationId xmlns:a16="http://schemas.microsoft.com/office/drawing/2014/main" id="{97FDF832-73BC-9BB6-9DF4-7D8D6F811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5"/>
          <a:stretch/>
        </p:blipFill>
        <p:spPr bwMode="auto">
          <a:xfrm>
            <a:off x="8701228" y="3525391"/>
            <a:ext cx="2903155" cy="228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16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7E514C-7FB6-4102-AA67-B0028E207FD2}"/>
              </a:ext>
            </a:extLst>
          </p:cNvPr>
          <p:cNvSpPr/>
          <p:nvPr/>
        </p:nvSpPr>
        <p:spPr>
          <a:xfrm>
            <a:off x="402027" y="395698"/>
            <a:ext cx="5633538" cy="2894037"/>
          </a:xfrm>
          <a:prstGeom prst="rect">
            <a:avLst/>
          </a:prstGeom>
          <a:solidFill>
            <a:srgbClr val="0B4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B707F5-C222-4F45-8EF0-CA7FA5038FDF}"/>
              </a:ext>
            </a:extLst>
          </p:cNvPr>
          <p:cNvSpPr/>
          <p:nvPr/>
        </p:nvSpPr>
        <p:spPr>
          <a:xfrm>
            <a:off x="402027" y="3429000"/>
            <a:ext cx="5633538" cy="3038555"/>
          </a:xfrm>
          <a:prstGeom prst="rect">
            <a:avLst/>
          </a:prstGeom>
          <a:solidFill>
            <a:srgbClr val="96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C66FB-6849-447A-ACB4-BF1D15440420}"/>
              </a:ext>
            </a:extLst>
          </p:cNvPr>
          <p:cNvSpPr/>
          <p:nvPr/>
        </p:nvSpPr>
        <p:spPr>
          <a:xfrm>
            <a:off x="6156436" y="386119"/>
            <a:ext cx="5644051" cy="608143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F9C65-5493-404A-AC37-33D7AFD43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10" y="668391"/>
            <a:ext cx="5357643" cy="2293992"/>
          </a:xfrm>
        </p:spPr>
        <p:txBody>
          <a:bodyPr>
            <a:normAutofit fontScale="90000"/>
          </a:bodyPr>
          <a:lstStyle/>
          <a:p>
            <a:r>
              <a:rPr lang="en-GB" sz="4400" b="1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Distinct functional diversity patterns across a high Arctic continental shelf.</a:t>
            </a:r>
            <a:endParaRPr lang="en-GB" dirty="0"/>
          </a:p>
        </p:txBody>
      </p:sp>
      <p:pic>
        <p:nvPicPr>
          <p:cNvPr id="12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AAD289DE-0F9D-4AD0-9D87-8059B7C101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660" y="668391"/>
            <a:ext cx="2261627" cy="2693823"/>
          </a:xfrm>
        </p:spPr>
      </p:pic>
      <p:pic>
        <p:nvPicPr>
          <p:cNvPr id="11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B583649E-21E4-434F-8AFC-ED8548879A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2"/>
          <a:stretch/>
        </p:blipFill>
        <p:spPr>
          <a:xfrm>
            <a:off x="6498877" y="2179540"/>
            <a:ext cx="3245979" cy="41484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512BA8-D0E3-468D-B54E-9D8948B50C85}"/>
              </a:ext>
            </a:extLst>
          </p:cNvPr>
          <p:cNvSpPr txBox="1"/>
          <p:nvPr/>
        </p:nvSpPr>
        <p:spPr>
          <a:xfrm>
            <a:off x="466860" y="3804238"/>
            <a:ext cx="549119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10000"/>
              <a:buFont typeface="Calibri" panose="020F0502020204030204" pitchFamily="34" charset="0"/>
              <a:buChar char="»"/>
            </a:pPr>
            <a:r>
              <a:rPr lang="en-GB" sz="2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Epibenthic dataset across Northeast Greenland </a:t>
            </a:r>
          </a:p>
          <a:p>
            <a:pPr>
              <a:buSzPct val="110000"/>
            </a:pPr>
            <a:endParaRPr lang="en-GB" sz="2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285750" indent="-285750">
              <a:buSzPct val="110000"/>
              <a:buFont typeface="Calibri" panose="020F0502020204030204" pitchFamily="34" charset="0"/>
              <a:buChar char="»"/>
            </a:pPr>
            <a:r>
              <a:rPr lang="en-GB" sz="2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Functional indices and functional structure was assessed.</a:t>
            </a:r>
          </a:p>
          <a:p>
            <a:pPr marL="285750" indent="-285750">
              <a:buSzPct val="110000"/>
              <a:buFont typeface="Calibri" panose="020F0502020204030204" pitchFamily="34" charset="0"/>
              <a:buChar char="»"/>
            </a:pPr>
            <a:endParaRPr lang="en-GB" sz="2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285750" indent="-285750">
              <a:buSzPct val="110000"/>
              <a:buFont typeface="Calibri" panose="020F0502020204030204" pitchFamily="34" charset="0"/>
              <a:buChar char="»"/>
            </a:pPr>
            <a:r>
              <a:rPr lang="en-GB" sz="2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Combination of traits, taxonomic relatedness, and environmental covariates were analysed (HMSC). </a:t>
            </a:r>
          </a:p>
          <a:p>
            <a:pPr marL="285750" indent="-285750">
              <a:buSzPct val="110000"/>
              <a:buFont typeface="Calibri" panose="020F0502020204030204" pitchFamily="34" charset="0"/>
              <a:buChar char="»"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2AEB98-B4CF-3621-48C9-4B17D6AD4B87}"/>
              </a:ext>
            </a:extLst>
          </p:cNvPr>
          <p:cNvSpPr txBox="1"/>
          <p:nvPr/>
        </p:nvSpPr>
        <p:spPr>
          <a:xfrm>
            <a:off x="10309702" y="5927999"/>
            <a:ext cx="2276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FF0000"/>
                </a:solidFill>
              </a:rPr>
              <a:t>Working progress: </a:t>
            </a:r>
            <a:br>
              <a:rPr lang="en-GB" sz="1400" i="1" dirty="0">
                <a:solidFill>
                  <a:srgbClr val="FF0000"/>
                </a:solidFill>
              </a:rPr>
            </a:br>
            <a:r>
              <a:rPr lang="en-GB" sz="1400" i="1" dirty="0">
                <a:solidFill>
                  <a:srgbClr val="FF0000"/>
                </a:solidFill>
              </a:rPr>
              <a:t>Armitage et al.</a:t>
            </a:r>
          </a:p>
        </p:txBody>
      </p:sp>
    </p:spTree>
    <p:extLst>
      <p:ext uri="{BB962C8B-B14F-4D97-AF65-F5344CB8AC3E}">
        <p14:creationId xmlns:p14="http://schemas.microsoft.com/office/powerpoint/2010/main" val="12920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9201BEC-D886-4220-859F-94A198032731}"/>
              </a:ext>
            </a:extLst>
          </p:cNvPr>
          <p:cNvSpPr/>
          <p:nvPr/>
        </p:nvSpPr>
        <p:spPr>
          <a:xfrm>
            <a:off x="4886621" y="0"/>
            <a:ext cx="7705309" cy="6870252"/>
          </a:xfrm>
          <a:prstGeom prst="rect">
            <a:avLst/>
          </a:prstGeom>
          <a:solidFill>
            <a:srgbClr val="BE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FCC11-4348-4FB9-8701-191CF16AA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5633"/>
            <a:ext cx="10515600" cy="1325563"/>
          </a:xfrm>
          <a:noFill/>
        </p:spPr>
        <p:txBody>
          <a:bodyPr>
            <a:normAutofit fontScale="90000"/>
          </a:bodyPr>
          <a:lstStyle/>
          <a:p>
            <a:r>
              <a:rPr lang="sv-SE" sz="4900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Results</a:t>
            </a:r>
            <a:r>
              <a:rPr lang="sv-SE" sz="4900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b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sz="4000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Community </a:t>
            </a:r>
            <a:br>
              <a:rPr lang="sv-SE" sz="4000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sz="4000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composition</a:t>
            </a:r>
            <a:endParaRPr lang="en-GB" b="1" dirty="0">
              <a:solidFill>
                <a:srgbClr val="0B477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Content Placeholder 13" descr="Diagram&#10;&#10;Description automatically generated">
            <a:extLst>
              <a:ext uri="{FF2B5EF4-FFF2-40B4-BE49-F238E27FC236}">
                <a16:creationId xmlns:a16="http://schemas.microsoft.com/office/drawing/2014/main" id="{6F552176-CBA5-46C8-8F25-6787D3ACAB4E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953" y="1693662"/>
            <a:ext cx="6216818" cy="3684434"/>
          </a:xfrm>
          <a:prstGeom prst="rect">
            <a:avLst/>
          </a:prstGeom>
        </p:spPr>
      </p:pic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25A1163-07D2-4500-97D9-79284E4798EA}"/>
              </a:ext>
            </a:extLst>
          </p:cNvPr>
          <p:cNvSpPr txBox="1">
            <a:spLocks/>
          </p:cNvSpPr>
          <p:nvPr/>
        </p:nvSpPr>
        <p:spPr>
          <a:xfrm>
            <a:off x="439656" y="3202112"/>
            <a:ext cx="3757314" cy="2112198"/>
          </a:xfrm>
          <a:prstGeom prst="rect">
            <a:avLst/>
          </a:prstGeom>
          <a:ln w="28575">
            <a:solidFill>
              <a:srgbClr val="0B477A"/>
            </a:solidFill>
          </a:ln>
        </p:spPr>
        <p:txBody>
          <a:bodyPr vert="horz" lIns="91440" tIns="45720" rIns="91440" bIns="45720" rtlCol="0" anchor="ctr" anchorCtr="1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174BC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74BC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74BC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74BC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74B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Distinctive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compositions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of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taxa 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and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trait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groups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across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the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continental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shelf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area. </a:t>
            </a:r>
            <a:endParaRPr lang="en-GB" dirty="0">
              <a:solidFill>
                <a:srgbClr val="0B477A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7B53EA-10E8-E62D-4DA1-01261F6DEFB6}"/>
              </a:ext>
            </a:extLst>
          </p:cNvPr>
          <p:cNvSpPr/>
          <p:nvPr/>
        </p:nvSpPr>
        <p:spPr>
          <a:xfrm>
            <a:off x="5415814" y="1539026"/>
            <a:ext cx="6557051" cy="3993706"/>
          </a:xfrm>
          <a:prstGeom prst="rect">
            <a:avLst/>
          </a:prstGeom>
          <a:solidFill>
            <a:srgbClr val="BE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87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C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2C83ED-0241-4A12-9D1B-06C13EA26C40}"/>
              </a:ext>
            </a:extLst>
          </p:cNvPr>
          <p:cNvSpPr/>
          <p:nvPr/>
        </p:nvSpPr>
        <p:spPr>
          <a:xfrm>
            <a:off x="0" y="0"/>
            <a:ext cx="6591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44054265-6FE4-40A7-9F37-495E8712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9919" y="568877"/>
            <a:ext cx="4601056" cy="1730863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Spatial distribution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of</a:t>
            </a:r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traits</a:t>
            </a:r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GB" b="1" dirty="0">
              <a:solidFill>
                <a:srgbClr val="0B477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55A11F79-2C6A-47BA-9184-038E768CE20C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7448069" y="2654614"/>
            <a:ext cx="3905731" cy="2620204"/>
          </a:xfrm>
          <a:prstGeom prst="rect">
            <a:avLst/>
          </a:prstGeom>
          <a:solidFill>
            <a:srgbClr val="FFFFFF"/>
          </a:solidFill>
          <a:ln w="44450">
            <a:solidFill>
              <a:srgbClr val="0B477A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sv-SE" dirty="0">
              <a:solidFill>
                <a:srgbClr val="0B477A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There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are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clear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spatial </a:t>
            </a:r>
            <a:r>
              <a:rPr lang="sv-SE" b="1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patterns</a:t>
            </a:r>
            <a:r>
              <a:rPr lang="sv-SE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in the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trait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groups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across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fjord to </a:t>
            </a:r>
            <a:r>
              <a:rPr lang="sv-SE" dirty="0" err="1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slope</a:t>
            </a:r>
            <a:r>
              <a:rPr lang="sv-SE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Times New Roman" panose="02020603050405020304" pitchFamily="18" charset="0"/>
              </a:rPr>
              <a:t> habitats.</a:t>
            </a:r>
          </a:p>
          <a:p>
            <a:pPr marL="0" indent="0" algn="ctr">
              <a:buNone/>
            </a:pPr>
            <a:endParaRPr lang="sv-SE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8" name="Content Placeholder 17" descr="Treemap chart&#10;&#10;Description automatically generated">
            <a:extLst>
              <a:ext uri="{FF2B5EF4-FFF2-40B4-BE49-F238E27FC236}">
                <a16:creationId xmlns:a16="http://schemas.microsoft.com/office/drawing/2014/main" id="{33EACF5E-2255-3575-4C3D-3AD770D54E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5162" r="92839" b="52525"/>
          <a:stretch/>
        </p:blipFill>
        <p:spPr>
          <a:xfrm>
            <a:off x="1338870" y="2654614"/>
            <a:ext cx="312509" cy="1981206"/>
          </a:xfrm>
        </p:spPr>
      </p:pic>
      <p:pic>
        <p:nvPicPr>
          <p:cNvPr id="3" name="Content Placeholder 17" descr="Treemap chart&#10;&#10;Description automatically generated">
            <a:extLst>
              <a:ext uri="{FF2B5EF4-FFF2-40B4-BE49-F238E27FC236}">
                <a16:creationId xmlns:a16="http://schemas.microsoft.com/office/drawing/2014/main" id="{39D3AC3E-8302-BC9A-B241-FDC11376CE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/>
          <a:stretch/>
        </p:blipFill>
        <p:spPr>
          <a:xfrm>
            <a:off x="1757489" y="918944"/>
            <a:ext cx="3893913" cy="564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5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B175-E46E-4B80-B141-31A71F3F8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450330"/>
            <a:ext cx="6457950" cy="1089025"/>
          </a:xfrm>
        </p:spPr>
        <p:txBody>
          <a:bodyPr>
            <a:normAutofit fontScale="90000"/>
          </a:bodyPr>
          <a:lstStyle/>
          <a:p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Results</a:t>
            </a:r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b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Functional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structure</a:t>
            </a:r>
            <a:endParaRPr lang="en-GB" b="1" dirty="0">
              <a:solidFill>
                <a:srgbClr val="0B477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C60E3-A8E2-4A19-AF47-C6A457CD2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2760" y="1925072"/>
            <a:ext cx="5708612" cy="3795713"/>
          </a:xfrm>
          <a:ln w="28575">
            <a:solidFill>
              <a:srgbClr val="0B477A"/>
            </a:solidFill>
          </a:ln>
        </p:spPr>
        <p:txBody>
          <a:bodyPr anchor="ctr" anchorCtr="1"/>
          <a:lstStyle/>
          <a:p>
            <a:pPr marL="0" indent="0" algn="ctr">
              <a:buNone/>
            </a:pP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Functional diversity </a:t>
            </a: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is </a:t>
            </a: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highest</a:t>
            </a: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at the </a:t>
            </a: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fjord</a:t>
            </a: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and decreases to the slope.</a:t>
            </a:r>
          </a:p>
          <a:p>
            <a:pPr algn="ctr"/>
            <a:endParaRPr lang="en-GB" sz="1400" dirty="0">
              <a:solidFill>
                <a:srgbClr val="0B477A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There is greater taxa vulnerability on the shelf but the </a:t>
            </a: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fjord</a:t>
            </a:r>
            <a:r>
              <a:rPr lang="en-GB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has the </a:t>
            </a:r>
            <a:r>
              <a:rPr lang="en-GB" b="1" dirty="0">
                <a:solidFill>
                  <a:srgbClr val="0B477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lowest functional redundancy</a:t>
            </a:r>
            <a:r>
              <a:rPr lang="en-GB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</a:p>
        </p:txBody>
      </p:sp>
      <p:pic>
        <p:nvPicPr>
          <p:cNvPr id="6" name="Content Placeholder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A24772E3-81EC-4E2A-B3A9-4AF885F94C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31545" r="33985"/>
          <a:stretch/>
        </p:blipFill>
        <p:spPr>
          <a:xfrm>
            <a:off x="6847523" y="1532371"/>
            <a:ext cx="5059678" cy="4663726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3286BD-3D70-48AE-9B6B-0989C6269BBE}"/>
              </a:ext>
            </a:extLst>
          </p:cNvPr>
          <p:cNvSpPr/>
          <p:nvPr/>
        </p:nvSpPr>
        <p:spPr>
          <a:xfrm>
            <a:off x="6569075" y="-1"/>
            <a:ext cx="5629275" cy="3795713"/>
          </a:xfrm>
          <a:prstGeom prst="rect">
            <a:avLst/>
          </a:prstGeom>
          <a:solidFill>
            <a:srgbClr val="BE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42E0F1-4E37-4467-8EB9-ADF9B789E0D8}"/>
              </a:ext>
            </a:extLst>
          </p:cNvPr>
          <p:cNvSpPr/>
          <p:nvPr/>
        </p:nvSpPr>
        <p:spPr>
          <a:xfrm>
            <a:off x="6569075" y="3783530"/>
            <a:ext cx="5629275" cy="3074469"/>
          </a:xfrm>
          <a:prstGeom prst="rect">
            <a:avLst/>
          </a:prstGeom>
          <a:solidFill>
            <a:srgbClr val="BE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33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7E514C-7FB6-4102-AA67-B0028E207FD2}"/>
              </a:ext>
            </a:extLst>
          </p:cNvPr>
          <p:cNvSpPr/>
          <p:nvPr/>
        </p:nvSpPr>
        <p:spPr>
          <a:xfrm>
            <a:off x="402027" y="395698"/>
            <a:ext cx="5633538" cy="2894037"/>
          </a:xfrm>
          <a:prstGeom prst="rect">
            <a:avLst/>
          </a:prstGeom>
          <a:solidFill>
            <a:srgbClr val="0B4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B707F5-C222-4F45-8EF0-CA7FA5038FDF}"/>
              </a:ext>
            </a:extLst>
          </p:cNvPr>
          <p:cNvSpPr/>
          <p:nvPr/>
        </p:nvSpPr>
        <p:spPr>
          <a:xfrm>
            <a:off x="402027" y="3429000"/>
            <a:ext cx="5633538" cy="3038555"/>
          </a:xfrm>
          <a:prstGeom prst="rect">
            <a:avLst/>
          </a:prstGeom>
          <a:solidFill>
            <a:srgbClr val="96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C66FB-6849-447A-ACB4-BF1D15440420}"/>
              </a:ext>
            </a:extLst>
          </p:cNvPr>
          <p:cNvSpPr/>
          <p:nvPr/>
        </p:nvSpPr>
        <p:spPr>
          <a:xfrm>
            <a:off x="6156436" y="386119"/>
            <a:ext cx="5644051" cy="608143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65ACD1-F54B-2202-44AC-55FC837C2BB9}"/>
              </a:ext>
            </a:extLst>
          </p:cNvPr>
          <p:cNvGrpSpPr/>
          <p:nvPr/>
        </p:nvGrpSpPr>
        <p:grpSpPr>
          <a:xfrm>
            <a:off x="391513" y="291338"/>
            <a:ext cx="3656152" cy="3068029"/>
            <a:chOff x="8535848" y="3974121"/>
            <a:chExt cx="3656152" cy="3068029"/>
          </a:xfrm>
        </p:grpSpPr>
        <p:pic>
          <p:nvPicPr>
            <p:cNvPr id="10" name="Picture 9" descr="A picture containing rock, close&#10;&#10;Description automatically generated">
              <a:extLst>
                <a:ext uri="{FF2B5EF4-FFF2-40B4-BE49-F238E27FC236}">
                  <a16:creationId xmlns:a16="http://schemas.microsoft.com/office/drawing/2014/main" id="{B38F6318-AEFD-DA49-65E0-9A3288CA5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1" t="19852" b="30393"/>
            <a:stretch/>
          </p:blipFill>
          <p:spPr>
            <a:xfrm>
              <a:off x="8535848" y="4126521"/>
              <a:ext cx="2283582" cy="2438400"/>
            </a:xfrm>
            <a:prstGeom prst="rect">
              <a:avLst/>
            </a:prstGeom>
            <a:effectLst>
              <a:softEdge rad="177800"/>
            </a:effectLst>
          </p:spPr>
        </p:pic>
        <p:pic>
          <p:nvPicPr>
            <p:cNvPr id="14" name="Picture 13" descr="A hand holding a glass of water&#10;&#10;Description automatically generated with medium confidence">
              <a:extLst>
                <a:ext uri="{FF2B5EF4-FFF2-40B4-BE49-F238E27FC236}">
                  <a16:creationId xmlns:a16="http://schemas.microsoft.com/office/drawing/2014/main" id="{968D382C-D2A0-4D48-503D-A01CE1A9F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5794" y="3974121"/>
              <a:ext cx="1626206" cy="2167349"/>
            </a:xfrm>
            <a:prstGeom prst="rect">
              <a:avLst/>
            </a:prstGeom>
            <a:effectLst>
              <a:softEdge rad="215900"/>
            </a:effectLst>
          </p:spPr>
        </p:pic>
        <p:pic>
          <p:nvPicPr>
            <p:cNvPr id="15" name="Picture 14" descr="A picture containing tattoo&#10;&#10;Description automatically generated">
              <a:extLst>
                <a:ext uri="{FF2B5EF4-FFF2-40B4-BE49-F238E27FC236}">
                  <a16:creationId xmlns:a16="http://schemas.microsoft.com/office/drawing/2014/main" id="{BD624DD6-1121-A6F0-1B34-31902F84C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36494">
              <a:off x="9386532" y="4156710"/>
              <a:ext cx="2164080" cy="2885440"/>
            </a:xfrm>
            <a:prstGeom prst="rect">
              <a:avLst/>
            </a:prstGeom>
            <a:effectLst>
              <a:softEdge rad="406400"/>
            </a:effectLst>
          </p:spPr>
        </p:pic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45DCE3FE-51CE-591E-3B1B-720907FA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577" y="695720"/>
            <a:ext cx="1994200" cy="229399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  <a:t>Next </a:t>
            </a:r>
            <a:b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  <a:t>steps…</a:t>
            </a:r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908DF7-B4C4-29A3-E5CA-973F624ABEE9}"/>
              </a:ext>
            </a:extLst>
          </p:cNvPr>
          <p:cNvGrpSpPr/>
          <p:nvPr/>
        </p:nvGrpSpPr>
        <p:grpSpPr>
          <a:xfrm>
            <a:off x="935214" y="3610316"/>
            <a:ext cx="4567164" cy="2762134"/>
            <a:chOff x="4329132" y="3501158"/>
            <a:chExt cx="5152652" cy="3388448"/>
          </a:xfrm>
        </p:grpSpPr>
        <p:pic>
          <p:nvPicPr>
            <p:cNvPr id="20" name="Picture 19" descr="A picture containing text, indoor, person, shelf&#10;&#10;Description automatically generated">
              <a:extLst>
                <a:ext uri="{FF2B5EF4-FFF2-40B4-BE49-F238E27FC236}">
                  <a16:creationId xmlns:a16="http://schemas.microsoft.com/office/drawing/2014/main" id="{B0CC3919-365B-04A7-B214-27AC50BC6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29132" y="3583655"/>
              <a:ext cx="1851333" cy="3291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 descr="A picture containing food, indoor, pan, soup&#10;&#10;Description automatically generated">
              <a:extLst>
                <a:ext uri="{FF2B5EF4-FFF2-40B4-BE49-F238E27FC236}">
                  <a16:creationId xmlns:a16="http://schemas.microsoft.com/office/drawing/2014/main" id="{A6599A1F-7917-1876-4F00-D0281F02B6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7271" r="6848" b="24944"/>
            <a:stretch/>
          </p:blipFill>
          <p:spPr>
            <a:xfrm>
              <a:off x="5735736" y="3501158"/>
              <a:ext cx="1764519" cy="19459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Picture 21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5ECF6FAD-4729-8FC7-41E5-5DD56660A6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061" t="29674" r="6300" b="22335"/>
            <a:stretch/>
          </p:blipFill>
          <p:spPr>
            <a:xfrm>
              <a:off x="5658050" y="5187716"/>
              <a:ext cx="1827954" cy="17018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2" descr="A picture containing cup, indoor, coffee&#10;&#10;Description automatically generated">
              <a:extLst>
                <a:ext uri="{FF2B5EF4-FFF2-40B4-BE49-F238E27FC236}">
                  <a16:creationId xmlns:a16="http://schemas.microsoft.com/office/drawing/2014/main" id="{B1CE4C87-C5F7-67FC-1B41-EF147175CE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0444" b="34195"/>
            <a:stretch/>
          </p:blipFill>
          <p:spPr>
            <a:xfrm>
              <a:off x="7184518" y="4994310"/>
              <a:ext cx="2297266" cy="18525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0AE3F265-40A9-0B36-96AA-2B75D58839A5}"/>
              </a:ext>
            </a:extLst>
          </p:cNvPr>
          <p:cNvSpPr txBox="1">
            <a:spLocks/>
          </p:cNvSpPr>
          <p:nvPr/>
        </p:nvSpPr>
        <p:spPr>
          <a:xfrm>
            <a:off x="6342601" y="3801281"/>
            <a:ext cx="5125501" cy="229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ctr">
              <a:buAutoNum type="arabicParenR"/>
            </a:pP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</a:rPr>
              <a:t>Linking sediment traps to how much organic material is sinking to the seafloor.</a:t>
            </a:r>
          </a:p>
        </p:txBody>
      </p:sp>
      <p:pic>
        <p:nvPicPr>
          <p:cNvPr id="29" name="Content Placeholder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3079A35-9143-A7B2-D307-F7F7018BA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95" y="689878"/>
            <a:ext cx="3084207" cy="2027276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0A6032EA-C6B7-9BB0-8FC3-956B31B62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176" y="1750858"/>
            <a:ext cx="2262559" cy="226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35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B707F5-C222-4F45-8EF0-CA7FA5038FDF}"/>
              </a:ext>
            </a:extLst>
          </p:cNvPr>
          <p:cNvSpPr/>
          <p:nvPr/>
        </p:nvSpPr>
        <p:spPr>
          <a:xfrm>
            <a:off x="402027" y="386120"/>
            <a:ext cx="5633538" cy="6081436"/>
          </a:xfrm>
          <a:prstGeom prst="rect">
            <a:avLst/>
          </a:prstGeom>
          <a:solidFill>
            <a:srgbClr val="96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C66FB-6849-447A-ACB4-BF1D15440420}"/>
              </a:ext>
            </a:extLst>
          </p:cNvPr>
          <p:cNvSpPr/>
          <p:nvPr/>
        </p:nvSpPr>
        <p:spPr>
          <a:xfrm>
            <a:off x="6156437" y="386120"/>
            <a:ext cx="5644051" cy="6081435"/>
          </a:xfrm>
          <a:prstGeom prst="rect">
            <a:avLst/>
          </a:prstGeom>
          <a:solidFill>
            <a:srgbClr val="0B4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AE3F265-40A9-0B36-96AA-2B75D58839A5}"/>
              </a:ext>
            </a:extLst>
          </p:cNvPr>
          <p:cNvSpPr txBox="1">
            <a:spLocks/>
          </p:cNvSpPr>
          <p:nvPr/>
        </p:nvSpPr>
        <p:spPr>
          <a:xfrm>
            <a:off x="6410263" y="4223218"/>
            <a:ext cx="5125501" cy="229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</a:rPr>
              <a:t>2) To map areas of ecological functioning from benthic organisms and how they relate to environmental changes.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3621CA-C546-6E19-450C-BEA7D13393E5}"/>
              </a:ext>
            </a:extLst>
          </p:cNvPr>
          <p:cNvGrpSpPr/>
          <p:nvPr/>
        </p:nvGrpSpPr>
        <p:grpSpPr>
          <a:xfrm>
            <a:off x="10094142" y="1995132"/>
            <a:ext cx="1603926" cy="2170422"/>
            <a:chOff x="8598154" y="3851820"/>
            <a:chExt cx="2557526" cy="28391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88F01B2-7A7B-AFF6-DE5E-CEB51263B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8154" y="3851820"/>
              <a:ext cx="2355596" cy="283914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6C68C30-8222-C3D6-DCCA-D41C2E4B2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3750" y="3851820"/>
              <a:ext cx="201930" cy="2839150"/>
            </a:xfrm>
            <a:prstGeom prst="rect">
              <a:avLst/>
            </a:prstGeom>
          </p:spPr>
        </p:pic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1FFFC9C-6486-593F-6A9F-12E1B912928C}"/>
              </a:ext>
            </a:extLst>
          </p:cNvPr>
          <p:cNvSpPr txBox="1">
            <a:spLocks/>
          </p:cNvSpPr>
          <p:nvPr/>
        </p:nvSpPr>
        <p:spPr>
          <a:xfrm>
            <a:off x="6483122" y="712067"/>
            <a:ext cx="5053560" cy="465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Example: </a:t>
            </a:r>
            <a:r>
              <a:rPr lang="en-GB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Benthic nutrient recycling with modelling to help determine </a:t>
            </a:r>
            <a:r>
              <a:rPr lang="en-GB" sz="1400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tipping points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6A35460-0284-AE37-B45D-AB8BD3A7FC83}"/>
              </a:ext>
            </a:extLst>
          </p:cNvPr>
          <p:cNvSpPr txBox="1">
            <a:spLocks/>
          </p:cNvSpPr>
          <p:nvPr/>
        </p:nvSpPr>
        <p:spPr>
          <a:xfrm>
            <a:off x="10322614" y="1582381"/>
            <a:ext cx="1220952" cy="260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Low </a:t>
            </a:r>
            <a:r>
              <a:rPr lang="en-GB" sz="1600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OrgC</a:t>
            </a:r>
            <a:endParaRPr lang="en-GB" sz="1600" i="1" dirty="0">
              <a:solidFill>
                <a:schemeClr val="accent3">
                  <a:lumMod val="20000"/>
                  <a:lumOff val="8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D19F0B8-08A9-6917-4A35-4FF197A42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420" y="2040852"/>
            <a:ext cx="1942238" cy="2146136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482E6FC-3CCF-B618-E901-1BE61D27F1D6}"/>
              </a:ext>
            </a:extLst>
          </p:cNvPr>
          <p:cNvSpPr txBox="1">
            <a:spLocks/>
          </p:cNvSpPr>
          <p:nvPr/>
        </p:nvSpPr>
        <p:spPr>
          <a:xfrm>
            <a:off x="6564481" y="1651921"/>
            <a:ext cx="966147" cy="3815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High </a:t>
            </a:r>
            <a:r>
              <a:rPr lang="en-GB" sz="2000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orgC</a:t>
            </a:r>
            <a:endParaRPr lang="en-GB" sz="2000" i="1" dirty="0">
              <a:solidFill>
                <a:schemeClr val="accent3">
                  <a:lumMod val="20000"/>
                  <a:lumOff val="8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1108694-A092-6951-6F4A-F9293B62C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072" y="2033510"/>
            <a:ext cx="1942238" cy="2132044"/>
          </a:xfrm>
          <a:prstGeom prst="rect">
            <a:avLst/>
          </a:prstGeom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88E733E9-D212-C640-0948-26205B221082}"/>
              </a:ext>
            </a:extLst>
          </p:cNvPr>
          <p:cNvSpPr txBox="1">
            <a:spLocks/>
          </p:cNvSpPr>
          <p:nvPr/>
        </p:nvSpPr>
        <p:spPr>
          <a:xfrm>
            <a:off x="8367985" y="1608990"/>
            <a:ext cx="1220952" cy="389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Current </a:t>
            </a:r>
            <a:r>
              <a:rPr lang="en-GB" sz="1600" i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OrgC</a:t>
            </a:r>
            <a:r>
              <a:rPr lang="en-GB" sz="1600" i="1" dirty="0">
                <a:solidFill>
                  <a:srgbClr val="4C708A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	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6021FF-0C36-F0B2-795A-E5A46CA6D9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36" y="1490371"/>
            <a:ext cx="5125120" cy="32470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F9AB2B-463E-E5F9-8D7D-5772EF9F9834}"/>
              </a:ext>
            </a:extLst>
          </p:cNvPr>
          <p:cNvSpPr txBox="1"/>
          <p:nvPr/>
        </p:nvSpPr>
        <p:spPr>
          <a:xfrm>
            <a:off x="597796" y="1431611"/>
            <a:ext cx="204895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HMSC </a:t>
            </a:r>
            <a:r>
              <a:rPr lang="en-GB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modelling </a:t>
            </a:r>
          </a:p>
          <a:p>
            <a:r>
              <a:rPr lang="en-GB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framework</a:t>
            </a:r>
          </a:p>
        </p:txBody>
      </p:sp>
    </p:spTree>
    <p:extLst>
      <p:ext uri="{BB962C8B-B14F-4D97-AF65-F5344CB8AC3E}">
        <p14:creationId xmlns:p14="http://schemas.microsoft.com/office/powerpoint/2010/main" val="1494212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2B5091-6B9D-4F7D-B271-7BCF3548A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58297" y="3932625"/>
            <a:ext cx="11263179" cy="2387600"/>
          </a:xfrm>
        </p:spPr>
        <p:txBody>
          <a:bodyPr/>
          <a:lstStyle/>
          <a:p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Thank you for listening!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5B401A1-EBED-4969-B4F5-7693374D4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720" y="3932624"/>
            <a:ext cx="9144000" cy="1655762"/>
          </a:xfrm>
        </p:spPr>
        <p:txBody>
          <a:bodyPr/>
          <a:lstStyle/>
          <a:p>
            <a:pPr algn="l"/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Phoebe.Armitage@abo.fi</a:t>
            </a:r>
          </a:p>
          <a:p>
            <a:pPr algn="l"/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Questions?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886B861-19D5-4786-8105-4811122D1DDE}"/>
              </a:ext>
            </a:extLst>
          </p:cNvPr>
          <p:cNvGrpSpPr/>
          <p:nvPr/>
        </p:nvGrpSpPr>
        <p:grpSpPr>
          <a:xfrm>
            <a:off x="0" y="-1"/>
            <a:ext cx="12192000" cy="2387599"/>
            <a:chOff x="0" y="-1"/>
            <a:chExt cx="12192000" cy="2606420"/>
          </a:xfrm>
        </p:grpSpPr>
        <p:pic>
          <p:nvPicPr>
            <p:cNvPr id="9" name="Picture 8" descr="A close-up of a snail&#10;&#10;Description automatically generated with low confidence">
              <a:extLst>
                <a:ext uri="{FF2B5EF4-FFF2-40B4-BE49-F238E27FC236}">
                  <a16:creationId xmlns:a16="http://schemas.microsoft.com/office/drawing/2014/main" id="{D353FB62-F444-44F9-BEFB-3BB6F6484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25803" y="325803"/>
              <a:ext cx="2606419" cy="1954813"/>
            </a:xfrm>
            <a:prstGeom prst="rect">
              <a:avLst/>
            </a:prstGeom>
          </p:spPr>
        </p:pic>
        <p:pic>
          <p:nvPicPr>
            <p:cNvPr id="10" name="Picture 9" descr="A worm on a white surface&#10;&#10;Description automatically generated with medium confidence">
              <a:extLst>
                <a:ext uri="{FF2B5EF4-FFF2-40B4-BE49-F238E27FC236}">
                  <a16:creationId xmlns:a16="http://schemas.microsoft.com/office/drawing/2014/main" id="{9F4C8D71-0A28-40CB-A51C-CB2FE6E9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748518" y="-1"/>
              <a:ext cx="3443482" cy="2582612"/>
            </a:xfrm>
            <a:prstGeom prst="rect">
              <a:avLst/>
            </a:prstGeom>
          </p:spPr>
        </p:pic>
        <p:pic>
          <p:nvPicPr>
            <p:cNvPr id="11" name="Picture 10" descr="A picture containing food, dish, eaten, meat&#10;&#10;Description automatically generated">
              <a:extLst>
                <a:ext uri="{FF2B5EF4-FFF2-40B4-BE49-F238E27FC236}">
                  <a16:creationId xmlns:a16="http://schemas.microsoft.com/office/drawing/2014/main" id="{3175FD2E-5190-48A7-BAC1-AD51BBEB3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812" y="-1"/>
              <a:ext cx="3475225" cy="2606419"/>
            </a:xfrm>
            <a:prstGeom prst="rect">
              <a:avLst/>
            </a:prstGeom>
          </p:spPr>
        </p:pic>
        <p:pic>
          <p:nvPicPr>
            <p:cNvPr id="12" name="Picture 11" descr="A close-up of a snake&#10;&#10;Description automatically generated with medium confidence">
              <a:extLst>
                <a:ext uri="{FF2B5EF4-FFF2-40B4-BE49-F238E27FC236}">
                  <a16:creationId xmlns:a16="http://schemas.microsoft.com/office/drawing/2014/main" id="{3E6AC318-A670-4491-87F6-5B59BD6E6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73293" y="0"/>
              <a:ext cx="3475225" cy="2606419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77BC01-29F1-4F69-B9BC-E06179453FCC}"/>
              </a:ext>
            </a:extLst>
          </p:cNvPr>
          <p:cNvCxnSpPr/>
          <p:nvPr/>
        </p:nvCxnSpPr>
        <p:spPr>
          <a:xfrm>
            <a:off x="827183" y="5005146"/>
            <a:ext cx="4509654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D6F24BE-0A62-40DD-B3CD-619FF4AC865B}"/>
              </a:ext>
            </a:extLst>
          </p:cNvPr>
          <p:cNvSpPr/>
          <p:nvPr/>
        </p:nvSpPr>
        <p:spPr>
          <a:xfrm>
            <a:off x="8748518" y="0"/>
            <a:ext cx="3443482" cy="2387597"/>
          </a:xfrm>
          <a:prstGeom prst="rect">
            <a:avLst/>
          </a:prstGeom>
          <a:solidFill>
            <a:srgbClr val="BEC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D60AA3-859A-4FED-B52F-02DC422341D4}"/>
              </a:ext>
            </a:extLst>
          </p:cNvPr>
          <p:cNvGrpSpPr/>
          <p:nvPr/>
        </p:nvGrpSpPr>
        <p:grpSpPr>
          <a:xfrm>
            <a:off x="8748517" y="537775"/>
            <a:ext cx="3160888" cy="1312046"/>
            <a:chOff x="8430488" y="2574449"/>
            <a:chExt cx="3476077" cy="1631190"/>
          </a:xfrm>
        </p:grpSpPr>
        <p:pic>
          <p:nvPicPr>
            <p:cNvPr id="15" name="Picture 14" descr="Logo, company name&#10;&#10;Description automatically generated">
              <a:extLst>
                <a:ext uri="{FF2B5EF4-FFF2-40B4-BE49-F238E27FC236}">
                  <a16:creationId xmlns:a16="http://schemas.microsoft.com/office/drawing/2014/main" id="{EF7F4FC7-EE5B-43CF-B2E1-48C7C2748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6647" y="2774999"/>
              <a:ext cx="1769918" cy="1230092"/>
            </a:xfrm>
            <a:prstGeom prst="rect">
              <a:avLst/>
            </a:prstGeom>
          </p:spPr>
        </p:pic>
        <p:pic>
          <p:nvPicPr>
            <p:cNvPr id="16" name="Picture 15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E17315DD-40F3-4814-AC62-54569C67B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56"/>
            <a:stretch/>
          </p:blipFill>
          <p:spPr>
            <a:xfrm>
              <a:off x="8430488" y="2574449"/>
              <a:ext cx="1688228" cy="16311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694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B175-E46E-4B80-B141-31A71F3F8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450330"/>
            <a:ext cx="6457950" cy="1089025"/>
          </a:xfrm>
        </p:spPr>
        <p:txBody>
          <a:bodyPr>
            <a:normAutofit fontScale="90000"/>
          </a:bodyPr>
          <a:lstStyle/>
          <a:p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Results</a:t>
            </a:r>
            <a: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br>
              <a:rPr lang="sv-SE" b="1" dirty="0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Functional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v-SE" b="1" dirty="0" err="1">
                <a:solidFill>
                  <a:srgbClr val="0B477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structure</a:t>
            </a:r>
            <a:endParaRPr lang="en-GB" b="1" dirty="0">
              <a:solidFill>
                <a:srgbClr val="0B477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C5F79C-2492-B195-B1E0-69FA4F23AF6D}"/>
              </a:ext>
            </a:extLst>
          </p:cNvPr>
          <p:cNvSpPr txBox="1"/>
          <p:nvPr/>
        </p:nvSpPr>
        <p:spPr>
          <a:xfrm>
            <a:off x="3159765" y="2026216"/>
            <a:ext cx="29362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High in biodiversity and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taxa vulnerability but low in functional redundancy</a:t>
            </a:r>
          </a:p>
        </p:txBody>
      </p:sp>
      <p:pic>
        <p:nvPicPr>
          <p:cNvPr id="15" name="Content Placeholder 32" descr="Diagram&#10;&#10;Description automatically generated">
            <a:extLst>
              <a:ext uri="{FF2B5EF4-FFF2-40B4-BE49-F238E27FC236}">
                <a16:creationId xmlns:a16="http://schemas.microsoft.com/office/drawing/2014/main" id="{F0961B65-8995-0879-C0D9-CD58A9A4D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086" y="3184388"/>
            <a:ext cx="5181600" cy="333055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8289037-C29C-4464-3B0A-A6DFCEB34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6871" y="2608714"/>
            <a:ext cx="65256" cy="63950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0B48B07-2E4E-587D-333D-519A7CED8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68045">
            <a:off x="7192367" y="3671688"/>
            <a:ext cx="65256" cy="6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3B052A5-7CFD-6C78-AF12-7332D9BF1D3C}"/>
              </a:ext>
            </a:extLst>
          </p:cNvPr>
          <p:cNvSpPr txBox="1"/>
          <p:nvPr/>
        </p:nvSpPr>
        <p:spPr>
          <a:xfrm>
            <a:off x="6671170" y="2896907"/>
            <a:ext cx="1975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Low in biodiversity but high in functional redundancy </a:t>
            </a:r>
          </a:p>
        </p:txBody>
      </p:sp>
      <p:pic>
        <p:nvPicPr>
          <p:cNvPr id="21" name="Content Placeholder 15" descr="Diagram&#10;&#10;Description automatically generated">
            <a:extLst>
              <a:ext uri="{FF2B5EF4-FFF2-40B4-BE49-F238E27FC236}">
                <a16:creationId xmlns:a16="http://schemas.microsoft.com/office/drawing/2014/main" id="{A650A51E-BBE6-53AB-138C-2DF35F1ACD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8566407" y="122302"/>
            <a:ext cx="3567900" cy="3578574"/>
          </a:xfr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24630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8905</TotalTime>
  <Words>840</Words>
  <Application>Microsoft Office PowerPoint</Application>
  <PresentationFormat>Widescreen</PresentationFormat>
  <Paragraphs>117</Paragraphs>
  <Slides>16</Slides>
  <Notes>13</Notes>
  <HiddenSlides>1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Franklin Gothic Book</vt:lpstr>
      <vt:lpstr>Open Sans</vt:lpstr>
      <vt:lpstr>Poppins</vt:lpstr>
      <vt:lpstr>Raleway</vt:lpstr>
      <vt:lpstr>Roboto</vt:lpstr>
      <vt:lpstr>Roboto condensed</vt:lpstr>
      <vt:lpstr>Times New Roman</vt:lpstr>
      <vt:lpstr>Office Theme</vt:lpstr>
      <vt:lpstr>PowerPoint Presentation</vt:lpstr>
      <vt:lpstr>     Environmental and Marine Biology  </vt:lpstr>
      <vt:lpstr>PowerPoint Presentation</vt:lpstr>
      <vt:lpstr>PowerPoint Presentation</vt:lpstr>
      <vt:lpstr>ECOTIP study area</vt:lpstr>
      <vt:lpstr>What’s ice got to do with it?</vt:lpstr>
      <vt:lpstr>PowerPoint Presentation</vt:lpstr>
      <vt:lpstr>PowerPoint Presentation</vt:lpstr>
      <vt:lpstr>Distinct functional diversity patterns across a high Arctic continental shelf.</vt:lpstr>
      <vt:lpstr>Results: Community  composition</vt:lpstr>
      <vt:lpstr>Spatial distribution of traits </vt:lpstr>
      <vt:lpstr>Results: Functional structure</vt:lpstr>
      <vt:lpstr>Next  steps…</vt:lpstr>
      <vt:lpstr>PowerPoint Presentation</vt:lpstr>
      <vt:lpstr>Thank you for listening!</vt:lpstr>
      <vt:lpstr>Results: Functional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Phoebe Armitage</dc:creator>
  <cp:lastModifiedBy>Phoebe Armitage</cp:lastModifiedBy>
  <cp:revision>169</cp:revision>
  <dcterms:created xsi:type="dcterms:W3CDTF">2022-04-28T07:46:32Z</dcterms:created>
  <dcterms:modified xsi:type="dcterms:W3CDTF">2023-06-09T11:00:10Z</dcterms:modified>
</cp:coreProperties>
</file>