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84"/>
  </p:notesMasterIdLst>
  <p:handoutMasterIdLst>
    <p:handoutMasterId r:id="rId85"/>
  </p:handoutMasterIdLst>
  <p:sldIdLst>
    <p:sldId id="267" r:id="rId5"/>
    <p:sldId id="260" r:id="rId6"/>
    <p:sldId id="263" r:id="rId7"/>
    <p:sldId id="390" r:id="rId8"/>
    <p:sldId id="414" r:id="rId9"/>
    <p:sldId id="282" r:id="rId10"/>
    <p:sldId id="387" r:id="rId11"/>
    <p:sldId id="310" r:id="rId12"/>
    <p:sldId id="297" r:id="rId13"/>
    <p:sldId id="389" r:id="rId14"/>
    <p:sldId id="296" r:id="rId15"/>
    <p:sldId id="298" r:id="rId16"/>
    <p:sldId id="299" r:id="rId17"/>
    <p:sldId id="300" r:id="rId18"/>
    <p:sldId id="284" r:id="rId19"/>
    <p:sldId id="302" r:id="rId20"/>
    <p:sldId id="301" r:id="rId21"/>
    <p:sldId id="386" r:id="rId22"/>
    <p:sldId id="294" r:id="rId23"/>
    <p:sldId id="286" r:id="rId24"/>
    <p:sldId id="289" r:id="rId25"/>
    <p:sldId id="292" r:id="rId26"/>
    <p:sldId id="293" r:id="rId27"/>
    <p:sldId id="295" r:id="rId28"/>
    <p:sldId id="290" r:id="rId29"/>
    <p:sldId id="291" r:id="rId30"/>
    <p:sldId id="309" r:id="rId31"/>
    <p:sldId id="377" r:id="rId32"/>
    <p:sldId id="385" r:id="rId33"/>
    <p:sldId id="288" r:id="rId34"/>
    <p:sldId id="306" r:id="rId35"/>
    <p:sldId id="305" r:id="rId36"/>
    <p:sldId id="304" r:id="rId37"/>
    <p:sldId id="287" r:id="rId38"/>
    <p:sldId id="307" r:id="rId39"/>
    <p:sldId id="308" r:id="rId40"/>
    <p:sldId id="311" r:id="rId41"/>
    <p:sldId id="384" r:id="rId42"/>
    <p:sldId id="379" r:id="rId43"/>
    <p:sldId id="382" r:id="rId44"/>
    <p:sldId id="380" r:id="rId45"/>
    <p:sldId id="381" r:id="rId46"/>
    <p:sldId id="388" r:id="rId47"/>
    <p:sldId id="285" r:id="rId48"/>
    <p:sldId id="383" r:id="rId49"/>
    <p:sldId id="270" r:id="rId50"/>
    <p:sldId id="272" r:id="rId51"/>
    <p:sldId id="257" r:id="rId52"/>
    <p:sldId id="279" r:id="rId53"/>
    <p:sldId id="280" r:id="rId54"/>
    <p:sldId id="271" r:id="rId55"/>
    <p:sldId id="278" r:id="rId56"/>
    <p:sldId id="394" r:id="rId57"/>
    <p:sldId id="395" r:id="rId58"/>
    <p:sldId id="274" r:id="rId59"/>
    <p:sldId id="393" r:id="rId60"/>
    <p:sldId id="413" r:id="rId61"/>
    <p:sldId id="273" r:id="rId62"/>
    <p:sldId id="396" r:id="rId63"/>
    <p:sldId id="400" r:id="rId64"/>
    <p:sldId id="275" r:id="rId65"/>
    <p:sldId id="397" r:id="rId66"/>
    <p:sldId id="401" r:id="rId67"/>
    <p:sldId id="402" r:id="rId68"/>
    <p:sldId id="403" r:id="rId69"/>
    <p:sldId id="404" r:id="rId70"/>
    <p:sldId id="276" r:id="rId71"/>
    <p:sldId id="398" r:id="rId72"/>
    <p:sldId id="405" r:id="rId73"/>
    <p:sldId id="406" r:id="rId74"/>
    <p:sldId id="407" r:id="rId75"/>
    <p:sldId id="408" r:id="rId76"/>
    <p:sldId id="277" r:id="rId77"/>
    <p:sldId id="399" r:id="rId78"/>
    <p:sldId id="409" r:id="rId79"/>
    <p:sldId id="410" r:id="rId80"/>
    <p:sldId id="411" r:id="rId81"/>
    <p:sldId id="412" r:id="rId82"/>
    <p:sldId id="281" r:id="rId8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491B"/>
    <a:srgbClr val="FF9800"/>
    <a:srgbClr val="535775"/>
    <a:srgbClr val="F36A4D"/>
    <a:srgbClr val="DB9B00"/>
    <a:srgbClr val="FF597D"/>
    <a:srgbClr val="FFC000"/>
    <a:srgbClr val="ED7D31"/>
    <a:srgbClr val="4A713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46" autoAdjust="0"/>
    <p:restoredTop sz="69448" autoAdjust="0"/>
  </p:normalViewPr>
  <p:slideViewPr>
    <p:cSldViewPr snapToGrid="0">
      <p:cViewPr varScale="1">
        <p:scale>
          <a:sx n="79" d="100"/>
          <a:sy n="79" d="100"/>
        </p:scale>
        <p:origin x="120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a:t>Journées Abes 2018   l    23 et 24 mai   l   Montpellier Corum</a:t>
            </a: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7BB2C0-74AC-4BBD-825A-345B6AA366B1}" type="datetimeFigureOut">
              <a:rPr lang="fr-FR" smtClean="0"/>
              <a:t>26/05/2023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a:t>Journées Abes 2018   l    23 et 24 mai   l   Montpellier Corum</a:t>
            </a: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EE9B0F-55D0-4335-86DE-CD44BAEB291E}" type="slidenum">
              <a:rPr lang="fr-FR" smtClean="0"/>
              <a:t>‹N°›</a:t>
            </a:fld>
            <a:endParaRPr lang="fr-FR"/>
          </a:p>
        </p:txBody>
      </p:sp>
    </p:spTree>
    <p:extLst>
      <p:ext uri="{BB962C8B-B14F-4D97-AF65-F5344CB8AC3E}">
        <p14:creationId xmlns:p14="http://schemas.microsoft.com/office/powerpoint/2010/main" val="159979313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a:t>Journées Abes 2018   l    23 et 24 mai   l   Montpellier Corum</a:t>
            </a: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BC5676-9B07-4B0B-AD04-BB84C5DDB0B1}" type="datetimeFigureOut">
              <a:rPr lang="fr-FR" smtClean="0"/>
              <a:t>26/05/2023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a:t>Journées Abes 2018   l    23 et 24 mai   l   Montpellier Corum</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D5791-F1EC-4711-9709-A1EC872A2AB0}" type="slidenum">
              <a:rPr lang="fr-FR" smtClean="0"/>
              <a:t>‹N°›</a:t>
            </a:fld>
            <a:endParaRPr lang="fr-FR"/>
          </a:p>
        </p:txBody>
      </p:sp>
    </p:spTree>
    <p:extLst>
      <p:ext uri="{BB962C8B-B14F-4D97-AF65-F5344CB8AC3E}">
        <p14:creationId xmlns:p14="http://schemas.microsoft.com/office/powerpoint/2010/main" val="330420401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578373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3838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lumMod val="75000"/>
                    <a:lumOff val="25000"/>
                  </a:schemeClr>
                </a:solidFill>
                <a:latin typeface="Arial Narrow" panose="020B0606020202030204" pitchFamily="34" charset="0"/>
              </a:rPr>
              <a:t>Insister sur contrôle a postériori ; détecte toutes les erreurs d’une notice ou d’un lot de notices en un clic ; outil facile, unique et exhaustif (remplace/compile les outils réseau, scripts </a:t>
            </a:r>
            <a:r>
              <a:rPr lang="fr-FR" sz="1200" dirty="0" err="1">
                <a:solidFill>
                  <a:schemeClr val="tx1">
                    <a:lumMod val="75000"/>
                    <a:lumOff val="25000"/>
                  </a:schemeClr>
                </a:solidFill>
                <a:latin typeface="Arial Narrow" panose="020B0606020202030204" pitchFamily="34" charset="0"/>
              </a:rPr>
              <a:t>wini</a:t>
            </a:r>
            <a:r>
              <a:rPr lang="fr-FR" sz="1200" dirty="0">
                <a:solidFill>
                  <a:schemeClr val="tx1">
                    <a:lumMod val="75000"/>
                    <a:lumOff val="25000"/>
                  </a:schemeClr>
                </a:solidFill>
                <a:latin typeface="Arial Narrow" panose="020B0606020202030204" pitchFamily="34" charset="0"/>
              </a:rPr>
              <a:t> ; erreurs bloquantes et incohérences/conseils ; messages d’erreurs clairs – volonté d’apprentissage/pédagogie – destiné à tous ; pas de contrôle ni de contrainte ; sur tous les types de docs)</a:t>
            </a:r>
          </a:p>
          <a:p>
            <a:endParaRPr lang="fr-FR" dirty="0"/>
          </a:p>
        </p:txBody>
      </p:sp>
    </p:spTree>
    <p:extLst>
      <p:ext uri="{BB962C8B-B14F-4D97-AF65-F5344CB8AC3E}">
        <p14:creationId xmlns:p14="http://schemas.microsoft.com/office/powerpoint/2010/main" val="414306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a:t>
            </a:r>
            <a:r>
              <a:rPr lang="fr-FR" dirty="0" err="1"/>
              <a:t>gdes</a:t>
            </a:r>
            <a:r>
              <a:rPr lang="fr-FR" dirty="0"/>
              <a:t> </a:t>
            </a:r>
            <a:r>
              <a:rPr lang="fr-FR" dirty="0" err="1"/>
              <a:t>fonctionnnalités</a:t>
            </a:r>
            <a:endParaRPr lang="fr-FR" dirty="0"/>
          </a:p>
          <a:p>
            <a:pPr marL="0" indent="0">
              <a:buNone/>
            </a:pPr>
            <a:r>
              <a:rPr lang="fr-FR" sz="1200" dirty="0">
                <a:solidFill>
                  <a:schemeClr val="tx1">
                    <a:lumMod val="75000"/>
                    <a:lumOff val="25000"/>
                  </a:schemeClr>
                </a:solidFill>
                <a:latin typeface="Arial Narrow" panose="020B0606020202030204" pitchFamily="34" charset="0"/>
              </a:rPr>
              <a:t>Page d’accueil, type d’analyse</a:t>
            </a:r>
          </a:p>
          <a:p>
            <a:pPr marL="0" indent="0">
              <a:buNone/>
            </a:pPr>
            <a:r>
              <a:rPr lang="fr-FR" sz="1200" dirty="0">
                <a:solidFill>
                  <a:schemeClr val="tx1">
                    <a:lumMod val="75000"/>
                    <a:lumOff val="25000"/>
                  </a:schemeClr>
                </a:solidFill>
                <a:latin typeface="Arial Narrow" panose="020B0606020202030204" pitchFamily="34" charset="0"/>
              </a:rPr>
              <a:t>Résultats/affichage/exploitation</a:t>
            </a:r>
          </a:p>
          <a:p>
            <a:pPr marL="0" indent="0">
              <a:buNone/>
            </a:pPr>
            <a:r>
              <a:rPr lang="fr-FR" sz="1200" dirty="0">
                <a:solidFill>
                  <a:schemeClr val="tx1">
                    <a:lumMod val="75000"/>
                    <a:lumOff val="25000"/>
                  </a:schemeClr>
                </a:solidFill>
                <a:latin typeface="Arial Narrow" panose="020B0606020202030204" pitchFamily="34" charset="0"/>
              </a:rPr>
              <a:t>Messages/règles essentielles-avancées</a:t>
            </a:r>
          </a:p>
          <a:p>
            <a:pPr marL="0" indent="0">
              <a:buNone/>
            </a:pPr>
            <a:r>
              <a:rPr lang="fr-FR" sz="1200" dirty="0">
                <a:solidFill>
                  <a:schemeClr val="tx1">
                    <a:lumMod val="75000"/>
                    <a:lumOff val="25000"/>
                  </a:schemeClr>
                </a:solidFill>
                <a:latin typeface="Arial Narrow" panose="020B0606020202030204" pitchFamily="34" charset="0"/>
              </a:rPr>
              <a:t>Bloc récap</a:t>
            </a:r>
          </a:p>
          <a:p>
            <a:pPr marL="0" indent="0">
              <a:buNone/>
            </a:pPr>
            <a:r>
              <a:rPr lang="fr-FR" sz="1200" dirty="0">
                <a:solidFill>
                  <a:schemeClr val="tx1">
                    <a:lumMod val="75000"/>
                    <a:lumOff val="25000"/>
                  </a:schemeClr>
                </a:solidFill>
                <a:latin typeface="Arial Narrow" panose="020B0606020202030204" pitchFamily="34" charset="0"/>
              </a:rPr>
              <a:t>Historique/Interface des règles</a:t>
            </a:r>
          </a:p>
          <a:p>
            <a:pPr marL="0" indent="0">
              <a:buNone/>
            </a:pPr>
            <a:r>
              <a:rPr lang="fr-FR" sz="1200" dirty="0">
                <a:solidFill>
                  <a:schemeClr val="tx1">
                    <a:lumMod val="75000"/>
                    <a:lumOff val="25000"/>
                  </a:schemeClr>
                </a:solidFill>
                <a:latin typeface="Arial Narrow" panose="020B0606020202030204" pitchFamily="34" charset="0"/>
              </a:rPr>
              <a:t>Retours utilisateurs (bugs/suggestions règles) importants – outil vivant</a:t>
            </a:r>
          </a:p>
          <a:p>
            <a:pPr marL="0" indent="0">
              <a:buNone/>
            </a:pPr>
            <a:r>
              <a:rPr lang="fr-FR" sz="1200" dirty="0">
                <a:solidFill>
                  <a:schemeClr val="tx1">
                    <a:lumMod val="75000"/>
                    <a:lumOff val="25000"/>
                  </a:schemeClr>
                </a:solidFill>
                <a:latin typeface="Arial Narrow" panose="020B0606020202030204" pitchFamily="34" charset="0"/>
              </a:rPr>
              <a:t>Support </a:t>
            </a:r>
            <a:r>
              <a:rPr lang="fr-FR" sz="1200" dirty="0" err="1">
                <a:solidFill>
                  <a:schemeClr val="tx1">
                    <a:lumMod val="75000"/>
                    <a:lumOff val="25000"/>
                  </a:schemeClr>
                </a:solidFill>
                <a:latin typeface="Arial Narrow" panose="020B0606020202030204" pitchFamily="34" charset="0"/>
              </a:rPr>
              <a:t>Jecours</a:t>
            </a:r>
            <a:endParaRPr lang="fr-FR" sz="1200" dirty="0">
              <a:solidFill>
                <a:schemeClr val="tx1">
                  <a:lumMod val="75000"/>
                  <a:lumOff val="25000"/>
                </a:schemeClr>
              </a:solidFill>
              <a:latin typeface="Arial Narrow" panose="020B0606020202030204" pitchFamily="34" charset="0"/>
            </a:endParaRPr>
          </a:p>
          <a:p>
            <a:endParaRPr lang="fr-FR" dirty="0"/>
          </a:p>
        </p:txBody>
      </p:sp>
    </p:spTree>
    <p:extLst>
      <p:ext uri="{BB962C8B-B14F-4D97-AF65-F5344CB8AC3E}">
        <p14:creationId xmlns:p14="http://schemas.microsoft.com/office/powerpoint/2010/main" val="1141746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72620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38277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481560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44037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533959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4125331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6610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4176880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2553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05840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8287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32125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4239301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913668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74099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48623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75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12886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496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69693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20108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57750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83399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44869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683706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934541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80304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2683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4143394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378446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020587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6326100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04992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945867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158663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497117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dirty="0"/>
              <a:t>Préciser qu’à terme, nous envisageons de créer un jeu de règles préconçu spécifique aux thèses (dans analyse ciblée donc)</a:t>
            </a:r>
          </a:p>
        </p:txBody>
      </p:sp>
    </p:spTree>
    <p:extLst>
      <p:ext uri="{BB962C8B-B14F-4D97-AF65-F5344CB8AC3E}">
        <p14:creationId xmlns:p14="http://schemas.microsoft.com/office/powerpoint/2010/main" val="3161647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127635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202879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7426580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dirty="0"/>
              <a:t>DIAPO A METTRE A JOUR AVEC LES CHIFFRES DE AVRIL</a:t>
            </a:r>
          </a:p>
        </p:txBody>
      </p:sp>
    </p:spTree>
    <p:extLst>
      <p:ext uri="{BB962C8B-B14F-4D97-AF65-F5344CB8AC3E}">
        <p14:creationId xmlns:p14="http://schemas.microsoft.com/office/powerpoint/2010/main" val="15146179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dirty="0"/>
              <a:t>Nombre total d’analyse sur MARS + AVRIL : 16 122 (avec une augmentation de 23% du nombre d’analyses, entre mars et avril)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Détail par type d’analyse : </a:t>
            </a:r>
            <a:br>
              <a:rPr lang="fr-FR" dirty="0"/>
            </a:br>
            <a:r>
              <a:rPr lang="fr-FR" sz="1200" dirty="0">
                <a:solidFill>
                  <a:schemeClr val="tx1">
                    <a:lumMod val="75000"/>
                    <a:lumOff val="25000"/>
                  </a:schemeClr>
                </a:solidFill>
                <a:latin typeface="Arial Narrow" panose="020B0606020202030204" pitchFamily="34" charset="0"/>
              </a:rPr>
              <a:t>rapide : 2 466  -&gt; cela ne représente que 15 % des analyses, mais ce type d’analyse a été beaucoup plus utilisé en avril qu’en mars ; au lancement de </a:t>
            </a:r>
            <a:r>
              <a:rPr lang="fr-FR" sz="1200" dirty="0" err="1">
                <a:solidFill>
                  <a:schemeClr val="tx1">
                    <a:lumMod val="75000"/>
                    <a:lumOff val="25000"/>
                  </a:schemeClr>
                </a:solidFill>
                <a:latin typeface="Arial Narrow" panose="020B0606020202030204" pitchFamily="34" charset="0"/>
              </a:rPr>
              <a:t>QualiMrac</a:t>
            </a:r>
            <a:r>
              <a:rPr lang="fr-FR" sz="1200" dirty="0">
                <a:solidFill>
                  <a:schemeClr val="tx1">
                    <a:lumMod val="75000"/>
                    <a:lumOff val="25000"/>
                  </a:schemeClr>
                </a:solidFill>
                <a:latin typeface="Arial Narrow" panose="020B0606020202030204" pitchFamily="34" charset="0"/>
              </a:rPr>
              <a:t>, ce n’était pas spontanément vers ce type d’analyse que l’utilisateur se dirigeait.. Peut-être une habitude est en train de naître ?</a:t>
            </a:r>
            <a:br>
              <a:rPr lang="fr-FR" sz="1200" dirty="0">
                <a:solidFill>
                  <a:schemeClr val="tx1">
                    <a:lumMod val="75000"/>
                    <a:lumOff val="25000"/>
                  </a:schemeClr>
                </a:solidFill>
                <a:latin typeface="Arial Narrow" panose="020B0606020202030204" pitchFamily="34" charset="0"/>
              </a:rPr>
            </a:br>
            <a:br>
              <a:rPr lang="fr-FR" sz="1200" dirty="0">
                <a:solidFill>
                  <a:schemeClr val="tx1">
                    <a:lumMod val="75000"/>
                    <a:lumOff val="25000"/>
                  </a:schemeClr>
                </a:solidFill>
                <a:latin typeface="Arial Narrow" panose="020B0606020202030204" pitchFamily="34" charset="0"/>
              </a:rPr>
            </a:br>
            <a:r>
              <a:rPr lang="fr-FR" sz="1200" dirty="0">
                <a:solidFill>
                  <a:schemeClr val="tx1">
                    <a:lumMod val="75000"/>
                    <a:lumOff val="25000"/>
                  </a:schemeClr>
                </a:solidFill>
                <a:latin typeface="Arial Narrow" panose="020B0606020202030204" pitchFamily="34" charset="0"/>
              </a:rPr>
              <a:t>experte  : 13 320 -&gt; cela représente la très grande majorité de analyses, et cela se confirme lors du 2</a:t>
            </a:r>
            <a:r>
              <a:rPr lang="fr-FR" sz="1200" baseline="30000" dirty="0">
                <a:solidFill>
                  <a:schemeClr val="tx1">
                    <a:lumMod val="75000"/>
                    <a:lumOff val="25000"/>
                  </a:schemeClr>
                </a:solidFill>
                <a:latin typeface="Arial Narrow" panose="020B0606020202030204" pitchFamily="34" charset="0"/>
              </a:rPr>
              <a:t>nd</a:t>
            </a:r>
            <a:r>
              <a:rPr lang="fr-FR" sz="1200" dirty="0">
                <a:solidFill>
                  <a:schemeClr val="tx1">
                    <a:lumMod val="75000"/>
                    <a:lumOff val="25000"/>
                  </a:schemeClr>
                </a:solidFill>
                <a:latin typeface="Arial Narrow" panose="020B0606020202030204" pitchFamily="34" charset="0"/>
              </a:rPr>
              <a:t> mois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lumMod val="75000"/>
                  <a:lumOff val="25000"/>
                </a:schemeClr>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lumMod val="75000"/>
                    <a:lumOff val="25000"/>
                  </a:schemeClr>
                </a:solidFill>
                <a:latin typeface="Arial Narrow" panose="020B0606020202030204" pitchFamily="34" charset="0"/>
              </a:rPr>
              <a:t>ciblée : 336 -&gt; cela ne représente que 2 % des analyses lancées (et c’est en chute sur le mois d’avril)</a:t>
            </a:r>
          </a:p>
          <a:p>
            <a:endParaRPr lang="fr-FR" dirty="0"/>
          </a:p>
        </p:txBody>
      </p:sp>
    </p:spTree>
    <p:extLst>
      <p:ext uri="{BB962C8B-B14F-4D97-AF65-F5344CB8AC3E}">
        <p14:creationId xmlns:p14="http://schemas.microsoft.com/office/powerpoint/2010/main" val="840668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dirty="0"/>
              <a:t>Nombre de PPN soumis : 529 404, dont 64 % de PPN qui ne présente pas d’erreur : </a:t>
            </a:r>
            <a:r>
              <a:rPr lang="fr-FR" sz="1200" b="0" i="0" u="none" strike="noStrike" dirty="0">
                <a:solidFill>
                  <a:srgbClr val="000000"/>
                </a:solidFill>
                <a:effectLst/>
                <a:latin typeface="Calibri" panose="020F0502020204030204" pitchFamily="34" charset="0"/>
              </a:rPr>
              <a:t>c’est un bon indicateur sur la qualité des notices créées et sur le bon niveau de catalogage des collègues</a:t>
            </a:r>
          </a:p>
          <a:p>
            <a:endParaRPr lang="fr-FR" sz="1200" b="0" i="0" u="none" strike="noStrike" dirty="0">
              <a:solidFill>
                <a:srgbClr val="000000"/>
              </a:solidFill>
              <a:effectLst/>
              <a:latin typeface="Calibri" panose="020F0502020204030204" pitchFamily="34" charset="0"/>
            </a:endParaRPr>
          </a:p>
          <a:p>
            <a:r>
              <a:rPr lang="fr-FR" sz="1200" b="0" i="0" u="none" strike="noStrike" dirty="0">
                <a:solidFill>
                  <a:srgbClr val="000000"/>
                </a:solidFill>
                <a:effectLst/>
                <a:latin typeface="Calibri" panose="020F0502020204030204" pitchFamily="34" charset="0"/>
              </a:rPr>
              <a:t>Le palmarès des erreurs les plus rencontrées est celui-ci : </a:t>
            </a:r>
            <a:br>
              <a:rPr lang="fr-FR" sz="1200" b="0" i="0" u="none" strike="noStrike" dirty="0">
                <a:solidFill>
                  <a:srgbClr val="000000"/>
                </a:solidFill>
                <a:effectLst/>
                <a:latin typeface="Calibri" panose="020F0502020204030204" pitchFamily="34" charset="0"/>
              </a:rPr>
            </a:br>
            <a:r>
              <a:rPr lang="fr-FR" sz="1200" b="0" i="0" u="none" strike="noStrike" dirty="0">
                <a:solidFill>
                  <a:srgbClr val="000000"/>
                </a:solidFill>
                <a:effectLst/>
                <a:latin typeface="Calibri" panose="020F0502020204030204" pitchFamily="34" charset="0"/>
              </a:rPr>
              <a:t>en 3 : un n° ISSN dans une notice autre que Ressources Continues</a:t>
            </a:r>
            <a:br>
              <a:rPr lang="fr-FR" sz="1200" b="0" i="0" u="none" strike="noStrike" dirty="0">
                <a:solidFill>
                  <a:srgbClr val="000000"/>
                </a:solidFill>
                <a:effectLst/>
                <a:latin typeface="Calibri" panose="020F0502020204030204" pitchFamily="34" charset="0"/>
              </a:rPr>
            </a:br>
            <a:r>
              <a:rPr lang="fr-FR" sz="1200" b="0" i="0" u="none" strike="noStrike" dirty="0">
                <a:solidFill>
                  <a:srgbClr val="000000"/>
                </a:solidFill>
                <a:effectLst/>
                <a:latin typeface="Calibri" panose="020F0502020204030204" pitchFamily="34" charset="0"/>
              </a:rPr>
              <a:t>en 2 : un lien « est reproduit comme » absent de la zone 455</a:t>
            </a:r>
            <a:br>
              <a:rPr lang="fr-FR" sz="1200" b="0" i="0" u="none" strike="noStrike" dirty="0">
                <a:solidFill>
                  <a:srgbClr val="000000"/>
                </a:solidFill>
                <a:effectLst/>
                <a:latin typeface="Calibri" panose="020F0502020204030204" pitchFamily="34" charset="0"/>
              </a:rPr>
            </a:br>
            <a:r>
              <a:rPr lang="fr-FR" sz="1200" b="0" i="0" u="none" strike="noStrike" dirty="0">
                <a:solidFill>
                  <a:srgbClr val="000000"/>
                </a:solidFill>
                <a:effectLst/>
                <a:latin typeface="Calibri" panose="020F0502020204030204" pitchFamily="34" charset="0"/>
              </a:rPr>
              <a:t>en 1 : une mauvaise indexation genre / forme</a:t>
            </a:r>
            <a:br>
              <a:rPr lang="fr-FR" sz="1200" b="0" i="0" u="none" strike="noStrike" dirty="0">
                <a:solidFill>
                  <a:srgbClr val="000000"/>
                </a:solidFill>
                <a:effectLst/>
                <a:latin typeface="Calibri" panose="020F0502020204030204" pitchFamily="34" charset="0"/>
              </a:rPr>
            </a:br>
            <a:endParaRPr lang="fr-FR" sz="1200" b="0" i="0" u="none" strike="noStrike" dirty="0">
              <a:solidFill>
                <a:srgbClr val="000000"/>
              </a:solidFill>
              <a:effectLst/>
              <a:latin typeface="Calibri" panose="020F0502020204030204" pitchFamily="34" charset="0"/>
            </a:endParaRPr>
          </a:p>
          <a:p>
            <a:r>
              <a:rPr lang="fr-FR" sz="1200" b="0" i="0" u="none" strike="noStrike" dirty="0">
                <a:solidFill>
                  <a:srgbClr val="000000"/>
                </a:solidFill>
                <a:effectLst/>
                <a:latin typeface="Calibri" panose="020F0502020204030204" pitchFamily="34" charset="0"/>
              </a:rPr>
              <a:t>Au-delà de l’anecdote, cette liste des erreurs les plus rencontrées permettra à l’Abes d’organiser des chantiers de corrections de masse</a:t>
            </a:r>
            <a:endParaRPr lang="fr-FR" dirty="0"/>
          </a:p>
        </p:txBody>
      </p:sp>
    </p:spTree>
    <p:extLst>
      <p:ext uri="{BB962C8B-B14F-4D97-AF65-F5344CB8AC3E}">
        <p14:creationId xmlns:p14="http://schemas.microsoft.com/office/powerpoint/2010/main" val="28056128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205324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dirty="0"/>
              <a:t>Il faut tendre vers la qualité, mais ne pas transformer la recherche de la qualité en contrainte</a:t>
            </a:r>
            <a:br>
              <a:rPr lang="fr-FR" dirty="0"/>
            </a:br>
            <a:endParaRPr lang="fr-FR" dirty="0"/>
          </a:p>
          <a:p>
            <a:pPr marL="171450" indent="-171450">
              <a:buFontTx/>
              <a:buChar char="-"/>
            </a:pPr>
            <a:r>
              <a:rPr lang="fr-FR" dirty="0"/>
              <a:t>Tout ne peut pas être parfait</a:t>
            </a:r>
            <a:br>
              <a:rPr lang="fr-FR" dirty="0"/>
            </a:br>
            <a:r>
              <a:rPr lang="fr-FR" dirty="0"/>
              <a:t>Et Personne n’est en cause</a:t>
            </a:r>
            <a:br>
              <a:rPr lang="fr-FR" dirty="0"/>
            </a:br>
            <a:r>
              <a:rPr lang="fr-FR" dirty="0"/>
              <a:t>Il est important de dire que l’Abes n’a pas développé Qualimarc pour disposer d’un moyen de repérage de qui a fait quoi et ne s’en sert pas pour stigmatiser un catalogueur ou un établissement. L’outil est d’utilisation anonyme pour l’instant et s’il doit évoluer vers une version sous authentification, ce sera pour davantage de services personnalisés plutôt que pour du flicage. </a:t>
            </a:r>
          </a:p>
          <a:p>
            <a:pPr marL="0" indent="0">
              <a:buFontTx/>
              <a:buNone/>
            </a:pPr>
            <a:endParaRPr lang="fr-FR" dirty="0"/>
          </a:p>
          <a:p>
            <a:r>
              <a:rPr lang="fr-FR" dirty="0"/>
              <a:t>- La qualité est liée à la réalité des moyens de chacun : </a:t>
            </a:r>
            <a:br>
              <a:rPr lang="fr-FR" dirty="0"/>
            </a:br>
            <a:r>
              <a:rPr lang="fr-FR" dirty="0"/>
              <a:t>Tout le monde connait la diversité et l’hétérogénéité du réseau Sudoc. </a:t>
            </a:r>
            <a:br>
              <a:rPr lang="fr-FR" dirty="0"/>
            </a:br>
            <a:r>
              <a:rPr lang="fr-FR" dirty="0"/>
              <a:t>La qualité n’a pas la même signification pour un établissement de 2 ou de 40 catalogueurs. </a:t>
            </a:r>
            <a:br>
              <a:rPr lang="fr-FR" dirty="0"/>
            </a:br>
            <a:r>
              <a:rPr lang="fr-FR" dirty="0"/>
              <a:t>Chacun doit faire selon  : </a:t>
            </a:r>
            <a:br>
              <a:rPr lang="fr-FR" dirty="0"/>
            </a:br>
            <a:r>
              <a:rPr lang="fr-FR" dirty="0"/>
              <a:t>- ses moyens : quand on n’est pas assez nombreux, on fait un choix</a:t>
            </a:r>
            <a:br>
              <a:rPr lang="fr-FR" dirty="0"/>
            </a:br>
            <a:r>
              <a:rPr lang="fr-FR" dirty="0"/>
              <a:t>- quand on n’a pas assez de temps, on ne fait pas</a:t>
            </a:r>
            <a:br>
              <a:rPr lang="fr-FR" dirty="0"/>
            </a:br>
            <a:r>
              <a:rPr lang="fr-FR" dirty="0"/>
              <a:t>- quand on ne sait pas, on ne fait pas.</a:t>
            </a:r>
            <a:br>
              <a:rPr lang="fr-FR" dirty="0"/>
            </a:br>
            <a:r>
              <a:rPr lang="fr-FR" dirty="0"/>
              <a:t>Mais si on peut et si on sait faire : on fait. </a:t>
            </a:r>
            <a:br>
              <a:rPr lang="fr-FR" dirty="0"/>
            </a:br>
            <a:r>
              <a:rPr lang="fr-FR" dirty="0"/>
              <a:t>L’utilisation de QualiMarc n’est pas obligatoire, et ni Qualimarc ni l’Abes ne vérifie si les erreurs détectées ont été, ensuite, corrigées</a:t>
            </a:r>
          </a:p>
          <a:p>
            <a:endParaRPr lang="fr-FR" dirty="0"/>
          </a:p>
          <a:p>
            <a:r>
              <a:rPr lang="fr-FR" dirty="0"/>
              <a:t>- L’effort de Qualité se partage au sein du réseau : </a:t>
            </a:r>
            <a:br>
              <a:rPr lang="fr-FR" dirty="0"/>
            </a:br>
            <a:r>
              <a:rPr lang="fr-FR" dirty="0"/>
              <a:t>on est pleinement dans le travail collaboratif : si on ne corrige que 3 erreurs sur les 7 repérées par QualiMarc, c’est déjà 3 que d’autres n’auront pas à traiter, </a:t>
            </a:r>
            <a:br>
              <a:rPr lang="fr-FR" dirty="0"/>
            </a:br>
            <a:r>
              <a:rPr lang="fr-FR" dirty="0"/>
              <a:t>Ce qui est fait n’est plus à faire</a:t>
            </a:r>
          </a:p>
        </p:txBody>
      </p:sp>
    </p:spTree>
    <p:extLst>
      <p:ext uri="{BB962C8B-B14F-4D97-AF65-F5344CB8AC3E}">
        <p14:creationId xmlns:p14="http://schemas.microsoft.com/office/powerpoint/2010/main" val="22880937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Notices dérivées : </a:t>
            </a:r>
            <a:br>
              <a:rPr lang="fr-FR" sz="1200" dirty="0"/>
            </a:br>
            <a:r>
              <a:rPr lang="fr-FR" sz="1200" dirty="0"/>
              <a:t>PPN </a:t>
            </a:r>
            <a:r>
              <a:rPr lang="fr-FR" dirty="0"/>
              <a:t>138077894  ( 11 erreurs : pas de lien 7xx, pas de 181-182-183, pas de lien 4XX)</a:t>
            </a:r>
            <a:br>
              <a:rPr lang="fr-FR" dirty="0"/>
            </a:br>
            <a:r>
              <a:rPr lang="fr-FR" dirty="0"/>
              <a:t>PPN 116253290 ( 9 erreurs : code de fonction erroné, pas de 181-182-183</a:t>
            </a:r>
            <a:endParaRPr lang="fr-FR" sz="1200" dirty="0"/>
          </a:p>
          <a:p>
            <a:r>
              <a:rPr lang="fr-FR" dirty="0"/>
              <a:t>PPN 020671008  (8 erreurs : zone 210 obsolète, lien 4XX, lien 7XX, code de fonction absent)</a:t>
            </a:r>
            <a:br>
              <a:rPr lang="fr-FR" dirty="0"/>
            </a:br>
            <a:r>
              <a:rPr lang="fr-FR" dirty="0"/>
              <a:t>PPN 01520451 0 (5 erreurs : zone 210 obsolète, données codées manquantes)  </a:t>
            </a:r>
          </a:p>
          <a:p>
            <a:endParaRPr lang="fr-FR" dirty="0"/>
          </a:p>
          <a:p>
            <a:r>
              <a:rPr lang="fr-FR" dirty="0"/>
              <a:t>Distinguer les notifications d’erreur des conseils</a:t>
            </a:r>
            <a:br>
              <a:rPr lang="fr-FR" dirty="0"/>
            </a:br>
            <a:r>
              <a:rPr lang="fr-FR" dirty="0"/>
              <a:t>Les « conseils » sont qualifiés de « règles avancées » -&gt; ils n’apparaissent donc que si on lance une analyse complète</a:t>
            </a:r>
            <a:br>
              <a:rPr lang="fr-FR" dirty="0"/>
            </a:br>
            <a:r>
              <a:rPr lang="fr-FR" dirty="0"/>
              <a:t>PPN 154827266 : pour la zone 327, il s’agit d’un conseil, QualiMarc nous demande de vérifier si le texte de la note de contenue 327 est pertinent. Il l’est -&gt; le catalogueur n’a rien à faire.</a:t>
            </a:r>
            <a:br>
              <a:rPr lang="fr-FR" dirty="0"/>
            </a:br>
            <a:r>
              <a:rPr lang="fr-FR" dirty="0"/>
              <a:t>Mais ce conseil continuera à sortir à chaque analyse lancée sur ce PPN, même si tout le reste de la notice a été corrigé</a:t>
            </a:r>
            <a:br>
              <a:rPr lang="fr-FR" dirty="0"/>
            </a:br>
            <a:r>
              <a:rPr lang="fr-FR" dirty="0"/>
              <a:t>PPN 016570782 : plus aucune erreur dans la notice, mais toujours ce conseil -&gt; QualiMarc est là aussi pour enseigner les bons réflexes</a:t>
            </a:r>
          </a:p>
        </p:txBody>
      </p:sp>
    </p:spTree>
    <p:extLst>
      <p:ext uri="{BB962C8B-B14F-4D97-AF65-F5344CB8AC3E}">
        <p14:creationId xmlns:p14="http://schemas.microsoft.com/office/powerpoint/2010/main" val="29765165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Notices dérivées : </a:t>
            </a:r>
            <a:br>
              <a:rPr lang="fr-FR" sz="1200" dirty="0"/>
            </a:br>
            <a:r>
              <a:rPr lang="fr-FR" sz="1200" dirty="0"/>
              <a:t>PPN </a:t>
            </a:r>
            <a:r>
              <a:rPr lang="fr-FR" dirty="0"/>
              <a:t>138077894  ( 11 erreurs : pas de lien 7xx, pas de 181-182-183, pas de lien 4XX)</a:t>
            </a:r>
            <a:br>
              <a:rPr lang="fr-FR" dirty="0"/>
            </a:br>
            <a:r>
              <a:rPr lang="fr-FR" dirty="0"/>
              <a:t>PPN 116253290 ( 9 erreurs : code de fonction erroné, pas de 181-182-183</a:t>
            </a:r>
            <a:endParaRPr lang="fr-FR" sz="1200" dirty="0"/>
          </a:p>
          <a:p>
            <a:r>
              <a:rPr lang="fr-FR" dirty="0"/>
              <a:t>PPN 020671008  (8 erreurs : zone 210 obsolète, lien 4XX, lien 7XX, code de fonction absent)</a:t>
            </a:r>
            <a:br>
              <a:rPr lang="fr-FR" dirty="0"/>
            </a:br>
            <a:r>
              <a:rPr lang="fr-FR" dirty="0"/>
              <a:t>PPN 01520451 0 (5 erreurs : zone 210 obsolète, données codées manquantes)  </a:t>
            </a:r>
          </a:p>
          <a:p>
            <a:endParaRPr lang="fr-FR" dirty="0"/>
          </a:p>
          <a:p>
            <a:r>
              <a:rPr lang="fr-FR" dirty="0"/>
              <a:t>Distinguer les notifications d’erreur des conseils</a:t>
            </a:r>
            <a:br>
              <a:rPr lang="fr-FR" dirty="0"/>
            </a:br>
            <a:r>
              <a:rPr lang="fr-FR" dirty="0"/>
              <a:t>Les « conseils » sont qualifiés de « règles avancées » -&gt; ils n’apparaissent donc que si on lance une analyse complète</a:t>
            </a:r>
            <a:br>
              <a:rPr lang="fr-FR" dirty="0"/>
            </a:br>
            <a:r>
              <a:rPr lang="fr-FR" dirty="0"/>
              <a:t>PPN 154827266 : pour la zone 327, il s’agit d’un conseil, QualiMarc nous demande de vérifier si le texte de la note de contenue 327 est pertinent. Il l’est -&gt; le catalogueur n’a rien à faire.</a:t>
            </a:r>
            <a:br>
              <a:rPr lang="fr-FR" dirty="0"/>
            </a:br>
            <a:r>
              <a:rPr lang="fr-FR" dirty="0"/>
              <a:t>Mais ce conseil continuera à sortir à chaque analyse lancée sur ce PPN, même si tout le reste de la notice a été corrigé</a:t>
            </a:r>
            <a:br>
              <a:rPr lang="fr-FR" dirty="0"/>
            </a:br>
            <a:r>
              <a:rPr lang="fr-FR" dirty="0"/>
              <a:t>PPN 016570782 : plus aucune erreur dans la notice, mais toujours ce conseil -&gt; QualiMarc est là aussi pour enseigner les bons réflexes</a:t>
            </a:r>
          </a:p>
        </p:txBody>
      </p:sp>
    </p:spTree>
    <p:extLst>
      <p:ext uri="{BB962C8B-B14F-4D97-AF65-F5344CB8AC3E}">
        <p14:creationId xmlns:p14="http://schemas.microsoft.com/office/powerpoint/2010/main" val="34352269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Notices dérivées : </a:t>
            </a:r>
            <a:br>
              <a:rPr lang="fr-FR" sz="1200" dirty="0"/>
            </a:br>
            <a:r>
              <a:rPr lang="fr-FR" sz="1200" dirty="0"/>
              <a:t>PPN </a:t>
            </a:r>
            <a:r>
              <a:rPr lang="fr-FR" dirty="0"/>
              <a:t>138077894  ( 11 erreurs : pas de lien 7xx, pas de 181-182-183, pas de lien 4XX)</a:t>
            </a:r>
            <a:br>
              <a:rPr lang="fr-FR" dirty="0"/>
            </a:br>
            <a:r>
              <a:rPr lang="fr-FR" dirty="0"/>
              <a:t>PPN 116253290 ( 9 erreurs : code de fonction erroné, pas de 181-182-183</a:t>
            </a:r>
            <a:endParaRPr lang="fr-FR" sz="1200" dirty="0"/>
          </a:p>
          <a:p>
            <a:r>
              <a:rPr lang="fr-FR" dirty="0"/>
              <a:t>PPN 020671008  (8 erreurs : zone 210 obsolète, lien 4XX, lien 7XX, code de fonction absent)</a:t>
            </a:r>
            <a:br>
              <a:rPr lang="fr-FR" dirty="0"/>
            </a:br>
            <a:r>
              <a:rPr lang="fr-FR" dirty="0"/>
              <a:t>PPN 01520451 0 (5 erreurs : zone 210 obsolète, données codées manquantes)  </a:t>
            </a:r>
          </a:p>
          <a:p>
            <a:endParaRPr lang="fr-FR" dirty="0"/>
          </a:p>
          <a:p>
            <a:r>
              <a:rPr lang="fr-FR" dirty="0"/>
              <a:t>Distinguer les notifications d’erreur des conseils</a:t>
            </a:r>
            <a:br>
              <a:rPr lang="fr-FR" dirty="0"/>
            </a:br>
            <a:r>
              <a:rPr lang="fr-FR" dirty="0"/>
              <a:t>Les « conseils » sont qualifiés de « règles avancées » -&gt; ils n’apparaissent donc que si on lance une analyse complète</a:t>
            </a:r>
            <a:br>
              <a:rPr lang="fr-FR" dirty="0"/>
            </a:br>
            <a:r>
              <a:rPr lang="fr-FR" dirty="0"/>
              <a:t>PPN 154827266 : pour la zone 327, il s’agit d’un conseil, QualiMarc nous demande de vérifier si le texte de la note de contenue 327 est pertinent. Il l’est -&gt; le catalogueur n’a rien à faire.</a:t>
            </a:r>
            <a:br>
              <a:rPr lang="fr-FR" dirty="0"/>
            </a:br>
            <a:r>
              <a:rPr lang="fr-FR" dirty="0"/>
              <a:t>Mais ce conseil continuera à sortir à chaque analyse lancée sur ce PPN, même si tout le reste de la notice a été corrigé</a:t>
            </a:r>
            <a:br>
              <a:rPr lang="fr-FR" dirty="0"/>
            </a:br>
            <a:r>
              <a:rPr lang="fr-FR" dirty="0"/>
              <a:t>PPN 016570782 : plus aucune erreur dans la notice, mais toujours ce conseil -&gt; QualiMarc est là aussi pour enseigner les bons réflexes</a:t>
            </a:r>
          </a:p>
        </p:txBody>
      </p:sp>
    </p:spTree>
    <p:extLst>
      <p:ext uri="{BB962C8B-B14F-4D97-AF65-F5344CB8AC3E}">
        <p14:creationId xmlns:p14="http://schemas.microsoft.com/office/powerpoint/2010/main" val="20639630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Notices dérivées : </a:t>
            </a:r>
            <a:br>
              <a:rPr lang="fr-FR" sz="1200" dirty="0"/>
            </a:br>
            <a:r>
              <a:rPr lang="fr-FR" sz="1200" dirty="0"/>
              <a:t>PPN </a:t>
            </a:r>
            <a:r>
              <a:rPr lang="fr-FR" dirty="0"/>
              <a:t>138077894  ( 11 erreurs : pas de lien 7xx, pas de 181-182-183, pas de lien 4XX)</a:t>
            </a:r>
            <a:br>
              <a:rPr lang="fr-FR" dirty="0"/>
            </a:br>
            <a:r>
              <a:rPr lang="fr-FR" dirty="0"/>
              <a:t>PPN 116253290 ( 9 erreurs : code de fonction erroné, pas de 181-182-183</a:t>
            </a:r>
            <a:endParaRPr lang="fr-FR" sz="1200" dirty="0"/>
          </a:p>
          <a:p>
            <a:r>
              <a:rPr lang="fr-FR" dirty="0"/>
              <a:t>PPN 020671008  (8 erreurs : zone 210 obsolète, lien 4XX, lien 7XX, code de fonction absent)</a:t>
            </a:r>
            <a:br>
              <a:rPr lang="fr-FR" dirty="0"/>
            </a:br>
            <a:r>
              <a:rPr lang="fr-FR" dirty="0"/>
              <a:t>PPN 01520451 0 (5 erreurs : zone 210 obsolète, données codées manquantes)  </a:t>
            </a:r>
          </a:p>
          <a:p>
            <a:endParaRPr lang="fr-FR" dirty="0"/>
          </a:p>
          <a:p>
            <a:r>
              <a:rPr lang="fr-FR" dirty="0"/>
              <a:t>Distinguer les notifications d’erreur des conseils</a:t>
            </a:r>
            <a:br>
              <a:rPr lang="fr-FR" dirty="0"/>
            </a:br>
            <a:r>
              <a:rPr lang="fr-FR" dirty="0"/>
              <a:t>Les « conseils » sont qualifiés de « règles avancées » -&gt; ils n’apparaissent donc que si on lance une analyse complète</a:t>
            </a:r>
            <a:br>
              <a:rPr lang="fr-FR" dirty="0"/>
            </a:br>
            <a:r>
              <a:rPr lang="fr-FR" dirty="0"/>
              <a:t>PPN 154827266 : pour la zone 327, il s’agit d’un conseil, QualiMarc nous demande de vérifier si le texte de la note </a:t>
            </a:r>
            <a:r>
              <a:rPr lang="fr-FR"/>
              <a:t>de contenu </a:t>
            </a:r>
            <a:r>
              <a:rPr lang="fr-FR" dirty="0"/>
              <a:t>327 est pertinent. Il l’est -&gt; le catalogueur n’a rien à faire.</a:t>
            </a:r>
            <a:br>
              <a:rPr lang="fr-FR" dirty="0"/>
            </a:br>
            <a:r>
              <a:rPr lang="fr-FR" dirty="0"/>
              <a:t>Mais ce conseil continuera à sortir à chaque analyse lancée sur ce PPN, même si tout le reste de la notice a été corrigé</a:t>
            </a:r>
            <a:br>
              <a:rPr lang="fr-FR" dirty="0"/>
            </a:br>
            <a:r>
              <a:rPr lang="fr-FR" dirty="0"/>
              <a:t>PPN 016570782 : plus aucune erreur dans la notice, mais toujours ce conseil -&gt; QualiMarc est là aussi pour enseigner les bons réflexes</a:t>
            </a:r>
          </a:p>
        </p:txBody>
      </p:sp>
    </p:spTree>
    <p:extLst>
      <p:ext uri="{BB962C8B-B14F-4D97-AF65-F5344CB8AC3E}">
        <p14:creationId xmlns:p14="http://schemas.microsoft.com/office/powerpoint/2010/main" val="11941473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Notices dérivées : </a:t>
            </a:r>
            <a:br>
              <a:rPr lang="fr-FR" sz="1200" dirty="0"/>
            </a:br>
            <a:r>
              <a:rPr lang="fr-FR" sz="1200" dirty="0"/>
              <a:t>PPN </a:t>
            </a:r>
            <a:r>
              <a:rPr lang="fr-FR" dirty="0"/>
              <a:t>138077894  ( 11 erreurs : pas de lien 7xx, pas de 181-182-183, pas de lien 4XX)</a:t>
            </a:r>
            <a:br>
              <a:rPr lang="fr-FR" dirty="0"/>
            </a:br>
            <a:r>
              <a:rPr lang="fr-FR" dirty="0"/>
              <a:t>PPN 116253290 ( 9 erreurs : code de fonction erroné, pas de 181-182-183</a:t>
            </a:r>
            <a:endParaRPr lang="fr-FR" sz="1200" dirty="0"/>
          </a:p>
          <a:p>
            <a:r>
              <a:rPr lang="fr-FR" dirty="0"/>
              <a:t>PPN 020671008  (8 erreurs : zone 210 obsolète, lien 4XX, lien 7XX, code de fonction absent)</a:t>
            </a:r>
            <a:br>
              <a:rPr lang="fr-FR" dirty="0"/>
            </a:br>
            <a:r>
              <a:rPr lang="fr-FR" dirty="0"/>
              <a:t>PPN 01520451 0 (5 erreurs : zone 210 obsolète, données codées manquantes)  </a:t>
            </a:r>
          </a:p>
          <a:p>
            <a:endParaRPr lang="fr-FR" dirty="0"/>
          </a:p>
          <a:p>
            <a:r>
              <a:rPr lang="fr-FR" dirty="0"/>
              <a:t>Distinguer les notifications d’erreur des conseils</a:t>
            </a:r>
            <a:br>
              <a:rPr lang="fr-FR" dirty="0"/>
            </a:br>
            <a:r>
              <a:rPr lang="fr-FR" dirty="0"/>
              <a:t>Les « conseils » sont qualifiés de « règles avancées » -&gt; ils n’apparaissent donc que si on lance une analyse complète</a:t>
            </a:r>
            <a:br>
              <a:rPr lang="fr-FR" dirty="0"/>
            </a:br>
            <a:r>
              <a:rPr lang="fr-FR" dirty="0"/>
              <a:t>PPN 154827266 : pour la zone 327, il s’agit d’un conseil, QualiMarc nous demande de vérifier si le texte de la note de contenu 327 est pertinent. Il l’est -&gt; le catalogueur n’a rien à faire.</a:t>
            </a:r>
            <a:br>
              <a:rPr lang="fr-FR" dirty="0"/>
            </a:br>
            <a:r>
              <a:rPr lang="fr-FR" dirty="0"/>
              <a:t>Mais ce conseil continuera à sortir à chaque analyse lancée sur ce PPN, même si tout le reste de la notice a été corrigé</a:t>
            </a:r>
            <a:br>
              <a:rPr lang="fr-FR" dirty="0"/>
            </a:br>
            <a:r>
              <a:rPr lang="fr-FR" dirty="0"/>
              <a:t>PPN 016570782 : plus aucune erreur dans la notice, mais toujours ce conseil -&gt; QualiMarc est là aussi pour enseigner les bons réflexes</a:t>
            </a:r>
          </a:p>
        </p:txBody>
      </p:sp>
    </p:spTree>
    <p:extLst>
      <p:ext uri="{BB962C8B-B14F-4D97-AF65-F5344CB8AC3E}">
        <p14:creationId xmlns:p14="http://schemas.microsoft.com/office/powerpoint/2010/main" val="21905716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Utilisation à 2 niveaux : </a:t>
            </a:r>
            <a:br>
              <a:rPr lang="fr-FR" dirty="0"/>
            </a:br>
            <a:r>
              <a:rPr lang="fr-FR" dirty="0"/>
              <a:t>pour des magasiniers – </a:t>
            </a:r>
            <a:r>
              <a:rPr lang="fr-FR" dirty="0" err="1"/>
              <a:t>exemplarisateurs</a:t>
            </a:r>
            <a:r>
              <a:rPr lang="fr-FR" dirty="0"/>
              <a:t> : Si QualiMarc ne renvoie pas d’erreur, le document est exemplarisé et part en rayon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 des catalogueurs : Pour vérifier la création de notice ou l’enrichissement de notice existante</a:t>
            </a:r>
          </a:p>
        </p:txBody>
      </p:sp>
    </p:spTree>
    <p:extLst>
      <p:ext uri="{BB962C8B-B14F-4D97-AF65-F5344CB8AC3E}">
        <p14:creationId xmlns:p14="http://schemas.microsoft.com/office/powerpoint/2010/main" val="5213014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Utilisation à 2 niveaux : </a:t>
            </a:r>
            <a:br>
              <a:rPr lang="fr-FR" dirty="0"/>
            </a:br>
            <a:r>
              <a:rPr lang="fr-FR" dirty="0"/>
              <a:t>pour des magasiniers – </a:t>
            </a:r>
            <a:r>
              <a:rPr lang="fr-FR" dirty="0" err="1"/>
              <a:t>exemplarisateurs</a:t>
            </a:r>
            <a:r>
              <a:rPr lang="fr-FR" dirty="0"/>
              <a:t> : Si QualiMarc ne renvoie pas d’erreur, le document est exemplarisé et part en rayon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 des catalogueurs : Pour vérifier la création de notice ou l’enrichissement de notice existante</a:t>
            </a:r>
          </a:p>
        </p:txBody>
      </p:sp>
    </p:spTree>
    <p:extLst>
      <p:ext uri="{BB962C8B-B14F-4D97-AF65-F5344CB8AC3E}">
        <p14:creationId xmlns:p14="http://schemas.microsoft.com/office/powerpoint/2010/main" val="34428190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Utilisation à 2 niveaux : </a:t>
            </a:r>
            <a:br>
              <a:rPr lang="fr-FR" dirty="0"/>
            </a:br>
            <a:r>
              <a:rPr lang="fr-FR" dirty="0"/>
              <a:t>pour des magasiniers – </a:t>
            </a:r>
            <a:r>
              <a:rPr lang="fr-FR" dirty="0" err="1"/>
              <a:t>exemplarisateurs</a:t>
            </a:r>
            <a:r>
              <a:rPr lang="fr-FR" dirty="0"/>
              <a:t> : Si QualiMarc ne renvoie pas d’erreur, le document est exemplarisé et part en rayon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 des catalogueurs : Pour vérifier la création de notice ou l’enrichissement de notice existante</a:t>
            </a:r>
          </a:p>
        </p:txBody>
      </p:sp>
    </p:spTree>
    <p:extLst>
      <p:ext uri="{BB962C8B-B14F-4D97-AF65-F5344CB8AC3E}">
        <p14:creationId xmlns:p14="http://schemas.microsoft.com/office/powerpoint/2010/main" val="23914128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15890565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40829581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4635009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40549982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35687053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8796363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Tree>
    <p:extLst>
      <p:ext uri="{BB962C8B-B14F-4D97-AF65-F5344CB8AC3E}">
        <p14:creationId xmlns:p14="http://schemas.microsoft.com/office/powerpoint/2010/main" val="38502934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br>
              <a:rPr lang="fr-FR" sz="1200" dirty="0"/>
            </a:br>
            <a:endParaRPr lang="fr-FR" sz="1200" dirty="0"/>
          </a:p>
        </p:txBody>
      </p:sp>
    </p:spTree>
    <p:extLst>
      <p:ext uri="{BB962C8B-B14F-4D97-AF65-F5344CB8AC3E}">
        <p14:creationId xmlns:p14="http://schemas.microsoft.com/office/powerpoint/2010/main" val="9481007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 lien ($0/$3) » avec QualiMarc</a:t>
            </a:r>
            <a:br>
              <a:rPr lang="fr-FR" sz="1200" dirty="0"/>
            </a:br>
            <a:endParaRPr lang="fr-FR" sz="1200" dirty="0"/>
          </a:p>
        </p:txBody>
      </p:sp>
    </p:spTree>
    <p:extLst>
      <p:ext uri="{BB962C8B-B14F-4D97-AF65-F5344CB8AC3E}">
        <p14:creationId xmlns:p14="http://schemas.microsoft.com/office/powerpoint/2010/main" val="33847682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 lien ($0/$3) » avec QualiMarc</a:t>
            </a:r>
            <a:br>
              <a:rPr lang="fr-FR" sz="1200" dirty="0"/>
            </a:br>
            <a:r>
              <a:rPr lang="fr-FR" sz="1200" dirty="0"/>
              <a:t>Etape 3 : export du rapport d’analyse, qui donnera : </a:t>
            </a:r>
            <a:br>
              <a:rPr lang="fr-FR" sz="1200" dirty="0"/>
            </a:br>
            <a:r>
              <a:rPr lang="fr-FR" sz="1200" dirty="0"/>
              <a:t>- les liens absents</a:t>
            </a:r>
            <a:br>
              <a:rPr lang="fr-FR" sz="1200" dirty="0"/>
            </a:br>
            <a:r>
              <a:rPr lang="fr-FR" sz="1200" dirty="0"/>
              <a:t>- les indicateurs erronés en 225 s’il y a une zone 410</a:t>
            </a:r>
            <a:br>
              <a:rPr lang="fr-FR" sz="1200" dirty="0"/>
            </a:br>
            <a:r>
              <a:rPr lang="fr-FR" sz="1200" dirty="0"/>
              <a:t>- la qualité des liens présents (le type de notice liée est-il dans la bonne zone ?)</a:t>
            </a:r>
            <a:br>
              <a:rPr lang="fr-FR" sz="1200" dirty="0"/>
            </a:br>
            <a:r>
              <a:rPr lang="fr-FR" sz="1200" dirty="0"/>
              <a:t>-&gt; cette analyse est plus riche que celle rendue par le webservice </a:t>
            </a:r>
            <a:r>
              <a:rPr lang="fr-FR" sz="1200" dirty="0" err="1"/>
              <a:t>AlgoLiens</a:t>
            </a:r>
            <a:r>
              <a:rPr lang="fr-FR" sz="1200" dirty="0"/>
              <a:t>, qui ne signale que les liens absents</a:t>
            </a:r>
            <a:br>
              <a:rPr lang="fr-FR" sz="1200" dirty="0"/>
            </a:br>
            <a:endParaRPr lang="fr-FR" sz="1200" dirty="0"/>
          </a:p>
        </p:txBody>
      </p:sp>
    </p:spTree>
    <p:extLst>
      <p:ext uri="{BB962C8B-B14F-4D97-AF65-F5344CB8AC3E}">
        <p14:creationId xmlns:p14="http://schemas.microsoft.com/office/powerpoint/2010/main" val="9304915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 lien ($0/$3) » avec QualiMarc</a:t>
            </a:r>
            <a:br>
              <a:rPr lang="fr-FR" sz="1200" dirty="0"/>
            </a:br>
            <a:r>
              <a:rPr lang="fr-FR" sz="1200" dirty="0"/>
              <a:t>Etape 3 : export du rapport d’analyse, qui donnera : </a:t>
            </a:r>
            <a:br>
              <a:rPr lang="fr-FR" sz="1200" dirty="0"/>
            </a:br>
            <a:r>
              <a:rPr lang="fr-FR" sz="1200" dirty="0"/>
              <a:t>- les liens absents</a:t>
            </a:r>
            <a:br>
              <a:rPr lang="fr-FR" sz="1200" dirty="0"/>
            </a:br>
            <a:r>
              <a:rPr lang="fr-FR" sz="1200" dirty="0"/>
              <a:t>- les indicateurs erronés en 225 s’il y a une zone 410</a:t>
            </a:r>
            <a:br>
              <a:rPr lang="fr-FR" sz="1200" dirty="0"/>
            </a:br>
            <a:r>
              <a:rPr lang="fr-FR" sz="1200" dirty="0"/>
              <a:t>- la qualité des liens présents (le type de notice liée est-il dans la bonne zone ?)</a:t>
            </a:r>
            <a:br>
              <a:rPr lang="fr-FR" sz="1200" dirty="0"/>
            </a:br>
            <a:r>
              <a:rPr lang="fr-FR" sz="1200" dirty="0"/>
              <a:t>-&gt; cette analyse est plus riche que celle rendue par le webservice </a:t>
            </a:r>
            <a:r>
              <a:rPr lang="fr-FR" sz="1200" dirty="0" err="1"/>
              <a:t>AlgoLiens</a:t>
            </a:r>
            <a:r>
              <a:rPr lang="fr-FR" sz="1200" dirty="0"/>
              <a:t>, qui ne signale que les liens absents</a:t>
            </a:r>
            <a:br>
              <a:rPr lang="fr-FR" sz="1200" dirty="0"/>
            </a:br>
            <a:r>
              <a:rPr lang="fr-FR" sz="1200" dirty="0"/>
              <a:t>Etape 4 : répartition du travail entre les collaborateurs du chantier et pilotage</a:t>
            </a:r>
            <a:br>
              <a:rPr lang="fr-FR" sz="1200" dirty="0"/>
            </a:br>
            <a:endParaRPr lang="fr-FR" sz="1200" dirty="0"/>
          </a:p>
        </p:txBody>
      </p:sp>
    </p:spTree>
    <p:extLst>
      <p:ext uri="{BB962C8B-B14F-4D97-AF65-F5344CB8AC3E}">
        <p14:creationId xmlns:p14="http://schemas.microsoft.com/office/powerpoint/2010/main" val="39503086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 lien ($0/$3) » avec QualiMarc</a:t>
            </a:r>
            <a:br>
              <a:rPr lang="fr-FR" sz="1200" dirty="0"/>
            </a:br>
            <a:r>
              <a:rPr lang="fr-FR" sz="1200" dirty="0"/>
              <a:t>Etape 3 : export du rapport d’analyse, qui donnera : </a:t>
            </a:r>
            <a:br>
              <a:rPr lang="fr-FR" sz="1200" dirty="0"/>
            </a:br>
            <a:r>
              <a:rPr lang="fr-FR" sz="1200" dirty="0"/>
              <a:t>- les liens absents</a:t>
            </a:r>
            <a:br>
              <a:rPr lang="fr-FR" sz="1200" dirty="0"/>
            </a:br>
            <a:r>
              <a:rPr lang="fr-FR" sz="1200" dirty="0"/>
              <a:t>- les indicateurs erronés en 225 s’il y a une zone 410</a:t>
            </a:r>
            <a:br>
              <a:rPr lang="fr-FR" sz="1200" dirty="0"/>
            </a:br>
            <a:r>
              <a:rPr lang="fr-FR" sz="1200" dirty="0"/>
              <a:t>- la qualité des liens présents (le type de notice liée est-il dans la bonne zone ?)</a:t>
            </a:r>
            <a:br>
              <a:rPr lang="fr-FR" sz="1200" dirty="0"/>
            </a:br>
            <a:r>
              <a:rPr lang="fr-FR" sz="1200" dirty="0"/>
              <a:t>-&gt; cette analyse est plus riche que celle rendue par le webservice </a:t>
            </a:r>
            <a:r>
              <a:rPr lang="fr-FR" sz="1200" dirty="0" err="1"/>
              <a:t>AlgoLiens</a:t>
            </a:r>
            <a:r>
              <a:rPr lang="fr-FR" sz="1200" dirty="0"/>
              <a:t>, qui ne signale que les liens absents</a:t>
            </a:r>
            <a:br>
              <a:rPr lang="fr-FR" sz="1200" dirty="0"/>
            </a:br>
            <a:r>
              <a:rPr lang="fr-FR" sz="1200" dirty="0"/>
              <a:t>Etape 4 : répartition du travail entre les collaborateurs du chantier et pilotage</a:t>
            </a:r>
            <a:br>
              <a:rPr lang="fr-FR" sz="1200" dirty="0"/>
            </a:br>
            <a:r>
              <a:rPr lang="fr-FR" sz="1200" dirty="0"/>
              <a:t>Etape 5  : enrichissements dans </a:t>
            </a:r>
            <a:r>
              <a:rPr lang="fr-FR" sz="1200" dirty="0" err="1"/>
              <a:t>WinIBW</a:t>
            </a:r>
            <a:r>
              <a:rPr lang="fr-FR" sz="1200" dirty="0"/>
              <a:t> et / ou  avec paprika.idref.fr</a:t>
            </a:r>
            <a:br>
              <a:rPr lang="fr-FR" sz="1200" dirty="0"/>
            </a:br>
            <a:endParaRPr lang="fr-FR" sz="1200" dirty="0"/>
          </a:p>
        </p:txBody>
      </p:sp>
    </p:spTree>
    <p:extLst>
      <p:ext uri="{BB962C8B-B14F-4D97-AF65-F5344CB8AC3E}">
        <p14:creationId xmlns:p14="http://schemas.microsoft.com/office/powerpoint/2010/main" val="27481729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«Responsabilités (7XX) » avec QualiMarc</a:t>
            </a:r>
            <a:br>
              <a:rPr lang="fr-FR" sz="1200" dirty="0"/>
            </a:br>
            <a:r>
              <a:rPr lang="fr-FR" sz="1200" dirty="0"/>
              <a:t>Etape 3 : export du rapport d’analyse, qui donnera : </a:t>
            </a:r>
            <a:br>
              <a:rPr lang="fr-FR" sz="1200" dirty="0"/>
            </a:br>
            <a:r>
              <a:rPr lang="fr-FR" sz="1200" dirty="0"/>
              <a:t>- les liens 7XX absents</a:t>
            </a:r>
            <a:br>
              <a:rPr lang="fr-FR" sz="1200" dirty="0"/>
            </a:br>
            <a:r>
              <a:rPr lang="fr-FR" sz="1200" dirty="0"/>
              <a:t>- la cohérence des $6/$7 (si l’un est présent, l’autre doit l’être aussi)</a:t>
            </a:r>
            <a:br>
              <a:rPr lang="fr-FR" sz="1200" dirty="0"/>
            </a:br>
            <a:r>
              <a:rPr lang="fr-FR" sz="1200" dirty="0"/>
              <a:t>- le contrôle des codes de fonction, soit parce qu’il est à 000, soit parce qu’il est obsolète, soit parce qu’il est déconseillé dans le Sudoc</a:t>
            </a:r>
            <a:br>
              <a:rPr lang="fr-FR" sz="1200" dirty="0"/>
            </a:br>
            <a:r>
              <a:rPr lang="fr-FR" sz="1200" dirty="0"/>
              <a:t>Dans le fichier exporté, on peut filtrer par chaine de caractère « code de fonction » ou par code</a:t>
            </a:r>
            <a:br>
              <a:rPr lang="fr-FR" sz="1200" dirty="0"/>
            </a:br>
            <a:r>
              <a:rPr lang="fr-FR" sz="1200" dirty="0"/>
              <a:t>Etape 4 : répartition du travail entre les collaborateurs du chantier et pilotage</a:t>
            </a:r>
            <a:br>
              <a:rPr lang="fr-FR" sz="1200" dirty="0"/>
            </a:br>
            <a:r>
              <a:rPr lang="fr-FR" sz="1200" dirty="0"/>
              <a:t>Etape 5  : enrichissements dans </a:t>
            </a:r>
            <a:r>
              <a:rPr lang="fr-FR" sz="1200" dirty="0" err="1"/>
              <a:t>WinIBW</a:t>
            </a:r>
            <a:endParaRPr lang="fr-FR" sz="1200" dirty="0"/>
          </a:p>
        </p:txBody>
      </p:sp>
    </p:spTree>
    <p:extLst>
      <p:ext uri="{BB962C8B-B14F-4D97-AF65-F5344CB8AC3E}">
        <p14:creationId xmlns:p14="http://schemas.microsoft.com/office/powerpoint/2010/main" val="12855240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endParaRPr lang="fr-FR" sz="1200" dirty="0"/>
          </a:p>
        </p:txBody>
      </p:sp>
    </p:spTree>
    <p:extLst>
      <p:ext uri="{BB962C8B-B14F-4D97-AF65-F5344CB8AC3E}">
        <p14:creationId xmlns:p14="http://schemas.microsoft.com/office/powerpoint/2010/main" val="1279053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«Responsabilités (7XX) » avec QualiMarc</a:t>
            </a:r>
            <a:br>
              <a:rPr lang="fr-FR" sz="1200" dirty="0"/>
            </a:br>
            <a:endParaRPr lang="fr-FR" sz="1200" dirty="0"/>
          </a:p>
        </p:txBody>
      </p:sp>
    </p:spTree>
    <p:extLst>
      <p:ext uri="{BB962C8B-B14F-4D97-AF65-F5344CB8AC3E}">
        <p14:creationId xmlns:p14="http://schemas.microsoft.com/office/powerpoint/2010/main" val="33328621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«Responsabilités (7XX) » avec QualiMarc</a:t>
            </a:r>
            <a:br>
              <a:rPr lang="fr-FR" sz="1200" dirty="0"/>
            </a:br>
            <a:r>
              <a:rPr lang="fr-FR" sz="1200" dirty="0"/>
              <a:t>Etape 3 : export du rapport d’analyse, qui donnera : </a:t>
            </a:r>
            <a:br>
              <a:rPr lang="fr-FR" sz="1200" dirty="0"/>
            </a:br>
            <a:r>
              <a:rPr lang="fr-FR" sz="1200" dirty="0"/>
              <a:t>- les liens 7XX absents</a:t>
            </a:r>
            <a:br>
              <a:rPr lang="fr-FR" sz="1200" dirty="0"/>
            </a:br>
            <a:r>
              <a:rPr lang="fr-FR" sz="1200" dirty="0"/>
              <a:t>- la cohérence des $6/$7 (si l’un est présent, l’autre doit l’être aussi)</a:t>
            </a:r>
            <a:br>
              <a:rPr lang="fr-FR" sz="1200" dirty="0"/>
            </a:br>
            <a:r>
              <a:rPr lang="fr-FR" sz="1200" dirty="0"/>
              <a:t>- le contrôle des codes de fonction, soit parce qu’il est à 000, soit parce qu’il est obsolète, soit parce qu’il est déconseillé dans le Sudoc</a:t>
            </a:r>
            <a:br>
              <a:rPr lang="fr-FR" sz="1200" dirty="0"/>
            </a:br>
            <a:endParaRPr lang="fr-FR" sz="1200" dirty="0"/>
          </a:p>
        </p:txBody>
      </p:sp>
    </p:spTree>
    <p:extLst>
      <p:ext uri="{BB962C8B-B14F-4D97-AF65-F5344CB8AC3E}">
        <p14:creationId xmlns:p14="http://schemas.microsoft.com/office/powerpoint/2010/main" val="3899324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«Responsabilités (7XX) » avec QualiMarc</a:t>
            </a:r>
            <a:br>
              <a:rPr lang="fr-FR" sz="1200" dirty="0"/>
            </a:br>
            <a:r>
              <a:rPr lang="fr-FR" sz="1200" dirty="0"/>
              <a:t>Etape 3 : export du rapport d’analyse, qui donnera : </a:t>
            </a:r>
            <a:br>
              <a:rPr lang="fr-FR" sz="1200" dirty="0"/>
            </a:br>
            <a:r>
              <a:rPr lang="fr-FR" sz="1200" dirty="0"/>
              <a:t>- les liens 7XX absents</a:t>
            </a:r>
            <a:br>
              <a:rPr lang="fr-FR" sz="1200" dirty="0"/>
            </a:br>
            <a:r>
              <a:rPr lang="fr-FR" sz="1200" dirty="0"/>
              <a:t>- la cohérence des $6/$7 (si l’un est présent, l’autre doit l’être aussi)</a:t>
            </a:r>
            <a:br>
              <a:rPr lang="fr-FR" sz="1200" dirty="0"/>
            </a:br>
            <a:r>
              <a:rPr lang="fr-FR" sz="1200" dirty="0"/>
              <a:t>- le contrôle des codes de fonction, soit parce qu’il est à 000, soit parce qu’il est obsolète, soit parce qu’il est déconseillé dans le Sudoc</a:t>
            </a:r>
            <a:br>
              <a:rPr lang="fr-FR" sz="1200" dirty="0"/>
            </a:br>
            <a:r>
              <a:rPr lang="fr-FR" sz="1200" dirty="0"/>
              <a:t>Dans le fichier exporté, on peut filtrer par chaine de caractère « code de fonction » ou par code</a:t>
            </a:r>
            <a:br>
              <a:rPr lang="fr-FR" sz="1200" dirty="0"/>
            </a:br>
            <a:r>
              <a:rPr lang="fr-FR" sz="1200" dirty="0"/>
              <a:t>Etape 4 : répartition du travail entre les collaborateurs du chantier et pilotage</a:t>
            </a:r>
            <a:br>
              <a:rPr lang="fr-FR" sz="1200" dirty="0"/>
            </a:br>
            <a:endParaRPr lang="fr-FR" sz="1200" dirty="0"/>
          </a:p>
        </p:txBody>
      </p:sp>
    </p:spTree>
    <p:extLst>
      <p:ext uri="{BB962C8B-B14F-4D97-AF65-F5344CB8AC3E}">
        <p14:creationId xmlns:p14="http://schemas.microsoft.com/office/powerpoint/2010/main" val="6629906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Étape 1 : export des PPN de l’établissement, soit avec </a:t>
            </a:r>
            <a:r>
              <a:rPr lang="fr-FR" sz="1200" dirty="0" err="1"/>
              <a:t>WinIBW</a:t>
            </a:r>
            <a:r>
              <a:rPr lang="fr-FR" sz="1200" dirty="0"/>
              <a:t>, soit avec son SGB</a:t>
            </a:r>
            <a:br>
              <a:rPr lang="fr-FR" sz="1200" dirty="0"/>
            </a:br>
            <a:r>
              <a:rPr lang="fr-FR" sz="1200" dirty="0"/>
              <a:t>Etape 2 : analyse ciblée : choix règle préconçue «Responsabilités (7XX) » avec QualiMarc</a:t>
            </a:r>
            <a:br>
              <a:rPr lang="fr-FR" sz="1200" dirty="0"/>
            </a:br>
            <a:r>
              <a:rPr lang="fr-FR" sz="1200" dirty="0"/>
              <a:t>Etape 3 : export du rapport d’analyse, qui donnera : </a:t>
            </a:r>
            <a:br>
              <a:rPr lang="fr-FR" sz="1200" dirty="0"/>
            </a:br>
            <a:r>
              <a:rPr lang="fr-FR" sz="1200" dirty="0"/>
              <a:t>- les liens 7XX absents</a:t>
            </a:r>
            <a:br>
              <a:rPr lang="fr-FR" sz="1200" dirty="0"/>
            </a:br>
            <a:r>
              <a:rPr lang="fr-FR" sz="1200" dirty="0"/>
              <a:t>- la cohérence des $6/$7 (si l’un est présent, l’autre doit l’être aussi)</a:t>
            </a:r>
            <a:br>
              <a:rPr lang="fr-FR" sz="1200" dirty="0"/>
            </a:br>
            <a:r>
              <a:rPr lang="fr-FR" sz="1200" dirty="0"/>
              <a:t>- le contrôle des codes de fonction, soit parce qu’il est à 000, soit parce qu’il est obsolète, soit parce qu’il est déconseillé dans le Sudoc</a:t>
            </a:r>
            <a:br>
              <a:rPr lang="fr-FR" sz="1200" dirty="0"/>
            </a:br>
            <a:r>
              <a:rPr lang="fr-FR" sz="1200" dirty="0"/>
              <a:t>Dans le fichier exporté, on peut filtrer par chaine de caractère « code de fonction » ou par code</a:t>
            </a:r>
            <a:br>
              <a:rPr lang="fr-FR" sz="1200" dirty="0"/>
            </a:br>
            <a:r>
              <a:rPr lang="fr-FR" sz="1200" dirty="0"/>
              <a:t>Etape 4 : répartition du travail entre les collaborateurs du chantier et pilotage</a:t>
            </a:r>
            <a:br>
              <a:rPr lang="fr-FR" sz="1200" dirty="0"/>
            </a:br>
            <a:r>
              <a:rPr lang="fr-FR" sz="1200" dirty="0"/>
              <a:t>Etape 5  : enrichissements dans </a:t>
            </a:r>
            <a:r>
              <a:rPr lang="fr-FR" sz="1200" dirty="0" err="1"/>
              <a:t>WinIBW</a:t>
            </a:r>
            <a:endParaRPr lang="fr-FR" sz="1200" dirty="0"/>
          </a:p>
        </p:txBody>
      </p:sp>
    </p:spTree>
    <p:extLst>
      <p:ext uri="{BB962C8B-B14F-4D97-AF65-F5344CB8AC3E}">
        <p14:creationId xmlns:p14="http://schemas.microsoft.com/office/powerpoint/2010/main" val="2219161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9B18AC2-F51F-44AA-BE11-69DC0E8925BA}" type="datetime1">
              <a:rPr lang="fr-FR" smtClean="0"/>
              <a:t>26/05/2023</a:t>
            </a:fld>
            <a:endParaRPr lang="fr-FR"/>
          </a:p>
        </p:txBody>
      </p:sp>
      <p:sp>
        <p:nvSpPr>
          <p:cNvPr id="5" name="Footer Placeholder 4"/>
          <p:cNvSpPr>
            <a:spLocks noGrp="1"/>
          </p:cNvSpPr>
          <p:nvPr>
            <p:ph type="ftr" sz="quarter" idx="11"/>
          </p:nvPr>
        </p:nvSpPr>
        <p:spPr/>
        <p:txBody>
          <a:bodyPr/>
          <a:lstStyle/>
          <a:p>
            <a:r>
              <a:rPr lang="fr-FR"/>
              <a:t>Rappel titre présentation - Intervenant</a:t>
            </a:r>
          </a:p>
        </p:txBody>
      </p:sp>
      <p:sp>
        <p:nvSpPr>
          <p:cNvPr id="6" name="Slide Number Placeholder 5"/>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2280043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555FC16-4D40-484F-BA64-9B4518876FC4}" type="datetime1">
              <a:rPr lang="fr-FR" smtClean="0"/>
              <a:t>26/05/2023</a:t>
            </a:fld>
            <a:endParaRPr lang="fr-FR"/>
          </a:p>
        </p:txBody>
      </p:sp>
      <p:sp>
        <p:nvSpPr>
          <p:cNvPr id="5" name="Footer Placeholder 4"/>
          <p:cNvSpPr>
            <a:spLocks noGrp="1"/>
          </p:cNvSpPr>
          <p:nvPr>
            <p:ph type="ftr" sz="quarter" idx="11"/>
          </p:nvPr>
        </p:nvSpPr>
        <p:spPr/>
        <p:txBody>
          <a:bodyPr/>
          <a:lstStyle/>
          <a:p>
            <a:r>
              <a:rPr lang="fr-FR"/>
              <a:t>Rappel titre présentation - Intervenant</a:t>
            </a:r>
          </a:p>
        </p:txBody>
      </p:sp>
      <p:sp>
        <p:nvSpPr>
          <p:cNvPr id="6" name="Slide Number Placeholder 5"/>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289780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5D0E795-74D7-445E-AF33-58598DE49F4C}" type="datetime1">
              <a:rPr lang="fr-FR" smtClean="0"/>
              <a:t>26/05/2023</a:t>
            </a:fld>
            <a:endParaRPr lang="fr-FR"/>
          </a:p>
        </p:txBody>
      </p:sp>
      <p:sp>
        <p:nvSpPr>
          <p:cNvPr id="5" name="Footer Placeholder 4"/>
          <p:cNvSpPr>
            <a:spLocks noGrp="1"/>
          </p:cNvSpPr>
          <p:nvPr>
            <p:ph type="ftr" sz="quarter" idx="11"/>
          </p:nvPr>
        </p:nvSpPr>
        <p:spPr/>
        <p:txBody>
          <a:bodyPr/>
          <a:lstStyle/>
          <a:p>
            <a:r>
              <a:rPr lang="fr-FR"/>
              <a:t>Rappel titre présentation - Intervenant</a:t>
            </a:r>
          </a:p>
        </p:txBody>
      </p:sp>
      <p:sp>
        <p:nvSpPr>
          <p:cNvPr id="6" name="Slide Number Placeholder 5"/>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132324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8EF26B9-4336-4EAF-8C62-E3DFBA411EA7}" type="datetime1">
              <a:rPr lang="fr-FR" smtClean="0"/>
              <a:t>26/05/2023</a:t>
            </a:fld>
            <a:endParaRPr lang="fr-FR"/>
          </a:p>
        </p:txBody>
      </p:sp>
      <p:sp>
        <p:nvSpPr>
          <p:cNvPr id="6" name="Footer Placeholder 5"/>
          <p:cNvSpPr>
            <a:spLocks noGrp="1"/>
          </p:cNvSpPr>
          <p:nvPr>
            <p:ph type="ftr" sz="quarter" idx="11"/>
          </p:nvPr>
        </p:nvSpPr>
        <p:spPr/>
        <p:txBody>
          <a:bodyPr/>
          <a:lstStyle/>
          <a:p>
            <a:r>
              <a:rPr lang="fr-FR"/>
              <a:t>Rappel titre présentation - Intervenant</a:t>
            </a:r>
          </a:p>
        </p:txBody>
      </p:sp>
      <p:sp>
        <p:nvSpPr>
          <p:cNvPr id="7" name="Slide Number Placeholder 6"/>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2473392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B6560CA-8812-478F-BEE4-727C977B62A7}" type="datetime1">
              <a:rPr lang="fr-FR" smtClean="0"/>
              <a:t>26/05/2023</a:t>
            </a:fld>
            <a:endParaRPr lang="fr-FR"/>
          </a:p>
        </p:txBody>
      </p:sp>
      <p:sp>
        <p:nvSpPr>
          <p:cNvPr id="8" name="Footer Placeholder 7"/>
          <p:cNvSpPr>
            <a:spLocks noGrp="1"/>
          </p:cNvSpPr>
          <p:nvPr>
            <p:ph type="ftr" sz="quarter" idx="11"/>
          </p:nvPr>
        </p:nvSpPr>
        <p:spPr/>
        <p:txBody>
          <a:bodyPr/>
          <a:lstStyle/>
          <a:p>
            <a:r>
              <a:rPr lang="fr-FR"/>
              <a:t>Rappel titre présentation - Intervenant</a:t>
            </a:r>
          </a:p>
        </p:txBody>
      </p:sp>
      <p:sp>
        <p:nvSpPr>
          <p:cNvPr id="9" name="Slide Number Placeholder 8"/>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511716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9D04D10-7362-4EF6-9635-BECDB7B1F20C}" type="datetime1">
              <a:rPr lang="fr-FR" smtClean="0"/>
              <a:t>26/05/2023</a:t>
            </a:fld>
            <a:endParaRPr lang="fr-FR"/>
          </a:p>
        </p:txBody>
      </p:sp>
      <p:sp>
        <p:nvSpPr>
          <p:cNvPr id="4" name="Footer Placeholder 3"/>
          <p:cNvSpPr>
            <a:spLocks noGrp="1"/>
          </p:cNvSpPr>
          <p:nvPr>
            <p:ph type="ftr" sz="quarter" idx="11"/>
          </p:nvPr>
        </p:nvSpPr>
        <p:spPr/>
        <p:txBody>
          <a:bodyPr/>
          <a:lstStyle/>
          <a:p>
            <a:r>
              <a:rPr lang="fr-FR"/>
              <a:t>Rappel titre présentation - Intervenant</a:t>
            </a:r>
          </a:p>
        </p:txBody>
      </p:sp>
      <p:sp>
        <p:nvSpPr>
          <p:cNvPr id="5" name="Slide Number Placeholder 4"/>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100563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80AFE-CCBA-4168-8D3A-7719EEFD5D01}" type="datetime1">
              <a:rPr lang="fr-FR" smtClean="0"/>
              <a:t>26/05/2023</a:t>
            </a:fld>
            <a:endParaRPr lang="fr-FR"/>
          </a:p>
        </p:txBody>
      </p:sp>
      <p:sp>
        <p:nvSpPr>
          <p:cNvPr id="3" name="Footer Placeholder 2"/>
          <p:cNvSpPr>
            <a:spLocks noGrp="1"/>
          </p:cNvSpPr>
          <p:nvPr>
            <p:ph type="ftr" sz="quarter" idx="11"/>
          </p:nvPr>
        </p:nvSpPr>
        <p:spPr/>
        <p:txBody>
          <a:bodyPr/>
          <a:lstStyle/>
          <a:p>
            <a:r>
              <a:rPr lang="fr-FR"/>
              <a:t>Rappel titre présentation - Intervenant</a:t>
            </a:r>
          </a:p>
        </p:txBody>
      </p:sp>
      <p:sp>
        <p:nvSpPr>
          <p:cNvPr id="4" name="Slide Number Placeholder 3"/>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164546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A42CD90-1733-4A9B-BA68-ECE5DEED71BA}" type="datetime1">
              <a:rPr lang="fr-FR" smtClean="0"/>
              <a:t>26/05/2023</a:t>
            </a:fld>
            <a:endParaRPr lang="fr-FR"/>
          </a:p>
        </p:txBody>
      </p:sp>
      <p:sp>
        <p:nvSpPr>
          <p:cNvPr id="6" name="Footer Placeholder 5"/>
          <p:cNvSpPr>
            <a:spLocks noGrp="1"/>
          </p:cNvSpPr>
          <p:nvPr>
            <p:ph type="ftr" sz="quarter" idx="11"/>
          </p:nvPr>
        </p:nvSpPr>
        <p:spPr/>
        <p:txBody>
          <a:bodyPr/>
          <a:lstStyle/>
          <a:p>
            <a:r>
              <a:rPr lang="fr-FR"/>
              <a:t>Rappel titre présentation - Intervenant</a:t>
            </a:r>
          </a:p>
        </p:txBody>
      </p:sp>
      <p:sp>
        <p:nvSpPr>
          <p:cNvPr id="7" name="Slide Number Placeholder 6"/>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355605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A26B91DF-D656-47F9-A3E3-F8D6E5AE456A}" type="datetime1">
              <a:rPr lang="fr-FR" smtClean="0"/>
              <a:t>26/05/2023</a:t>
            </a:fld>
            <a:endParaRPr lang="fr-FR"/>
          </a:p>
        </p:txBody>
      </p:sp>
      <p:sp>
        <p:nvSpPr>
          <p:cNvPr id="6" name="Footer Placeholder 5"/>
          <p:cNvSpPr>
            <a:spLocks noGrp="1"/>
          </p:cNvSpPr>
          <p:nvPr>
            <p:ph type="ftr" sz="quarter" idx="11"/>
          </p:nvPr>
        </p:nvSpPr>
        <p:spPr/>
        <p:txBody>
          <a:bodyPr/>
          <a:lstStyle/>
          <a:p>
            <a:r>
              <a:rPr lang="fr-FR"/>
              <a:t>Rappel titre présentation - Intervenant</a:t>
            </a:r>
          </a:p>
        </p:txBody>
      </p:sp>
      <p:sp>
        <p:nvSpPr>
          <p:cNvPr id="7" name="Slide Number Placeholder 6"/>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3204824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0DAC4E7-0171-4B2F-A411-7B4EA9C75C05}" type="datetime1">
              <a:rPr lang="fr-FR" smtClean="0"/>
              <a:t>26/05/2023</a:t>
            </a:fld>
            <a:endParaRPr lang="fr-FR"/>
          </a:p>
        </p:txBody>
      </p:sp>
      <p:sp>
        <p:nvSpPr>
          <p:cNvPr id="5" name="Footer Placeholder 4"/>
          <p:cNvSpPr>
            <a:spLocks noGrp="1"/>
          </p:cNvSpPr>
          <p:nvPr>
            <p:ph type="ftr" sz="quarter" idx="11"/>
          </p:nvPr>
        </p:nvSpPr>
        <p:spPr/>
        <p:txBody>
          <a:bodyPr/>
          <a:lstStyle/>
          <a:p>
            <a:r>
              <a:rPr lang="fr-FR"/>
              <a:t>Rappel titre présentation - Intervenant</a:t>
            </a:r>
          </a:p>
        </p:txBody>
      </p:sp>
      <p:sp>
        <p:nvSpPr>
          <p:cNvPr id="6" name="Slide Number Placeholder 5"/>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462677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3974873-4683-44D7-B41C-CC7F5C3D70DE}" type="datetime1">
              <a:rPr lang="fr-FR" smtClean="0"/>
              <a:t>26/05/2023</a:t>
            </a:fld>
            <a:endParaRPr lang="fr-FR"/>
          </a:p>
        </p:txBody>
      </p:sp>
      <p:sp>
        <p:nvSpPr>
          <p:cNvPr id="5" name="Footer Placeholder 4"/>
          <p:cNvSpPr>
            <a:spLocks noGrp="1"/>
          </p:cNvSpPr>
          <p:nvPr>
            <p:ph type="ftr" sz="quarter" idx="11"/>
          </p:nvPr>
        </p:nvSpPr>
        <p:spPr/>
        <p:txBody>
          <a:bodyPr/>
          <a:lstStyle/>
          <a:p>
            <a:r>
              <a:rPr lang="fr-FR"/>
              <a:t>Rappel titre présentation - Intervenant</a:t>
            </a:r>
          </a:p>
        </p:txBody>
      </p:sp>
      <p:sp>
        <p:nvSpPr>
          <p:cNvPr id="6" name="Slide Number Placeholder 5"/>
          <p:cNvSpPr>
            <a:spLocks noGrp="1"/>
          </p:cNvSpPr>
          <p:nvPr>
            <p:ph type="sldNum" sz="quarter" idx="12"/>
          </p:nvPr>
        </p:nvSpPr>
        <p:spPr/>
        <p:txBody>
          <a:bodyPr/>
          <a:lstStyle/>
          <a:p>
            <a:fld id="{5CE2FCBC-EEB5-4C69-B74C-B6D6B76A6DCD}" type="slidenum">
              <a:rPr lang="fr-FR" smtClean="0"/>
              <a:t>‹N°›</a:t>
            </a:fld>
            <a:endParaRPr lang="fr-FR"/>
          </a:p>
        </p:txBody>
      </p:sp>
    </p:spTree>
    <p:extLst>
      <p:ext uri="{BB962C8B-B14F-4D97-AF65-F5344CB8AC3E}">
        <p14:creationId xmlns:p14="http://schemas.microsoft.com/office/powerpoint/2010/main" val="12463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3E4408-9D27-41AE-8DDD-EFE3DFF2D44C}" type="datetime1">
              <a:rPr lang="fr-FR" smtClean="0"/>
              <a:t>26/05/2023</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Rappel titre présentation - Intervenant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2FCBC-EEB5-4C69-B74C-B6D6B76A6DCD}" type="slidenum">
              <a:rPr lang="fr-FR" smtClean="0"/>
              <a:t>‹N°›</a:t>
            </a:fld>
            <a:endParaRPr lang="fr-FR"/>
          </a:p>
        </p:txBody>
      </p:sp>
    </p:spTree>
    <p:extLst>
      <p:ext uri="{BB962C8B-B14F-4D97-AF65-F5344CB8AC3E}">
        <p14:creationId xmlns:p14="http://schemas.microsoft.com/office/powerpoint/2010/main" val="5100438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7.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22.PN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2.PNG"/><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8.svg"/></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8.svg"/></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svg"/></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sv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0.png"/><Relationship Id="rId4" Type="http://schemas.openxmlformats.org/officeDocument/2006/relationships/image" Target="../media/image59.png"/></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0.png"/><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1.png"/><Relationship Id="rId7" Type="http://schemas.openxmlformats.org/officeDocument/2006/relationships/image" Target="../media/image60.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9.png"/></Relationships>
</file>

<file path=ppt/slides/_rels/slide7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1.png"/><Relationship Id="rId7" Type="http://schemas.openxmlformats.org/officeDocument/2006/relationships/image" Target="../media/image60.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image" Target="../media/image11.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0.png"/><Relationship Id="rId4" Type="http://schemas.openxmlformats.org/officeDocument/2006/relationships/image" Target="../media/image59.png"/></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0.png"/><Relationship Id="rId4" Type="http://schemas.openxmlformats.org/officeDocument/2006/relationships/image" Target="../media/image59.png"/></Relationships>
</file>

<file path=ppt/slides/_rels/slide7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5.png"/><Relationship Id="rId7"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image" Target="../media/image66.png"/></Relationships>
</file>

<file path=ppt/slides/_rels/slide7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5.png"/><Relationship Id="rId7"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image" Target="../media/image66.png"/></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969082" y="4430488"/>
            <a:ext cx="7664824" cy="946516"/>
          </a:xfrm>
        </p:spPr>
        <p:txBody>
          <a:bodyPr>
            <a:normAutofit fontScale="92500" lnSpcReduction="10000"/>
          </a:bodyPr>
          <a:lstStyle/>
          <a:p>
            <a:r>
              <a:rPr lang="fr-FR" dirty="0">
                <a:solidFill>
                  <a:schemeClr val="tx1">
                    <a:lumMod val="75000"/>
                    <a:lumOff val="25000"/>
                  </a:schemeClr>
                </a:solidFill>
                <a:latin typeface="Arial Narrow" panose="020B0606020202030204" pitchFamily="34" charset="0"/>
              </a:rPr>
              <a:t>Aurélie Faivre, Abes</a:t>
            </a:r>
            <a:br>
              <a:rPr lang="fr-FR" dirty="0">
                <a:solidFill>
                  <a:schemeClr val="tx1">
                    <a:lumMod val="75000"/>
                    <a:lumOff val="25000"/>
                  </a:schemeClr>
                </a:solidFill>
                <a:latin typeface="Arial Narrow" panose="020B0606020202030204" pitchFamily="34" charset="0"/>
              </a:rPr>
            </a:br>
            <a:r>
              <a:rPr lang="fr-FR" dirty="0">
                <a:solidFill>
                  <a:schemeClr val="tx1">
                    <a:lumMod val="75000"/>
                    <a:lumOff val="25000"/>
                  </a:schemeClr>
                </a:solidFill>
                <a:latin typeface="Arial Narrow" panose="020B0606020202030204" pitchFamily="34" charset="0"/>
              </a:rPr>
              <a:t>Samuel Quetin, Abes</a:t>
            </a:r>
            <a:br>
              <a:rPr lang="fr-FR" dirty="0">
                <a:solidFill>
                  <a:schemeClr val="tx1">
                    <a:lumMod val="75000"/>
                    <a:lumOff val="25000"/>
                  </a:schemeClr>
                </a:solidFill>
                <a:latin typeface="Arial Narrow" panose="020B0606020202030204" pitchFamily="34" charset="0"/>
              </a:rPr>
            </a:br>
            <a:r>
              <a:rPr lang="fr-FR" dirty="0">
                <a:solidFill>
                  <a:schemeClr val="tx1">
                    <a:lumMod val="75000"/>
                    <a:lumOff val="25000"/>
                  </a:schemeClr>
                </a:solidFill>
                <a:latin typeface="Arial Narrow" panose="020B0606020202030204" pitchFamily="34" charset="0"/>
              </a:rPr>
              <a:t>Laurent Piquemal, Abes</a:t>
            </a:r>
          </a:p>
        </p:txBody>
      </p:sp>
      <p:sp>
        <p:nvSpPr>
          <p:cNvPr id="9" name="Titre 1"/>
          <p:cNvSpPr txBox="1">
            <a:spLocks/>
          </p:cNvSpPr>
          <p:nvPr/>
        </p:nvSpPr>
        <p:spPr>
          <a:xfrm>
            <a:off x="1556629" y="2312942"/>
            <a:ext cx="8489731" cy="15774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fr-FR" sz="3200" b="1" i="1" dirty="0">
                <a:solidFill>
                  <a:srgbClr val="CF491B"/>
                </a:solidFill>
                <a:latin typeface="Arial Narrow" panose="020B0606020202030204" pitchFamily="34" charset="0"/>
                <a:cs typeface="Times New Roman" panose="02020603050405020304" pitchFamily="18" charset="0"/>
              </a:rPr>
              <a:t>Un outil pour analyser la qualité des notices bibliographiques du Sudoc</a:t>
            </a:r>
          </a:p>
        </p:txBody>
      </p:sp>
      <p:pic>
        <p:nvPicPr>
          <p:cNvPr id="4" name="Image 3" descr="Une image contenant logo, Police, Graphique, cercle&#10;&#10;Description générée automatiquement">
            <a:extLst>
              <a:ext uri="{FF2B5EF4-FFF2-40B4-BE49-F238E27FC236}">
                <a16:creationId xmlns:a16="http://schemas.microsoft.com/office/drawing/2014/main" id="{2959E32D-FC51-BC22-20CE-C5999F8D84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8428" y="376801"/>
            <a:ext cx="2606134" cy="2590804"/>
          </a:xfrm>
          <a:prstGeom prst="ellipse">
            <a:avLst/>
          </a:prstGeom>
          <a:ln>
            <a:noFill/>
          </a:ln>
          <a:effectLst>
            <a:softEdge rad="112500"/>
          </a:effectLst>
        </p:spPr>
      </p:pic>
    </p:spTree>
    <p:extLst>
      <p:ext uri="{BB962C8B-B14F-4D97-AF65-F5344CB8AC3E}">
        <p14:creationId xmlns:p14="http://schemas.microsoft.com/office/powerpoint/2010/main" val="1945637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6958" y="365731"/>
            <a:ext cx="7886700" cy="953477"/>
          </a:xfrm>
        </p:spPr>
        <p:txBody>
          <a:bodyPr>
            <a:normAutofit/>
          </a:bodyPr>
          <a:lstStyle/>
          <a:p>
            <a:r>
              <a:rPr lang="fr-FR" sz="4000" b="1" dirty="0">
                <a:solidFill>
                  <a:srgbClr val="002060"/>
                </a:solidFill>
                <a:latin typeface="Arial Narrow" panose="020B0606020202030204" pitchFamily="34" charset="0"/>
              </a:rPr>
              <a:t>Plan</a:t>
            </a:r>
          </a:p>
        </p:txBody>
      </p:sp>
      <p:sp>
        <p:nvSpPr>
          <p:cNvPr id="3" name="Espace réservé du contenu 2"/>
          <p:cNvSpPr>
            <a:spLocks noGrp="1"/>
          </p:cNvSpPr>
          <p:nvPr>
            <p:ph idx="1"/>
          </p:nvPr>
        </p:nvSpPr>
        <p:spPr>
          <a:xfrm>
            <a:off x="549384" y="1512015"/>
            <a:ext cx="13699797" cy="4527788"/>
          </a:xfrm>
        </p:spPr>
        <p:txBody>
          <a:bodyPr/>
          <a:lstStyle/>
          <a:p>
            <a:pPr marL="0" indent="0">
              <a:buClr>
                <a:srgbClr val="F36A4D"/>
              </a:buClr>
              <a:buNone/>
            </a:pPr>
            <a:r>
              <a:rPr lang="fr-FR" sz="3200" dirty="0">
                <a:solidFill>
                  <a:srgbClr val="002060"/>
                </a:solidFill>
                <a:latin typeface="Arial Narrow" panose="020B0606020202030204" pitchFamily="34" charset="0"/>
              </a:rPr>
              <a:t> </a:t>
            </a:r>
            <a:r>
              <a:rPr lang="fr-FR" sz="3200" b="1" dirty="0">
                <a:solidFill>
                  <a:srgbClr val="002060"/>
                </a:solidFill>
                <a:latin typeface="Arial Narrow" panose="020B0606020202030204" pitchFamily="34" charset="0"/>
              </a:rPr>
              <a:t>Comment QualiMarc travaille au profit de la qualité des données </a:t>
            </a:r>
            <a:r>
              <a:rPr lang="fr-FR" sz="3200" b="1" dirty="0">
                <a:solidFill>
                  <a:srgbClr val="CF491B"/>
                </a:solidFill>
                <a:latin typeface="Arial Narrow" panose="020B0606020202030204" pitchFamily="34" charset="0"/>
              </a:rPr>
              <a:t>?</a:t>
            </a:r>
            <a:r>
              <a:rPr lang="fr-FR" sz="3200" b="1" dirty="0">
                <a:solidFill>
                  <a:srgbClr val="002060"/>
                </a:solidFill>
                <a:latin typeface="Arial Narrow" panose="020B0606020202030204" pitchFamily="34" charset="0"/>
              </a:rPr>
              <a:t> </a:t>
            </a:r>
          </a:p>
          <a:p>
            <a:pPr>
              <a:buClr>
                <a:srgbClr val="F36A4D"/>
              </a:buClr>
            </a:pPr>
            <a:endParaRPr lang="fr-FR" sz="3200" dirty="0">
              <a:solidFill>
                <a:schemeClr val="tx1">
                  <a:lumMod val="75000"/>
                  <a:lumOff val="25000"/>
                </a:schemeClr>
              </a:solidFill>
              <a:latin typeface="Arial Narrow" panose="020B0606020202030204" pitchFamily="34" charset="0"/>
            </a:endParaRPr>
          </a:p>
          <a:p>
            <a:pPr>
              <a:buClr>
                <a:srgbClr val="F36A4D"/>
              </a:buClr>
            </a:pPr>
            <a:endParaRPr lang="fr-FR" sz="3200" dirty="0">
              <a:solidFill>
                <a:schemeClr val="tx1">
                  <a:lumMod val="75000"/>
                  <a:lumOff val="25000"/>
                </a:schemeClr>
              </a:solidFill>
              <a:latin typeface="Arial Narrow" panose="020B0606020202030204" pitchFamily="34" charset="0"/>
            </a:endParaRPr>
          </a:p>
          <a:p>
            <a:pPr marL="0" indent="0">
              <a:buClr>
                <a:srgbClr val="F36A4D"/>
              </a:buClr>
              <a:buNone/>
            </a:pPr>
            <a:r>
              <a:rPr lang="fr-FR" sz="3200" dirty="0">
                <a:solidFill>
                  <a:srgbClr val="002060"/>
                </a:solidFill>
                <a:latin typeface="Arial Narrow" panose="020B0606020202030204" pitchFamily="34" charset="0"/>
              </a:rPr>
              <a:t> </a:t>
            </a:r>
            <a:r>
              <a:rPr lang="fr-FR" sz="3200" b="1" dirty="0">
                <a:solidFill>
                  <a:srgbClr val="002060"/>
                </a:solidFill>
                <a:latin typeface="Arial Narrow" panose="020B0606020202030204" pitchFamily="34" charset="0"/>
              </a:rPr>
              <a:t>Comment les utilisateurs se sont approprié QualiMarc </a:t>
            </a:r>
            <a:r>
              <a:rPr lang="fr-FR" sz="3200" b="1" dirty="0">
                <a:solidFill>
                  <a:srgbClr val="CF491B"/>
                </a:solidFill>
                <a:latin typeface="Arial Narrow" panose="020B0606020202030204" pitchFamily="34" charset="0"/>
              </a:rPr>
              <a:t>?</a:t>
            </a:r>
            <a:r>
              <a:rPr lang="fr-FR" sz="3200" b="1" dirty="0">
                <a:solidFill>
                  <a:srgbClr val="002060"/>
                </a:solidFill>
                <a:latin typeface="Arial Narrow" panose="020B0606020202030204" pitchFamily="34" charset="0"/>
              </a:rPr>
              <a:t> </a:t>
            </a:r>
          </a:p>
          <a:p>
            <a:pPr>
              <a:buClr>
                <a:srgbClr val="F36A4D"/>
              </a:buClr>
            </a:pPr>
            <a:endParaRPr lang="fr-FR" sz="3200" dirty="0">
              <a:solidFill>
                <a:schemeClr val="tx1">
                  <a:lumMod val="75000"/>
                  <a:lumOff val="25000"/>
                </a:schemeClr>
              </a:solidFill>
              <a:latin typeface="Arial Narrow" panose="020B0606020202030204" pitchFamily="34" charset="0"/>
            </a:endParaRPr>
          </a:p>
          <a:p>
            <a:pPr>
              <a:buClr>
                <a:srgbClr val="F36A4D"/>
              </a:buClr>
            </a:pPr>
            <a:endParaRPr lang="fr-FR" sz="3200" dirty="0">
              <a:solidFill>
                <a:schemeClr val="tx1">
                  <a:lumMod val="75000"/>
                  <a:lumOff val="25000"/>
                </a:schemeClr>
              </a:solidFill>
              <a:latin typeface="Arial Narrow" panose="020B0606020202030204" pitchFamily="34" charset="0"/>
            </a:endParaRPr>
          </a:p>
          <a:p>
            <a:pPr marL="0" indent="0">
              <a:buClr>
                <a:srgbClr val="F36A4D"/>
              </a:buClr>
              <a:buNone/>
            </a:pPr>
            <a:r>
              <a:rPr lang="fr-FR" sz="3200" dirty="0">
                <a:solidFill>
                  <a:srgbClr val="002060"/>
                </a:solidFill>
                <a:latin typeface="Arial Narrow" panose="020B0606020202030204" pitchFamily="34" charset="0"/>
              </a:rPr>
              <a:t> </a:t>
            </a:r>
            <a:r>
              <a:rPr lang="fr-FR" sz="3200" b="1" dirty="0">
                <a:solidFill>
                  <a:srgbClr val="002060"/>
                </a:solidFill>
                <a:latin typeface="Arial Narrow" panose="020B0606020202030204" pitchFamily="34" charset="0"/>
              </a:rPr>
              <a:t>Comment travailler à la qualité des données avec QualiMarc </a:t>
            </a:r>
            <a:r>
              <a:rPr lang="fr-FR" sz="3200" b="1" dirty="0">
                <a:solidFill>
                  <a:srgbClr val="CF491B"/>
                </a:solidFill>
                <a:latin typeface="Arial Narrow" panose="020B0606020202030204" pitchFamily="34" charset="0"/>
              </a:rPr>
              <a:t>?</a:t>
            </a:r>
            <a:r>
              <a:rPr lang="fr-FR" sz="3200" b="1" dirty="0">
                <a:solidFill>
                  <a:srgbClr val="002060"/>
                </a:solidFill>
                <a:latin typeface="Arial Narrow" panose="020B0606020202030204" pitchFamily="34" charset="0"/>
              </a:rPr>
              <a:t> </a:t>
            </a:r>
          </a:p>
          <a:p>
            <a:pPr marL="0" indent="0">
              <a:buClr>
                <a:srgbClr val="C00000"/>
              </a:buClr>
              <a:buNone/>
            </a:pPr>
            <a:endParaRPr lang="fr-FR" dirty="0">
              <a:latin typeface="Arial Narrow" panose="020B0606020202030204" pitchFamily="34" charset="0"/>
            </a:endParaRP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2</a:t>
            </a:fld>
            <a:endParaRPr lang="fr-FR"/>
          </a:p>
        </p:txBody>
      </p:sp>
      <p:pic>
        <p:nvPicPr>
          <p:cNvPr id="2050" name="Picture 2" descr="Démonstration Logisav – Logisav">
            <a:extLst>
              <a:ext uri="{FF2B5EF4-FFF2-40B4-BE49-F238E27FC236}">
                <a16:creationId xmlns:a16="http://schemas.microsoft.com/office/drawing/2014/main" id="{2F6AED29-06EA-B351-D0CB-1CC8FDFB0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4014" y="1585417"/>
            <a:ext cx="1675418" cy="16754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églage - Icônes des médias sociaux gratuites">
            <a:extLst>
              <a:ext uri="{FF2B5EF4-FFF2-40B4-BE49-F238E27FC236}">
                <a16:creationId xmlns:a16="http://schemas.microsoft.com/office/drawing/2014/main" id="{2DEE0642-0F01-250F-254F-C8C96D5F15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5802" y="1967383"/>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ulle de parole Emoji 💬">
            <a:extLst>
              <a:ext uri="{FF2B5EF4-FFF2-40B4-BE49-F238E27FC236}">
                <a16:creationId xmlns:a16="http://schemas.microsoft.com/office/drawing/2014/main" id="{284CDE49-2987-0F5F-70D6-D912082CF9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8110" y="3698026"/>
            <a:ext cx="851783" cy="85178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DEE776E9-CEA2-8D7A-AB84-3179EBFA1D01}"/>
              </a:ext>
            </a:extLst>
          </p:cNvPr>
          <p:cNvSpPr txBox="1"/>
          <p:nvPr/>
        </p:nvSpPr>
        <p:spPr>
          <a:xfrm>
            <a:off x="3534943" y="2518755"/>
            <a:ext cx="1362874" cy="523220"/>
          </a:xfrm>
          <a:prstGeom prst="rect">
            <a:avLst/>
          </a:prstGeom>
          <a:noFill/>
        </p:spPr>
        <p:txBody>
          <a:bodyPr wrap="none" rtlCol="0">
            <a:spAutoFit/>
          </a:bodyPr>
          <a:lstStyle/>
          <a:p>
            <a:r>
              <a:rPr lang="fr-FR" sz="2800" dirty="0">
                <a:solidFill>
                  <a:schemeClr val="accent5">
                    <a:lumMod val="75000"/>
                  </a:schemeClr>
                </a:solidFill>
              </a:rPr>
              <a:t>la démo</a:t>
            </a:r>
          </a:p>
        </p:txBody>
      </p:sp>
      <p:sp>
        <p:nvSpPr>
          <p:cNvPr id="5" name="ZoneTexte 4">
            <a:extLst>
              <a:ext uri="{FF2B5EF4-FFF2-40B4-BE49-F238E27FC236}">
                <a16:creationId xmlns:a16="http://schemas.microsoft.com/office/drawing/2014/main" id="{A9F7D037-782E-5F8A-6ED7-BF090C93AFDA}"/>
              </a:ext>
            </a:extLst>
          </p:cNvPr>
          <p:cNvSpPr txBox="1"/>
          <p:nvPr/>
        </p:nvSpPr>
        <p:spPr>
          <a:xfrm>
            <a:off x="6568789" y="2497734"/>
            <a:ext cx="1820627" cy="523220"/>
          </a:xfrm>
          <a:prstGeom prst="rect">
            <a:avLst/>
          </a:prstGeom>
          <a:noFill/>
        </p:spPr>
        <p:txBody>
          <a:bodyPr wrap="none" rtlCol="0">
            <a:spAutoFit/>
          </a:bodyPr>
          <a:lstStyle/>
          <a:p>
            <a:r>
              <a:rPr lang="fr-FR" sz="2800" dirty="0">
                <a:solidFill>
                  <a:schemeClr val="accent5">
                    <a:lumMod val="75000"/>
                  </a:schemeClr>
                </a:solidFill>
              </a:rPr>
              <a:t>les rouages</a:t>
            </a:r>
          </a:p>
        </p:txBody>
      </p:sp>
      <p:sp>
        <p:nvSpPr>
          <p:cNvPr id="7" name="ZoneTexte 6">
            <a:extLst>
              <a:ext uri="{FF2B5EF4-FFF2-40B4-BE49-F238E27FC236}">
                <a16:creationId xmlns:a16="http://schemas.microsoft.com/office/drawing/2014/main" id="{7C366A18-26AE-5906-9472-1F1B5909B6F7}"/>
              </a:ext>
            </a:extLst>
          </p:cNvPr>
          <p:cNvSpPr txBox="1"/>
          <p:nvPr/>
        </p:nvSpPr>
        <p:spPr>
          <a:xfrm>
            <a:off x="4911969" y="4330571"/>
            <a:ext cx="2532681" cy="523220"/>
          </a:xfrm>
          <a:prstGeom prst="rect">
            <a:avLst/>
          </a:prstGeom>
          <a:noFill/>
        </p:spPr>
        <p:txBody>
          <a:bodyPr wrap="none" rtlCol="0">
            <a:spAutoFit/>
          </a:bodyPr>
          <a:lstStyle/>
          <a:p>
            <a:r>
              <a:rPr lang="fr-FR" sz="2800" dirty="0">
                <a:solidFill>
                  <a:schemeClr val="accent5">
                    <a:lumMod val="75000"/>
                  </a:schemeClr>
                </a:solidFill>
              </a:rPr>
              <a:t>les témoignages</a:t>
            </a:r>
          </a:p>
        </p:txBody>
      </p:sp>
      <p:pic>
        <p:nvPicPr>
          <p:cNvPr id="2070" name="Picture 22" descr="GEM Advertising | Contact">
            <a:extLst>
              <a:ext uri="{FF2B5EF4-FFF2-40B4-BE49-F238E27FC236}">
                <a16:creationId xmlns:a16="http://schemas.microsoft.com/office/drawing/2014/main" id="{6575AF39-7E24-1D3B-F842-E6C1110566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8110" y="5382708"/>
            <a:ext cx="944489" cy="944489"/>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88A4D949-DDDE-C7F7-7C31-4C48DA0FFA0E}"/>
              </a:ext>
            </a:extLst>
          </p:cNvPr>
          <p:cNvSpPr txBox="1"/>
          <p:nvPr/>
        </p:nvSpPr>
        <p:spPr>
          <a:xfrm>
            <a:off x="5030337" y="6061835"/>
            <a:ext cx="2326919" cy="523220"/>
          </a:xfrm>
          <a:prstGeom prst="rect">
            <a:avLst/>
          </a:prstGeom>
          <a:noFill/>
        </p:spPr>
        <p:txBody>
          <a:bodyPr wrap="none" rtlCol="0">
            <a:spAutoFit/>
          </a:bodyPr>
          <a:lstStyle/>
          <a:p>
            <a:r>
              <a:rPr lang="fr-FR" sz="2800" dirty="0">
                <a:solidFill>
                  <a:schemeClr val="accent5">
                    <a:lumMod val="75000"/>
                  </a:schemeClr>
                </a:solidFill>
              </a:rPr>
              <a:t>les cas d’usage</a:t>
            </a:r>
          </a:p>
        </p:txBody>
      </p:sp>
      <p:pic>
        <p:nvPicPr>
          <p:cNvPr id="6" name="Image 5">
            <a:extLst>
              <a:ext uri="{FF2B5EF4-FFF2-40B4-BE49-F238E27FC236}">
                <a16:creationId xmlns:a16="http://schemas.microsoft.com/office/drawing/2014/main" id="{569B4F2D-10ED-85A2-6B38-04486E94E671}"/>
              </a:ext>
            </a:extLst>
          </p:cNvPr>
          <p:cNvPicPr>
            <a:picLocks noChangeAspect="1"/>
          </p:cNvPicPr>
          <p:nvPr/>
        </p:nvPicPr>
        <p:blipFill rotWithShape="1">
          <a:blip r:embed="rId7"/>
          <a:srcRect t="-1" r="77947" b="-1962"/>
          <a:stretch/>
        </p:blipFill>
        <p:spPr>
          <a:xfrm>
            <a:off x="181475" y="1516919"/>
            <a:ext cx="533182" cy="473325"/>
          </a:xfrm>
          <a:prstGeom prst="rect">
            <a:avLst/>
          </a:prstGeom>
        </p:spPr>
      </p:pic>
      <p:pic>
        <p:nvPicPr>
          <p:cNvPr id="8" name="Image 7">
            <a:extLst>
              <a:ext uri="{FF2B5EF4-FFF2-40B4-BE49-F238E27FC236}">
                <a16:creationId xmlns:a16="http://schemas.microsoft.com/office/drawing/2014/main" id="{BA656B00-1779-9DAB-7CA9-2C1007D3EBC9}"/>
              </a:ext>
            </a:extLst>
          </p:cNvPr>
          <p:cNvPicPr>
            <a:picLocks noChangeAspect="1"/>
          </p:cNvPicPr>
          <p:nvPr/>
        </p:nvPicPr>
        <p:blipFill rotWithShape="1">
          <a:blip r:embed="rId7"/>
          <a:srcRect t="-1" r="77947" b="-1962"/>
          <a:stretch/>
        </p:blipFill>
        <p:spPr>
          <a:xfrm>
            <a:off x="181475" y="3228404"/>
            <a:ext cx="533182" cy="473325"/>
          </a:xfrm>
          <a:prstGeom prst="rect">
            <a:avLst/>
          </a:prstGeom>
        </p:spPr>
      </p:pic>
      <p:pic>
        <p:nvPicPr>
          <p:cNvPr id="10" name="Image 9">
            <a:extLst>
              <a:ext uri="{FF2B5EF4-FFF2-40B4-BE49-F238E27FC236}">
                <a16:creationId xmlns:a16="http://schemas.microsoft.com/office/drawing/2014/main" id="{E70C00F6-ED2B-5E9D-ECDA-ED20566C0394}"/>
              </a:ext>
            </a:extLst>
          </p:cNvPr>
          <p:cNvPicPr>
            <a:picLocks noChangeAspect="1"/>
          </p:cNvPicPr>
          <p:nvPr/>
        </p:nvPicPr>
        <p:blipFill rotWithShape="1">
          <a:blip r:embed="rId7"/>
          <a:srcRect t="-1" r="77947" b="-1962"/>
          <a:stretch/>
        </p:blipFill>
        <p:spPr>
          <a:xfrm>
            <a:off x="181475" y="4916138"/>
            <a:ext cx="533182" cy="473325"/>
          </a:xfrm>
          <a:prstGeom prst="rect">
            <a:avLst/>
          </a:prstGeom>
        </p:spPr>
      </p:pic>
    </p:spTree>
    <p:extLst>
      <p:ext uri="{BB962C8B-B14F-4D97-AF65-F5344CB8AC3E}">
        <p14:creationId xmlns:p14="http://schemas.microsoft.com/office/powerpoint/2010/main" val="4151965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xfrm>
            <a:off x="261549" y="842684"/>
            <a:ext cx="7886700" cy="3720352"/>
          </a:xfrm>
        </p:spPr>
        <p:txBody>
          <a:bodyPr>
            <a:normAutofit/>
          </a:bodyPr>
          <a:lstStyle/>
          <a:p>
            <a:r>
              <a:rPr lang="fr-FR" sz="4000" b="1" dirty="0">
                <a:solidFill>
                  <a:srgbClr val="002060"/>
                </a:solidFill>
                <a:latin typeface="Arial Narrow" panose="020B0606020202030204" pitchFamily="34" charset="0"/>
              </a:rPr>
              <a:t>Partie 1 </a:t>
            </a:r>
            <a:br>
              <a:rPr lang="fr-FR" sz="4000" b="1" dirty="0">
                <a:solidFill>
                  <a:srgbClr val="002060"/>
                </a:solidFill>
                <a:latin typeface="Arial Narrow" panose="020B0606020202030204" pitchFamily="34" charset="0"/>
              </a:rPr>
            </a:br>
            <a:br>
              <a:rPr lang="fr-FR" sz="4000" b="1" dirty="0">
                <a:solidFill>
                  <a:srgbClr val="002060"/>
                </a:solidFill>
                <a:latin typeface="Arial Narrow" panose="020B0606020202030204" pitchFamily="34" charset="0"/>
              </a:rPr>
            </a:br>
            <a:r>
              <a:rPr lang="fr-FR" sz="4000" b="1" dirty="0">
                <a:solidFill>
                  <a:srgbClr val="002060"/>
                </a:solidFill>
                <a:latin typeface="Arial Narrow" panose="020B0606020202030204" pitchFamily="34" charset="0"/>
              </a:rPr>
              <a:t>Comment QualiMarc travaille</a:t>
            </a:r>
            <a:br>
              <a:rPr lang="fr-FR" sz="4000" b="1" dirty="0">
                <a:solidFill>
                  <a:srgbClr val="002060"/>
                </a:solidFill>
                <a:latin typeface="Arial Narrow" panose="020B0606020202030204" pitchFamily="34" charset="0"/>
              </a:rPr>
            </a:br>
            <a:r>
              <a:rPr lang="fr-FR" sz="4000" b="1" dirty="0">
                <a:solidFill>
                  <a:srgbClr val="002060"/>
                </a:solidFill>
                <a:latin typeface="Arial Narrow" panose="020B0606020202030204" pitchFamily="34" charset="0"/>
              </a:rPr>
              <a:t>au profit de la qualité des données </a:t>
            </a:r>
            <a:r>
              <a:rPr lang="fr-FR" sz="4000" b="1" dirty="0">
                <a:solidFill>
                  <a:srgbClr val="CF491B"/>
                </a:solidFill>
                <a:latin typeface="Arial Narrow" panose="020B0606020202030204" pitchFamily="34" charset="0"/>
              </a:rPr>
              <a:t>?</a:t>
            </a:r>
          </a:p>
        </p:txBody>
      </p:sp>
      <p:sp>
        <p:nvSpPr>
          <p:cNvPr id="5" name="Espace réservé du numéro de diapositive 4"/>
          <p:cNvSpPr>
            <a:spLocks noGrp="1"/>
          </p:cNvSpPr>
          <p:nvPr>
            <p:ph type="sldNum" sz="quarter" idx="12"/>
          </p:nvPr>
        </p:nvSpPr>
        <p:spPr/>
        <p:txBody>
          <a:bodyPr/>
          <a:lstStyle/>
          <a:p>
            <a:fld id="{5CE2FCBC-EEB5-4C69-B74C-B6D6B76A6DCD}" type="slidenum">
              <a:rPr lang="fr-FR" smtClean="0"/>
              <a:t>3</a:t>
            </a:fld>
            <a:endParaRPr lang="fr-FR"/>
          </a:p>
        </p:txBody>
      </p:sp>
      <p:pic>
        <p:nvPicPr>
          <p:cNvPr id="3" name="Image 2" descr="Une image contenant logo, Police, Graphique, cercle&#10;&#10;Description générée automatiquement">
            <a:extLst>
              <a:ext uri="{FF2B5EF4-FFF2-40B4-BE49-F238E27FC236}">
                <a16:creationId xmlns:a16="http://schemas.microsoft.com/office/drawing/2014/main" id="{9BAEE70A-7FEC-7072-2528-C16D40E91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725" y="469946"/>
            <a:ext cx="3238952" cy="3219899"/>
          </a:xfrm>
          <a:prstGeom prst="ellipse">
            <a:avLst/>
          </a:prstGeom>
          <a:ln>
            <a:noFill/>
          </a:ln>
          <a:effectLst>
            <a:softEdge rad="112500"/>
          </a:effectLst>
        </p:spPr>
      </p:pic>
      <p:pic>
        <p:nvPicPr>
          <p:cNvPr id="4" name="Image 3">
            <a:extLst>
              <a:ext uri="{FF2B5EF4-FFF2-40B4-BE49-F238E27FC236}">
                <a16:creationId xmlns:a16="http://schemas.microsoft.com/office/drawing/2014/main" id="{C1BC49BE-E5AB-8A48-2196-94ADDA4A335D}"/>
              </a:ext>
            </a:extLst>
          </p:cNvPr>
          <p:cNvPicPr>
            <a:picLocks noChangeAspect="1"/>
          </p:cNvPicPr>
          <p:nvPr/>
        </p:nvPicPr>
        <p:blipFill>
          <a:blip r:embed="rId3"/>
          <a:stretch>
            <a:fillRect/>
          </a:stretch>
        </p:blipFill>
        <p:spPr>
          <a:xfrm>
            <a:off x="350618" y="2158562"/>
            <a:ext cx="1512229" cy="290348"/>
          </a:xfrm>
          <a:prstGeom prst="rect">
            <a:avLst/>
          </a:prstGeom>
        </p:spPr>
      </p:pic>
    </p:spTree>
    <p:extLst>
      <p:ext uri="{BB962C8B-B14F-4D97-AF65-F5344CB8AC3E}">
        <p14:creationId xmlns:p14="http://schemas.microsoft.com/office/powerpoint/2010/main" val="2502246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B3BBB1E-B846-4049-FA30-20EC83C4F024}"/>
              </a:ext>
            </a:extLst>
          </p:cNvPr>
          <p:cNvSpPr txBox="1"/>
          <p:nvPr/>
        </p:nvSpPr>
        <p:spPr>
          <a:xfrm>
            <a:off x="3047277" y="2540889"/>
            <a:ext cx="4174618"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t>
            </a:r>
            <a:r>
              <a:rPr lang="fr-FR" sz="2400" b="1" dirty="0">
                <a:solidFill>
                  <a:schemeClr val="bg1"/>
                </a:solidFill>
              </a:rPr>
              <a:t>d’aide et d’apprentissage </a:t>
            </a:r>
            <a:endParaRPr lang="fr-FR" b="1" dirty="0">
              <a:solidFill>
                <a:schemeClr val="bg1"/>
              </a:solidFill>
            </a:endParaRPr>
          </a:p>
        </p:txBody>
      </p:sp>
      <p:sp>
        <p:nvSpPr>
          <p:cNvPr id="5" name="ZoneTexte 4">
            <a:extLst>
              <a:ext uri="{FF2B5EF4-FFF2-40B4-BE49-F238E27FC236}">
                <a16:creationId xmlns:a16="http://schemas.microsoft.com/office/drawing/2014/main" id="{0066BF35-435B-66C3-DE0B-44086CEDF31E}"/>
              </a:ext>
            </a:extLst>
          </p:cNvPr>
          <p:cNvSpPr txBox="1"/>
          <p:nvPr/>
        </p:nvSpPr>
        <p:spPr>
          <a:xfrm>
            <a:off x="2495859" y="1710309"/>
            <a:ext cx="5407170"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développé </a:t>
            </a:r>
            <a:r>
              <a:rPr lang="fr-FR" sz="2400" b="1" dirty="0">
                <a:solidFill>
                  <a:schemeClr val="bg1"/>
                </a:solidFill>
              </a:rPr>
              <a:t>par et pour le réseau </a:t>
            </a:r>
            <a:r>
              <a:rPr lang="fr-FR" b="1" dirty="0" err="1">
                <a:solidFill>
                  <a:schemeClr val="bg1"/>
                </a:solidFill>
              </a:rPr>
              <a:t>Sudoc</a:t>
            </a:r>
            <a:endParaRPr lang="fr-FR" b="1" dirty="0">
              <a:solidFill>
                <a:schemeClr val="bg1"/>
              </a:solidFill>
            </a:endParaRPr>
          </a:p>
        </p:txBody>
      </p:sp>
      <p:sp>
        <p:nvSpPr>
          <p:cNvPr id="6" name="ZoneTexte 5">
            <a:extLst>
              <a:ext uri="{FF2B5EF4-FFF2-40B4-BE49-F238E27FC236}">
                <a16:creationId xmlns:a16="http://schemas.microsoft.com/office/drawing/2014/main" id="{D9E43817-86E3-0D40-AF1E-54410DE54E15}"/>
              </a:ext>
            </a:extLst>
          </p:cNvPr>
          <p:cNvSpPr txBox="1"/>
          <p:nvPr/>
        </p:nvSpPr>
        <p:spPr>
          <a:xfrm>
            <a:off x="2790611" y="3359606"/>
            <a:ext cx="4897814"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t>
            </a:r>
            <a:r>
              <a:rPr lang="fr-FR" sz="2400" b="1" dirty="0">
                <a:solidFill>
                  <a:schemeClr val="bg1"/>
                </a:solidFill>
              </a:rPr>
              <a:t>non obligatoire et bienveillant</a:t>
            </a:r>
            <a:endParaRPr lang="fr-FR" b="1" dirty="0">
              <a:solidFill>
                <a:schemeClr val="bg1"/>
              </a:solidFill>
            </a:endParaRPr>
          </a:p>
        </p:txBody>
      </p:sp>
      <p:sp>
        <p:nvSpPr>
          <p:cNvPr id="8" name="ZoneTexte 7">
            <a:extLst>
              <a:ext uri="{FF2B5EF4-FFF2-40B4-BE49-F238E27FC236}">
                <a16:creationId xmlns:a16="http://schemas.microsoft.com/office/drawing/2014/main" id="{7F81BF17-C9DB-B331-9E51-EB730F4DFA79}"/>
              </a:ext>
            </a:extLst>
          </p:cNvPr>
          <p:cNvSpPr txBox="1"/>
          <p:nvPr/>
        </p:nvSpPr>
        <p:spPr>
          <a:xfrm>
            <a:off x="2500346" y="5009586"/>
            <a:ext cx="5814029"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t>
            </a:r>
            <a:r>
              <a:rPr lang="fr-FR" sz="2400" b="1" dirty="0">
                <a:solidFill>
                  <a:schemeClr val="bg1"/>
                </a:solidFill>
              </a:rPr>
              <a:t>maintenu et en constante évolution</a:t>
            </a:r>
            <a:endParaRPr lang="fr-FR" b="1" dirty="0">
              <a:solidFill>
                <a:schemeClr val="bg1"/>
              </a:solidFill>
            </a:endParaRPr>
          </a:p>
        </p:txBody>
      </p:sp>
      <p:sp>
        <p:nvSpPr>
          <p:cNvPr id="10" name="ZoneTexte 9">
            <a:extLst>
              <a:ext uri="{FF2B5EF4-FFF2-40B4-BE49-F238E27FC236}">
                <a16:creationId xmlns:a16="http://schemas.microsoft.com/office/drawing/2014/main" id="{484CFCE5-AD03-9FE6-C505-8F734EAB24CD}"/>
              </a:ext>
            </a:extLst>
          </p:cNvPr>
          <p:cNvSpPr txBox="1"/>
          <p:nvPr/>
        </p:nvSpPr>
        <p:spPr>
          <a:xfrm>
            <a:off x="2790610" y="4152586"/>
            <a:ext cx="4174233"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adapté à </a:t>
            </a:r>
            <a:r>
              <a:rPr lang="fr-FR" sz="2400" b="1" dirty="0">
                <a:solidFill>
                  <a:schemeClr val="bg1"/>
                </a:solidFill>
              </a:rPr>
              <a:t>tous</a:t>
            </a:r>
            <a:r>
              <a:rPr lang="fr-FR" b="1" dirty="0">
                <a:solidFill>
                  <a:schemeClr val="bg1"/>
                </a:solidFill>
              </a:rPr>
              <a:t> les catalogueurs</a:t>
            </a:r>
          </a:p>
        </p:txBody>
      </p:sp>
      <p:pic>
        <p:nvPicPr>
          <p:cNvPr id="2" name="Image 1" descr="Une image contenant logo, Police, Graphique, cercle&#10;&#10;Description générée automatiquement">
            <a:extLst>
              <a:ext uri="{FF2B5EF4-FFF2-40B4-BE49-F238E27FC236}">
                <a16:creationId xmlns:a16="http://schemas.microsoft.com/office/drawing/2014/main" id="{1D26EA97-B99A-0F68-5381-1A71A237A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14" y="2074977"/>
            <a:ext cx="2575235" cy="2560086"/>
          </a:xfrm>
          <a:prstGeom prst="ellipse">
            <a:avLst/>
          </a:prstGeom>
          <a:ln>
            <a:noFill/>
          </a:ln>
          <a:effectLst>
            <a:softEdge rad="112500"/>
          </a:effectLst>
        </p:spPr>
      </p:pic>
      <p:sp>
        <p:nvSpPr>
          <p:cNvPr id="9" name="ZoneTexte 8">
            <a:extLst>
              <a:ext uri="{FF2B5EF4-FFF2-40B4-BE49-F238E27FC236}">
                <a16:creationId xmlns:a16="http://schemas.microsoft.com/office/drawing/2014/main" id="{AD1B35BE-510A-C166-E8E6-6D701F7B9554}"/>
              </a:ext>
            </a:extLst>
          </p:cNvPr>
          <p:cNvSpPr txBox="1"/>
          <p:nvPr/>
        </p:nvSpPr>
        <p:spPr>
          <a:xfrm>
            <a:off x="1641313" y="882560"/>
            <a:ext cx="7194777"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dédié au </a:t>
            </a:r>
            <a:r>
              <a:rPr lang="fr-FR" sz="2400" b="1" dirty="0">
                <a:solidFill>
                  <a:schemeClr val="bg1"/>
                </a:solidFill>
              </a:rPr>
              <a:t>contrôle qualité </a:t>
            </a:r>
            <a:r>
              <a:rPr lang="fr-FR" b="1" dirty="0">
                <a:solidFill>
                  <a:schemeClr val="bg1"/>
                </a:solidFill>
              </a:rPr>
              <a:t>des notices </a:t>
            </a:r>
            <a:r>
              <a:rPr lang="fr-FR" sz="2400" b="1" dirty="0">
                <a:solidFill>
                  <a:schemeClr val="bg1"/>
                </a:solidFill>
              </a:rPr>
              <a:t>bibliographiques</a:t>
            </a:r>
            <a:endParaRPr lang="fr-FR" b="1" dirty="0">
              <a:solidFill>
                <a:schemeClr val="bg1"/>
              </a:solidFill>
            </a:endParaRPr>
          </a:p>
        </p:txBody>
      </p:sp>
    </p:spTree>
    <p:extLst>
      <p:ext uri="{BB962C8B-B14F-4D97-AF65-F5344CB8AC3E}">
        <p14:creationId xmlns:p14="http://schemas.microsoft.com/office/powerpoint/2010/main" val="310453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B3BBB1E-B846-4049-FA30-20EC83C4F024}"/>
              </a:ext>
            </a:extLst>
          </p:cNvPr>
          <p:cNvSpPr txBox="1"/>
          <p:nvPr/>
        </p:nvSpPr>
        <p:spPr>
          <a:xfrm>
            <a:off x="3047277" y="2540889"/>
            <a:ext cx="4174618"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t>
            </a:r>
            <a:r>
              <a:rPr lang="fr-FR" sz="2400" b="1" dirty="0">
                <a:solidFill>
                  <a:schemeClr val="bg1"/>
                </a:solidFill>
              </a:rPr>
              <a:t>d’aide et d’apprentissage </a:t>
            </a:r>
            <a:endParaRPr lang="fr-FR" b="1" dirty="0">
              <a:solidFill>
                <a:schemeClr val="bg1"/>
              </a:solidFill>
            </a:endParaRPr>
          </a:p>
        </p:txBody>
      </p:sp>
      <p:sp>
        <p:nvSpPr>
          <p:cNvPr id="5" name="ZoneTexte 4">
            <a:extLst>
              <a:ext uri="{FF2B5EF4-FFF2-40B4-BE49-F238E27FC236}">
                <a16:creationId xmlns:a16="http://schemas.microsoft.com/office/drawing/2014/main" id="{0066BF35-435B-66C3-DE0B-44086CEDF31E}"/>
              </a:ext>
            </a:extLst>
          </p:cNvPr>
          <p:cNvSpPr txBox="1"/>
          <p:nvPr/>
        </p:nvSpPr>
        <p:spPr>
          <a:xfrm>
            <a:off x="2495859" y="1710309"/>
            <a:ext cx="5407170"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développé </a:t>
            </a:r>
            <a:r>
              <a:rPr lang="fr-FR" sz="2400" b="1" dirty="0">
                <a:solidFill>
                  <a:schemeClr val="bg1"/>
                </a:solidFill>
              </a:rPr>
              <a:t>par et pour le réseau </a:t>
            </a:r>
            <a:r>
              <a:rPr lang="fr-FR" b="1" dirty="0" err="1">
                <a:solidFill>
                  <a:schemeClr val="bg1"/>
                </a:solidFill>
              </a:rPr>
              <a:t>Sudoc</a:t>
            </a:r>
            <a:endParaRPr lang="fr-FR" b="1" dirty="0">
              <a:solidFill>
                <a:schemeClr val="bg1"/>
              </a:solidFill>
            </a:endParaRPr>
          </a:p>
        </p:txBody>
      </p:sp>
      <p:sp>
        <p:nvSpPr>
          <p:cNvPr id="6" name="ZoneTexte 5">
            <a:extLst>
              <a:ext uri="{FF2B5EF4-FFF2-40B4-BE49-F238E27FC236}">
                <a16:creationId xmlns:a16="http://schemas.microsoft.com/office/drawing/2014/main" id="{D9E43817-86E3-0D40-AF1E-54410DE54E15}"/>
              </a:ext>
            </a:extLst>
          </p:cNvPr>
          <p:cNvSpPr txBox="1"/>
          <p:nvPr/>
        </p:nvSpPr>
        <p:spPr>
          <a:xfrm>
            <a:off x="2790611" y="3359606"/>
            <a:ext cx="4897814"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t>
            </a:r>
            <a:r>
              <a:rPr lang="fr-FR" sz="2400" b="1" dirty="0">
                <a:solidFill>
                  <a:schemeClr val="bg1"/>
                </a:solidFill>
              </a:rPr>
              <a:t>non obligatoire et bienveillant</a:t>
            </a:r>
            <a:endParaRPr lang="fr-FR" b="1" dirty="0">
              <a:solidFill>
                <a:schemeClr val="bg1"/>
              </a:solidFill>
            </a:endParaRPr>
          </a:p>
        </p:txBody>
      </p:sp>
      <p:sp>
        <p:nvSpPr>
          <p:cNvPr id="7" name="ZoneTexte 6">
            <a:extLst>
              <a:ext uri="{FF2B5EF4-FFF2-40B4-BE49-F238E27FC236}">
                <a16:creationId xmlns:a16="http://schemas.microsoft.com/office/drawing/2014/main" id="{9FAD7071-C780-E9E1-C6EB-D11D56691119}"/>
              </a:ext>
            </a:extLst>
          </p:cNvPr>
          <p:cNvSpPr txBox="1"/>
          <p:nvPr/>
        </p:nvSpPr>
        <p:spPr>
          <a:xfrm>
            <a:off x="1641313" y="882560"/>
            <a:ext cx="7194777"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dédié au </a:t>
            </a:r>
            <a:r>
              <a:rPr lang="fr-FR" sz="2400" b="1" dirty="0">
                <a:solidFill>
                  <a:schemeClr val="bg1"/>
                </a:solidFill>
              </a:rPr>
              <a:t>contrôle qualité </a:t>
            </a:r>
            <a:r>
              <a:rPr lang="fr-FR" b="1" dirty="0">
                <a:solidFill>
                  <a:schemeClr val="bg1"/>
                </a:solidFill>
              </a:rPr>
              <a:t>des notices </a:t>
            </a:r>
            <a:r>
              <a:rPr lang="fr-FR" sz="2400" b="1" dirty="0">
                <a:solidFill>
                  <a:schemeClr val="bg1"/>
                </a:solidFill>
              </a:rPr>
              <a:t>bibliographiques</a:t>
            </a:r>
            <a:endParaRPr lang="fr-FR" b="1" dirty="0">
              <a:solidFill>
                <a:schemeClr val="bg1"/>
              </a:solidFill>
            </a:endParaRPr>
          </a:p>
        </p:txBody>
      </p:sp>
      <p:sp>
        <p:nvSpPr>
          <p:cNvPr id="8" name="ZoneTexte 7">
            <a:extLst>
              <a:ext uri="{FF2B5EF4-FFF2-40B4-BE49-F238E27FC236}">
                <a16:creationId xmlns:a16="http://schemas.microsoft.com/office/drawing/2014/main" id="{7F81BF17-C9DB-B331-9E51-EB730F4DFA79}"/>
              </a:ext>
            </a:extLst>
          </p:cNvPr>
          <p:cNvSpPr txBox="1"/>
          <p:nvPr/>
        </p:nvSpPr>
        <p:spPr>
          <a:xfrm>
            <a:off x="2500346" y="5009586"/>
            <a:ext cx="5814029"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t>
            </a:r>
            <a:r>
              <a:rPr lang="fr-FR" sz="2400" b="1" dirty="0">
                <a:solidFill>
                  <a:schemeClr val="bg1"/>
                </a:solidFill>
              </a:rPr>
              <a:t>maintenu et en constante évolution</a:t>
            </a:r>
            <a:endParaRPr lang="fr-FR" b="1" dirty="0">
              <a:solidFill>
                <a:schemeClr val="bg1"/>
              </a:solidFill>
            </a:endParaRPr>
          </a:p>
        </p:txBody>
      </p:sp>
      <p:sp>
        <p:nvSpPr>
          <p:cNvPr id="10" name="ZoneTexte 9">
            <a:extLst>
              <a:ext uri="{FF2B5EF4-FFF2-40B4-BE49-F238E27FC236}">
                <a16:creationId xmlns:a16="http://schemas.microsoft.com/office/drawing/2014/main" id="{484CFCE5-AD03-9FE6-C505-8F734EAB24CD}"/>
              </a:ext>
            </a:extLst>
          </p:cNvPr>
          <p:cNvSpPr txBox="1"/>
          <p:nvPr/>
        </p:nvSpPr>
        <p:spPr>
          <a:xfrm>
            <a:off x="2790610" y="4152586"/>
            <a:ext cx="4174233" cy="461665"/>
          </a:xfrm>
          <a:prstGeom prst="rect">
            <a:avLst/>
          </a:prstGeom>
          <a:solidFill>
            <a:srgbClr val="1E2B62"/>
          </a:solidFill>
        </p:spPr>
        <p:txBody>
          <a:bodyPr wrap="square" rtlCol="0">
            <a:spAutoFit/>
          </a:bodyPr>
          <a:lstStyle>
            <a:defPPr>
              <a:defRPr lang="fr-FR"/>
            </a:defPPr>
            <a:lvl1pPr>
              <a:defRPr>
                <a:solidFill>
                  <a:srgbClr val="1E2B62"/>
                </a:solidFill>
              </a:defRPr>
            </a:lvl1pPr>
          </a:lstStyle>
          <a:p>
            <a:r>
              <a:rPr lang="fr-FR" b="1" dirty="0">
                <a:solidFill>
                  <a:schemeClr val="bg1"/>
                </a:solidFill>
              </a:rPr>
              <a:t>Un outil adapté à </a:t>
            </a:r>
            <a:r>
              <a:rPr lang="fr-FR" sz="2400" b="1" dirty="0">
                <a:solidFill>
                  <a:schemeClr val="bg1"/>
                </a:solidFill>
              </a:rPr>
              <a:t>tous</a:t>
            </a:r>
            <a:r>
              <a:rPr lang="fr-FR" b="1" dirty="0">
                <a:solidFill>
                  <a:schemeClr val="bg1"/>
                </a:solidFill>
              </a:rPr>
              <a:t> les catalogueurs</a:t>
            </a:r>
          </a:p>
        </p:txBody>
      </p:sp>
      <p:pic>
        <p:nvPicPr>
          <p:cNvPr id="2" name="Image 1" descr="Une image contenant logo, Police, Graphique, cercle&#10;&#10;Description générée automatiquement">
            <a:extLst>
              <a:ext uri="{FF2B5EF4-FFF2-40B4-BE49-F238E27FC236}">
                <a16:creationId xmlns:a16="http://schemas.microsoft.com/office/drawing/2014/main" id="{1D26EA97-B99A-0F68-5381-1A71A237A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14" y="2074977"/>
            <a:ext cx="2575235" cy="2560086"/>
          </a:xfrm>
          <a:prstGeom prst="ellipse">
            <a:avLst/>
          </a:prstGeom>
          <a:ln>
            <a:noFill/>
          </a:ln>
          <a:effectLst>
            <a:softEdge rad="112500"/>
          </a:effectLst>
        </p:spPr>
      </p:pic>
      <p:sp>
        <p:nvSpPr>
          <p:cNvPr id="3" name="Titre 1">
            <a:extLst>
              <a:ext uri="{FF2B5EF4-FFF2-40B4-BE49-F238E27FC236}">
                <a16:creationId xmlns:a16="http://schemas.microsoft.com/office/drawing/2014/main" id="{0C987859-B8B7-8A7F-08B8-735E99FBFED0}"/>
              </a:ext>
            </a:extLst>
          </p:cNvPr>
          <p:cNvSpPr txBox="1">
            <a:spLocks/>
          </p:cNvSpPr>
          <p:nvPr/>
        </p:nvSpPr>
        <p:spPr>
          <a:xfrm>
            <a:off x="8314376" y="5558675"/>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CF491B"/>
                </a:solidFill>
                <a:latin typeface="Arial Narrow" panose="020B0606020202030204" pitchFamily="34" charset="0"/>
              </a:rPr>
              <a:t>Démo </a:t>
            </a:r>
            <a:r>
              <a:rPr lang="fr-FR" sz="4000" b="1" dirty="0" err="1">
                <a:solidFill>
                  <a:srgbClr val="CF491B"/>
                </a:solidFill>
                <a:latin typeface="Arial Narrow" panose="020B0606020202030204" pitchFamily="34" charset="0"/>
              </a:rPr>
              <a:t>QualiMarc</a:t>
            </a:r>
            <a:endParaRPr lang="fr-FR" sz="4000" b="1" dirty="0">
              <a:solidFill>
                <a:srgbClr val="CF491B"/>
              </a:solidFill>
              <a:latin typeface="Arial Narrow" panose="020B0606020202030204" pitchFamily="34" charset="0"/>
            </a:endParaRPr>
          </a:p>
        </p:txBody>
      </p:sp>
      <p:pic>
        <p:nvPicPr>
          <p:cNvPr id="12" name="Picture 2" descr="Démonstration Logisav – Logisav">
            <a:extLst>
              <a:ext uri="{FF2B5EF4-FFF2-40B4-BE49-F238E27FC236}">
                <a16:creationId xmlns:a16="http://schemas.microsoft.com/office/drawing/2014/main" id="{FC3F5492-FAD1-BA26-8942-BA80ED2967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1359" y="4920589"/>
            <a:ext cx="2667595" cy="2667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22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6</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2">
            <a:extLst>
              <a:ext uri="{FF2B5EF4-FFF2-40B4-BE49-F238E27FC236}">
                <a16:creationId xmlns:a16="http://schemas.microsoft.com/office/drawing/2014/main" id="{E828A623-E31B-4182-D359-387974CFA605}"/>
              </a:ext>
            </a:extLst>
          </p:cNvPr>
          <p:cNvSpPr txBox="1">
            <a:spLocks/>
          </p:cNvSpPr>
          <p:nvPr/>
        </p:nvSpPr>
        <p:spPr>
          <a:xfrm>
            <a:off x="1983315" y="1809913"/>
            <a:ext cx="6627285" cy="37185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solidFill>
                  <a:srgbClr val="002060"/>
                </a:solidFill>
                <a:latin typeface="Arial Narrow" panose="020B0606020202030204" pitchFamily="34" charset="0"/>
              </a:rPr>
              <a:t>Quelques focus pour vous aider à comprendre le fonctionnement de </a:t>
            </a:r>
            <a:r>
              <a:rPr lang="fr-FR" dirty="0" err="1">
                <a:solidFill>
                  <a:srgbClr val="002060"/>
                </a:solidFill>
                <a:latin typeface="Arial Narrow" panose="020B0606020202030204" pitchFamily="34" charset="0"/>
              </a:rPr>
              <a:t>QualiMarc</a:t>
            </a:r>
            <a:r>
              <a:rPr lang="fr-FR" dirty="0">
                <a:solidFill>
                  <a:srgbClr val="002060"/>
                </a:solidFill>
                <a:latin typeface="Arial Narrow" panose="020B0606020202030204" pitchFamily="34" charset="0"/>
              </a:rPr>
              <a:t> et l’arrière du décor suite aux différents retours et aux questions que vous nous avez posées…</a:t>
            </a:r>
          </a:p>
        </p:txBody>
      </p:sp>
      <p:grpSp>
        <p:nvGrpSpPr>
          <p:cNvPr id="13" name="Groupe 12">
            <a:extLst>
              <a:ext uri="{FF2B5EF4-FFF2-40B4-BE49-F238E27FC236}">
                <a16:creationId xmlns:a16="http://schemas.microsoft.com/office/drawing/2014/main" id="{55934981-B7D8-E89B-E9C8-7B4E19EB92B5}"/>
              </a:ext>
            </a:extLst>
          </p:cNvPr>
          <p:cNvGrpSpPr/>
          <p:nvPr/>
        </p:nvGrpSpPr>
        <p:grpSpPr>
          <a:xfrm>
            <a:off x="5920315" y="3251692"/>
            <a:ext cx="2543456" cy="2523585"/>
            <a:chOff x="3242930" y="2205021"/>
            <a:chExt cx="2543456" cy="2523585"/>
          </a:xfrm>
        </p:grpSpPr>
        <p:pic>
          <p:nvPicPr>
            <p:cNvPr id="9" name="Image 8" descr="Une image contenant noir, obscurité&#10;&#10;Description générée automatiquement">
              <a:extLst>
                <a:ext uri="{FF2B5EF4-FFF2-40B4-BE49-F238E27FC236}">
                  <a16:creationId xmlns:a16="http://schemas.microsoft.com/office/drawing/2014/main" id="{989D8081-812C-239B-5D0C-98C54A5C009D}"/>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42930" y="2205021"/>
              <a:ext cx="2543456" cy="2523585"/>
            </a:xfrm>
            <a:prstGeom prst="rect">
              <a:avLst/>
            </a:prstGeom>
          </p:spPr>
        </p:pic>
        <p:pic>
          <p:nvPicPr>
            <p:cNvPr id="11" name="Image 10" descr="Une image contenant logo, Police, Graphique, cercle&#10;&#10;Description générée automatiquement">
              <a:extLst>
                <a:ext uri="{FF2B5EF4-FFF2-40B4-BE49-F238E27FC236}">
                  <a16:creationId xmlns:a16="http://schemas.microsoft.com/office/drawing/2014/main" id="{0CA569B6-2D74-43AE-7E1E-2266B307AB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2484" y="2449103"/>
              <a:ext cx="1658148" cy="1648394"/>
            </a:xfrm>
            <a:prstGeom prst="ellipse">
              <a:avLst/>
            </a:prstGeom>
            <a:ln>
              <a:noFill/>
            </a:ln>
            <a:effectLst>
              <a:softEdge rad="112500"/>
            </a:effectLst>
          </p:spPr>
        </p:pic>
      </p:grpSp>
      <p:pic>
        <p:nvPicPr>
          <p:cNvPr id="15" name="Image 14" descr="Une image contenant noir, obscurité&#10;&#10;Description générée automatiquement">
            <a:extLst>
              <a:ext uri="{FF2B5EF4-FFF2-40B4-BE49-F238E27FC236}">
                <a16:creationId xmlns:a16="http://schemas.microsoft.com/office/drawing/2014/main" id="{267F0553-06C8-339F-6ACB-F2F483F23B02}"/>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53108" y="3513238"/>
            <a:ext cx="1039024" cy="1039024"/>
          </a:xfrm>
          <a:prstGeom prst="rect">
            <a:avLst/>
          </a:prstGeom>
        </p:spPr>
      </p:pic>
      <p:cxnSp>
        <p:nvCxnSpPr>
          <p:cNvPr id="21" name="Connecteur droit 20">
            <a:extLst>
              <a:ext uri="{FF2B5EF4-FFF2-40B4-BE49-F238E27FC236}">
                <a16:creationId xmlns:a16="http://schemas.microsoft.com/office/drawing/2014/main" id="{2DB632F1-A469-6647-719E-7D89C226CAB2}"/>
              </a:ext>
            </a:extLst>
          </p:cNvPr>
          <p:cNvCxnSpPr/>
          <p:nvPr/>
        </p:nvCxnSpPr>
        <p:spPr>
          <a:xfrm>
            <a:off x="1944410" y="1851953"/>
            <a:ext cx="0" cy="1532377"/>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pic>
        <p:nvPicPr>
          <p:cNvPr id="22" name="Image 21" descr="Une image contenant noir, obscurité&#10;&#10;Description générée automatiquement">
            <a:extLst>
              <a:ext uri="{FF2B5EF4-FFF2-40B4-BE49-F238E27FC236}">
                <a16:creationId xmlns:a16="http://schemas.microsoft.com/office/drawing/2014/main" id="{72292652-CFD5-4F15-2498-51A6D7EFC59D}"/>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809290" y="3669177"/>
            <a:ext cx="1455792" cy="1455792"/>
          </a:xfrm>
          <a:prstGeom prst="rect">
            <a:avLst/>
          </a:prstGeom>
        </p:spPr>
      </p:pic>
      <p:pic>
        <p:nvPicPr>
          <p:cNvPr id="23" name="Image 22" descr="Une image contenant noir, obscurité&#10;&#10;Description générée automatiquement">
            <a:extLst>
              <a:ext uri="{FF2B5EF4-FFF2-40B4-BE49-F238E27FC236}">
                <a16:creationId xmlns:a16="http://schemas.microsoft.com/office/drawing/2014/main" id="{57F3B37D-ED8E-D8C3-3466-AE77958576B3}"/>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20315" y="5359507"/>
            <a:ext cx="698825" cy="698825"/>
          </a:xfrm>
          <a:prstGeom prst="rect">
            <a:avLst/>
          </a:prstGeom>
        </p:spPr>
      </p:pic>
    </p:spTree>
    <p:extLst>
      <p:ext uri="{BB962C8B-B14F-4D97-AF65-F5344CB8AC3E}">
        <p14:creationId xmlns:p14="http://schemas.microsoft.com/office/powerpoint/2010/main" val="1781859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7</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EF1B407F-C409-E6BA-4A8F-26C28291F3B0}"/>
              </a:ext>
            </a:extLst>
          </p:cNvPr>
          <p:cNvSpPr txBox="1">
            <a:spLocks/>
          </p:cNvSpPr>
          <p:nvPr/>
        </p:nvSpPr>
        <p:spPr>
          <a:xfrm>
            <a:off x="1707418" y="2187454"/>
            <a:ext cx="7382242" cy="33524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b="1" i="1" dirty="0" err="1">
                <a:solidFill>
                  <a:srgbClr val="CF491B"/>
                </a:solidFill>
                <a:latin typeface="Arial Narrow" panose="020B0606020202030204" pitchFamily="34" charset="0"/>
                <a:cs typeface="Times New Roman" panose="02020603050405020304" pitchFamily="18" charset="0"/>
              </a:rPr>
              <a:t>QualiMarc</a:t>
            </a:r>
            <a:r>
              <a:rPr lang="fr-FR" sz="4000" b="1" i="1" dirty="0">
                <a:solidFill>
                  <a:srgbClr val="CF491B"/>
                </a:solidFill>
                <a:latin typeface="Arial Narrow" panose="020B0606020202030204" pitchFamily="34" charset="0"/>
                <a:cs typeface="Times New Roman" panose="02020603050405020304" pitchFamily="18" charset="0"/>
              </a:rPr>
              <a:t>, le </a:t>
            </a:r>
            <a:r>
              <a:rPr lang="fr-FR" sz="4000" b="1" i="1" dirty="0" err="1">
                <a:solidFill>
                  <a:srgbClr val="CF491B"/>
                </a:solidFill>
                <a:latin typeface="Arial Narrow" panose="020B0606020202030204" pitchFamily="34" charset="0"/>
                <a:cs typeface="Times New Roman" panose="02020603050405020304" pitchFamily="18" charset="0"/>
              </a:rPr>
              <a:t>Sudoc</a:t>
            </a:r>
            <a:r>
              <a:rPr lang="fr-FR" sz="4000" b="1" i="1" dirty="0">
                <a:solidFill>
                  <a:srgbClr val="CF491B"/>
                </a:solidFill>
                <a:latin typeface="Arial Narrow" panose="020B0606020202030204" pitchFamily="34" charset="0"/>
                <a:cs typeface="Times New Roman" panose="02020603050405020304" pitchFamily="18" charset="0"/>
              </a:rPr>
              <a:t> et la base XML</a:t>
            </a:r>
            <a:endParaRPr lang="fr-FR" sz="36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42755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8</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D5381433-B466-BF6F-CCCE-2323C3CFF757}"/>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grpSp>
        <p:nvGrpSpPr>
          <p:cNvPr id="8" name="Groupe 7">
            <a:extLst>
              <a:ext uri="{FF2B5EF4-FFF2-40B4-BE49-F238E27FC236}">
                <a16:creationId xmlns:a16="http://schemas.microsoft.com/office/drawing/2014/main" id="{B81974D8-78E8-4AA7-466F-C8F74CE84815}"/>
              </a:ext>
            </a:extLst>
          </p:cNvPr>
          <p:cNvGrpSpPr/>
          <p:nvPr/>
        </p:nvGrpSpPr>
        <p:grpSpPr>
          <a:xfrm>
            <a:off x="-57238" y="2524886"/>
            <a:ext cx="5613435" cy="3310039"/>
            <a:chOff x="227706" y="3449839"/>
            <a:chExt cx="5613435" cy="3310039"/>
          </a:xfrm>
        </p:grpSpPr>
        <p:grpSp>
          <p:nvGrpSpPr>
            <p:cNvPr id="10" name="Groupe 9">
              <a:extLst>
                <a:ext uri="{FF2B5EF4-FFF2-40B4-BE49-F238E27FC236}">
                  <a16:creationId xmlns:a16="http://schemas.microsoft.com/office/drawing/2014/main" id="{5998D31F-7E86-EE5D-9D37-F73448E6B35D}"/>
                </a:ext>
              </a:extLst>
            </p:cNvPr>
            <p:cNvGrpSpPr/>
            <p:nvPr/>
          </p:nvGrpSpPr>
          <p:grpSpPr>
            <a:xfrm>
              <a:off x="3920343" y="4259436"/>
              <a:ext cx="1920798" cy="2500442"/>
              <a:chOff x="6382389" y="3560231"/>
              <a:chExt cx="1920798" cy="2500442"/>
            </a:xfrm>
          </p:grpSpPr>
          <p:pic>
            <p:nvPicPr>
              <p:cNvPr id="17" name="Image 16" descr="Une image contenant noir, obscurité&#10;&#10;Description générée automatiquement">
                <a:extLst>
                  <a:ext uri="{FF2B5EF4-FFF2-40B4-BE49-F238E27FC236}">
                    <a16:creationId xmlns:a16="http://schemas.microsoft.com/office/drawing/2014/main" id="{C8057E97-79B3-3B64-6B4F-52DD8164E4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8" name="Groupe 17">
                <a:extLst>
                  <a:ext uri="{FF2B5EF4-FFF2-40B4-BE49-F238E27FC236}">
                    <a16:creationId xmlns:a16="http://schemas.microsoft.com/office/drawing/2014/main" id="{2DA79E5B-9692-E5EC-956F-9A31529B0C2E}"/>
                  </a:ext>
                </a:extLst>
              </p:cNvPr>
              <p:cNvGrpSpPr/>
              <p:nvPr/>
            </p:nvGrpSpPr>
            <p:grpSpPr>
              <a:xfrm>
                <a:off x="6659615" y="3560231"/>
                <a:ext cx="1366346" cy="1279785"/>
                <a:chOff x="7798675" y="4374931"/>
                <a:chExt cx="1447800" cy="1447800"/>
              </a:xfrm>
            </p:grpSpPr>
            <p:pic>
              <p:nvPicPr>
                <p:cNvPr id="19" name="Image 18" descr="Une image contenant noir, obscurité&#10;&#10;Description générée automatiquement">
                  <a:extLst>
                    <a:ext uri="{FF2B5EF4-FFF2-40B4-BE49-F238E27FC236}">
                      <a16:creationId xmlns:a16="http://schemas.microsoft.com/office/drawing/2014/main" id="{98F158A4-D8A7-130E-6338-082AA5B60C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20" name="Image 19" descr="Une image contenant Police, logo, conception, Graphique&#10;&#10;Description générée automatiquement">
                  <a:extLst>
                    <a:ext uri="{FF2B5EF4-FFF2-40B4-BE49-F238E27FC236}">
                      <a16:creationId xmlns:a16="http://schemas.microsoft.com/office/drawing/2014/main" id="{CE63D68E-D5A5-E432-A159-7621EAC19E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2" name="Image 11" descr="Une image contenant logo, Police, Graphique, cercle&#10;&#10;Description générée automatiquement">
              <a:extLst>
                <a:ext uri="{FF2B5EF4-FFF2-40B4-BE49-F238E27FC236}">
                  <a16:creationId xmlns:a16="http://schemas.microsoft.com/office/drawing/2014/main" id="{9B228677-8AC5-AFA3-A38A-F7BE2B150D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14" name="Image 13" descr="Une image contenant noir, obscurité, espace, nuit&#10;&#10;Description générée automatiquement">
              <a:extLst>
                <a:ext uri="{FF2B5EF4-FFF2-40B4-BE49-F238E27FC236}">
                  <a16:creationId xmlns:a16="http://schemas.microsoft.com/office/drawing/2014/main" id="{EB5BFCFF-7650-B855-F5FE-7A63A80195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sp>
        <p:nvSpPr>
          <p:cNvPr id="4" name="Espace réservé du contenu 2">
            <a:extLst>
              <a:ext uri="{FF2B5EF4-FFF2-40B4-BE49-F238E27FC236}">
                <a16:creationId xmlns:a16="http://schemas.microsoft.com/office/drawing/2014/main" id="{61033328-6509-09E6-ED50-320F9DB698C5}"/>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605793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9</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3" name="Image 42" descr="Une image contenant Rectangle, conception&#10;&#10;Description générée automatiquement">
            <a:extLst>
              <a:ext uri="{FF2B5EF4-FFF2-40B4-BE49-F238E27FC236}">
                <a16:creationId xmlns:a16="http://schemas.microsoft.com/office/drawing/2014/main" id="{BFE8AE27-0E37-D3F0-E9E3-711329680C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1201" y="4033464"/>
            <a:ext cx="1800301" cy="1830431"/>
          </a:xfrm>
          <a:prstGeom prst="rect">
            <a:avLst/>
          </a:prstGeom>
        </p:spPr>
      </p:pic>
      <p:cxnSp>
        <p:nvCxnSpPr>
          <p:cNvPr id="45" name="Connecteur droit avec flèche 44">
            <a:extLst>
              <a:ext uri="{FF2B5EF4-FFF2-40B4-BE49-F238E27FC236}">
                <a16:creationId xmlns:a16="http://schemas.microsoft.com/office/drawing/2014/main" id="{11658027-B7E0-5702-9624-2A8F56797FAF}"/>
              </a:ext>
            </a:extLst>
          </p:cNvPr>
          <p:cNvCxnSpPr/>
          <p:nvPr/>
        </p:nvCxnSpPr>
        <p:spPr>
          <a:xfrm>
            <a:off x="5454869" y="4948680"/>
            <a:ext cx="1671145"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B81974D8-78E8-4AA7-466F-C8F74CE84815}"/>
              </a:ext>
            </a:extLst>
          </p:cNvPr>
          <p:cNvGrpSpPr/>
          <p:nvPr/>
        </p:nvGrpSpPr>
        <p:grpSpPr>
          <a:xfrm>
            <a:off x="-57238" y="2524886"/>
            <a:ext cx="5613435" cy="3310039"/>
            <a:chOff x="227706" y="3449839"/>
            <a:chExt cx="5613435" cy="3310039"/>
          </a:xfrm>
        </p:grpSpPr>
        <p:grpSp>
          <p:nvGrpSpPr>
            <p:cNvPr id="10" name="Groupe 9">
              <a:extLst>
                <a:ext uri="{FF2B5EF4-FFF2-40B4-BE49-F238E27FC236}">
                  <a16:creationId xmlns:a16="http://schemas.microsoft.com/office/drawing/2014/main" id="{5998D31F-7E86-EE5D-9D37-F73448E6B35D}"/>
                </a:ext>
              </a:extLst>
            </p:cNvPr>
            <p:cNvGrpSpPr/>
            <p:nvPr/>
          </p:nvGrpSpPr>
          <p:grpSpPr>
            <a:xfrm>
              <a:off x="3920343" y="4259436"/>
              <a:ext cx="1920798" cy="2500442"/>
              <a:chOff x="6382389" y="3560231"/>
              <a:chExt cx="1920798" cy="2500442"/>
            </a:xfrm>
          </p:grpSpPr>
          <p:pic>
            <p:nvPicPr>
              <p:cNvPr id="17" name="Image 16" descr="Une image contenant noir, obscurité&#10;&#10;Description générée automatiquement">
                <a:extLst>
                  <a:ext uri="{FF2B5EF4-FFF2-40B4-BE49-F238E27FC236}">
                    <a16:creationId xmlns:a16="http://schemas.microsoft.com/office/drawing/2014/main" id="{C8057E97-79B3-3B64-6B4F-52DD8164E4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8" name="Groupe 17">
                <a:extLst>
                  <a:ext uri="{FF2B5EF4-FFF2-40B4-BE49-F238E27FC236}">
                    <a16:creationId xmlns:a16="http://schemas.microsoft.com/office/drawing/2014/main" id="{2DA79E5B-9692-E5EC-956F-9A31529B0C2E}"/>
                  </a:ext>
                </a:extLst>
              </p:cNvPr>
              <p:cNvGrpSpPr/>
              <p:nvPr/>
            </p:nvGrpSpPr>
            <p:grpSpPr>
              <a:xfrm>
                <a:off x="6659615" y="3560231"/>
                <a:ext cx="1366346" cy="1279785"/>
                <a:chOff x="7798675" y="4374931"/>
                <a:chExt cx="1447800" cy="1447800"/>
              </a:xfrm>
            </p:grpSpPr>
            <p:pic>
              <p:nvPicPr>
                <p:cNvPr id="19" name="Image 18" descr="Une image contenant noir, obscurité&#10;&#10;Description générée automatiquement">
                  <a:extLst>
                    <a:ext uri="{FF2B5EF4-FFF2-40B4-BE49-F238E27FC236}">
                      <a16:creationId xmlns:a16="http://schemas.microsoft.com/office/drawing/2014/main" id="{98F158A4-D8A7-130E-6338-082AA5B60C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20" name="Image 19" descr="Une image contenant Police, logo, conception, Graphique&#10;&#10;Description générée automatiquement">
                  <a:extLst>
                    <a:ext uri="{FF2B5EF4-FFF2-40B4-BE49-F238E27FC236}">
                      <a16:creationId xmlns:a16="http://schemas.microsoft.com/office/drawing/2014/main" id="{CE63D68E-D5A5-E432-A159-7621EAC19E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2" name="Image 11" descr="Une image contenant logo, Police, Graphique, cercle&#10;&#10;Description générée automatiquement">
              <a:extLst>
                <a:ext uri="{FF2B5EF4-FFF2-40B4-BE49-F238E27FC236}">
                  <a16:creationId xmlns:a16="http://schemas.microsoft.com/office/drawing/2014/main" id="{9B228677-8AC5-AFA3-A38A-F7BE2B150D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14" name="Image 13" descr="Une image contenant noir, obscurité, espace, nuit&#10;&#10;Description générée automatiquement">
              <a:extLst>
                <a:ext uri="{FF2B5EF4-FFF2-40B4-BE49-F238E27FC236}">
                  <a16:creationId xmlns:a16="http://schemas.microsoft.com/office/drawing/2014/main" id="{EB5BFCFF-7650-B855-F5FE-7A63A80195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sp>
        <p:nvSpPr>
          <p:cNvPr id="4" name="Titre 1">
            <a:extLst>
              <a:ext uri="{FF2B5EF4-FFF2-40B4-BE49-F238E27FC236}">
                <a16:creationId xmlns:a16="http://schemas.microsoft.com/office/drawing/2014/main" id="{271ED701-0BDA-A030-62BD-C4D09F408407}"/>
              </a:ext>
            </a:extLst>
          </p:cNvPr>
          <p:cNvSpPr txBox="1">
            <a:spLocks/>
          </p:cNvSpPr>
          <p:nvPr/>
        </p:nvSpPr>
        <p:spPr>
          <a:xfrm>
            <a:off x="3912625" y="5941152"/>
            <a:ext cx="5880984" cy="609829"/>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dirty="0">
                <a:solidFill>
                  <a:srgbClr val="002060"/>
                </a:solidFill>
                <a:latin typeface="Arial Narrow" panose="020B0606020202030204" pitchFamily="34" charset="0"/>
              </a:rPr>
              <a:t>= elle est une base miroir de la base de production </a:t>
            </a:r>
            <a:r>
              <a:rPr lang="fr-FR" sz="3200" b="1" dirty="0" err="1">
                <a:solidFill>
                  <a:srgbClr val="002060"/>
                </a:solidFill>
                <a:latin typeface="Arial Narrow" panose="020B0606020202030204" pitchFamily="34" charset="0"/>
              </a:rPr>
              <a:t>Sudoc</a:t>
            </a:r>
            <a:r>
              <a:rPr lang="fr-FR" sz="3200" b="1" dirty="0">
                <a:solidFill>
                  <a:srgbClr val="002060"/>
                </a:solidFill>
                <a:latin typeface="Arial Narrow" panose="020B0606020202030204" pitchFamily="34" charset="0"/>
              </a:rPr>
              <a:t>/</a:t>
            </a:r>
            <a:r>
              <a:rPr lang="fr-FR" sz="3200" b="1" dirty="0" err="1">
                <a:solidFill>
                  <a:srgbClr val="002060"/>
                </a:solidFill>
                <a:latin typeface="Arial Narrow" panose="020B0606020202030204" pitchFamily="34" charset="0"/>
              </a:rPr>
              <a:t>WinIBW</a:t>
            </a:r>
            <a:r>
              <a:rPr lang="fr-FR" sz="3200" b="1" dirty="0">
                <a:solidFill>
                  <a:srgbClr val="002060"/>
                </a:solidFill>
                <a:latin typeface="Arial Narrow" panose="020B0606020202030204" pitchFamily="34" charset="0"/>
              </a:rPr>
              <a:t> ; la synchronisation est quasi immédiate</a:t>
            </a:r>
          </a:p>
        </p:txBody>
      </p:sp>
      <p:sp>
        <p:nvSpPr>
          <p:cNvPr id="7" name="Espace réservé du contenu 2">
            <a:extLst>
              <a:ext uri="{FF2B5EF4-FFF2-40B4-BE49-F238E27FC236}">
                <a16:creationId xmlns:a16="http://schemas.microsoft.com/office/drawing/2014/main" id="{D4E457E8-379B-AC89-EFDF-5CB0341A60C3}"/>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
        <p:nvSpPr>
          <p:cNvPr id="9" name="Espace réservé du contenu 2">
            <a:extLst>
              <a:ext uri="{FF2B5EF4-FFF2-40B4-BE49-F238E27FC236}">
                <a16:creationId xmlns:a16="http://schemas.microsoft.com/office/drawing/2014/main" id="{93207962-7C84-5A36-CEA4-B55C8F916EEF}"/>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1104075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10</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e 38">
            <a:extLst>
              <a:ext uri="{FF2B5EF4-FFF2-40B4-BE49-F238E27FC236}">
                <a16:creationId xmlns:a16="http://schemas.microsoft.com/office/drawing/2014/main" id="{90C6C754-D20D-70CE-18C6-E55E8C91E575}"/>
              </a:ext>
            </a:extLst>
          </p:cNvPr>
          <p:cNvGrpSpPr/>
          <p:nvPr/>
        </p:nvGrpSpPr>
        <p:grpSpPr>
          <a:xfrm>
            <a:off x="6975033" y="1158031"/>
            <a:ext cx="4144564" cy="2443168"/>
            <a:chOff x="6248400" y="4450775"/>
            <a:chExt cx="3790950" cy="2200275"/>
          </a:xfrm>
        </p:grpSpPr>
        <p:pic>
          <p:nvPicPr>
            <p:cNvPr id="24" name="Image 23">
              <a:extLst>
                <a:ext uri="{FF2B5EF4-FFF2-40B4-BE49-F238E27FC236}">
                  <a16:creationId xmlns:a16="http://schemas.microsoft.com/office/drawing/2014/main" id="{D766B0EC-C84D-9B96-1487-9637F44427D4}"/>
                </a:ext>
              </a:extLst>
            </p:cNvPr>
            <p:cNvPicPr>
              <a:picLocks noChangeAspect="1"/>
            </p:cNvPicPr>
            <p:nvPr/>
          </p:nvPicPr>
          <p:blipFill>
            <a:blip r:embed="rId4"/>
            <a:stretch>
              <a:fillRect/>
            </a:stretch>
          </p:blipFill>
          <p:spPr>
            <a:xfrm>
              <a:off x="6248400" y="4450775"/>
              <a:ext cx="3790950" cy="2200275"/>
            </a:xfrm>
            <a:prstGeom prst="rect">
              <a:avLst/>
            </a:prstGeom>
          </p:spPr>
        </p:pic>
        <p:sp>
          <p:nvSpPr>
            <p:cNvPr id="36" name="Rectangle 35">
              <a:extLst>
                <a:ext uri="{FF2B5EF4-FFF2-40B4-BE49-F238E27FC236}">
                  <a16:creationId xmlns:a16="http://schemas.microsoft.com/office/drawing/2014/main" id="{09217CF3-20D6-B2B3-6DF4-9C3F7C02330A}"/>
                </a:ext>
              </a:extLst>
            </p:cNvPr>
            <p:cNvSpPr/>
            <p:nvPr/>
          </p:nvSpPr>
          <p:spPr>
            <a:xfrm>
              <a:off x="9448801" y="4576990"/>
              <a:ext cx="493986" cy="503010"/>
            </a:xfrm>
            <a:prstGeom prst="rect">
              <a:avLst/>
            </a:prstGeom>
            <a:noFill/>
            <a:ln w="571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3" name="Image 42" descr="Une image contenant Rectangle, conception&#10;&#10;Description générée automatiquement">
            <a:extLst>
              <a:ext uri="{FF2B5EF4-FFF2-40B4-BE49-F238E27FC236}">
                <a16:creationId xmlns:a16="http://schemas.microsoft.com/office/drawing/2014/main" id="{BFE8AE27-0E37-D3F0-E9E3-711329680C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1201" y="4033464"/>
            <a:ext cx="1800301" cy="1830431"/>
          </a:xfrm>
          <a:prstGeom prst="rect">
            <a:avLst/>
          </a:prstGeom>
        </p:spPr>
      </p:pic>
      <p:cxnSp>
        <p:nvCxnSpPr>
          <p:cNvPr id="45" name="Connecteur droit avec flèche 44">
            <a:extLst>
              <a:ext uri="{FF2B5EF4-FFF2-40B4-BE49-F238E27FC236}">
                <a16:creationId xmlns:a16="http://schemas.microsoft.com/office/drawing/2014/main" id="{11658027-B7E0-5702-9624-2A8F56797FAF}"/>
              </a:ext>
            </a:extLst>
          </p:cNvPr>
          <p:cNvCxnSpPr/>
          <p:nvPr/>
        </p:nvCxnSpPr>
        <p:spPr>
          <a:xfrm>
            <a:off x="5454869" y="4948680"/>
            <a:ext cx="1671145"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B81974D8-78E8-4AA7-466F-C8F74CE84815}"/>
              </a:ext>
            </a:extLst>
          </p:cNvPr>
          <p:cNvGrpSpPr/>
          <p:nvPr/>
        </p:nvGrpSpPr>
        <p:grpSpPr>
          <a:xfrm>
            <a:off x="-57238" y="2524886"/>
            <a:ext cx="5613435" cy="3310039"/>
            <a:chOff x="227706" y="3449839"/>
            <a:chExt cx="5613435" cy="3310039"/>
          </a:xfrm>
        </p:grpSpPr>
        <p:grpSp>
          <p:nvGrpSpPr>
            <p:cNvPr id="10" name="Groupe 9">
              <a:extLst>
                <a:ext uri="{FF2B5EF4-FFF2-40B4-BE49-F238E27FC236}">
                  <a16:creationId xmlns:a16="http://schemas.microsoft.com/office/drawing/2014/main" id="{5998D31F-7E86-EE5D-9D37-F73448E6B35D}"/>
                </a:ext>
              </a:extLst>
            </p:cNvPr>
            <p:cNvGrpSpPr/>
            <p:nvPr/>
          </p:nvGrpSpPr>
          <p:grpSpPr>
            <a:xfrm>
              <a:off x="3920343" y="4259436"/>
              <a:ext cx="1920798" cy="2500442"/>
              <a:chOff x="6382389" y="3560231"/>
              <a:chExt cx="1920798" cy="2500442"/>
            </a:xfrm>
          </p:grpSpPr>
          <p:pic>
            <p:nvPicPr>
              <p:cNvPr id="17" name="Image 16" descr="Une image contenant noir, obscurité&#10;&#10;Description générée automatiquement">
                <a:extLst>
                  <a:ext uri="{FF2B5EF4-FFF2-40B4-BE49-F238E27FC236}">
                    <a16:creationId xmlns:a16="http://schemas.microsoft.com/office/drawing/2014/main" id="{C8057E97-79B3-3B64-6B4F-52DD8164E4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8" name="Groupe 17">
                <a:extLst>
                  <a:ext uri="{FF2B5EF4-FFF2-40B4-BE49-F238E27FC236}">
                    <a16:creationId xmlns:a16="http://schemas.microsoft.com/office/drawing/2014/main" id="{2DA79E5B-9692-E5EC-956F-9A31529B0C2E}"/>
                  </a:ext>
                </a:extLst>
              </p:cNvPr>
              <p:cNvGrpSpPr/>
              <p:nvPr/>
            </p:nvGrpSpPr>
            <p:grpSpPr>
              <a:xfrm>
                <a:off x="6659615" y="3560231"/>
                <a:ext cx="1366346" cy="1279785"/>
                <a:chOff x="7798675" y="4374931"/>
                <a:chExt cx="1447800" cy="1447800"/>
              </a:xfrm>
            </p:grpSpPr>
            <p:pic>
              <p:nvPicPr>
                <p:cNvPr id="19" name="Image 18" descr="Une image contenant noir, obscurité&#10;&#10;Description générée automatiquement">
                  <a:extLst>
                    <a:ext uri="{FF2B5EF4-FFF2-40B4-BE49-F238E27FC236}">
                      <a16:creationId xmlns:a16="http://schemas.microsoft.com/office/drawing/2014/main" id="{98F158A4-D8A7-130E-6338-082AA5B60C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20" name="Image 19" descr="Une image contenant Police, logo, conception, Graphique&#10;&#10;Description générée automatiquement">
                  <a:extLst>
                    <a:ext uri="{FF2B5EF4-FFF2-40B4-BE49-F238E27FC236}">
                      <a16:creationId xmlns:a16="http://schemas.microsoft.com/office/drawing/2014/main" id="{CE63D68E-D5A5-E432-A159-7621EAC19E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2" name="Image 11" descr="Une image contenant logo, Police, Graphique, cercle&#10;&#10;Description générée automatiquement">
              <a:extLst>
                <a:ext uri="{FF2B5EF4-FFF2-40B4-BE49-F238E27FC236}">
                  <a16:creationId xmlns:a16="http://schemas.microsoft.com/office/drawing/2014/main" id="{9B228677-8AC5-AFA3-A38A-F7BE2B150D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14" name="Image 13" descr="Une image contenant noir, obscurité, espace, nuit&#10;&#10;Description générée automatiquement">
              <a:extLst>
                <a:ext uri="{FF2B5EF4-FFF2-40B4-BE49-F238E27FC236}">
                  <a16:creationId xmlns:a16="http://schemas.microsoft.com/office/drawing/2014/main" id="{EB5BFCFF-7650-B855-F5FE-7A63A80195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sp>
        <p:nvSpPr>
          <p:cNvPr id="4" name="Titre 1">
            <a:extLst>
              <a:ext uri="{FF2B5EF4-FFF2-40B4-BE49-F238E27FC236}">
                <a16:creationId xmlns:a16="http://schemas.microsoft.com/office/drawing/2014/main" id="{271ED701-0BDA-A030-62BD-C4D09F408407}"/>
              </a:ext>
            </a:extLst>
          </p:cNvPr>
          <p:cNvSpPr txBox="1">
            <a:spLocks/>
          </p:cNvSpPr>
          <p:nvPr/>
        </p:nvSpPr>
        <p:spPr>
          <a:xfrm>
            <a:off x="3912625" y="5941152"/>
            <a:ext cx="5880984" cy="609829"/>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dirty="0">
                <a:solidFill>
                  <a:srgbClr val="002060"/>
                </a:solidFill>
                <a:latin typeface="Arial Narrow" panose="020B0606020202030204" pitchFamily="34" charset="0"/>
              </a:rPr>
              <a:t>= elle est une base miroir de la base de production </a:t>
            </a:r>
            <a:r>
              <a:rPr lang="fr-FR" sz="3200" b="1" dirty="0" err="1">
                <a:solidFill>
                  <a:srgbClr val="002060"/>
                </a:solidFill>
                <a:latin typeface="Arial Narrow" panose="020B0606020202030204" pitchFamily="34" charset="0"/>
              </a:rPr>
              <a:t>Sudoc</a:t>
            </a:r>
            <a:r>
              <a:rPr lang="fr-FR" sz="3200" b="1" dirty="0">
                <a:solidFill>
                  <a:srgbClr val="002060"/>
                </a:solidFill>
                <a:latin typeface="Arial Narrow" panose="020B0606020202030204" pitchFamily="34" charset="0"/>
              </a:rPr>
              <a:t>/</a:t>
            </a:r>
            <a:r>
              <a:rPr lang="fr-FR" sz="3200" b="1" dirty="0" err="1">
                <a:solidFill>
                  <a:srgbClr val="002060"/>
                </a:solidFill>
                <a:latin typeface="Arial Narrow" panose="020B0606020202030204" pitchFamily="34" charset="0"/>
              </a:rPr>
              <a:t>WinIBW</a:t>
            </a:r>
            <a:r>
              <a:rPr lang="fr-FR" sz="3200" b="1" dirty="0">
                <a:solidFill>
                  <a:srgbClr val="002060"/>
                </a:solidFill>
                <a:latin typeface="Arial Narrow" panose="020B0606020202030204" pitchFamily="34" charset="0"/>
              </a:rPr>
              <a:t> ; la synchronisation est quasi immédiate</a:t>
            </a:r>
          </a:p>
        </p:txBody>
      </p:sp>
      <p:sp>
        <p:nvSpPr>
          <p:cNvPr id="7" name="Espace réservé du contenu 2">
            <a:extLst>
              <a:ext uri="{FF2B5EF4-FFF2-40B4-BE49-F238E27FC236}">
                <a16:creationId xmlns:a16="http://schemas.microsoft.com/office/drawing/2014/main" id="{D4E457E8-379B-AC89-EFDF-5CB0341A60C3}"/>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
        <p:nvSpPr>
          <p:cNvPr id="9" name="Espace réservé du contenu 2">
            <a:extLst>
              <a:ext uri="{FF2B5EF4-FFF2-40B4-BE49-F238E27FC236}">
                <a16:creationId xmlns:a16="http://schemas.microsoft.com/office/drawing/2014/main" id="{93207962-7C84-5A36-CEA4-B55C8F916EEF}"/>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205619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e 33">
            <a:extLst>
              <a:ext uri="{FF2B5EF4-FFF2-40B4-BE49-F238E27FC236}">
                <a16:creationId xmlns:a16="http://schemas.microsoft.com/office/drawing/2014/main" id="{CCC869EF-1B42-6E96-B021-1FC42A6BE2A7}"/>
              </a:ext>
            </a:extLst>
          </p:cNvPr>
          <p:cNvGrpSpPr/>
          <p:nvPr/>
        </p:nvGrpSpPr>
        <p:grpSpPr>
          <a:xfrm>
            <a:off x="-57238" y="2524886"/>
            <a:ext cx="5613435" cy="3310039"/>
            <a:chOff x="227706" y="3449839"/>
            <a:chExt cx="5613435" cy="3310039"/>
          </a:xfrm>
        </p:grpSpPr>
        <p:grpSp>
          <p:nvGrpSpPr>
            <p:cNvPr id="16" name="Groupe 15">
              <a:extLst>
                <a:ext uri="{FF2B5EF4-FFF2-40B4-BE49-F238E27FC236}">
                  <a16:creationId xmlns:a16="http://schemas.microsoft.com/office/drawing/2014/main" id="{9ECBB308-4FDB-47EB-71F2-4F023F10EBD5}"/>
                </a:ext>
              </a:extLst>
            </p:cNvPr>
            <p:cNvGrpSpPr/>
            <p:nvPr/>
          </p:nvGrpSpPr>
          <p:grpSpPr>
            <a:xfrm>
              <a:off x="3920343" y="4259436"/>
              <a:ext cx="1920798" cy="2500442"/>
              <a:chOff x="6382389" y="3560231"/>
              <a:chExt cx="1920798" cy="2500442"/>
            </a:xfrm>
          </p:grpSpPr>
          <p:pic>
            <p:nvPicPr>
              <p:cNvPr id="9" name="Image 8" descr="Une image contenant noir, obscurité&#10;&#10;Description générée automatiquement">
                <a:extLst>
                  <a:ext uri="{FF2B5EF4-FFF2-40B4-BE49-F238E27FC236}">
                    <a16:creationId xmlns:a16="http://schemas.microsoft.com/office/drawing/2014/main" id="{508CADB9-7B53-0612-7F3C-042521B3C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3" name="Groupe 12">
                <a:extLst>
                  <a:ext uri="{FF2B5EF4-FFF2-40B4-BE49-F238E27FC236}">
                    <a16:creationId xmlns:a16="http://schemas.microsoft.com/office/drawing/2014/main" id="{B744EAE5-D0D0-B562-056E-FF7BDB072540}"/>
                  </a:ext>
                </a:extLst>
              </p:cNvPr>
              <p:cNvGrpSpPr/>
              <p:nvPr/>
            </p:nvGrpSpPr>
            <p:grpSpPr>
              <a:xfrm>
                <a:off x="6659615" y="3560231"/>
                <a:ext cx="1366346" cy="1279785"/>
                <a:chOff x="7798675" y="4374931"/>
                <a:chExt cx="1447800" cy="1447800"/>
              </a:xfrm>
            </p:grpSpPr>
            <p:pic>
              <p:nvPicPr>
                <p:cNvPr id="4" name="Image 3" descr="Une image contenant noir, obscurité&#10;&#10;Description générée automatiquement">
                  <a:extLst>
                    <a:ext uri="{FF2B5EF4-FFF2-40B4-BE49-F238E27FC236}">
                      <a16:creationId xmlns:a16="http://schemas.microsoft.com/office/drawing/2014/main" id="{8A7E66E4-8F0F-BAC3-8003-C81B4CFDA6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11" name="Image 10" descr="Une image contenant Police, logo, conception, Graphique&#10;&#10;Description générée automatiquement">
                  <a:extLst>
                    <a:ext uri="{FF2B5EF4-FFF2-40B4-BE49-F238E27FC236}">
                      <a16:creationId xmlns:a16="http://schemas.microsoft.com/office/drawing/2014/main" id="{E84E01AF-2205-D718-27F1-0B4E943CB9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5" name="Image 14" descr="Une image contenant logo, Police, Graphique, cercle&#10;&#10;Description générée automatiquement">
              <a:extLst>
                <a:ext uri="{FF2B5EF4-FFF2-40B4-BE49-F238E27FC236}">
                  <a16:creationId xmlns:a16="http://schemas.microsoft.com/office/drawing/2014/main" id="{171FDB91-F773-6EEB-0E6E-B42A4CDE1D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22" name="Image 21" descr="Une image contenant noir, obscurité, espace, nuit&#10;&#10;Description générée automatiquement">
              <a:extLst>
                <a:ext uri="{FF2B5EF4-FFF2-40B4-BE49-F238E27FC236}">
                  <a16:creationId xmlns:a16="http://schemas.microsoft.com/office/drawing/2014/main" id="{A731158D-27B7-85B5-A780-243277FEB7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sp>
        <p:nvSpPr>
          <p:cNvPr id="3" name="Espace réservé du contenu 2">
            <a:extLst>
              <a:ext uri="{FF2B5EF4-FFF2-40B4-BE49-F238E27FC236}">
                <a16:creationId xmlns:a16="http://schemas.microsoft.com/office/drawing/2014/main" id="{6696959D-73D6-379A-044E-6D348A8157D4}"/>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sp>
        <p:nvSpPr>
          <p:cNvPr id="5" name="Espace réservé du contenu 2">
            <a:extLst>
              <a:ext uri="{FF2B5EF4-FFF2-40B4-BE49-F238E27FC236}">
                <a16:creationId xmlns:a16="http://schemas.microsoft.com/office/drawing/2014/main" id="{6F534636-0239-9597-74D5-53043B745D1A}"/>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2613878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12</a:t>
            </a:fld>
            <a:endParaRPr lang="fr-FR" dirty="0"/>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e 33">
            <a:extLst>
              <a:ext uri="{FF2B5EF4-FFF2-40B4-BE49-F238E27FC236}">
                <a16:creationId xmlns:a16="http://schemas.microsoft.com/office/drawing/2014/main" id="{CCC869EF-1B42-6E96-B021-1FC42A6BE2A7}"/>
              </a:ext>
            </a:extLst>
          </p:cNvPr>
          <p:cNvGrpSpPr/>
          <p:nvPr/>
        </p:nvGrpSpPr>
        <p:grpSpPr>
          <a:xfrm>
            <a:off x="-57238" y="2524886"/>
            <a:ext cx="5613435" cy="3310039"/>
            <a:chOff x="227706" y="3449839"/>
            <a:chExt cx="5613435" cy="3310039"/>
          </a:xfrm>
        </p:grpSpPr>
        <p:grpSp>
          <p:nvGrpSpPr>
            <p:cNvPr id="16" name="Groupe 15">
              <a:extLst>
                <a:ext uri="{FF2B5EF4-FFF2-40B4-BE49-F238E27FC236}">
                  <a16:creationId xmlns:a16="http://schemas.microsoft.com/office/drawing/2014/main" id="{9ECBB308-4FDB-47EB-71F2-4F023F10EBD5}"/>
                </a:ext>
              </a:extLst>
            </p:cNvPr>
            <p:cNvGrpSpPr/>
            <p:nvPr/>
          </p:nvGrpSpPr>
          <p:grpSpPr>
            <a:xfrm>
              <a:off x="3920343" y="4259436"/>
              <a:ext cx="1920798" cy="2500442"/>
              <a:chOff x="6382389" y="3560231"/>
              <a:chExt cx="1920798" cy="2500442"/>
            </a:xfrm>
          </p:grpSpPr>
          <p:pic>
            <p:nvPicPr>
              <p:cNvPr id="9" name="Image 8" descr="Une image contenant noir, obscurité&#10;&#10;Description générée automatiquement">
                <a:extLst>
                  <a:ext uri="{FF2B5EF4-FFF2-40B4-BE49-F238E27FC236}">
                    <a16:creationId xmlns:a16="http://schemas.microsoft.com/office/drawing/2014/main" id="{508CADB9-7B53-0612-7F3C-042521B3C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3" name="Groupe 12">
                <a:extLst>
                  <a:ext uri="{FF2B5EF4-FFF2-40B4-BE49-F238E27FC236}">
                    <a16:creationId xmlns:a16="http://schemas.microsoft.com/office/drawing/2014/main" id="{B744EAE5-D0D0-B562-056E-FF7BDB072540}"/>
                  </a:ext>
                </a:extLst>
              </p:cNvPr>
              <p:cNvGrpSpPr/>
              <p:nvPr/>
            </p:nvGrpSpPr>
            <p:grpSpPr>
              <a:xfrm>
                <a:off x="6659615" y="3560231"/>
                <a:ext cx="1366346" cy="1279785"/>
                <a:chOff x="7798675" y="4374931"/>
                <a:chExt cx="1447800" cy="1447800"/>
              </a:xfrm>
            </p:grpSpPr>
            <p:pic>
              <p:nvPicPr>
                <p:cNvPr id="4" name="Image 3" descr="Une image contenant noir, obscurité&#10;&#10;Description générée automatiquement">
                  <a:extLst>
                    <a:ext uri="{FF2B5EF4-FFF2-40B4-BE49-F238E27FC236}">
                      <a16:creationId xmlns:a16="http://schemas.microsoft.com/office/drawing/2014/main" id="{8A7E66E4-8F0F-BAC3-8003-C81B4CFDA6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11" name="Image 10" descr="Une image contenant Police, logo, conception, Graphique&#10;&#10;Description générée automatiquement">
                  <a:extLst>
                    <a:ext uri="{FF2B5EF4-FFF2-40B4-BE49-F238E27FC236}">
                      <a16:creationId xmlns:a16="http://schemas.microsoft.com/office/drawing/2014/main" id="{E84E01AF-2205-D718-27F1-0B4E943CB9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5" name="Image 14" descr="Une image contenant logo, Police, Graphique, cercle&#10;&#10;Description générée automatiquement">
              <a:extLst>
                <a:ext uri="{FF2B5EF4-FFF2-40B4-BE49-F238E27FC236}">
                  <a16:creationId xmlns:a16="http://schemas.microsoft.com/office/drawing/2014/main" id="{171FDB91-F773-6EEB-0E6E-B42A4CDE1D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22" name="Image 21" descr="Une image contenant noir, obscurité, espace, nuit&#10;&#10;Description générée automatiquement">
              <a:extLst>
                <a:ext uri="{FF2B5EF4-FFF2-40B4-BE49-F238E27FC236}">
                  <a16:creationId xmlns:a16="http://schemas.microsoft.com/office/drawing/2014/main" id="{A731158D-27B7-85B5-A780-243277FEB7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sp>
        <p:nvSpPr>
          <p:cNvPr id="8" name="ZoneTexte 7">
            <a:extLst>
              <a:ext uri="{FF2B5EF4-FFF2-40B4-BE49-F238E27FC236}">
                <a16:creationId xmlns:a16="http://schemas.microsoft.com/office/drawing/2014/main" id="{9EB408E3-1584-6A5F-2B38-4A204BAC0109}"/>
              </a:ext>
            </a:extLst>
          </p:cNvPr>
          <p:cNvSpPr txBox="1"/>
          <p:nvPr/>
        </p:nvSpPr>
        <p:spPr>
          <a:xfrm>
            <a:off x="5897792" y="2650686"/>
            <a:ext cx="5728138" cy="646331"/>
          </a:xfrm>
          <a:prstGeom prst="rect">
            <a:avLst/>
          </a:prstGeom>
          <a:noFill/>
        </p:spPr>
        <p:txBody>
          <a:bodyPr wrap="square">
            <a:spAutoFit/>
          </a:bodyPr>
          <a:lstStyle/>
          <a:p>
            <a:r>
              <a:rPr lang="fr-FR" sz="1800" b="0" i="0" dirty="0">
                <a:solidFill>
                  <a:srgbClr val="002060"/>
                </a:solidFill>
                <a:effectLst/>
                <a:latin typeface="Calibri" panose="020F0502020204030204" pitchFamily="34" charset="0"/>
              </a:rPr>
              <a:t>&gt;&gt;&gt;&gt; Par exemple : compare la date enregistrée en zone </a:t>
            </a:r>
            <a:r>
              <a:rPr lang="fr-FR" sz="1800" b="1" i="0" dirty="0">
                <a:solidFill>
                  <a:srgbClr val="CF491B"/>
                </a:solidFill>
                <a:effectLst/>
                <a:latin typeface="Calibri" panose="020F0502020204030204" pitchFamily="34" charset="0"/>
              </a:rPr>
              <a:t>100$a pos. 9-12 </a:t>
            </a:r>
            <a:r>
              <a:rPr lang="fr-FR" sz="1800" b="0" i="0" dirty="0">
                <a:solidFill>
                  <a:srgbClr val="002060"/>
                </a:solidFill>
                <a:effectLst/>
                <a:latin typeface="Calibri" panose="020F0502020204030204" pitchFamily="34" charset="0"/>
              </a:rPr>
              <a:t>à celle enregistrée en </a:t>
            </a:r>
            <a:r>
              <a:rPr lang="fr-FR" sz="1800" b="1" i="0" dirty="0">
                <a:solidFill>
                  <a:srgbClr val="CF491B"/>
                </a:solidFill>
                <a:effectLst/>
                <a:latin typeface="Calibri" panose="020F0502020204030204" pitchFamily="34" charset="0"/>
              </a:rPr>
              <a:t>100$a pos. 13-16</a:t>
            </a:r>
            <a:endParaRPr lang="fr-FR" b="1" dirty="0">
              <a:solidFill>
                <a:srgbClr val="CF491B"/>
              </a:solidFill>
            </a:endParaRPr>
          </a:p>
        </p:txBody>
      </p:sp>
      <p:sp>
        <p:nvSpPr>
          <p:cNvPr id="10" name="Titre 1">
            <a:extLst>
              <a:ext uri="{FF2B5EF4-FFF2-40B4-BE49-F238E27FC236}">
                <a16:creationId xmlns:a16="http://schemas.microsoft.com/office/drawing/2014/main" id="{5D95C7A2-953A-7DC5-B40C-9713675577AB}"/>
              </a:ext>
            </a:extLst>
          </p:cNvPr>
          <p:cNvSpPr txBox="1">
            <a:spLocks/>
          </p:cNvSpPr>
          <p:nvPr/>
        </p:nvSpPr>
        <p:spPr>
          <a:xfrm>
            <a:off x="5840554" y="2041849"/>
            <a:ext cx="5958166" cy="74223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400" b="1" dirty="0">
                <a:solidFill>
                  <a:srgbClr val="002060"/>
                </a:solidFill>
                <a:latin typeface="Arial Narrow" panose="020B0606020202030204" pitchFamily="34" charset="0"/>
              </a:rPr>
              <a:t>= les règles de contrôle et de vérification sont écrites en format </a:t>
            </a:r>
            <a:r>
              <a:rPr lang="fr-FR" sz="2400" b="1" dirty="0" err="1">
                <a:solidFill>
                  <a:srgbClr val="002060"/>
                </a:solidFill>
                <a:latin typeface="Arial Narrow" panose="020B0606020202030204" pitchFamily="34" charset="0"/>
              </a:rPr>
              <a:t>Unimarc</a:t>
            </a:r>
            <a:r>
              <a:rPr lang="fr-FR" sz="2400" b="1" dirty="0">
                <a:solidFill>
                  <a:srgbClr val="002060"/>
                </a:solidFill>
                <a:latin typeface="Arial Narrow" panose="020B0606020202030204" pitchFamily="34" charset="0"/>
              </a:rPr>
              <a:t> d’export</a:t>
            </a:r>
          </a:p>
        </p:txBody>
      </p:sp>
      <p:sp>
        <p:nvSpPr>
          <p:cNvPr id="3" name="Espace réservé du contenu 2">
            <a:extLst>
              <a:ext uri="{FF2B5EF4-FFF2-40B4-BE49-F238E27FC236}">
                <a16:creationId xmlns:a16="http://schemas.microsoft.com/office/drawing/2014/main" id="{6708AE09-B196-2085-E5FB-881D8AD8A7A9}"/>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sp>
        <p:nvSpPr>
          <p:cNvPr id="12" name="Espace réservé du contenu 2">
            <a:extLst>
              <a:ext uri="{FF2B5EF4-FFF2-40B4-BE49-F238E27FC236}">
                <a16:creationId xmlns:a16="http://schemas.microsoft.com/office/drawing/2014/main" id="{4A9848AB-4D07-A204-5F60-EA787FF65CB0}"/>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813460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13</a:t>
            </a:fld>
            <a:endParaRPr lang="fr-FR" dirty="0"/>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e 33">
            <a:extLst>
              <a:ext uri="{FF2B5EF4-FFF2-40B4-BE49-F238E27FC236}">
                <a16:creationId xmlns:a16="http://schemas.microsoft.com/office/drawing/2014/main" id="{CCC869EF-1B42-6E96-B021-1FC42A6BE2A7}"/>
              </a:ext>
            </a:extLst>
          </p:cNvPr>
          <p:cNvGrpSpPr/>
          <p:nvPr/>
        </p:nvGrpSpPr>
        <p:grpSpPr>
          <a:xfrm>
            <a:off x="-57238" y="2524886"/>
            <a:ext cx="5613435" cy="3310039"/>
            <a:chOff x="227706" y="3449839"/>
            <a:chExt cx="5613435" cy="3310039"/>
          </a:xfrm>
        </p:grpSpPr>
        <p:grpSp>
          <p:nvGrpSpPr>
            <p:cNvPr id="16" name="Groupe 15">
              <a:extLst>
                <a:ext uri="{FF2B5EF4-FFF2-40B4-BE49-F238E27FC236}">
                  <a16:creationId xmlns:a16="http://schemas.microsoft.com/office/drawing/2014/main" id="{9ECBB308-4FDB-47EB-71F2-4F023F10EBD5}"/>
                </a:ext>
              </a:extLst>
            </p:cNvPr>
            <p:cNvGrpSpPr/>
            <p:nvPr/>
          </p:nvGrpSpPr>
          <p:grpSpPr>
            <a:xfrm>
              <a:off x="3920343" y="4259436"/>
              <a:ext cx="1920798" cy="2500442"/>
              <a:chOff x="6382389" y="3560231"/>
              <a:chExt cx="1920798" cy="2500442"/>
            </a:xfrm>
          </p:grpSpPr>
          <p:pic>
            <p:nvPicPr>
              <p:cNvPr id="9" name="Image 8" descr="Une image contenant noir, obscurité&#10;&#10;Description générée automatiquement">
                <a:extLst>
                  <a:ext uri="{FF2B5EF4-FFF2-40B4-BE49-F238E27FC236}">
                    <a16:creationId xmlns:a16="http://schemas.microsoft.com/office/drawing/2014/main" id="{508CADB9-7B53-0612-7F3C-042521B3C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3" name="Groupe 12">
                <a:extLst>
                  <a:ext uri="{FF2B5EF4-FFF2-40B4-BE49-F238E27FC236}">
                    <a16:creationId xmlns:a16="http://schemas.microsoft.com/office/drawing/2014/main" id="{B744EAE5-D0D0-B562-056E-FF7BDB072540}"/>
                  </a:ext>
                </a:extLst>
              </p:cNvPr>
              <p:cNvGrpSpPr/>
              <p:nvPr/>
            </p:nvGrpSpPr>
            <p:grpSpPr>
              <a:xfrm>
                <a:off x="6659615" y="3560231"/>
                <a:ext cx="1366346" cy="1279785"/>
                <a:chOff x="7798675" y="4374931"/>
                <a:chExt cx="1447800" cy="1447800"/>
              </a:xfrm>
            </p:grpSpPr>
            <p:pic>
              <p:nvPicPr>
                <p:cNvPr id="4" name="Image 3" descr="Une image contenant noir, obscurité&#10;&#10;Description générée automatiquement">
                  <a:extLst>
                    <a:ext uri="{FF2B5EF4-FFF2-40B4-BE49-F238E27FC236}">
                      <a16:creationId xmlns:a16="http://schemas.microsoft.com/office/drawing/2014/main" id="{8A7E66E4-8F0F-BAC3-8003-C81B4CFDA6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11" name="Image 10" descr="Une image contenant Police, logo, conception, Graphique&#10;&#10;Description générée automatiquement">
                  <a:extLst>
                    <a:ext uri="{FF2B5EF4-FFF2-40B4-BE49-F238E27FC236}">
                      <a16:creationId xmlns:a16="http://schemas.microsoft.com/office/drawing/2014/main" id="{E84E01AF-2205-D718-27F1-0B4E943CB9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5" name="Image 14" descr="Une image contenant logo, Police, Graphique, cercle&#10;&#10;Description générée automatiquement">
              <a:extLst>
                <a:ext uri="{FF2B5EF4-FFF2-40B4-BE49-F238E27FC236}">
                  <a16:creationId xmlns:a16="http://schemas.microsoft.com/office/drawing/2014/main" id="{171FDB91-F773-6EEB-0E6E-B42A4CDE1D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22" name="Image 21" descr="Une image contenant noir, obscurité, espace, nuit&#10;&#10;Description générée automatiquement">
              <a:extLst>
                <a:ext uri="{FF2B5EF4-FFF2-40B4-BE49-F238E27FC236}">
                  <a16:creationId xmlns:a16="http://schemas.microsoft.com/office/drawing/2014/main" id="{A731158D-27B7-85B5-A780-243277FEB7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sp>
        <p:nvSpPr>
          <p:cNvPr id="12" name="Titre 1">
            <a:extLst>
              <a:ext uri="{FF2B5EF4-FFF2-40B4-BE49-F238E27FC236}">
                <a16:creationId xmlns:a16="http://schemas.microsoft.com/office/drawing/2014/main" id="{96BA4326-538E-6984-A2BD-E6D3905C8ACC}"/>
              </a:ext>
            </a:extLst>
          </p:cNvPr>
          <p:cNvSpPr txBox="1">
            <a:spLocks/>
          </p:cNvSpPr>
          <p:nvPr/>
        </p:nvSpPr>
        <p:spPr>
          <a:xfrm>
            <a:off x="5840553" y="3911104"/>
            <a:ext cx="6228456" cy="609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200" b="1" dirty="0">
                <a:solidFill>
                  <a:srgbClr val="002060"/>
                </a:solidFill>
                <a:latin typeface="Arial Narrow" panose="020B0606020202030204" pitchFamily="34" charset="0"/>
              </a:rPr>
              <a:t>… et sont traduites en format </a:t>
            </a:r>
            <a:r>
              <a:rPr lang="fr-FR" sz="2200" b="1" dirty="0" err="1">
                <a:solidFill>
                  <a:srgbClr val="002060"/>
                </a:solidFill>
                <a:latin typeface="Arial Narrow" panose="020B0606020202030204" pitchFamily="34" charset="0"/>
              </a:rPr>
              <a:t>Unimarc</a:t>
            </a:r>
            <a:r>
              <a:rPr lang="fr-FR" sz="2200" b="1" dirty="0">
                <a:solidFill>
                  <a:srgbClr val="002060"/>
                </a:solidFill>
                <a:latin typeface="Arial Narrow" panose="020B0606020202030204" pitchFamily="34" charset="0"/>
              </a:rPr>
              <a:t> de production</a:t>
            </a:r>
          </a:p>
        </p:txBody>
      </p:sp>
      <p:cxnSp>
        <p:nvCxnSpPr>
          <p:cNvPr id="14" name="Connecteur droit avec flèche 13">
            <a:extLst>
              <a:ext uri="{FF2B5EF4-FFF2-40B4-BE49-F238E27FC236}">
                <a16:creationId xmlns:a16="http://schemas.microsoft.com/office/drawing/2014/main" id="{1CD76244-69B7-3467-767B-276C36ACFAB7}"/>
              </a:ext>
            </a:extLst>
          </p:cNvPr>
          <p:cNvCxnSpPr>
            <a:cxnSpLocks/>
          </p:cNvCxnSpPr>
          <p:nvPr/>
        </p:nvCxnSpPr>
        <p:spPr>
          <a:xfrm>
            <a:off x="8496300" y="3278729"/>
            <a:ext cx="0" cy="779729"/>
          </a:xfrm>
          <a:prstGeom prst="straightConnector1">
            <a:avLst/>
          </a:prstGeom>
          <a:ln w="76200">
            <a:solidFill>
              <a:srgbClr val="535775"/>
            </a:solidFill>
            <a:tailEnd type="triangle"/>
          </a:ln>
        </p:spPr>
        <p:style>
          <a:lnRef idx="1">
            <a:schemeClr val="accent1"/>
          </a:lnRef>
          <a:fillRef idx="0">
            <a:schemeClr val="accent1"/>
          </a:fillRef>
          <a:effectRef idx="0">
            <a:schemeClr val="accent1"/>
          </a:effectRef>
          <a:fontRef idx="minor">
            <a:schemeClr val="tx1"/>
          </a:fontRef>
        </p:style>
      </p:cxnSp>
      <p:grpSp>
        <p:nvGrpSpPr>
          <p:cNvPr id="20" name="Groupe 19">
            <a:extLst>
              <a:ext uri="{FF2B5EF4-FFF2-40B4-BE49-F238E27FC236}">
                <a16:creationId xmlns:a16="http://schemas.microsoft.com/office/drawing/2014/main" id="{C6BFC00F-802D-E503-5883-29DEF9EF28D1}"/>
              </a:ext>
            </a:extLst>
          </p:cNvPr>
          <p:cNvGrpSpPr/>
          <p:nvPr/>
        </p:nvGrpSpPr>
        <p:grpSpPr>
          <a:xfrm>
            <a:off x="5870510" y="4358550"/>
            <a:ext cx="6400800" cy="2114550"/>
            <a:chOff x="5870510" y="4358550"/>
            <a:chExt cx="6400800" cy="2114550"/>
          </a:xfrm>
        </p:grpSpPr>
        <p:grpSp>
          <p:nvGrpSpPr>
            <p:cNvPr id="33" name="Groupe 32">
              <a:extLst>
                <a:ext uri="{FF2B5EF4-FFF2-40B4-BE49-F238E27FC236}">
                  <a16:creationId xmlns:a16="http://schemas.microsoft.com/office/drawing/2014/main" id="{511C04B6-8A0D-A9E5-26F5-34B74DB74F69}"/>
                </a:ext>
              </a:extLst>
            </p:cNvPr>
            <p:cNvGrpSpPr/>
            <p:nvPr/>
          </p:nvGrpSpPr>
          <p:grpSpPr>
            <a:xfrm>
              <a:off x="5870510" y="4358550"/>
              <a:ext cx="6400800" cy="2114550"/>
              <a:chOff x="5596831" y="3772568"/>
              <a:chExt cx="6400800" cy="2114550"/>
            </a:xfrm>
          </p:grpSpPr>
          <p:pic>
            <p:nvPicPr>
              <p:cNvPr id="30" name="Image 29">
                <a:extLst>
                  <a:ext uri="{FF2B5EF4-FFF2-40B4-BE49-F238E27FC236}">
                    <a16:creationId xmlns:a16="http://schemas.microsoft.com/office/drawing/2014/main" id="{BE16C14E-DC87-4B07-0A3C-478EB439DDE2}"/>
                  </a:ext>
                </a:extLst>
              </p:cNvPr>
              <p:cNvPicPr>
                <a:picLocks noChangeAspect="1"/>
              </p:cNvPicPr>
              <p:nvPr/>
            </p:nvPicPr>
            <p:blipFill>
              <a:blip r:embed="rId9"/>
              <a:stretch>
                <a:fillRect/>
              </a:stretch>
            </p:blipFill>
            <p:spPr>
              <a:xfrm>
                <a:off x="5630169" y="4610768"/>
                <a:ext cx="6334125" cy="1276350"/>
              </a:xfrm>
              <a:prstGeom prst="rect">
                <a:avLst/>
              </a:prstGeom>
            </p:spPr>
          </p:pic>
          <p:pic>
            <p:nvPicPr>
              <p:cNvPr id="32" name="Image 31">
                <a:extLst>
                  <a:ext uri="{FF2B5EF4-FFF2-40B4-BE49-F238E27FC236}">
                    <a16:creationId xmlns:a16="http://schemas.microsoft.com/office/drawing/2014/main" id="{EAE7EA41-FE39-E219-E1D3-95AB5861FCBA}"/>
                  </a:ext>
                </a:extLst>
              </p:cNvPr>
              <p:cNvPicPr>
                <a:picLocks noChangeAspect="1"/>
              </p:cNvPicPr>
              <p:nvPr/>
            </p:nvPicPr>
            <p:blipFill>
              <a:blip r:embed="rId10"/>
              <a:stretch>
                <a:fillRect/>
              </a:stretch>
            </p:blipFill>
            <p:spPr>
              <a:xfrm>
                <a:off x="5596831" y="3772568"/>
                <a:ext cx="6400800" cy="838200"/>
              </a:xfrm>
              <a:prstGeom prst="rect">
                <a:avLst/>
              </a:prstGeom>
            </p:spPr>
          </p:pic>
        </p:grpSp>
        <p:sp>
          <p:nvSpPr>
            <p:cNvPr id="19" name="Rectangle 18">
              <a:extLst>
                <a:ext uri="{FF2B5EF4-FFF2-40B4-BE49-F238E27FC236}">
                  <a16:creationId xmlns:a16="http://schemas.microsoft.com/office/drawing/2014/main" id="{726FA7CD-E7D8-42AF-8BF0-A68ED134AD9C}"/>
                </a:ext>
              </a:extLst>
            </p:cNvPr>
            <p:cNvSpPr/>
            <p:nvPr/>
          </p:nvSpPr>
          <p:spPr>
            <a:xfrm>
              <a:off x="9561129" y="5196750"/>
              <a:ext cx="1792671" cy="1276350"/>
            </a:xfrm>
            <a:prstGeom prst="rect">
              <a:avLst/>
            </a:prstGeom>
            <a:noFill/>
            <a:ln w="571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8" name="Espace réservé du contenu 2">
            <a:extLst>
              <a:ext uri="{FF2B5EF4-FFF2-40B4-BE49-F238E27FC236}">
                <a16:creationId xmlns:a16="http://schemas.microsoft.com/office/drawing/2014/main" id="{FC9A54B2-D80F-7B49-F118-0F1499BCAFD6}"/>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sp>
        <p:nvSpPr>
          <p:cNvPr id="21" name="Espace réservé du contenu 2">
            <a:extLst>
              <a:ext uri="{FF2B5EF4-FFF2-40B4-BE49-F238E27FC236}">
                <a16:creationId xmlns:a16="http://schemas.microsoft.com/office/drawing/2014/main" id="{72E74E93-1E8C-96D6-0458-14FB9A996083}"/>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
        <p:nvSpPr>
          <p:cNvPr id="23" name="ZoneTexte 22">
            <a:extLst>
              <a:ext uri="{FF2B5EF4-FFF2-40B4-BE49-F238E27FC236}">
                <a16:creationId xmlns:a16="http://schemas.microsoft.com/office/drawing/2014/main" id="{DC79E874-EE98-92AD-020A-0A74543E459F}"/>
              </a:ext>
            </a:extLst>
          </p:cNvPr>
          <p:cNvSpPr txBox="1"/>
          <p:nvPr/>
        </p:nvSpPr>
        <p:spPr>
          <a:xfrm>
            <a:off x="5897792" y="2650686"/>
            <a:ext cx="5728138" cy="646331"/>
          </a:xfrm>
          <a:prstGeom prst="rect">
            <a:avLst/>
          </a:prstGeom>
          <a:noFill/>
        </p:spPr>
        <p:txBody>
          <a:bodyPr wrap="square">
            <a:spAutoFit/>
          </a:bodyPr>
          <a:lstStyle/>
          <a:p>
            <a:r>
              <a:rPr lang="fr-FR" sz="1800" b="0" i="0" dirty="0">
                <a:solidFill>
                  <a:srgbClr val="002060"/>
                </a:solidFill>
                <a:effectLst/>
                <a:latin typeface="Calibri" panose="020F0502020204030204" pitchFamily="34" charset="0"/>
              </a:rPr>
              <a:t>&gt;&gt;&gt;&gt; Par exemple : compare la date enregistrée en zone </a:t>
            </a:r>
            <a:r>
              <a:rPr lang="fr-FR" sz="1800" b="1" i="0" dirty="0">
                <a:solidFill>
                  <a:srgbClr val="CF491B"/>
                </a:solidFill>
                <a:effectLst/>
                <a:latin typeface="Calibri" panose="020F0502020204030204" pitchFamily="34" charset="0"/>
              </a:rPr>
              <a:t>100$a pos. 9-12 </a:t>
            </a:r>
            <a:r>
              <a:rPr lang="fr-FR" sz="1800" b="0" i="0" dirty="0">
                <a:solidFill>
                  <a:srgbClr val="002060"/>
                </a:solidFill>
                <a:effectLst/>
                <a:latin typeface="Calibri" panose="020F0502020204030204" pitchFamily="34" charset="0"/>
              </a:rPr>
              <a:t>à celle enregistrée en </a:t>
            </a:r>
            <a:r>
              <a:rPr lang="fr-FR" sz="1800" b="1" i="0" dirty="0">
                <a:solidFill>
                  <a:srgbClr val="CF491B"/>
                </a:solidFill>
                <a:effectLst/>
                <a:latin typeface="Calibri" panose="020F0502020204030204" pitchFamily="34" charset="0"/>
              </a:rPr>
              <a:t>100$a pos. 13-16</a:t>
            </a:r>
            <a:endParaRPr lang="fr-FR" b="1" dirty="0">
              <a:solidFill>
                <a:srgbClr val="CF491B"/>
              </a:solidFill>
            </a:endParaRPr>
          </a:p>
        </p:txBody>
      </p:sp>
      <p:sp>
        <p:nvSpPr>
          <p:cNvPr id="24" name="Titre 1">
            <a:extLst>
              <a:ext uri="{FF2B5EF4-FFF2-40B4-BE49-F238E27FC236}">
                <a16:creationId xmlns:a16="http://schemas.microsoft.com/office/drawing/2014/main" id="{A38C7F29-1838-03CE-5DCA-AEE099D28B37}"/>
              </a:ext>
            </a:extLst>
          </p:cNvPr>
          <p:cNvSpPr txBox="1">
            <a:spLocks/>
          </p:cNvSpPr>
          <p:nvPr/>
        </p:nvSpPr>
        <p:spPr>
          <a:xfrm>
            <a:off x="5840554" y="2041849"/>
            <a:ext cx="5958166" cy="74223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400" b="1" dirty="0">
                <a:solidFill>
                  <a:srgbClr val="002060"/>
                </a:solidFill>
                <a:latin typeface="Arial Narrow" panose="020B0606020202030204" pitchFamily="34" charset="0"/>
              </a:rPr>
              <a:t>= les règles de contrôle et de vérification sont écrites en format </a:t>
            </a:r>
            <a:r>
              <a:rPr lang="fr-FR" sz="2400" b="1" dirty="0" err="1">
                <a:solidFill>
                  <a:srgbClr val="002060"/>
                </a:solidFill>
                <a:latin typeface="Arial Narrow" panose="020B0606020202030204" pitchFamily="34" charset="0"/>
              </a:rPr>
              <a:t>Unimarc</a:t>
            </a:r>
            <a:r>
              <a:rPr lang="fr-FR" sz="2400" b="1" dirty="0">
                <a:solidFill>
                  <a:srgbClr val="002060"/>
                </a:solidFill>
                <a:latin typeface="Arial Narrow" panose="020B0606020202030204" pitchFamily="34" charset="0"/>
              </a:rPr>
              <a:t> d’export</a:t>
            </a:r>
          </a:p>
        </p:txBody>
      </p:sp>
    </p:spTree>
    <p:extLst>
      <p:ext uri="{BB962C8B-B14F-4D97-AF65-F5344CB8AC3E}">
        <p14:creationId xmlns:p14="http://schemas.microsoft.com/office/powerpoint/2010/main" val="220534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14</a:t>
            </a:fld>
            <a:endParaRPr lang="fr-FR" dirty="0"/>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e 33">
            <a:extLst>
              <a:ext uri="{FF2B5EF4-FFF2-40B4-BE49-F238E27FC236}">
                <a16:creationId xmlns:a16="http://schemas.microsoft.com/office/drawing/2014/main" id="{CCC869EF-1B42-6E96-B021-1FC42A6BE2A7}"/>
              </a:ext>
            </a:extLst>
          </p:cNvPr>
          <p:cNvGrpSpPr/>
          <p:nvPr/>
        </p:nvGrpSpPr>
        <p:grpSpPr>
          <a:xfrm>
            <a:off x="-57238" y="2524886"/>
            <a:ext cx="5613435" cy="3310039"/>
            <a:chOff x="227706" y="3449839"/>
            <a:chExt cx="5613435" cy="3310039"/>
          </a:xfrm>
        </p:grpSpPr>
        <p:grpSp>
          <p:nvGrpSpPr>
            <p:cNvPr id="16" name="Groupe 15">
              <a:extLst>
                <a:ext uri="{FF2B5EF4-FFF2-40B4-BE49-F238E27FC236}">
                  <a16:creationId xmlns:a16="http://schemas.microsoft.com/office/drawing/2014/main" id="{9ECBB308-4FDB-47EB-71F2-4F023F10EBD5}"/>
                </a:ext>
              </a:extLst>
            </p:cNvPr>
            <p:cNvGrpSpPr/>
            <p:nvPr/>
          </p:nvGrpSpPr>
          <p:grpSpPr>
            <a:xfrm>
              <a:off x="3920343" y="4259436"/>
              <a:ext cx="1920798" cy="2500442"/>
              <a:chOff x="6382389" y="3560231"/>
              <a:chExt cx="1920798" cy="2500442"/>
            </a:xfrm>
          </p:grpSpPr>
          <p:pic>
            <p:nvPicPr>
              <p:cNvPr id="9" name="Image 8" descr="Une image contenant noir, obscurité&#10;&#10;Description générée automatiquement">
                <a:extLst>
                  <a:ext uri="{FF2B5EF4-FFF2-40B4-BE49-F238E27FC236}">
                    <a16:creationId xmlns:a16="http://schemas.microsoft.com/office/drawing/2014/main" id="{508CADB9-7B53-0612-7F3C-042521B3C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2389" y="4139875"/>
                <a:ext cx="1920798" cy="1920798"/>
              </a:xfrm>
              <a:prstGeom prst="rect">
                <a:avLst/>
              </a:prstGeom>
            </p:spPr>
          </p:pic>
          <p:grpSp>
            <p:nvGrpSpPr>
              <p:cNvPr id="13" name="Groupe 12">
                <a:extLst>
                  <a:ext uri="{FF2B5EF4-FFF2-40B4-BE49-F238E27FC236}">
                    <a16:creationId xmlns:a16="http://schemas.microsoft.com/office/drawing/2014/main" id="{B744EAE5-D0D0-B562-056E-FF7BDB072540}"/>
                  </a:ext>
                </a:extLst>
              </p:cNvPr>
              <p:cNvGrpSpPr/>
              <p:nvPr/>
            </p:nvGrpSpPr>
            <p:grpSpPr>
              <a:xfrm>
                <a:off x="6659615" y="3560231"/>
                <a:ext cx="1366346" cy="1279785"/>
                <a:chOff x="7798675" y="4374931"/>
                <a:chExt cx="1447800" cy="1447800"/>
              </a:xfrm>
            </p:grpSpPr>
            <p:pic>
              <p:nvPicPr>
                <p:cNvPr id="4" name="Image 3" descr="Une image contenant noir, obscurité&#10;&#10;Description générée automatiquement">
                  <a:extLst>
                    <a:ext uri="{FF2B5EF4-FFF2-40B4-BE49-F238E27FC236}">
                      <a16:creationId xmlns:a16="http://schemas.microsoft.com/office/drawing/2014/main" id="{8A7E66E4-8F0F-BAC3-8003-C81B4CFDA6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675" y="4374931"/>
                  <a:ext cx="1447800" cy="1447800"/>
                </a:xfrm>
                <a:prstGeom prst="rect">
                  <a:avLst/>
                </a:prstGeom>
              </p:spPr>
            </p:pic>
            <p:pic>
              <p:nvPicPr>
                <p:cNvPr id="11" name="Image 10" descr="Une image contenant Police, logo, conception, Graphique&#10;&#10;Description générée automatiquement">
                  <a:extLst>
                    <a:ext uri="{FF2B5EF4-FFF2-40B4-BE49-F238E27FC236}">
                      <a16:creationId xmlns:a16="http://schemas.microsoft.com/office/drawing/2014/main" id="{E84E01AF-2205-D718-27F1-0B4E943CB9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739" y="4675895"/>
                  <a:ext cx="691481" cy="610808"/>
                </a:xfrm>
                <a:prstGeom prst="rect">
                  <a:avLst/>
                </a:prstGeom>
              </p:spPr>
            </p:pic>
          </p:grpSp>
        </p:grpSp>
        <p:pic>
          <p:nvPicPr>
            <p:cNvPr id="15" name="Image 14" descr="Une image contenant logo, Police, Graphique, cercle&#10;&#10;Description générée automatiquement">
              <a:extLst>
                <a:ext uri="{FF2B5EF4-FFF2-40B4-BE49-F238E27FC236}">
                  <a16:creationId xmlns:a16="http://schemas.microsoft.com/office/drawing/2014/main" id="{171FDB91-F773-6EEB-0E6E-B42A4CDE1D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706" y="3449839"/>
              <a:ext cx="2068961" cy="2056791"/>
            </a:xfrm>
            <a:prstGeom prst="ellipse">
              <a:avLst/>
            </a:prstGeom>
            <a:ln>
              <a:noFill/>
            </a:ln>
            <a:effectLst>
              <a:softEdge rad="112500"/>
            </a:effectLst>
          </p:spPr>
        </p:pic>
        <p:pic>
          <p:nvPicPr>
            <p:cNvPr id="22" name="Image 21" descr="Une image contenant noir, obscurité, espace, nuit&#10;&#10;Description générée automatiquement">
              <a:extLst>
                <a:ext uri="{FF2B5EF4-FFF2-40B4-BE49-F238E27FC236}">
                  <a16:creationId xmlns:a16="http://schemas.microsoft.com/office/drawing/2014/main" id="{A731158D-27B7-85B5-A780-243277FEB7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247868">
              <a:off x="1951556" y="4860260"/>
              <a:ext cx="2143403" cy="1292740"/>
            </a:xfrm>
            <a:prstGeom prst="rect">
              <a:avLst/>
            </a:prstGeom>
          </p:spPr>
        </p:pic>
      </p:grpSp>
      <p:cxnSp>
        <p:nvCxnSpPr>
          <p:cNvPr id="14" name="Connecteur droit avec flèche 13">
            <a:extLst>
              <a:ext uri="{FF2B5EF4-FFF2-40B4-BE49-F238E27FC236}">
                <a16:creationId xmlns:a16="http://schemas.microsoft.com/office/drawing/2014/main" id="{1CD76244-69B7-3467-767B-276C36ACFAB7}"/>
              </a:ext>
            </a:extLst>
          </p:cNvPr>
          <p:cNvCxnSpPr>
            <a:cxnSpLocks/>
          </p:cNvCxnSpPr>
          <p:nvPr/>
        </p:nvCxnSpPr>
        <p:spPr>
          <a:xfrm>
            <a:off x="8496300" y="3278729"/>
            <a:ext cx="0" cy="779729"/>
          </a:xfrm>
          <a:prstGeom prst="straightConnector1">
            <a:avLst/>
          </a:prstGeom>
          <a:ln w="76200">
            <a:solidFill>
              <a:srgbClr val="535775"/>
            </a:solidFill>
            <a:tailEnd type="triangle"/>
          </a:ln>
        </p:spPr>
        <p:style>
          <a:lnRef idx="1">
            <a:schemeClr val="accent1"/>
          </a:lnRef>
          <a:fillRef idx="0">
            <a:schemeClr val="accent1"/>
          </a:fillRef>
          <a:effectRef idx="0">
            <a:schemeClr val="accent1"/>
          </a:effectRef>
          <a:fontRef idx="minor">
            <a:schemeClr val="tx1"/>
          </a:fontRef>
        </p:style>
      </p:cxnSp>
      <p:grpSp>
        <p:nvGrpSpPr>
          <p:cNvPr id="20" name="Groupe 19">
            <a:extLst>
              <a:ext uri="{FF2B5EF4-FFF2-40B4-BE49-F238E27FC236}">
                <a16:creationId xmlns:a16="http://schemas.microsoft.com/office/drawing/2014/main" id="{C6BFC00F-802D-E503-5883-29DEF9EF28D1}"/>
              </a:ext>
            </a:extLst>
          </p:cNvPr>
          <p:cNvGrpSpPr/>
          <p:nvPr/>
        </p:nvGrpSpPr>
        <p:grpSpPr>
          <a:xfrm>
            <a:off x="5870510" y="4358550"/>
            <a:ext cx="6400800" cy="2114550"/>
            <a:chOff x="5870510" y="4358550"/>
            <a:chExt cx="6400800" cy="2114550"/>
          </a:xfrm>
        </p:grpSpPr>
        <p:grpSp>
          <p:nvGrpSpPr>
            <p:cNvPr id="38" name="Groupe 37">
              <a:extLst>
                <a:ext uri="{FF2B5EF4-FFF2-40B4-BE49-F238E27FC236}">
                  <a16:creationId xmlns:a16="http://schemas.microsoft.com/office/drawing/2014/main" id="{49D68DF3-40D8-2BBB-2630-8C2525B5B03F}"/>
                </a:ext>
              </a:extLst>
            </p:cNvPr>
            <p:cNvGrpSpPr/>
            <p:nvPr/>
          </p:nvGrpSpPr>
          <p:grpSpPr>
            <a:xfrm>
              <a:off x="5870510" y="4358550"/>
              <a:ext cx="6400800" cy="2114550"/>
              <a:chOff x="5440932" y="2166107"/>
              <a:chExt cx="6400800" cy="2114550"/>
            </a:xfrm>
          </p:grpSpPr>
          <p:grpSp>
            <p:nvGrpSpPr>
              <p:cNvPr id="33" name="Groupe 32">
                <a:extLst>
                  <a:ext uri="{FF2B5EF4-FFF2-40B4-BE49-F238E27FC236}">
                    <a16:creationId xmlns:a16="http://schemas.microsoft.com/office/drawing/2014/main" id="{511C04B6-8A0D-A9E5-26F5-34B74DB74F69}"/>
                  </a:ext>
                </a:extLst>
              </p:cNvPr>
              <p:cNvGrpSpPr/>
              <p:nvPr/>
            </p:nvGrpSpPr>
            <p:grpSpPr>
              <a:xfrm>
                <a:off x="5440932" y="2166107"/>
                <a:ext cx="6400800" cy="2114550"/>
                <a:chOff x="5596831" y="3772568"/>
                <a:chExt cx="6400800" cy="2114550"/>
              </a:xfrm>
            </p:grpSpPr>
            <p:pic>
              <p:nvPicPr>
                <p:cNvPr id="30" name="Image 29">
                  <a:extLst>
                    <a:ext uri="{FF2B5EF4-FFF2-40B4-BE49-F238E27FC236}">
                      <a16:creationId xmlns:a16="http://schemas.microsoft.com/office/drawing/2014/main" id="{BE16C14E-DC87-4B07-0A3C-478EB439DDE2}"/>
                    </a:ext>
                  </a:extLst>
                </p:cNvPr>
                <p:cNvPicPr>
                  <a:picLocks noChangeAspect="1"/>
                </p:cNvPicPr>
                <p:nvPr/>
              </p:nvPicPr>
              <p:blipFill>
                <a:blip r:embed="rId9"/>
                <a:stretch>
                  <a:fillRect/>
                </a:stretch>
              </p:blipFill>
              <p:spPr>
                <a:xfrm>
                  <a:off x="5630169" y="4610768"/>
                  <a:ext cx="6334125" cy="1276350"/>
                </a:xfrm>
                <a:prstGeom prst="rect">
                  <a:avLst/>
                </a:prstGeom>
              </p:spPr>
            </p:pic>
            <p:pic>
              <p:nvPicPr>
                <p:cNvPr id="32" name="Image 31">
                  <a:extLst>
                    <a:ext uri="{FF2B5EF4-FFF2-40B4-BE49-F238E27FC236}">
                      <a16:creationId xmlns:a16="http://schemas.microsoft.com/office/drawing/2014/main" id="{EAE7EA41-FE39-E219-E1D3-95AB5861FCBA}"/>
                    </a:ext>
                  </a:extLst>
                </p:cNvPr>
                <p:cNvPicPr>
                  <a:picLocks noChangeAspect="1"/>
                </p:cNvPicPr>
                <p:nvPr/>
              </p:nvPicPr>
              <p:blipFill>
                <a:blip r:embed="rId10"/>
                <a:stretch>
                  <a:fillRect/>
                </a:stretch>
              </p:blipFill>
              <p:spPr>
                <a:xfrm>
                  <a:off x="5596831" y="3772568"/>
                  <a:ext cx="6400800" cy="838200"/>
                </a:xfrm>
                <a:prstGeom prst="rect">
                  <a:avLst/>
                </a:prstGeom>
              </p:spPr>
            </p:pic>
          </p:grpSp>
          <p:sp>
            <p:nvSpPr>
              <p:cNvPr id="35" name="Rectangle 34">
                <a:extLst>
                  <a:ext uri="{FF2B5EF4-FFF2-40B4-BE49-F238E27FC236}">
                    <a16:creationId xmlns:a16="http://schemas.microsoft.com/office/drawing/2014/main" id="{00896A31-93B4-94B0-A57F-261CE026D204}"/>
                  </a:ext>
                </a:extLst>
              </p:cNvPr>
              <p:cNvSpPr/>
              <p:nvPr/>
            </p:nvSpPr>
            <p:spPr>
              <a:xfrm>
                <a:off x="6169572" y="3529275"/>
                <a:ext cx="557049" cy="243899"/>
              </a:xfrm>
              <a:prstGeom prst="rect">
                <a:avLst/>
              </a:prstGeom>
              <a:noFill/>
              <a:ln w="571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5A4D2055-45DE-2D0D-BEF9-41849044B92F}"/>
                  </a:ext>
                </a:extLst>
              </p:cNvPr>
              <p:cNvSpPr/>
              <p:nvPr/>
            </p:nvSpPr>
            <p:spPr>
              <a:xfrm>
                <a:off x="6874979" y="3529275"/>
                <a:ext cx="478221" cy="243360"/>
              </a:xfrm>
              <a:prstGeom prst="rect">
                <a:avLst/>
              </a:prstGeom>
              <a:noFill/>
              <a:ln w="571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18">
              <a:extLst>
                <a:ext uri="{FF2B5EF4-FFF2-40B4-BE49-F238E27FC236}">
                  <a16:creationId xmlns:a16="http://schemas.microsoft.com/office/drawing/2014/main" id="{726FA7CD-E7D8-42AF-8BF0-A68ED134AD9C}"/>
                </a:ext>
              </a:extLst>
            </p:cNvPr>
            <p:cNvSpPr/>
            <p:nvPr/>
          </p:nvSpPr>
          <p:spPr>
            <a:xfrm>
              <a:off x="9561129" y="5196750"/>
              <a:ext cx="1792671" cy="1276350"/>
            </a:xfrm>
            <a:prstGeom prst="rect">
              <a:avLst/>
            </a:prstGeom>
            <a:noFill/>
            <a:ln w="571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8" name="Connecteur droit avec flèche 7">
            <a:extLst>
              <a:ext uri="{FF2B5EF4-FFF2-40B4-BE49-F238E27FC236}">
                <a16:creationId xmlns:a16="http://schemas.microsoft.com/office/drawing/2014/main" id="{F1945F03-6EFE-E882-0D99-C1DE37793054}"/>
              </a:ext>
            </a:extLst>
          </p:cNvPr>
          <p:cNvCxnSpPr>
            <a:cxnSpLocks/>
          </p:cNvCxnSpPr>
          <p:nvPr/>
        </p:nvCxnSpPr>
        <p:spPr>
          <a:xfrm flipV="1">
            <a:off x="5767046" y="5965078"/>
            <a:ext cx="832104" cy="365125"/>
          </a:xfrm>
          <a:prstGeom prst="straightConnector1">
            <a:avLst/>
          </a:prstGeom>
          <a:ln w="76200">
            <a:solidFill>
              <a:srgbClr val="ED7D31"/>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9772AA36-0CAC-1646-3B01-1C6923D93DE6}"/>
              </a:ext>
            </a:extLst>
          </p:cNvPr>
          <p:cNvSpPr txBox="1"/>
          <p:nvPr/>
        </p:nvSpPr>
        <p:spPr>
          <a:xfrm>
            <a:off x="2920277" y="6295341"/>
            <a:ext cx="4643544" cy="584775"/>
          </a:xfrm>
          <a:prstGeom prst="rect">
            <a:avLst/>
          </a:prstGeom>
          <a:noFill/>
        </p:spPr>
        <p:txBody>
          <a:bodyPr wrap="square">
            <a:spAutoFit/>
          </a:bodyPr>
          <a:lstStyle/>
          <a:p>
            <a:r>
              <a:rPr lang="fr-FR" sz="1600" b="0" i="0" dirty="0">
                <a:solidFill>
                  <a:srgbClr val="002060"/>
                </a:solidFill>
                <a:effectLst/>
                <a:latin typeface="Calibri" panose="020F0502020204030204" pitchFamily="34" charset="0"/>
              </a:rPr>
              <a:t>l’affichage de certaines sous-zones peut être légèrement différent – mais ça n’a aucun impact</a:t>
            </a:r>
            <a:endParaRPr lang="fr-FR" sz="1600" b="1" dirty="0">
              <a:solidFill>
                <a:srgbClr val="002060"/>
              </a:solidFill>
            </a:endParaRPr>
          </a:p>
        </p:txBody>
      </p:sp>
      <p:sp>
        <p:nvSpPr>
          <p:cNvPr id="21" name="Espace réservé du contenu 2">
            <a:extLst>
              <a:ext uri="{FF2B5EF4-FFF2-40B4-BE49-F238E27FC236}">
                <a16:creationId xmlns:a16="http://schemas.microsoft.com/office/drawing/2014/main" id="{D9BF2C66-5BD8-00C1-421E-F9D1012819C5}"/>
              </a:ext>
            </a:extLst>
          </p:cNvPr>
          <p:cNvSpPr txBox="1">
            <a:spLocks/>
          </p:cNvSpPr>
          <p:nvPr/>
        </p:nvSpPr>
        <p:spPr>
          <a:xfrm>
            <a:off x="0" y="2056373"/>
            <a:ext cx="5840554" cy="873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err="1">
                <a:solidFill>
                  <a:srgbClr val="002060"/>
                </a:solidFill>
                <a:latin typeface="Arial Narrow" panose="020B0606020202030204" pitchFamily="34" charset="0"/>
              </a:rPr>
              <a:t>QualiMarc</a:t>
            </a:r>
            <a:r>
              <a:rPr lang="fr-FR" sz="2400" dirty="0">
                <a:solidFill>
                  <a:srgbClr val="002060"/>
                </a:solidFill>
                <a:latin typeface="Arial Narrow" panose="020B0606020202030204" pitchFamily="34" charset="0"/>
              </a:rPr>
              <a:t> est branché sur la base XML du </a:t>
            </a:r>
            <a:r>
              <a:rPr lang="fr-FR" sz="2400" dirty="0" err="1">
                <a:solidFill>
                  <a:srgbClr val="002060"/>
                </a:solidFill>
                <a:latin typeface="Arial Narrow" panose="020B0606020202030204" pitchFamily="34" charset="0"/>
              </a:rPr>
              <a:t>Sudoc</a:t>
            </a:r>
            <a:endParaRPr lang="fr-FR" sz="2400" dirty="0">
              <a:solidFill>
                <a:srgbClr val="002060"/>
              </a:solidFill>
              <a:latin typeface="Arial Narrow" panose="020B0606020202030204" pitchFamily="34" charset="0"/>
            </a:endParaRPr>
          </a:p>
        </p:txBody>
      </p:sp>
      <p:sp>
        <p:nvSpPr>
          <p:cNvPr id="25" name="Espace réservé du contenu 2">
            <a:extLst>
              <a:ext uri="{FF2B5EF4-FFF2-40B4-BE49-F238E27FC236}">
                <a16:creationId xmlns:a16="http://schemas.microsoft.com/office/drawing/2014/main" id="{6B35D082-FA1E-3449-A58C-484BFEB5398D}"/>
              </a:ext>
            </a:extLst>
          </p:cNvPr>
          <p:cNvSpPr txBox="1">
            <a:spLocks/>
          </p:cNvSpPr>
          <p:nvPr/>
        </p:nvSpPr>
        <p:spPr>
          <a:xfrm>
            <a:off x="1707418" y="1275749"/>
            <a:ext cx="7026679" cy="74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err="1">
                <a:solidFill>
                  <a:srgbClr val="CF491B"/>
                </a:solidFill>
                <a:latin typeface="Arial Narrow" panose="020B0606020202030204" pitchFamily="34" charset="0"/>
                <a:cs typeface="Times New Roman" panose="02020603050405020304" pitchFamily="18" charset="0"/>
              </a:rPr>
              <a:t>QualiMarc</a:t>
            </a:r>
            <a:r>
              <a:rPr lang="fr-FR" b="1" i="1" dirty="0">
                <a:solidFill>
                  <a:srgbClr val="CF491B"/>
                </a:solidFill>
                <a:latin typeface="Arial Narrow" panose="020B0606020202030204" pitchFamily="34" charset="0"/>
                <a:cs typeface="Times New Roman" panose="02020603050405020304" pitchFamily="18" charset="0"/>
              </a:rPr>
              <a:t>, le </a:t>
            </a:r>
            <a:r>
              <a:rPr lang="fr-FR" b="1" i="1" dirty="0" err="1">
                <a:solidFill>
                  <a:srgbClr val="CF491B"/>
                </a:solidFill>
                <a:latin typeface="Arial Narrow" panose="020B0606020202030204" pitchFamily="34" charset="0"/>
                <a:cs typeface="Times New Roman" panose="02020603050405020304" pitchFamily="18" charset="0"/>
              </a:rPr>
              <a:t>Sudoc</a:t>
            </a:r>
            <a:r>
              <a:rPr lang="fr-FR" b="1" i="1" dirty="0">
                <a:solidFill>
                  <a:srgbClr val="CF491B"/>
                </a:solidFill>
                <a:latin typeface="Arial Narrow" panose="020B0606020202030204" pitchFamily="34" charset="0"/>
                <a:cs typeface="Times New Roman" panose="02020603050405020304" pitchFamily="18" charset="0"/>
              </a:rPr>
              <a:t> et la base XML</a:t>
            </a:r>
            <a:endParaRPr lang="fr-FR" sz="2400" dirty="0">
              <a:solidFill>
                <a:srgbClr val="CF491B"/>
              </a:solidFill>
              <a:latin typeface="Arial Narrow" panose="020B0606020202030204" pitchFamily="34" charset="0"/>
            </a:endParaRPr>
          </a:p>
        </p:txBody>
      </p:sp>
      <p:sp>
        <p:nvSpPr>
          <p:cNvPr id="26" name="Titre 1">
            <a:extLst>
              <a:ext uri="{FF2B5EF4-FFF2-40B4-BE49-F238E27FC236}">
                <a16:creationId xmlns:a16="http://schemas.microsoft.com/office/drawing/2014/main" id="{DEC6CDEB-19C4-28E8-0800-9EA710F9E821}"/>
              </a:ext>
            </a:extLst>
          </p:cNvPr>
          <p:cNvSpPr txBox="1">
            <a:spLocks/>
          </p:cNvSpPr>
          <p:nvPr/>
        </p:nvSpPr>
        <p:spPr>
          <a:xfrm>
            <a:off x="5840553" y="3911104"/>
            <a:ext cx="6228456" cy="609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200" b="1" dirty="0">
                <a:solidFill>
                  <a:srgbClr val="002060"/>
                </a:solidFill>
                <a:latin typeface="Arial Narrow" panose="020B0606020202030204" pitchFamily="34" charset="0"/>
              </a:rPr>
              <a:t>… et sont traduites en format </a:t>
            </a:r>
            <a:r>
              <a:rPr lang="fr-FR" sz="2200" b="1" dirty="0" err="1">
                <a:solidFill>
                  <a:srgbClr val="002060"/>
                </a:solidFill>
                <a:latin typeface="Arial Narrow" panose="020B0606020202030204" pitchFamily="34" charset="0"/>
              </a:rPr>
              <a:t>Unimarc</a:t>
            </a:r>
            <a:r>
              <a:rPr lang="fr-FR" sz="2200" b="1" dirty="0">
                <a:solidFill>
                  <a:srgbClr val="002060"/>
                </a:solidFill>
                <a:latin typeface="Arial Narrow" panose="020B0606020202030204" pitchFamily="34" charset="0"/>
              </a:rPr>
              <a:t> de production</a:t>
            </a:r>
          </a:p>
        </p:txBody>
      </p:sp>
      <p:sp>
        <p:nvSpPr>
          <p:cNvPr id="27" name="ZoneTexte 26">
            <a:extLst>
              <a:ext uri="{FF2B5EF4-FFF2-40B4-BE49-F238E27FC236}">
                <a16:creationId xmlns:a16="http://schemas.microsoft.com/office/drawing/2014/main" id="{973A1810-B670-3C8E-37C6-E666F86B06AB}"/>
              </a:ext>
            </a:extLst>
          </p:cNvPr>
          <p:cNvSpPr txBox="1"/>
          <p:nvPr/>
        </p:nvSpPr>
        <p:spPr>
          <a:xfrm>
            <a:off x="5897792" y="2650686"/>
            <a:ext cx="5728138" cy="646331"/>
          </a:xfrm>
          <a:prstGeom prst="rect">
            <a:avLst/>
          </a:prstGeom>
          <a:noFill/>
        </p:spPr>
        <p:txBody>
          <a:bodyPr wrap="square">
            <a:spAutoFit/>
          </a:bodyPr>
          <a:lstStyle/>
          <a:p>
            <a:r>
              <a:rPr lang="fr-FR" sz="1800" b="0" i="0" dirty="0">
                <a:solidFill>
                  <a:srgbClr val="002060"/>
                </a:solidFill>
                <a:effectLst/>
                <a:latin typeface="Calibri" panose="020F0502020204030204" pitchFamily="34" charset="0"/>
              </a:rPr>
              <a:t>&gt;&gt;&gt;&gt; Par exemple : compare la date enregistrée en zone </a:t>
            </a:r>
            <a:r>
              <a:rPr lang="fr-FR" sz="1800" b="1" i="0" dirty="0">
                <a:solidFill>
                  <a:srgbClr val="CF491B"/>
                </a:solidFill>
                <a:effectLst/>
                <a:latin typeface="Calibri" panose="020F0502020204030204" pitchFamily="34" charset="0"/>
              </a:rPr>
              <a:t>100$a pos. 9-12 </a:t>
            </a:r>
            <a:r>
              <a:rPr lang="fr-FR" sz="1800" b="0" i="0" dirty="0">
                <a:solidFill>
                  <a:srgbClr val="002060"/>
                </a:solidFill>
                <a:effectLst/>
                <a:latin typeface="Calibri" panose="020F0502020204030204" pitchFamily="34" charset="0"/>
              </a:rPr>
              <a:t>à celle enregistrée en </a:t>
            </a:r>
            <a:r>
              <a:rPr lang="fr-FR" sz="1800" b="1" i="0" dirty="0">
                <a:solidFill>
                  <a:srgbClr val="CF491B"/>
                </a:solidFill>
                <a:effectLst/>
                <a:latin typeface="Calibri" panose="020F0502020204030204" pitchFamily="34" charset="0"/>
              </a:rPr>
              <a:t>100$a pos. 13-16</a:t>
            </a:r>
            <a:endParaRPr lang="fr-FR" b="1" dirty="0">
              <a:solidFill>
                <a:srgbClr val="CF491B"/>
              </a:solidFill>
            </a:endParaRPr>
          </a:p>
        </p:txBody>
      </p:sp>
      <p:sp>
        <p:nvSpPr>
          <p:cNvPr id="28" name="Titre 1">
            <a:extLst>
              <a:ext uri="{FF2B5EF4-FFF2-40B4-BE49-F238E27FC236}">
                <a16:creationId xmlns:a16="http://schemas.microsoft.com/office/drawing/2014/main" id="{E20F73B0-FA28-0E11-B78E-5CA73BD61310}"/>
              </a:ext>
            </a:extLst>
          </p:cNvPr>
          <p:cNvSpPr txBox="1">
            <a:spLocks/>
          </p:cNvSpPr>
          <p:nvPr/>
        </p:nvSpPr>
        <p:spPr>
          <a:xfrm>
            <a:off x="5840554" y="2041849"/>
            <a:ext cx="5958166" cy="74223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400" b="1" dirty="0">
                <a:solidFill>
                  <a:srgbClr val="002060"/>
                </a:solidFill>
                <a:latin typeface="Arial Narrow" panose="020B0606020202030204" pitchFamily="34" charset="0"/>
              </a:rPr>
              <a:t>= les règles de contrôle et de vérification sont écrites en format </a:t>
            </a:r>
            <a:r>
              <a:rPr lang="fr-FR" sz="2400" b="1" dirty="0" err="1">
                <a:solidFill>
                  <a:srgbClr val="002060"/>
                </a:solidFill>
                <a:latin typeface="Arial Narrow" panose="020B0606020202030204" pitchFamily="34" charset="0"/>
              </a:rPr>
              <a:t>Unimarc</a:t>
            </a:r>
            <a:r>
              <a:rPr lang="fr-FR" sz="2400" b="1" dirty="0">
                <a:solidFill>
                  <a:srgbClr val="002060"/>
                </a:solidFill>
                <a:latin typeface="Arial Narrow" panose="020B0606020202030204" pitchFamily="34" charset="0"/>
              </a:rPr>
              <a:t> d’export</a:t>
            </a:r>
          </a:p>
        </p:txBody>
      </p:sp>
    </p:spTree>
    <p:extLst>
      <p:ext uri="{BB962C8B-B14F-4D97-AF65-F5344CB8AC3E}">
        <p14:creationId xmlns:p14="http://schemas.microsoft.com/office/powerpoint/2010/main" val="1413487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15</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sp>
        <p:nvSpPr>
          <p:cNvPr id="7" name="Espace réservé du contenu 2"/>
          <p:cNvSpPr txBox="1">
            <a:spLocks/>
          </p:cNvSpPr>
          <p:nvPr/>
        </p:nvSpPr>
        <p:spPr>
          <a:xfrm>
            <a:off x="3269065" y="2282877"/>
            <a:ext cx="9936256" cy="4345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b="1" i="1" dirty="0">
                <a:solidFill>
                  <a:srgbClr val="CF491B"/>
                </a:solidFill>
                <a:latin typeface="Arial Narrow" panose="020B0606020202030204" pitchFamily="34" charset="0"/>
                <a:cs typeface="Times New Roman" panose="02020603050405020304" pitchFamily="18" charset="0"/>
              </a:rPr>
              <a:t>Tri et filtre des PPN</a:t>
            </a:r>
          </a:p>
          <a:p>
            <a:pPr marL="0" indent="0">
              <a:buNone/>
            </a:pPr>
            <a:endParaRPr lang="fr-FR" sz="3600" dirty="0">
              <a:solidFill>
                <a:srgbClr val="CF491B"/>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783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16</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orange, jaune, conception, fournitures de bureau&#10;&#10;Description générée automatiquement">
            <a:extLst>
              <a:ext uri="{FF2B5EF4-FFF2-40B4-BE49-F238E27FC236}">
                <a16:creationId xmlns:a16="http://schemas.microsoft.com/office/drawing/2014/main" id="{7BA612D2-E213-983B-6783-6374A5566E05}"/>
              </a:ext>
            </a:extLst>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86266" y="2885853"/>
            <a:ext cx="389842" cy="734702"/>
          </a:xfrm>
          <a:prstGeom prst="rect">
            <a:avLst/>
          </a:prstGeom>
        </p:spPr>
      </p:pic>
      <p:sp>
        <p:nvSpPr>
          <p:cNvPr id="11" name="ZoneTexte 10">
            <a:extLst>
              <a:ext uri="{FF2B5EF4-FFF2-40B4-BE49-F238E27FC236}">
                <a16:creationId xmlns:a16="http://schemas.microsoft.com/office/drawing/2014/main" id="{EA724FBB-39B3-B109-0377-5F4CFCF92157}"/>
              </a:ext>
            </a:extLst>
          </p:cNvPr>
          <p:cNvSpPr txBox="1"/>
          <p:nvPr/>
        </p:nvSpPr>
        <p:spPr>
          <a:xfrm>
            <a:off x="1072403" y="2653040"/>
            <a:ext cx="2425262" cy="1200329"/>
          </a:xfrm>
          <a:prstGeom prst="rect">
            <a:avLst/>
          </a:prstGeom>
          <a:noFill/>
        </p:spPr>
        <p:txBody>
          <a:bodyPr wrap="square">
            <a:spAutoFit/>
          </a:bodyPr>
          <a:lstStyle/>
          <a:p>
            <a:pPr marL="0" indent="0">
              <a:buNone/>
            </a:pPr>
            <a:r>
              <a:rPr lang="fr-FR" sz="1800" dirty="0">
                <a:solidFill>
                  <a:schemeClr val="tx1">
                    <a:lumMod val="75000"/>
                    <a:lumOff val="25000"/>
                  </a:schemeClr>
                </a:solidFill>
                <a:latin typeface="Arial Narrow" panose="020B0606020202030204" pitchFamily="34" charset="0"/>
              </a:rPr>
              <a:t>Rejet automatique des PPN en erreur syntaxe </a:t>
            </a:r>
            <a:r>
              <a:rPr lang="fr-FR" sz="1800" b="1" dirty="0">
                <a:solidFill>
                  <a:schemeClr val="tx1">
                    <a:lumMod val="75000"/>
                    <a:lumOff val="25000"/>
                  </a:schemeClr>
                </a:solidFill>
                <a:latin typeface="Arial Narrow" panose="020B0606020202030204" pitchFamily="34" charset="0"/>
              </a:rPr>
              <a:t>avant</a:t>
            </a:r>
            <a:r>
              <a:rPr lang="fr-FR" sz="1800" dirty="0">
                <a:solidFill>
                  <a:schemeClr val="tx1">
                    <a:lumMod val="75000"/>
                    <a:lumOff val="25000"/>
                  </a:schemeClr>
                </a:solidFill>
                <a:latin typeface="Arial Narrow" panose="020B0606020202030204" pitchFamily="34" charset="0"/>
              </a:rPr>
              <a:t> le lancement de l’analyse</a:t>
            </a:r>
          </a:p>
        </p:txBody>
      </p:sp>
      <p:grpSp>
        <p:nvGrpSpPr>
          <p:cNvPr id="17" name="Groupe 16">
            <a:extLst>
              <a:ext uri="{FF2B5EF4-FFF2-40B4-BE49-F238E27FC236}">
                <a16:creationId xmlns:a16="http://schemas.microsoft.com/office/drawing/2014/main" id="{58258C38-A09B-ACD7-85DE-6A0F4C78FE67}"/>
              </a:ext>
            </a:extLst>
          </p:cNvPr>
          <p:cNvGrpSpPr/>
          <p:nvPr/>
        </p:nvGrpSpPr>
        <p:grpSpPr>
          <a:xfrm>
            <a:off x="2751941" y="2170839"/>
            <a:ext cx="6043825" cy="2217992"/>
            <a:chOff x="-979285" y="548680"/>
            <a:chExt cx="9985229" cy="3805783"/>
          </a:xfrm>
        </p:grpSpPr>
        <p:pic>
          <p:nvPicPr>
            <p:cNvPr id="15" name="Image 14">
              <a:extLst>
                <a:ext uri="{FF2B5EF4-FFF2-40B4-BE49-F238E27FC236}">
                  <a16:creationId xmlns:a16="http://schemas.microsoft.com/office/drawing/2014/main" id="{DF48E27E-D632-2FE4-C2A5-F2678EAF478C}"/>
                </a:ext>
              </a:extLst>
            </p:cNvPr>
            <p:cNvPicPr>
              <a:picLocks noChangeAspect="1"/>
            </p:cNvPicPr>
            <p:nvPr/>
          </p:nvPicPr>
          <p:blipFill>
            <a:blip r:embed="rId5"/>
            <a:stretch>
              <a:fillRect/>
            </a:stretch>
          </p:blipFill>
          <p:spPr>
            <a:xfrm>
              <a:off x="-979285" y="548680"/>
              <a:ext cx="9985229" cy="950453"/>
            </a:xfrm>
            <a:prstGeom prst="rect">
              <a:avLst/>
            </a:prstGeom>
          </p:spPr>
        </p:pic>
        <p:sp>
          <p:nvSpPr>
            <p:cNvPr id="16" name="ZoneTexte 15">
              <a:extLst>
                <a:ext uri="{FF2B5EF4-FFF2-40B4-BE49-F238E27FC236}">
                  <a16:creationId xmlns:a16="http://schemas.microsoft.com/office/drawing/2014/main" id="{BF0648A3-8675-C2D8-111A-314D006BF0DC}"/>
                </a:ext>
              </a:extLst>
            </p:cNvPr>
            <p:cNvSpPr txBox="1"/>
            <p:nvPr/>
          </p:nvSpPr>
          <p:spPr>
            <a:xfrm>
              <a:off x="-740312" y="799463"/>
              <a:ext cx="8575609" cy="448888"/>
            </a:xfrm>
            <a:prstGeom prst="rect">
              <a:avLst/>
            </a:prstGeom>
            <a:noFill/>
          </p:spPr>
          <p:txBody>
            <a:bodyPr wrap="square">
              <a:spAutoFit/>
            </a:bodyPr>
            <a:lstStyle/>
            <a:p>
              <a:r>
                <a:rPr lang="fr-FR" sz="1100" dirty="0"/>
                <a:t>000173630 ; 000222704       000300713 000362794 / 000641189 12345678 12345678Y</a:t>
              </a:r>
            </a:p>
          </p:txBody>
        </p:sp>
        <p:pic>
          <p:nvPicPr>
            <p:cNvPr id="3" name="Image 2" descr="Une image contenant texte&#10;&#10;Description générée automatiquement">
              <a:extLst>
                <a:ext uri="{FF2B5EF4-FFF2-40B4-BE49-F238E27FC236}">
                  <a16:creationId xmlns:a16="http://schemas.microsoft.com/office/drawing/2014/main" id="{0977922D-B99C-7BD7-C1ED-2F231B1872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940" y="2001460"/>
              <a:ext cx="8002117" cy="2353003"/>
            </a:xfrm>
            <a:prstGeom prst="rect">
              <a:avLst/>
            </a:prstGeom>
          </p:spPr>
        </p:pic>
        <p:sp>
          <p:nvSpPr>
            <p:cNvPr id="12" name="Organigramme : Alternative 11">
              <a:extLst>
                <a:ext uri="{FF2B5EF4-FFF2-40B4-BE49-F238E27FC236}">
                  <a16:creationId xmlns:a16="http://schemas.microsoft.com/office/drawing/2014/main" id="{40C69948-FAC4-3975-3F5D-8252566D152E}"/>
                </a:ext>
              </a:extLst>
            </p:cNvPr>
            <p:cNvSpPr/>
            <p:nvPr/>
          </p:nvSpPr>
          <p:spPr>
            <a:xfrm>
              <a:off x="5488506" y="835019"/>
              <a:ext cx="2346792" cy="413332"/>
            </a:xfrm>
            <a:prstGeom prst="flowChartAlternateProcess">
              <a:avLst/>
            </a:prstGeom>
            <a:noFill/>
            <a:ln w="76200">
              <a:solidFill>
                <a:srgbClr val="CD43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039E29DD-483B-16AD-2578-A021C4887E0A}"/>
                </a:ext>
              </a:extLst>
            </p:cNvPr>
            <p:cNvCxnSpPr>
              <a:cxnSpLocks/>
            </p:cNvCxnSpPr>
            <p:nvPr/>
          </p:nvCxnSpPr>
          <p:spPr>
            <a:xfrm flipH="1">
              <a:off x="3185104" y="1248351"/>
              <a:ext cx="2670455" cy="2037347"/>
            </a:xfrm>
            <a:prstGeom prst="straightConnector1">
              <a:avLst/>
            </a:prstGeom>
            <a:ln w="76200">
              <a:solidFill>
                <a:srgbClr val="CD4313"/>
              </a:solidFill>
              <a:tailEnd type="triangle"/>
            </a:ln>
          </p:spPr>
          <p:style>
            <a:lnRef idx="1">
              <a:schemeClr val="accent6"/>
            </a:lnRef>
            <a:fillRef idx="0">
              <a:schemeClr val="accent6"/>
            </a:fillRef>
            <a:effectRef idx="0">
              <a:schemeClr val="accent6"/>
            </a:effectRef>
            <a:fontRef idx="minor">
              <a:schemeClr val="tx1"/>
            </a:fontRef>
          </p:style>
        </p:cxnSp>
      </p:grpSp>
      <p:sp>
        <p:nvSpPr>
          <p:cNvPr id="8" name="Espace réservé du contenu 2">
            <a:extLst>
              <a:ext uri="{FF2B5EF4-FFF2-40B4-BE49-F238E27FC236}">
                <a16:creationId xmlns:a16="http://schemas.microsoft.com/office/drawing/2014/main" id="{82AEDD58-468D-5F14-7215-9CFBC8118495}"/>
              </a:ext>
            </a:extLst>
          </p:cNvPr>
          <p:cNvSpPr txBox="1">
            <a:spLocks/>
          </p:cNvSpPr>
          <p:nvPr/>
        </p:nvSpPr>
        <p:spPr>
          <a:xfrm>
            <a:off x="1072403" y="1715319"/>
            <a:ext cx="9936256" cy="4345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400" dirty="0">
              <a:solidFill>
                <a:schemeClr val="tx1">
                  <a:lumMod val="75000"/>
                  <a:lumOff val="25000"/>
                </a:schemeClr>
              </a:solidFill>
              <a:latin typeface="Arial Narrow" panose="020B0606020202030204" pitchFamily="34" charset="0"/>
            </a:endParaRPr>
          </a:p>
        </p:txBody>
      </p:sp>
      <p:sp>
        <p:nvSpPr>
          <p:cNvPr id="10" name="ZoneTexte 9">
            <a:extLst>
              <a:ext uri="{FF2B5EF4-FFF2-40B4-BE49-F238E27FC236}">
                <a16:creationId xmlns:a16="http://schemas.microsoft.com/office/drawing/2014/main" id="{72179A5F-4564-033F-C988-5C682B521A5A}"/>
              </a:ext>
            </a:extLst>
          </p:cNvPr>
          <p:cNvSpPr txBox="1"/>
          <p:nvPr/>
        </p:nvSpPr>
        <p:spPr>
          <a:xfrm>
            <a:off x="1807779" y="1285621"/>
            <a:ext cx="6096000" cy="461665"/>
          </a:xfrm>
          <a:prstGeom prst="rect">
            <a:avLst/>
          </a:prstGeom>
          <a:noFill/>
        </p:spPr>
        <p:txBody>
          <a:bodyPr wrap="square">
            <a:spAutoFit/>
          </a:bodyPr>
          <a:lstStyle/>
          <a:p>
            <a:pPr marL="0" indent="0">
              <a:buNone/>
            </a:pPr>
            <a:r>
              <a:rPr lang="fr-FR" sz="2400" b="1" i="1" dirty="0" err="1">
                <a:solidFill>
                  <a:srgbClr val="CF491B"/>
                </a:solidFill>
                <a:latin typeface="Arial Narrow" panose="020B0606020202030204" pitchFamily="34" charset="0"/>
                <a:cs typeface="Times New Roman" panose="02020603050405020304" pitchFamily="18" charset="0"/>
              </a:rPr>
              <a:t>QualiMarc</a:t>
            </a:r>
            <a:r>
              <a:rPr lang="fr-FR" sz="2400" b="1" i="1" dirty="0">
                <a:solidFill>
                  <a:srgbClr val="CF491B"/>
                </a:solidFill>
                <a:latin typeface="Arial Narrow" panose="020B0606020202030204" pitchFamily="34" charset="0"/>
                <a:cs typeface="Times New Roman" panose="02020603050405020304" pitchFamily="18" charset="0"/>
              </a:rPr>
              <a:t> trie et filtre automatiquement les PPN</a:t>
            </a:r>
          </a:p>
        </p:txBody>
      </p:sp>
    </p:spTree>
    <p:extLst>
      <p:ext uri="{BB962C8B-B14F-4D97-AF65-F5344CB8AC3E}">
        <p14:creationId xmlns:p14="http://schemas.microsoft.com/office/powerpoint/2010/main" val="2567579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17</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a:solidFill>
                  <a:schemeClr val="accent1">
                    <a:lumMod val="75000"/>
                  </a:schemeClr>
                </a:solidFill>
                <a:latin typeface="Arial Narrow" panose="020B0606020202030204" pitchFamily="34" charset="0"/>
              </a:rPr>
              <a:t>Les rouages</a:t>
            </a:r>
            <a:endParaRPr lang="fr-FR" sz="4000" dirty="0">
              <a:solidFill>
                <a:schemeClr val="accent1">
                  <a:lumMod val="75000"/>
                </a:schemeClr>
              </a:solidFill>
              <a:latin typeface="Arial Narrow" panose="020B0606020202030204" pitchFamily="34" charset="0"/>
            </a:endParaRP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descr="Une image contenant conception&#10;&#10;Description générée automatiquement avec une confiance faible">
            <a:extLst>
              <a:ext uri="{FF2B5EF4-FFF2-40B4-BE49-F238E27FC236}">
                <a16:creationId xmlns:a16="http://schemas.microsoft.com/office/drawing/2014/main" id="{E95FBF5F-D336-1AAC-23C5-0986C5FA3737}"/>
              </a:ext>
            </a:extLst>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787810" y="5371006"/>
            <a:ext cx="491278" cy="755173"/>
          </a:xfrm>
          <a:prstGeom prst="rect">
            <a:avLst/>
          </a:prstGeom>
        </p:spPr>
      </p:pic>
      <p:sp>
        <p:nvSpPr>
          <p:cNvPr id="11" name="ZoneTexte 10">
            <a:extLst>
              <a:ext uri="{FF2B5EF4-FFF2-40B4-BE49-F238E27FC236}">
                <a16:creationId xmlns:a16="http://schemas.microsoft.com/office/drawing/2014/main" id="{EA724FBB-39B3-B109-0377-5F4CFCF92157}"/>
              </a:ext>
            </a:extLst>
          </p:cNvPr>
          <p:cNvSpPr txBox="1"/>
          <p:nvPr/>
        </p:nvSpPr>
        <p:spPr>
          <a:xfrm>
            <a:off x="1072403" y="2653040"/>
            <a:ext cx="2425262" cy="1200329"/>
          </a:xfrm>
          <a:prstGeom prst="rect">
            <a:avLst/>
          </a:prstGeom>
          <a:noFill/>
        </p:spPr>
        <p:txBody>
          <a:bodyPr wrap="square">
            <a:spAutoFit/>
          </a:bodyPr>
          <a:lstStyle/>
          <a:p>
            <a:pPr marL="0" indent="0">
              <a:buNone/>
            </a:pPr>
            <a:r>
              <a:rPr lang="fr-FR" sz="1800" dirty="0">
                <a:solidFill>
                  <a:schemeClr val="tx1">
                    <a:lumMod val="75000"/>
                    <a:lumOff val="25000"/>
                  </a:schemeClr>
                </a:solidFill>
                <a:latin typeface="Arial Narrow" panose="020B0606020202030204" pitchFamily="34" charset="0"/>
              </a:rPr>
              <a:t>Rejet automatique des PPN en erreur syntaxe </a:t>
            </a:r>
            <a:r>
              <a:rPr lang="fr-FR" sz="1800" b="1" dirty="0">
                <a:solidFill>
                  <a:schemeClr val="tx1">
                    <a:lumMod val="75000"/>
                    <a:lumOff val="25000"/>
                  </a:schemeClr>
                </a:solidFill>
                <a:latin typeface="Arial Narrow" panose="020B0606020202030204" pitchFamily="34" charset="0"/>
              </a:rPr>
              <a:t>avant</a:t>
            </a:r>
            <a:r>
              <a:rPr lang="fr-FR" sz="1800" dirty="0">
                <a:solidFill>
                  <a:schemeClr val="tx1">
                    <a:lumMod val="75000"/>
                    <a:lumOff val="25000"/>
                  </a:schemeClr>
                </a:solidFill>
                <a:latin typeface="Arial Narrow" panose="020B0606020202030204" pitchFamily="34" charset="0"/>
              </a:rPr>
              <a:t> le lancement de l’analyse</a:t>
            </a:r>
          </a:p>
        </p:txBody>
      </p:sp>
      <p:sp>
        <p:nvSpPr>
          <p:cNvPr id="13" name="ZoneTexte 12">
            <a:extLst>
              <a:ext uri="{FF2B5EF4-FFF2-40B4-BE49-F238E27FC236}">
                <a16:creationId xmlns:a16="http://schemas.microsoft.com/office/drawing/2014/main" id="{2C1B317D-DCB3-01EA-6A88-3E6710128FD6}"/>
              </a:ext>
            </a:extLst>
          </p:cNvPr>
          <p:cNvSpPr txBox="1"/>
          <p:nvPr/>
        </p:nvSpPr>
        <p:spPr>
          <a:xfrm>
            <a:off x="2390026" y="4604356"/>
            <a:ext cx="4504550" cy="2585323"/>
          </a:xfrm>
          <a:prstGeom prst="rect">
            <a:avLst/>
          </a:prstGeom>
          <a:noFill/>
        </p:spPr>
        <p:txBody>
          <a:bodyPr wrap="square">
            <a:spAutoFit/>
          </a:bodyPr>
          <a:lstStyle/>
          <a:p>
            <a:pPr marL="0" indent="0" algn="just">
              <a:buNone/>
            </a:pPr>
            <a:r>
              <a:rPr lang="fr-FR" sz="1800" dirty="0">
                <a:solidFill>
                  <a:schemeClr val="tx1">
                    <a:lumMod val="75000"/>
                    <a:lumOff val="25000"/>
                  </a:schemeClr>
                </a:solidFill>
                <a:latin typeface="Arial Narrow" panose="020B0606020202030204" pitchFamily="34" charset="0"/>
              </a:rPr>
              <a:t>Rejet automatique des PPN « non trouvés » dans la base XML </a:t>
            </a:r>
            <a:r>
              <a:rPr lang="fr-FR" sz="1800" b="1" dirty="0">
                <a:solidFill>
                  <a:schemeClr val="tx1">
                    <a:lumMod val="75000"/>
                    <a:lumOff val="25000"/>
                  </a:schemeClr>
                </a:solidFill>
                <a:latin typeface="Arial Narrow" panose="020B0606020202030204" pitchFamily="34" charset="0"/>
              </a:rPr>
              <a:t>après</a:t>
            </a:r>
            <a:r>
              <a:rPr lang="fr-FR" sz="1800" dirty="0">
                <a:solidFill>
                  <a:schemeClr val="tx1">
                    <a:lumMod val="75000"/>
                    <a:lumOff val="25000"/>
                  </a:schemeClr>
                </a:solidFill>
                <a:latin typeface="Arial Narrow" panose="020B0606020202030204" pitchFamily="34" charset="0"/>
              </a:rPr>
              <a:t> lancement de l’analyse : PPN non existants, PPN supprimés (zone 007), PPN issus d’autres base que celle de production, PPN de notices d’autorités, mais aussi PPN de type de document non reconnu, ou </a:t>
            </a:r>
            <a:r>
              <a:rPr lang="fr-FR" dirty="0">
                <a:solidFill>
                  <a:schemeClr val="tx1">
                    <a:lumMod val="75000"/>
                    <a:lumOff val="25000"/>
                  </a:schemeClr>
                </a:solidFill>
                <a:latin typeface="Arial Narrow" panose="020B0606020202030204" pitchFamily="34" charset="0"/>
              </a:rPr>
              <a:t>encore </a:t>
            </a:r>
            <a:r>
              <a:rPr lang="fr-FR" sz="1800" dirty="0">
                <a:solidFill>
                  <a:schemeClr val="tx1">
                    <a:lumMod val="75000"/>
                    <a:lumOff val="25000"/>
                  </a:schemeClr>
                </a:solidFill>
                <a:latin typeface="Arial Narrow" panose="020B0606020202030204" pitchFamily="34" charset="0"/>
              </a:rPr>
              <a:t>comprenant des erreurs de liens ne permettant pas de faire aboutir l’analyse</a:t>
            </a:r>
          </a:p>
          <a:p>
            <a:pPr marL="0" indent="0" algn="just">
              <a:buNone/>
            </a:pPr>
            <a:r>
              <a:rPr lang="fr-FR" sz="1800" dirty="0">
                <a:solidFill>
                  <a:schemeClr val="tx1">
                    <a:lumMod val="75000"/>
                    <a:lumOff val="25000"/>
                  </a:schemeClr>
                </a:solidFill>
                <a:latin typeface="Arial Narrow" panose="020B0606020202030204" pitchFamily="34" charset="0"/>
              </a:rPr>
              <a:t> </a:t>
            </a:r>
            <a:endParaRPr lang="fr-FR" dirty="0"/>
          </a:p>
        </p:txBody>
      </p:sp>
      <p:grpSp>
        <p:nvGrpSpPr>
          <p:cNvPr id="17" name="Groupe 16">
            <a:extLst>
              <a:ext uri="{FF2B5EF4-FFF2-40B4-BE49-F238E27FC236}">
                <a16:creationId xmlns:a16="http://schemas.microsoft.com/office/drawing/2014/main" id="{58258C38-A09B-ACD7-85DE-6A0F4C78FE67}"/>
              </a:ext>
            </a:extLst>
          </p:cNvPr>
          <p:cNvGrpSpPr/>
          <p:nvPr/>
        </p:nvGrpSpPr>
        <p:grpSpPr>
          <a:xfrm>
            <a:off x="2751941" y="2170839"/>
            <a:ext cx="6043825" cy="2217992"/>
            <a:chOff x="-979285" y="548680"/>
            <a:chExt cx="9985229" cy="3805783"/>
          </a:xfrm>
        </p:grpSpPr>
        <p:pic>
          <p:nvPicPr>
            <p:cNvPr id="15" name="Image 14">
              <a:extLst>
                <a:ext uri="{FF2B5EF4-FFF2-40B4-BE49-F238E27FC236}">
                  <a16:creationId xmlns:a16="http://schemas.microsoft.com/office/drawing/2014/main" id="{DF48E27E-D632-2FE4-C2A5-F2678EAF478C}"/>
                </a:ext>
              </a:extLst>
            </p:cNvPr>
            <p:cNvPicPr>
              <a:picLocks noChangeAspect="1"/>
            </p:cNvPicPr>
            <p:nvPr/>
          </p:nvPicPr>
          <p:blipFill>
            <a:blip r:embed="rId5"/>
            <a:stretch>
              <a:fillRect/>
            </a:stretch>
          </p:blipFill>
          <p:spPr>
            <a:xfrm>
              <a:off x="-979285" y="548680"/>
              <a:ext cx="9985229" cy="950453"/>
            </a:xfrm>
            <a:prstGeom prst="rect">
              <a:avLst/>
            </a:prstGeom>
          </p:spPr>
        </p:pic>
        <p:sp>
          <p:nvSpPr>
            <p:cNvPr id="16" name="ZoneTexte 15">
              <a:extLst>
                <a:ext uri="{FF2B5EF4-FFF2-40B4-BE49-F238E27FC236}">
                  <a16:creationId xmlns:a16="http://schemas.microsoft.com/office/drawing/2014/main" id="{BF0648A3-8675-C2D8-111A-314D006BF0DC}"/>
                </a:ext>
              </a:extLst>
            </p:cNvPr>
            <p:cNvSpPr txBox="1"/>
            <p:nvPr/>
          </p:nvSpPr>
          <p:spPr>
            <a:xfrm>
              <a:off x="-740312" y="799463"/>
              <a:ext cx="8575609" cy="448888"/>
            </a:xfrm>
            <a:prstGeom prst="rect">
              <a:avLst/>
            </a:prstGeom>
            <a:noFill/>
          </p:spPr>
          <p:txBody>
            <a:bodyPr wrap="square">
              <a:spAutoFit/>
            </a:bodyPr>
            <a:lstStyle/>
            <a:p>
              <a:r>
                <a:rPr lang="fr-FR" sz="1100" dirty="0"/>
                <a:t>000173630 ; 000222704       000300713 000362794 / 000641189 12345678 12345678Y</a:t>
              </a:r>
            </a:p>
          </p:txBody>
        </p:sp>
        <p:pic>
          <p:nvPicPr>
            <p:cNvPr id="3" name="Image 2" descr="Une image contenant texte&#10;&#10;Description générée automatiquement">
              <a:extLst>
                <a:ext uri="{FF2B5EF4-FFF2-40B4-BE49-F238E27FC236}">
                  <a16:creationId xmlns:a16="http://schemas.microsoft.com/office/drawing/2014/main" id="{0977922D-B99C-7BD7-C1ED-2F231B1872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940" y="2001460"/>
              <a:ext cx="8002117" cy="2353003"/>
            </a:xfrm>
            <a:prstGeom prst="rect">
              <a:avLst/>
            </a:prstGeom>
          </p:spPr>
        </p:pic>
        <p:sp>
          <p:nvSpPr>
            <p:cNvPr id="12" name="Organigramme : Alternative 11">
              <a:extLst>
                <a:ext uri="{FF2B5EF4-FFF2-40B4-BE49-F238E27FC236}">
                  <a16:creationId xmlns:a16="http://schemas.microsoft.com/office/drawing/2014/main" id="{40C69948-FAC4-3975-3F5D-8252566D152E}"/>
                </a:ext>
              </a:extLst>
            </p:cNvPr>
            <p:cNvSpPr/>
            <p:nvPr/>
          </p:nvSpPr>
          <p:spPr>
            <a:xfrm>
              <a:off x="5488506" y="835019"/>
              <a:ext cx="2346792" cy="413332"/>
            </a:xfrm>
            <a:prstGeom prst="flowChartAlternateProcess">
              <a:avLst/>
            </a:prstGeom>
            <a:noFill/>
            <a:ln w="76200">
              <a:solidFill>
                <a:srgbClr val="CD43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039E29DD-483B-16AD-2578-A021C4887E0A}"/>
                </a:ext>
              </a:extLst>
            </p:cNvPr>
            <p:cNvCxnSpPr>
              <a:cxnSpLocks/>
            </p:cNvCxnSpPr>
            <p:nvPr/>
          </p:nvCxnSpPr>
          <p:spPr>
            <a:xfrm flipH="1">
              <a:off x="3185104" y="1248351"/>
              <a:ext cx="2670455" cy="2037347"/>
            </a:xfrm>
            <a:prstGeom prst="straightConnector1">
              <a:avLst/>
            </a:prstGeom>
            <a:ln w="76200">
              <a:solidFill>
                <a:srgbClr val="CD4313"/>
              </a:solidFill>
              <a:tailEnd type="triangle"/>
            </a:ln>
          </p:spPr>
          <p:style>
            <a:lnRef idx="1">
              <a:schemeClr val="accent6"/>
            </a:lnRef>
            <a:fillRef idx="0">
              <a:schemeClr val="accent6"/>
            </a:fillRef>
            <a:effectRef idx="0">
              <a:schemeClr val="accent6"/>
            </a:effectRef>
            <a:fontRef idx="minor">
              <a:schemeClr val="tx1"/>
            </a:fontRef>
          </p:style>
        </p:cxnSp>
      </p:grpSp>
      <p:pic>
        <p:nvPicPr>
          <p:cNvPr id="19" name="Image 18">
            <a:extLst>
              <a:ext uri="{FF2B5EF4-FFF2-40B4-BE49-F238E27FC236}">
                <a16:creationId xmlns:a16="http://schemas.microsoft.com/office/drawing/2014/main" id="{0C020D50-A871-FFF4-D271-F12D29ECCFD4}"/>
              </a:ext>
            </a:extLst>
          </p:cNvPr>
          <p:cNvPicPr>
            <a:picLocks noChangeAspect="1"/>
          </p:cNvPicPr>
          <p:nvPr/>
        </p:nvPicPr>
        <p:blipFill rotWithShape="1">
          <a:blip r:embed="rId7"/>
          <a:srcRect r="56716"/>
          <a:stretch/>
        </p:blipFill>
        <p:spPr>
          <a:xfrm>
            <a:off x="7524481" y="4815143"/>
            <a:ext cx="3595116" cy="1866900"/>
          </a:xfrm>
          <a:prstGeom prst="rect">
            <a:avLst/>
          </a:prstGeom>
        </p:spPr>
      </p:pic>
      <p:cxnSp>
        <p:nvCxnSpPr>
          <p:cNvPr id="20" name="Connecteur droit avec flèche 19">
            <a:extLst>
              <a:ext uri="{FF2B5EF4-FFF2-40B4-BE49-F238E27FC236}">
                <a16:creationId xmlns:a16="http://schemas.microsoft.com/office/drawing/2014/main" id="{C5EFDB3D-76B6-70F0-6BBA-AFED9F3034FA}"/>
              </a:ext>
            </a:extLst>
          </p:cNvPr>
          <p:cNvCxnSpPr>
            <a:cxnSpLocks/>
          </p:cNvCxnSpPr>
          <p:nvPr/>
        </p:nvCxnSpPr>
        <p:spPr>
          <a:xfrm>
            <a:off x="6894576" y="5701981"/>
            <a:ext cx="1545758" cy="659254"/>
          </a:xfrm>
          <a:prstGeom prst="straightConnector1">
            <a:avLst/>
          </a:prstGeom>
          <a:ln w="76200">
            <a:solidFill>
              <a:srgbClr val="CD4313"/>
            </a:solidFill>
            <a:tailEnd type="triangle"/>
          </a:ln>
        </p:spPr>
        <p:style>
          <a:lnRef idx="1">
            <a:schemeClr val="accent6"/>
          </a:lnRef>
          <a:fillRef idx="0">
            <a:schemeClr val="accent6"/>
          </a:fillRef>
          <a:effectRef idx="0">
            <a:schemeClr val="accent6"/>
          </a:effectRef>
          <a:fontRef idx="minor">
            <a:schemeClr val="tx1"/>
          </a:fontRef>
        </p:style>
      </p:cxnSp>
      <p:sp>
        <p:nvSpPr>
          <p:cNvPr id="21" name="Organigramme : Alternative 20">
            <a:extLst>
              <a:ext uri="{FF2B5EF4-FFF2-40B4-BE49-F238E27FC236}">
                <a16:creationId xmlns:a16="http://schemas.microsoft.com/office/drawing/2014/main" id="{57737D64-A07D-90DB-4154-BB78B5B53008}"/>
              </a:ext>
            </a:extLst>
          </p:cNvPr>
          <p:cNvSpPr/>
          <p:nvPr/>
        </p:nvSpPr>
        <p:spPr>
          <a:xfrm>
            <a:off x="8440334" y="6239457"/>
            <a:ext cx="2486745" cy="243557"/>
          </a:xfrm>
          <a:prstGeom prst="flowChartAlternateProcess">
            <a:avLst/>
          </a:prstGeom>
          <a:noFill/>
          <a:ln w="76200">
            <a:solidFill>
              <a:srgbClr val="CD43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a:extLst>
              <a:ext uri="{FF2B5EF4-FFF2-40B4-BE49-F238E27FC236}">
                <a16:creationId xmlns:a16="http://schemas.microsoft.com/office/drawing/2014/main" id="{6E7E0753-F8F6-8AE9-7B42-65C87B700762}"/>
              </a:ext>
            </a:extLst>
          </p:cNvPr>
          <p:cNvSpPr txBox="1">
            <a:spLocks/>
          </p:cNvSpPr>
          <p:nvPr/>
        </p:nvSpPr>
        <p:spPr>
          <a:xfrm>
            <a:off x="1072403" y="1715319"/>
            <a:ext cx="9936256" cy="4345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400" dirty="0">
              <a:solidFill>
                <a:schemeClr val="tx1">
                  <a:lumMod val="75000"/>
                  <a:lumOff val="25000"/>
                </a:schemeClr>
              </a:solidFill>
              <a:latin typeface="Arial Narrow" panose="020B0606020202030204" pitchFamily="34" charset="0"/>
            </a:endParaRPr>
          </a:p>
        </p:txBody>
      </p:sp>
      <p:sp>
        <p:nvSpPr>
          <p:cNvPr id="10" name="ZoneTexte 9">
            <a:extLst>
              <a:ext uri="{FF2B5EF4-FFF2-40B4-BE49-F238E27FC236}">
                <a16:creationId xmlns:a16="http://schemas.microsoft.com/office/drawing/2014/main" id="{B7B416CE-ED1C-C4F5-CB04-82478BE5E536}"/>
              </a:ext>
            </a:extLst>
          </p:cNvPr>
          <p:cNvSpPr txBox="1"/>
          <p:nvPr/>
        </p:nvSpPr>
        <p:spPr>
          <a:xfrm>
            <a:off x="1807779" y="1285621"/>
            <a:ext cx="6096000" cy="461665"/>
          </a:xfrm>
          <a:prstGeom prst="rect">
            <a:avLst/>
          </a:prstGeom>
          <a:noFill/>
        </p:spPr>
        <p:txBody>
          <a:bodyPr wrap="square">
            <a:spAutoFit/>
          </a:bodyPr>
          <a:lstStyle/>
          <a:p>
            <a:pPr marL="0" indent="0">
              <a:buNone/>
            </a:pPr>
            <a:r>
              <a:rPr lang="fr-FR" sz="2400" b="1" i="1" dirty="0" err="1">
                <a:solidFill>
                  <a:srgbClr val="CF491B"/>
                </a:solidFill>
                <a:latin typeface="Arial Narrow" panose="020B0606020202030204" pitchFamily="34" charset="0"/>
                <a:cs typeface="Times New Roman" panose="02020603050405020304" pitchFamily="18" charset="0"/>
              </a:rPr>
              <a:t>QualiMarc</a:t>
            </a:r>
            <a:r>
              <a:rPr lang="fr-FR" sz="2400" b="1" i="1" dirty="0">
                <a:solidFill>
                  <a:srgbClr val="CF491B"/>
                </a:solidFill>
                <a:latin typeface="Arial Narrow" panose="020B0606020202030204" pitchFamily="34" charset="0"/>
                <a:cs typeface="Times New Roman" panose="02020603050405020304" pitchFamily="18" charset="0"/>
              </a:rPr>
              <a:t> trie et filtre automatiquement les PPN</a:t>
            </a:r>
          </a:p>
        </p:txBody>
      </p:sp>
      <p:pic>
        <p:nvPicPr>
          <p:cNvPr id="7" name="Image 6" descr="Une image contenant orange, jaune, conception, fournitures de bureau&#10;&#10;Description générée automatiquement">
            <a:extLst>
              <a:ext uri="{FF2B5EF4-FFF2-40B4-BE49-F238E27FC236}">
                <a16:creationId xmlns:a16="http://schemas.microsoft.com/office/drawing/2014/main" id="{7347E54B-3443-1790-0238-3072AAD33082}"/>
              </a:ext>
            </a:extLst>
          </p:cNvPr>
          <p:cNvPicPr>
            <a:picLocks noChangeAspect="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86266" y="2885853"/>
            <a:ext cx="389842" cy="734702"/>
          </a:xfrm>
          <a:prstGeom prst="rect">
            <a:avLst/>
          </a:prstGeom>
        </p:spPr>
      </p:pic>
    </p:spTree>
    <p:extLst>
      <p:ext uri="{BB962C8B-B14F-4D97-AF65-F5344CB8AC3E}">
        <p14:creationId xmlns:p14="http://schemas.microsoft.com/office/powerpoint/2010/main" val="3870732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18</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EF1B407F-C409-E6BA-4A8F-26C28291F3B0}"/>
              </a:ext>
            </a:extLst>
          </p:cNvPr>
          <p:cNvSpPr txBox="1">
            <a:spLocks/>
          </p:cNvSpPr>
          <p:nvPr/>
        </p:nvSpPr>
        <p:spPr>
          <a:xfrm>
            <a:off x="2404879" y="2228497"/>
            <a:ext cx="7382242" cy="33524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b="1" i="1" dirty="0">
                <a:solidFill>
                  <a:srgbClr val="CF491B"/>
                </a:solidFill>
                <a:latin typeface="Arial Narrow" panose="020B0606020202030204" pitchFamily="34" charset="0"/>
                <a:cs typeface="Times New Roman" panose="02020603050405020304" pitchFamily="18" charset="0"/>
              </a:rPr>
              <a:t>L’écriture des règles de contrôle et de vérification de </a:t>
            </a:r>
            <a:r>
              <a:rPr lang="fr-FR" sz="4000" b="1" i="1" dirty="0" err="1">
                <a:solidFill>
                  <a:srgbClr val="CF491B"/>
                </a:solidFill>
                <a:latin typeface="Arial Narrow" panose="020B0606020202030204" pitchFamily="34" charset="0"/>
                <a:cs typeface="Times New Roman" panose="02020603050405020304" pitchFamily="18" charset="0"/>
              </a:rPr>
              <a:t>QualiMarc</a:t>
            </a:r>
            <a:r>
              <a:rPr lang="fr-FR" sz="4000" b="1" i="1" dirty="0">
                <a:solidFill>
                  <a:srgbClr val="CF491B"/>
                </a:solidFill>
                <a:latin typeface="Arial Narrow" panose="020B0606020202030204" pitchFamily="34" charset="0"/>
                <a:cs typeface="Times New Roman" panose="02020603050405020304" pitchFamily="18" charset="0"/>
              </a:rPr>
              <a:t> et leur affichage</a:t>
            </a:r>
            <a:endParaRPr lang="fr-FR" sz="36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4082530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19</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9" name="Image 8" descr="Une image contenant logo, Police, Graphique, symbole&#10;&#10;Description générée automatiquement">
            <a:extLst>
              <a:ext uri="{FF2B5EF4-FFF2-40B4-BE49-F238E27FC236}">
                <a16:creationId xmlns:a16="http://schemas.microsoft.com/office/drawing/2014/main" id="{003D689D-1C20-9E06-41CD-E5EF22FF1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84402" y="4925255"/>
            <a:ext cx="2505518" cy="1252759"/>
          </a:xfrm>
          <a:prstGeom prst="rect">
            <a:avLst/>
          </a:prstGeom>
        </p:spPr>
      </p:pic>
      <p:pic>
        <p:nvPicPr>
          <p:cNvPr id="11" name="Image 10">
            <a:extLst>
              <a:ext uri="{FF2B5EF4-FFF2-40B4-BE49-F238E27FC236}">
                <a16:creationId xmlns:a16="http://schemas.microsoft.com/office/drawing/2014/main" id="{163D26DA-6E13-3F02-C88A-665EC8FF79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80461" y="3498554"/>
            <a:ext cx="1263210" cy="1166041"/>
          </a:xfrm>
          <a:prstGeom prst="rect">
            <a:avLst/>
          </a:prstGeom>
        </p:spPr>
      </p:pic>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3" name="ZoneTexte 2">
            <a:extLst>
              <a:ext uri="{FF2B5EF4-FFF2-40B4-BE49-F238E27FC236}">
                <a16:creationId xmlns:a16="http://schemas.microsoft.com/office/drawing/2014/main" id="{0101814C-BE02-26B9-3D0F-D07106682169}"/>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3792602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20</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13" name="Image 12">
            <a:extLst>
              <a:ext uri="{FF2B5EF4-FFF2-40B4-BE49-F238E27FC236}">
                <a16:creationId xmlns:a16="http://schemas.microsoft.com/office/drawing/2014/main" id="{7FE0FC18-41F7-2F4D-E569-19250BDDC9DE}"/>
              </a:ext>
            </a:extLst>
          </p:cNvPr>
          <p:cNvPicPr>
            <a:picLocks noChangeAspect="1"/>
          </p:cNvPicPr>
          <p:nvPr/>
        </p:nvPicPr>
        <p:blipFill>
          <a:blip r:embed="rId5"/>
          <a:stretch>
            <a:fillRect/>
          </a:stretch>
        </p:blipFill>
        <p:spPr>
          <a:xfrm>
            <a:off x="4526553" y="3128998"/>
            <a:ext cx="7049390" cy="1366992"/>
          </a:xfrm>
          <a:prstGeom prst="rect">
            <a:avLst/>
          </a:prstGeom>
        </p:spPr>
      </p:pic>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sp>
        <p:nvSpPr>
          <p:cNvPr id="3" name="ZoneTexte 2">
            <a:extLst>
              <a:ext uri="{FF2B5EF4-FFF2-40B4-BE49-F238E27FC236}">
                <a16:creationId xmlns:a16="http://schemas.microsoft.com/office/drawing/2014/main" id="{CB0B8405-F386-B0F8-6177-38B13C53B151}"/>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3418247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21</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13" name="Image 12">
            <a:extLst>
              <a:ext uri="{FF2B5EF4-FFF2-40B4-BE49-F238E27FC236}">
                <a16:creationId xmlns:a16="http://schemas.microsoft.com/office/drawing/2014/main" id="{7FE0FC18-41F7-2F4D-E569-19250BDDC9DE}"/>
              </a:ext>
            </a:extLst>
          </p:cNvPr>
          <p:cNvPicPr>
            <a:picLocks noChangeAspect="1"/>
          </p:cNvPicPr>
          <p:nvPr/>
        </p:nvPicPr>
        <p:blipFill>
          <a:blip r:embed="rId5"/>
          <a:stretch>
            <a:fillRect/>
          </a:stretch>
        </p:blipFill>
        <p:spPr>
          <a:xfrm>
            <a:off x="4526553" y="3128998"/>
            <a:ext cx="7049390" cy="1366992"/>
          </a:xfrm>
          <a:prstGeom prst="rect">
            <a:avLst/>
          </a:prstGeom>
        </p:spPr>
      </p:pic>
      <p:sp>
        <p:nvSpPr>
          <p:cNvPr id="15" name="Rectangle 14">
            <a:extLst>
              <a:ext uri="{FF2B5EF4-FFF2-40B4-BE49-F238E27FC236}">
                <a16:creationId xmlns:a16="http://schemas.microsoft.com/office/drawing/2014/main" id="{8DE6ADA4-5087-B510-F7FB-715C6FD2A8FA}"/>
              </a:ext>
            </a:extLst>
          </p:cNvPr>
          <p:cNvSpPr/>
          <p:nvPr/>
        </p:nvSpPr>
        <p:spPr>
          <a:xfrm>
            <a:off x="4535698" y="3227832"/>
            <a:ext cx="666400" cy="1139952"/>
          </a:xfrm>
          <a:prstGeom prst="rect">
            <a:avLst/>
          </a:prstGeom>
          <a:noFill/>
          <a:ln w="57150">
            <a:solidFill>
              <a:srgbClr val="FF5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289364EC-2F86-E67B-3405-EF01095658EF}"/>
              </a:ext>
            </a:extLst>
          </p:cNvPr>
          <p:cNvSpPr/>
          <p:nvPr/>
        </p:nvSpPr>
        <p:spPr>
          <a:xfrm>
            <a:off x="1161288" y="1612872"/>
            <a:ext cx="792165" cy="243360"/>
          </a:xfrm>
          <a:prstGeom prst="rect">
            <a:avLst/>
          </a:prstGeom>
          <a:noFill/>
          <a:ln w="57150">
            <a:solidFill>
              <a:srgbClr val="FF5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sp>
        <p:nvSpPr>
          <p:cNvPr id="3" name="ZoneTexte 2">
            <a:extLst>
              <a:ext uri="{FF2B5EF4-FFF2-40B4-BE49-F238E27FC236}">
                <a16:creationId xmlns:a16="http://schemas.microsoft.com/office/drawing/2014/main" id="{A6132828-D762-D70A-B6FF-93BC5E212FFD}"/>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3670767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22</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13" name="Image 12">
            <a:extLst>
              <a:ext uri="{FF2B5EF4-FFF2-40B4-BE49-F238E27FC236}">
                <a16:creationId xmlns:a16="http://schemas.microsoft.com/office/drawing/2014/main" id="{7FE0FC18-41F7-2F4D-E569-19250BDDC9DE}"/>
              </a:ext>
            </a:extLst>
          </p:cNvPr>
          <p:cNvPicPr>
            <a:picLocks noChangeAspect="1"/>
          </p:cNvPicPr>
          <p:nvPr/>
        </p:nvPicPr>
        <p:blipFill>
          <a:blip r:embed="rId5"/>
          <a:stretch>
            <a:fillRect/>
          </a:stretch>
        </p:blipFill>
        <p:spPr>
          <a:xfrm>
            <a:off x="4526553" y="3128998"/>
            <a:ext cx="7049390" cy="1366992"/>
          </a:xfrm>
          <a:prstGeom prst="rect">
            <a:avLst/>
          </a:prstGeom>
        </p:spPr>
      </p:pic>
      <p:sp>
        <p:nvSpPr>
          <p:cNvPr id="20" name="Rectangle 19">
            <a:extLst>
              <a:ext uri="{FF2B5EF4-FFF2-40B4-BE49-F238E27FC236}">
                <a16:creationId xmlns:a16="http://schemas.microsoft.com/office/drawing/2014/main" id="{4A77F6C8-D55D-1869-1256-41316541122D}"/>
              </a:ext>
            </a:extLst>
          </p:cNvPr>
          <p:cNvSpPr/>
          <p:nvPr/>
        </p:nvSpPr>
        <p:spPr>
          <a:xfrm>
            <a:off x="1198149" y="2254447"/>
            <a:ext cx="1078707" cy="243361"/>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3FF977AF-7215-02F7-196B-A3403A3ADA59}"/>
              </a:ext>
            </a:extLst>
          </p:cNvPr>
          <p:cNvSpPr/>
          <p:nvPr/>
        </p:nvSpPr>
        <p:spPr>
          <a:xfrm>
            <a:off x="10542194" y="3227833"/>
            <a:ext cx="923544" cy="1139952"/>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pic>
        <p:nvPicPr>
          <p:cNvPr id="7" name="Image 6">
            <a:extLst>
              <a:ext uri="{FF2B5EF4-FFF2-40B4-BE49-F238E27FC236}">
                <a16:creationId xmlns:a16="http://schemas.microsoft.com/office/drawing/2014/main" id="{485F5B5E-DBE6-A3A3-414B-5D515A54AF56}"/>
              </a:ext>
            </a:extLst>
          </p:cNvPr>
          <p:cNvPicPr>
            <a:picLocks noChangeAspect="1"/>
          </p:cNvPicPr>
          <p:nvPr/>
        </p:nvPicPr>
        <p:blipFill>
          <a:blip r:embed="rId6"/>
          <a:stretch>
            <a:fillRect/>
          </a:stretch>
        </p:blipFill>
        <p:spPr>
          <a:xfrm>
            <a:off x="5960592" y="4730214"/>
            <a:ext cx="5972175" cy="1447800"/>
          </a:xfrm>
          <a:prstGeom prst="rect">
            <a:avLst/>
          </a:prstGeom>
        </p:spPr>
      </p:pic>
      <p:sp>
        <p:nvSpPr>
          <p:cNvPr id="8" name="Rectangle 7">
            <a:extLst>
              <a:ext uri="{FF2B5EF4-FFF2-40B4-BE49-F238E27FC236}">
                <a16:creationId xmlns:a16="http://schemas.microsoft.com/office/drawing/2014/main" id="{0A5D23C8-ACA5-5E39-F1F9-D1BA08A4497C}"/>
              </a:ext>
            </a:extLst>
          </p:cNvPr>
          <p:cNvSpPr/>
          <p:nvPr/>
        </p:nvSpPr>
        <p:spPr>
          <a:xfrm>
            <a:off x="6017864" y="5193944"/>
            <a:ext cx="5680150" cy="313478"/>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7FACAB4-0880-EA16-BCCE-20FFEE7B1EFC}"/>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4255092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23</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13" name="Image 12">
            <a:extLst>
              <a:ext uri="{FF2B5EF4-FFF2-40B4-BE49-F238E27FC236}">
                <a16:creationId xmlns:a16="http://schemas.microsoft.com/office/drawing/2014/main" id="{7FE0FC18-41F7-2F4D-E569-19250BDDC9DE}"/>
              </a:ext>
            </a:extLst>
          </p:cNvPr>
          <p:cNvPicPr>
            <a:picLocks noChangeAspect="1"/>
          </p:cNvPicPr>
          <p:nvPr/>
        </p:nvPicPr>
        <p:blipFill>
          <a:blip r:embed="rId5"/>
          <a:stretch>
            <a:fillRect/>
          </a:stretch>
        </p:blipFill>
        <p:spPr>
          <a:xfrm>
            <a:off x="4526553" y="3128998"/>
            <a:ext cx="7049390" cy="1366992"/>
          </a:xfrm>
          <a:prstGeom prst="rect">
            <a:avLst/>
          </a:prstGeom>
        </p:spPr>
      </p:pic>
      <p:sp>
        <p:nvSpPr>
          <p:cNvPr id="16" name="Rectangle 15">
            <a:extLst>
              <a:ext uri="{FF2B5EF4-FFF2-40B4-BE49-F238E27FC236}">
                <a16:creationId xmlns:a16="http://schemas.microsoft.com/office/drawing/2014/main" id="{BBE9CA0A-C202-BB16-C8AF-A102D3D33A72}"/>
              </a:ext>
            </a:extLst>
          </p:cNvPr>
          <p:cNvSpPr/>
          <p:nvPr/>
        </p:nvSpPr>
        <p:spPr>
          <a:xfrm>
            <a:off x="1235011" y="2904335"/>
            <a:ext cx="718441" cy="387505"/>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D054138C-87CA-68EB-928E-E10FA8B80BD7}"/>
              </a:ext>
            </a:extLst>
          </p:cNvPr>
          <p:cNvSpPr/>
          <p:nvPr/>
        </p:nvSpPr>
        <p:spPr>
          <a:xfrm>
            <a:off x="6793154" y="3227832"/>
            <a:ext cx="1516126" cy="1139953"/>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pic>
        <p:nvPicPr>
          <p:cNvPr id="7" name="Image 6">
            <a:extLst>
              <a:ext uri="{FF2B5EF4-FFF2-40B4-BE49-F238E27FC236}">
                <a16:creationId xmlns:a16="http://schemas.microsoft.com/office/drawing/2014/main" id="{1B562AEB-B8A6-E2F5-4B5E-42FE408242A6}"/>
              </a:ext>
            </a:extLst>
          </p:cNvPr>
          <p:cNvPicPr>
            <a:picLocks noChangeAspect="1"/>
          </p:cNvPicPr>
          <p:nvPr/>
        </p:nvPicPr>
        <p:blipFill>
          <a:blip r:embed="rId6"/>
          <a:stretch>
            <a:fillRect/>
          </a:stretch>
        </p:blipFill>
        <p:spPr>
          <a:xfrm>
            <a:off x="6096000" y="4575180"/>
            <a:ext cx="4684000" cy="1810748"/>
          </a:xfrm>
          <a:prstGeom prst="rect">
            <a:avLst/>
          </a:prstGeom>
        </p:spPr>
      </p:pic>
      <p:sp>
        <p:nvSpPr>
          <p:cNvPr id="8" name="Rectangle 7">
            <a:extLst>
              <a:ext uri="{FF2B5EF4-FFF2-40B4-BE49-F238E27FC236}">
                <a16:creationId xmlns:a16="http://schemas.microsoft.com/office/drawing/2014/main" id="{829B1BA4-A8DE-31F7-C273-6F5764C9BD2E}"/>
              </a:ext>
            </a:extLst>
          </p:cNvPr>
          <p:cNvSpPr/>
          <p:nvPr/>
        </p:nvSpPr>
        <p:spPr>
          <a:xfrm>
            <a:off x="9943319" y="5789194"/>
            <a:ext cx="1092543" cy="365125"/>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BF1C2714-F053-7AF3-14D3-ECF7EA6EA2D1}"/>
              </a:ext>
            </a:extLst>
          </p:cNvPr>
          <p:cNvSpPr/>
          <p:nvPr/>
        </p:nvSpPr>
        <p:spPr>
          <a:xfrm>
            <a:off x="6096000" y="5339256"/>
            <a:ext cx="966952" cy="3048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9AA5A142-585E-E435-E5CC-777BDF94B18C}"/>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1389208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24</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13" name="Image 12">
            <a:extLst>
              <a:ext uri="{FF2B5EF4-FFF2-40B4-BE49-F238E27FC236}">
                <a16:creationId xmlns:a16="http://schemas.microsoft.com/office/drawing/2014/main" id="{7FE0FC18-41F7-2F4D-E569-19250BDDC9DE}"/>
              </a:ext>
            </a:extLst>
          </p:cNvPr>
          <p:cNvPicPr>
            <a:picLocks noChangeAspect="1"/>
          </p:cNvPicPr>
          <p:nvPr/>
        </p:nvPicPr>
        <p:blipFill>
          <a:blip r:embed="rId5"/>
          <a:stretch>
            <a:fillRect/>
          </a:stretch>
        </p:blipFill>
        <p:spPr>
          <a:xfrm>
            <a:off x="4526553" y="3128998"/>
            <a:ext cx="7049390" cy="1366992"/>
          </a:xfrm>
          <a:prstGeom prst="rect">
            <a:avLst/>
          </a:prstGeom>
        </p:spPr>
      </p:pic>
      <p:sp>
        <p:nvSpPr>
          <p:cNvPr id="23" name="Rectangle 22">
            <a:extLst>
              <a:ext uri="{FF2B5EF4-FFF2-40B4-BE49-F238E27FC236}">
                <a16:creationId xmlns:a16="http://schemas.microsoft.com/office/drawing/2014/main" id="{E60FECD2-2CB2-5270-65E7-CD097466A974}"/>
              </a:ext>
            </a:extLst>
          </p:cNvPr>
          <p:cNvSpPr/>
          <p:nvPr/>
        </p:nvSpPr>
        <p:spPr>
          <a:xfrm>
            <a:off x="1198149" y="2019398"/>
            <a:ext cx="7049390" cy="23504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sp>
        <p:nvSpPr>
          <p:cNvPr id="3" name="Rectangle 2">
            <a:extLst>
              <a:ext uri="{FF2B5EF4-FFF2-40B4-BE49-F238E27FC236}">
                <a16:creationId xmlns:a16="http://schemas.microsoft.com/office/drawing/2014/main" id="{DD668DF7-708F-66C0-B11F-426C7DECF753}"/>
              </a:ext>
            </a:extLst>
          </p:cNvPr>
          <p:cNvSpPr/>
          <p:nvPr/>
        </p:nvSpPr>
        <p:spPr>
          <a:xfrm>
            <a:off x="8463457" y="3227832"/>
            <a:ext cx="1906716" cy="1238788"/>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5051175-3671-D6EB-919D-A3C5AFA4F4F0}"/>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2722490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25</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sp>
        <p:nvSpPr>
          <p:cNvPr id="23" name="Rectangle 22">
            <a:extLst>
              <a:ext uri="{FF2B5EF4-FFF2-40B4-BE49-F238E27FC236}">
                <a16:creationId xmlns:a16="http://schemas.microsoft.com/office/drawing/2014/main" id="{E60FECD2-2CB2-5270-65E7-CD097466A974}"/>
              </a:ext>
            </a:extLst>
          </p:cNvPr>
          <p:cNvSpPr/>
          <p:nvPr/>
        </p:nvSpPr>
        <p:spPr>
          <a:xfrm>
            <a:off x="1149001" y="2464718"/>
            <a:ext cx="1814916" cy="415116"/>
          </a:xfrm>
          <a:prstGeom prst="rect">
            <a:avLst/>
          </a:prstGeom>
          <a:no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pic>
        <p:nvPicPr>
          <p:cNvPr id="8" name="Image 7">
            <a:extLst>
              <a:ext uri="{FF2B5EF4-FFF2-40B4-BE49-F238E27FC236}">
                <a16:creationId xmlns:a16="http://schemas.microsoft.com/office/drawing/2014/main" id="{ACA9397E-4424-84FA-1221-CB2343AA74DC}"/>
              </a:ext>
            </a:extLst>
          </p:cNvPr>
          <p:cNvPicPr>
            <a:picLocks noChangeAspect="1"/>
          </p:cNvPicPr>
          <p:nvPr/>
        </p:nvPicPr>
        <p:blipFill>
          <a:blip r:embed="rId5"/>
          <a:stretch>
            <a:fillRect/>
          </a:stretch>
        </p:blipFill>
        <p:spPr>
          <a:xfrm>
            <a:off x="7798675" y="3111168"/>
            <a:ext cx="3754618" cy="3157292"/>
          </a:xfrm>
          <a:prstGeom prst="rect">
            <a:avLst/>
          </a:prstGeom>
        </p:spPr>
      </p:pic>
      <p:sp>
        <p:nvSpPr>
          <p:cNvPr id="22" name="Rectangle 21">
            <a:extLst>
              <a:ext uri="{FF2B5EF4-FFF2-40B4-BE49-F238E27FC236}">
                <a16:creationId xmlns:a16="http://schemas.microsoft.com/office/drawing/2014/main" id="{163FCC23-E768-BD7E-1250-1DD0E11D8158}"/>
              </a:ext>
            </a:extLst>
          </p:cNvPr>
          <p:cNvSpPr/>
          <p:nvPr/>
        </p:nvSpPr>
        <p:spPr>
          <a:xfrm>
            <a:off x="7804530" y="5599284"/>
            <a:ext cx="3115717" cy="710027"/>
          </a:xfrm>
          <a:prstGeom prst="rect">
            <a:avLst/>
          </a:prstGeom>
          <a:no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6E5AB28F-DC54-9D9E-507D-04E45D25C156}"/>
              </a:ext>
            </a:extLst>
          </p:cNvPr>
          <p:cNvSpPr/>
          <p:nvPr/>
        </p:nvSpPr>
        <p:spPr>
          <a:xfrm>
            <a:off x="8120494" y="3954118"/>
            <a:ext cx="1124607" cy="289929"/>
          </a:xfrm>
          <a:prstGeom prst="rect">
            <a:avLst/>
          </a:prstGeom>
          <a:no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4CB37763-1FF3-8A79-0682-5D6A66737C82}"/>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1658396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26</a:t>
            </a:fld>
            <a:endParaRPr lang="fr-FR"/>
          </a:p>
        </p:txBody>
      </p:sp>
      <p:sp>
        <p:nvSpPr>
          <p:cNvPr id="6" name="Titre 1"/>
          <p:cNvSpPr txBox="1">
            <a:spLocks/>
          </p:cNvSpPr>
          <p:nvPr/>
        </p:nvSpPr>
        <p:spPr>
          <a:xfrm>
            <a:off x="2152650" y="609601"/>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641107"/>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pic>
        <p:nvPicPr>
          <p:cNvPr id="13" name="Image 12">
            <a:extLst>
              <a:ext uri="{FF2B5EF4-FFF2-40B4-BE49-F238E27FC236}">
                <a16:creationId xmlns:a16="http://schemas.microsoft.com/office/drawing/2014/main" id="{7FE0FC18-41F7-2F4D-E569-19250BDDC9DE}"/>
              </a:ext>
            </a:extLst>
          </p:cNvPr>
          <p:cNvPicPr>
            <a:picLocks noChangeAspect="1"/>
          </p:cNvPicPr>
          <p:nvPr/>
        </p:nvPicPr>
        <p:blipFill>
          <a:blip r:embed="rId5"/>
          <a:stretch>
            <a:fillRect/>
          </a:stretch>
        </p:blipFill>
        <p:spPr>
          <a:xfrm>
            <a:off x="4526553" y="3128998"/>
            <a:ext cx="7049390" cy="1366992"/>
          </a:xfrm>
          <a:prstGeom prst="rect">
            <a:avLst/>
          </a:prstGeom>
        </p:spPr>
      </p:pic>
      <p:sp>
        <p:nvSpPr>
          <p:cNvPr id="18" name="Rectangle 17">
            <a:extLst>
              <a:ext uri="{FF2B5EF4-FFF2-40B4-BE49-F238E27FC236}">
                <a16:creationId xmlns:a16="http://schemas.microsoft.com/office/drawing/2014/main" id="{CD4A73CF-EB42-2019-35F7-60778D488E19}"/>
              </a:ext>
            </a:extLst>
          </p:cNvPr>
          <p:cNvSpPr/>
          <p:nvPr/>
        </p:nvSpPr>
        <p:spPr>
          <a:xfrm>
            <a:off x="1434209" y="3887823"/>
            <a:ext cx="1290703" cy="38750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9280330C-C14E-B699-5946-3E1125AE0833}"/>
              </a:ext>
            </a:extLst>
          </p:cNvPr>
          <p:cNvSpPr/>
          <p:nvPr/>
        </p:nvSpPr>
        <p:spPr>
          <a:xfrm>
            <a:off x="5298014" y="3227833"/>
            <a:ext cx="572708" cy="1139952"/>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a:extLst>
              <a:ext uri="{FF2B5EF4-FFF2-40B4-BE49-F238E27FC236}">
                <a16:creationId xmlns:a16="http://schemas.microsoft.com/office/drawing/2014/main" id="{5FCB45FB-743F-1F71-B7B2-D665BEAB79B1}"/>
              </a:ext>
            </a:extLst>
          </p:cNvPr>
          <p:cNvSpPr txBox="1">
            <a:spLocks/>
          </p:cNvSpPr>
          <p:nvPr/>
        </p:nvSpPr>
        <p:spPr>
          <a:xfrm>
            <a:off x="498165" y="1293268"/>
            <a:ext cx="166429" cy="2788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latin typeface="Arial Narrow" panose="020B0606020202030204" pitchFamily="34" charset="0"/>
              </a:rPr>
              <a:t>BACK</a:t>
            </a:r>
          </a:p>
        </p:txBody>
      </p:sp>
      <p:sp>
        <p:nvSpPr>
          <p:cNvPr id="26" name="Titre 1">
            <a:extLst>
              <a:ext uri="{FF2B5EF4-FFF2-40B4-BE49-F238E27FC236}">
                <a16:creationId xmlns:a16="http://schemas.microsoft.com/office/drawing/2014/main" id="{00C4ECDE-FED5-2F2A-DAE9-327FD7B52BE3}"/>
              </a:ext>
            </a:extLst>
          </p:cNvPr>
          <p:cNvSpPr txBox="1">
            <a:spLocks/>
          </p:cNvSpPr>
          <p:nvPr/>
        </p:nvSpPr>
        <p:spPr>
          <a:xfrm>
            <a:off x="8946680" y="2525606"/>
            <a:ext cx="3424791" cy="710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535775"/>
                </a:solidFill>
                <a:latin typeface="Arial Narrow" panose="020B0606020202030204" pitchFamily="34" charset="0"/>
              </a:rPr>
              <a:t>FRONT</a:t>
            </a:r>
          </a:p>
        </p:txBody>
      </p:sp>
      <p:pic>
        <p:nvPicPr>
          <p:cNvPr id="10" name="Image 9">
            <a:extLst>
              <a:ext uri="{FF2B5EF4-FFF2-40B4-BE49-F238E27FC236}">
                <a16:creationId xmlns:a16="http://schemas.microsoft.com/office/drawing/2014/main" id="{CB48729F-AD6A-3299-11D3-C088515EF0C3}"/>
              </a:ext>
            </a:extLst>
          </p:cNvPr>
          <p:cNvPicPr>
            <a:picLocks noChangeAspect="1"/>
          </p:cNvPicPr>
          <p:nvPr/>
        </p:nvPicPr>
        <p:blipFill>
          <a:blip r:embed="rId6"/>
          <a:stretch>
            <a:fillRect/>
          </a:stretch>
        </p:blipFill>
        <p:spPr>
          <a:xfrm>
            <a:off x="5013434" y="4955019"/>
            <a:ext cx="5837156" cy="1826387"/>
          </a:xfrm>
          <a:prstGeom prst="rect">
            <a:avLst/>
          </a:prstGeom>
        </p:spPr>
      </p:pic>
      <p:cxnSp>
        <p:nvCxnSpPr>
          <p:cNvPr id="12" name="Connecteur droit avec flèche 11">
            <a:extLst>
              <a:ext uri="{FF2B5EF4-FFF2-40B4-BE49-F238E27FC236}">
                <a16:creationId xmlns:a16="http://schemas.microsoft.com/office/drawing/2014/main" id="{5343BC93-D3FF-8AD9-CB28-F60A59835094}"/>
              </a:ext>
            </a:extLst>
          </p:cNvPr>
          <p:cNvCxnSpPr>
            <a:cxnSpLocks/>
            <a:stCxn id="19" idx="2"/>
          </p:cNvCxnSpPr>
          <p:nvPr/>
        </p:nvCxnSpPr>
        <p:spPr>
          <a:xfrm>
            <a:off x="5584368" y="4367785"/>
            <a:ext cx="0" cy="764768"/>
          </a:xfrm>
          <a:prstGeom prst="straightConnector1">
            <a:avLst/>
          </a:prstGeom>
          <a:ln w="28575">
            <a:solidFill>
              <a:srgbClr val="ED7D31"/>
            </a:solidFill>
            <a:tailEnd type="triangle"/>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2A1F2205-D048-62A6-05CC-15C8618E9728}"/>
              </a:ext>
            </a:extLst>
          </p:cNvPr>
          <p:cNvSpPr txBox="1"/>
          <p:nvPr/>
        </p:nvSpPr>
        <p:spPr>
          <a:xfrm>
            <a:off x="1818289" y="1223886"/>
            <a:ext cx="6096000" cy="461665"/>
          </a:xfrm>
          <a:prstGeom prst="rect">
            <a:avLst/>
          </a:prstGeom>
          <a:noFill/>
        </p:spPr>
        <p:txBody>
          <a:bodyPr wrap="square">
            <a:spAutoFit/>
          </a:body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L’écriture des règles</a:t>
            </a:r>
          </a:p>
        </p:txBody>
      </p:sp>
    </p:spTree>
    <p:extLst>
      <p:ext uri="{BB962C8B-B14F-4D97-AF65-F5344CB8AC3E}">
        <p14:creationId xmlns:p14="http://schemas.microsoft.com/office/powerpoint/2010/main" val="975870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27</a:t>
            </a:fld>
            <a:endParaRPr lang="fr-FR"/>
          </a:p>
        </p:txBody>
      </p:sp>
      <p:pic>
        <p:nvPicPr>
          <p:cNvPr id="13" name="Image 12">
            <a:extLst>
              <a:ext uri="{FF2B5EF4-FFF2-40B4-BE49-F238E27FC236}">
                <a16:creationId xmlns:a16="http://schemas.microsoft.com/office/drawing/2014/main" id="{5B4A8DBB-2529-21BE-3FE0-ECE67F707987}"/>
              </a:ext>
            </a:extLst>
          </p:cNvPr>
          <p:cNvPicPr>
            <a:picLocks noChangeAspect="1"/>
          </p:cNvPicPr>
          <p:nvPr/>
        </p:nvPicPr>
        <p:blipFill>
          <a:blip r:embed="rId3"/>
          <a:stretch>
            <a:fillRect/>
          </a:stretch>
        </p:blipFill>
        <p:spPr>
          <a:xfrm>
            <a:off x="3890465" y="2783693"/>
            <a:ext cx="7686220" cy="1257955"/>
          </a:xfrm>
          <a:prstGeom prst="rect">
            <a:avLst/>
          </a:prstGeom>
        </p:spPr>
      </p:pic>
      <p:sp>
        <p:nvSpPr>
          <p:cNvPr id="18" name="Rectangle 17">
            <a:extLst>
              <a:ext uri="{FF2B5EF4-FFF2-40B4-BE49-F238E27FC236}">
                <a16:creationId xmlns:a16="http://schemas.microsoft.com/office/drawing/2014/main" id="{8D0B0BD3-16F2-A5D9-50D1-FF330B99F742}"/>
              </a:ext>
            </a:extLst>
          </p:cNvPr>
          <p:cNvSpPr/>
          <p:nvPr/>
        </p:nvSpPr>
        <p:spPr>
          <a:xfrm>
            <a:off x="5674995" y="3225597"/>
            <a:ext cx="512828" cy="406805"/>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5" name="Titre 1">
            <a:extLst>
              <a:ext uri="{FF2B5EF4-FFF2-40B4-BE49-F238E27FC236}">
                <a16:creationId xmlns:a16="http://schemas.microsoft.com/office/drawing/2014/main" id="{A739DBCF-5E6B-1489-ECCA-CA0696EC6117}"/>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7" name="Picture 4" descr="Réglage - Icônes des médias sociaux gratuites">
            <a:extLst>
              <a:ext uri="{FF2B5EF4-FFF2-40B4-BE49-F238E27FC236}">
                <a16:creationId xmlns:a16="http://schemas.microsoft.com/office/drawing/2014/main" id="{AE156964-7857-78BD-76C9-EEBD3E63D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a:extLst>
              <a:ext uri="{FF2B5EF4-FFF2-40B4-BE49-F238E27FC236}">
                <a16:creationId xmlns:a16="http://schemas.microsoft.com/office/drawing/2014/main" id="{8F3C2564-FA6C-C6FE-39CC-00860AF153F4}"/>
              </a:ext>
            </a:extLst>
          </p:cNvPr>
          <p:cNvSpPr txBox="1">
            <a:spLocks/>
          </p:cNvSpPr>
          <p:nvPr/>
        </p:nvSpPr>
        <p:spPr>
          <a:xfrm>
            <a:off x="1707418" y="1145932"/>
            <a:ext cx="9936256" cy="49727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a:solidFill>
                  <a:srgbClr val="CF491B"/>
                </a:solidFill>
                <a:latin typeface="Arial Narrow" panose="020B0606020202030204" pitchFamily="34" charset="0"/>
                <a:cs typeface="Times New Roman" panose="02020603050405020304" pitchFamily="18" charset="0"/>
              </a:rPr>
              <a:t>L’affichage des zones/sous-zones concernées par les erreurs dans </a:t>
            </a:r>
            <a:r>
              <a:rPr lang="fr-FR" b="1" i="1" dirty="0" err="1">
                <a:solidFill>
                  <a:srgbClr val="CF491B"/>
                </a:solidFill>
                <a:latin typeface="Arial Narrow" panose="020B0606020202030204" pitchFamily="34" charset="0"/>
                <a:cs typeface="Times New Roman" panose="02020603050405020304" pitchFamily="18" charset="0"/>
              </a:rPr>
              <a:t>QualiMarc</a:t>
            </a:r>
            <a:endParaRPr lang="fr-FR" sz="2400" dirty="0">
              <a:solidFill>
                <a:srgbClr val="CF491B"/>
              </a:solidFill>
              <a:latin typeface="Arial Narrow" panose="020B0606020202030204" pitchFamily="34" charset="0"/>
            </a:endParaRPr>
          </a:p>
        </p:txBody>
      </p:sp>
      <p:sp>
        <p:nvSpPr>
          <p:cNvPr id="7" name="ZoneTexte 6">
            <a:extLst>
              <a:ext uri="{FF2B5EF4-FFF2-40B4-BE49-F238E27FC236}">
                <a16:creationId xmlns:a16="http://schemas.microsoft.com/office/drawing/2014/main" id="{C24752D4-8526-AA44-DD58-30BE535A41AF}"/>
              </a:ext>
            </a:extLst>
          </p:cNvPr>
          <p:cNvSpPr txBox="1"/>
          <p:nvPr/>
        </p:nvSpPr>
        <p:spPr>
          <a:xfrm>
            <a:off x="562203" y="2674006"/>
            <a:ext cx="2813685" cy="1754326"/>
          </a:xfrm>
          <a:prstGeom prst="rect">
            <a:avLst/>
          </a:prstGeom>
          <a:noFill/>
        </p:spPr>
        <p:txBody>
          <a:bodyPr wrap="square">
            <a:spAutoFit/>
          </a:bodyPr>
          <a:lstStyle/>
          <a:p>
            <a:pPr marL="0" indent="0" algn="just">
              <a:buNone/>
            </a:pPr>
            <a:r>
              <a:rPr lang="fr-FR" sz="1800" dirty="0">
                <a:solidFill>
                  <a:srgbClr val="002060"/>
                </a:solidFill>
                <a:latin typeface="Arial Narrow" panose="020B0606020202030204" pitchFamily="34" charset="0"/>
              </a:rPr>
              <a:t>Certaines zones/sous-zones peuvent parfois apparaître dans le rapport d’erreurs de </a:t>
            </a:r>
            <a:r>
              <a:rPr lang="fr-FR" sz="1800" dirty="0" err="1">
                <a:solidFill>
                  <a:srgbClr val="002060"/>
                </a:solidFill>
                <a:latin typeface="Arial Narrow" panose="020B0606020202030204" pitchFamily="34" charset="0"/>
              </a:rPr>
              <a:t>QualiMarc</a:t>
            </a:r>
            <a:r>
              <a:rPr lang="fr-FR" sz="1800" dirty="0">
                <a:solidFill>
                  <a:srgbClr val="002060"/>
                </a:solidFill>
                <a:latin typeface="Arial Narrow" panose="020B0606020202030204" pitchFamily="34" charset="0"/>
              </a:rPr>
              <a:t> alors qu’elles n’ont visiblement pas de lien avec l’erreur détectée…</a:t>
            </a:r>
          </a:p>
        </p:txBody>
      </p:sp>
      <p:pic>
        <p:nvPicPr>
          <p:cNvPr id="10" name="Image 9" descr="Une image contenant noir, obscurité&#10;&#10;Description générée automatiquement">
            <a:extLst>
              <a:ext uri="{FF2B5EF4-FFF2-40B4-BE49-F238E27FC236}">
                <a16:creationId xmlns:a16="http://schemas.microsoft.com/office/drawing/2014/main" id="{7EA1C557-D57A-D367-6307-FBCB9DF5CE9A}"/>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864521" y="2035796"/>
            <a:ext cx="1093370" cy="1093370"/>
          </a:xfrm>
          <a:prstGeom prst="rect">
            <a:avLst/>
          </a:prstGeom>
        </p:spPr>
      </p:pic>
      <p:pic>
        <p:nvPicPr>
          <p:cNvPr id="11" name="Image 10" descr="Une image contenant noir, obscurité&#10;&#10;Description générée automatiquement">
            <a:extLst>
              <a:ext uri="{FF2B5EF4-FFF2-40B4-BE49-F238E27FC236}">
                <a16:creationId xmlns:a16="http://schemas.microsoft.com/office/drawing/2014/main" id="{E226FD97-08DC-FF70-1744-6C6D093E686F}"/>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177434" y="3792867"/>
            <a:ext cx="497561" cy="497561"/>
          </a:xfrm>
          <a:prstGeom prst="rect">
            <a:avLst/>
          </a:prstGeom>
        </p:spPr>
      </p:pic>
    </p:spTree>
    <p:extLst>
      <p:ext uri="{BB962C8B-B14F-4D97-AF65-F5344CB8AC3E}">
        <p14:creationId xmlns:p14="http://schemas.microsoft.com/office/powerpoint/2010/main" val="3728522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6C8DC84-B719-65A9-40D6-298703BFF5DF}"/>
              </a:ext>
            </a:extLst>
          </p:cNvPr>
          <p:cNvPicPr>
            <a:picLocks noChangeAspect="1"/>
          </p:cNvPicPr>
          <p:nvPr/>
        </p:nvPicPr>
        <p:blipFill>
          <a:blip r:embed="rId3"/>
          <a:stretch>
            <a:fillRect/>
          </a:stretch>
        </p:blipFill>
        <p:spPr>
          <a:xfrm>
            <a:off x="1200149" y="2116023"/>
            <a:ext cx="8636185" cy="4519715"/>
          </a:xfrm>
          <a:prstGeom prst="rect">
            <a:avLst/>
          </a:prstGeom>
        </p:spPr>
      </p:pic>
      <p:sp>
        <p:nvSpPr>
          <p:cNvPr id="5" name="Espace réservé du numéro de diapositive 4"/>
          <p:cNvSpPr>
            <a:spLocks noGrp="1"/>
          </p:cNvSpPr>
          <p:nvPr>
            <p:ph type="sldNum" sz="quarter" idx="12"/>
          </p:nvPr>
        </p:nvSpPr>
        <p:spPr/>
        <p:txBody>
          <a:bodyPr/>
          <a:lstStyle/>
          <a:p>
            <a:fld id="{5CE2FCBC-EEB5-4C69-B74C-B6D6B76A6DCD}" type="slidenum">
              <a:rPr lang="fr-FR" smtClean="0"/>
              <a:t>28</a:t>
            </a:fld>
            <a:endParaRPr lang="fr-FR"/>
          </a:p>
        </p:txBody>
      </p:sp>
      <p:sp>
        <p:nvSpPr>
          <p:cNvPr id="17" name="Rectangle 16">
            <a:extLst>
              <a:ext uri="{FF2B5EF4-FFF2-40B4-BE49-F238E27FC236}">
                <a16:creationId xmlns:a16="http://schemas.microsoft.com/office/drawing/2014/main" id="{D054138C-87CA-68EB-928E-E10FA8B80BD7}"/>
              </a:ext>
            </a:extLst>
          </p:cNvPr>
          <p:cNvSpPr/>
          <p:nvPr/>
        </p:nvSpPr>
        <p:spPr>
          <a:xfrm>
            <a:off x="1426465" y="4325112"/>
            <a:ext cx="1993392" cy="463191"/>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3" name="Rectangle 2">
            <a:extLst>
              <a:ext uri="{FF2B5EF4-FFF2-40B4-BE49-F238E27FC236}">
                <a16:creationId xmlns:a16="http://schemas.microsoft.com/office/drawing/2014/main" id="{7FF693E9-624E-16BE-1277-489F911EA818}"/>
              </a:ext>
            </a:extLst>
          </p:cNvPr>
          <p:cNvSpPr/>
          <p:nvPr/>
        </p:nvSpPr>
        <p:spPr>
          <a:xfrm>
            <a:off x="1426465" y="5852161"/>
            <a:ext cx="2514599" cy="707134"/>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5" name="Titre 1">
            <a:extLst>
              <a:ext uri="{FF2B5EF4-FFF2-40B4-BE49-F238E27FC236}">
                <a16:creationId xmlns:a16="http://schemas.microsoft.com/office/drawing/2014/main" id="{A739DBCF-5E6B-1489-ECCA-CA0696EC6117}"/>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7" name="Picture 4" descr="Réglage - Icônes des médias sociaux gratuites">
            <a:extLst>
              <a:ext uri="{FF2B5EF4-FFF2-40B4-BE49-F238E27FC236}">
                <a16:creationId xmlns:a16="http://schemas.microsoft.com/office/drawing/2014/main" id="{AE156964-7857-78BD-76C9-EEBD3E63D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C51CB94C-D2B3-9DB4-8D56-0369AC310083}"/>
              </a:ext>
            </a:extLst>
          </p:cNvPr>
          <p:cNvSpPr txBox="1"/>
          <p:nvPr/>
        </p:nvSpPr>
        <p:spPr>
          <a:xfrm>
            <a:off x="1088518" y="1436918"/>
            <a:ext cx="10424159" cy="646331"/>
          </a:xfrm>
          <a:prstGeom prst="rect">
            <a:avLst/>
          </a:prstGeom>
          <a:noFill/>
        </p:spPr>
        <p:txBody>
          <a:bodyPr wrap="square">
            <a:spAutoFit/>
          </a:bodyPr>
          <a:lstStyle/>
          <a:p>
            <a:pPr marL="0" indent="0">
              <a:buNone/>
            </a:pPr>
            <a:r>
              <a:rPr lang="fr-FR" sz="1800" dirty="0">
                <a:solidFill>
                  <a:srgbClr val="002060"/>
                </a:solidFill>
                <a:latin typeface="Arial Narrow" panose="020B0606020202030204" pitchFamily="34" charset="0"/>
              </a:rPr>
              <a:t>… il s’agit de zones/sous-zones sur lesquelles nous avons dû nous baser pour l’écriture de règles. </a:t>
            </a:r>
          </a:p>
          <a:p>
            <a:pPr marL="0" indent="0">
              <a:buNone/>
            </a:pPr>
            <a:r>
              <a:rPr lang="fr-FR" sz="1800" dirty="0">
                <a:solidFill>
                  <a:srgbClr val="002060"/>
                </a:solidFill>
                <a:latin typeface="Arial Narrow" panose="020B0606020202030204" pitchFamily="34" charset="0"/>
              </a:rPr>
              <a:t>Par exemple : pour éviter que les vérifications soient effectuées dans les zones de données locales, exclusion des 700$1 :</a:t>
            </a:r>
          </a:p>
        </p:txBody>
      </p:sp>
      <p:pic>
        <p:nvPicPr>
          <p:cNvPr id="10" name="Image 9">
            <a:extLst>
              <a:ext uri="{FF2B5EF4-FFF2-40B4-BE49-F238E27FC236}">
                <a16:creationId xmlns:a16="http://schemas.microsoft.com/office/drawing/2014/main" id="{5FB23FC2-175D-83FE-59CB-00A6198D9EDB}"/>
              </a:ext>
            </a:extLst>
          </p:cNvPr>
          <p:cNvPicPr>
            <a:picLocks noChangeAspect="1"/>
          </p:cNvPicPr>
          <p:nvPr/>
        </p:nvPicPr>
        <p:blipFill>
          <a:blip r:embed="rId5"/>
          <a:stretch>
            <a:fillRect/>
          </a:stretch>
        </p:blipFill>
        <p:spPr>
          <a:xfrm>
            <a:off x="3890465" y="2783693"/>
            <a:ext cx="7686220" cy="1257955"/>
          </a:xfrm>
          <a:prstGeom prst="rect">
            <a:avLst/>
          </a:prstGeom>
        </p:spPr>
      </p:pic>
      <p:sp>
        <p:nvSpPr>
          <p:cNvPr id="11" name="Rectangle 10">
            <a:extLst>
              <a:ext uri="{FF2B5EF4-FFF2-40B4-BE49-F238E27FC236}">
                <a16:creationId xmlns:a16="http://schemas.microsoft.com/office/drawing/2014/main" id="{FD2FBF05-886C-3AF9-7FA4-46297CE9E10F}"/>
              </a:ext>
            </a:extLst>
          </p:cNvPr>
          <p:cNvSpPr/>
          <p:nvPr/>
        </p:nvSpPr>
        <p:spPr>
          <a:xfrm>
            <a:off x="5674995" y="3225597"/>
            <a:ext cx="512828" cy="406805"/>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6" name="Rectangle 15">
            <a:extLst>
              <a:ext uri="{FF2B5EF4-FFF2-40B4-BE49-F238E27FC236}">
                <a16:creationId xmlns:a16="http://schemas.microsoft.com/office/drawing/2014/main" id="{E83A4880-D3F9-9F06-52C1-8B41B88F7803}"/>
              </a:ext>
            </a:extLst>
          </p:cNvPr>
          <p:cNvSpPr/>
          <p:nvPr/>
        </p:nvSpPr>
        <p:spPr>
          <a:xfrm>
            <a:off x="4733164" y="3240224"/>
            <a:ext cx="512827" cy="406805"/>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cxnSp>
        <p:nvCxnSpPr>
          <p:cNvPr id="22" name="Connecteur droit avec flèche 21">
            <a:extLst>
              <a:ext uri="{FF2B5EF4-FFF2-40B4-BE49-F238E27FC236}">
                <a16:creationId xmlns:a16="http://schemas.microsoft.com/office/drawing/2014/main" id="{7E181510-DFCE-167B-8E6B-7EBAA23E7A22}"/>
              </a:ext>
            </a:extLst>
          </p:cNvPr>
          <p:cNvCxnSpPr>
            <a:cxnSpLocks/>
            <a:stCxn id="17" idx="3"/>
          </p:cNvCxnSpPr>
          <p:nvPr/>
        </p:nvCxnSpPr>
        <p:spPr>
          <a:xfrm flipV="1">
            <a:off x="3419857" y="3647029"/>
            <a:ext cx="1313307" cy="909679"/>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1E542760-583B-56A6-5B1C-4293EC1EF45B}"/>
              </a:ext>
            </a:extLst>
          </p:cNvPr>
          <p:cNvCxnSpPr>
            <a:cxnSpLocks/>
            <a:stCxn id="3" idx="3"/>
          </p:cNvCxnSpPr>
          <p:nvPr/>
        </p:nvCxnSpPr>
        <p:spPr>
          <a:xfrm flipV="1">
            <a:off x="3941064" y="3647029"/>
            <a:ext cx="1733931" cy="255869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02ED84E6-1838-46DC-9F15-FB7A1A4E4321}"/>
              </a:ext>
            </a:extLst>
          </p:cNvPr>
          <p:cNvSpPr txBox="1"/>
          <p:nvPr/>
        </p:nvSpPr>
        <p:spPr>
          <a:xfrm>
            <a:off x="5925060" y="4788303"/>
            <a:ext cx="3617030" cy="923330"/>
          </a:xfrm>
          <a:prstGeom prst="rect">
            <a:avLst/>
          </a:prstGeom>
          <a:noFill/>
        </p:spPr>
        <p:txBody>
          <a:bodyPr wrap="square">
            <a:spAutoFit/>
          </a:bodyPr>
          <a:lstStyle/>
          <a:p>
            <a:pPr marL="0" indent="0">
              <a:buNone/>
            </a:pPr>
            <a:r>
              <a:rPr lang="fr-FR" sz="1800" dirty="0">
                <a:solidFill>
                  <a:srgbClr val="FFC000"/>
                </a:solidFill>
                <a:latin typeface="Arial Narrow" panose="020B0606020202030204" pitchFamily="34" charset="0"/>
              </a:rPr>
              <a:t>A terme, nous prévoyons de ne plus faire remonter l’affichage des ces zones dans le tableau des résultats </a:t>
            </a:r>
          </a:p>
        </p:txBody>
      </p:sp>
      <p:sp>
        <p:nvSpPr>
          <p:cNvPr id="20" name="Espace réservé du contenu 2">
            <a:extLst>
              <a:ext uri="{FF2B5EF4-FFF2-40B4-BE49-F238E27FC236}">
                <a16:creationId xmlns:a16="http://schemas.microsoft.com/office/drawing/2014/main" id="{FD11A132-8EA1-5822-F7F3-15FDAA2FF214}"/>
              </a:ext>
            </a:extLst>
          </p:cNvPr>
          <p:cNvSpPr txBox="1">
            <a:spLocks/>
          </p:cNvSpPr>
          <p:nvPr/>
        </p:nvSpPr>
        <p:spPr>
          <a:xfrm>
            <a:off x="1707418" y="1145932"/>
            <a:ext cx="9936256" cy="49727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a:solidFill>
                  <a:srgbClr val="CF491B"/>
                </a:solidFill>
                <a:latin typeface="Arial Narrow" panose="020B0606020202030204" pitchFamily="34" charset="0"/>
                <a:cs typeface="Times New Roman" panose="02020603050405020304" pitchFamily="18" charset="0"/>
              </a:rPr>
              <a:t>L’affichage des zones/sous-zones concernées par les erreurs dans </a:t>
            </a:r>
            <a:r>
              <a:rPr lang="fr-FR" b="1" i="1" dirty="0" err="1">
                <a:solidFill>
                  <a:srgbClr val="CF491B"/>
                </a:solidFill>
                <a:latin typeface="Arial Narrow" panose="020B0606020202030204" pitchFamily="34" charset="0"/>
                <a:cs typeface="Times New Roman" panose="02020603050405020304" pitchFamily="18" charset="0"/>
              </a:rPr>
              <a:t>QualiMarc</a:t>
            </a:r>
            <a:endParaRPr lang="fr-FR" sz="24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3190968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29</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EF1B407F-C409-E6BA-4A8F-26C28291F3B0}"/>
              </a:ext>
            </a:extLst>
          </p:cNvPr>
          <p:cNvSpPr txBox="1">
            <a:spLocks/>
          </p:cNvSpPr>
          <p:nvPr/>
        </p:nvSpPr>
        <p:spPr>
          <a:xfrm>
            <a:off x="2404879" y="2228497"/>
            <a:ext cx="7382242" cy="33524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4000" b="1" i="1" dirty="0" err="1">
                <a:solidFill>
                  <a:srgbClr val="CF491B"/>
                </a:solidFill>
                <a:latin typeface="Arial Narrow" panose="020B0606020202030204" pitchFamily="34" charset="0"/>
                <a:cs typeface="Times New Roman" panose="02020603050405020304" pitchFamily="18" charset="0"/>
              </a:rPr>
              <a:t>QualiMarc</a:t>
            </a:r>
            <a:endParaRPr lang="fr-FR" sz="36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2972826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30</a:t>
            </a:fld>
            <a:endParaRPr lang="fr-FR"/>
          </a:p>
        </p:txBody>
      </p:sp>
      <p:pic>
        <p:nvPicPr>
          <p:cNvPr id="8" name="Image 7">
            <a:extLst>
              <a:ext uri="{FF2B5EF4-FFF2-40B4-BE49-F238E27FC236}">
                <a16:creationId xmlns:a16="http://schemas.microsoft.com/office/drawing/2014/main" id="{14C32E92-26B0-D5D0-BBFD-9529EE181ECD}"/>
              </a:ext>
            </a:extLst>
          </p:cNvPr>
          <p:cNvPicPr>
            <a:picLocks noChangeAspect="1"/>
          </p:cNvPicPr>
          <p:nvPr/>
        </p:nvPicPr>
        <p:blipFill>
          <a:blip r:embed="rId3"/>
          <a:stretch>
            <a:fillRect/>
          </a:stretch>
        </p:blipFill>
        <p:spPr>
          <a:xfrm>
            <a:off x="1273713" y="1880714"/>
            <a:ext cx="4429125" cy="4381500"/>
          </a:xfrm>
          <a:prstGeom prst="rect">
            <a:avLst/>
          </a:prstGeom>
        </p:spPr>
      </p:pic>
      <p:sp>
        <p:nvSpPr>
          <p:cNvPr id="7" name="Titre 1">
            <a:extLst>
              <a:ext uri="{FF2B5EF4-FFF2-40B4-BE49-F238E27FC236}">
                <a16:creationId xmlns:a16="http://schemas.microsoft.com/office/drawing/2014/main" id="{04BA616D-FB05-5D5A-4630-6B6A470435FF}"/>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2" name="Picture 4" descr="Réglage - Icônes des médias sociaux gratuites">
            <a:extLst>
              <a:ext uri="{FF2B5EF4-FFF2-40B4-BE49-F238E27FC236}">
                <a16:creationId xmlns:a16="http://schemas.microsoft.com/office/drawing/2014/main" id="{E5016C01-6DD1-4F67-35F4-623F455B95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5" name="Espace réservé du contenu 2">
            <a:extLst>
              <a:ext uri="{FF2B5EF4-FFF2-40B4-BE49-F238E27FC236}">
                <a16:creationId xmlns:a16="http://schemas.microsoft.com/office/drawing/2014/main" id="{77122D4D-C4BB-53CD-BE76-BB41FA948957}"/>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1611031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31</a:t>
            </a:fld>
            <a:endParaRPr lang="fr-FR"/>
          </a:p>
        </p:txBody>
      </p:sp>
      <p:pic>
        <p:nvPicPr>
          <p:cNvPr id="8" name="Image 7">
            <a:extLst>
              <a:ext uri="{FF2B5EF4-FFF2-40B4-BE49-F238E27FC236}">
                <a16:creationId xmlns:a16="http://schemas.microsoft.com/office/drawing/2014/main" id="{14C32E92-26B0-D5D0-BBFD-9529EE181ECD}"/>
              </a:ext>
            </a:extLst>
          </p:cNvPr>
          <p:cNvPicPr>
            <a:picLocks noChangeAspect="1"/>
          </p:cNvPicPr>
          <p:nvPr/>
        </p:nvPicPr>
        <p:blipFill>
          <a:blip r:embed="rId3"/>
          <a:stretch>
            <a:fillRect/>
          </a:stretch>
        </p:blipFill>
        <p:spPr>
          <a:xfrm>
            <a:off x="1273713" y="1880714"/>
            <a:ext cx="4429125" cy="4381500"/>
          </a:xfrm>
          <a:prstGeom prst="rect">
            <a:avLst/>
          </a:prstGeom>
        </p:spPr>
      </p:pic>
      <p:sp>
        <p:nvSpPr>
          <p:cNvPr id="17" name="Rectangle 16">
            <a:extLst>
              <a:ext uri="{FF2B5EF4-FFF2-40B4-BE49-F238E27FC236}">
                <a16:creationId xmlns:a16="http://schemas.microsoft.com/office/drawing/2014/main" id="{D054138C-87CA-68EB-928E-E10FA8B80BD7}"/>
              </a:ext>
            </a:extLst>
          </p:cNvPr>
          <p:cNvSpPr/>
          <p:nvPr/>
        </p:nvSpPr>
        <p:spPr>
          <a:xfrm>
            <a:off x="2001379" y="1933242"/>
            <a:ext cx="309613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0" name="Rectangle 9">
            <a:extLst>
              <a:ext uri="{FF2B5EF4-FFF2-40B4-BE49-F238E27FC236}">
                <a16:creationId xmlns:a16="http://schemas.microsoft.com/office/drawing/2014/main" id="{9F917512-AA7E-F538-99AA-BE369017BE79}"/>
              </a:ext>
            </a:extLst>
          </p:cNvPr>
          <p:cNvSpPr/>
          <p:nvPr/>
        </p:nvSpPr>
        <p:spPr>
          <a:xfrm>
            <a:off x="2001378" y="2351202"/>
            <a:ext cx="2045105"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2" name="Rectangle 11">
            <a:extLst>
              <a:ext uri="{FF2B5EF4-FFF2-40B4-BE49-F238E27FC236}">
                <a16:creationId xmlns:a16="http://schemas.microsoft.com/office/drawing/2014/main" id="{EFB8B3CB-DD8F-B7A2-A6B7-34A158E7A53E}"/>
              </a:ext>
            </a:extLst>
          </p:cNvPr>
          <p:cNvSpPr/>
          <p:nvPr/>
        </p:nvSpPr>
        <p:spPr>
          <a:xfrm>
            <a:off x="2001378" y="3535462"/>
            <a:ext cx="181387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3" name="Rectangle 12">
            <a:extLst>
              <a:ext uri="{FF2B5EF4-FFF2-40B4-BE49-F238E27FC236}">
                <a16:creationId xmlns:a16="http://schemas.microsoft.com/office/drawing/2014/main" id="{0EAA7D51-A630-4277-6AC3-BE784E15F8DD}"/>
              </a:ext>
            </a:extLst>
          </p:cNvPr>
          <p:cNvSpPr/>
          <p:nvPr/>
        </p:nvSpPr>
        <p:spPr>
          <a:xfrm>
            <a:off x="2001378" y="3945328"/>
            <a:ext cx="181387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4" name="Rectangle 13">
            <a:extLst>
              <a:ext uri="{FF2B5EF4-FFF2-40B4-BE49-F238E27FC236}">
                <a16:creationId xmlns:a16="http://schemas.microsoft.com/office/drawing/2014/main" id="{B56FF565-9A18-A66D-2973-CC56EF5F4FB7}"/>
              </a:ext>
            </a:extLst>
          </p:cNvPr>
          <p:cNvSpPr/>
          <p:nvPr/>
        </p:nvSpPr>
        <p:spPr>
          <a:xfrm>
            <a:off x="1980357" y="2742297"/>
            <a:ext cx="1446015"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5" name="Rectangle 14">
            <a:extLst>
              <a:ext uri="{FF2B5EF4-FFF2-40B4-BE49-F238E27FC236}">
                <a16:creationId xmlns:a16="http://schemas.microsoft.com/office/drawing/2014/main" id="{483ABF31-037E-E943-FDED-9047EB3B7A3A}"/>
              </a:ext>
            </a:extLst>
          </p:cNvPr>
          <p:cNvSpPr/>
          <p:nvPr/>
        </p:nvSpPr>
        <p:spPr>
          <a:xfrm>
            <a:off x="2001378" y="3144367"/>
            <a:ext cx="2672318"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3" name="ZoneTexte 22">
            <a:extLst>
              <a:ext uri="{FF2B5EF4-FFF2-40B4-BE49-F238E27FC236}">
                <a16:creationId xmlns:a16="http://schemas.microsoft.com/office/drawing/2014/main" id="{399ECD74-1E9B-C185-9F19-1316C04EC7E6}"/>
              </a:ext>
            </a:extLst>
          </p:cNvPr>
          <p:cNvSpPr txBox="1"/>
          <p:nvPr/>
        </p:nvSpPr>
        <p:spPr>
          <a:xfrm>
            <a:off x="5757845" y="2679636"/>
            <a:ext cx="2338196" cy="830997"/>
          </a:xfrm>
          <a:prstGeom prst="rect">
            <a:avLst/>
          </a:prstGeom>
          <a:noFill/>
        </p:spPr>
        <p:txBody>
          <a:bodyPr wrap="square">
            <a:spAutoFit/>
          </a:bodyPr>
          <a:lstStyle/>
          <a:p>
            <a:r>
              <a:rPr lang="fr-FR" sz="2400" b="1" dirty="0">
                <a:solidFill>
                  <a:srgbClr val="FFC000"/>
                </a:solidFill>
                <a:latin typeface="Arial Narrow" panose="020B0606020202030204" pitchFamily="34" charset="0"/>
              </a:rPr>
              <a:t>Règles portant sur les contenus </a:t>
            </a:r>
            <a:endParaRPr lang="fr-FR" sz="2400" b="1" dirty="0">
              <a:solidFill>
                <a:srgbClr val="FFC000"/>
              </a:solidFill>
            </a:endParaRPr>
          </a:p>
        </p:txBody>
      </p:sp>
      <p:sp>
        <p:nvSpPr>
          <p:cNvPr id="4" name="Titre 1">
            <a:extLst>
              <a:ext uri="{FF2B5EF4-FFF2-40B4-BE49-F238E27FC236}">
                <a16:creationId xmlns:a16="http://schemas.microsoft.com/office/drawing/2014/main" id="{341F2FCB-32D6-D269-4D4D-18C31935815A}"/>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7" name="Picture 4" descr="Réglage - Icônes des médias sociaux gratuites">
            <a:extLst>
              <a:ext uri="{FF2B5EF4-FFF2-40B4-BE49-F238E27FC236}">
                <a16:creationId xmlns:a16="http://schemas.microsoft.com/office/drawing/2014/main" id="{E2F5D1F4-B9E5-2CB0-0B8B-05567146AB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2">
            <a:extLst>
              <a:ext uri="{FF2B5EF4-FFF2-40B4-BE49-F238E27FC236}">
                <a16:creationId xmlns:a16="http://schemas.microsoft.com/office/drawing/2014/main" id="{71A5A234-918F-E898-584C-2F9B8721199F}"/>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1009243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32</a:t>
            </a:fld>
            <a:endParaRPr lang="fr-FR" dirty="0"/>
          </a:p>
        </p:txBody>
      </p:sp>
      <p:pic>
        <p:nvPicPr>
          <p:cNvPr id="8" name="Image 7">
            <a:extLst>
              <a:ext uri="{FF2B5EF4-FFF2-40B4-BE49-F238E27FC236}">
                <a16:creationId xmlns:a16="http://schemas.microsoft.com/office/drawing/2014/main" id="{14C32E92-26B0-D5D0-BBFD-9529EE181ECD}"/>
              </a:ext>
            </a:extLst>
          </p:cNvPr>
          <p:cNvPicPr>
            <a:picLocks noChangeAspect="1"/>
          </p:cNvPicPr>
          <p:nvPr/>
        </p:nvPicPr>
        <p:blipFill>
          <a:blip r:embed="rId3"/>
          <a:stretch>
            <a:fillRect/>
          </a:stretch>
        </p:blipFill>
        <p:spPr>
          <a:xfrm>
            <a:off x="1273713" y="1880714"/>
            <a:ext cx="4429125" cy="4381500"/>
          </a:xfrm>
          <a:prstGeom prst="rect">
            <a:avLst/>
          </a:prstGeom>
        </p:spPr>
      </p:pic>
      <p:sp>
        <p:nvSpPr>
          <p:cNvPr id="17" name="Rectangle 16">
            <a:extLst>
              <a:ext uri="{FF2B5EF4-FFF2-40B4-BE49-F238E27FC236}">
                <a16:creationId xmlns:a16="http://schemas.microsoft.com/office/drawing/2014/main" id="{D054138C-87CA-68EB-928E-E10FA8B80BD7}"/>
              </a:ext>
            </a:extLst>
          </p:cNvPr>
          <p:cNvSpPr/>
          <p:nvPr/>
        </p:nvSpPr>
        <p:spPr>
          <a:xfrm>
            <a:off x="2001379" y="1933242"/>
            <a:ext cx="309613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0" name="Rectangle 9">
            <a:extLst>
              <a:ext uri="{FF2B5EF4-FFF2-40B4-BE49-F238E27FC236}">
                <a16:creationId xmlns:a16="http://schemas.microsoft.com/office/drawing/2014/main" id="{9F917512-AA7E-F538-99AA-BE369017BE79}"/>
              </a:ext>
            </a:extLst>
          </p:cNvPr>
          <p:cNvSpPr/>
          <p:nvPr/>
        </p:nvSpPr>
        <p:spPr>
          <a:xfrm>
            <a:off x="2001378" y="2351202"/>
            <a:ext cx="2045105"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2" name="Rectangle 11">
            <a:extLst>
              <a:ext uri="{FF2B5EF4-FFF2-40B4-BE49-F238E27FC236}">
                <a16:creationId xmlns:a16="http://schemas.microsoft.com/office/drawing/2014/main" id="{EFB8B3CB-DD8F-B7A2-A6B7-34A158E7A53E}"/>
              </a:ext>
            </a:extLst>
          </p:cNvPr>
          <p:cNvSpPr/>
          <p:nvPr/>
        </p:nvSpPr>
        <p:spPr>
          <a:xfrm>
            <a:off x="2001378" y="3535462"/>
            <a:ext cx="181387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3" name="Rectangle 12">
            <a:extLst>
              <a:ext uri="{FF2B5EF4-FFF2-40B4-BE49-F238E27FC236}">
                <a16:creationId xmlns:a16="http://schemas.microsoft.com/office/drawing/2014/main" id="{0EAA7D51-A630-4277-6AC3-BE784E15F8DD}"/>
              </a:ext>
            </a:extLst>
          </p:cNvPr>
          <p:cNvSpPr/>
          <p:nvPr/>
        </p:nvSpPr>
        <p:spPr>
          <a:xfrm>
            <a:off x="2001378" y="3945328"/>
            <a:ext cx="181387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4" name="Rectangle 13">
            <a:extLst>
              <a:ext uri="{FF2B5EF4-FFF2-40B4-BE49-F238E27FC236}">
                <a16:creationId xmlns:a16="http://schemas.microsoft.com/office/drawing/2014/main" id="{B56FF565-9A18-A66D-2973-CC56EF5F4FB7}"/>
              </a:ext>
            </a:extLst>
          </p:cNvPr>
          <p:cNvSpPr/>
          <p:nvPr/>
        </p:nvSpPr>
        <p:spPr>
          <a:xfrm>
            <a:off x="1980357" y="2742297"/>
            <a:ext cx="1446015"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5" name="Rectangle 14">
            <a:extLst>
              <a:ext uri="{FF2B5EF4-FFF2-40B4-BE49-F238E27FC236}">
                <a16:creationId xmlns:a16="http://schemas.microsoft.com/office/drawing/2014/main" id="{483ABF31-037E-E943-FDED-9047EB3B7A3A}"/>
              </a:ext>
            </a:extLst>
          </p:cNvPr>
          <p:cNvSpPr/>
          <p:nvPr/>
        </p:nvSpPr>
        <p:spPr>
          <a:xfrm>
            <a:off x="2001378" y="3144367"/>
            <a:ext cx="2672318"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6" name="Rectangle 15">
            <a:extLst>
              <a:ext uri="{FF2B5EF4-FFF2-40B4-BE49-F238E27FC236}">
                <a16:creationId xmlns:a16="http://schemas.microsoft.com/office/drawing/2014/main" id="{F2FAB145-8A4D-10D6-5594-C5B98BFBC977}"/>
              </a:ext>
            </a:extLst>
          </p:cNvPr>
          <p:cNvSpPr/>
          <p:nvPr/>
        </p:nvSpPr>
        <p:spPr>
          <a:xfrm>
            <a:off x="2001378" y="4303848"/>
            <a:ext cx="2129188"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8" name="Rectangle 17">
            <a:extLst>
              <a:ext uri="{FF2B5EF4-FFF2-40B4-BE49-F238E27FC236}">
                <a16:creationId xmlns:a16="http://schemas.microsoft.com/office/drawing/2014/main" id="{C00043D6-69BD-FEF5-6A11-2AA6E08CA61B}"/>
              </a:ext>
            </a:extLst>
          </p:cNvPr>
          <p:cNvSpPr/>
          <p:nvPr/>
        </p:nvSpPr>
        <p:spPr>
          <a:xfrm>
            <a:off x="2001378" y="4737374"/>
            <a:ext cx="1708774"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9" name="Rectangle 18">
            <a:extLst>
              <a:ext uri="{FF2B5EF4-FFF2-40B4-BE49-F238E27FC236}">
                <a16:creationId xmlns:a16="http://schemas.microsoft.com/office/drawing/2014/main" id="{BC13438E-A8AE-7BFB-0DC8-CD83335E63ED}"/>
              </a:ext>
            </a:extLst>
          </p:cNvPr>
          <p:cNvSpPr/>
          <p:nvPr/>
        </p:nvSpPr>
        <p:spPr>
          <a:xfrm>
            <a:off x="2001378" y="5152778"/>
            <a:ext cx="2129188"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0" name="Rectangle 19">
            <a:extLst>
              <a:ext uri="{FF2B5EF4-FFF2-40B4-BE49-F238E27FC236}">
                <a16:creationId xmlns:a16="http://schemas.microsoft.com/office/drawing/2014/main" id="{45E6D829-BCF1-654D-B9DA-77D228E27C3A}"/>
              </a:ext>
            </a:extLst>
          </p:cNvPr>
          <p:cNvSpPr/>
          <p:nvPr/>
        </p:nvSpPr>
        <p:spPr>
          <a:xfrm>
            <a:off x="2001377" y="5497145"/>
            <a:ext cx="2980525"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1" name="Rectangle 20">
            <a:extLst>
              <a:ext uri="{FF2B5EF4-FFF2-40B4-BE49-F238E27FC236}">
                <a16:creationId xmlns:a16="http://schemas.microsoft.com/office/drawing/2014/main" id="{9EC4D36D-4633-1C70-BF14-13CD3D1B938B}"/>
              </a:ext>
            </a:extLst>
          </p:cNvPr>
          <p:cNvSpPr/>
          <p:nvPr/>
        </p:nvSpPr>
        <p:spPr>
          <a:xfrm>
            <a:off x="1990868" y="5930671"/>
            <a:ext cx="1813878"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3" name="ZoneTexte 22">
            <a:extLst>
              <a:ext uri="{FF2B5EF4-FFF2-40B4-BE49-F238E27FC236}">
                <a16:creationId xmlns:a16="http://schemas.microsoft.com/office/drawing/2014/main" id="{399ECD74-1E9B-C185-9F19-1316C04EC7E6}"/>
              </a:ext>
            </a:extLst>
          </p:cNvPr>
          <p:cNvSpPr txBox="1"/>
          <p:nvPr/>
        </p:nvSpPr>
        <p:spPr>
          <a:xfrm>
            <a:off x="5757845" y="2679636"/>
            <a:ext cx="2338196" cy="830997"/>
          </a:xfrm>
          <a:prstGeom prst="rect">
            <a:avLst/>
          </a:prstGeom>
          <a:noFill/>
        </p:spPr>
        <p:txBody>
          <a:bodyPr wrap="square">
            <a:spAutoFit/>
          </a:bodyPr>
          <a:lstStyle/>
          <a:p>
            <a:r>
              <a:rPr lang="fr-FR" sz="2400" b="1" dirty="0">
                <a:solidFill>
                  <a:srgbClr val="FFC000"/>
                </a:solidFill>
                <a:latin typeface="Arial Narrow" panose="020B0606020202030204" pitchFamily="34" charset="0"/>
              </a:rPr>
              <a:t>Règles portant sur les contenus </a:t>
            </a:r>
            <a:endParaRPr lang="fr-FR" sz="2400" b="1" dirty="0">
              <a:solidFill>
                <a:srgbClr val="FFC000"/>
              </a:solidFill>
            </a:endParaRPr>
          </a:p>
        </p:txBody>
      </p:sp>
      <p:sp>
        <p:nvSpPr>
          <p:cNvPr id="24" name="ZoneTexte 23">
            <a:extLst>
              <a:ext uri="{FF2B5EF4-FFF2-40B4-BE49-F238E27FC236}">
                <a16:creationId xmlns:a16="http://schemas.microsoft.com/office/drawing/2014/main" id="{FBD54D36-75F6-8D3E-152D-7AF1C9CED6B8}"/>
              </a:ext>
            </a:extLst>
          </p:cNvPr>
          <p:cNvSpPr txBox="1"/>
          <p:nvPr/>
        </p:nvSpPr>
        <p:spPr>
          <a:xfrm>
            <a:off x="5778866" y="4827280"/>
            <a:ext cx="2997272" cy="1200329"/>
          </a:xfrm>
          <a:prstGeom prst="rect">
            <a:avLst/>
          </a:prstGeom>
          <a:noFill/>
        </p:spPr>
        <p:txBody>
          <a:bodyPr wrap="square">
            <a:spAutoFit/>
          </a:bodyPr>
          <a:lstStyle/>
          <a:p>
            <a:r>
              <a:rPr lang="fr-FR" sz="2400" b="1" dirty="0">
                <a:solidFill>
                  <a:schemeClr val="accent6"/>
                </a:solidFill>
                <a:latin typeface="Arial Narrow" panose="020B0606020202030204" pitchFamily="34" charset="0"/>
              </a:rPr>
              <a:t>Règles portant sur la structure/syntaxe </a:t>
            </a:r>
            <a:r>
              <a:rPr lang="fr-FR" sz="2400" b="1" dirty="0" err="1">
                <a:solidFill>
                  <a:schemeClr val="accent6"/>
                </a:solidFill>
                <a:latin typeface="Arial Narrow" panose="020B0606020202030204" pitchFamily="34" charset="0"/>
              </a:rPr>
              <a:t>Unimarc</a:t>
            </a:r>
            <a:endParaRPr lang="fr-FR" sz="2400" b="1" dirty="0">
              <a:solidFill>
                <a:schemeClr val="accent6"/>
              </a:solidFill>
            </a:endParaRPr>
          </a:p>
        </p:txBody>
      </p:sp>
      <p:sp>
        <p:nvSpPr>
          <p:cNvPr id="4" name="Titre 1">
            <a:extLst>
              <a:ext uri="{FF2B5EF4-FFF2-40B4-BE49-F238E27FC236}">
                <a16:creationId xmlns:a16="http://schemas.microsoft.com/office/drawing/2014/main" id="{E3B92B9D-77C6-6F4A-516D-A5E3BF90CC6A}"/>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7" name="Picture 4" descr="Réglage - Icônes des médias sociaux gratuites">
            <a:extLst>
              <a:ext uri="{FF2B5EF4-FFF2-40B4-BE49-F238E27FC236}">
                <a16:creationId xmlns:a16="http://schemas.microsoft.com/office/drawing/2014/main" id="{1A6FCE25-F957-F2BB-16A2-EBF4333140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2">
            <a:extLst>
              <a:ext uri="{FF2B5EF4-FFF2-40B4-BE49-F238E27FC236}">
                <a16:creationId xmlns:a16="http://schemas.microsoft.com/office/drawing/2014/main" id="{40C91143-439E-C652-D5F5-6BFF2011F12E}"/>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2262357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33</a:t>
            </a:fld>
            <a:endParaRPr lang="fr-FR"/>
          </a:p>
        </p:txBody>
      </p:sp>
      <p:pic>
        <p:nvPicPr>
          <p:cNvPr id="8" name="Image 7">
            <a:extLst>
              <a:ext uri="{FF2B5EF4-FFF2-40B4-BE49-F238E27FC236}">
                <a16:creationId xmlns:a16="http://schemas.microsoft.com/office/drawing/2014/main" id="{14C32E92-26B0-D5D0-BBFD-9529EE181ECD}"/>
              </a:ext>
            </a:extLst>
          </p:cNvPr>
          <p:cNvPicPr>
            <a:picLocks noChangeAspect="1"/>
          </p:cNvPicPr>
          <p:nvPr/>
        </p:nvPicPr>
        <p:blipFill>
          <a:blip r:embed="rId3"/>
          <a:stretch>
            <a:fillRect/>
          </a:stretch>
        </p:blipFill>
        <p:spPr>
          <a:xfrm>
            <a:off x="1273713" y="1880714"/>
            <a:ext cx="4429125" cy="4381500"/>
          </a:xfrm>
          <a:prstGeom prst="rect">
            <a:avLst/>
          </a:prstGeom>
        </p:spPr>
      </p:pic>
      <p:sp>
        <p:nvSpPr>
          <p:cNvPr id="17" name="Rectangle 16">
            <a:extLst>
              <a:ext uri="{FF2B5EF4-FFF2-40B4-BE49-F238E27FC236}">
                <a16:creationId xmlns:a16="http://schemas.microsoft.com/office/drawing/2014/main" id="{D054138C-87CA-68EB-928E-E10FA8B80BD7}"/>
              </a:ext>
            </a:extLst>
          </p:cNvPr>
          <p:cNvSpPr/>
          <p:nvPr/>
        </p:nvSpPr>
        <p:spPr>
          <a:xfrm>
            <a:off x="2001379" y="1933242"/>
            <a:ext cx="309613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0" name="Rectangle 9">
            <a:extLst>
              <a:ext uri="{FF2B5EF4-FFF2-40B4-BE49-F238E27FC236}">
                <a16:creationId xmlns:a16="http://schemas.microsoft.com/office/drawing/2014/main" id="{9F917512-AA7E-F538-99AA-BE369017BE79}"/>
              </a:ext>
            </a:extLst>
          </p:cNvPr>
          <p:cNvSpPr/>
          <p:nvPr/>
        </p:nvSpPr>
        <p:spPr>
          <a:xfrm>
            <a:off x="2001378" y="2351202"/>
            <a:ext cx="2045105"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2" name="Rectangle 11">
            <a:extLst>
              <a:ext uri="{FF2B5EF4-FFF2-40B4-BE49-F238E27FC236}">
                <a16:creationId xmlns:a16="http://schemas.microsoft.com/office/drawing/2014/main" id="{EFB8B3CB-DD8F-B7A2-A6B7-34A158E7A53E}"/>
              </a:ext>
            </a:extLst>
          </p:cNvPr>
          <p:cNvSpPr/>
          <p:nvPr/>
        </p:nvSpPr>
        <p:spPr>
          <a:xfrm>
            <a:off x="2001378" y="3535462"/>
            <a:ext cx="181387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3" name="Rectangle 12">
            <a:extLst>
              <a:ext uri="{FF2B5EF4-FFF2-40B4-BE49-F238E27FC236}">
                <a16:creationId xmlns:a16="http://schemas.microsoft.com/office/drawing/2014/main" id="{0EAA7D51-A630-4277-6AC3-BE784E15F8DD}"/>
              </a:ext>
            </a:extLst>
          </p:cNvPr>
          <p:cNvSpPr/>
          <p:nvPr/>
        </p:nvSpPr>
        <p:spPr>
          <a:xfrm>
            <a:off x="2001378" y="3945328"/>
            <a:ext cx="1813877"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4" name="Rectangle 13">
            <a:extLst>
              <a:ext uri="{FF2B5EF4-FFF2-40B4-BE49-F238E27FC236}">
                <a16:creationId xmlns:a16="http://schemas.microsoft.com/office/drawing/2014/main" id="{B56FF565-9A18-A66D-2973-CC56EF5F4FB7}"/>
              </a:ext>
            </a:extLst>
          </p:cNvPr>
          <p:cNvSpPr/>
          <p:nvPr/>
        </p:nvSpPr>
        <p:spPr>
          <a:xfrm>
            <a:off x="1980357" y="2742297"/>
            <a:ext cx="1446015"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5" name="Rectangle 14">
            <a:extLst>
              <a:ext uri="{FF2B5EF4-FFF2-40B4-BE49-F238E27FC236}">
                <a16:creationId xmlns:a16="http://schemas.microsoft.com/office/drawing/2014/main" id="{483ABF31-037E-E943-FDED-9047EB3B7A3A}"/>
              </a:ext>
            </a:extLst>
          </p:cNvPr>
          <p:cNvSpPr/>
          <p:nvPr/>
        </p:nvSpPr>
        <p:spPr>
          <a:xfrm>
            <a:off x="2001378" y="3144367"/>
            <a:ext cx="2672318" cy="260505"/>
          </a:xfrm>
          <a:prstGeom prst="rect">
            <a:avLst/>
          </a:prstGeom>
          <a:solidFill>
            <a:schemeClr val="accent4">
              <a:lumMod val="60000"/>
              <a:lumOff val="40000"/>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6" name="Rectangle 15">
            <a:extLst>
              <a:ext uri="{FF2B5EF4-FFF2-40B4-BE49-F238E27FC236}">
                <a16:creationId xmlns:a16="http://schemas.microsoft.com/office/drawing/2014/main" id="{F2FAB145-8A4D-10D6-5594-C5B98BFBC977}"/>
              </a:ext>
            </a:extLst>
          </p:cNvPr>
          <p:cNvSpPr/>
          <p:nvPr/>
        </p:nvSpPr>
        <p:spPr>
          <a:xfrm>
            <a:off x="2001378" y="4303848"/>
            <a:ext cx="2129188"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8" name="Rectangle 17">
            <a:extLst>
              <a:ext uri="{FF2B5EF4-FFF2-40B4-BE49-F238E27FC236}">
                <a16:creationId xmlns:a16="http://schemas.microsoft.com/office/drawing/2014/main" id="{C00043D6-69BD-FEF5-6A11-2AA6E08CA61B}"/>
              </a:ext>
            </a:extLst>
          </p:cNvPr>
          <p:cNvSpPr/>
          <p:nvPr/>
        </p:nvSpPr>
        <p:spPr>
          <a:xfrm>
            <a:off x="2001378" y="4737374"/>
            <a:ext cx="1708774"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9" name="Rectangle 18">
            <a:extLst>
              <a:ext uri="{FF2B5EF4-FFF2-40B4-BE49-F238E27FC236}">
                <a16:creationId xmlns:a16="http://schemas.microsoft.com/office/drawing/2014/main" id="{BC13438E-A8AE-7BFB-0DC8-CD83335E63ED}"/>
              </a:ext>
            </a:extLst>
          </p:cNvPr>
          <p:cNvSpPr/>
          <p:nvPr/>
        </p:nvSpPr>
        <p:spPr>
          <a:xfrm>
            <a:off x="2001378" y="5152778"/>
            <a:ext cx="2129188"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0" name="Rectangle 19">
            <a:extLst>
              <a:ext uri="{FF2B5EF4-FFF2-40B4-BE49-F238E27FC236}">
                <a16:creationId xmlns:a16="http://schemas.microsoft.com/office/drawing/2014/main" id="{45E6D829-BCF1-654D-B9DA-77D228E27C3A}"/>
              </a:ext>
            </a:extLst>
          </p:cNvPr>
          <p:cNvSpPr/>
          <p:nvPr/>
        </p:nvSpPr>
        <p:spPr>
          <a:xfrm>
            <a:off x="2001377" y="5497145"/>
            <a:ext cx="2980525"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1" name="Rectangle 20">
            <a:extLst>
              <a:ext uri="{FF2B5EF4-FFF2-40B4-BE49-F238E27FC236}">
                <a16:creationId xmlns:a16="http://schemas.microsoft.com/office/drawing/2014/main" id="{9EC4D36D-4633-1C70-BF14-13CD3D1B938B}"/>
              </a:ext>
            </a:extLst>
          </p:cNvPr>
          <p:cNvSpPr/>
          <p:nvPr/>
        </p:nvSpPr>
        <p:spPr>
          <a:xfrm>
            <a:off x="1990868" y="5930671"/>
            <a:ext cx="1813878" cy="260505"/>
          </a:xfrm>
          <a:prstGeom prst="rect">
            <a:avLst/>
          </a:prstGeom>
          <a:solidFill>
            <a:schemeClr val="accent6">
              <a:alpha val="6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3" name="ZoneTexte 22">
            <a:extLst>
              <a:ext uri="{FF2B5EF4-FFF2-40B4-BE49-F238E27FC236}">
                <a16:creationId xmlns:a16="http://schemas.microsoft.com/office/drawing/2014/main" id="{399ECD74-1E9B-C185-9F19-1316C04EC7E6}"/>
              </a:ext>
            </a:extLst>
          </p:cNvPr>
          <p:cNvSpPr txBox="1"/>
          <p:nvPr/>
        </p:nvSpPr>
        <p:spPr>
          <a:xfrm>
            <a:off x="5757845" y="2679636"/>
            <a:ext cx="2338196" cy="830997"/>
          </a:xfrm>
          <a:prstGeom prst="rect">
            <a:avLst/>
          </a:prstGeom>
          <a:noFill/>
        </p:spPr>
        <p:txBody>
          <a:bodyPr wrap="square">
            <a:spAutoFit/>
          </a:bodyPr>
          <a:lstStyle/>
          <a:p>
            <a:r>
              <a:rPr lang="fr-FR" sz="2400" b="1" dirty="0">
                <a:solidFill>
                  <a:srgbClr val="FFC000"/>
                </a:solidFill>
                <a:latin typeface="Arial Narrow" panose="020B0606020202030204" pitchFamily="34" charset="0"/>
              </a:rPr>
              <a:t>Règles portant sur les contenus </a:t>
            </a:r>
            <a:endParaRPr lang="fr-FR" sz="2400" b="1" dirty="0">
              <a:solidFill>
                <a:srgbClr val="FFC000"/>
              </a:solidFill>
            </a:endParaRPr>
          </a:p>
        </p:txBody>
      </p:sp>
      <p:sp>
        <p:nvSpPr>
          <p:cNvPr id="27" name="Accolade fermante 26">
            <a:extLst>
              <a:ext uri="{FF2B5EF4-FFF2-40B4-BE49-F238E27FC236}">
                <a16:creationId xmlns:a16="http://schemas.microsoft.com/office/drawing/2014/main" id="{C2ABA183-AB26-EB19-48C2-89D54757E92B}"/>
              </a:ext>
            </a:extLst>
          </p:cNvPr>
          <p:cNvSpPr/>
          <p:nvPr/>
        </p:nvSpPr>
        <p:spPr>
          <a:xfrm>
            <a:off x="8250622" y="2351202"/>
            <a:ext cx="1198180" cy="3723777"/>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ZoneTexte 27">
            <a:extLst>
              <a:ext uri="{FF2B5EF4-FFF2-40B4-BE49-F238E27FC236}">
                <a16:creationId xmlns:a16="http://schemas.microsoft.com/office/drawing/2014/main" id="{923CA3F3-B77C-9AB9-D952-3E9791F08FC4}"/>
              </a:ext>
            </a:extLst>
          </p:cNvPr>
          <p:cNvSpPr txBox="1"/>
          <p:nvPr/>
        </p:nvSpPr>
        <p:spPr>
          <a:xfrm>
            <a:off x="9373335" y="3257620"/>
            <a:ext cx="2409943" cy="1569660"/>
          </a:xfrm>
          <a:prstGeom prst="rect">
            <a:avLst/>
          </a:prstGeom>
          <a:noFill/>
        </p:spPr>
        <p:txBody>
          <a:bodyPr wrap="square">
            <a:spAutoFit/>
          </a:bodyPr>
          <a:lstStyle/>
          <a:p>
            <a:pPr algn="ctr"/>
            <a:r>
              <a:rPr lang="fr-FR" sz="2400" b="1" dirty="0">
                <a:latin typeface="Arial Narrow" panose="020B0606020202030204" pitchFamily="34" charset="0"/>
              </a:rPr>
              <a:t>Règles utilisables indépendamment ou de manière cumulative </a:t>
            </a:r>
            <a:endParaRPr lang="fr-FR" sz="2400" b="1" dirty="0"/>
          </a:p>
        </p:txBody>
      </p:sp>
      <p:sp>
        <p:nvSpPr>
          <p:cNvPr id="4" name="Titre 1">
            <a:extLst>
              <a:ext uri="{FF2B5EF4-FFF2-40B4-BE49-F238E27FC236}">
                <a16:creationId xmlns:a16="http://schemas.microsoft.com/office/drawing/2014/main" id="{3537D6E0-F5DD-6DBE-D3C7-9D28CCBE77A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7" name="Picture 4" descr="Réglage - Icônes des médias sociaux gratuites">
            <a:extLst>
              <a:ext uri="{FF2B5EF4-FFF2-40B4-BE49-F238E27FC236}">
                <a16:creationId xmlns:a16="http://schemas.microsoft.com/office/drawing/2014/main" id="{8A64B71F-5174-BB0A-4816-38528808FC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2">
            <a:extLst>
              <a:ext uri="{FF2B5EF4-FFF2-40B4-BE49-F238E27FC236}">
                <a16:creationId xmlns:a16="http://schemas.microsoft.com/office/drawing/2014/main" id="{9477A996-74A8-200A-33FB-79B54B5941E6}"/>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
        <p:nvSpPr>
          <p:cNvPr id="3" name="ZoneTexte 2">
            <a:extLst>
              <a:ext uri="{FF2B5EF4-FFF2-40B4-BE49-F238E27FC236}">
                <a16:creationId xmlns:a16="http://schemas.microsoft.com/office/drawing/2014/main" id="{48E948C4-8774-A4A5-94CD-DC48C5DF8207}"/>
              </a:ext>
            </a:extLst>
          </p:cNvPr>
          <p:cNvSpPr txBox="1"/>
          <p:nvPr/>
        </p:nvSpPr>
        <p:spPr>
          <a:xfrm>
            <a:off x="5778866" y="4827280"/>
            <a:ext cx="2997272" cy="1200329"/>
          </a:xfrm>
          <a:prstGeom prst="rect">
            <a:avLst/>
          </a:prstGeom>
          <a:noFill/>
        </p:spPr>
        <p:txBody>
          <a:bodyPr wrap="square">
            <a:spAutoFit/>
          </a:bodyPr>
          <a:lstStyle/>
          <a:p>
            <a:r>
              <a:rPr lang="fr-FR" sz="2400" b="1" dirty="0">
                <a:solidFill>
                  <a:schemeClr val="accent6"/>
                </a:solidFill>
                <a:latin typeface="Arial Narrow" panose="020B0606020202030204" pitchFamily="34" charset="0"/>
              </a:rPr>
              <a:t>Règles portant sur la structure/syntaxe </a:t>
            </a:r>
            <a:r>
              <a:rPr lang="fr-FR" sz="2400" b="1" dirty="0" err="1">
                <a:solidFill>
                  <a:schemeClr val="accent6"/>
                </a:solidFill>
                <a:latin typeface="Arial Narrow" panose="020B0606020202030204" pitchFamily="34" charset="0"/>
              </a:rPr>
              <a:t>Unimarc</a:t>
            </a:r>
            <a:endParaRPr lang="fr-FR" sz="2400" b="1" dirty="0">
              <a:solidFill>
                <a:schemeClr val="accent6"/>
              </a:solidFill>
            </a:endParaRPr>
          </a:p>
        </p:txBody>
      </p:sp>
    </p:spTree>
    <p:extLst>
      <p:ext uri="{BB962C8B-B14F-4D97-AF65-F5344CB8AC3E}">
        <p14:creationId xmlns:p14="http://schemas.microsoft.com/office/powerpoint/2010/main" val="4091315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34</a:t>
            </a:fld>
            <a:endParaRPr lang="fr-FR"/>
          </a:p>
        </p:txBody>
      </p:sp>
      <p:sp>
        <p:nvSpPr>
          <p:cNvPr id="6" name="Titre 1"/>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2" name="Picture 4" descr="Réglage - Icônes des médias sociaux gratuites">
            <a:extLst>
              <a:ext uri="{FF2B5EF4-FFF2-40B4-BE49-F238E27FC236}">
                <a16:creationId xmlns:a16="http://schemas.microsoft.com/office/drawing/2014/main" id="{7A02715E-6537-EC27-D988-BA8B0A107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4"/>
          <a:stretch>
            <a:fillRect/>
          </a:stretch>
        </p:blipFill>
        <p:spPr>
          <a:xfrm>
            <a:off x="1062990" y="1622016"/>
            <a:ext cx="7221412" cy="4555998"/>
          </a:xfrm>
          <a:prstGeom prst="rect">
            <a:avLst/>
          </a:prstGeom>
        </p:spPr>
      </p:pic>
      <p:sp>
        <p:nvSpPr>
          <p:cNvPr id="3" name="Espace réservé du contenu 2">
            <a:extLst>
              <a:ext uri="{FF2B5EF4-FFF2-40B4-BE49-F238E27FC236}">
                <a16:creationId xmlns:a16="http://schemas.microsoft.com/office/drawing/2014/main" id="{44E38490-32FC-E670-E950-8F6B41DCEE13}"/>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2742736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35</a:t>
            </a:fld>
            <a:endParaRPr lang="fr-FR"/>
          </a:p>
        </p:txBody>
      </p:sp>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3"/>
          <a:stretch>
            <a:fillRect/>
          </a:stretch>
        </p:blipFill>
        <p:spPr>
          <a:xfrm>
            <a:off x="1062990" y="1622016"/>
            <a:ext cx="7221412" cy="4555998"/>
          </a:xfrm>
          <a:prstGeom prst="rect">
            <a:avLst/>
          </a:prstGeom>
        </p:spPr>
      </p:pic>
      <p:sp>
        <p:nvSpPr>
          <p:cNvPr id="17" name="Rectangle 16">
            <a:extLst>
              <a:ext uri="{FF2B5EF4-FFF2-40B4-BE49-F238E27FC236}">
                <a16:creationId xmlns:a16="http://schemas.microsoft.com/office/drawing/2014/main" id="{D054138C-87CA-68EB-928E-E10FA8B80BD7}"/>
              </a:ext>
            </a:extLst>
          </p:cNvPr>
          <p:cNvSpPr/>
          <p:nvPr/>
        </p:nvSpPr>
        <p:spPr>
          <a:xfrm>
            <a:off x="1426465" y="3639510"/>
            <a:ext cx="1993392" cy="837897"/>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pic>
        <p:nvPicPr>
          <p:cNvPr id="8" name="Image 7">
            <a:extLst>
              <a:ext uri="{FF2B5EF4-FFF2-40B4-BE49-F238E27FC236}">
                <a16:creationId xmlns:a16="http://schemas.microsoft.com/office/drawing/2014/main" id="{1FA1D7A4-246E-2466-5C34-AD7327F032AF}"/>
              </a:ext>
            </a:extLst>
          </p:cNvPr>
          <p:cNvPicPr>
            <a:picLocks noChangeAspect="1"/>
          </p:cNvPicPr>
          <p:nvPr/>
        </p:nvPicPr>
        <p:blipFill>
          <a:blip r:embed="rId4"/>
          <a:stretch>
            <a:fillRect/>
          </a:stretch>
        </p:blipFill>
        <p:spPr>
          <a:xfrm>
            <a:off x="8496300" y="3858433"/>
            <a:ext cx="2971800" cy="400050"/>
          </a:xfrm>
          <a:prstGeom prst="rect">
            <a:avLst/>
          </a:prstGeom>
        </p:spPr>
      </p:pic>
      <p:cxnSp>
        <p:nvCxnSpPr>
          <p:cNvPr id="22" name="Connecteur droit avec flèche 21">
            <a:extLst>
              <a:ext uri="{FF2B5EF4-FFF2-40B4-BE49-F238E27FC236}">
                <a16:creationId xmlns:a16="http://schemas.microsoft.com/office/drawing/2014/main" id="{7E181510-DFCE-167B-8E6B-7EBAA23E7A22}"/>
              </a:ext>
            </a:extLst>
          </p:cNvPr>
          <p:cNvCxnSpPr>
            <a:cxnSpLocks/>
            <a:stCxn id="17" idx="3"/>
            <a:endCxn id="8" idx="1"/>
          </p:cNvCxnSpPr>
          <p:nvPr/>
        </p:nvCxnSpPr>
        <p:spPr>
          <a:xfrm flipV="1">
            <a:off x="3419857" y="4058458"/>
            <a:ext cx="5076443" cy="1"/>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id="{117FD671-E8CE-71C9-2B8A-B4618D7C279C}"/>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F919C3E-247A-AC74-C22A-7417DDD17D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D88128A-76DB-7DD1-3274-55A15186F607}"/>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37916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36</a:t>
            </a:fld>
            <a:endParaRPr lang="fr-FR"/>
          </a:p>
        </p:txBody>
      </p:sp>
      <p:pic>
        <p:nvPicPr>
          <p:cNvPr id="4" name="Image 3">
            <a:extLst>
              <a:ext uri="{FF2B5EF4-FFF2-40B4-BE49-F238E27FC236}">
                <a16:creationId xmlns:a16="http://schemas.microsoft.com/office/drawing/2014/main" id="{F6443809-2594-8F5E-30E6-2B539E63DAA2}"/>
              </a:ext>
            </a:extLst>
          </p:cNvPr>
          <p:cNvPicPr>
            <a:picLocks noChangeAspect="1"/>
          </p:cNvPicPr>
          <p:nvPr/>
        </p:nvPicPr>
        <p:blipFill>
          <a:blip r:embed="rId3"/>
          <a:stretch>
            <a:fillRect/>
          </a:stretch>
        </p:blipFill>
        <p:spPr>
          <a:xfrm>
            <a:off x="1062990" y="1622016"/>
            <a:ext cx="7221412" cy="4555998"/>
          </a:xfrm>
          <a:prstGeom prst="rect">
            <a:avLst/>
          </a:prstGeom>
        </p:spPr>
      </p:pic>
      <p:sp>
        <p:nvSpPr>
          <p:cNvPr id="17" name="Rectangle 16">
            <a:extLst>
              <a:ext uri="{FF2B5EF4-FFF2-40B4-BE49-F238E27FC236}">
                <a16:creationId xmlns:a16="http://schemas.microsoft.com/office/drawing/2014/main" id="{D054138C-87CA-68EB-928E-E10FA8B80BD7}"/>
              </a:ext>
            </a:extLst>
          </p:cNvPr>
          <p:cNvSpPr/>
          <p:nvPr/>
        </p:nvSpPr>
        <p:spPr>
          <a:xfrm>
            <a:off x="1426465" y="3639510"/>
            <a:ext cx="1993392" cy="837897"/>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3" name="Rectangle 2">
            <a:extLst>
              <a:ext uri="{FF2B5EF4-FFF2-40B4-BE49-F238E27FC236}">
                <a16:creationId xmlns:a16="http://schemas.microsoft.com/office/drawing/2014/main" id="{7FF693E9-624E-16BE-1277-489F911EA818}"/>
              </a:ext>
            </a:extLst>
          </p:cNvPr>
          <p:cNvSpPr/>
          <p:nvPr/>
        </p:nvSpPr>
        <p:spPr>
          <a:xfrm>
            <a:off x="1426465" y="4648257"/>
            <a:ext cx="2693590" cy="1437233"/>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pic>
        <p:nvPicPr>
          <p:cNvPr id="8" name="Image 7">
            <a:extLst>
              <a:ext uri="{FF2B5EF4-FFF2-40B4-BE49-F238E27FC236}">
                <a16:creationId xmlns:a16="http://schemas.microsoft.com/office/drawing/2014/main" id="{1FA1D7A4-246E-2466-5C34-AD7327F032AF}"/>
              </a:ext>
            </a:extLst>
          </p:cNvPr>
          <p:cNvPicPr>
            <a:picLocks noChangeAspect="1"/>
          </p:cNvPicPr>
          <p:nvPr/>
        </p:nvPicPr>
        <p:blipFill>
          <a:blip r:embed="rId4"/>
          <a:stretch>
            <a:fillRect/>
          </a:stretch>
        </p:blipFill>
        <p:spPr>
          <a:xfrm>
            <a:off x="8496300" y="3858433"/>
            <a:ext cx="2971800" cy="400050"/>
          </a:xfrm>
          <a:prstGeom prst="rect">
            <a:avLst/>
          </a:prstGeom>
        </p:spPr>
      </p:pic>
      <p:pic>
        <p:nvPicPr>
          <p:cNvPr id="10" name="Image 9">
            <a:extLst>
              <a:ext uri="{FF2B5EF4-FFF2-40B4-BE49-F238E27FC236}">
                <a16:creationId xmlns:a16="http://schemas.microsoft.com/office/drawing/2014/main" id="{CA4DDC70-2D33-9CF8-2A52-415C017653C7}"/>
              </a:ext>
            </a:extLst>
          </p:cNvPr>
          <p:cNvPicPr>
            <a:picLocks noChangeAspect="1"/>
          </p:cNvPicPr>
          <p:nvPr/>
        </p:nvPicPr>
        <p:blipFill>
          <a:blip r:embed="rId5"/>
          <a:stretch>
            <a:fillRect/>
          </a:stretch>
        </p:blipFill>
        <p:spPr>
          <a:xfrm>
            <a:off x="8496300" y="5176373"/>
            <a:ext cx="3600450" cy="381000"/>
          </a:xfrm>
          <a:prstGeom prst="rect">
            <a:avLst/>
          </a:prstGeom>
        </p:spPr>
      </p:pic>
      <p:cxnSp>
        <p:nvCxnSpPr>
          <p:cNvPr id="22" name="Connecteur droit avec flèche 21">
            <a:extLst>
              <a:ext uri="{FF2B5EF4-FFF2-40B4-BE49-F238E27FC236}">
                <a16:creationId xmlns:a16="http://schemas.microsoft.com/office/drawing/2014/main" id="{7E181510-DFCE-167B-8E6B-7EBAA23E7A22}"/>
              </a:ext>
            </a:extLst>
          </p:cNvPr>
          <p:cNvCxnSpPr>
            <a:cxnSpLocks/>
            <a:stCxn id="17" idx="3"/>
            <a:endCxn id="8" idx="1"/>
          </p:cNvCxnSpPr>
          <p:nvPr/>
        </p:nvCxnSpPr>
        <p:spPr>
          <a:xfrm flipV="1">
            <a:off x="3419857" y="4058458"/>
            <a:ext cx="5076443" cy="1"/>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1E542760-583B-56A6-5B1C-4293EC1EF45B}"/>
              </a:ext>
            </a:extLst>
          </p:cNvPr>
          <p:cNvCxnSpPr>
            <a:cxnSpLocks/>
            <a:stCxn id="3" idx="3"/>
            <a:endCxn id="10" idx="1"/>
          </p:cNvCxnSpPr>
          <p:nvPr/>
        </p:nvCxnSpPr>
        <p:spPr>
          <a:xfrm flipV="1">
            <a:off x="4120055" y="5366873"/>
            <a:ext cx="4376245" cy="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35" name="Image 34" descr="Une image contenant symbole, cercle, logo, Police&#10;&#10;Description générée automatiquement">
            <a:extLst>
              <a:ext uri="{FF2B5EF4-FFF2-40B4-BE49-F238E27FC236}">
                <a16:creationId xmlns:a16="http://schemas.microsoft.com/office/drawing/2014/main" id="{3D6D6DDF-B8CC-C4C0-81F2-86A07BBA4B31}"/>
              </a:ext>
            </a:extLst>
          </p:cNvPr>
          <p:cNvPicPr>
            <a:picLocks noChangeAspect="1"/>
          </p:cNvPicPr>
          <p:nvPr/>
        </p:nvPicPr>
        <p:blipFill>
          <a:blip r:embed="rId6">
            <a:biLevel thresh="75000"/>
            <a:extLst>
              <a:ext uri="{28A0092B-C50C-407E-A947-70E740481C1C}">
                <a14:useLocalDpi xmlns:a14="http://schemas.microsoft.com/office/drawing/2010/main" val="0"/>
              </a:ext>
            </a:extLst>
          </a:blip>
          <a:stretch>
            <a:fillRect/>
          </a:stretch>
        </p:blipFill>
        <p:spPr>
          <a:xfrm>
            <a:off x="9699357" y="4381932"/>
            <a:ext cx="679986" cy="679986"/>
          </a:xfrm>
          <a:prstGeom prst="rect">
            <a:avLst/>
          </a:prstGeom>
        </p:spPr>
      </p:pic>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a:extLst>
              <a:ext uri="{FF2B5EF4-FFF2-40B4-BE49-F238E27FC236}">
                <a16:creationId xmlns:a16="http://schemas.microsoft.com/office/drawing/2014/main" id="{929B3CAA-CAFF-C023-AF9B-474FF9F6DC22}"/>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Les grands types de règles de contrôle et de vérification de </a:t>
            </a:r>
            <a:r>
              <a:rPr lang="fr-FR" sz="2400" b="1" i="1" dirty="0" err="1">
                <a:solidFill>
                  <a:srgbClr val="CF491B"/>
                </a:solidFill>
                <a:latin typeface="Arial Narrow" panose="020B0606020202030204" pitchFamily="34" charset="0"/>
                <a:cs typeface="Times New Roman" panose="02020603050405020304" pitchFamily="18" charset="0"/>
              </a:rPr>
              <a:t>QualiMarc</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1846337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37</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2">
            <a:extLst>
              <a:ext uri="{FF2B5EF4-FFF2-40B4-BE49-F238E27FC236}">
                <a16:creationId xmlns:a16="http://schemas.microsoft.com/office/drawing/2014/main" id="{539E4A36-86B4-4534-5E91-DB928B18E4D4}"/>
              </a:ext>
            </a:extLst>
          </p:cNvPr>
          <p:cNvSpPr txBox="1">
            <a:spLocks/>
          </p:cNvSpPr>
          <p:nvPr/>
        </p:nvSpPr>
        <p:spPr>
          <a:xfrm>
            <a:off x="3252439" y="1639919"/>
            <a:ext cx="8477105" cy="26167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800" b="1" i="1" dirty="0">
                <a:solidFill>
                  <a:srgbClr val="CF491B"/>
                </a:solidFill>
                <a:latin typeface="Arial Narrow" panose="020B0606020202030204" pitchFamily="34" charset="0"/>
                <a:cs typeface="Times New Roman" panose="02020603050405020304" pitchFamily="18" charset="0"/>
              </a:rPr>
              <a:t>Le cas des thèses</a:t>
            </a:r>
            <a:endParaRPr lang="fr-FR" sz="44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3120684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38</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2">
            <a:extLst>
              <a:ext uri="{FF2B5EF4-FFF2-40B4-BE49-F238E27FC236}">
                <a16:creationId xmlns:a16="http://schemas.microsoft.com/office/drawing/2014/main" id="{539E4A36-86B4-4534-5E91-DB928B18E4D4}"/>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 cas des thèses</a:t>
            </a:r>
            <a:endParaRPr lang="fr-FR" sz="2000" dirty="0">
              <a:solidFill>
                <a:srgbClr val="CF491B"/>
              </a:solidFill>
              <a:latin typeface="Arial Narrow" panose="020B0606020202030204" pitchFamily="34" charset="0"/>
            </a:endParaRPr>
          </a:p>
        </p:txBody>
      </p:sp>
      <p:sp>
        <p:nvSpPr>
          <p:cNvPr id="11" name="ZoneTexte 10">
            <a:extLst>
              <a:ext uri="{FF2B5EF4-FFF2-40B4-BE49-F238E27FC236}">
                <a16:creationId xmlns:a16="http://schemas.microsoft.com/office/drawing/2014/main" id="{7BAA15BC-7E2E-E06F-D480-09A2EF417551}"/>
              </a:ext>
            </a:extLst>
          </p:cNvPr>
          <p:cNvSpPr txBox="1"/>
          <p:nvPr/>
        </p:nvSpPr>
        <p:spPr>
          <a:xfrm>
            <a:off x="687268" y="1739339"/>
            <a:ext cx="10817463" cy="3847207"/>
          </a:xfrm>
          <a:prstGeom prst="rect">
            <a:avLst/>
          </a:prstGeom>
          <a:noFill/>
        </p:spPr>
        <p:txBody>
          <a:bodyPr wrap="square">
            <a:spAutoFit/>
          </a:bodyPr>
          <a:lstStyle/>
          <a:p>
            <a:r>
              <a:rPr lang="fr-FR" sz="2000" dirty="0">
                <a:solidFill>
                  <a:srgbClr val="002060"/>
                </a:solidFill>
                <a:latin typeface="Arial Narrow" panose="020B0606020202030204" pitchFamily="34" charset="0"/>
              </a:rPr>
              <a:t>Les thèses et autres travaux universitaires constituent deux </a:t>
            </a:r>
            <a:r>
              <a:rPr lang="fr-FR" sz="2000" b="1" dirty="0">
                <a:solidFill>
                  <a:srgbClr val="002060"/>
                </a:solidFill>
                <a:latin typeface="Arial Narrow" panose="020B0606020202030204" pitchFamily="34" charset="0"/>
              </a:rPr>
              <a:t>sous-types </a:t>
            </a:r>
            <a:r>
              <a:rPr lang="fr-FR" sz="2000" dirty="0">
                <a:solidFill>
                  <a:srgbClr val="002060"/>
                </a:solidFill>
                <a:latin typeface="Arial Narrow" panose="020B0606020202030204" pitchFamily="34" charset="0"/>
              </a:rPr>
              <a:t>de documents (soutenance et reproduction). </a:t>
            </a:r>
          </a:p>
          <a:p>
            <a:endParaRPr lang="fr-FR" sz="2000" dirty="0">
              <a:solidFill>
                <a:srgbClr val="002060"/>
              </a:solidFill>
              <a:latin typeface="Arial Narrow" panose="020B0606020202030204" pitchFamily="34" charset="0"/>
            </a:endParaRPr>
          </a:p>
          <a:p>
            <a:r>
              <a:rPr lang="fr-FR" sz="2000" dirty="0">
                <a:solidFill>
                  <a:srgbClr val="002060"/>
                </a:solidFill>
                <a:latin typeface="Arial Narrow" panose="020B0606020202030204" pitchFamily="34" charset="0"/>
              </a:rPr>
              <a:t>C’est pour cette raison qu’elles n’apparaissent pas dans les grandes familles de documents proposées dans l’analyse ciblée :</a:t>
            </a:r>
          </a:p>
          <a:p>
            <a:endParaRPr lang="fr-FR" sz="2000" dirty="0">
              <a:solidFill>
                <a:srgbClr val="002060"/>
              </a:solidFill>
              <a:latin typeface="Arial Narrow" panose="020B0606020202030204" pitchFamily="34" charset="0"/>
            </a:endParaRPr>
          </a:p>
          <a:p>
            <a:endParaRPr lang="fr-FR" dirty="0">
              <a:solidFill>
                <a:srgbClr val="002060"/>
              </a:solidFill>
              <a:latin typeface="Arial Narrow" panose="020B0606020202030204" pitchFamily="34" charset="0"/>
            </a:endParaRPr>
          </a:p>
          <a:p>
            <a:r>
              <a:rPr lang="fr-FR" dirty="0">
                <a:solidFill>
                  <a:srgbClr val="002060"/>
                </a:solidFill>
                <a:latin typeface="Arial Narrow" panose="020B0606020202030204" pitchFamily="34" charset="0"/>
              </a:rPr>
              <a:t> </a:t>
            </a:r>
          </a:p>
          <a:p>
            <a:endParaRPr lang="fr-FR" dirty="0">
              <a:solidFill>
                <a:schemeClr val="tx1">
                  <a:lumMod val="75000"/>
                  <a:lumOff val="25000"/>
                </a:schemeClr>
              </a:solidFill>
              <a:latin typeface="Arial Narrow" panose="020B0606020202030204" pitchFamily="34" charset="0"/>
            </a:endParaRPr>
          </a:p>
          <a:p>
            <a:endParaRPr lang="fr-FR" dirty="0">
              <a:solidFill>
                <a:schemeClr val="tx1">
                  <a:lumMod val="75000"/>
                  <a:lumOff val="25000"/>
                </a:schemeClr>
              </a:solidFill>
              <a:latin typeface="Arial Narrow" panose="020B0606020202030204" pitchFamily="34" charset="0"/>
            </a:endParaRPr>
          </a:p>
          <a:p>
            <a:endParaRPr lang="fr-FR" dirty="0">
              <a:solidFill>
                <a:schemeClr val="tx1">
                  <a:lumMod val="75000"/>
                  <a:lumOff val="25000"/>
                </a:schemeClr>
              </a:solidFill>
              <a:latin typeface="Arial Narrow" panose="020B0606020202030204" pitchFamily="34" charset="0"/>
            </a:endParaRPr>
          </a:p>
          <a:p>
            <a:endParaRPr lang="fr-FR" dirty="0">
              <a:solidFill>
                <a:schemeClr val="tx1">
                  <a:lumMod val="75000"/>
                  <a:lumOff val="25000"/>
                </a:schemeClr>
              </a:solidFill>
              <a:latin typeface="Arial Narrow" panose="020B0606020202030204" pitchFamily="34" charset="0"/>
            </a:endParaRPr>
          </a:p>
          <a:p>
            <a:endParaRPr lang="fr-FR" dirty="0">
              <a:solidFill>
                <a:schemeClr val="tx1">
                  <a:lumMod val="75000"/>
                  <a:lumOff val="25000"/>
                </a:schemeClr>
              </a:solidFill>
              <a:latin typeface="Arial Narrow" panose="020B0606020202030204" pitchFamily="34" charset="0"/>
            </a:endParaRPr>
          </a:p>
        </p:txBody>
      </p:sp>
      <p:pic>
        <p:nvPicPr>
          <p:cNvPr id="19" name="Image 18">
            <a:extLst>
              <a:ext uri="{FF2B5EF4-FFF2-40B4-BE49-F238E27FC236}">
                <a16:creationId xmlns:a16="http://schemas.microsoft.com/office/drawing/2014/main" id="{1B91DFB3-CF6A-BCD7-D807-9EFAD0E6638B}"/>
              </a:ext>
            </a:extLst>
          </p:cNvPr>
          <p:cNvPicPr>
            <a:picLocks noChangeAspect="1"/>
          </p:cNvPicPr>
          <p:nvPr/>
        </p:nvPicPr>
        <p:blipFill rotWithShape="1">
          <a:blip r:embed="rId4"/>
          <a:srcRect b="66835"/>
          <a:stretch/>
        </p:blipFill>
        <p:spPr>
          <a:xfrm>
            <a:off x="1627617" y="3732320"/>
            <a:ext cx="8564349" cy="1647800"/>
          </a:xfrm>
          <a:prstGeom prst="rect">
            <a:avLst/>
          </a:prstGeom>
        </p:spPr>
      </p:pic>
    </p:spTree>
    <p:extLst>
      <p:ext uri="{BB962C8B-B14F-4D97-AF65-F5344CB8AC3E}">
        <p14:creationId xmlns:p14="http://schemas.microsoft.com/office/powerpoint/2010/main" val="1639233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39</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7E454330-48C3-BFB8-651E-7E50E271CE27}"/>
              </a:ext>
            </a:extLst>
          </p:cNvPr>
          <p:cNvSpPr txBox="1"/>
          <p:nvPr/>
        </p:nvSpPr>
        <p:spPr>
          <a:xfrm>
            <a:off x="1707418" y="2782669"/>
            <a:ext cx="4188288" cy="1323439"/>
          </a:xfrm>
          <a:prstGeom prst="rect">
            <a:avLst/>
          </a:prstGeom>
          <a:noFill/>
        </p:spPr>
        <p:txBody>
          <a:bodyPr wrap="square">
            <a:spAutoFit/>
          </a:bodyPr>
          <a:lstStyle/>
          <a:p>
            <a:r>
              <a:rPr lang="fr-FR" sz="2000" dirty="0">
                <a:solidFill>
                  <a:srgbClr val="002060"/>
                </a:solidFill>
                <a:latin typeface="Arial Narrow" panose="020B0606020202030204" pitchFamily="34" charset="0"/>
              </a:rPr>
              <a:t>Les thèses apparaissent toutefois en tant que type de document dans le tableau de résultats, pour permettre à l’utilisateur de filtrer ses PPN et faciliter leurs corrections.</a:t>
            </a:r>
          </a:p>
        </p:txBody>
      </p:sp>
      <p:pic>
        <p:nvPicPr>
          <p:cNvPr id="23" name="Image 22">
            <a:extLst>
              <a:ext uri="{FF2B5EF4-FFF2-40B4-BE49-F238E27FC236}">
                <a16:creationId xmlns:a16="http://schemas.microsoft.com/office/drawing/2014/main" id="{E5E2FC40-A3F8-C084-F8D0-DA8CB2665DA8}"/>
              </a:ext>
            </a:extLst>
          </p:cNvPr>
          <p:cNvPicPr>
            <a:picLocks noChangeAspect="1"/>
          </p:cNvPicPr>
          <p:nvPr/>
        </p:nvPicPr>
        <p:blipFill rotWithShape="1">
          <a:blip r:embed="rId4"/>
          <a:srcRect t="8818" r="66897" b="27508"/>
          <a:stretch/>
        </p:blipFill>
        <p:spPr>
          <a:xfrm>
            <a:off x="6082257" y="1289893"/>
            <a:ext cx="3899943" cy="4794308"/>
          </a:xfrm>
          <a:prstGeom prst="rect">
            <a:avLst/>
          </a:prstGeom>
        </p:spPr>
      </p:pic>
      <p:sp>
        <p:nvSpPr>
          <p:cNvPr id="3" name="Rectangle 2">
            <a:extLst>
              <a:ext uri="{FF2B5EF4-FFF2-40B4-BE49-F238E27FC236}">
                <a16:creationId xmlns:a16="http://schemas.microsoft.com/office/drawing/2014/main" id="{C36AA2BE-C177-A6F8-2541-36DCC87EA0C4}"/>
              </a:ext>
            </a:extLst>
          </p:cNvPr>
          <p:cNvSpPr/>
          <p:nvPr/>
        </p:nvSpPr>
        <p:spPr>
          <a:xfrm>
            <a:off x="7653528" y="2099409"/>
            <a:ext cx="1234440" cy="54718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6" name="Espace réservé du contenu 2">
            <a:extLst>
              <a:ext uri="{FF2B5EF4-FFF2-40B4-BE49-F238E27FC236}">
                <a16:creationId xmlns:a16="http://schemas.microsoft.com/office/drawing/2014/main" id="{EAA4317C-8099-EFF9-37DD-B83CFB576E72}"/>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 cas des thèses</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2222074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91F37160-699C-3F5F-EC06-AAEC5E8430BF}"/>
              </a:ext>
            </a:extLst>
          </p:cNvPr>
          <p:cNvGrpSpPr/>
          <p:nvPr/>
        </p:nvGrpSpPr>
        <p:grpSpPr>
          <a:xfrm>
            <a:off x="360228" y="1493180"/>
            <a:ext cx="10993572" cy="4539449"/>
            <a:chOff x="189435" y="2008487"/>
            <a:chExt cx="9853779" cy="3750612"/>
          </a:xfrm>
        </p:grpSpPr>
        <p:pic>
          <p:nvPicPr>
            <p:cNvPr id="4" name="Image 3">
              <a:extLst>
                <a:ext uri="{FF2B5EF4-FFF2-40B4-BE49-F238E27FC236}">
                  <a16:creationId xmlns:a16="http://schemas.microsoft.com/office/drawing/2014/main" id="{20D43551-A33F-0336-22F9-C3CA286D03A6}"/>
                </a:ext>
              </a:extLst>
            </p:cNvPr>
            <p:cNvPicPr>
              <a:picLocks noChangeAspect="1"/>
            </p:cNvPicPr>
            <p:nvPr/>
          </p:nvPicPr>
          <p:blipFill rotWithShape="1">
            <a:blip r:embed="rId3"/>
            <a:srcRect t="13205" b="27239"/>
            <a:stretch/>
          </p:blipFill>
          <p:spPr>
            <a:xfrm>
              <a:off x="189435" y="2008487"/>
              <a:ext cx="9853779" cy="3750612"/>
            </a:xfrm>
            <a:prstGeom prst="rect">
              <a:avLst/>
            </a:prstGeom>
          </p:spPr>
        </p:pic>
        <p:sp>
          <p:nvSpPr>
            <p:cNvPr id="3" name="Rectangle 2">
              <a:extLst>
                <a:ext uri="{FF2B5EF4-FFF2-40B4-BE49-F238E27FC236}">
                  <a16:creationId xmlns:a16="http://schemas.microsoft.com/office/drawing/2014/main" id="{C36AA2BE-C177-A6F8-2541-36DCC87EA0C4}"/>
                </a:ext>
              </a:extLst>
            </p:cNvPr>
            <p:cNvSpPr/>
            <p:nvPr/>
          </p:nvSpPr>
          <p:spPr>
            <a:xfrm>
              <a:off x="190202" y="2472612"/>
              <a:ext cx="3224801" cy="338048"/>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grpSp>
      <p:sp>
        <p:nvSpPr>
          <p:cNvPr id="5" name="Espace réservé du numéro de diapositive 4"/>
          <p:cNvSpPr>
            <a:spLocks noGrp="1"/>
          </p:cNvSpPr>
          <p:nvPr>
            <p:ph type="sldNum" sz="quarter" idx="12"/>
          </p:nvPr>
        </p:nvSpPr>
        <p:spPr/>
        <p:txBody>
          <a:bodyPr/>
          <a:lstStyle/>
          <a:p>
            <a:fld id="{5CE2FCBC-EEB5-4C69-B74C-B6D6B76A6DCD}" type="slidenum">
              <a:rPr lang="fr-FR" smtClean="0"/>
              <a:t>40</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a:extLst>
              <a:ext uri="{FF2B5EF4-FFF2-40B4-BE49-F238E27FC236}">
                <a16:creationId xmlns:a16="http://schemas.microsoft.com/office/drawing/2014/main" id="{4A06666F-C10E-A0D1-BDE1-9BB9E501F643}"/>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 cas des thèses</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1926597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56AE08EC-DB98-8190-E50E-975DB05225B2}"/>
              </a:ext>
            </a:extLst>
          </p:cNvPr>
          <p:cNvGrpSpPr/>
          <p:nvPr/>
        </p:nvGrpSpPr>
        <p:grpSpPr>
          <a:xfrm>
            <a:off x="360228" y="1493180"/>
            <a:ext cx="10993572" cy="4539449"/>
            <a:chOff x="360228" y="1869467"/>
            <a:chExt cx="10993572" cy="4539449"/>
          </a:xfrm>
        </p:grpSpPr>
        <p:grpSp>
          <p:nvGrpSpPr>
            <p:cNvPr id="16" name="Groupe 15">
              <a:extLst>
                <a:ext uri="{FF2B5EF4-FFF2-40B4-BE49-F238E27FC236}">
                  <a16:creationId xmlns:a16="http://schemas.microsoft.com/office/drawing/2014/main" id="{91F37160-699C-3F5F-EC06-AAEC5E8430BF}"/>
                </a:ext>
              </a:extLst>
            </p:cNvPr>
            <p:cNvGrpSpPr/>
            <p:nvPr/>
          </p:nvGrpSpPr>
          <p:grpSpPr>
            <a:xfrm>
              <a:off x="360228" y="1869467"/>
              <a:ext cx="10993572" cy="4539449"/>
              <a:chOff x="189435" y="2008487"/>
              <a:chExt cx="9853779" cy="3750612"/>
            </a:xfrm>
          </p:grpSpPr>
          <p:pic>
            <p:nvPicPr>
              <p:cNvPr id="4" name="Image 3">
                <a:extLst>
                  <a:ext uri="{FF2B5EF4-FFF2-40B4-BE49-F238E27FC236}">
                    <a16:creationId xmlns:a16="http://schemas.microsoft.com/office/drawing/2014/main" id="{20D43551-A33F-0336-22F9-C3CA286D03A6}"/>
                  </a:ext>
                </a:extLst>
              </p:cNvPr>
              <p:cNvPicPr>
                <a:picLocks noChangeAspect="1"/>
              </p:cNvPicPr>
              <p:nvPr/>
            </p:nvPicPr>
            <p:blipFill rotWithShape="1">
              <a:blip r:embed="rId3"/>
              <a:srcRect t="13205" b="27239"/>
              <a:stretch/>
            </p:blipFill>
            <p:spPr>
              <a:xfrm>
                <a:off x="189435" y="2008487"/>
                <a:ext cx="9853779" cy="3750612"/>
              </a:xfrm>
              <a:prstGeom prst="rect">
                <a:avLst/>
              </a:prstGeom>
            </p:spPr>
          </p:pic>
          <p:sp>
            <p:nvSpPr>
              <p:cNvPr id="3" name="Rectangle 2">
                <a:extLst>
                  <a:ext uri="{FF2B5EF4-FFF2-40B4-BE49-F238E27FC236}">
                    <a16:creationId xmlns:a16="http://schemas.microsoft.com/office/drawing/2014/main" id="{C36AA2BE-C177-A6F8-2541-36DCC87EA0C4}"/>
                  </a:ext>
                </a:extLst>
              </p:cNvPr>
              <p:cNvSpPr/>
              <p:nvPr/>
            </p:nvSpPr>
            <p:spPr>
              <a:xfrm>
                <a:off x="190202" y="2472612"/>
                <a:ext cx="3224801" cy="338048"/>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0" name="Rectangle 9">
                <a:extLst>
                  <a:ext uri="{FF2B5EF4-FFF2-40B4-BE49-F238E27FC236}">
                    <a16:creationId xmlns:a16="http://schemas.microsoft.com/office/drawing/2014/main" id="{FE765066-F47F-54EE-BBD8-B943AEFD4A46}"/>
                  </a:ext>
                </a:extLst>
              </p:cNvPr>
              <p:cNvSpPr/>
              <p:nvPr/>
            </p:nvSpPr>
            <p:spPr>
              <a:xfrm>
                <a:off x="3608317" y="3169728"/>
                <a:ext cx="6067528" cy="555459"/>
              </a:xfrm>
              <a:prstGeom prst="rect">
                <a:avLst/>
              </a:prstGeom>
              <a:solidFill>
                <a:srgbClr val="FF597D">
                  <a:alpha val="56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grpSp>
        <p:sp>
          <p:nvSpPr>
            <p:cNvPr id="17" name="Rectangle 16">
              <a:extLst>
                <a:ext uri="{FF2B5EF4-FFF2-40B4-BE49-F238E27FC236}">
                  <a16:creationId xmlns:a16="http://schemas.microsoft.com/office/drawing/2014/main" id="{9C54109E-BD8C-82C2-A631-061D246BD853}"/>
                </a:ext>
              </a:extLst>
            </p:cNvPr>
            <p:cNvSpPr/>
            <p:nvPr/>
          </p:nvSpPr>
          <p:spPr>
            <a:xfrm>
              <a:off x="4174574" y="4340509"/>
              <a:ext cx="6769363" cy="734374"/>
            </a:xfrm>
            <a:prstGeom prst="rect">
              <a:avLst/>
            </a:prstGeom>
            <a:solidFill>
              <a:srgbClr val="FF597D">
                <a:alpha val="56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grpSp>
      <p:sp>
        <p:nvSpPr>
          <p:cNvPr id="5" name="Espace réservé du numéro de diapositive 4"/>
          <p:cNvSpPr>
            <a:spLocks noGrp="1"/>
          </p:cNvSpPr>
          <p:nvPr>
            <p:ph type="sldNum" sz="quarter" idx="12"/>
          </p:nvPr>
        </p:nvSpPr>
        <p:spPr/>
        <p:txBody>
          <a:bodyPr/>
          <a:lstStyle/>
          <a:p>
            <a:fld id="{5CE2FCBC-EEB5-4C69-B74C-B6D6B76A6DCD}" type="slidenum">
              <a:rPr lang="fr-FR" smtClean="0"/>
              <a:t>41</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avec flèche 13">
            <a:extLst>
              <a:ext uri="{FF2B5EF4-FFF2-40B4-BE49-F238E27FC236}">
                <a16:creationId xmlns:a16="http://schemas.microsoft.com/office/drawing/2014/main" id="{464CEA28-8933-FAED-D64E-518AE1BAEC82}"/>
              </a:ext>
            </a:extLst>
          </p:cNvPr>
          <p:cNvCxnSpPr>
            <a:cxnSpLocks/>
          </p:cNvCxnSpPr>
          <p:nvPr/>
        </p:nvCxnSpPr>
        <p:spPr>
          <a:xfrm flipV="1">
            <a:off x="4977553" y="4450987"/>
            <a:ext cx="219785" cy="1261081"/>
          </a:xfrm>
          <a:prstGeom prst="straightConnector1">
            <a:avLst/>
          </a:prstGeom>
          <a:ln w="28575">
            <a:solidFill>
              <a:srgbClr val="FF597D"/>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EC2A919B-75BA-779C-B2CA-EB2A3FF59D11}"/>
              </a:ext>
            </a:extLst>
          </p:cNvPr>
          <p:cNvSpPr txBox="1"/>
          <p:nvPr/>
        </p:nvSpPr>
        <p:spPr>
          <a:xfrm>
            <a:off x="3965239" y="5648656"/>
            <a:ext cx="3875477" cy="923330"/>
          </a:xfrm>
          <a:prstGeom prst="rect">
            <a:avLst/>
          </a:prstGeom>
          <a:noFill/>
        </p:spPr>
        <p:txBody>
          <a:bodyPr wrap="square">
            <a:spAutoFit/>
          </a:bodyPr>
          <a:lstStyle/>
          <a:p>
            <a:r>
              <a:rPr lang="fr-FR" dirty="0">
                <a:solidFill>
                  <a:srgbClr val="FF597D"/>
                </a:solidFill>
                <a:latin typeface="Arial Narrow" panose="020B0606020202030204" pitchFamily="34" charset="0"/>
              </a:rPr>
              <a:t>Les thèses répondent donc à la fois aux règles de validation qui sont associées à leur type de document (ici : monographie)…</a:t>
            </a:r>
          </a:p>
        </p:txBody>
      </p:sp>
      <p:sp>
        <p:nvSpPr>
          <p:cNvPr id="26" name="Espace réservé du contenu 2">
            <a:extLst>
              <a:ext uri="{FF2B5EF4-FFF2-40B4-BE49-F238E27FC236}">
                <a16:creationId xmlns:a16="http://schemas.microsoft.com/office/drawing/2014/main" id="{48DC16E6-DF13-5E6D-2074-4F3069B1B5C8}"/>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 cas des thèses</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2269816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56AE08EC-DB98-8190-E50E-975DB05225B2}"/>
              </a:ext>
            </a:extLst>
          </p:cNvPr>
          <p:cNvGrpSpPr/>
          <p:nvPr/>
        </p:nvGrpSpPr>
        <p:grpSpPr>
          <a:xfrm>
            <a:off x="360228" y="1493180"/>
            <a:ext cx="10993572" cy="4539449"/>
            <a:chOff x="360228" y="1869467"/>
            <a:chExt cx="10993572" cy="4539449"/>
          </a:xfrm>
        </p:grpSpPr>
        <p:grpSp>
          <p:nvGrpSpPr>
            <p:cNvPr id="16" name="Groupe 15">
              <a:extLst>
                <a:ext uri="{FF2B5EF4-FFF2-40B4-BE49-F238E27FC236}">
                  <a16:creationId xmlns:a16="http://schemas.microsoft.com/office/drawing/2014/main" id="{91F37160-699C-3F5F-EC06-AAEC5E8430BF}"/>
                </a:ext>
              </a:extLst>
            </p:cNvPr>
            <p:cNvGrpSpPr/>
            <p:nvPr/>
          </p:nvGrpSpPr>
          <p:grpSpPr>
            <a:xfrm>
              <a:off x="360228" y="1869467"/>
              <a:ext cx="10993572" cy="4539449"/>
              <a:chOff x="189435" y="2008487"/>
              <a:chExt cx="9853779" cy="3750612"/>
            </a:xfrm>
          </p:grpSpPr>
          <p:pic>
            <p:nvPicPr>
              <p:cNvPr id="4" name="Image 3">
                <a:extLst>
                  <a:ext uri="{FF2B5EF4-FFF2-40B4-BE49-F238E27FC236}">
                    <a16:creationId xmlns:a16="http://schemas.microsoft.com/office/drawing/2014/main" id="{20D43551-A33F-0336-22F9-C3CA286D03A6}"/>
                  </a:ext>
                </a:extLst>
              </p:cNvPr>
              <p:cNvPicPr>
                <a:picLocks noChangeAspect="1"/>
              </p:cNvPicPr>
              <p:nvPr/>
            </p:nvPicPr>
            <p:blipFill rotWithShape="1">
              <a:blip r:embed="rId3"/>
              <a:srcRect t="13205" b="27239"/>
              <a:stretch/>
            </p:blipFill>
            <p:spPr>
              <a:xfrm>
                <a:off x="189435" y="2008487"/>
                <a:ext cx="9853779" cy="3750612"/>
              </a:xfrm>
              <a:prstGeom prst="rect">
                <a:avLst/>
              </a:prstGeom>
            </p:spPr>
          </p:pic>
          <p:sp>
            <p:nvSpPr>
              <p:cNvPr id="3" name="Rectangle 2">
                <a:extLst>
                  <a:ext uri="{FF2B5EF4-FFF2-40B4-BE49-F238E27FC236}">
                    <a16:creationId xmlns:a16="http://schemas.microsoft.com/office/drawing/2014/main" id="{C36AA2BE-C177-A6F8-2541-36DCC87EA0C4}"/>
                  </a:ext>
                </a:extLst>
              </p:cNvPr>
              <p:cNvSpPr/>
              <p:nvPr/>
            </p:nvSpPr>
            <p:spPr>
              <a:xfrm>
                <a:off x="190202" y="2472612"/>
                <a:ext cx="3224801" cy="338048"/>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6" name="Rectangle 5">
                <a:extLst>
                  <a:ext uri="{FF2B5EF4-FFF2-40B4-BE49-F238E27FC236}">
                    <a16:creationId xmlns:a16="http://schemas.microsoft.com/office/drawing/2014/main" id="{3FB6CAEB-3073-0BE9-2CFA-602F492A8571}"/>
                  </a:ext>
                </a:extLst>
              </p:cNvPr>
              <p:cNvSpPr/>
              <p:nvPr/>
            </p:nvSpPr>
            <p:spPr>
              <a:xfrm>
                <a:off x="3608317" y="3725188"/>
                <a:ext cx="6067528" cy="338048"/>
              </a:xfrm>
              <a:prstGeom prst="rect">
                <a:avLst/>
              </a:prstGeom>
              <a:solidFill>
                <a:srgbClr val="FFC000">
                  <a:alpha val="33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0" name="Rectangle 9">
                <a:extLst>
                  <a:ext uri="{FF2B5EF4-FFF2-40B4-BE49-F238E27FC236}">
                    <a16:creationId xmlns:a16="http://schemas.microsoft.com/office/drawing/2014/main" id="{FE765066-F47F-54EE-BBD8-B943AEFD4A46}"/>
                  </a:ext>
                </a:extLst>
              </p:cNvPr>
              <p:cNvSpPr/>
              <p:nvPr/>
            </p:nvSpPr>
            <p:spPr>
              <a:xfrm>
                <a:off x="3608317" y="3169728"/>
                <a:ext cx="6067528" cy="555459"/>
              </a:xfrm>
              <a:prstGeom prst="rect">
                <a:avLst/>
              </a:prstGeom>
              <a:solidFill>
                <a:srgbClr val="FF597D">
                  <a:alpha val="56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3" name="Rectangle 12">
                <a:extLst>
                  <a:ext uri="{FF2B5EF4-FFF2-40B4-BE49-F238E27FC236}">
                    <a16:creationId xmlns:a16="http://schemas.microsoft.com/office/drawing/2014/main" id="{67DC0FD6-FB8B-1B45-769A-8988AB2BA866}"/>
                  </a:ext>
                </a:extLst>
              </p:cNvPr>
              <p:cNvSpPr/>
              <p:nvPr/>
            </p:nvSpPr>
            <p:spPr>
              <a:xfrm>
                <a:off x="3608317" y="4656885"/>
                <a:ext cx="6067528" cy="338048"/>
              </a:xfrm>
              <a:prstGeom prst="rect">
                <a:avLst/>
              </a:prstGeom>
              <a:solidFill>
                <a:srgbClr val="FFC000">
                  <a:alpha val="33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grpSp>
        <p:sp>
          <p:nvSpPr>
            <p:cNvPr id="17" name="Rectangle 16">
              <a:extLst>
                <a:ext uri="{FF2B5EF4-FFF2-40B4-BE49-F238E27FC236}">
                  <a16:creationId xmlns:a16="http://schemas.microsoft.com/office/drawing/2014/main" id="{9C54109E-BD8C-82C2-A631-061D246BD853}"/>
                </a:ext>
              </a:extLst>
            </p:cNvPr>
            <p:cNvSpPr/>
            <p:nvPr/>
          </p:nvSpPr>
          <p:spPr>
            <a:xfrm>
              <a:off x="4174574" y="4340509"/>
              <a:ext cx="6769363" cy="734374"/>
            </a:xfrm>
            <a:prstGeom prst="rect">
              <a:avLst/>
            </a:prstGeom>
            <a:solidFill>
              <a:srgbClr val="FF597D">
                <a:alpha val="56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grpSp>
      <p:sp>
        <p:nvSpPr>
          <p:cNvPr id="5" name="Espace réservé du numéro de diapositive 4"/>
          <p:cNvSpPr>
            <a:spLocks noGrp="1"/>
          </p:cNvSpPr>
          <p:nvPr>
            <p:ph type="sldNum" sz="quarter" idx="12"/>
          </p:nvPr>
        </p:nvSpPr>
        <p:spPr/>
        <p:txBody>
          <a:bodyPr/>
          <a:lstStyle/>
          <a:p>
            <a:fld id="{5CE2FCBC-EEB5-4C69-B74C-B6D6B76A6DCD}" type="slidenum">
              <a:rPr lang="fr-FR" smtClean="0"/>
              <a:t>42</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avec flèche 13">
            <a:extLst>
              <a:ext uri="{FF2B5EF4-FFF2-40B4-BE49-F238E27FC236}">
                <a16:creationId xmlns:a16="http://schemas.microsoft.com/office/drawing/2014/main" id="{464CEA28-8933-FAED-D64E-518AE1BAEC82}"/>
              </a:ext>
            </a:extLst>
          </p:cNvPr>
          <p:cNvCxnSpPr>
            <a:cxnSpLocks/>
          </p:cNvCxnSpPr>
          <p:nvPr/>
        </p:nvCxnSpPr>
        <p:spPr>
          <a:xfrm flipV="1">
            <a:off x="4977553" y="4450987"/>
            <a:ext cx="219785" cy="1261081"/>
          </a:xfrm>
          <a:prstGeom prst="straightConnector1">
            <a:avLst/>
          </a:prstGeom>
          <a:ln w="28575">
            <a:solidFill>
              <a:srgbClr val="FF597D"/>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D0B0638D-C010-A60D-B2A2-3E8D44300B5D}"/>
              </a:ext>
            </a:extLst>
          </p:cNvPr>
          <p:cNvCxnSpPr>
            <a:cxnSpLocks/>
          </p:cNvCxnSpPr>
          <p:nvPr/>
        </p:nvCxnSpPr>
        <p:spPr>
          <a:xfrm flipH="1" flipV="1">
            <a:off x="7111836" y="5019271"/>
            <a:ext cx="1342674" cy="110183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9D499ED7-7FF5-B2B3-6B8E-B2805D5AC1D9}"/>
              </a:ext>
            </a:extLst>
          </p:cNvPr>
          <p:cNvSpPr txBox="1"/>
          <p:nvPr/>
        </p:nvSpPr>
        <p:spPr>
          <a:xfrm>
            <a:off x="8235751" y="5468553"/>
            <a:ext cx="3336809" cy="923330"/>
          </a:xfrm>
          <a:prstGeom prst="rect">
            <a:avLst/>
          </a:prstGeom>
          <a:solidFill>
            <a:schemeClr val="bg1"/>
          </a:solidFill>
        </p:spPr>
        <p:txBody>
          <a:bodyPr wrap="square">
            <a:spAutoFit/>
          </a:bodyPr>
          <a:lstStyle/>
          <a:p>
            <a:r>
              <a:rPr lang="fr-FR" b="1" dirty="0">
                <a:solidFill>
                  <a:srgbClr val="FFC000"/>
                </a:solidFill>
                <a:latin typeface="Arial Narrow" panose="020B0606020202030204" pitchFamily="34" charset="0"/>
              </a:rPr>
              <a:t>… ET</a:t>
            </a:r>
            <a:r>
              <a:rPr lang="fr-FR" dirty="0">
                <a:solidFill>
                  <a:srgbClr val="FFC000"/>
                </a:solidFill>
                <a:latin typeface="Arial Narrow" panose="020B0606020202030204" pitchFamily="34" charset="0"/>
              </a:rPr>
              <a:t> à celles spécifiques aux thèses/travaux universitaires (soutenance et/ou reproduction).</a:t>
            </a:r>
            <a:endParaRPr lang="fr-FR" dirty="0">
              <a:solidFill>
                <a:srgbClr val="FFC000"/>
              </a:solidFill>
            </a:endParaRPr>
          </a:p>
        </p:txBody>
      </p:sp>
      <p:sp>
        <p:nvSpPr>
          <p:cNvPr id="19" name="ZoneTexte 18">
            <a:extLst>
              <a:ext uri="{FF2B5EF4-FFF2-40B4-BE49-F238E27FC236}">
                <a16:creationId xmlns:a16="http://schemas.microsoft.com/office/drawing/2014/main" id="{275EC4AA-12C0-68FF-82A2-AEA224BCE190}"/>
              </a:ext>
            </a:extLst>
          </p:cNvPr>
          <p:cNvSpPr txBox="1"/>
          <p:nvPr/>
        </p:nvSpPr>
        <p:spPr>
          <a:xfrm>
            <a:off x="3965239" y="5648656"/>
            <a:ext cx="3875477" cy="923330"/>
          </a:xfrm>
          <a:prstGeom prst="rect">
            <a:avLst/>
          </a:prstGeom>
          <a:noFill/>
        </p:spPr>
        <p:txBody>
          <a:bodyPr wrap="square">
            <a:spAutoFit/>
          </a:bodyPr>
          <a:lstStyle/>
          <a:p>
            <a:r>
              <a:rPr lang="fr-FR" dirty="0">
                <a:solidFill>
                  <a:srgbClr val="FF597D"/>
                </a:solidFill>
                <a:latin typeface="Arial Narrow" panose="020B0606020202030204" pitchFamily="34" charset="0"/>
              </a:rPr>
              <a:t>Les thèses répondent donc à la fois aux règles de validation qui sont associées à leur type de document (ici : monographie)…</a:t>
            </a:r>
          </a:p>
        </p:txBody>
      </p:sp>
      <p:sp>
        <p:nvSpPr>
          <p:cNvPr id="22" name="Espace réservé du contenu 2">
            <a:extLst>
              <a:ext uri="{FF2B5EF4-FFF2-40B4-BE49-F238E27FC236}">
                <a16:creationId xmlns:a16="http://schemas.microsoft.com/office/drawing/2014/main" id="{D46BC2B4-1603-3B9B-C3CF-9BAF56FCB671}"/>
              </a:ext>
            </a:extLst>
          </p:cNvPr>
          <p:cNvSpPr txBox="1">
            <a:spLocks/>
          </p:cNvSpPr>
          <p:nvPr/>
        </p:nvSpPr>
        <p:spPr>
          <a:xfrm>
            <a:off x="1707418" y="1145932"/>
            <a:ext cx="9936256" cy="497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i="1" dirty="0">
                <a:solidFill>
                  <a:srgbClr val="CF491B"/>
                </a:solidFill>
                <a:latin typeface="Arial Narrow" panose="020B0606020202030204" pitchFamily="34" charset="0"/>
                <a:cs typeface="Times New Roman" panose="02020603050405020304" pitchFamily="18" charset="0"/>
              </a:rPr>
              <a:t>Le cas des thèses</a:t>
            </a:r>
            <a:endParaRPr lang="fr-FR" sz="20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708759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43</a:t>
            </a:fld>
            <a:endParaRPr lang="fr-FR" dirty="0"/>
          </a:p>
        </p:txBody>
      </p:sp>
      <p:sp>
        <p:nvSpPr>
          <p:cNvPr id="7" name="Titre 1">
            <a:extLst>
              <a:ext uri="{FF2B5EF4-FFF2-40B4-BE49-F238E27FC236}">
                <a16:creationId xmlns:a16="http://schemas.microsoft.com/office/drawing/2014/main" id="{9E1C5333-37AF-9BBE-08AD-D1CAAE7AAD46}"/>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9" name="Picture 4" descr="Réglage - Icônes des médias sociaux gratuites">
            <a:extLst>
              <a:ext uri="{FF2B5EF4-FFF2-40B4-BE49-F238E27FC236}">
                <a16:creationId xmlns:a16="http://schemas.microsoft.com/office/drawing/2014/main" id="{E36CDA00-2D90-EF32-C99C-8E78D7A58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2">
            <a:extLst>
              <a:ext uri="{FF2B5EF4-FFF2-40B4-BE49-F238E27FC236}">
                <a16:creationId xmlns:a16="http://schemas.microsoft.com/office/drawing/2014/main" id="{539E4A36-86B4-4534-5E91-DB928B18E4D4}"/>
              </a:ext>
            </a:extLst>
          </p:cNvPr>
          <p:cNvSpPr txBox="1">
            <a:spLocks/>
          </p:cNvSpPr>
          <p:nvPr/>
        </p:nvSpPr>
        <p:spPr>
          <a:xfrm>
            <a:off x="1857447" y="2120614"/>
            <a:ext cx="8477105" cy="26167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800" b="1" i="1" dirty="0">
                <a:solidFill>
                  <a:srgbClr val="CF491B"/>
                </a:solidFill>
                <a:latin typeface="Arial Narrow" panose="020B0606020202030204" pitchFamily="34" charset="0"/>
                <a:cs typeface="Times New Roman" panose="02020603050405020304" pitchFamily="18" charset="0"/>
              </a:rPr>
              <a:t>Encombrement et dysfonctionnement de </a:t>
            </a:r>
            <a:r>
              <a:rPr lang="fr-FR" sz="4800" b="1" i="1" dirty="0" err="1">
                <a:solidFill>
                  <a:srgbClr val="CF491B"/>
                </a:solidFill>
                <a:latin typeface="Arial Narrow" panose="020B0606020202030204" pitchFamily="34" charset="0"/>
                <a:cs typeface="Times New Roman" panose="02020603050405020304" pitchFamily="18" charset="0"/>
              </a:rPr>
              <a:t>QualiMarc</a:t>
            </a:r>
            <a:endParaRPr lang="fr-FR" sz="4400" dirty="0">
              <a:solidFill>
                <a:srgbClr val="CF491B"/>
              </a:solidFill>
              <a:latin typeface="Arial Narrow" panose="020B0606020202030204" pitchFamily="34" charset="0"/>
            </a:endParaRPr>
          </a:p>
        </p:txBody>
      </p:sp>
    </p:spTree>
    <p:extLst>
      <p:ext uri="{BB962C8B-B14F-4D97-AF65-F5344CB8AC3E}">
        <p14:creationId xmlns:p14="http://schemas.microsoft.com/office/powerpoint/2010/main" val="1523700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8667750" y="6349978"/>
            <a:ext cx="2743200" cy="365125"/>
          </a:xfrm>
        </p:spPr>
        <p:txBody>
          <a:bodyPr/>
          <a:lstStyle/>
          <a:p>
            <a:fld id="{5CE2FCBC-EEB5-4C69-B74C-B6D6B76A6DCD}" type="slidenum">
              <a:rPr lang="fr-FR" smtClean="0"/>
              <a:t>44</a:t>
            </a:fld>
            <a:endParaRPr lang="fr-FR"/>
          </a:p>
        </p:txBody>
      </p:sp>
      <p:sp>
        <p:nvSpPr>
          <p:cNvPr id="7" name="Espace réservé du contenu 2"/>
          <p:cNvSpPr txBox="1">
            <a:spLocks/>
          </p:cNvSpPr>
          <p:nvPr/>
        </p:nvSpPr>
        <p:spPr>
          <a:xfrm>
            <a:off x="1072403" y="1515623"/>
            <a:ext cx="9936256" cy="4345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a:solidFill>
                  <a:srgbClr val="CF491B"/>
                </a:solidFill>
                <a:latin typeface="Arial Narrow" panose="020B0606020202030204" pitchFamily="34" charset="0"/>
                <a:cs typeface="Times New Roman" panose="02020603050405020304" pitchFamily="18" charset="0"/>
              </a:rPr>
              <a:t>Encombrement et dysfonctionnement de l’application </a:t>
            </a:r>
            <a:r>
              <a:rPr lang="fr-FR" b="1" i="1" dirty="0" err="1">
                <a:solidFill>
                  <a:srgbClr val="CF491B"/>
                </a:solidFill>
                <a:latin typeface="Arial Narrow" panose="020B0606020202030204" pitchFamily="34" charset="0"/>
                <a:cs typeface="Times New Roman" panose="02020603050405020304" pitchFamily="18" charset="0"/>
              </a:rPr>
              <a:t>QualiMarc</a:t>
            </a:r>
            <a:endParaRPr lang="fr-FR" b="1" i="1" dirty="0">
              <a:solidFill>
                <a:srgbClr val="CF491B"/>
              </a:solidFill>
              <a:latin typeface="Arial Narrow" panose="020B0606020202030204" pitchFamily="34" charset="0"/>
              <a:cs typeface="Times New Roman" panose="02020603050405020304" pitchFamily="18" charset="0"/>
            </a:endParaRPr>
          </a:p>
          <a:p>
            <a:pPr marL="0" indent="0">
              <a:buNone/>
            </a:pPr>
            <a:r>
              <a:rPr lang="fr-FR" sz="2400" dirty="0">
                <a:solidFill>
                  <a:schemeClr val="tx1">
                    <a:lumMod val="75000"/>
                    <a:lumOff val="25000"/>
                  </a:schemeClr>
                </a:solidFill>
                <a:latin typeface="Arial Narrow" panose="020B0606020202030204" pitchFamily="34" charset="0"/>
              </a:rPr>
              <a:t>…dus aux connexions et lancement d’analyse simultanés</a:t>
            </a:r>
          </a:p>
          <a:p>
            <a:pPr marL="0" indent="0">
              <a:buNone/>
            </a:pPr>
            <a:endParaRPr lang="fr-FR" sz="2400" dirty="0">
              <a:solidFill>
                <a:schemeClr val="tx1">
                  <a:lumMod val="75000"/>
                  <a:lumOff val="25000"/>
                </a:schemeClr>
              </a:solidFill>
              <a:latin typeface="Arial Narrow" panose="020B0606020202030204" pitchFamily="34" charset="0"/>
            </a:endParaRPr>
          </a:p>
          <a:p>
            <a:pPr marL="0" indent="0">
              <a:buNone/>
            </a:pPr>
            <a:r>
              <a:rPr lang="fr-FR" sz="2400" dirty="0">
                <a:solidFill>
                  <a:schemeClr val="tx1">
                    <a:lumMod val="75000"/>
                    <a:lumOff val="25000"/>
                  </a:schemeClr>
                </a:solidFill>
                <a:latin typeface="Arial Narrow" panose="020B0606020202030204" pitchFamily="34" charset="0"/>
              </a:rPr>
              <a:t> </a:t>
            </a:r>
          </a:p>
        </p:txBody>
      </p:sp>
      <p:sp>
        <p:nvSpPr>
          <p:cNvPr id="3" name="Titre 1">
            <a:extLst>
              <a:ext uri="{FF2B5EF4-FFF2-40B4-BE49-F238E27FC236}">
                <a16:creationId xmlns:a16="http://schemas.microsoft.com/office/drawing/2014/main" id="{C5408AF8-84EF-7117-48C3-B48B9F60933F}"/>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4" name="Picture 4" descr="Réglage - Icônes des médias sociaux gratuites">
            <a:extLst>
              <a:ext uri="{FF2B5EF4-FFF2-40B4-BE49-F238E27FC236}">
                <a16:creationId xmlns:a16="http://schemas.microsoft.com/office/drawing/2014/main" id="{B9D064C4-E307-E383-7009-D027CC6DF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sp>
        <p:nvSpPr>
          <p:cNvPr id="14" name="Flèche : courbe vers le bas 13">
            <a:extLst>
              <a:ext uri="{FF2B5EF4-FFF2-40B4-BE49-F238E27FC236}">
                <a16:creationId xmlns:a16="http://schemas.microsoft.com/office/drawing/2014/main" id="{845628FF-2370-66E5-0D40-42D387E10626}"/>
              </a:ext>
            </a:extLst>
          </p:cNvPr>
          <p:cNvSpPr/>
          <p:nvPr/>
        </p:nvSpPr>
        <p:spPr>
          <a:xfrm>
            <a:off x="6596621" y="2458034"/>
            <a:ext cx="2153407" cy="756745"/>
          </a:xfrm>
          <a:prstGeom prst="curved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7" name="Image 16">
            <a:extLst>
              <a:ext uri="{FF2B5EF4-FFF2-40B4-BE49-F238E27FC236}">
                <a16:creationId xmlns:a16="http://schemas.microsoft.com/office/drawing/2014/main" id="{C1EB2D25-06AC-BB13-7623-F14520F20AFB}"/>
              </a:ext>
            </a:extLst>
          </p:cNvPr>
          <p:cNvPicPr>
            <a:picLocks noChangeAspect="1"/>
          </p:cNvPicPr>
          <p:nvPr/>
        </p:nvPicPr>
        <p:blipFill>
          <a:blip r:embed="rId4">
            <a:duotone>
              <a:schemeClr val="accent2">
                <a:shade val="45000"/>
                <a:satMod val="135000"/>
              </a:schemeClr>
              <a:prstClr val="white"/>
            </a:duotone>
          </a:blip>
          <a:stretch>
            <a:fillRect/>
          </a:stretch>
        </p:blipFill>
        <p:spPr>
          <a:xfrm>
            <a:off x="443045" y="2701159"/>
            <a:ext cx="3476335" cy="2788571"/>
          </a:xfrm>
          <a:prstGeom prst="rect">
            <a:avLst/>
          </a:prstGeom>
        </p:spPr>
      </p:pic>
      <p:pic>
        <p:nvPicPr>
          <p:cNvPr id="23" name="Image 22">
            <a:extLst>
              <a:ext uri="{FF2B5EF4-FFF2-40B4-BE49-F238E27FC236}">
                <a16:creationId xmlns:a16="http://schemas.microsoft.com/office/drawing/2014/main" id="{6EB25BDE-AF9E-E882-46C6-8938B3DEE68E}"/>
              </a:ext>
            </a:extLst>
          </p:cNvPr>
          <p:cNvPicPr>
            <a:picLocks noChangeAspect="1"/>
          </p:cNvPicPr>
          <p:nvPr/>
        </p:nvPicPr>
        <p:blipFill>
          <a:blip r:embed="rId5"/>
          <a:stretch>
            <a:fillRect/>
          </a:stretch>
        </p:blipFill>
        <p:spPr>
          <a:xfrm>
            <a:off x="3827931" y="3267330"/>
            <a:ext cx="3795842" cy="1900051"/>
          </a:xfrm>
          <a:prstGeom prst="rect">
            <a:avLst/>
          </a:prstGeom>
          <a:ln>
            <a:solidFill>
              <a:srgbClr val="002060"/>
            </a:solidFill>
          </a:ln>
        </p:spPr>
      </p:pic>
      <p:pic>
        <p:nvPicPr>
          <p:cNvPr id="25" name="Image 24">
            <a:extLst>
              <a:ext uri="{FF2B5EF4-FFF2-40B4-BE49-F238E27FC236}">
                <a16:creationId xmlns:a16="http://schemas.microsoft.com/office/drawing/2014/main" id="{1602D08B-780A-2CA4-0885-504ECD198B5A}"/>
              </a:ext>
            </a:extLst>
          </p:cNvPr>
          <p:cNvPicPr>
            <a:picLocks noChangeAspect="1"/>
          </p:cNvPicPr>
          <p:nvPr/>
        </p:nvPicPr>
        <p:blipFill>
          <a:blip r:embed="rId6"/>
          <a:stretch>
            <a:fillRect/>
          </a:stretch>
        </p:blipFill>
        <p:spPr>
          <a:xfrm>
            <a:off x="7864858" y="3267330"/>
            <a:ext cx="2600325" cy="942975"/>
          </a:xfrm>
          <a:prstGeom prst="rect">
            <a:avLst/>
          </a:prstGeom>
        </p:spPr>
      </p:pic>
      <p:pic>
        <p:nvPicPr>
          <p:cNvPr id="27" name="Image 26">
            <a:extLst>
              <a:ext uri="{FF2B5EF4-FFF2-40B4-BE49-F238E27FC236}">
                <a16:creationId xmlns:a16="http://schemas.microsoft.com/office/drawing/2014/main" id="{B75F9CFA-D345-E02E-19AF-47556B0B0E3C}"/>
              </a:ext>
            </a:extLst>
          </p:cNvPr>
          <p:cNvPicPr>
            <a:picLocks noChangeAspect="1"/>
          </p:cNvPicPr>
          <p:nvPr/>
        </p:nvPicPr>
        <p:blipFill>
          <a:blip r:embed="rId7"/>
          <a:stretch>
            <a:fillRect/>
          </a:stretch>
        </p:blipFill>
        <p:spPr>
          <a:xfrm>
            <a:off x="7864858" y="4328691"/>
            <a:ext cx="2866204" cy="838690"/>
          </a:xfrm>
          <a:prstGeom prst="rect">
            <a:avLst/>
          </a:prstGeom>
        </p:spPr>
      </p:pic>
    </p:spTree>
    <p:extLst>
      <p:ext uri="{BB962C8B-B14F-4D97-AF65-F5344CB8AC3E}">
        <p14:creationId xmlns:p14="http://schemas.microsoft.com/office/powerpoint/2010/main" val="3498115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F5FE1817-89F5-D5EC-B645-A5396A36C1A7}"/>
              </a:ext>
            </a:extLst>
          </p:cNvPr>
          <p:cNvPicPr>
            <a:picLocks noChangeAspect="1"/>
          </p:cNvPicPr>
          <p:nvPr/>
        </p:nvPicPr>
        <p:blipFill>
          <a:blip r:embed="rId3">
            <a:duotone>
              <a:schemeClr val="accent4">
                <a:shade val="45000"/>
                <a:satMod val="135000"/>
              </a:schemeClr>
              <a:prstClr val="white"/>
            </a:duotone>
          </a:blip>
          <a:stretch>
            <a:fillRect/>
          </a:stretch>
        </p:blipFill>
        <p:spPr>
          <a:xfrm>
            <a:off x="723507" y="2512773"/>
            <a:ext cx="3208128" cy="3459043"/>
          </a:xfrm>
          <a:prstGeom prst="rect">
            <a:avLst/>
          </a:prstGeom>
        </p:spPr>
      </p:pic>
      <p:sp>
        <p:nvSpPr>
          <p:cNvPr id="5" name="Espace réservé du numéro de diapositive 4"/>
          <p:cNvSpPr>
            <a:spLocks noGrp="1"/>
          </p:cNvSpPr>
          <p:nvPr>
            <p:ph type="sldNum" sz="quarter" idx="12"/>
          </p:nvPr>
        </p:nvSpPr>
        <p:spPr>
          <a:xfrm>
            <a:off x="8667750" y="6349978"/>
            <a:ext cx="2743200" cy="365125"/>
          </a:xfrm>
        </p:spPr>
        <p:txBody>
          <a:bodyPr/>
          <a:lstStyle/>
          <a:p>
            <a:fld id="{5CE2FCBC-EEB5-4C69-B74C-B6D6B76A6DCD}" type="slidenum">
              <a:rPr lang="fr-FR" smtClean="0"/>
              <a:t>45</a:t>
            </a:fld>
            <a:endParaRPr lang="fr-FR" dirty="0"/>
          </a:p>
        </p:txBody>
      </p:sp>
      <p:sp>
        <p:nvSpPr>
          <p:cNvPr id="3" name="Titre 1">
            <a:extLst>
              <a:ext uri="{FF2B5EF4-FFF2-40B4-BE49-F238E27FC236}">
                <a16:creationId xmlns:a16="http://schemas.microsoft.com/office/drawing/2014/main" id="{C5408AF8-84EF-7117-48C3-B48B9F60933F}"/>
              </a:ext>
            </a:extLst>
          </p:cNvPr>
          <p:cNvSpPr txBox="1">
            <a:spLocks/>
          </p:cNvSpPr>
          <p:nvPr/>
        </p:nvSpPr>
        <p:spPr>
          <a:xfrm>
            <a:off x="2152650" y="417577"/>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rouages</a:t>
            </a:r>
          </a:p>
        </p:txBody>
      </p:sp>
      <p:pic>
        <p:nvPicPr>
          <p:cNvPr id="4" name="Picture 4" descr="Réglage - Icônes des médias sociaux gratuites">
            <a:extLst>
              <a:ext uri="{FF2B5EF4-FFF2-40B4-BE49-F238E27FC236}">
                <a16:creationId xmlns:a16="http://schemas.microsoft.com/office/drawing/2014/main" id="{B9D064C4-E307-E383-7009-D027CC6DF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187" y="449083"/>
            <a:ext cx="890463" cy="890463"/>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21F0D677-C5A4-7048-D52F-B439CB519278}"/>
              </a:ext>
            </a:extLst>
          </p:cNvPr>
          <p:cNvPicPr>
            <a:picLocks noChangeAspect="1"/>
          </p:cNvPicPr>
          <p:nvPr/>
        </p:nvPicPr>
        <p:blipFill rotWithShape="1">
          <a:blip r:embed="rId5"/>
          <a:srcRect l="4194" t="6122" r="6215" b="10706"/>
          <a:stretch/>
        </p:blipFill>
        <p:spPr>
          <a:xfrm>
            <a:off x="7694346" y="3322872"/>
            <a:ext cx="3326800" cy="1668042"/>
          </a:xfrm>
          <a:prstGeom prst="rect">
            <a:avLst/>
          </a:prstGeom>
          <a:ln>
            <a:solidFill>
              <a:srgbClr val="002060"/>
            </a:solidFill>
          </a:ln>
        </p:spPr>
      </p:pic>
      <p:pic>
        <p:nvPicPr>
          <p:cNvPr id="6" name="Image 5">
            <a:extLst>
              <a:ext uri="{FF2B5EF4-FFF2-40B4-BE49-F238E27FC236}">
                <a16:creationId xmlns:a16="http://schemas.microsoft.com/office/drawing/2014/main" id="{B100EBE8-94E4-727F-2685-BB29DCB6367D}"/>
              </a:ext>
            </a:extLst>
          </p:cNvPr>
          <p:cNvPicPr>
            <a:picLocks noChangeAspect="1"/>
          </p:cNvPicPr>
          <p:nvPr/>
        </p:nvPicPr>
        <p:blipFill rotWithShape="1">
          <a:blip r:embed="rId6"/>
          <a:srcRect l="5805" t="5169" r="7482" b="5960"/>
          <a:stretch/>
        </p:blipFill>
        <p:spPr>
          <a:xfrm>
            <a:off x="4201427" y="3322872"/>
            <a:ext cx="3329312" cy="2435196"/>
          </a:xfrm>
          <a:prstGeom prst="rect">
            <a:avLst/>
          </a:prstGeom>
          <a:ln>
            <a:solidFill>
              <a:srgbClr val="002060"/>
            </a:solidFill>
          </a:ln>
        </p:spPr>
      </p:pic>
      <p:sp>
        <p:nvSpPr>
          <p:cNvPr id="2" name="Flèche : courbe vers le bas 1">
            <a:extLst>
              <a:ext uri="{FF2B5EF4-FFF2-40B4-BE49-F238E27FC236}">
                <a16:creationId xmlns:a16="http://schemas.microsoft.com/office/drawing/2014/main" id="{86EA64A4-2353-CDA5-9B7D-992DFCDD560A}"/>
              </a:ext>
            </a:extLst>
          </p:cNvPr>
          <p:cNvSpPr/>
          <p:nvPr/>
        </p:nvSpPr>
        <p:spPr>
          <a:xfrm>
            <a:off x="6617643" y="2510585"/>
            <a:ext cx="2153407" cy="756745"/>
          </a:xfrm>
          <a:prstGeom prst="curved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Espace réservé du contenu 2">
            <a:extLst>
              <a:ext uri="{FF2B5EF4-FFF2-40B4-BE49-F238E27FC236}">
                <a16:creationId xmlns:a16="http://schemas.microsoft.com/office/drawing/2014/main" id="{CD4992F2-4DB8-DFE4-9C00-DCF2E281E65B}"/>
              </a:ext>
            </a:extLst>
          </p:cNvPr>
          <p:cNvSpPr txBox="1">
            <a:spLocks/>
          </p:cNvSpPr>
          <p:nvPr/>
        </p:nvSpPr>
        <p:spPr>
          <a:xfrm>
            <a:off x="1072403" y="1515623"/>
            <a:ext cx="9936256" cy="4345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a:solidFill>
                  <a:srgbClr val="CF491B"/>
                </a:solidFill>
                <a:latin typeface="Arial Narrow" panose="020B0606020202030204" pitchFamily="34" charset="0"/>
                <a:cs typeface="Times New Roman" panose="02020603050405020304" pitchFamily="18" charset="0"/>
              </a:rPr>
              <a:t>Encombrement et dysfonctionnement de l’application </a:t>
            </a:r>
            <a:r>
              <a:rPr lang="fr-FR" b="1" i="1" dirty="0" err="1">
                <a:solidFill>
                  <a:srgbClr val="CF491B"/>
                </a:solidFill>
                <a:latin typeface="Arial Narrow" panose="020B0606020202030204" pitchFamily="34" charset="0"/>
                <a:cs typeface="Times New Roman" panose="02020603050405020304" pitchFamily="18" charset="0"/>
              </a:rPr>
              <a:t>QualiMarc</a:t>
            </a:r>
            <a:endParaRPr lang="fr-FR" b="1" i="1" dirty="0">
              <a:solidFill>
                <a:srgbClr val="CF491B"/>
              </a:solidFill>
              <a:latin typeface="Arial Narrow" panose="020B0606020202030204" pitchFamily="34" charset="0"/>
              <a:cs typeface="Times New Roman" panose="02020603050405020304" pitchFamily="18" charset="0"/>
            </a:endParaRPr>
          </a:p>
          <a:p>
            <a:pPr marL="0" indent="0">
              <a:buNone/>
            </a:pPr>
            <a:r>
              <a:rPr lang="fr-FR" sz="2400" dirty="0">
                <a:solidFill>
                  <a:schemeClr val="tx1">
                    <a:lumMod val="75000"/>
                    <a:lumOff val="25000"/>
                  </a:schemeClr>
                </a:solidFill>
                <a:latin typeface="Arial Narrow" panose="020B0606020202030204" pitchFamily="34" charset="0"/>
              </a:rPr>
              <a:t>… résolus par la mise en place récente d’un système de « file d’attente »</a:t>
            </a:r>
          </a:p>
          <a:p>
            <a:pPr marL="0" indent="0">
              <a:buNone/>
            </a:pPr>
            <a:endParaRPr lang="fr-FR" sz="2400" dirty="0">
              <a:solidFill>
                <a:schemeClr val="tx1">
                  <a:lumMod val="75000"/>
                  <a:lumOff val="25000"/>
                </a:schemeClr>
              </a:solidFill>
              <a:latin typeface="Arial Narrow" panose="020B0606020202030204" pitchFamily="34" charset="0"/>
            </a:endParaRPr>
          </a:p>
          <a:p>
            <a:pPr marL="0" indent="0">
              <a:buNone/>
            </a:pPr>
            <a:endParaRPr lang="fr-FR" sz="2400" dirty="0">
              <a:solidFill>
                <a:schemeClr val="tx1">
                  <a:lumMod val="75000"/>
                  <a:lumOff val="25000"/>
                </a:schemeClr>
              </a:solidFill>
              <a:latin typeface="Arial Narrow" panose="020B0606020202030204" pitchFamily="34" charset="0"/>
            </a:endParaRPr>
          </a:p>
          <a:p>
            <a:pPr marL="0" indent="0">
              <a:buNone/>
            </a:pPr>
            <a:r>
              <a:rPr lang="fr-FR" sz="2400" dirty="0">
                <a:solidFill>
                  <a:schemeClr val="tx1">
                    <a:lumMod val="75000"/>
                    <a:lumOff val="25000"/>
                  </a:schemeClr>
                </a:solidFill>
                <a:latin typeface="Arial Narrow" panose="020B0606020202030204" pitchFamily="34" charset="0"/>
              </a:rPr>
              <a:t> </a:t>
            </a:r>
          </a:p>
        </p:txBody>
      </p:sp>
    </p:spTree>
    <p:extLst>
      <p:ext uri="{BB962C8B-B14F-4D97-AF65-F5344CB8AC3E}">
        <p14:creationId xmlns:p14="http://schemas.microsoft.com/office/powerpoint/2010/main" val="1127035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46</a:t>
            </a:fld>
            <a:endParaRPr lang="fr-FR"/>
          </a:p>
        </p:txBody>
      </p:sp>
      <p:pic>
        <p:nvPicPr>
          <p:cNvPr id="3" name="Image 2" descr="Une image contenant logo, Police, Graphique, cercle&#10;&#10;Description générée automatiquement">
            <a:extLst>
              <a:ext uri="{FF2B5EF4-FFF2-40B4-BE49-F238E27FC236}">
                <a16:creationId xmlns:a16="http://schemas.microsoft.com/office/drawing/2014/main" id="{9BAEE70A-7FEC-7072-2528-C16D40E91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725" y="469946"/>
            <a:ext cx="3238952" cy="3219899"/>
          </a:xfrm>
          <a:prstGeom prst="ellipse">
            <a:avLst/>
          </a:prstGeom>
          <a:ln>
            <a:noFill/>
          </a:ln>
          <a:effectLst>
            <a:softEdge rad="112500"/>
          </a:effectLst>
        </p:spPr>
      </p:pic>
      <p:sp>
        <p:nvSpPr>
          <p:cNvPr id="8" name="Titre 1">
            <a:extLst>
              <a:ext uri="{FF2B5EF4-FFF2-40B4-BE49-F238E27FC236}">
                <a16:creationId xmlns:a16="http://schemas.microsoft.com/office/drawing/2014/main" id="{37F8C6BE-FB32-D9A2-A1A9-8E00150F52CF}"/>
              </a:ext>
            </a:extLst>
          </p:cNvPr>
          <p:cNvSpPr>
            <a:spLocks noGrp="1"/>
          </p:cNvSpPr>
          <p:nvPr>
            <p:ph type="title"/>
          </p:nvPr>
        </p:nvSpPr>
        <p:spPr>
          <a:xfrm>
            <a:off x="261549" y="842684"/>
            <a:ext cx="7886700" cy="3720352"/>
          </a:xfrm>
        </p:spPr>
        <p:txBody>
          <a:bodyPr>
            <a:normAutofit/>
          </a:bodyPr>
          <a:lstStyle/>
          <a:p>
            <a:r>
              <a:rPr lang="fr-FR" sz="4000" b="1" dirty="0">
                <a:solidFill>
                  <a:srgbClr val="002060"/>
                </a:solidFill>
                <a:latin typeface="Arial Narrow" panose="020B0606020202030204" pitchFamily="34" charset="0"/>
              </a:rPr>
              <a:t>Partie 2 </a:t>
            </a:r>
            <a:br>
              <a:rPr lang="fr-FR" sz="4000" b="1" dirty="0">
                <a:solidFill>
                  <a:srgbClr val="002060"/>
                </a:solidFill>
                <a:latin typeface="Arial Narrow" panose="020B0606020202030204" pitchFamily="34" charset="0"/>
              </a:rPr>
            </a:br>
            <a:br>
              <a:rPr lang="fr-FR" sz="4000" b="1" dirty="0">
                <a:solidFill>
                  <a:srgbClr val="002060"/>
                </a:solidFill>
                <a:latin typeface="Arial Narrow" panose="020B0606020202030204" pitchFamily="34" charset="0"/>
              </a:rPr>
            </a:br>
            <a:r>
              <a:rPr lang="fr-FR" sz="4000" b="1" dirty="0">
                <a:solidFill>
                  <a:srgbClr val="002060"/>
                </a:solidFill>
                <a:latin typeface="Arial Narrow" panose="020B0606020202030204" pitchFamily="34" charset="0"/>
              </a:rPr>
              <a:t>Comment les utilisateurs se sont approprié QualiMarc </a:t>
            </a:r>
            <a:r>
              <a:rPr lang="fr-FR" sz="4000" b="1" dirty="0">
                <a:solidFill>
                  <a:srgbClr val="CF491B"/>
                </a:solidFill>
                <a:latin typeface="Arial Narrow" panose="020B0606020202030204" pitchFamily="34" charset="0"/>
              </a:rPr>
              <a:t>?</a:t>
            </a:r>
          </a:p>
        </p:txBody>
      </p:sp>
      <p:pic>
        <p:nvPicPr>
          <p:cNvPr id="2" name="Image 1">
            <a:extLst>
              <a:ext uri="{FF2B5EF4-FFF2-40B4-BE49-F238E27FC236}">
                <a16:creationId xmlns:a16="http://schemas.microsoft.com/office/drawing/2014/main" id="{32D3F406-5AF9-FD88-E06E-9F594FF820D0}"/>
              </a:ext>
            </a:extLst>
          </p:cNvPr>
          <p:cNvPicPr>
            <a:picLocks noChangeAspect="1"/>
          </p:cNvPicPr>
          <p:nvPr/>
        </p:nvPicPr>
        <p:blipFill>
          <a:blip r:embed="rId3"/>
          <a:stretch>
            <a:fillRect/>
          </a:stretch>
        </p:blipFill>
        <p:spPr>
          <a:xfrm>
            <a:off x="350618" y="2158562"/>
            <a:ext cx="1512229" cy="290348"/>
          </a:xfrm>
          <a:prstGeom prst="rect">
            <a:avLst/>
          </a:prstGeom>
        </p:spPr>
      </p:pic>
    </p:spTree>
    <p:extLst>
      <p:ext uri="{BB962C8B-B14F-4D97-AF65-F5344CB8AC3E}">
        <p14:creationId xmlns:p14="http://schemas.microsoft.com/office/powerpoint/2010/main" val="2741284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AD7F6189-0419-4B0F-10D2-C446CF35E279}"/>
              </a:ext>
            </a:extLst>
          </p:cNvPr>
          <p:cNvSpPr>
            <a:spLocks noGrp="1"/>
          </p:cNvSpPr>
          <p:nvPr>
            <p:ph type="sldNum" sz="quarter" idx="12"/>
          </p:nvPr>
        </p:nvSpPr>
        <p:spPr/>
        <p:txBody>
          <a:bodyPr/>
          <a:lstStyle/>
          <a:p>
            <a:fld id="{5CE2FCBC-EEB5-4C69-B74C-B6D6B76A6DCD}" type="slidenum">
              <a:rPr lang="fr-FR" smtClean="0"/>
              <a:t>47</a:t>
            </a:fld>
            <a:endParaRPr lang="fr-FR"/>
          </a:p>
        </p:txBody>
      </p:sp>
      <p:grpSp>
        <p:nvGrpSpPr>
          <p:cNvPr id="14" name="Groupe 13">
            <a:extLst>
              <a:ext uri="{FF2B5EF4-FFF2-40B4-BE49-F238E27FC236}">
                <a16:creationId xmlns:a16="http://schemas.microsoft.com/office/drawing/2014/main" id="{8F0EBFD3-B1A6-D071-8A34-861EA77FDCFF}"/>
              </a:ext>
            </a:extLst>
          </p:cNvPr>
          <p:cNvGrpSpPr/>
          <p:nvPr/>
        </p:nvGrpSpPr>
        <p:grpSpPr>
          <a:xfrm>
            <a:off x="150421" y="584443"/>
            <a:ext cx="8079180" cy="5433298"/>
            <a:chOff x="141967" y="1344168"/>
            <a:chExt cx="6768779" cy="4510757"/>
          </a:xfrm>
        </p:grpSpPr>
        <p:pic>
          <p:nvPicPr>
            <p:cNvPr id="3" name="Image 2" descr="Une image contenant dessin humoristique, illustration, silhouette&#10;&#10;Description générée automatiquement">
              <a:extLst>
                <a:ext uri="{FF2B5EF4-FFF2-40B4-BE49-F238E27FC236}">
                  <a16:creationId xmlns:a16="http://schemas.microsoft.com/office/drawing/2014/main" id="{36610137-2E12-A2E4-C54C-31E02BEA9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67" y="1344168"/>
              <a:ext cx="6768779" cy="4510757"/>
            </a:xfrm>
            <a:prstGeom prst="rect">
              <a:avLst/>
            </a:prstGeom>
          </p:spPr>
        </p:pic>
        <p:pic>
          <p:nvPicPr>
            <p:cNvPr id="4" name="Image 3" descr="Une image contenant logo, Police, Graphique, cercle&#10;&#10;Description générée automatiquement">
              <a:extLst>
                <a:ext uri="{FF2B5EF4-FFF2-40B4-BE49-F238E27FC236}">
                  <a16:creationId xmlns:a16="http://schemas.microsoft.com/office/drawing/2014/main" id="{DB3335E5-D6F2-CA8D-D495-38FFB50A6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9174" y="2446249"/>
              <a:ext cx="733652" cy="729337"/>
            </a:xfrm>
            <a:prstGeom prst="ellipse">
              <a:avLst/>
            </a:prstGeom>
            <a:ln>
              <a:noFill/>
            </a:ln>
            <a:effectLst>
              <a:softEdge rad="112500"/>
            </a:effectLst>
          </p:spPr>
        </p:pic>
        <p:pic>
          <p:nvPicPr>
            <p:cNvPr id="6" name="Image 5" descr="Une image contenant logo, Police, Graphique, cercle&#10;&#10;Description générée automatiquement">
              <a:extLst>
                <a:ext uri="{FF2B5EF4-FFF2-40B4-BE49-F238E27FC236}">
                  <a16:creationId xmlns:a16="http://schemas.microsoft.com/office/drawing/2014/main" id="{3DEF5242-0843-D85D-9148-2C9D91972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2596" y="1984249"/>
              <a:ext cx="929238" cy="923773"/>
            </a:xfrm>
            <a:prstGeom prst="ellipse">
              <a:avLst/>
            </a:prstGeom>
            <a:ln>
              <a:noFill/>
            </a:ln>
            <a:effectLst>
              <a:softEdge rad="112500"/>
            </a:effectLst>
          </p:spPr>
        </p:pic>
        <p:pic>
          <p:nvPicPr>
            <p:cNvPr id="7" name="Image 6" descr="Une image contenant logo, Police, Graphique, cercle&#10;&#10;Description générée automatiquement">
              <a:extLst>
                <a:ext uri="{FF2B5EF4-FFF2-40B4-BE49-F238E27FC236}">
                  <a16:creationId xmlns:a16="http://schemas.microsoft.com/office/drawing/2014/main" id="{82128E08-63D4-B2B9-1C5F-443DF8B7F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717" y="2354808"/>
              <a:ext cx="733652" cy="729337"/>
            </a:xfrm>
            <a:prstGeom prst="ellipse">
              <a:avLst/>
            </a:prstGeom>
            <a:ln>
              <a:noFill/>
            </a:ln>
            <a:effectLst>
              <a:softEdge rad="112500"/>
            </a:effectLst>
          </p:spPr>
        </p:pic>
        <p:pic>
          <p:nvPicPr>
            <p:cNvPr id="8" name="Image 7" descr="Une image contenant logo, Police, Graphique, cercle&#10;&#10;Description générée automatiquement">
              <a:extLst>
                <a:ext uri="{FF2B5EF4-FFF2-40B4-BE49-F238E27FC236}">
                  <a16:creationId xmlns:a16="http://schemas.microsoft.com/office/drawing/2014/main" id="{85E9C408-459B-361B-628E-EFE33DBC3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8790" y="3593592"/>
              <a:ext cx="610873" cy="607279"/>
            </a:xfrm>
            <a:prstGeom prst="ellipse">
              <a:avLst/>
            </a:prstGeom>
            <a:ln>
              <a:noFill/>
            </a:ln>
            <a:effectLst>
              <a:softEdge rad="112500"/>
            </a:effectLst>
          </p:spPr>
        </p:pic>
        <p:pic>
          <p:nvPicPr>
            <p:cNvPr id="11" name="Image 10" descr="Une image contenant logo, Police, Graphique, cercle&#10;&#10;Description générée automatiquement">
              <a:extLst>
                <a:ext uri="{FF2B5EF4-FFF2-40B4-BE49-F238E27FC236}">
                  <a16:creationId xmlns:a16="http://schemas.microsoft.com/office/drawing/2014/main" id="{4453669D-12CC-549B-CABE-5F6E26EB88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3142" y="3691559"/>
              <a:ext cx="610873" cy="607279"/>
            </a:xfrm>
            <a:prstGeom prst="ellipse">
              <a:avLst/>
            </a:prstGeom>
            <a:ln>
              <a:noFill/>
            </a:ln>
            <a:effectLst>
              <a:softEdge rad="112500"/>
            </a:effectLst>
          </p:spPr>
        </p:pic>
        <p:pic>
          <p:nvPicPr>
            <p:cNvPr id="12" name="Image 11" descr="Une image contenant logo, Police, Graphique, cercle&#10;&#10;Description générée automatiquement">
              <a:extLst>
                <a:ext uri="{FF2B5EF4-FFF2-40B4-BE49-F238E27FC236}">
                  <a16:creationId xmlns:a16="http://schemas.microsoft.com/office/drawing/2014/main" id="{F08272F8-3201-926B-DBC6-29E59C09B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3137" y="2610465"/>
              <a:ext cx="610873" cy="607279"/>
            </a:xfrm>
            <a:prstGeom prst="ellipse">
              <a:avLst/>
            </a:prstGeom>
            <a:ln>
              <a:noFill/>
            </a:ln>
            <a:effectLst>
              <a:softEdge rad="112500"/>
            </a:effectLst>
          </p:spPr>
        </p:pic>
      </p:grpSp>
    </p:spTree>
    <p:extLst>
      <p:ext uri="{BB962C8B-B14F-4D97-AF65-F5344CB8AC3E}">
        <p14:creationId xmlns:p14="http://schemas.microsoft.com/office/powerpoint/2010/main" val="3262364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700" y="721580"/>
            <a:ext cx="7886700" cy="953477"/>
          </a:xfrm>
        </p:spPr>
        <p:txBody>
          <a:bodyPr>
            <a:normAutofit/>
          </a:bodyPr>
          <a:lstStyle/>
          <a:p>
            <a:r>
              <a:rPr lang="fr-FR" sz="4000" dirty="0">
                <a:solidFill>
                  <a:schemeClr val="accent1">
                    <a:lumMod val="75000"/>
                  </a:schemeClr>
                </a:solidFill>
                <a:latin typeface="Arial Narrow" panose="020B0606020202030204" pitchFamily="34" charset="0"/>
              </a:rPr>
              <a:t>Les statistiques </a:t>
            </a:r>
            <a:r>
              <a:rPr lang="fr-FR" sz="1800" dirty="0">
                <a:solidFill>
                  <a:schemeClr val="accent1">
                    <a:lumMod val="75000"/>
                  </a:schemeClr>
                </a:solidFill>
                <a:latin typeface="Arial Narrow" panose="020B0606020202030204" pitchFamily="34" charset="0"/>
              </a:rPr>
              <a:t>(depuis mars 2023)</a:t>
            </a:r>
            <a:endParaRPr lang="fr-FR" sz="4000" dirty="0">
              <a:solidFill>
                <a:schemeClr val="accent1">
                  <a:lumMod val="75000"/>
                </a:schemeClr>
              </a:solidFill>
              <a:latin typeface="Arial Narrow" panose="020B0606020202030204" pitchFamily="34" charset="0"/>
            </a:endParaRPr>
          </a:p>
        </p:txBody>
      </p:sp>
      <p:sp>
        <p:nvSpPr>
          <p:cNvPr id="3" name="Espace réservé du contenu 2"/>
          <p:cNvSpPr>
            <a:spLocks noGrp="1"/>
          </p:cNvSpPr>
          <p:nvPr>
            <p:ph idx="1"/>
          </p:nvPr>
        </p:nvSpPr>
        <p:spPr>
          <a:xfrm>
            <a:off x="1264024" y="1787037"/>
            <a:ext cx="9142880" cy="4345354"/>
          </a:xfrm>
        </p:spPr>
        <p:txBody>
          <a:bodyPr/>
          <a:lstStyle/>
          <a:p>
            <a:pPr marL="0" indent="0">
              <a:buClr>
                <a:srgbClr val="F36A4D"/>
              </a:buClr>
              <a:buNone/>
            </a:pPr>
            <a:r>
              <a:rPr lang="fr-FR" sz="2400" dirty="0">
                <a:solidFill>
                  <a:srgbClr val="002060"/>
                </a:solidFill>
                <a:latin typeface="Arial Narrow" panose="020B0606020202030204" pitchFamily="34" charset="0"/>
              </a:rPr>
              <a:t> Statistiques générales d’utilisation</a:t>
            </a:r>
            <a:endParaRPr lang="fr-FR" sz="2000" dirty="0">
              <a:solidFill>
                <a:schemeClr val="tx1">
                  <a:lumMod val="75000"/>
                  <a:lumOff val="25000"/>
                </a:schemeClr>
              </a:solidFill>
              <a:latin typeface="Arial Narrow" panose="020B0606020202030204" pitchFamily="34" charset="0"/>
            </a:endParaRPr>
          </a:p>
          <a:p>
            <a:pPr marL="0" indent="0">
              <a:buNone/>
            </a:pPr>
            <a:endParaRPr lang="fr-FR" dirty="0">
              <a:latin typeface="Arial Narrow" panose="020B0606020202030204" pitchFamily="34" charset="0"/>
            </a:endParaRP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48</a:t>
            </a:fld>
            <a:endParaRPr lang="fr-FR"/>
          </a:p>
        </p:txBody>
      </p:sp>
      <p:sp>
        <p:nvSpPr>
          <p:cNvPr id="7" name="ZoneTexte 6">
            <a:extLst>
              <a:ext uri="{FF2B5EF4-FFF2-40B4-BE49-F238E27FC236}">
                <a16:creationId xmlns:a16="http://schemas.microsoft.com/office/drawing/2014/main" id="{F674B4C1-548B-2A8F-50F9-C1E28DB72CE2}"/>
              </a:ext>
            </a:extLst>
          </p:cNvPr>
          <p:cNvSpPr txBox="1"/>
          <p:nvPr/>
        </p:nvSpPr>
        <p:spPr>
          <a:xfrm>
            <a:off x="1350068" y="2192542"/>
            <a:ext cx="7260531" cy="1938992"/>
          </a:xfrm>
          <a:prstGeom prst="rect">
            <a:avLst/>
          </a:prstGeom>
          <a:noFill/>
        </p:spPr>
        <p:txBody>
          <a:bodyPr wrap="square">
            <a:spAutoFit/>
          </a:bodyPr>
          <a:lstStyle/>
          <a:p>
            <a:pPr rtl="0" fontAlgn="base">
              <a:spcBef>
                <a:spcPts val="0"/>
              </a:spcBef>
              <a:spcAft>
                <a:spcPts val="0"/>
              </a:spcAft>
              <a:buFont typeface="Arial" panose="020B0604020202020204" pitchFamily="34" charset="0"/>
              <a:buChar char="•"/>
            </a:pPr>
            <a:r>
              <a:rPr lang="fr-FR" b="0" i="0" u="none" strike="noStrike" dirty="0">
                <a:solidFill>
                  <a:srgbClr val="002060"/>
                </a:solidFill>
                <a:effectLst/>
                <a:latin typeface="Arial Narrow" panose="020B0606020202030204" pitchFamily="34" charset="0"/>
              </a:rPr>
              <a:t> près de </a:t>
            </a:r>
            <a:r>
              <a:rPr lang="fr-FR" sz="2000" b="1" i="0" u="none" strike="noStrike" dirty="0">
                <a:solidFill>
                  <a:srgbClr val="002060"/>
                </a:solidFill>
                <a:effectLst/>
                <a:latin typeface="Arial Narrow" panose="020B0606020202030204" pitchFamily="34" charset="0"/>
              </a:rPr>
              <a:t>7500 visites</a:t>
            </a:r>
            <a:r>
              <a:rPr lang="fr-FR" sz="2000" b="0" i="0" u="none" strike="noStrike" dirty="0">
                <a:solidFill>
                  <a:srgbClr val="002060"/>
                </a:solidFill>
                <a:effectLst/>
                <a:latin typeface="Arial Narrow" panose="020B0606020202030204" pitchFamily="34" charset="0"/>
              </a:rPr>
              <a:t> </a:t>
            </a:r>
            <a:r>
              <a:rPr lang="fr-FR" b="0" i="0" u="none" strike="noStrike" dirty="0">
                <a:solidFill>
                  <a:srgbClr val="002060"/>
                </a:solidFill>
                <a:effectLst/>
                <a:latin typeface="Arial Narrow" panose="020B0606020202030204" pitchFamily="34" charset="0"/>
              </a:rPr>
              <a:t>enregistrées au total</a:t>
            </a:r>
            <a:endParaRPr lang="fr-FR" b="1" i="0" u="none" strike="noStrike" dirty="0">
              <a:solidFill>
                <a:srgbClr val="002060"/>
              </a:solidFill>
              <a:effectLst/>
              <a:latin typeface="Arial Narrow" panose="020B0606020202030204" pitchFamily="34" charset="0"/>
            </a:endParaRPr>
          </a:p>
          <a:p>
            <a:pPr rtl="0" fontAlgn="base">
              <a:spcBef>
                <a:spcPts val="0"/>
              </a:spcBef>
              <a:spcAft>
                <a:spcPts val="0"/>
              </a:spcAft>
              <a:buFont typeface="Arial" panose="020B0604020202020204" pitchFamily="34" charset="0"/>
              <a:buChar char="•"/>
            </a:pPr>
            <a:r>
              <a:rPr lang="fr-FR" b="0" i="0" u="none" strike="noStrike" dirty="0">
                <a:solidFill>
                  <a:srgbClr val="002060"/>
                </a:solidFill>
                <a:effectLst/>
                <a:latin typeface="Arial Narrow" panose="020B0606020202030204" pitchFamily="34" charset="0"/>
              </a:rPr>
              <a:t> environ </a:t>
            </a:r>
            <a:r>
              <a:rPr lang="fr-FR" sz="2000" b="1" i="0" u="none" strike="noStrike" dirty="0">
                <a:solidFill>
                  <a:srgbClr val="002060"/>
                </a:solidFill>
                <a:effectLst/>
                <a:latin typeface="Arial Narrow" panose="020B0606020202030204" pitchFamily="34" charset="0"/>
              </a:rPr>
              <a:t>150 visites</a:t>
            </a:r>
            <a:r>
              <a:rPr lang="fr-FR" sz="2000" b="0" i="0" u="none" strike="noStrike" dirty="0">
                <a:solidFill>
                  <a:srgbClr val="002060"/>
                </a:solidFill>
                <a:effectLst/>
                <a:latin typeface="Arial Narrow" panose="020B0606020202030204" pitchFamily="34" charset="0"/>
              </a:rPr>
              <a:t> </a:t>
            </a:r>
            <a:r>
              <a:rPr lang="fr-FR" b="0" i="0" u="none" strike="noStrike" dirty="0">
                <a:solidFill>
                  <a:srgbClr val="002060"/>
                </a:solidFill>
                <a:effectLst/>
                <a:latin typeface="Arial Narrow" panose="020B0606020202030204" pitchFamily="34" charset="0"/>
              </a:rPr>
              <a:t>par jour</a:t>
            </a:r>
          </a:p>
          <a:p>
            <a:pPr rtl="0" fontAlgn="base">
              <a:spcBef>
                <a:spcPts val="0"/>
              </a:spcBef>
              <a:spcAft>
                <a:spcPts val="0"/>
              </a:spcAft>
              <a:buFont typeface="Arial" panose="020B0604020202020204" pitchFamily="34" charset="0"/>
              <a:buChar char="•"/>
            </a:pPr>
            <a:r>
              <a:rPr lang="fr-FR" b="0" i="0" u="none" strike="noStrike" dirty="0">
                <a:solidFill>
                  <a:srgbClr val="002060"/>
                </a:solidFill>
                <a:effectLst/>
                <a:latin typeface="Arial Narrow" panose="020B0606020202030204" pitchFamily="34" charset="0"/>
              </a:rPr>
              <a:t> environ </a:t>
            </a:r>
            <a:r>
              <a:rPr lang="fr-FR" sz="2000" b="1" i="0" u="none" strike="noStrike" dirty="0">
                <a:solidFill>
                  <a:srgbClr val="002060"/>
                </a:solidFill>
                <a:effectLst/>
                <a:latin typeface="Arial Narrow" panose="020B0606020202030204" pitchFamily="34" charset="0"/>
              </a:rPr>
              <a:t>1200</a:t>
            </a:r>
            <a:r>
              <a:rPr lang="fr-FR" sz="2000" b="0" i="0" u="none" strike="noStrike" dirty="0">
                <a:solidFill>
                  <a:srgbClr val="002060"/>
                </a:solidFill>
                <a:effectLst/>
                <a:latin typeface="Arial Narrow" panose="020B0606020202030204" pitchFamily="34" charset="0"/>
              </a:rPr>
              <a:t> </a:t>
            </a:r>
            <a:r>
              <a:rPr lang="fr-FR" sz="2000" b="1" i="0" u="none" strike="noStrike" dirty="0">
                <a:solidFill>
                  <a:srgbClr val="002060"/>
                </a:solidFill>
                <a:effectLst/>
                <a:latin typeface="Arial Narrow" panose="020B0606020202030204" pitchFamily="34" charset="0"/>
              </a:rPr>
              <a:t>visiteurs uniques </a:t>
            </a:r>
            <a:r>
              <a:rPr lang="fr-FR" b="0" i="0" u="none" strike="noStrike" dirty="0">
                <a:solidFill>
                  <a:srgbClr val="002060"/>
                </a:solidFill>
                <a:effectLst/>
                <a:latin typeface="Arial Narrow" panose="020B0606020202030204" pitchFamily="34" charset="0"/>
              </a:rPr>
              <a:t>par mois</a:t>
            </a:r>
          </a:p>
          <a:p>
            <a:pPr rtl="0" fontAlgn="base">
              <a:spcBef>
                <a:spcPts val="0"/>
              </a:spcBef>
              <a:spcAft>
                <a:spcPts val="0"/>
              </a:spcAft>
              <a:buFont typeface="Arial" panose="020B0604020202020204" pitchFamily="34" charset="0"/>
              <a:buChar char="•"/>
            </a:pPr>
            <a:r>
              <a:rPr lang="fr-FR" b="1" i="0" u="none" strike="noStrike" dirty="0">
                <a:solidFill>
                  <a:srgbClr val="002060"/>
                </a:solidFill>
                <a:effectLst/>
                <a:latin typeface="Arial Narrow" panose="020B0606020202030204" pitchFamily="34" charset="0"/>
              </a:rPr>
              <a:t> </a:t>
            </a:r>
            <a:r>
              <a:rPr lang="fr-FR" sz="2000" b="1" i="0" u="none" strike="noStrike" dirty="0">
                <a:solidFill>
                  <a:srgbClr val="002060"/>
                </a:solidFill>
                <a:effectLst/>
                <a:latin typeface="Arial Narrow" panose="020B0606020202030204" pitchFamily="34" charset="0"/>
              </a:rPr>
              <a:t>10 minutes </a:t>
            </a:r>
            <a:r>
              <a:rPr lang="fr-FR" b="0" i="0" u="none" strike="noStrike" dirty="0">
                <a:solidFill>
                  <a:srgbClr val="002060"/>
                </a:solidFill>
                <a:effectLst/>
                <a:latin typeface="Arial Narrow" panose="020B0606020202030204" pitchFamily="34" charset="0"/>
              </a:rPr>
              <a:t>de temps de connexion par visite en moyenne</a:t>
            </a:r>
            <a:endParaRPr lang="fr-FR" b="1" i="0" u="none" strike="noStrike" dirty="0">
              <a:solidFill>
                <a:srgbClr val="002060"/>
              </a:solidFill>
              <a:effectLst/>
              <a:latin typeface="Arial Narrow" panose="020B0606020202030204" pitchFamily="34" charset="0"/>
            </a:endParaRPr>
          </a:p>
          <a:p>
            <a:pPr rtl="0" fontAlgn="base">
              <a:spcBef>
                <a:spcPts val="0"/>
              </a:spcBef>
              <a:spcAft>
                <a:spcPts val="0"/>
              </a:spcAft>
              <a:buFont typeface="Arial" panose="020B0604020202020204" pitchFamily="34" charset="0"/>
              <a:buChar char="•"/>
            </a:pPr>
            <a:r>
              <a:rPr lang="fr-FR" b="1" i="0" u="none" strike="noStrike" dirty="0">
                <a:solidFill>
                  <a:srgbClr val="002060"/>
                </a:solidFill>
                <a:effectLst/>
                <a:latin typeface="Arial Narrow" panose="020B0606020202030204" pitchFamily="34" charset="0"/>
              </a:rPr>
              <a:t> </a:t>
            </a:r>
            <a:r>
              <a:rPr lang="fr-FR" sz="2000" b="1" i="0" u="none" strike="noStrike" dirty="0">
                <a:solidFill>
                  <a:srgbClr val="002060"/>
                </a:solidFill>
                <a:effectLst/>
                <a:latin typeface="Arial Narrow" panose="020B0606020202030204" pitchFamily="34" charset="0"/>
              </a:rPr>
              <a:t>6 « actions » </a:t>
            </a:r>
            <a:r>
              <a:rPr lang="fr-FR" b="0" i="0" u="none" strike="noStrike" dirty="0">
                <a:solidFill>
                  <a:srgbClr val="002060"/>
                </a:solidFill>
                <a:effectLst/>
                <a:latin typeface="Arial Narrow" panose="020B0606020202030204" pitchFamily="34" charset="0"/>
              </a:rPr>
              <a:t>(= clics) par visite en moyenne</a:t>
            </a:r>
            <a:r>
              <a:rPr lang="fr-FR" b="1" dirty="0">
                <a:solidFill>
                  <a:srgbClr val="002060"/>
                </a:solidFill>
                <a:latin typeface="Arial Narrow" panose="020B0606020202030204" pitchFamily="34" charset="0"/>
              </a:rPr>
              <a:t> </a:t>
            </a:r>
          </a:p>
          <a:p>
            <a:pPr rtl="0" fontAlgn="base">
              <a:spcBef>
                <a:spcPts val="0"/>
              </a:spcBef>
              <a:spcAft>
                <a:spcPts val="0"/>
              </a:spcAft>
            </a:pPr>
            <a:r>
              <a:rPr lang="fr-FR" dirty="0">
                <a:solidFill>
                  <a:srgbClr val="002060"/>
                </a:solidFill>
                <a:latin typeface="Arial Narrow" panose="020B0606020202030204" pitchFamily="34" charset="0"/>
              </a:rPr>
              <a:t>   &gt;&gt; </a:t>
            </a:r>
            <a:r>
              <a:rPr lang="fr-FR" b="0" i="0" u="none" strike="noStrike" dirty="0">
                <a:solidFill>
                  <a:srgbClr val="002060"/>
                </a:solidFill>
                <a:effectLst/>
                <a:latin typeface="Arial Narrow" panose="020B0606020202030204" pitchFamily="34" charset="0"/>
              </a:rPr>
              <a:t>environ </a:t>
            </a:r>
            <a:r>
              <a:rPr lang="fr-FR" sz="2000" b="1" dirty="0">
                <a:solidFill>
                  <a:srgbClr val="002060"/>
                </a:solidFill>
                <a:latin typeface="Arial Narrow" panose="020B0606020202030204" pitchFamily="34" charset="0"/>
              </a:rPr>
              <a:t>4</a:t>
            </a:r>
            <a:r>
              <a:rPr lang="fr-FR" sz="2000" b="1" i="0" u="none" strike="noStrike" dirty="0">
                <a:solidFill>
                  <a:srgbClr val="002060"/>
                </a:solidFill>
                <a:effectLst/>
                <a:latin typeface="Arial Narrow" panose="020B0606020202030204" pitchFamily="34" charset="0"/>
              </a:rPr>
              <a:t>0 000 « actions » </a:t>
            </a:r>
            <a:r>
              <a:rPr lang="fr-FR" b="0" i="0" u="none" strike="noStrike" dirty="0">
                <a:solidFill>
                  <a:srgbClr val="002060"/>
                </a:solidFill>
                <a:effectLst/>
                <a:latin typeface="Arial Narrow" panose="020B0606020202030204" pitchFamily="34" charset="0"/>
              </a:rPr>
              <a:t>au total depuis mars </a:t>
            </a:r>
            <a:endParaRPr lang="fr-FR" dirty="0">
              <a:solidFill>
                <a:srgbClr val="002060"/>
              </a:solidFill>
              <a:latin typeface="Arial Narrow" panose="020B0606020202030204" pitchFamily="34" charset="0"/>
            </a:endParaRPr>
          </a:p>
        </p:txBody>
      </p:sp>
      <p:pic>
        <p:nvPicPr>
          <p:cNvPr id="5" name="Image 4">
            <a:extLst>
              <a:ext uri="{FF2B5EF4-FFF2-40B4-BE49-F238E27FC236}">
                <a16:creationId xmlns:a16="http://schemas.microsoft.com/office/drawing/2014/main" id="{2C44FCFC-69AB-C855-C0AC-92A3FAAC0EA1}"/>
              </a:ext>
            </a:extLst>
          </p:cNvPr>
          <p:cNvPicPr>
            <a:picLocks noChangeAspect="1"/>
          </p:cNvPicPr>
          <p:nvPr/>
        </p:nvPicPr>
        <p:blipFill rotWithShape="1">
          <a:blip r:embed="rId3"/>
          <a:srcRect t="19972"/>
          <a:stretch/>
        </p:blipFill>
        <p:spPr>
          <a:xfrm>
            <a:off x="1425197" y="4292645"/>
            <a:ext cx="6202876" cy="2341185"/>
          </a:xfrm>
          <a:prstGeom prst="rect">
            <a:avLst/>
          </a:prstGeom>
        </p:spPr>
      </p:pic>
      <p:grpSp>
        <p:nvGrpSpPr>
          <p:cNvPr id="17" name="Groupe 16">
            <a:extLst>
              <a:ext uri="{FF2B5EF4-FFF2-40B4-BE49-F238E27FC236}">
                <a16:creationId xmlns:a16="http://schemas.microsoft.com/office/drawing/2014/main" id="{60F32887-9AF9-D3E5-4B3D-FBF8DE879AB7}"/>
              </a:ext>
            </a:extLst>
          </p:cNvPr>
          <p:cNvGrpSpPr/>
          <p:nvPr/>
        </p:nvGrpSpPr>
        <p:grpSpPr>
          <a:xfrm>
            <a:off x="9437310" y="1796623"/>
            <a:ext cx="1896626" cy="2617717"/>
            <a:chOff x="9473624" y="1563078"/>
            <a:chExt cx="1896626" cy="2617717"/>
          </a:xfrm>
        </p:grpSpPr>
        <p:pic>
          <p:nvPicPr>
            <p:cNvPr id="15" name="Image 14">
              <a:extLst>
                <a:ext uri="{FF2B5EF4-FFF2-40B4-BE49-F238E27FC236}">
                  <a16:creationId xmlns:a16="http://schemas.microsoft.com/office/drawing/2014/main" id="{EC74679D-F7B6-78B2-FB29-F3A7BBFE1493}"/>
                </a:ext>
              </a:extLst>
            </p:cNvPr>
            <p:cNvPicPr>
              <a:picLocks noChangeAspect="1"/>
            </p:cNvPicPr>
            <p:nvPr/>
          </p:nvPicPr>
          <p:blipFill rotWithShape="1">
            <a:blip r:embed="rId4"/>
            <a:srcRect l="89590" t="19169"/>
            <a:stretch/>
          </p:blipFill>
          <p:spPr>
            <a:xfrm>
              <a:off x="10592843" y="1563078"/>
              <a:ext cx="777407" cy="2617717"/>
            </a:xfrm>
            <a:prstGeom prst="rect">
              <a:avLst/>
            </a:prstGeom>
          </p:spPr>
        </p:pic>
        <p:pic>
          <p:nvPicPr>
            <p:cNvPr id="16" name="Image 15">
              <a:extLst>
                <a:ext uri="{FF2B5EF4-FFF2-40B4-BE49-F238E27FC236}">
                  <a16:creationId xmlns:a16="http://schemas.microsoft.com/office/drawing/2014/main" id="{BF76A241-E8CB-A5B4-69CA-69AF98F50E74}"/>
                </a:ext>
              </a:extLst>
            </p:cNvPr>
            <p:cNvPicPr>
              <a:picLocks noChangeAspect="1"/>
            </p:cNvPicPr>
            <p:nvPr/>
          </p:nvPicPr>
          <p:blipFill rotWithShape="1">
            <a:blip r:embed="rId4"/>
            <a:srcRect t="19169" r="84939"/>
            <a:stretch/>
          </p:blipFill>
          <p:spPr>
            <a:xfrm>
              <a:off x="9473624" y="1563078"/>
              <a:ext cx="1124712" cy="2617717"/>
            </a:xfrm>
            <a:prstGeom prst="rect">
              <a:avLst/>
            </a:prstGeom>
          </p:spPr>
        </p:pic>
      </p:grpSp>
      <p:grpSp>
        <p:nvGrpSpPr>
          <p:cNvPr id="22" name="Groupe 21">
            <a:extLst>
              <a:ext uri="{FF2B5EF4-FFF2-40B4-BE49-F238E27FC236}">
                <a16:creationId xmlns:a16="http://schemas.microsoft.com/office/drawing/2014/main" id="{A31A9E55-F503-EF30-98FA-075038B90EB9}"/>
              </a:ext>
            </a:extLst>
          </p:cNvPr>
          <p:cNvGrpSpPr/>
          <p:nvPr/>
        </p:nvGrpSpPr>
        <p:grpSpPr>
          <a:xfrm>
            <a:off x="8153400" y="4660176"/>
            <a:ext cx="3180536" cy="1695450"/>
            <a:chOff x="7569477" y="4640202"/>
            <a:chExt cx="3180536" cy="1695450"/>
          </a:xfrm>
        </p:grpSpPr>
        <p:pic>
          <p:nvPicPr>
            <p:cNvPr id="19" name="Image 18">
              <a:extLst>
                <a:ext uri="{FF2B5EF4-FFF2-40B4-BE49-F238E27FC236}">
                  <a16:creationId xmlns:a16="http://schemas.microsoft.com/office/drawing/2014/main" id="{B9148B2F-A6C6-B373-C28B-EB4A1C09872A}"/>
                </a:ext>
              </a:extLst>
            </p:cNvPr>
            <p:cNvPicPr>
              <a:picLocks noChangeAspect="1"/>
            </p:cNvPicPr>
            <p:nvPr/>
          </p:nvPicPr>
          <p:blipFill rotWithShape="1">
            <a:blip r:embed="rId5"/>
            <a:srcRect l="90339"/>
            <a:stretch/>
          </p:blipFill>
          <p:spPr>
            <a:xfrm>
              <a:off x="10033162" y="4640202"/>
              <a:ext cx="716851" cy="1695450"/>
            </a:xfrm>
            <a:prstGeom prst="rect">
              <a:avLst/>
            </a:prstGeom>
          </p:spPr>
        </p:pic>
        <p:pic>
          <p:nvPicPr>
            <p:cNvPr id="21" name="Image 20">
              <a:extLst>
                <a:ext uri="{FF2B5EF4-FFF2-40B4-BE49-F238E27FC236}">
                  <a16:creationId xmlns:a16="http://schemas.microsoft.com/office/drawing/2014/main" id="{534CE054-F2C6-882A-916E-1ED9221514D3}"/>
                </a:ext>
              </a:extLst>
            </p:cNvPr>
            <p:cNvPicPr>
              <a:picLocks noChangeAspect="1"/>
            </p:cNvPicPr>
            <p:nvPr/>
          </p:nvPicPr>
          <p:blipFill rotWithShape="1">
            <a:blip r:embed="rId5"/>
            <a:srcRect r="66698"/>
            <a:stretch/>
          </p:blipFill>
          <p:spPr>
            <a:xfrm>
              <a:off x="7569477" y="4640202"/>
              <a:ext cx="2471020" cy="1695450"/>
            </a:xfrm>
            <a:prstGeom prst="rect">
              <a:avLst/>
            </a:prstGeom>
          </p:spPr>
        </p:pic>
      </p:grpSp>
      <p:sp>
        <p:nvSpPr>
          <p:cNvPr id="23" name="Étoile : 5 branches 22">
            <a:extLst>
              <a:ext uri="{FF2B5EF4-FFF2-40B4-BE49-F238E27FC236}">
                <a16:creationId xmlns:a16="http://schemas.microsoft.com/office/drawing/2014/main" id="{C8E4EA33-FC9F-9D90-0D20-D97F8E0E7A6C}"/>
              </a:ext>
            </a:extLst>
          </p:cNvPr>
          <p:cNvSpPr/>
          <p:nvPr/>
        </p:nvSpPr>
        <p:spPr>
          <a:xfrm>
            <a:off x="1000504" y="1766220"/>
            <a:ext cx="354872" cy="364009"/>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06596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64024" y="1787036"/>
            <a:ext cx="8903560" cy="5011243"/>
          </a:xfrm>
          <a:ln>
            <a:noFill/>
          </a:ln>
        </p:spPr>
        <p:style>
          <a:lnRef idx="2">
            <a:schemeClr val="accent6"/>
          </a:lnRef>
          <a:fillRef idx="1">
            <a:schemeClr val="lt1"/>
          </a:fillRef>
          <a:effectRef idx="0">
            <a:schemeClr val="accent6"/>
          </a:effectRef>
          <a:fontRef idx="minor">
            <a:schemeClr val="dk1"/>
          </a:fontRef>
        </p:style>
        <p:txBody>
          <a:bodyPr>
            <a:normAutofit/>
          </a:bodyPr>
          <a:lstStyle/>
          <a:p>
            <a:pPr marL="0" indent="0">
              <a:buClr>
                <a:srgbClr val="F36A4D"/>
              </a:buClr>
              <a:buNone/>
            </a:pPr>
            <a:r>
              <a:rPr lang="fr-FR" sz="3200" dirty="0">
                <a:solidFill>
                  <a:srgbClr val="002060"/>
                </a:solidFill>
                <a:latin typeface="Arial Narrow" panose="020B0606020202030204" pitchFamily="34" charset="0"/>
              </a:rPr>
              <a:t>Les analyses</a:t>
            </a:r>
            <a:br>
              <a:rPr lang="fr-FR" sz="2400" dirty="0">
                <a:solidFill>
                  <a:srgbClr val="002060"/>
                </a:solidFill>
                <a:latin typeface="Arial Narrow" panose="020B0606020202030204" pitchFamily="34" charset="0"/>
              </a:rPr>
            </a:br>
            <a:r>
              <a:rPr lang="fr-FR" sz="2000" dirty="0">
                <a:solidFill>
                  <a:srgbClr val="002060"/>
                </a:solidFill>
                <a:latin typeface="Arial Narrow" panose="020B0606020202030204" pitchFamily="34" charset="0"/>
              </a:rPr>
              <a:t>nombre total d’analyses :</a:t>
            </a:r>
            <a:r>
              <a:rPr lang="fr-FR" sz="2000" dirty="0">
                <a:solidFill>
                  <a:schemeClr val="tx1">
                    <a:lumMod val="75000"/>
                    <a:lumOff val="25000"/>
                  </a:schemeClr>
                </a:solidFill>
                <a:latin typeface="Arial Narrow" panose="020B0606020202030204" pitchFamily="34" charset="0"/>
              </a:rPr>
              <a:t> </a:t>
            </a:r>
            <a:r>
              <a:rPr lang="fr-FR" sz="3200" b="1" dirty="0">
                <a:solidFill>
                  <a:srgbClr val="FF9800"/>
                </a:solidFill>
                <a:latin typeface="Arial Narrow" panose="020B0606020202030204" pitchFamily="34" charset="0"/>
              </a:rPr>
              <a:t>16 122 </a:t>
            </a:r>
            <a:br>
              <a:rPr lang="fr-FR" sz="2400" dirty="0">
                <a:solidFill>
                  <a:schemeClr val="tx1">
                    <a:lumMod val="75000"/>
                    <a:lumOff val="25000"/>
                  </a:schemeClr>
                </a:solidFill>
                <a:latin typeface="Arial Narrow" panose="020B0606020202030204" pitchFamily="34" charset="0"/>
              </a:rPr>
            </a:br>
            <a:endParaRPr lang="fr-FR" sz="2400" dirty="0">
              <a:solidFill>
                <a:schemeClr val="tx1">
                  <a:lumMod val="75000"/>
                  <a:lumOff val="25000"/>
                </a:schemeClr>
              </a:solidFill>
              <a:latin typeface="Arial Narrow" panose="020B0606020202030204" pitchFamily="34" charset="0"/>
            </a:endParaRPr>
          </a:p>
          <a:p>
            <a:pPr marL="0" indent="0">
              <a:buClr>
                <a:srgbClr val="F36A4D"/>
              </a:buClr>
              <a:buNone/>
            </a:pPr>
            <a:endParaRPr lang="fr-FR" sz="2400" dirty="0">
              <a:solidFill>
                <a:schemeClr val="tx1">
                  <a:lumMod val="75000"/>
                  <a:lumOff val="25000"/>
                </a:schemeClr>
              </a:solidFill>
              <a:latin typeface="Arial Narrow" panose="020B0606020202030204" pitchFamily="34" charset="0"/>
            </a:endParaRPr>
          </a:p>
          <a:p>
            <a:pPr marL="0" indent="0">
              <a:buClr>
                <a:srgbClr val="F36A4D"/>
              </a:buClr>
              <a:buNone/>
            </a:pPr>
            <a:endParaRPr lang="fr-FR" sz="2400" dirty="0">
              <a:solidFill>
                <a:schemeClr val="tx1">
                  <a:lumMod val="75000"/>
                  <a:lumOff val="25000"/>
                </a:schemeClr>
              </a:solidFill>
              <a:latin typeface="Arial Narrow" panose="020B0606020202030204" pitchFamily="34" charset="0"/>
            </a:endParaRPr>
          </a:p>
          <a:p>
            <a:pPr>
              <a:buClr>
                <a:srgbClr val="F36A4D"/>
              </a:buClr>
              <a:buFont typeface="Wingdings" panose="05000000000000000000" pitchFamily="2" charset="2"/>
              <a:buChar char="§"/>
            </a:pPr>
            <a:endParaRPr lang="fr-FR" sz="2400" dirty="0">
              <a:solidFill>
                <a:schemeClr val="tx1">
                  <a:lumMod val="75000"/>
                  <a:lumOff val="25000"/>
                </a:schemeClr>
              </a:solidFill>
              <a:latin typeface="Arial Narrow" panose="020B0606020202030204" pitchFamily="34" charset="0"/>
            </a:endParaRPr>
          </a:p>
          <a:p>
            <a:pPr marL="0" indent="0">
              <a:buClr>
                <a:srgbClr val="F36A4D"/>
              </a:buClr>
              <a:buNone/>
            </a:pPr>
            <a:r>
              <a:rPr lang="fr-FR" sz="3200" dirty="0">
                <a:solidFill>
                  <a:srgbClr val="002060"/>
                </a:solidFill>
                <a:latin typeface="Arial Narrow" panose="020B0606020202030204" pitchFamily="34" charset="0"/>
              </a:rPr>
              <a:t>Zoom sur l’analyse ciblée</a:t>
            </a:r>
            <a:r>
              <a:rPr lang="fr-FR" sz="3200" dirty="0">
                <a:solidFill>
                  <a:schemeClr val="tx1">
                    <a:lumMod val="75000"/>
                    <a:lumOff val="25000"/>
                  </a:schemeClr>
                </a:solidFill>
                <a:latin typeface="Arial Narrow" panose="020B0606020202030204" pitchFamily="34" charset="0"/>
              </a:rPr>
              <a:t> </a:t>
            </a:r>
            <a:br>
              <a:rPr lang="fr-FR" sz="2400" dirty="0">
                <a:solidFill>
                  <a:schemeClr val="tx1">
                    <a:lumMod val="75000"/>
                    <a:lumOff val="25000"/>
                  </a:schemeClr>
                </a:solidFill>
                <a:latin typeface="Arial Narrow" panose="020B0606020202030204" pitchFamily="34" charset="0"/>
              </a:rPr>
            </a:br>
            <a:r>
              <a:rPr lang="fr-FR" sz="2400" dirty="0">
                <a:solidFill>
                  <a:srgbClr val="002060"/>
                </a:solidFill>
                <a:latin typeface="Arial Narrow" panose="020B0606020202030204" pitchFamily="34" charset="0"/>
              </a:rPr>
              <a:t>            </a:t>
            </a:r>
            <a:r>
              <a:rPr lang="fr-FR" sz="2000" u="sng" dirty="0">
                <a:solidFill>
                  <a:srgbClr val="002060"/>
                </a:solidFill>
                <a:latin typeface="Arial Narrow" panose="020B0606020202030204" pitchFamily="34" charset="0"/>
              </a:rPr>
              <a:t>par type de documents</a:t>
            </a:r>
            <a:r>
              <a:rPr lang="fr-FR" sz="2400" dirty="0">
                <a:solidFill>
                  <a:srgbClr val="002060"/>
                </a:solidFill>
                <a:latin typeface="Arial Narrow" panose="020B0606020202030204" pitchFamily="34" charset="0"/>
              </a:rPr>
              <a:t>			   </a:t>
            </a:r>
            <a:r>
              <a:rPr lang="fr-FR" sz="2000" u="sng" dirty="0">
                <a:solidFill>
                  <a:srgbClr val="002060"/>
                </a:solidFill>
                <a:latin typeface="Arial Narrow" panose="020B0606020202030204" pitchFamily="34" charset="0"/>
              </a:rPr>
              <a:t>par jeu de règles</a:t>
            </a:r>
            <a:r>
              <a:rPr lang="fr-FR" sz="2000" dirty="0">
                <a:solidFill>
                  <a:srgbClr val="002060"/>
                </a:solidFill>
                <a:latin typeface="Arial Narrow" panose="020B0606020202030204" pitchFamily="34" charset="0"/>
              </a:rPr>
              <a:t>	</a:t>
            </a:r>
            <a:r>
              <a:rPr lang="fr-FR" sz="2400" dirty="0">
                <a:solidFill>
                  <a:srgbClr val="002060"/>
                </a:solidFill>
                <a:latin typeface="Arial Narrow" panose="020B0606020202030204" pitchFamily="34" charset="0"/>
              </a:rPr>
              <a:t>	</a:t>
            </a:r>
          </a:p>
          <a:p>
            <a:pPr marL="0" indent="0">
              <a:buClr>
                <a:srgbClr val="F36A4D"/>
              </a:buClr>
              <a:buNone/>
            </a:pPr>
            <a:endParaRPr lang="fr-FR" sz="2400" dirty="0">
              <a:solidFill>
                <a:schemeClr val="tx1">
                  <a:lumMod val="75000"/>
                  <a:lumOff val="25000"/>
                </a:schemeClr>
              </a:solidFill>
              <a:latin typeface="Arial Narrow" panose="020B0606020202030204" pitchFamily="34" charset="0"/>
            </a:endParaRPr>
          </a:p>
          <a:p>
            <a:pPr marL="457200" lvl="1" indent="0">
              <a:buClr>
                <a:srgbClr val="C00000"/>
              </a:buClr>
              <a:buNone/>
            </a:pPr>
            <a:endParaRPr lang="fr-FR" sz="2000" dirty="0">
              <a:solidFill>
                <a:schemeClr val="tx1">
                  <a:lumMod val="75000"/>
                  <a:lumOff val="25000"/>
                </a:schemeClr>
              </a:solidFill>
              <a:latin typeface="Arial Narrow" panose="020B0606020202030204" pitchFamily="34" charset="0"/>
            </a:endParaRPr>
          </a:p>
          <a:p>
            <a:pPr marL="0" indent="0">
              <a:buNone/>
            </a:pPr>
            <a:endParaRPr lang="fr-FR" dirty="0">
              <a:latin typeface="Arial Narrow" panose="020B0606020202030204" pitchFamily="34" charset="0"/>
            </a:endParaRP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49</a:t>
            </a:fld>
            <a:endParaRPr lang="fr-FR"/>
          </a:p>
        </p:txBody>
      </p:sp>
      <p:pic>
        <p:nvPicPr>
          <p:cNvPr id="5" name="Image 4">
            <a:extLst>
              <a:ext uri="{FF2B5EF4-FFF2-40B4-BE49-F238E27FC236}">
                <a16:creationId xmlns:a16="http://schemas.microsoft.com/office/drawing/2014/main" id="{174F88EB-15E9-1429-C630-B7F37AA8BC38}"/>
              </a:ext>
            </a:extLst>
          </p:cNvPr>
          <p:cNvPicPr>
            <a:picLocks noChangeAspect="1"/>
          </p:cNvPicPr>
          <p:nvPr/>
        </p:nvPicPr>
        <p:blipFill>
          <a:blip r:embed="rId3"/>
          <a:stretch>
            <a:fillRect/>
          </a:stretch>
        </p:blipFill>
        <p:spPr>
          <a:xfrm>
            <a:off x="5115087" y="682628"/>
            <a:ext cx="5052497" cy="3842922"/>
          </a:xfrm>
          <a:prstGeom prst="rect">
            <a:avLst/>
          </a:prstGeom>
        </p:spPr>
      </p:pic>
      <p:sp>
        <p:nvSpPr>
          <p:cNvPr id="4" name="Étoile : 5 branches 3">
            <a:extLst>
              <a:ext uri="{FF2B5EF4-FFF2-40B4-BE49-F238E27FC236}">
                <a16:creationId xmlns:a16="http://schemas.microsoft.com/office/drawing/2014/main" id="{663676B0-7148-2008-1688-45167724E36F}"/>
              </a:ext>
            </a:extLst>
          </p:cNvPr>
          <p:cNvSpPr/>
          <p:nvPr/>
        </p:nvSpPr>
        <p:spPr>
          <a:xfrm>
            <a:off x="874640" y="1833308"/>
            <a:ext cx="354872" cy="364009"/>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Étoile : 5 branches 24">
            <a:extLst>
              <a:ext uri="{FF2B5EF4-FFF2-40B4-BE49-F238E27FC236}">
                <a16:creationId xmlns:a16="http://schemas.microsoft.com/office/drawing/2014/main" id="{D1F15554-4F85-7E59-FEA4-1481648E00C8}"/>
              </a:ext>
            </a:extLst>
          </p:cNvPr>
          <p:cNvSpPr/>
          <p:nvPr/>
        </p:nvSpPr>
        <p:spPr>
          <a:xfrm>
            <a:off x="874640" y="4515516"/>
            <a:ext cx="354872" cy="364009"/>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itre 1">
            <a:extLst>
              <a:ext uri="{FF2B5EF4-FFF2-40B4-BE49-F238E27FC236}">
                <a16:creationId xmlns:a16="http://schemas.microsoft.com/office/drawing/2014/main" id="{A73BD7FD-7F31-F6CF-D9D5-84DD87F5C72D}"/>
              </a:ext>
            </a:extLst>
          </p:cNvPr>
          <p:cNvSpPr txBox="1">
            <a:spLocks/>
          </p:cNvSpPr>
          <p:nvPr/>
        </p:nvSpPr>
        <p:spPr>
          <a:xfrm>
            <a:off x="266700" y="721580"/>
            <a:ext cx="7886700"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Les statistiques </a:t>
            </a:r>
            <a:r>
              <a:rPr lang="fr-FR" sz="1800" dirty="0">
                <a:solidFill>
                  <a:schemeClr val="accent1">
                    <a:lumMod val="75000"/>
                  </a:schemeClr>
                </a:solidFill>
                <a:latin typeface="Arial Narrow" panose="020B0606020202030204" pitchFamily="34" charset="0"/>
              </a:rPr>
              <a:t>(depuis mars 2023)</a:t>
            </a:r>
            <a:endParaRPr lang="fr-FR" sz="4000" dirty="0">
              <a:solidFill>
                <a:schemeClr val="accent1">
                  <a:lumMod val="75000"/>
                </a:schemeClr>
              </a:solidFill>
              <a:latin typeface="Arial Narrow" panose="020B0606020202030204" pitchFamily="34" charset="0"/>
            </a:endParaRPr>
          </a:p>
        </p:txBody>
      </p:sp>
      <p:grpSp>
        <p:nvGrpSpPr>
          <p:cNvPr id="45" name="Groupe 44">
            <a:extLst>
              <a:ext uri="{FF2B5EF4-FFF2-40B4-BE49-F238E27FC236}">
                <a16:creationId xmlns:a16="http://schemas.microsoft.com/office/drawing/2014/main" id="{6DA823FF-B1AD-E67F-1EB0-9436A3AD4D36}"/>
              </a:ext>
            </a:extLst>
          </p:cNvPr>
          <p:cNvGrpSpPr/>
          <p:nvPr/>
        </p:nvGrpSpPr>
        <p:grpSpPr>
          <a:xfrm>
            <a:off x="1948173" y="5433420"/>
            <a:ext cx="2633925" cy="1263342"/>
            <a:chOff x="1865877" y="5433420"/>
            <a:chExt cx="2633925" cy="1263342"/>
          </a:xfrm>
        </p:grpSpPr>
        <p:sp>
          <p:nvSpPr>
            <p:cNvPr id="6" name="Rectangle 5">
              <a:extLst>
                <a:ext uri="{FF2B5EF4-FFF2-40B4-BE49-F238E27FC236}">
                  <a16:creationId xmlns:a16="http://schemas.microsoft.com/office/drawing/2014/main" id="{368A6A9F-CFEE-1CAA-70E6-B0F29C523CE3}"/>
                </a:ext>
              </a:extLst>
            </p:cNvPr>
            <p:cNvSpPr/>
            <p:nvPr/>
          </p:nvSpPr>
          <p:spPr>
            <a:xfrm>
              <a:off x="1865877" y="6151328"/>
              <a:ext cx="877330" cy="545434"/>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7" name="Rectangle 6">
              <a:extLst>
                <a:ext uri="{FF2B5EF4-FFF2-40B4-BE49-F238E27FC236}">
                  <a16:creationId xmlns:a16="http://schemas.microsoft.com/office/drawing/2014/main" id="{DCDC7E22-56D7-663C-72F4-9AF87D0C12C4}"/>
                </a:ext>
              </a:extLst>
            </p:cNvPr>
            <p:cNvSpPr/>
            <p:nvPr/>
          </p:nvSpPr>
          <p:spPr>
            <a:xfrm>
              <a:off x="2743207" y="5771748"/>
              <a:ext cx="877330" cy="925012"/>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endParaRPr>
            </a:p>
          </p:txBody>
        </p:sp>
        <p:sp>
          <p:nvSpPr>
            <p:cNvPr id="8" name="Rectangle 7">
              <a:extLst>
                <a:ext uri="{FF2B5EF4-FFF2-40B4-BE49-F238E27FC236}">
                  <a16:creationId xmlns:a16="http://schemas.microsoft.com/office/drawing/2014/main" id="{3AF076A6-506A-3601-95B0-610361F73998}"/>
                </a:ext>
              </a:extLst>
            </p:cNvPr>
            <p:cNvSpPr/>
            <p:nvPr/>
          </p:nvSpPr>
          <p:spPr>
            <a:xfrm>
              <a:off x="3622472" y="6367852"/>
              <a:ext cx="877330" cy="326962"/>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10" name="ZoneTexte 9">
              <a:extLst>
                <a:ext uri="{FF2B5EF4-FFF2-40B4-BE49-F238E27FC236}">
                  <a16:creationId xmlns:a16="http://schemas.microsoft.com/office/drawing/2014/main" id="{A4B1AF6E-6650-0818-B608-B7420FA06690}"/>
                </a:ext>
              </a:extLst>
            </p:cNvPr>
            <p:cNvSpPr txBox="1"/>
            <p:nvPr/>
          </p:nvSpPr>
          <p:spPr>
            <a:xfrm>
              <a:off x="3697311" y="6050743"/>
              <a:ext cx="793347" cy="369332"/>
            </a:xfrm>
            <a:prstGeom prst="rect">
              <a:avLst/>
            </a:prstGeom>
            <a:noFill/>
          </p:spPr>
          <p:txBody>
            <a:bodyPr wrap="square" rtlCol="0">
              <a:spAutoFit/>
            </a:bodyPr>
            <a:lstStyle/>
            <a:p>
              <a:r>
                <a:rPr lang="fr-FR" b="1" dirty="0">
                  <a:solidFill>
                    <a:srgbClr val="FF9800"/>
                  </a:solidFill>
                </a:rPr>
                <a:t>Cartes</a:t>
              </a:r>
            </a:p>
          </p:txBody>
        </p:sp>
        <p:sp>
          <p:nvSpPr>
            <p:cNvPr id="11" name="ZoneTexte 10">
              <a:extLst>
                <a:ext uri="{FF2B5EF4-FFF2-40B4-BE49-F238E27FC236}">
                  <a16:creationId xmlns:a16="http://schemas.microsoft.com/office/drawing/2014/main" id="{0A565251-316D-9588-4F4D-F9A502CCB3F8}"/>
                </a:ext>
              </a:extLst>
            </p:cNvPr>
            <p:cNvSpPr txBox="1"/>
            <p:nvPr/>
          </p:nvSpPr>
          <p:spPr>
            <a:xfrm>
              <a:off x="2076228" y="5834288"/>
              <a:ext cx="793347" cy="369332"/>
            </a:xfrm>
            <a:prstGeom prst="rect">
              <a:avLst/>
            </a:prstGeom>
            <a:noFill/>
          </p:spPr>
          <p:txBody>
            <a:bodyPr wrap="square" rtlCol="0">
              <a:spAutoFit/>
            </a:bodyPr>
            <a:lstStyle/>
            <a:p>
              <a:r>
                <a:rPr lang="fr-FR" b="1" dirty="0">
                  <a:solidFill>
                    <a:srgbClr val="FF9800"/>
                  </a:solidFill>
                </a:rPr>
                <a:t>RC</a:t>
              </a:r>
            </a:p>
          </p:txBody>
        </p:sp>
        <p:sp>
          <p:nvSpPr>
            <p:cNvPr id="12" name="ZoneTexte 11">
              <a:extLst>
                <a:ext uri="{FF2B5EF4-FFF2-40B4-BE49-F238E27FC236}">
                  <a16:creationId xmlns:a16="http://schemas.microsoft.com/office/drawing/2014/main" id="{CC9E212E-C5AA-3B3D-4C56-78DF870A921E}"/>
                </a:ext>
              </a:extLst>
            </p:cNvPr>
            <p:cNvSpPr txBox="1"/>
            <p:nvPr/>
          </p:nvSpPr>
          <p:spPr>
            <a:xfrm>
              <a:off x="2443409" y="5433420"/>
              <a:ext cx="1663241" cy="369332"/>
            </a:xfrm>
            <a:prstGeom prst="rect">
              <a:avLst/>
            </a:prstGeom>
            <a:noFill/>
          </p:spPr>
          <p:txBody>
            <a:bodyPr wrap="square" rtlCol="0">
              <a:spAutoFit/>
            </a:bodyPr>
            <a:lstStyle/>
            <a:p>
              <a:r>
                <a:rPr lang="fr-FR" b="1" dirty="0">
                  <a:solidFill>
                    <a:srgbClr val="FF9800"/>
                  </a:solidFill>
                </a:rPr>
                <a:t>Monographies</a:t>
              </a:r>
            </a:p>
          </p:txBody>
        </p:sp>
        <p:pic>
          <p:nvPicPr>
            <p:cNvPr id="30" name="Image 29" descr="Une image contenant orange, jaune, conception, fournitures de bureau&#10;&#10;Description générée automatiquement">
              <a:extLst>
                <a:ext uri="{FF2B5EF4-FFF2-40B4-BE49-F238E27FC236}">
                  <a16:creationId xmlns:a16="http://schemas.microsoft.com/office/drawing/2014/main" id="{4B1DE7C4-7E91-A960-9E8B-451098085F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5736" y="6045662"/>
              <a:ext cx="195972" cy="369332"/>
            </a:xfrm>
            <a:prstGeom prst="rect">
              <a:avLst/>
            </a:prstGeom>
          </p:spPr>
        </p:pic>
        <p:pic>
          <p:nvPicPr>
            <p:cNvPr id="32" name="Image 31" descr="Une image contenant conception&#10;&#10;Description générée automatiquement avec une confiance faible">
              <a:extLst>
                <a:ext uri="{FF2B5EF4-FFF2-40B4-BE49-F238E27FC236}">
                  <a16:creationId xmlns:a16="http://schemas.microsoft.com/office/drawing/2014/main" id="{0E2FFC38-9044-4696-A7E2-148CFF8016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1945" y="6267268"/>
              <a:ext cx="172704" cy="310867"/>
            </a:xfrm>
            <a:prstGeom prst="rect">
              <a:avLst/>
            </a:prstGeom>
          </p:spPr>
        </p:pic>
        <p:pic>
          <p:nvPicPr>
            <p:cNvPr id="34" name="Image 33" descr="Une image contenant clipart&#10;&#10;Description générée automatiquement">
              <a:extLst>
                <a:ext uri="{FF2B5EF4-FFF2-40B4-BE49-F238E27FC236}">
                  <a16:creationId xmlns:a16="http://schemas.microsoft.com/office/drawing/2014/main" id="{6E28EC6E-E824-765D-B86B-2492BB8DB9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8235" y="6449308"/>
              <a:ext cx="105847" cy="189202"/>
            </a:xfrm>
            <a:prstGeom prst="rect">
              <a:avLst/>
            </a:prstGeom>
          </p:spPr>
        </p:pic>
      </p:grpSp>
      <p:grpSp>
        <p:nvGrpSpPr>
          <p:cNvPr id="44" name="Groupe 43">
            <a:extLst>
              <a:ext uri="{FF2B5EF4-FFF2-40B4-BE49-F238E27FC236}">
                <a16:creationId xmlns:a16="http://schemas.microsoft.com/office/drawing/2014/main" id="{8AEF424F-FF1D-AE78-9799-BD9081871D92}"/>
              </a:ext>
            </a:extLst>
          </p:cNvPr>
          <p:cNvGrpSpPr/>
          <p:nvPr/>
        </p:nvGrpSpPr>
        <p:grpSpPr>
          <a:xfrm>
            <a:off x="6455229" y="5385417"/>
            <a:ext cx="2670501" cy="1309397"/>
            <a:chOff x="5155747" y="4603802"/>
            <a:chExt cx="2670501" cy="1309397"/>
          </a:xfrm>
        </p:grpSpPr>
        <p:sp>
          <p:nvSpPr>
            <p:cNvPr id="35" name="Rectangle 34">
              <a:extLst>
                <a:ext uri="{FF2B5EF4-FFF2-40B4-BE49-F238E27FC236}">
                  <a16:creationId xmlns:a16="http://schemas.microsoft.com/office/drawing/2014/main" id="{B89CDAC1-8159-A4F1-BD4D-B0BC59191EBB}"/>
                </a:ext>
              </a:extLst>
            </p:cNvPr>
            <p:cNvSpPr/>
            <p:nvPr/>
          </p:nvSpPr>
          <p:spPr>
            <a:xfrm>
              <a:off x="5155747" y="5367765"/>
              <a:ext cx="877330" cy="545434"/>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36" name="Rectangle 35">
              <a:extLst>
                <a:ext uri="{FF2B5EF4-FFF2-40B4-BE49-F238E27FC236}">
                  <a16:creationId xmlns:a16="http://schemas.microsoft.com/office/drawing/2014/main" id="{74B0F394-42D1-AE0D-FA21-8EECAF52200F}"/>
                </a:ext>
              </a:extLst>
            </p:cNvPr>
            <p:cNvSpPr/>
            <p:nvPr/>
          </p:nvSpPr>
          <p:spPr>
            <a:xfrm>
              <a:off x="6033077" y="4988185"/>
              <a:ext cx="877330" cy="925012"/>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endParaRPr>
            </a:p>
          </p:txBody>
        </p:sp>
        <p:sp>
          <p:nvSpPr>
            <p:cNvPr id="37" name="Rectangle 36">
              <a:extLst>
                <a:ext uri="{FF2B5EF4-FFF2-40B4-BE49-F238E27FC236}">
                  <a16:creationId xmlns:a16="http://schemas.microsoft.com/office/drawing/2014/main" id="{8B1B5994-7197-15CB-32F2-5F8AEBA5E35B}"/>
                </a:ext>
              </a:extLst>
            </p:cNvPr>
            <p:cNvSpPr/>
            <p:nvPr/>
          </p:nvSpPr>
          <p:spPr>
            <a:xfrm>
              <a:off x="6912342" y="5584289"/>
              <a:ext cx="877330" cy="326962"/>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38" name="ZoneTexte 37">
              <a:extLst>
                <a:ext uri="{FF2B5EF4-FFF2-40B4-BE49-F238E27FC236}">
                  <a16:creationId xmlns:a16="http://schemas.microsoft.com/office/drawing/2014/main" id="{89B42977-85DB-EBF2-86A2-67FB2F00A66D}"/>
                </a:ext>
              </a:extLst>
            </p:cNvPr>
            <p:cNvSpPr txBox="1"/>
            <p:nvPr/>
          </p:nvSpPr>
          <p:spPr>
            <a:xfrm>
              <a:off x="7032901" y="5203172"/>
              <a:ext cx="793347" cy="461665"/>
            </a:xfrm>
            <a:prstGeom prst="rect">
              <a:avLst/>
            </a:prstGeom>
            <a:noFill/>
          </p:spPr>
          <p:txBody>
            <a:bodyPr wrap="square" rtlCol="0">
              <a:spAutoFit/>
            </a:bodyPr>
            <a:lstStyle/>
            <a:p>
              <a:r>
                <a:rPr lang="fr-FR" sz="2400" b="1" dirty="0">
                  <a:solidFill>
                    <a:srgbClr val="FF9800"/>
                  </a:solidFill>
                </a:rPr>
                <a:t>6XX</a:t>
              </a:r>
              <a:endParaRPr lang="fr-FR" b="1" dirty="0">
                <a:solidFill>
                  <a:srgbClr val="FF9800"/>
                </a:solidFill>
              </a:endParaRPr>
            </a:p>
          </p:txBody>
        </p:sp>
        <p:sp>
          <p:nvSpPr>
            <p:cNvPr id="39" name="ZoneTexte 38">
              <a:extLst>
                <a:ext uri="{FF2B5EF4-FFF2-40B4-BE49-F238E27FC236}">
                  <a16:creationId xmlns:a16="http://schemas.microsoft.com/office/drawing/2014/main" id="{B72EA0F3-8199-6693-0F3B-F8BDF199A672}"/>
                </a:ext>
              </a:extLst>
            </p:cNvPr>
            <p:cNvSpPr txBox="1"/>
            <p:nvPr/>
          </p:nvSpPr>
          <p:spPr>
            <a:xfrm>
              <a:off x="5283802" y="4995861"/>
              <a:ext cx="793347" cy="461665"/>
            </a:xfrm>
            <a:prstGeom prst="rect">
              <a:avLst/>
            </a:prstGeom>
            <a:noFill/>
          </p:spPr>
          <p:txBody>
            <a:bodyPr wrap="square" rtlCol="0">
              <a:spAutoFit/>
            </a:bodyPr>
            <a:lstStyle/>
            <a:p>
              <a:r>
                <a:rPr lang="fr-FR" sz="2400" b="1" dirty="0">
                  <a:solidFill>
                    <a:srgbClr val="FF9800"/>
                  </a:solidFill>
                </a:rPr>
                <a:t>2XX</a:t>
              </a:r>
              <a:endParaRPr lang="fr-FR" b="1" dirty="0">
                <a:solidFill>
                  <a:srgbClr val="FF9800"/>
                </a:solidFill>
              </a:endParaRPr>
            </a:p>
          </p:txBody>
        </p:sp>
        <p:sp>
          <p:nvSpPr>
            <p:cNvPr id="40" name="ZoneTexte 39">
              <a:extLst>
                <a:ext uri="{FF2B5EF4-FFF2-40B4-BE49-F238E27FC236}">
                  <a16:creationId xmlns:a16="http://schemas.microsoft.com/office/drawing/2014/main" id="{BDE168B3-9E7F-4415-3558-12B416963720}"/>
                </a:ext>
              </a:extLst>
            </p:cNvPr>
            <p:cNvSpPr txBox="1"/>
            <p:nvPr/>
          </p:nvSpPr>
          <p:spPr>
            <a:xfrm>
              <a:off x="6151717" y="4603802"/>
              <a:ext cx="1030914" cy="461665"/>
            </a:xfrm>
            <a:prstGeom prst="rect">
              <a:avLst/>
            </a:prstGeom>
            <a:noFill/>
          </p:spPr>
          <p:txBody>
            <a:bodyPr wrap="square" rtlCol="0">
              <a:spAutoFit/>
            </a:bodyPr>
            <a:lstStyle/>
            <a:p>
              <a:r>
                <a:rPr lang="fr-FR" sz="2400" b="1" dirty="0">
                  <a:solidFill>
                    <a:srgbClr val="FF9800"/>
                  </a:solidFill>
                </a:rPr>
                <a:t>7XX</a:t>
              </a:r>
              <a:endParaRPr lang="fr-FR" b="1" dirty="0">
                <a:solidFill>
                  <a:srgbClr val="FF9800"/>
                </a:solidFill>
              </a:endParaRPr>
            </a:p>
          </p:txBody>
        </p:sp>
        <p:pic>
          <p:nvPicPr>
            <p:cNvPr id="41" name="Image 40" descr="Une image contenant orange, jaune, conception, fournitures de bureau&#10;&#10;Description générée automatiquement">
              <a:extLst>
                <a:ext uri="{FF2B5EF4-FFF2-40B4-BE49-F238E27FC236}">
                  <a16:creationId xmlns:a16="http://schemas.microsoft.com/office/drawing/2014/main" id="{506B0FEA-CCDB-0D56-C8FF-5663074DE3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606" y="5262099"/>
              <a:ext cx="195972" cy="369332"/>
            </a:xfrm>
            <a:prstGeom prst="rect">
              <a:avLst/>
            </a:prstGeom>
          </p:spPr>
        </p:pic>
        <p:pic>
          <p:nvPicPr>
            <p:cNvPr id="42" name="Image 41" descr="Une image contenant conception&#10;&#10;Description générée automatiquement avec une confiance faible">
              <a:extLst>
                <a:ext uri="{FF2B5EF4-FFF2-40B4-BE49-F238E27FC236}">
                  <a16:creationId xmlns:a16="http://schemas.microsoft.com/office/drawing/2014/main" id="{772936D6-7690-C2E0-B3E3-C88AFA7087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1815" y="5483705"/>
              <a:ext cx="172704" cy="310867"/>
            </a:xfrm>
            <a:prstGeom prst="rect">
              <a:avLst/>
            </a:prstGeom>
          </p:spPr>
        </p:pic>
        <p:pic>
          <p:nvPicPr>
            <p:cNvPr id="43" name="Image 42" descr="Une image contenant clipart&#10;&#10;Description générée automatiquement">
              <a:extLst>
                <a:ext uri="{FF2B5EF4-FFF2-40B4-BE49-F238E27FC236}">
                  <a16:creationId xmlns:a16="http://schemas.microsoft.com/office/drawing/2014/main" id="{66D09CC1-2E93-A796-467D-39636E692C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8105" y="5665745"/>
              <a:ext cx="105847" cy="189202"/>
            </a:xfrm>
            <a:prstGeom prst="rect">
              <a:avLst/>
            </a:prstGeom>
          </p:spPr>
        </p:pic>
      </p:grpSp>
    </p:spTree>
    <p:extLst>
      <p:ext uri="{BB962C8B-B14F-4D97-AF65-F5344CB8AC3E}">
        <p14:creationId xmlns:p14="http://schemas.microsoft.com/office/powerpoint/2010/main" val="3643594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64024" y="1787037"/>
            <a:ext cx="9142880" cy="4345354"/>
          </a:xfrm>
        </p:spPr>
        <p:txBody>
          <a:bodyPr/>
          <a:lstStyle/>
          <a:p>
            <a:pPr marL="0" indent="0">
              <a:buClr>
                <a:srgbClr val="F36A4D"/>
              </a:buClr>
              <a:buNone/>
            </a:pPr>
            <a:r>
              <a:rPr lang="fr-FR" sz="3200" dirty="0">
                <a:solidFill>
                  <a:srgbClr val="002060"/>
                </a:solidFill>
                <a:latin typeface="Arial Narrow" panose="020B0606020202030204" pitchFamily="34" charset="0"/>
              </a:rPr>
              <a:t>Le nombre de PPN</a:t>
            </a:r>
            <a:br>
              <a:rPr lang="fr-FR" sz="2400" dirty="0">
                <a:solidFill>
                  <a:srgbClr val="002060"/>
                </a:solidFill>
                <a:latin typeface="Arial Narrow" panose="020B0606020202030204" pitchFamily="34" charset="0"/>
              </a:rPr>
            </a:br>
            <a:r>
              <a:rPr lang="fr-FR" sz="2400" dirty="0">
                <a:solidFill>
                  <a:srgbClr val="002060"/>
                </a:solidFill>
                <a:latin typeface="Arial Narrow" panose="020B0606020202030204" pitchFamily="34" charset="0"/>
              </a:rPr>
              <a:t>nombre de PPN soumis pour analyse </a:t>
            </a:r>
            <a:r>
              <a:rPr lang="fr-FR" sz="2400" dirty="0">
                <a:solidFill>
                  <a:schemeClr val="tx1">
                    <a:lumMod val="75000"/>
                    <a:lumOff val="25000"/>
                  </a:schemeClr>
                </a:solidFill>
                <a:latin typeface="Arial Narrow" panose="020B0606020202030204" pitchFamily="34" charset="0"/>
              </a:rPr>
              <a:t>: </a:t>
            </a:r>
            <a:r>
              <a:rPr lang="fr-FR" sz="3200" b="1" dirty="0">
                <a:solidFill>
                  <a:srgbClr val="FF9800"/>
                </a:solidFill>
                <a:latin typeface="Arial Narrow" panose="020B0606020202030204" pitchFamily="34" charset="0"/>
              </a:rPr>
              <a:t>529 404</a:t>
            </a:r>
            <a:br>
              <a:rPr lang="fr-FR" sz="2400" dirty="0">
                <a:solidFill>
                  <a:schemeClr val="tx1">
                    <a:lumMod val="75000"/>
                    <a:lumOff val="25000"/>
                  </a:schemeClr>
                </a:solidFill>
                <a:latin typeface="Arial Narrow" panose="020B0606020202030204" pitchFamily="34" charset="0"/>
              </a:rPr>
            </a:br>
            <a:r>
              <a:rPr lang="fr-FR" sz="2400" dirty="0">
                <a:solidFill>
                  <a:schemeClr val="tx1">
                    <a:lumMod val="75000"/>
                    <a:lumOff val="25000"/>
                  </a:schemeClr>
                </a:solidFill>
                <a:latin typeface="Arial Narrow" panose="020B0606020202030204" pitchFamily="34" charset="0"/>
              </a:rPr>
              <a:t>	</a:t>
            </a:r>
            <a:r>
              <a:rPr lang="fr-FR" sz="2400" dirty="0">
                <a:solidFill>
                  <a:srgbClr val="002060"/>
                </a:solidFill>
                <a:latin typeface="Arial Narrow" panose="020B0606020202030204" pitchFamily="34" charset="0"/>
              </a:rPr>
              <a:t>PPN sans erreur : </a:t>
            </a:r>
            <a:r>
              <a:rPr lang="fr-FR" sz="2400" b="1" dirty="0">
                <a:solidFill>
                  <a:srgbClr val="002060"/>
                </a:solidFill>
                <a:latin typeface="Arial Narrow" panose="020B0606020202030204" pitchFamily="34" charset="0"/>
              </a:rPr>
              <a:t>64 %</a:t>
            </a:r>
            <a:br>
              <a:rPr lang="fr-FR" sz="2400" dirty="0">
                <a:solidFill>
                  <a:srgbClr val="002060"/>
                </a:solidFill>
                <a:latin typeface="Arial Narrow" panose="020B0606020202030204" pitchFamily="34" charset="0"/>
              </a:rPr>
            </a:br>
            <a:r>
              <a:rPr lang="fr-FR" sz="2400" dirty="0">
                <a:solidFill>
                  <a:srgbClr val="002060"/>
                </a:solidFill>
                <a:latin typeface="Arial Narrow" panose="020B0606020202030204" pitchFamily="34" charset="0"/>
              </a:rPr>
              <a:t>	PPN avec erreur : </a:t>
            </a:r>
            <a:r>
              <a:rPr lang="fr-FR" sz="2400" b="1" dirty="0">
                <a:solidFill>
                  <a:srgbClr val="002060"/>
                </a:solidFill>
                <a:latin typeface="Arial Narrow" panose="020B0606020202030204" pitchFamily="34" charset="0"/>
              </a:rPr>
              <a:t>36 %</a:t>
            </a:r>
          </a:p>
          <a:p>
            <a:pPr marL="0" indent="0">
              <a:buClr>
                <a:srgbClr val="F36A4D"/>
              </a:buClr>
              <a:buNone/>
            </a:pPr>
            <a:endParaRPr lang="fr-FR" sz="2400" dirty="0">
              <a:solidFill>
                <a:schemeClr val="tx1">
                  <a:lumMod val="75000"/>
                  <a:lumOff val="25000"/>
                </a:schemeClr>
              </a:solidFill>
              <a:latin typeface="Arial Narrow" panose="020B0606020202030204" pitchFamily="34" charset="0"/>
            </a:endParaRPr>
          </a:p>
          <a:p>
            <a:pPr marL="0" indent="0">
              <a:buClr>
                <a:srgbClr val="F36A4D"/>
              </a:buClr>
              <a:buNone/>
            </a:pPr>
            <a:r>
              <a:rPr lang="fr-FR" dirty="0">
                <a:solidFill>
                  <a:srgbClr val="002060"/>
                </a:solidFill>
                <a:latin typeface="Arial Narrow" panose="020B0606020202030204" pitchFamily="34" charset="0"/>
              </a:rPr>
              <a:t>Zoom sur les 3 erreurs les plus détectées</a:t>
            </a:r>
            <a:br>
              <a:rPr lang="fr-FR" sz="1800" b="0" i="0" u="none" strike="noStrike" dirty="0">
                <a:solidFill>
                  <a:srgbClr val="002060"/>
                </a:solidFill>
                <a:effectLst/>
                <a:latin typeface="Calibri" panose="020F0502020204030204" pitchFamily="34" charset="0"/>
              </a:rPr>
            </a:br>
            <a:endParaRPr lang="fr-FR" sz="2000" dirty="0">
              <a:solidFill>
                <a:schemeClr val="tx1">
                  <a:lumMod val="75000"/>
                  <a:lumOff val="25000"/>
                </a:schemeClr>
              </a:solidFill>
              <a:latin typeface="Arial Narrow" panose="020B0606020202030204" pitchFamily="34" charset="0"/>
            </a:endParaRPr>
          </a:p>
          <a:p>
            <a:pPr marL="0" indent="0">
              <a:buNone/>
            </a:pPr>
            <a:endParaRPr lang="fr-FR" dirty="0">
              <a:latin typeface="Arial Narrow" panose="020B0606020202030204" pitchFamily="34" charset="0"/>
            </a:endParaRPr>
          </a:p>
        </p:txBody>
      </p:sp>
      <p:sp>
        <p:nvSpPr>
          <p:cNvPr id="8" name="ZoneTexte 7">
            <a:extLst>
              <a:ext uri="{FF2B5EF4-FFF2-40B4-BE49-F238E27FC236}">
                <a16:creationId xmlns:a16="http://schemas.microsoft.com/office/drawing/2014/main" id="{191B8A6F-EE05-3653-4BC9-8A66A29FA452}"/>
              </a:ext>
            </a:extLst>
          </p:cNvPr>
          <p:cNvSpPr txBox="1"/>
          <p:nvPr/>
        </p:nvSpPr>
        <p:spPr>
          <a:xfrm>
            <a:off x="8991227" y="1458700"/>
            <a:ext cx="1936749" cy="1384995"/>
          </a:xfrm>
          <a:prstGeom prst="rect">
            <a:avLst/>
          </a:prstGeom>
          <a:noFill/>
        </p:spPr>
        <p:txBody>
          <a:bodyPr wrap="none" rtlCol="0">
            <a:spAutoFit/>
          </a:bodyPr>
          <a:lstStyle/>
          <a:p>
            <a:pPr algn="ctr"/>
            <a:r>
              <a:rPr lang="fr-FR" sz="2800" b="1" dirty="0">
                <a:solidFill>
                  <a:srgbClr val="CF491B"/>
                </a:solidFill>
              </a:rPr>
              <a:t>Qualité </a:t>
            </a:r>
          </a:p>
          <a:p>
            <a:pPr algn="ctr"/>
            <a:r>
              <a:rPr lang="fr-FR" sz="2800" b="1" dirty="0">
                <a:solidFill>
                  <a:srgbClr val="CF491B"/>
                </a:solidFill>
              </a:rPr>
              <a:t>des notices </a:t>
            </a:r>
          </a:p>
          <a:p>
            <a:pPr algn="ctr"/>
            <a:r>
              <a:rPr lang="fr-FR" sz="2800" b="1" dirty="0">
                <a:solidFill>
                  <a:srgbClr val="CF491B"/>
                </a:solidFill>
              </a:rPr>
              <a:t>créées</a:t>
            </a:r>
          </a:p>
        </p:txBody>
      </p:sp>
      <p:sp>
        <p:nvSpPr>
          <p:cNvPr id="11" name="Titre 1">
            <a:extLst>
              <a:ext uri="{FF2B5EF4-FFF2-40B4-BE49-F238E27FC236}">
                <a16:creationId xmlns:a16="http://schemas.microsoft.com/office/drawing/2014/main" id="{1CF82B45-8C72-3DD4-48BE-BBDF78CB9975}"/>
              </a:ext>
            </a:extLst>
          </p:cNvPr>
          <p:cNvSpPr>
            <a:spLocks noGrp="1"/>
          </p:cNvSpPr>
          <p:nvPr>
            <p:ph type="title"/>
          </p:nvPr>
        </p:nvSpPr>
        <p:spPr>
          <a:xfrm>
            <a:off x="266700" y="721580"/>
            <a:ext cx="7886700" cy="953477"/>
          </a:xfrm>
        </p:spPr>
        <p:txBody>
          <a:bodyPr>
            <a:normAutofit/>
          </a:bodyPr>
          <a:lstStyle/>
          <a:p>
            <a:r>
              <a:rPr lang="fr-FR" sz="4000" dirty="0">
                <a:solidFill>
                  <a:schemeClr val="accent1">
                    <a:lumMod val="75000"/>
                  </a:schemeClr>
                </a:solidFill>
                <a:latin typeface="Arial Narrow" panose="020B0606020202030204" pitchFamily="34" charset="0"/>
              </a:rPr>
              <a:t>Les statistiques </a:t>
            </a:r>
            <a:r>
              <a:rPr lang="fr-FR" sz="1800" dirty="0">
                <a:solidFill>
                  <a:schemeClr val="accent1">
                    <a:lumMod val="75000"/>
                  </a:schemeClr>
                </a:solidFill>
                <a:latin typeface="Arial Narrow" panose="020B0606020202030204" pitchFamily="34" charset="0"/>
              </a:rPr>
              <a:t>(depuis mars 2023)</a:t>
            </a:r>
            <a:endParaRPr lang="fr-FR" sz="4000" dirty="0">
              <a:solidFill>
                <a:schemeClr val="accent1">
                  <a:lumMod val="75000"/>
                </a:schemeClr>
              </a:solidFill>
              <a:latin typeface="Arial Narrow" panose="020B0606020202030204" pitchFamily="34" charset="0"/>
            </a:endParaRPr>
          </a:p>
        </p:txBody>
      </p:sp>
      <p:sp>
        <p:nvSpPr>
          <p:cNvPr id="12" name="Étoile : 5 branches 11">
            <a:extLst>
              <a:ext uri="{FF2B5EF4-FFF2-40B4-BE49-F238E27FC236}">
                <a16:creationId xmlns:a16="http://schemas.microsoft.com/office/drawing/2014/main" id="{0509FEF7-9489-5E19-23C7-F6529EB653BF}"/>
              </a:ext>
            </a:extLst>
          </p:cNvPr>
          <p:cNvSpPr/>
          <p:nvPr/>
        </p:nvSpPr>
        <p:spPr>
          <a:xfrm>
            <a:off x="909152" y="1821389"/>
            <a:ext cx="354872" cy="364009"/>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Étoile : 5 branches 12">
            <a:extLst>
              <a:ext uri="{FF2B5EF4-FFF2-40B4-BE49-F238E27FC236}">
                <a16:creationId xmlns:a16="http://schemas.microsoft.com/office/drawing/2014/main" id="{F03BBBBF-A1F4-438D-C3A3-EC5DD7D88000}"/>
              </a:ext>
            </a:extLst>
          </p:cNvPr>
          <p:cNvSpPr/>
          <p:nvPr/>
        </p:nvSpPr>
        <p:spPr>
          <a:xfrm>
            <a:off x="920404" y="3866292"/>
            <a:ext cx="354872" cy="364009"/>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9A1E2EEA-5309-5AAC-D015-DAE695EAC4C4}"/>
              </a:ext>
            </a:extLst>
          </p:cNvPr>
          <p:cNvGrpSpPr/>
          <p:nvPr/>
        </p:nvGrpSpPr>
        <p:grpSpPr>
          <a:xfrm>
            <a:off x="874684" y="4411540"/>
            <a:ext cx="7601833" cy="2215641"/>
            <a:chOff x="1710412" y="5428186"/>
            <a:chExt cx="2828896" cy="1268576"/>
          </a:xfrm>
        </p:grpSpPr>
        <p:sp>
          <p:nvSpPr>
            <p:cNvPr id="15" name="Rectangle 14">
              <a:extLst>
                <a:ext uri="{FF2B5EF4-FFF2-40B4-BE49-F238E27FC236}">
                  <a16:creationId xmlns:a16="http://schemas.microsoft.com/office/drawing/2014/main" id="{284EB679-0BC2-9535-9BE1-00F9C48FD20A}"/>
                </a:ext>
              </a:extLst>
            </p:cNvPr>
            <p:cNvSpPr/>
            <p:nvPr/>
          </p:nvSpPr>
          <p:spPr>
            <a:xfrm>
              <a:off x="1865877" y="6151328"/>
              <a:ext cx="877330" cy="545434"/>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16" name="Rectangle 15">
              <a:extLst>
                <a:ext uri="{FF2B5EF4-FFF2-40B4-BE49-F238E27FC236}">
                  <a16:creationId xmlns:a16="http://schemas.microsoft.com/office/drawing/2014/main" id="{2F56F82E-3500-12C5-CCAE-177D06E09AFA}"/>
                </a:ext>
              </a:extLst>
            </p:cNvPr>
            <p:cNvSpPr/>
            <p:nvPr/>
          </p:nvSpPr>
          <p:spPr>
            <a:xfrm>
              <a:off x="2743207" y="5771748"/>
              <a:ext cx="877330" cy="925012"/>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endParaRPr>
            </a:p>
          </p:txBody>
        </p:sp>
        <p:sp>
          <p:nvSpPr>
            <p:cNvPr id="26" name="Rectangle 25">
              <a:extLst>
                <a:ext uri="{FF2B5EF4-FFF2-40B4-BE49-F238E27FC236}">
                  <a16:creationId xmlns:a16="http://schemas.microsoft.com/office/drawing/2014/main" id="{ABBCBD1D-8E2C-CD43-1713-131611AA5BFB}"/>
                </a:ext>
              </a:extLst>
            </p:cNvPr>
            <p:cNvSpPr/>
            <p:nvPr/>
          </p:nvSpPr>
          <p:spPr>
            <a:xfrm>
              <a:off x="3622472" y="6367852"/>
              <a:ext cx="877330" cy="326962"/>
            </a:xfrm>
            <a:prstGeom prst="rect">
              <a:avLst/>
            </a:prstGeom>
            <a:solidFill>
              <a:schemeClr val="bg1"/>
            </a:solidFill>
            <a:ln w="38100">
              <a:solidFill>
                <a:srgbClr val="535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27" name="ZoneTexte 26">
              <a:extLst>
                <a:ext uri="{FF2B5EF4-FFF2-40B4-BE49-F238E27FC236}">
                  <a16:creationId xmlns:a16="http://schemas.microsoft.com/office/drawing/2014/main" id="{32AC1D18-02AD-E153-BC2C-967BF3590D57}"/>
                </a:ext>
              </a:extLst>
            </p:cNvPr>
            <p:cNvSpPr txBox="1"/>
            <p:nvPr/>
          </p:nvSpPr>
          <p:spPr>
            <a:xfrm>
              <a:off x="3581613" y="6019329"/>
              <a:ext cx="957695" cy="370060"/>
            </a:xfrm>
            <a:prstGeom prst="rect">
              <a:avLst/>
            </a:prstGeom>
            <a:noFill/>
          </p:spPr>
          <p:txBody>
            <a:bodyPr wrap="square" rtlCol="0">
              <a:spAutoFit/>
            </a:bodyPr>
            <a:lstStyle/>
            <a:p>
              <a:pPr algn="ctr"/>
              <a:r>
                <a:rPr lang="fr-FR" sz="2000" b="1" dirty="0">
                  <a:solidFill>
                    <a:srgbClr val="FF9800"/>
                  </a:solidFill>
                </a:rPr>
                <a:t>Zone 011</a:t>
              </a:r>
            </a:p>
            <a:p>
              <a:pPr algn="ctr"/>
              <a:r>
                <a:rPr lang="fr-FR" sz="1600" b="1" dirty="0" err="1">
                  <a:solidFill>
                    <a:srgbClr val="FF9800"/>
                  </a:solidFill>
                </a:rPr>
                <a:t>n°ISSN</a:t>
              </a:r>
              <a:r>
                <a:rPr lang="fr-FR" sz="1600" b="1" dirty="0">
                  <a:solidFill>
                    <a:srgbClr val="FF9800"/>
                  </a:solidFill>
                </a:rPr>
                <a:t> non pertinent</a:t>
              </a:r>
            </a:p>
          </p:txBody>
        </p:sp>
        <p:sp>
          <p:nvSpPr>
            <p:cNvPr id="28" name="ZoneTexte 27">
              <a:extLst>
                <a:ext uri="{FF2B5EF4-FFF2-40B4-BE49-F238E27FC236}">
                  <a16:creationId xmlns:a16="http://schemas.microsoft.com/office/drawing/2014/main" id="{2D611C6B-1CB3-8B85-1457-9F37666D7C7D}"/>
                </a:ext>
              </a:extLst>
            </p:cNvPr>
            <p:cNvSpPr txBox="1"/>
            <p:nvPr/>
          </p:nvSpPr>
          <p:spPr>
            <a:xfrm>
              <a:off x="1710412" y="5806016"/>
              <a:ext cx="1120661" cy="370060"/>
            </a:xfrm>
            <a:prstGeom prst="rect">
              <a:avLst/>
            </a:prstGeom>
            <a:noFill/>
          </p:spPr>
          <p:txBody>
            <a:bodyPr wrap="square" rtlCol="0">
              <a:spAutoFit/>
            </a:bodyPr>
            <a:lstStyle/>
            <a:p>
              <a:pPr algn="ctr"/>
              <a:r>
                <a:rPr lang="fr-FR" sz="2000" b="1" dirty="0">
                  <a:solidFill>
                    <a:srgbClr val="FF9800"/>
                  </a:solidFill>
                </a:rPr>
                <a:t>Zone 455</a:t>
              </a:r>
            </a:p>
            <a:p>
              <a:pPr algn="ctr"/>
              <a:r>
                <a:rPr lang="fr-FR" sz="1600" b="1" dirty="0">
                  <a:solidFill>
                    <a:srgbClr val="FF9800"/>
                  </a:solidFill>
                </a:rPr>
                <a:t>Lien « est reproduit comme »</a:t>
              </a:r>
            </a:p>
          </p:txBody>
        </p:sp>
        <p:sp>
          <p:nvSpPr>
            <p:cNvPr id="29" name="ZoneTexte 28">
              <a:extLst>
                <a:ext uri="{FF2B5EF4-FFF2-40B4-BE49-F238E27FC236}">
                  <a16:creationId xmlns:a16="http://schemas.microsoft.com/office/drawing/2014/main" id="{ABBF8E1D-5305-61E0-66B3-FDCA5A7376DF}"/>
                </a:ext>
              </a:extLst>
            </p:cNvPr>
            <p:cNvSpPr txBox="1"/>
            <p:nvPr/>
          </p:nvSpPr>
          <p:spPr>
            <a:xfrm>
              <a:off x="2351534" y="5428186"/>
              <a:ext cx="1663241" cy="370060"/>
            </a:xfrm>
            <a:prstGeom prst="rect">
              <a:avLst/>
            </a:prstGeom>
            <a:noFill/>
          </p:spPr>
          <p:txBody>
            <a:bodyPr wrap="square" rtlCol="0">
              <a:spAutoFit/>
            </a:bodyPr>
            <a:lstStyle/>
            <a:p>
              <a:pPr algn="ctr"/>
              <a:r>
                <a:rPr lang="fr-FR" sz="2000" b="1" dirty="0">
                  <a:solidFill>
                    <a:srgbClr val="FF9800"/>
                  </a:solidFill>
                </a:rPr>
                <a:t>Zone 608</a:t>
              </a:r>
            </a:p>
            <a:p>
              <a:pPr algn="ctr"/>
              <a:r>
                <a:rPr lang="fr-FR" sz="1600" b="1" dirty="0">
                  <a:solidFill>
                    <a:srgbClr val="FF9800"/>
                  </a:solidFill>
                </a:rPr>
                <a:t>Revoir l’indexation</a:t>
              </a:r>
            </a:p>
          </p:txBody>
        </p:sp>
        <p:pic>
          <p:nvPicPr>
            <p:cNvPr id="30" name="Image 29" descr="Une image contenant orange, jaune, conception, fournitures de bureau&#10;&#10;Description générée automatiquement">
              <a:extLst>
                <a:ext uri="{FF2B5EF4-FFF2-40B4-BE49-F238E27FC236}">
                  <a16:creationId xmlns:a16="http://schemas.microsoft.com/office/drawing/2014/main" id="{7D2CE47C-CBB6-1AD1-96D7-1D7302CA5E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8091" y="6024046"/>
              <a:ext cx="195972" cy="369332"/>
            </a:xfrm>
            <a:prstGeom prst="rect">
              <a:avLst/>
            </a:prstGeom>
          </p:spPr>
        </p:pic>
        <p:pic>
          <p:nvPicPr>
            <p:cNvPr id="31" name="Image 30" descr="Une image contenant conception&#10;&#10;Description générée automatiquement avec une confiance faible">
              <a:extLst>
                <a:ext uri="{FF2B5EF4-FFF2-40B4-BE49-F238E27FC236}">
                  <a16:creationId xmlns:a16="http://schemas.microsoft.com/office/drawing/2014/main" id="{03D36E09-95A6-8F70-8086-98354689BE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2619" y="6303439"/>
              <a:ext cx="137555" cy="247598"/>
            </a:xfrm>
            <a:prstGeom prst="rect">
              <a:avLst/>
            </a:prstGeom>
          </p:spPr>
        </p:pic>
        <p:pic>
          <p:nvPicPr>
            <p:cNvPr id="32" name="Image 31" descr="Une image contenant clipart&#10;&#10;Description générée automatiquement">
              <a:extLst>
                <a:ext uri="{FF2B5EF4-FFF2-40B4-BE49-F238E27FC236}">
                  <a16:creationId xmlns:a16="http://schemas.microsoft.com/office/drawing/2014/main" id="{AED6410B-9D46-1C9B-5AC6-2EC1BA588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8235" y="6449308"/>
              <a:ext cx="105847" cy="189202"/>
            </a:xfrm>
            <a:prstGeom prst="rect">
              <a:avLst/>
            </a:prstGeom>
          </p:spPr>
        </p:pic>
      </p:grpSp>
      <p:pic>
        <p:nvPicPr>
          <p:cNvPr id="33" name="Image 32">
            <a:extLst>
              <a:ext uri="{FF2B5EF4-FFF2-40B4-BE49-F238E27FC236}">
                <a16:creationId xmlns:a16="http://schemas.microsoft.com/office/drawing/2014/main" id="{449E0679-068D-92B9-5292-941A5B754754}"/>
              </a:ext>
            </a:extLst>
          </p:cNvPr>
          <p:cNvPicPr>
            <a:picLocks noChangeAspect="1"/>
          </p:cNvPicPr>
          <p:nvPr/>
        </p:nvPicPr>
        <p:blipFill>
          <a:blip r:embed="rId6"/>
          <a:stretch>
            <a:fillRect/>
          </a:stretch>
        </p:blipFill>
        <p:spPr>
          <a:xfrm>
            <a:off x="9200931" y="2762465"/>
            <a:ext cx="1512229" cy="290348"/>
          </a:xfrm>
          <a:prstGeom prst="rect">
            <a:avLst/>
          </a:prstGeom>
        </p:spPr>
      </p:pic>
    </p:spTree>
    <p:extLst>
      <p:ext uri="{BB962C8B-B14F-4D97-AF65-F5344CB8AC3E}">
        <p14:creationId xmlns:p14="http://schemas.microsoft.com/office/powerpoint/2010/main" val="2837769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CE2FCBC-EEB5-4C69-B74C-B6D6B76A6DCD}" type="slidenum">
              <a:rPr lang="fr-FR" smtClean="0"/>
              <a:t>51</a:t>
            </a:fld>
            <a:endParaRPr lang="fr-FR"/>
          </a:p>
        </p:txBody>
      </p:sp>
      <p:pic>
        <p:nvPicPr>
          <p:cNvPr id="3" name="Image 2" descr="Une image contenant logo, Police, Graphique, cercle&#10;&#10;Description générée automatiquement">
            <a:extLst>
              <a:ext uri="{FF2B5EF4-FFF2-40B4-BE49-F238E27FC236}">
                <a16:creationId xmlns:a16="http://schemas.microsoft.com/office/drawing/2014/main" id="{9BAEE70A-7FEC-7072-2528-C16D40E91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725" y="469946"/>
            <a:ext cx="3238952" cy="3219899"/>
          </a:xfrm>
          <a:prstGeom prst="ellipse">
            <a:avLst/>
          </a:prstGeom>
          <a:ln>
            <a:noFill/>
          </a:ln>
          <a:effectLst>
            <a:softEdge rad="112500"/>
          </a:effectLst>
        </p:spPr>
      </p:pic>
      <p:sp>
        <p:nvSpPr>
          <p:cNvPr id="8" name="Titre 1">
            <a:extLst>
              <a:ext uri="{FF2B5EF4-FFF2-40B4-BE49-F238E27FC236}">
                <a16:creationId xmlns:a16="http://schemas.microsoft.com/office/drawing/2014/main" id="{BEE62CBE-38F6-6BD3-54B7-5152463AA36C}"/>
              </a:ext>
            </a:extLst>
          </p:cNvPr>
          <p:cNvSpPr>
            <a:spLocks noGrp="1"/>
          </p:cNvSpPr>
          <p:nvPr>
            <p:ph type="title"/>
          </p:nvPr>
        </p:nvSpPr>
        <p:spPr>
          <a:xfrm>
            <a:off x="261549" y="842684"/>
            <a:ext cx="7886700" cy="3720352"/>
          </a:xfrm>
        </p:spPr>
        <p:txBody>
          <a:bodyPr>
            <a:normAutofit/>
          </a:bodyPr>
          <a:lstStyle/>
          <a:p>
            <a:r>
              <a:rPr lang="fr-FR" sz="4000" b="1" dirty="0">
                <a:solidFill>
                  <a:srgbClr val="002060"/>
                </a:solidFill>
                <a:latin typeface="Arial Narrow" panose="020B0606020202030204" pitchFamily="34" charset="0"/>
              </a:rPr>
              <a:t>Partie 3 </a:t>
            </a:r>
            <a:br>
              <a:rPr lang="fr-FR" sz="4000" b="1" dirty="0">
                <a:solidFill>
                  <a:srgbClr val="002060"/>
                </a:solidFill>
                <a:latin typeface="Arial Narrow" panose="020B0606020202030204" pitchFamily="34" charset="0"/>
              </a:rPr>
            </a:br>
            <a:br>
              <a:rPr lang="fr-FR" sz="4000" b="1" dirty="0">
                <a:solidFill>
                  <a:srgbClr val="002060"/>
                </a:solidFill>
                <a:latin typeface="Arial Narrow" panose="020B0606020202030204" pitchFamily="34" charset="0"/>
              </a:rPr>
            </a:br>
            <a:r>
              <a:rPr lang="fr-FR" sz="4000" b="1" dirty="0">
                <a:solidFill>
                  <a:srgbClr val="002060"/>
                </a:solidFill>
                <a:latin typeface="Arial Narrow" panose="020B0606020202030204" pitchFamily="34" charset="0"/>
              </a:rPr>
              <a:t>Comment travailler à la qualité des données avec QualiMarc </a:t>
            </a:r>
            <a:r>
              <a:rPr lang="fr-FR" sz="4000" b="1" dirty="0">
                <a:solidFill>
                  <a:srgbClr val="CF491B"/>
                </a:solidFill>
                <a:latin typeface="Arial Narrow" panose="020B0606020202030204" pitchFamily="34" charset="0"/>
              </a:rPr>
              <a:t>?</a:t>
            </a:r>
          </a:p>
        </p:txBody>
      </p:sp>
      <p:pic>
        <p:nvPicPr>
          <p:cNvPr id="2" name="Image 1">
            <a:extLst>
              <a:ext uri="{FF2B5EF4-FFF2-40B4-BE49-F238E27FC236}">
                <a16:creationId xmlns:a16="http://schemas.microsoft.com/office/drawing/2014/main" id="{94B5C36B-307F-A064-2933-7D7D0DEA0A29}"/>
              </a:ext>
            </a:extLst>
          </p:cNvPr>
          <p:cNvPicPr>
            <a:picLocks noChangeAspect="1"/>
          </p:cNvPicPr>
          <p:nvPr/>
        </p:nvPicPr>
        <p:blipFill>
          <a:blip r:embed="rId4"/>
          <a:stretch>
            <a:fillRect/>
          </a:stretch>
        </p:blipFill>
        <p:spPr>
          <a:xfrm>
            <a:off x="350618" y="2158562"/>
            <a:ext cx="1512229" cy="290348"/>
          </a:xfrm>
          <a:prstGeom prst="rect">
            <a:avLst/>
          </a:prstGeom>
        </p:spPr>
      </p:pic>
    </p:spTree>
    <p:extLst>
      <p:ext uri="{BB962C8B-B14F-4D97-AF65-F5344CB8AC3E}">
        <p14:creationId xmlns:p14="http://schemas.microsoft.com/office/powerpoint/2010/main" val="5785245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699" y="459277"/>
            <a:ext cx="10474873" cy="1087112"/>
          </a:xfrm>
        </p:spPr>
        <p:txBody>
          <a:bodyPr>
            <a:normAutofit/>
          </a:bodyPr>
          <a:lstStyle/>
          <a:p>
            <a:r>
              <a:rPr lang="fr-FR" sz="4000" dirty="0">
                <a:solidFill>
                  <a:schemeClr val="accent1">
                    <a:lumMod val="75000"/>
                  </a:schemeClr>
                </a:solidFill>
                <a:latin typeface="Arial Narrow" panose="020B0606020202030204" pitchFamily="34" charset="0"/>
              </a:rPr>
              <a:t>La qualité : une tendance, pas une contrainte !</a:t>
            </a:r>
          </a:p>
        </p:txBody>
      </p:sp>
      <p:sp>
        <p:nvSpPr>
          <p:cNvPr id="3" name="Espace réservé du contenu 2"/>
          <p:cNvSpPr>
            <a:spLocks noGrp="1"/>
          </p:cNvSpPr>
          <p:nvPr>
            <p:ph idx="1"/>
          </p:nvPr>
        </p:nvSpPr>
        <p:spPr>
          <a:xfrm>
            <a:off x="3478922" y="4380067"/>
            <a:ext cx="9142880" cy="677169"/>
          </a:xfrm>
        </p:spPr>
        <p:txBody>
          <a:bodyPr>
            <a:normAutofit/>
          </a:bodyPr>
          <a:lstStyle/>
          <a:p>
            <a:pPr marL="0" indent="0">
              <a:buClr>
                <a:srgbClr val="F36A4D"/>
              </a:buClr>
              <a:buNone/>
            </a:pPr>
            <a:r>
              <a:rPr lang="fr-FR" sz="3200" dirty="0">
                <a:solidFill>
                  <a:srgbClr val="002060"/>
                </a:solidFill>
                <a:latin typeface="Arial Narrow" panose="020B0606020202030204" pitchFamily="34" charset="0"/>
              </a:rPr>
              <a:t> L’effort de qualité se partage au sein du réseau</a:t>
            </a:r>
          </a:p>
          <a:p>
            <a:pPr marL="457200" lvl="1" indent="0">
              <a:buClr>
                <a:srgbClr val="C00000"/>
              </a:buClr>
              <a:buNone/>
            </a:pPr>
            <a:endParaRPr lang="fr-FR" sz="3200" dirty="0">
              <a:solidFill>
                <a:srgbClr val="002060"/>
              </a:solidFill>
              <a:latin typeface="Arial Narrow" panose="020B0606020202030204" pitchFamily="34" charset="0"/>
            </a:endParaRPr>
          </a:p>
          <a:p>
            <a:pPr marL="0" indent="0">
              <a:buNone/>
            </a:pPr>
            <a:endParaRPr lang="fr-FR" sz="3200" dirty="0">
              <a:solidFill>
                <a:srgbClr val="002060"/>
              </a:solidFill>
              <a:latin typeface="Arial Narrow" panose="020B0606020202030204" pitchFamily="34" charset="0"/>
            </a:endParaRP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52</a:t>
            </a:fld>
            <a:endParaRPr lang="fr-FR"/>
          </a:p>
        </p:txBody>
      </p:sp>
      <p:sp>
        <p:nvSpPr>
          <p:cNvPr id="5" name="Étoile : 5 branches 4">
            <a:extLst>
              <a:ext uri="{FF2B5EF4-FFF2-40B4-BE49-F238E27FC236}">
                <a16:creationId xmlns:a16="http://schemas.microsoft.com/office/drawing/2014/main" id="{B2995568-CE50-B006-C307-FD2A95715789}"/>
              </a:ext>
            </a:extLst>
          </p:cNvPr>
          <p:cNvSpPr/>
          <p:nvPr/>
        </p:nvSpPr>
        <p:spPr>
          <a:xfrm>
            <a:off x="995196" y="1985999"/>
            <a:ext cx="557049" cy="568294"/>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960931DD-57C1-FA1B-68E6-87935D342506}"/>
              </a:ext>
            </a:extLst>
          </p:cNvPr>
          <p:cNvSpPr txBox="1"/>
          <p:nvPr/>
        </p:nvSpPr>
        <p:spPr>
          <a:xfrm>
            <a:off x="1552245" y="1985999"/>
            <a:ext cx="6096000" cy="584775"/>
          </a:xfrm>
          <a:prstGeom prst="rect">
            <a:avLst/>
          </a:prstGeom>
          <a:noFill/>
        </p:spPr>
        <p:txBody>
          <a:bodyPr wrap="square">
            <a:spAutoFit/>
          </a:bodyPr>
          <a:lstStyle/>
          <a:p>
            <a:pPr marL="0" indent="0">
              <a:buClr>
                <a:srgbClr val="F36A4D"/>
              </a:buClr>
              <a:buNone/>
            </a:pPr>
            <a:r>
              <a:rPr lang="fr-FR" sz="3200" dirty="0">
                <a:solidFill>
                  <a:srgbClr val="002060"/>
                </a:solidFill>
                <a:latin typeface="Arial Narrow" panose="020B0606020202030204" pitchFamily="34" charset="0"/>
              </a:rPr>
              <a:t>Tout ne peut pas être parfait</a:t>
            </a:r>
          </a:p>
        </p:txBody>
      </p:sp>
      <p:sp>
        <p:nvSpPr>
          <p:cNvPr id="10" name="ZoneTexte 9">
            <a:extLst>
              <a:ext uri="{FF2B5EF4-FFF2-40B4-BE49-F238E27FC236}">
                <a16:creationId xmlns:a16="http://schemas.microsoft.com/office/drawing/2014/main" id="{9861F99C-A18F-F113-C468-5B0765DCF21C}"/>
              </a:ext>
            </a:extLst>
          </p:cNvPr>
          <p:cNvSpPr txBox="1"/>
          <p:nvPr/>
        </p:nvSpPr>
        <p:spPr>
          <a:xfrm>
            <a:off x="2529705" y="3128992"/>
            <a:ext cx="8096252" cy="892552"/>
          </a:xfrm>
          <a:prstGeom prst="rect">
            <a:avLst/>
          </a:prstGeom>
          <a:noFill/>
        </p:spPr>
        <p:txBody>
          <a:bodyPr wrap="square">
            <a:spAutoFit/>
          </a:bodyPr>
          <a:lstStyle/>
          <a:p>
            <a:pPr>
              <a:buClr>
                <a:srgbClr val="F36A4D"/>
              </a:buClr>
            </a:pPr>
            <a:r>
              <a:rPr lang="fr-FR" sz="3200" dirty="0">
                <a:solidFill>
                  <a:srgbClr val="002060"/>
                </a:solidFill>
                <a:latin typeface="Arial Narrow" panose="020B0606020202030204" pitchFamily="34" charset="0"/>
              </a:rPr>
              <a:t>La qualité est liée à la réalité des moyens de chacun</a:t>
            </a:r>
          </a:p>
          <a:p>
            <a:pPr lvl="2">
              <a:buClr>
                <a:srgbClr val="F36A4D"/>
              </a:buClr>
              <a:buFont typeface="Wingdings" panose="05000000000000000000" pitchFamily="2" charset="2"/>
              <a:buChar char="§"/>
            </a:pPr>
            <a:endParaRPr lang="fr-FR" sz="2000" dirty="0">
              <a:solidFill>
                <a:srgbClr val="002060"/>
              </a:solidFill>
              <a:latin typeface="Arial Narrow" panose="020B0606020202030204" pitchFamily="34" charset="0"/>
            </a:endParaRPr>
          </a:p>
        </p:txBody>
      </p:sp>
      <p:sp>
        <p:nvSpPr>
          <p:cNvPr id="13" name="Étoile : 5 branches 12">
            <a:extLst>
              <a:ext uri="{FF2B5EF4-FFF2-40B4-BE49-F238E27FC236}">
                <a16:creationId xmlns:a16="http://schemas.microsoft.com/office/drawing/2014/main" id="{C61C5B19-C919-5E60-5E00-35BD23B63AE0}"/>
              </a:ext>
            </a:extLst>
          </p:cNvPr>
          <p:cNvSpPr/>
          <p:nvPr/>
        </p:nvSpPr>
        <p:spPr>
          <a:xfrm>
            <a:off x="1972656" y="3144853"/>
            <a:ext cx="557049" cy="568294"/>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Étoile : 5 branches 13">
            <a:extLst>
              <a:ext uri="{FF2B5EF4-FFF2-40B4-BE49-F238E27FC236}">
                <a16:creationId xmlns:a16="http://schemas.microsoft.com/office/drawing/2014/main" id="{07266297-3F7B-9133-8E94-BDDDE9BA2CBB}"/>
              </a:ext>
            </a:extLst>
          </p:cNvPr>
          <p:cNvSpPr/>
          <p:nvPr/>
        </p:nvSpPr>
        <p:spPr>
          <a:xfrm>
            <a:off x="2971137" y="4295615"/>
            <a:ext cx="557049" cy="568294"/>
          </a:xfrm>
          <a:prstGeom prst="star5">
            <a:avLst/>
          </a:prstGeom>
          <a:solidFill>
            <a:srgbClr val="CF491B"/>
          </a:solidFill>
          <a:ln>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04114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700" y="479843"/>
            <a:ext cx="7886700"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individuelle</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53</a:t>
            </a:fld>
            <a:endParaRPr lang="fr-FR" dirty="0"/>
          </a:p>
        </p:txBody>
      </p:sp>
      <p:pic>
        <p:nvPicPr>
          <p:cNvPr id="7" name="Image 6" descr="Une image contenant logo, Police, Graphique, cercle&#10;&#10;Description générée automatiquement">
            <a:extLst>
              <a:ext uri="{FF2B5EF4-FFF2-40B4-BE49-F238E27FC236}">
                <a16:creationId xmlns:a16="http://schemas.microsoft.com/office/drawing/2014/main" id="{71E806B7-87E1-E267-77A3-F8576778F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7071" y="2213698"/>
            <a:ext cx="2711090" cy="2695142"/>
          </a:xfrm>
          <a:prstGeom prst="ellipse">
            <a:avLst/>
          </a:prstGeom>
          <a:ln>
            <a:noFill/>
          </a:ln>
          <a:effectLst>
            <a:softEdge rad="112500"/>
          </a:effectLst>
        </p:spPr>
      </p:pic>
      <p:pic>
        <p:nvPicPr>
          <p:cNvPr id="11" name="Image 10" descr="Une image contenant personne, ordinateur portable, habits, ordinateur&#10;&#10;Description générée automatiquement">
            <a:extLst>
              <a:ext uri="{FF2B5EF4-FFF2-40B4-BE49-F238E27FC236}">
                <a16:creationId xmlns:a16="http://schemas.microsoft.com/office/drawing/2014/main" id="{7DB6D7A2-88BC-9F81-EB3B-DD017FD5F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4240" y="2184838"/>
            <a:ext cx="2711090" cy="2711090"/>
          </a:xfrm>
          <a:prstGeom prst="rect">
            <a:avLst/>
          </a:prstGeom>
        </p:spPr>
      </p:pic>
    </p:spTree>
    <p:extLst>
      <p:ext uri="{BB962C8B-B14F-4D97-AF65-F5344CB8AC3E}">
        <p14:creationId xmlns:p14="http://schemas.microsoft.com/office/powerpoint/2010/main" val="2163486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700" y="479843"/>
            <a:ext cx="7886700"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individuelle</a:t>
            </a:r>
          </a:p>
        </p:txBody>
      </p:sp>
      <p:sp>
        <p:nvSpPr>
          <p:cNvPr id="3" name="Espace réservé du contenu 2"/>
          <p:cNvSpPr>
            <a:spLocks noGrp="1"/>
          </p:cNvSpPr>
          <p:nvPr>
            <p:ph idx="1"/>
          </p:nvPr>
        </p:nvSpPr>
        <p:spPr>
          <a:xfrm>
            <a:off x="218902" y="1662132"/>
            <a:ext cx="3991148" cy="953477"/>
          </a:xfrm>
        </p:spPr>
        <p:txBody>
          <a:bodyPr>
            <a:normAutofit fontScale="92500" lnSpcReduction="20000"/>
          </a:bodyPr>
          <a:lstStyle/>
          <a:p>
            <a:pPr marL="0" indent="0">
              <a:buClr>
                <a:srgbClr val="F36A4D"/>
              </a:buClr>
              <a:buNone/>
            </a:pPr>
            <a:r>
              <a:rPr lang="fr-FR" sz="2400" b="1" dirty="0">
                <a:solidFill>
                  <a:srgbClr val="CF491B"/>
                </a:solidFill>
                <a:latin typeface="Arial Narrow" panose="020B0606020202030204" pitchFamily="34" charset="0"/>
              </a:rPr>
              <a:t>Analyser et corriger ses propres notices </a:t>
            </a:r>
          </a:p>
          <a:p>
            <a:pPr marL="0" indent="0">
              <a:buClr>
                <a:srgbClr val="F36A4D"/>
              </a:buClr>
              <a:buNone/>
            </a:pPr>
            <a:r>
              <a:rPr lang="fr-FR" sz="2000" b="1" dirty="0">
                <a:solidFill>
                  <a:srgbClr val="002060"/>
                </a:solidFill>
                <a:latin typeface="Arial Narrow" panose="020B0606020202030204" pitchFamily="34" charset="0"/>
              </a:rPr>
              <a:t>Je créé une notice &gt;&gt; je l’analyse </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54</a:t>
            </a:fld>
            <a:endParaRPr lang="fr-FR" dirty="0"/>
          </a:p>
        </p:txBody>
      </p:sp>
      <p:cxnSp>
        <p:nvCxnSpPr>
          <p:cNvPr id="8" name="Connecteur droit 7">
            <a:extLst>
              <a:ext uri="{FF2B5EF4-FFF2-40B4-BE49-F238E27FC236}">
                <a16:creationId xmlns:a16="http://schemas.microsoft.com/office/drawing/2014/main" id="{4FADAB81-8E48-F557-3D80-003B3AB997EA}"/>
              </a:ext>
            </a:extLst>
          </p:cNvPr>
          <p:cNvCxnSpPr>
            <a:cxnSpLocks/>
          </p:cNvCxnSpPr>
          <p:nvPr/>
        </p:nvCxnSpPr>
        <p:spPr>
          <a:xfrm>
            <a:off x="189186" y="1508114"/>
            <a:ext cx="0" cy="953477"/>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3386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700" y="479843"/>
            <a:ext cx="7886700"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individuelle</a:t>
            </a:r>
          </a:p>
        </p:txBody>
      </p:sp>
      <p:sp>
        <p:nvSpPr>
          <p:cNvPr id="3" name="Espace réservé du contenu 2"/>
          <p:cNvSpPr>
            <a:spLocks noGrp="1"/>
          </p:cNvSpPr>
          <p:nvPr>
            <p:ph idx="1"/>
          </p:nvPr>
        </p:nvSpPr>
        <p:spPr>
          <a:xfrm>
            <a:off x="218902" y="1662132"/>
            <a:ext cx="3991148" cy="953477"/>
          </a:xfrm>
        </p:spPr>
        <p:txBody>
          <a:bodyPr>
            <a:normAutofit fontScale="92500" lnSpcReduction="20000"/>
          </a:bodyPr>
          <a:lstStyle/>
          <a:p>
            <a:pPr marL="0" indent="0">
              <a:buClr>
                <a:srgbClr val="F36A4D"/>
              </a:buClr>
              <a:buNone/>
            </a:pPr>
            <a:r>
              <a:rPr lang="fr-FR" sz="2400" b="1" dirty="0">
                <a:solidFill>
                  <a:srgbClr val="CF491B"/>
                </a:solidFill>
                <a:latin typeface="Arial Narrow" panose="020B0606020202030204" pitchFamily="34" charset="0"/>
              </a:rPr>
              <a:t>Analyser et corriger ses propres notices </a:t>
            </a:r>
          </a:p>
          <a:p>
            <a:pPr marL="0" indent="0">
              <a:buClr>
                <a:srgbClr val="F36A4D"/>
              </a:buClr>
              <a:buNone/>
            </a:pPr>
            <a:r>
              <a:rPr lang="fr-FR" sz="2000" b="1" dirty="0">
                <a:solidFill>
                  <a:srgbClr val="002060"/>
                </a:solidFill>
                <a:latin typeface="Arial Narrow" panose="020B0606020202030204" pitchFamily="34" charset="0"/>
              </a:rPr>
              <a:t>Je créé une notice &gt;&gt; je l’analyse </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55</a:t>
            </a:fld>
            <a:endParaRPr lang="fr-FR" dirty="0"/>
          </a:p>
        </p:txBody>
      </p:sp>
      <p:sp>
        <p:nvSpPr>
          <p:cNvPr id="5" name="ZoneTexte 4">
            <a:extLst>
              <a:ext uri="{FF2B5EF4-FFF2-40B4-BE49-F238E27FC236}">
                <a16:creationId xmlns:a16="http://schemas.microsoft.com/office/drawing/2014/main" id="{4FCBF64E-DB89-86F6-258F-8D50F0442400}"/>
              </a:ext>
            </a:extLst>
          </p:cNvPr>
          <p:cNvSpPr txBox="1"/>
          <p:nvPr/>
        </p:nvSpPr>
        <p:spPr>
          <a:xfrm>
            <a:off x="197070" y="3008003"/>
            <a:ext cx="5711715" cy="2985433"/>
          </a:xfrm>
          <a:prstGeom prst="rect">
            <a:avLst/>
          </a:prstGeom>
          <a:noFill/>
        </p:spPr>
        <p:txBody>
          <a:bodyPr wrap="square">
            <a:spAutoFit/>
          </a:bodyPr>
          <a:lstStyle/>
          <a:p>
            <a:pPr>
              <a:buClr>
                <a:srgbClr val="F36A4D"/>
              </a:buClr>
            </a:pPr>
            <a:r>
              <a:rPr lang="fr-FR" sz="2400" b="1" dirty="0">
                <a:solidFill>
                  <a:srgbClr val="CF491B"/>
                </a:solidFill>
                <a:latin typeface="Arial Narrow" panose="020B0606020202030204" pitchFamily="34" charset="0"/>
              </a:rPr>
              <a:t>Analyser des notices créées par dérivation de bases externes</a:t>
            </a:r>
          </a:p>
          <a:p>
            <a:pPr>
              <a:buClr>
                <a:srgbClr val="F36A4D"/>
              </a:buClr>
            </a:pPr>
            <a:r>
              <a:rPr lang="fr-FR" sz="2000" b="1" dirty="0">
                <a:solidFill>
                  <a:srgbClr val="002060"/>
                </a:solidFill>
                <a:latin typeface="Arial Narrow" panose="020B0606020202030204" pitchFamily="34" charset="0"/>
              </a:rPr>
              <a:t>Je créé une notice par dérivation &gt;&gt; je l’analyse</a:t>
            </a:r>
          </a:p>
          <a:p>
            <a:pPr lvl="1">
              <a:buClr>
                <a:srgbClr val="F36A4D"/>
              </a:buClr>
            </a:pPr>
            <a:r>
              <a:rPr lang="fr-FR" sz="2000" i="1" dirty="0">
                <a:solidFill>
                  <a:srgbClr val="002060"/>
                </a:solidFill>
                <a:latin typeface="Arial Narrow" panose="020B0606020202030204" pitchFamily="34" charset="0"/>
              </a:rPr>
              <a:t>Absence de lien dans les accès Auteurs (7XX)</a:t>
            </a:r>
          </a:p>
          <a:p>
            <a:pPr lvl="1">
              <a:buClr>
                <a:srgbClr val="F36A4D"/>
              </a:buClr>
            </a:pPr>
            <a:r>
              <a:rPr lang="fr-FR" sz="2000" i="1" dirty="0">
                <a:solidFill>
                  <a:srgbClr val="002060"/>
                </a:solidFill>
                <a:latin typeface="Arial Narrow" panose="020B0606020202030204" pitchFamily="34" charset="0"/>
              </a:rPr>
              <a:t>Codes de fonction erronées ou absents</a:t>
            </a:r>
          </a:p>
          <a:p>
            <a:pPr lvl="1">
              <a:buClr>
                <a:srgbClr val="F36A4D"/>
              </a:buClr>
            </a:pPr>
            <a:r>
              <a:rPr lang="fr-FR" sz="2000" i="1" dirty="0">
                <a:solidFill>
                  <a:srgbClr val="002060"/>
                </a:solidFill>
                <a:latin typeface="Arial Narrow" panose="020B0606020202030204" pitchFamily="34" charset="0"/>
              </a:rPr>
              <a:t>Présence de 200$b / Absence des zones 181-182-183</a:t>
            </a:r>
          </a:p>
          <a:p>
            <a:pPr lvl="1">
              <a:buClr>
                <a:srgbClr val="F36A4D"/>
              </a:buClr>
            </a:pPr>
            <a:r>
              <a:rPr lang="fr-FR" sz="2000" i="1" dirty="0">
                <a:solidFill>
                  <a:srgbClr val="002060"/>
                </a:solidFill>
                <a:latin typeface="Arial Narrow" panose="020B0606020202030204" pitchFamily="34" charset="0"/>
              </a:rPr>
              <a:t>Absence de lien bibliographiques en 4XX</a:t>
            </a:r>
          </a:p>
          <a:p>
            <a:pPr lvl="1">
              <a:buClr>
                <a:srgbClr val="F36A4D"/>
              </a:buClr>
            </a:pPr>
            <a:r>
              <a:rPr lang="fr-FR" sz="2000" i="1" dirty="0">
                <a:solidFill>
                  <a:srgbClr val="002060"/>
                </a:solidFill>
                <a:latin typeface="Arial Narrow" panose="020B0606020202030204" pitchFamily="34" charset="0"/>
              </a:rPr>
              <a:t>Données codées incomplètes</a:t>
            </a:r>
          </a:p>
          <a:p>
            <a:pPr lvl="1">
              <a:buClr>
                <a:srgbClr val="F36A4D"/>
              </a:buClr>
            </a:pPr>
            <a:r>
              <a:rPr lang="fr-FR" sz="2000" i="1" dirty="0">
                <a:solidFill>
                  <a:srgbClr val="002060"/>
                </a:solidFill>
                <a:latin typeface="Arial Narrow" panose="020B0606020202030204" pitchFamily="34" charset="0"/>
              </a:rPr>
              <a:t>Présence de zone 210</a:t>
            </a:r>
          </a:p>
        </p:txBody>
      </p:sp>
      <p:cxnSp>
        <p:nvCxnSpPr>
          <p:cNvPr id="8" name="Connecteur droit 7">
            <a:extLst>
              <a:ext uri="{FF2B5EF4-FFF2-40B4-BE49-F238E27FC236}">
                <a16:creationId xmlns:a16="http://schemas.microsoft.com/office/drawing/2014/main" id="{4FADAB81-8E48-F557-3D80-003B3AB997EA}"/>
              </a:ext>
            </a:extLst>
          </p:cNvPr>
          <p:cNvCxnSpPr>
            <a:cxnSpLocks/>
          </p:cNvCxnSpPr>
          <p:nvPr/>
        </p:nvCxnSpPr>
        <p:spPr>
          <a:xfrm>
            <a:off x="189186" y="1508114"/>
            <a:ext cx="0" cy="953477"/>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0463E0E6-1DC0-AFA6-9534-296ECBE10B0B}"/>
              </a:ext>
            </a:extLst>
          </p:cNvPr>
          <p:cNvCxnSpPr>
            <a:cxnSpLocks/>
          </p:cNvCxnSpPr>
          <p:nvPr/>
        </p:nvCxnSpPr>
        <p:spPr>
          <a:xfrm>
            <a:off x="197070" y="3099283"/>
            <a:ext cx="0" cy="2894153"/>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5247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700" y="479843"/>
            <a:ext cx="7886700"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individuelle</a:t>
            </a:r>
          </a:p>
        </p:txBody>
      </p:sp>
      <p:sp>
        <p:nvSpPr>
          <p:cNvPr id="3" name="Espace réservé du contenu 2"/>
          <p:cNvSpPr>
            <a:spLocks noGrp="1"/>
          </p:cNvSpPr>
          <p:nvPr>
            <p:ph idx="1"/>
          </p:nvPr>
        </p:nvSpPr>
        <p:spPr>
          <a:xfrm>
            <a:off x="218902" y="1662132"/>
            <a:ext cx="3991148" cy="953477"/>
          </a:xfrm>
        </p:spPr>
        <p:txBody>
          <a:bodyPr>
            <a:normAutofit fontScale="92500" lnSpcReduction="20000"/>
          </a:bodyPr>
          <a:lstStyle/>
          <a:p>
            <a:pPr marL="0" indent="0">
              <a:buClr>
                <a:srgbClr val="F36A4D"/>
              </a:buClr>
              <a:buNone/>
            </a:pPr>
            <a:r>
              <a:rPr lang="fr-FR" sz="2400" b="1" dirty="0">
                <a:solidFill>
                  <a:srgbClr val="CF491B"/>
                </a:solidFill>
                <a:latin typeface="Arial Narrow" panose="020B0606020202030204" pitchFamily="34" charset="0"/>
              </a:rPr>
              <a:t>Analyser et corriger ses propres notices </a:t>
            </a:r>
          </a:p>
          <a:p>
            <a:pPr marL="0" indent="0">
              <a:buClr>
                <a:srgbClr val="F36A4D"/>
              </a:buClr>
              <a:buNone/>
            </a:pPr>
            <a:r>
              <a:rPr lang="fr-FR" sz="2000" b="1" dirty="0">
                <a:solidFill>
                  <a:srgbClr val="002060"/>
                </a:solidFill>
                <a:latin typeface="Arial Narrow" panose="020B0606020202030204" pitchFamily="34" charset="0"/>
              </a:rPr>
              <a:t>Je créé une notice &gt;&gt; je l’analyse </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56</a:t>
            </a:fld>
            <a:endParaRPr lang="fr-FR" dirty="0"/>
          </a:p>
        </p:txBody>
      </p:sp>
      <p:sp>
        <p:nvSpPr>
          <p:cNvPr id="5" name="ZoneTexte 4">
            <a:extLst>
              <a:ext uri="{FF2B5EF4-FFF2-40B4-BE49-F238E27FC236}">
                <a16:creationId xmlns:a16="http://schemas.microsoft.com/office/drawing/2014/main" id="{4FCBF64E-DB89-86F6-258F-8D50F0442400}"/>
              </a:ext>
            </a:extLst>
          </p:cNvPr>
          <p:cNvSpPr txBox="1"/>
          <p:nvPr/>
        </p:nvSpPr>
        <p:spPr>
          <a:xfrm>
            <a:off x="197070" y="3008003"/>
            <a:ext cx="5711715" cy="2985433"/>
          </a:xfrm>
          <a:prstGeom prst="rect">
            <a:avLst/>
          </a:prstGeom>
          <a:noFill/>
        </p:spPr>
        <p:txBody>
          <a:bodyPr wrap="square">
            <a:spAutoFit/>
          </a:bodyPr>
          <a:lstStyle/>
          <a:p>
            <a:pPr>
              <a:buClr>
                <a:srgbClr val="F36A4D"/>
              </a:buClr>
            </a:pPr>
            <a:r>
              <a:rPr lang="fr-FR" sz="2400" b="1" dirty="0">
                <a:solidFill>
                  <a:srgbClr val="CF491B"/>
                </a:solidFill>
                <a:latin typeface="Arial Narrow" panose="020B0606020202030204" pitchFamily="34" charset="0"/>
              </a:rPr>
              <a:t>Analyser des notices créées par dérivation de bases externes</a:t>
            </a:r>
          </a:p>
          <a:p>
            <a:pPr>
              <a:buClr>
                <a:srgbClr val="F36A4D"/>
              </a:buClr>
            </a:pPr>
            <a:r>
              <a:rPr lang="fr-FR" sz="2000" b="1" dirty="0">
                <a:solidFill>
                  <a:srgbClr val="002060"/>
                </a:solidFill>
                <a:latin typeface="Arial Narrow" panose="020B0606020202030204" pitchFamily="34" charset="0"/>
              </a:rPr>
              <a:t>Je créé une notice par dérivation &gt;&gt; je l’analyse</a:t>
            </a:r>
          </a:p>
          <a:p>
            <a:pPr lvl="1">
              <a:buClr>
                <a:srgbClr val="F36A4D"/>
              </a:buClr>
            </a:pPr>
            <a:r>
              <a:rPr lang="fr-FR" sz="2000" i="1" dirty="0">
                <a:solidFill>
                  <a:srgbClr val="002060"/>
                </a:solidFill>
                <a:latin typeface="Arial Narrow" panose="020B0606020202030204" pitchFamily="34" charset="0"/>
              </a:rPr>
              <a:t>Absence de lien dans les accès Auteurs (7XX)</a:t>
            </a:r>
          </a:p>
          <a:p>
            <a:pPr lvl="1">
              <a:buClr>
                <a:srgbClr val="F36A4D"/>
              </a:buClr>
            </a:pPr>
            <a:r>
              <a:rPr lang="fr-FR" sz="2000" i="1" dirty="0">
                <a:solidFill>
                  <a:srgbClr val="002060"/>
                </a:solidFill>
                <a:latin typeface="Arial Narrow" panose="020B0606020202030204" pitchFamily="34" charset="0"/>
              </a:rPr>
              <a:t>Codes de fonction erronées ou absents</a:t>
            </a:r>
          </a:p>
          <a:p>
            <a:pPr lvl="1">
              <a:buClr>
                <a:srgbClr val="F36A4D"/>
              </a:buClr>
            </a:pPr>
            <a:r>
              <a:rPr lang="fr-FR" sz="2000" i="1" dirty="0">
                <a:solidFill>
                  <a:srgbClr val="002060"/>
                </a:solidFill>
                <a:latin typeface="Arial Narrow" panose="020B0606020202030204" pitchFamily="34" charset="0"/>
              </a:rPr>
              <a:t>Présence de 200$b / Absence des zones 181-182-183</a:t>
            </a:r>
          </a:p>
          <a:p>
            <a:pPr lvl="1">
              <a:buClr>
                <a:srgbClr val="F36A4D"/>
              </a:buClr>
            </a:pPr>
            <a:r>
              <a:rPr lang="fr-FR" sz="2000" i="1" dirty="0">
                <a:solidFill>
                  <a:srgbClr val="002060"/>
                </a:solidFill>
                <a:latin typeface="Arial Narrow" panose="020B0606020202030204" pitchFamily="34" charset="0"/>
              </a:rPr>
              <a:t>Absence de lien bibliographiques en 4XX</a:t>
            </a:r>
          </a:p>
          <a:p>
            <a:pPr lvl="1">
              <a:buClr>
                <a:srgbClr val="F36A4D"/>
              </a:buClr>
            </a:pPr>
            <a:r>
              <a:rPr lang="fr-FR" sz="2000" i="1" dirty="0">
                <a:solidFill>
                  <a:srgbClr val="002060"/>
                </a:solidFill>
                <a:latin typeface="Arial Narrow" panose="020B0606020202030204" pitchFamily="34" charset="0"/>
              </a:rPr>
              <a:t>Données codées incomplètes</a:t>
            </a:r>
          </a:p>
          <a:p>
            <a:pPr lvl="1">
              <a:buClr>
                <a:srgbClr val="F36A4D"/>
              </a:buClr>
            </a:pPr>
            <a:r>
              <a:rPr lang="fr-FR" sz="2000" i="1" dirty="0">
                <a:solidFill>
                  <a:srgbClr val="002060"/>
                </a:solidFill>
                <a:latin typeface="Arial Narrow" panose="020B0606020202030204" pitchFamily="34" charset="0"/>
              </a:rPr>
              <a:t>Présence de zone 210</a:t>
            </a:r>
          </a:p>
        </p:txBody>
      </p:sp>
      <p:sp>
        <p:nvSpPr>
          <p:cNvPr id="7" name="ZoneTexte 6">
            <a:extLst>
              <a:ext uri="{FF2B5EF4-FFF2-40B4-BE49-F238E27FC236}">
                <a16:creationId xmlns:a16="http://schemas.microsoft.com/office/drawing/2014/main" id="{C5D9E206-0DD6-8361-D67B-5E0C936ED9CE}"/>
              </a:ext>
            </a:extLst>
          </p:cNvPr>
          <p:cNvSpPr txBox="1"/>
          <p:nvPr/>
        </p:nvSpPr>
        <p:spPr>
          <a:xfrm>
            <a:off x="6863256" y="2461591"/>
            <a:ext cx="4960882" cy="1877437"/>
          </a:xfrm>
          <a:prstGeom prst="rect">
            <a:avLst/>
          </a:prstGeom>
          <a:noFill/>
        </p:spPr>
        <p:txBody>
          <a:bodyPr wrap="square">
            <a:spAutoFit/>
          </a:bodyPr>
          <a:lstStyle/>
          <a:p>
            <a:pPr>
              <a:buClr>
                <a:srgbClr val="F36A4D"/>
              </a:buClr>
            </a:pPr>
            <a:r>
              <a:rPr lang="fr-FR" sz="2400" b="1" dirty="0">
                <a:solidFill>
                  <a:srgbClr val="CF491B"/>
                </a:solidFill>
                <a:latin typeface="Arial Narrow" panose="020B0606020202030204" pitchFamily="34" charset="0"/>
              </a:rPr>
              <a:t>Apprendre à cataloguer dans le </a:t>
            </a:r>
            <a:r>
              <a:rPr lang="fr-FR" sz="2400" b="1" dirty="0" err="1">
                <a:solidFill>
                  <a:srgbClr val="CF491B"/>
                </a:solidFill>
                <a:latin typeface="Arial Narrow" panose="020B0606020202030204" pitchFamily="34" charset="0"/>
              </a:rPr>
              <a:t>Sudoc</a:t>
            </a:r>
            <a:r>
              <a:rPr lang="fr-FR" sz="2400" b="1" dirty="0">
                <a:solidFill>
                  <a:srgbClr val="CF491B"/>
                </a:solidFill>
                <a:latin typeface="Arial Narrow" panose="020B0606020202030204" pitchFamily="34" charset="0"/>
              </a:rPr>
              <a:t> </a:t>
            </a:r>
          </a:p>
          <a:p>
            <a:pPr>
              <a:buClr>
                <a:srgbClr val="F36A4D"/>
              </a:buClr>
            </a:pPr>
            <a:r>
              <a:rPr lang="fr-FR" sz="2400" dirty="0">
                <a:solidFill>
                  <a:srgbClr val="002060"/>
                </a:solidFill>
                <a:latin typeface="Arial Narrow" panose="020B0606020202030204" pitchFamily="34" charset="0"/>
              </a:rPr>
              <a:t>Comprendre ses erreurs et les subtilités de l’</a:t>
            </a:r>
            <a:r>
              <a:rPr lang="fr-FR" sz="2400" dirty="0" err="1">
                <a:solidFill>
                  <a:srgbClr val="002060"/>
                </a:solidFill>
                <a:latin typeface="Arial Narrow" panose="020B0606020202030204" pitchFamily="34" charset="0"/>
              </a:rPr>
              <a:t>Unimarc</a:t>
            </a:r>
            <a:r>
              <a:rPr lang="fr-FR" sz="2400" dirty="0">
                <a:solidFill>
                  <a:srgbClr val="002060"/>
                </a:solidFill>
                <a:latin typeface="Arial Narrow" panose="020B0606020202030204" pitchFamily="34" charset="0"/>
              </a:rPr>
              <a:t>, et distinguer les « notifications d’erreur » des « conseils »</a:t>
            </a:r>
          </a:p>
          <a:p>
            <a:pPr>
              <a:buClr>
                <a:srgbClr val="F36A4D"/>
              </a:buClr>
            </a:pPr>
            <a:r>
              <a:rPr lang="fr-FR" sz="2000" dirty="0">
                <a:solidFill>
                  <a:srgbClr val="002060"/>
                </a:solidFill>
                <a:latin typeface="Arial Narrow" panose="020B0606020202030204" pitchFamily="34" charset="0"/>
              </a:rPr>
              <a:t>Dimension pédagogique de </a:t>
            </a:r>
            <a:r>
              <a:rPr lang="fr-FR" sz="2000" dirty="0" err="1">
                <a:solidFill>
                  <a:srgbClr val="002060"/>
                </a:solidFill>
                <a:latin typeface="Arial Narrow" panose="020B0606020202030204" pitchFamily="34" charset="0"/>
              </a:rPr>
              <a:t>QualiMarc</a:t>
            </a:r>
            <a:r>
              <a:rPr lang="fr-FR" sz="2000" dirty="0">
                <a:solidFill>
                  <a:srgbClr val="002060"/>
                </a:solidFill>
                <a:latin typeface="Arial Narrow" panose="020B0606020202030204" pitchFamily="34" charset="0"/>
              </a:rPr>
              <a:t> </a:t>
            </a:r>
          </a:p>
        </p:txBody>
      </p:sp>
      <p:cxnSp>
        <p:nvCxnSpPr>
          <p:cNvPr id="8" name="Connecteur droit 7">
            <a:extLst>
              <a:ext uri="{FF2B5EF4-FFF2-40B4-BE49-F238E27FC236}">
                <a16:creationId xmlns:a16="http://schemas.microsoft.com/office/drawing/2014/main" id="{4FADAB81-8E48-F557-3D80-003B3AB997EA}"/>
              </a:ext>
            </a:extLst>
          </p:cNvPr>
          <p:cNvCxnSpPr>
            <a:cxnSpLocks/>
          </p:cNvCxnSpPr>
          <p:nvPr/>
        </p:nvCxnSpPr>
        <p:spPr>
          <a:xfrm>
            <a:off x="189186" y="1508114"/>
            <a:ext cx="0" cy="953477"/>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0463E0E6-1DC0-AFA6-9534-296ECBE10B0B}"/>
              </a:ext>
            </a:extLst>
          </p:cNvPr>
          <p:cNvCxnSpPr>
            <a:cxnSpLocks/>
          </p:cNvCxnSpPr>
          <p:nvPr/>
        </p:nvCxnSpPr>
        <p:spPr>
          <a:xfrm>
            <a:off x="197070" y="3099283"/>
            <a:ext cx="0" cy="2894153"/>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67120160-E462-99EF-2069-5F0A93C89515}"/>
              </a:ext>
            </a:extLst>
          </p:cNvPr>
          <p:cNvCxnSpPr>
            <a:cxnSpLocks/>
          </p:cNvCxnSpPr>
          <p:nvPr/>
        </p:nvCxnSpPr>
        <p:spPr>
          <a:xfrm>
            <a:off x="6863256" y="2565188"/>
            <a:ext cx="0" cy="1740643"/>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3771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700" y="479843"/>
            <a:ext cx="7886700"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individuelle</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57</a:t>
            </a:fld>
            <a:endParaRPr lang="fr-FR" dirty="0"/>
          </a:p>
        </p:txBody>
      </p:sp>
      <p:cxnSp>
        <p:nvCxnSpPr>
          <p:cNvPr id="21" name="Connecteur droit 20">
            <a:extLst>
              <a:ext uri="{FF2B5EF4-FFF2-40B4-BE49-F238E27FC236}">
                <a16:creationId xmlns:a16="http://schemas.microsoft.com/office/drawing/2014/main" id="{67120160-E462-99EF-2069-5F0A93C89515}"/>
              </a:ext>
            </a:extLst>
          </p:cNvPr>
          <p:cNvCxnSpPr>
            <a:cxnSpLocks/>
          </p:cNvCxnSpPr>
          <p:nvPr/>
        </p:nvCxnSpPr>
        <p:spPr>
          <a:xfrm>
            <a:off x="544517" y="1389532"/>
            <a:ext cx="0" cy="474437"/>
          </a:xfrm>
          <a:prstGeom prst="line">
            <a:avLst/>
          </a:prstGeom>
          <a:ln w="38100">
            <a:solidFill>
              <a:srgbClr val="CF491B"/>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F66E584A-468C-BAC8-F664-34FE21AE8BA5}"/>
              </a:ext>
            </a:extLst>
          </p:cNvPr>
          <p:cNvPicPr>
            <a:picLocks noChangeAspect="1"/>
          </p:cNvPicPr>
          <p:nvPr/>
        </p:nvPicPr>
        <p:blipFill>
          <a:blip r:embed="rId3"/>
          <a:stretch>
            <a:fillRect/>
          </a:stretch>
        </p:blipFill>
        <p:spPr>
          <a:xfrm>
            <a:off x="266700" y="1978497"/>
            <a:ext cx="10281380" cy="2449562"/>
          </a:xfrm>
          <a:prstGeom prst="rect">
            <a:avLst/>
          </a:prstGeom>
        </p:spPr>
      </p:pic>
      <p:sp>
        <p:nvSpPr>
          <p:cNvPr id="14" name="ZoneTexte 13">
            <a:extLst>
              <a:ext uri="{FF2B5EF4-FFF2-40B4-BE49-F238E27FC236}">
                <a16:creationId xmlns:a16="http://schemas.microsoft.com/office/drawing/2014/main" id="{6905166E-A759-1BD3-AC3D-F6ED00C4F1F2}"/>
              </a:ext>
            </a:extLst>
          </p:cNvPr>
          <p:cNvSpPr txBox="1"/>
          <p:nvPr/>
        </p:nvSpPr>
        <p:spPr>
          <a:xfrm>
            <a:off x="655887" y="1425936"/>
            <a:ext cx="6096000" cy="400110"/>
          </a:xfrm>
          <a:prstGeom prst="rect">
            <a:avLst/>
          </a:prstGeom>
          <a:noFill/>
        </p:spPr>
        <p:txBody>
          <a:bodyPr wrap="square">
            <a:spAutoFit/>
          </a:bodyPr>
          <a:lstStyle/>
          <a:p>
            <a:pPr>
              <a:buClr>
                <a:srgbClr val="F36A4D"/>
              </a:buClr>
            </a:pPr>
            <a:r>
              <a:rPr lang="fr-FR" sz="2000" dirty="0">
                <a:solidFill>
                  <a:srgbClr val="002060"/>
                </a:solidFill>
                <a:latin typeface="Arial Narrow" panose="020B0606020202030204" pitchFamily="34" charset="0"/>
              </a:rPr>
              <a:t>Distinguer les « notifications d’erreur » des « conseils »</a:t>
            </a:r>
          </a:p>
        </p:txBody>
      </p:sp>
      <p:pic>
        <p:nvPicPr>
          <p:cNvPr id="16" name="Image 15">
            <a:extLst>
              <a:ext uri="{FF2B5EF4-FFF2-40B4-BE49-F238E27FC236}">
                <a16:creationId xmlns:a16="http://schemas.microsoft.com/office/drawing/2014/main" id="{B16499D0-A055-69D1-F141-330757885D13}"/>
              </a:ext>
            </a:extLst>
          </p:cNvPr>
          <p:cNvPicPr>
            <a:picLocks noChangeAspect="1"/>
          </p:cNvPicPr>
          <p:nvPr/>
        </p:nvPicPr>
        <p:blipFill>
          <a:blip r:embed="rId4"/>
          <a:stretch>
            <a:fillRect/>
          </a:stretch>
        </p:blipFill>
        <p:spPr>
          <a:xfrm>
            <a:off x="266700" y="4555081"/>
            <a:ext cx="10589037" cy="2011130"/>
          </a:xfrm>
          <a:prstGeom prst="rect">
            <a:avLst/>
          </a:prstGeom>
        </p:spPr>
      </p:pic>
      <p:sp>
        <p:nvSpPr>
          <p:cNvPr id="17" name="Rectangle 16">
            <a:extLst>
              <a:ext uri="{FF2B5EF4-FFF2-40B4-BE49-F238E27FC236}">
                <a16:creationId xmlns:a16="http://schemas.microsoft.com/office/drawing/2014/main" id="{77575400-D570-2D77-4973-8994AEA2EC80}"/>
              </a:ext>
            </a:extLst>
          </p:cNvPr>
          <p:cNvSpPr/>
          <p:nvPr/>
        </p:nvSpPr>
        <p:spPr>
          <a:xfrm>
            <a:off x="8238392" y="1485063"/>
            <a:ext cx="2104124" cy="399699"/>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8" name="Rectangle 17">
            <a:extLst>
              <a:ext uri="{FF2B5EF4-FFF2-40B4-BE49-F238E27FC236}">
                <a16:creationId xmlns:a16="http://schemas.microsoft.com/office/drawing/2014/main" id="{3AED5259-DCBA-9E7B-4257-8DE960A50BF8}"/>
              </a:ext>
            </a:extLst>
          </p:cNvPr>
          <p:cNvSpPr/>
          <p:nvPr/>
        </p:nvSpPr>
        <p:spPr>
          <a:xfrm>
            <a:off x="403033" y="3212037"/>
            <a:ext cx="8705797" cy="436743"/>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cxnSp>
        <p:nvCxnSpPr>
          <p:cNvPr id="20" name="Connecteur droit avec flèche 19">
            <a:extLst>
              <a:ext uri="{FF2B5EF4-FFF2-40B4-BE49-F238E27FC236}">
                <a16:creationId xmlns:a16="http://schemas.microsoft.com/office/drawing/2014/main" id="{927D3B4C-C0F4-953D-3AB6-C71003BE5B3C}"/>
              </a:ext>
            </a:extLst>
          </p:cNvPr>
          <p:cNvCxnSpPr>
            <a:cxnSpLocks/>
          </p:cNvCxnSpPr>
          <p:nvPr/>
        </p:nvCxnSpPr>
        <p:spPr>
          <a:xfrm flipH="1">
            <a:off x="7725508" y="1920978"/>
            <a:ext cx="885092" cy="1256375"/>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6B350CED-5B0A-CB55-90E7-9B207737C31F}"/>
              </a:ext>
            </a:extLst>
          </p:cNvPr>
          <p:cNvSpPr txBox="1"/>
          <p:nvPr/>
        </p:nvSpPr>
        <p:spPr>
          <a:xfrm>
            <a:off x="8361787" y="1504796"/>
            <a:ext cx="1980729" cy="369332"/>
          </a:xfrm>
          <a:prstGeom prst="rect">
            <a:avLst/>
          </a:prstGeom>
          <a:noFill/>
        </p:spPr>
        <p:txBody>
          <a:bodyPr wrap="square">
            <a:spAutoFit/>
          </a:bodyPr>
          <a:lstStyle/>
          <a:p>
            <a:r>
              <a:rPr lang="fr-FR" sz="1800" dirty="0">
                <a:solidFill>
                  <a:srgbClr val="002060"/>
                </a:solidFill>
                <a:latin typeface="Arial Narrow" panose="020B0606020202030204" pitchFamily="34" charset="0"/>
              </a:rPr>
              <a:t>Notifications d’erreur </a:t>
            </a:r>
            <a:endParaRPr lang="fr-FR" dirty="0"/>
          </a:p>
        </p:txBody>
      </p:sp>
      <p:sp>
        <p:nvSpPr>
          <p:cNvPr id="28" name="Rectangle 27">
            <a:extLst>
              <a:ext uri="{FF2B5EF4-FFF2-40B4-BE49-F238E27FC236}">
                <a16:creationId xmlns:a16="http://schemas.microsoft.com/office/drawing/2014/main" id="{2E1B1581-D485-A731-789E-A3B90799C327}"/>
              </a:ext>
            </a:extLst>
          </p:cNvPr>
          <p:cNvSpPr/>
          <p:nvPr/>
        </p:nvSpPr>
        <p:spPr>
          <a:xfrm>
            <a:off x="403032" y="3683464"/>
            <a:ext cx="8705797" cy="400191"/>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29" name="Rectangle 28">
            <a:extLst>
              <a:ext uri="{FF2B5EF4-FFF2-40B4-BE49-F238E27FC236}">
                <a16:creationId xmlns:a16="http://schemas.microsoft.com/office/drawing/2014/main" id="{EDABE092-5F1E-28A1-67C1-8803B00FE1E9}"/>
              </a:ext>
            </a:extLst>
          </p:cNvPr>
          <p:cNvSpPr/>
          <p:nvPr/>
        </p:nvSpPr>
        <p:spPr>
          <a:xfrm>
            <a:off x="8419172" y="4466113"/>
            <a:ext cx="1790398" cy="406805"/>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cxnSp>
        <p:nvCxnSpPr>
          <p:cNvPr id="30" name="Connecteur droit avec flèche 29">
            <a:extLst>
              <a:ext uri="{FF2B5EF4-FFF2-40B4-BE49-F238E27FC236}">
                <a16:creationId xmlns:a16="http://schemas.microsoft.com/office/drawing/2014/main" id="{3183E474-14C4-180D-2252-1619EDD7DC23}"/>
              </a:ext>
            </a:extLst>
          </p:cNvPr>
          <p:cNvCxnSpPr>
            <a:cxnSpLocks/>
          </p:cNvCxnSpPr>
          <p:nvPr/>
        </p:nvCxnSpPr>
        <p:spPr>
          <a:xfrm flipH="1" flipV="1">
            <a:off x="8848344" y="4083655"/>
            <a:ext cx="260485" cy="350074"/>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7627EF1E-1797-2203-2FB5-3FEDC5B09CFD}"/>
              </a:ext>
            </a:extLst>
          </p:cNvPr>
          <p:cNvCxnSpPr>
            <a:cxnSpLocks/>
          </p:cNvCxnSpPr>
          <p:nvPr/>
        </p:nvCxnSpPr>
        <p:spPr>
          <a:xfrm flipH="1">
            <a:off x="8403829" y="4905155"/>
            <a:ext cx="705000" cy="87610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F1E10F3B-9F5A-8FAE-62AA-F2C3EA86D287}"/>
              </a:ext>
            </a:extLst>
          </p:cNvPr>
          <p:cNvSpPr/>
          <p:nvPr/>
        </p:nvSpPr>
        <p:spPr>
          <a:xfrm>
            <a:off x="403032" y="5816864"/>
            <a:ext cx="8705797" cy="400191"/>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43" name="ZoneTexte 42">
            <a:extLst>
              <a:ext uri="{FF2B5EF4-FFF2-40B4-BE49-F238E27FC236}">
                <a16:creationId xmlns:a16="http://schemas.microsoft.com/office/drawing/2014/main" id="{194EDC39-7FB2-7E98-94C1-EFFE48254952}"/>
              </a:ext>
            </a:extLst>
          </p:cNvPr>
          <p:cNvSpPr txBox="1"/>
          <p:nvPr/>
        </p:nvSpPr>
        <p:spPr>
          <a:xfrm>
            <a:off x="8848344" y="4458480"/>
            <a:ext cx="1127760" cy="369332"/>
          </a:xfrm>
          <a:prstGeom prst="rect">
            <a:avLst/>
          </a:prstGeom>
          <a:noFill/>
        </p:spPr>
        <p:txBody>
          <a:bodyPr wrap="square">
            <a:spAutoFit/>
          </a:bodyPr>
          <a:lstStyle/>
          <a:p>
            <a:r>
              <a:rPr lang="fr-FR" dirty="0">
                <a:solidFill>
                  <a:srgbClr val="002060"/>
                </a:solidFill>
                <a:latin typeface="Arial Narrow" panose="020B0606020202030204" pitchFamily="34" charset="0"/>
              </a:rPr>
              <a:t>C</a:t>
            </a:r>
            <a:r>
              <a:rPr lang="fr-FR" sz="1800" dirty="0">
                <a:solidFill>
                  <a:srgbClr val="002060"/>
                </a:solidFill>
                <a:latin typeface="Arial Narrow" panose="020B0606020202030204" pitchFamily="34" charset="0"/>
              </a:rPr>
              <a:t>onseils</a:t>
            </a:r>
            <a:endParaRPr lang="fr-FR" dirty="0"/>
          </a:p>
        </p:txBody>
      </p:sp>
    </p:spTree>
    <p:extLst>
      <p:ext uri="{BB962C8B-B14F-4D97-AF65-F5344CB8AC3E}">
        <p14:creationId xmlns:p14="http://schemas.microsoft.com/office/powerpoint/2010/main" val="3927732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6442" y="395759"/>
            <a:ext cx="11679116"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58</a:t>
            </a:fld>
            <a:endParaRPr lang="fr-FR"/>
          </a:p>
        </p:txBody>
      </p:sp>
      <p:grpSp>
        <p:nvGrpSpPr>
          <p:cNvPr id="16" name="Groupe 15">
            <a:extLst>
              <a:ext uri="{FF2B5EF4-FFF2-40B4-BE49-F238E27FC236}">
                <a16:creationId xmlns:a16="http://schemas.microsoft.com/office/drawing/2014/main" id="{CEE25C4E-EAEA-6D95-7B03-52262F2D8B3D}"/>
              </a:ext>
            </a:extLst>
          </p:cNvPr>
          <p:cNvGrpSpPr/>
          <p:nvPr/>
        </p:nvGrpSpPr>
        <p:grpSpPr>
          <a:xfrm>
            <a:off x="1012278" y="1349236"/>
            <a:ext cx="5008430" cy="4976648"/>
            <a:chOff x="1180444" y="940676"/>
            <a:chExt cx="5008430" cy="4976648"/>
          </a:xfrm>
        </p:grpSpPr>
        <p:pic>
          <p:nvPicPr>
            <p:cNvPr id="12" name="Image 11" descr="Une image contenant personne, ordinateur portable, habits, ordinateur&#10;&#10;Description générée automatiquement">
              <a:extLst>
                <a:ext uri="{FF2B5EF4-FFF2-40B4-BE49-F238E27FC236}">
                  <a16:creationId xmlns:a16="http://schemas.microsoft.com/office/drawing/2014/main" id="{2A5938B3-DE95-E852-7CA8-C26E1753B0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0444" y="3429000"/>
              <a:ext cx="2488324" cy="2488324"/>
            </a:xfrm>
            <a:prstGeom prst="rect">
              <a:avLst/>
            </a:prstGeom>
          </p:spPr>
        </p:pic>
        <p:pic>
          <p:nvPicPr>
            <p:cNvPr id="13" name="Image 12" descr="Une image contenant personne, ordinateur portable, habits, ordinateur&#10;&#10;Description générée automatiquement">
              <a:extLst>
                <a:ext uri="{FF2B5EF4-FFF2-40B4-BE49-F238E27FC236}">
                  <a16:creationId xmlns:a16="http://schemas.microsoft.com/office/drawing/2014/main" id="{02D07401-B3A7-D636-A6A2-D0AB18230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0550" y="3429000"/>
              <a:ext cx="2488324" cy="2488324"/>
            </a:xfrm>
            <a:prstGeom prst="rect">
              <a:avLst/>
            </a:prstGeom>
          </p:spPr>
        </p:pic>
        <p:pic>
          <p:nvPicPr>
            <p:cNvPr id="14" name="Image 13" descr="Une image contenant personne, ordinateur portable, habits, ordinateur&#10;&#10;Description générée automatiquement">
              <a:extLst>
                <a:ext uri="{FF2B5EF4-FFF2-40B4-BE49-F238E27FC236}">
                  <a16:creationId xmlns:a16="http://schemas.microsoft.com/office/drawing/2014/main" id="{DD9362F8-983F-10A3-63C2-5B6E57CBD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0444" y="940676"/>
              <a:ext cx="2488324" cy="2488324"/>
            </a:xfrm>
            <a:prstGeom prst="rect">
              <a:avLst/>
            </a:prstGeom>
          </p:spPr>
        </p:pic>
        <p:pic>
          <p:nvPicPr>
            <p:cNvPr id="15" name="Image 14" descr="Une image contenant personne, ordinateur portable, habits, ordinateur&#10;&#10;Description générée automatiquement">
              <a:extLst>
                <a:ext uri="{FF2B5EF4-FFF2-40B4-BE49-F238E27FC236}">
                  <a16:creationId xmlns:a16="http://schemas.microsoft.com/office/drawing/2014/main" id="{12CE1185-A3CD-369F-B550-56880713B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0550" y="940676"/>
              <a:ext cx="2488324" cy="2488324"/>
            </a:xfrm>
            <a:prstGeom prst="rect">
              <a:avLst/>
            </a:prstGeom>
          </p:spPr>
        </p:pic>
      </p:grpSp>
      <p:pic>
        <p:nvPicPr>
          <p:cNvPr id="17" name="Image 16" descr="Une image contenant logo, Police, Graphique, cercle&#10;&#10;Description générée automatiquement">
            <a:extLst>
              <a:ext uri="{FF2B5EF4-FFF2-40B4-BE49-F238E27FC236}">
                <a16:creationId xmlns:a16="http://schemas.microsoft.com/office/drawing/2014/main" id="{761A9A7D-A5B9-06A3-D4B6-D6CF94F4B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1294" y="2505222"/>
            <a:ext cx="2711090" cy="2695142"/>
          </a:xfrm>
          <a:prstGeom prst="ellipse">
            <a:avLst/>
          </a:prstGeom>
          <a:ln>
            <a:noFill/>
          </a:ln>
          <a:effectLst>
            <a:softEdge rad="112500"/>
          </a:effectLst>
        </p:spPr>
      </p:pic>
    </p:spTree>
    <p:extLst>
      <p:ext uri="{BB962C8B-B14F-4D97-AF65-F5344CB8AC3E}">
        <p14:creationId xmlns:p14="http://schemas.microsoft.com/office/powerpoint/2010/main" val="2692064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6442" y="395759"/>
            <a:ext cx="11679116"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3" name="Espace réservé du contenu 2"/>
          <p:cNvSpPr>
            <a:spLocks noGrp="1"/>
          </p:cNvSpPr>
          <p:nvPr>
            <p:ph idx="1"/>
          </p:nvPr>
        </p:nvSpPr>
        <p:spPr>
          <a:xfrm>
            <a:off x="403592" y="1222674"/>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le circuit de catalogage courant</a:t>
            </a:r>
            <a:r>
              <a:rPr lang="fr-FR" sz="2400" b="1" dirty="0">
                <a:solidFill>
                  <a:srgbClr val="002060"/>
                </a:solidFill>
                <a:latin typeface="Arial Narrow" panose="020B0606020202030204" pitchFamily="34" charset="0"/>
              </a:rPr>
              <a:t> : l’exemple de la DGDBM de l’université Paris Cité</a:t>
            </a:r>
          </a:p>
          <a:p>
            <a:pPr marL="0" indent="0">
              <a:buNone/>
            </a:pPr>
            <a:endParaRPr lang="fr-FR" b="1" dirty="0">
              <a:latin typeface="Arial Narrow" panose="020B0606020202030204" pitchFamily="34" charset="0"/>
            </a:endParaRP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59</a:t>
            </a:fld>
            <a:endParaRPr lang="fr-FR"/>
          </a:p>
        </p:txBody>
      </p:sp>
    </p:spTree>
    <p:extLst>
      <p:ext uri="{BB962C8B-B14F-4D97-AF65-F5344CB8AC3E}">
        <p14:creationId xmlns:p14="http://schemas.microsoft.com/office/powerpoint/2010/main" val="1445525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6442" y="395759"/>
            <a:ext cx="11679116" cy="953477"/>
          </a:xfrm>
        </p:spPr>
        <p:txBody>
          <a:bodyPr>
            <a:normAutofit/>
          </a:body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3" name="Espace réservé du contenu 2"/>
          <p:cNvSpPr>
            <a:spLocks noGrp="1"/>
          </p:cNvSpPr>
          <p:nvPr>
            <p:ph idx="1"/>
          </p:nvPr>
        </p:nvSpPr>
        <p:spPr>
          <a:xfrm>
            <a:off x="403592" y="1222674"/>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le circuit de catalogage courant</a:t>
            </a:r>
            <a:r>
              <a:rPr lang="fr-FR" sz="2400" b="1" dirty="0">
                <a:solidFill>
                  <a:srgbClr val="002060"/>
                </a:solidFill>
                <a:latin typeface="Arial Narrow" panose="020B0606020202030204" pitchFamily="34" charset="0"/>
              </a:rPr>
              <a:t> : l’exemple de la DGDBM de l’université Paris Cité</a:t>
            </a:r>
          </a:p>
          <a:p>
            <a:pPr marL="0" indent="0">
              <a:buNone/>
            </a:pPr>
            <a:endParaRPr lang="fr-FR" b="1" dirty="0">
              <a:latin typeface="Arial Narrow" panose="020B0606020202030204" pitchFamily="34" charset="0"/>
            </a:endParaRPr>
          </a:p>
        </p:txBody>
      </p:sp>
      <p:sp>
        <p:nvSpPr>
          <p:cNvPr id="10" name="Espace réservé du pied de page 9"/>
          <p:cNvSpPr>
            <a:spLocks noGrp="1"/>
          </p:cNvSpPr>
          <p:nvPr>
            <p:ph type="ftr" sz="quarter" idx="11"/>
          </p:nvPr>
        </p:nvSpPr>
        <p:spPr/>
        <p:txBody>
          <a:bodyPr/>
          <a:lstStyle/>
          <a:p>
            <a:r>
              <a:rPr lang="fr-FR" dirty="0">
                <a:solidFill>
                  <a:schemeClr val="tx1">
                    <a:lumMod val="75000"/>
                    <a:lumOff val="25000"/>
                  </a:schemeClr>
                </a:solidFill>
              </a:rPr>
              <a:t>Rappel titre de la présentation – nom intervenant(e )</a:t>
            </a:r>
          </a:p>
        </p:txBody>
      </p:sp>
      <p:sp>
        <p:nvSpPr>
          <p:cNvPr id="9" name="Espace réservé du numéro de diapositive 8"/>
          <p:cNvSpPr>
            <a:spLocks noGrp="1"/>
          </p:cNvSpPr>
          <p:nvPr>
            <p:ph type="sldNum" sz="quarter" idx="12"/>
          </p:nvPr>
        </p:nvSpPr>
        <p:spPr/>
        <p:txBody>
          <a:bodyPr/>
          <a:lstStyle/>
          <a:p>
            <a:fld id="{5CE2FCBC-EEB5-4C69-B74C-B6D6B76A6DCD}" type="slidenum">
              <a:rPr lang="fr-FR" smtClean="0"/>
              <a:t>60</a:t>
            </a:fld>
            <a:endParaRPr lang="fr-FR"/>
          </a:p>
        </p:txBody>
      </p:sp>
      <p:pic>
        <p:nvPicPr>
          <p:cNvPr id="5" name="Image 4">
            <a:extLst>
              <a:ext uri="{FF2B5EF4-FFF2-40B4-BE49-F238E27FC236}">
                <a16:creationId xmlns:a16="http://schemas.microsoft.com/office/drawing/2014/main" id="{A6DEE3EF-0DB9-2B78-6FFA-153F458B7193}"/>
              </a:ext>
            </a:extLst>
          </p:cNvPr>
          <p:cNvPicPr>
            <a:picLocks noChangeAspect="1"/>
          </p:cNvPicPr>
          <p:nvPr/>
        </p:nvPicPr>
        <p:blipFill>
          <a:blip r:embed="rId3"/>
          <a:stretch>
            <a:fillRect/>
          </a:stretch>
        </p:blipFill>
        <p:spPr>
          <a:xfrm>
            <a:off x="-66094" y="1835532"/>
            <a:ext cx="12258094" cy="4787462"/>
          </a:xfrm>
          <a:prstGeom prst="rect">
            <a:avLst/>
          </a:prstGeom>
        </p:spPr>
      </p:pic>
      <p:sp>
        <p:nvSpPr>
          <p:cNvPr id="6" name="Rectangle 5">
            <a:extLst>
              <a:ext uri="{FF2B5EF4-FFF2-40B4-BE49-F238E27FC236}">
                <a16:creationId xmlns:a16="http://schemas.microsoft.com/office/drawing/2014/main" id="{3BB69A53-0AE2-1F1A-8D9C-B977C33ADB6A}"/>
              </a:ext>
            </a:extLst>
          </p:cNvPr>
          <p:cNvSpPr/>
          <p:nvPr/>
        </p:nvSpPr>
        <p:spPr>
          <a:xfrm>
            <a:off x="5401261" y="2081048"/>
            <a:ext cx="1756284" cy="1082566"/>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7" name="Rectangle 6">
            <a:extLst>
              <a:ext uri="{FF2B5EF4-FFF2-40B4-BE49-F238E27FC236}">
                <a16:creationId xmlns:a16="http://schemas.microsoft.com/office/drawing/2014/main" id="{748739D9-4E76-7A20-1022-DB0D42CA0345}"/>
              </a:ext>
            </a:extLst>
          </p:cNvPr>
          <p:cNvSpPr/>
          <p:nvPr/>
        </p:nvSpPr>
        <p:spPr>
          <a:xfrm>
            <a:off x="7498074" y="3294993"/>
            <a:ext cx="2013787" cy="1082566"/>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Tree>
    <p:extLst>
      <p:ext uri="{BB962C8B-B14F-4D97-AF65-F5344CB8AC3E}">
        <p14:creationId xmlns:p14="http://schemas.microsoft.com/office/powerpoint/2010/main" val="7154590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EDDF4567-FA85-1D4D-14B5-A155E132C4F5}"/>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3" name="Espace réservé du contenu 2">
            <a:extLst>
              <a:ext uri="{FF2B5EF4-FFF2-40B4-BE49-F238E27FC236}">
                <a16:creationId xmlns:a16="http://schemas.microsoft.com/office/drawing/2014/main" id="{26731DF4-DAA4-CA51-1D5A-44B2D461C329}"/>
              </a:ext>
            </a:extLst>
          </p:cNvPr>
          <p:cNvSpPr>
            <a:spLocks noGrp="1"/>
          </p:cNvSpPr>
          <p:nvPr>
            <p:ph idx="1"/>
          </p:nvPr>
        </p:nvSpPr>
        <p:spPr>
          <a:xfrm>
            <a:off x="1785096" y="1156598"/>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un chantier d’évaluation </a:t>
            </a:r>
            <a:r>
              <a:rPr lang="fr-FR" sz="2400" b="1" dirty="0">
                <a:solidFill>
                  <a:srgbClr val="002060"/>
                </a:solidFill>
                <a:latin typeface="Arial Narrow" panose="020B0606020202030204" pitchFamily="34" charset="0"/>
              </a:rPr>
              <a:t>: analyse d’un don avant traitement</a:t>
            </a:r>
          </a:p>
          <a:p>
            <a:pPr marL="0" inden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1801808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62</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81857" y="2235199"/>
            <a:ext cx="16032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Sélection des ISBN</a:t>
            </a:r>
            <a:endParaRPr lang="fr-FR" dirty="0"/>
          </a:p>
        </p:txBody>
      </p:sp>
      <p:sp>
        <p:nvSpPr>
          <p:cNvPr id="5" name="Titre 1">
            <a:extLst>
              <a:ext uri="{FF2B5EF4-FFF2-40B4-BE49-F238E27FC236}">
                <a16:creationId xmlns:a16="http://schemas.microsoft.com/office/drawing/2014/main" id="{EDDF4567-FA85-1D4D-14B5-A155E132C4F5}"/>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3" name="Espace réservé du contenu 2">
            <a:extLst>
              <a:ext uri="{FF2B5EF4-FFF2-40B4-BE49-F238E27FC236}">
                <a16:creationId xmlns:a16="http://schemas.microsoft.com/office/drawing/2014/main" id="{26731DF4-DAA4-CA51-1D5A-44B2D461C329}"/>
              </a:ext>
            </a:extLst>
          </p:cNvPr>
          <p:cNvSpPr>
            <a:spLocks noGrp="1"/>
          </p:cNvSpPr>
          <p:nvPr>
            <p:ph idx="1"/>
          </p:nvPr>
        </p:nvSpPr>
        <p:spPr>
          <a:xfrm>
            <a:off x="1785096" y="1156598"/>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un chantier d’évaluation </a:t>
            </a:r>
            <a:r>
              <a:rPr lang="fr-FR" sz="2400" b="1" dirty="0">
                <a:solidFill>
                  <a:srgbClr val="002060"/>
                </a:solidFill>
                <a:latin typeface="Arial Narrow" panose="020B0606020202030204" pitchFamily="34" charset="0"/>
              </a:rPr>
              <a:t>: analyse d’un don avant traitement</a:t>
            </a:r>
          </a:p>
          <a:p>
            <a:pPr marL="0" inden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27523818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63</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81857" y="2235199"/>
            <a:ext cx="16032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Sélection des ISBN</a:t>
            </a:r>
            <a:endParaRPr lang="fr-FR" dirty="0"/>
          </a:p>
        </p:txBody>
      </p:sp>
      <p:sp>
        <p:nvSpPr>
          <p:cNvPr id="17" name="Rectangle : coins arrondis 16">
            <a:extLst>
              <a:ext uri="{FF2B5EF4-FFF2-40B4-BE49-F238E27FC236}">
                <a16:creationId xmlns:a16="http://schemas.microsoft.com/office/drawing/2014/main" id="{C845A6F9-C333-EF75-A079-B78DC3E84D2B}"/>
              </a:ext>
            </a:extLst>
          </p:cNvPr>
          <p:cNvSpPr/>
          <p:nvPr/>
        </p:nvSpPr>
        <p:spPr>
          <a:xfrm>
            <a:off x="2598276" y="2235199"/>
            <a:ext cx="26419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Taux de recouvrement avec le Sudoc</a:t>
            </a:r>
          </a:p>
        </p:txBody>
      </p:sp>
      <p:pic>
        <p:nvPicPr>
          <p:cNvPr id="7" name="Graphique 6">
            <a:extLst>
              <a:ext uri="{FF2B5EF4-FFF2-40B4-BE49-F238E27FC236}">
                <a16:creationId xmlns:a16="http://schemas.microsoft.com/office/drawing/2014/main" id="{0DA2946F-31F4-526B-CC0A-F607EA26F7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052" y="1716841"/>
            <a:ext cx="771782" cy="771782"/>
          </a:xfrm>
          <a:prstGeom prst="rect">
            <a:avLst/>
          </a:prstGeom>
        </p:spPr>
      </p:pic>
      <p:cxnSp>
        <p:nvCxnSpPr>
          <p:cNvPr id="22" name="Connecteur droit avec flèche 21">
            <a:extLst>
              <a:ext uri="{FF2B5EF4-FFF2-40B4-BE49-F238E27FC236}">
                <a16:creationId xmlns:a16="http://schemas.microsoft.com/office/drawing/2014/main" id="{8237A409-1EE8-AF95-D8AF-6EC42A23E5D7}"/>
              </a:ext>
            </a:extLst>
          </p:cNvPr>
          <p:cNvCxnSpPr>
            <a:stCxn id="16" idx="3"/>
            <a:endCxn id="17" idx="1"/>
          </p:cNvCxnSpPr>
          <p:nvPr/>
        </p:nvCxnSpPr>
        <p:spPr>
          <a:xfrm>
            <a:off x="1785096" y="2711938"/>
            <a:ext cx="813180" cy="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5" name="Titre 1">
            <a:extLst>
              <a:ext uri="{FF2B5EF4-FFF2-40B4-BE49-F238E27FC236}">
                <a16:creationId xmlns:a16="http://schemas.microsoft.com/office/drawing/2014/main" id="{EDDF4567-FA85-1D4D-14B5-A155E132C4F5}"/>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3" name="Espace réservé du contenu 2">
            <a:extLst>
              <a:ext uri="{FF2B5EF4-FFF2-40B4-BE49-F238E27FC236}">
                <a16:creationId xmlns:a16="http://schemas.microsoft.com/office/drawing/2014/main" id="{26731DF4-DAA4-CA51-1D5A-44B2D461C329}"/>
              </a:ext>
            </a:extLst>
          </p:cNvPr>
          <p:cNvSpPr>
            <a:spLocks noGrp="1"/>
          </p:cNvSpPr>
          <p:nvPr>
            <p:ph idx="1"/>
          </p:nvPr>
        </p:nvSpPr>
        <p:spPr>
          <a:xfrm>
            <a:off x="1785096" y="1156598"/>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un chantier d’évaluation </a:t>
            </a:r>
            <a:r>
              <a:rPr lang="fr-FR" sz="2400" b="1" dirty="0">
                <a:solidFill>
                  <a:srgbClr val="002060"/>
                </a:solidFill>
                <a:latin typeface="Arial Narrow" panose="020B0606020202030204" pitchFamily="34" charset="0"/>
              </a:rPr>
              <a:t>: analyse d’un don avant traitement</a:t>
            </a:r>
          </a:p>
          <a:p>
            <a:pPr marL="0" inden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2607701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64</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81857" y="2235199"/>
            <a:ext cx="16032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Sélection des ISBN</a:t>
            </a:r>
            <a:endParaRPr lang="fr-FR" dirty="0"/>
          </a:p>
        </p:txBody>
      </p:sp>
      <p:sp>
        <p:nvSpPr>
          <p:cNvPr id="17" name="Rectangle : coins arrondis 16">
            <a:extLst>
              <a:ext uri="{FF2B5EF4-FFF2-40B4-BE49-F238E27FC236}">
                <a16:creationId xmlns:a16="http://schemas.microsoft.com/office/drawing/2014/main" id="{C845A6F9-C333-EF75-A079-B78DC3E84D2B}"/>
              </a:ext>
            </a:extLst>
          </p:cNvPr>
          <p:cNvSpPr/>
          <p:nvPr/>
        </p:nvSpPr>
        <p:spPr>
          <a:xfrm>
            <a:off x="2598276" y="2235199"/>
            <a:ext cx="26419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Taux de recouvrement avec le Sudoc</a:t>
            </a:r>
          </a:p>
        </p:txBody>
      </p:sp>
      <p:pic>
        <p:nvPicPr>
          <p:cNvPr id="7" name="Graphique 6">
            <a:extLst>
              <a:ext uri="{FF2B5EF4-FFF2-40B4-BE49-F238E27FC236}">
                <a16:creationId xmlns:a16="http://schemas.microsoft.com/office/drawing/2014/main" id="{0DA2946F-31F4-526B-CC0A-F607EA26F7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052" y="1716841"/>
            <a:ext cx="771782" cy="771782"/>
          </a:xfrm>
          <a:prstGeom prst="rect">
            <a:avLst/>
          </a:prstGeom>
        </p:spPr>
      </p:pic>
      <p:sp>
        <p:nvSpPr>
          <p:cNvPr id="18" name="Rectangle : coins arrondis 17">
            <a:extLst>
              <a:ext uri="{FF2B5EF4-FFF2-40B4-BE49-F238E27FC236}">
                <a16:creationId xmlns:a16="http://schemas.microsoft.com/office/drawing/2014/main" id="{613F183D-251A-D163-50E4-915304FF0B5B}"/>
              </a:ext>
            </a:extLst>
          </p:cNvPr>
          <p:cNvSpPr/>
          <p:nvPr/>
        </p:nvSpPr>
        <p:spPr>
          <a:xfrm>
            <a:off x="4160884" y="3649321"/>
            <a:ext cx="2397369"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Notices présentes : Récupération  des PPN</a:t>
            </a:r>
          </a:p>
        </p:txBody>
      </p:sp>
      <p:cxnSp>
        <p:nvCxnSpPr>
          <p:cNvPr id="22" name="Connecteur droit avec flèche 21">
            <a:extLst>
              <a:ext uri="{FF2B5EF4-FFF2-40B4-BE49-F238E27FC236}">
                <a16:creationId xmlns:a16="http://schemas.microsoft.com/office/drawing/2014/main" id="{8237A409-1EE8-AF95-D8AF-6EC42A23E5D7}"/>
              </a:ext>
            </a:extLst>
          </p:cNvPr>
          <p:cNvCxnSpPr>
            <a:stCxn id="16" idx="3"/>
            <a:endCxn id="17" idx="1"/>
          </p:cNvCxnSpPr>
          <p:nvPr/>
        </p:nvCxnSpPr>
        <p:spPr>
          <a:xfrm>
            <a:off x="1785096" y="2711938"/>
            <a:ext cx="813180" cy="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35" name="Rectangle : coins arrondis 34">
            <a:extLst>
              <a:ext uri="{FF2B5EF4-FFF2-40B4-BE49-F238E27FC236}">
                <a16:creationId xmlns:a16="http://schemas.microsoft.com/office/drawing/2014/main" id="{7CE9910D-F4A3-CEBB-08F8-F81A0BF7E712}"/>
              </a:ext>
            </a:extLst>
          </p:cNvPr>
          <p:cNvSpPr/>
          <p:nvPr/>
        </p:nvSpPr>
        <p:spPr>
          <a:xfrm>
            <a:off x="1641231" y="3649321"/>
            <a:ext cx="2397369"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Notices absentes : créations à prévoir</a:t>
            </a:r>
          </a:p>
        </p:txBody>
      </p:sp>
      <p:cxnSp>
        <p:nvCxnSpPr>
          <p:cNvPr id="43" name="Connecteur droit 42">
            <a:extLst>
              <a:ext uri="{FF2B5EF4-FFF2-40B4-BE49-F238E27FC236}">
                <a16:creationId xmlns:a16="http://schemas.microsoft.com/office/drawing/2014/main" id="{D426E879-1D98-CADF-029B-D48EBEB78EAF}"/>
              </a:ext>
            </a:extLst>
          </p:cNvPr>
          <p:cNvCxnSpPr>
            <a:cxnSpLocks/>
          </p:cNvCxnSpPr>
          <p:nvPr/>
        </p:nvCxnSpPr>
        <p:spPr>
          <a:xfrm>
            <a:off x="4001427" y="3195409"/>
            <a:ext cx="0" cy="21578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3118338" y="3411189"/>
            <a:ext cx="1758462"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9" name="Connecteur droit avec flèche 48">
            <a:extLst>
              <a:ext uri="{FF2B5EF4-FFF2-40B4-BE49-F238E27FC236}">
                <a16:creationId xmlns:a16="http://schemas.microsoft.com/office/drawing/2014/main" id="{C741CB93-DEA7-E47E-9B06-E8B02287FBC4}"/>
              </a:ext>
            </a:extLst>
          </p:cNvPr>
          <p:cNvCxnSpPr>
            <a:cxnSpLocks/>
          </p:cNvCxnSpPr>
          <p:nvPr/>
        </p:nvCxnSpPr>
        <p:spPr>
          <a:xfrm>
            <a:off x="4868052" y="3419693"/>
            <a:ext cx="0" cy="21401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51" name="Connecteur droit avec flèche 50">
            <a:extLst>
              <a:ext uri="{FF2B5EF4-FFF2-40B4-BE49-F238E27FC236}">
                <a16:creationId xmlns:a16="http://schemas.microsoft.com/office/drawing/2014/main" id="{6FF0263A-E1A2-BA82-6E4C-1FCB810BA79E}"/>
              </a:ext>
            </a:extLst>
          </p:cNvPr>
          <p:cNvCxnSpPr>
            <a:cxnSpLocks/>
          </p:cNvCxnSpPr>
          <p:nvPr/>
        </p:nvCxnSpPr>
        <p:spPr>
          <a:xfrm>
            <a:off x="3121313" y="3394299"/>
            <a:ext cx="0" cy="21401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5" name="Titre 1">
            <a:extLst>
              <a:ext uri="{FF2B5EF4-FFF2-40B4-BE49-F238E27FC236}">
                <a16:creationId xmlns:a16="http://schemas.microsoft.com/office/drawing/2014/main" id="{EDDF4567-FA85-1D4D-14B5-A155E132C4F5}"/>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3" name="Espace réservé du contenu 2">
            <a:extLst>
              <a:ext uri="{FF2B5EF4-FFF2-40B4-BE49-F238E27FC236}">
                <a16:creationId xmlns:a16="http://schemas.microsoft.com/office/drawing/2014/main" id="{26731DF4-DAA4-CA51-1D5A-44B2D461C329}"/>
              </a:ext>
            </a:extLst>
          </p:cNvPr>
          <p:cNvSpPr>
            <a:spLocks noGrp="1"/>
          </p:cNvSpPr>
          <p:nvPr>
            <p:ph idx="1"/>
          </p:nvPr>
        </p:nvSpPr>
        <p:spPr>
          <a:xfrm>
            <a:off x="1785096" y="1156598"/>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un chantier d’évaluation </a:t>
            </a:r>
            <a:r>
              <a:rPr lang="fr-FR" sz="2400" b="1" dirty="0">
                <a:solidFill>
                  <a:srgbClr val="002060"/>
                </a:solidFill>
                <a:latin typeface="Arial Narrow" panose="020B0606020202030204" pitchFamily="34" charset="0"/>
              </a:rPr>
              <a:t>: analyse d’un don avant traitement</a:t>
            </a:r>
          </a:p>
          <a:p>
            <a:pPr marL="0" inden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41889477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65</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81857" y="2235199"/>
            <a:ext cx="16032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Sélection des ISBN</a:t>
            </a:r>
            <a:endParaRPr lang="fr-FR" dirty="0"/>
          </a:p>
        </p:txBody>
      </p:sp>
      <p:sp>
        <p:nvSpPr>
          <p:cNvPr id="17" name="Rectangle : coins arrondis 16">
            <a:extLst>
              <a:ext uri="{FF2B5EF4-FFF2-40B4-BE49-F238E27FC236}">
                <a16:creationId xmlns:a16="http://schemas.microsoft.com/office/drawing/2014/main" id="{C845A6F9-C333-EF75-A079-B78DC3E84D2B}"/>
              </a:ext>
            </a:extLst>
          </p:cNvPr>
          <p:cNvSpPr/>
          <p:nvPr/>
        </p:nvSpPr>
        <p:spPr>
          <a:xfrm>
            <a:off x="2598276" y="2235199"/>
            <a:ext cx="26419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Taux de recouvrement avec le Sudoc</a:t>
            </a:r>
          </a:p>
        </p:txBody>
      </p:sp>
      <p:pic>
        <p:nvPicPr>
          <p:cNvPr id="7" name="Graphique 6">
            <a:extLst>
              <a:ext uri="{FF2B5EF4-FFF2-40B4-BE49-F238E27FC236}">
                <a16:creationId xmlns:a16="http://schemas.microsoft.com/office/drawing/2014/main" id="{0DA2946F-31F4-526B-CC0A-F607EA26F7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052" y="1716841"/>
            <a:ext cx="771782" cy="771782"/>
          </a:xfrm>
          <a:prstGeom prst="rect">
            <a:avLst/>
          </a:prstGeom>
        </p:spPr>
      </p:pic>
      <p:sp>
        <p:nvSpPr>
          <p:cNvPr id="18" name="Rectangle : coins arrondis 17">
            <a:extLst>
              <a:ext uri="{FF2B5EF4-FFF2-40B4-BE49-F238E27FC236}">
                <a16:creationId xmlns:a16="http://schemas.microsoft.com/office/drawing/2014/main" id="{613F183D-251A-D163-50E4-915304FF0B5B}"/>
              </a:ext>
            </a:extLst>
          </p:cNvPr>
          <p:cNvSpPr/>
          <p:nvPr/>
        </p:nvSpPr>
        <p:spPr>
          <a:xfrm>
            <a:off x="4160884" y="3649321"/>
            <a:ext cx="2397369"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Notices présentes : Récupération  des PPN</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4783409" y="4909019"/>
            <a:ext cx="1168201"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9834" y="4414152"/>
            <a:ext cx="734316" cy="734316"/>
          </a:xfrm>
          <a:prstGeom prst="rect">
            <a:avLst/>
          </a:prstGeom>
        </p:spPr>
      </p:pic>
      <p:cxnSp>
        <p:nvCxnSpPr>
          <p:cNvPr id="22" name="Connecteur droit avec flèche 21">
            <a:extLst>
              <a:ext uri="{FF2B5EF4-FFF2-40B4-BE49-F238E27FC236}">
                <a16:creationId xmlns:a16="http://schemas.microsoft.com/office/drawing/2014/main" id="{8237A409-1EE8-AF95-D8AF-6EC42A23E5D7}"/>
              </a:ext>
            </a:extLst>
          </p:cNvPr>
          <p:cNvCxnSpPr>
            <a:stCxn id="16" idx="3"/>
            <a:endCxn id="17" idx="1"/>
          </p:cNvCxnSpPr>
          <p:nvPr/>
        </p:nvCxnSpPr>
        <p:spPr>
          <a:xfrm>
            <a:off x="1785096" y="2711938"/>
            <a:ext cx="813180" cy="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26" name="Connecteur droit avec flèche 25">
            <a:extLst>
              <a:ext uri="{FF2B5EF4-FFF2-40B4-BE49-F238E27FC236}">
                <a16:creationId xmlns:a16="http://schemas.microsoft.com/office/drawing/2014/main" id="{6BE05A74-0803-335A-FFF8-4D540BF9B030}"/>
              </a:ext>
            </a:extLst>
          </p:cNvPr>
          <p:cNvCxnSpPr>
            <a:cxnSpLocks/>
            <a:endCxn id="19" idx="0"/>
          </p:cNvCxnSpPr>
          <p:nvPr/>
        </p:nvCxnSpPr>
        <p:spPr>
          <a:xfrm>
            <a:off x="5359570" y="4353547"/>
            <a:ext cx="7940" cy="555472"/>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35" name="Rectangle : coins arrondis 34">
            <a:extLst>
              <a:ext uri="{FF2B5EF4-FFF2-40B4-BE49-F238E27FC236}">
                <a16:creationId xmlns:a16="http://schemas.microsoft.com/office/drawing/2014/main" id="{7CE9910D-F4A3-CEBB-08F8-F81A0BF7E712}"/>
              </a:ext>
            </a:extLst>
          </p:cNvPr>
          <p:cNvSpPr/>
          <p:nvPr/>
        </p:nvSpPr>
        <p:spPr>
          <a:xfrm>
            <a:off x="1641231" y="3649321"/>
            <a:ext cx="2397369"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Notices absentes : créations à prévoir</a:t>
            </a:r>
          </a:p>
        </p:txBody>
      </p:sp>
      <p:cxnSp>
        <p:nvCxnSpPr>
          <p:cNvPr id="43" name="Connecteur droit 42">
            <a:extLst>
              <a:ext uri="{FF2B5EF4-FFF2-40B4-BE49-F238E27FC236}">
                <a16:creationId xmlns:a16="http://schemas.microsoft.com/office/drawing/2014/main" id="{D426E879-1D98-CADF-029B-D48EBEB78EAF}"/>
              </a:ext>
            </a:extLst>
          </p:cNvPr>
          <p:cNvCxnSpPr>
            <a:cxnSpLocks/>
          </p:cNvCxnSpPr>
          <p:nvPr/>
        </p:nvCxnSpPr>
        <p:spPr>
          <a:xfrm>
            <a:off x="4001427" y="3195409"/>
            <a:ext cx="0" cy="21578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3118338" y="3411189"/>
            <a:ext cx="1758462"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9" name="Connecteur droit avec flèche 48">
            <a:extLst>
              <a:ext uri="{FF2B5EF4-FFF2-40B4-BE49-F238E27FC236}">
                <a16:creationId xmlns:a16="http://schemas.microsoft.com/office/drawing/2014/main" id="{C741CB93-DEA7-E47E-9B06-E8B02287FBC4}"/>
              </a:ext>
            </a:extLst>
          </p:cNvPr>
          <p:cNvCxnSpPr>
            <a:cxnSpLocks/>
          </p:cNvCxnSpPr>
          <p:nvPr/>
        </p:nvCxnSpPr>
        <p:spPr>
          <a:xfrm>
            <a:off x="4868052" y="3419693"/>
            <a:ext cx="0" cy="21401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51" name="Connecteur droit avec flèche 50">
            <a:extLst>
              <a:ext uri="{FF2B5EF4-FFF2-40B4-BE49-F238E27FC236}">
                <a16:creationId xmlns:a16="http://schemas.microsoft.com/office/drawing/2014/main" id="{6FF0263A-E1A2-BA82-6E4C-1FCB810BA79E}"/>
              </a:ext>
            </a:extLst>
          </p:cNvPr>
          <p:cNvCxnSpPr>
            <a:cxnSpLocks/>
          </p:cNvCxnSpPr>
          <p:nvPr/>
        </p:nvCxnSpPr>
        <p:spPr>
          <a:xfrm>
            <a:off x="3121313" y="3394299"/>
            <a:ext cx="0" cy="21401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5" name="Titre 1">
            <a:extLst>
              <a:ext uri="{FF2B5EF4-FFF2-40B4-BE49-F238E27FC236}">
                <a16:creationId xmlns:a16="http://schemas.microsoft.com/office/drawing/2014/main" id="{EDDF4567-FA85-1D4D-14B5-A155E132C4F5}"/>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3" name="Espace réservé du contenu 2">
            <a:extLst>
              <a:ext uri="{FF2B5EF4-FFF2-40B4-BE49-F238E27FC236}">
                <a16:creationId xmlns:a16="http://schemas.microsoft.com/office/drawing/2014/main" id="{26731DF4-DAA4-CA51-1D5A-44B2D461C329}"/>
              </a:ext>
            </a:extLst>
          </p:cNvPr>
          <p:cNvSpPr>
            <a:spLocks noGrp="1"/>
          </p:cNvSpPr>
          <p:nvPr>
            <p:ph idx="1"/>
          </p:nvPr>
        </p:nvSpPr>
        <p:spPr>
          <a:xfrm>
            <a:off x="1785096" y="1156598"/>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un chantier d’évaluation </a:t>
            </a:r>
            <a:r>
              <a:rPr lang="fr-FR" sz="2400" b="1" dirty="0">
                <a:solidFill>
                  <a:srgbClr val="002060"/>
                </a:solidFill>
                <a:latin typeface="Arial Narrow" panose="020B0606020202030204" pitchFamily="34" charset="0"/>
              </a:rPr>
              <a:t>: analyse d’un don avant traitement</a:t>
            </a:r>
          </a:p>
          <a:p>
            <a:pPr marL="0" inden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7039994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66</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81857" y="2235199"/>
            <a:ext cx="16032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Sélection des ISBN</a:t>
            </a:r>
            <a:endParaRPr lang="fr-FR" dirty="0"/>
          </a:p>
        </p:txBody>
      </p:sp>
      <p:sp>
        <p:nvSpPr>
          <p:cNvPr id="17" name="Rectangle : coins arrondis 16">
            <a:extLst>
              <a:ext uri="{FF2B5EF4-FFF2-40B4-BE49-F238E27FC236}">
                <a16:creationId xmlns:a16="http://schemas.microsoft.com/office/drawing/2014/main" id="{C845A6F9-C333-EF75-A079-B78DC3E84D2B}"/>
              </a:ext>
            </a:extLst>
          </p:cNvPr>
          <p:cNvSpPr/>
          <p:nvPr/>
        </p:nvSpPr>
        <p:spPr>
          <a:xfrm>
            <a:off x="2598276" y="2235199"/>
            <a:ext cx="2641939" cy="95347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Taux de recouvrement avec le Sudoc</a:t>
            </a:r>
          </a:p>
        </p:txBody>
      </p:sp>
      <p:pic>
        <p:nvPicPr>
          <p:cNvPr id="7" name="Graphique 6">
            <a:extLst>
              <a:ext uri="{FF2B5EF4-FFF2-40B4-BE49-F238E27FC236}">
                <a16:creationId xmlns:a16="http://schemas.microsoft.com/office/drawing/2014/main" id="{0DA2946F-31F4-526B-CC0A-F607EA26F7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052" y="1716841"/>
            <a:ext cx="771782" cy="771782"/>
          </a:xfrm>
          <a:prstGeom prst="rect">
            <a:avLst/>
          </a:prstGeom>
        </p:spPr>
      </p:pic>
      <p:sp>
        <p:nvSpPr>
          <p:cNvPr id="18" name="Rectangle : coins arrondis 17">
            <a:extLst>
              <a:ext uri="{FF2B5EF4-FFF2-40B4-BE49-F238E27FC236}">
                <a16:creationId xmlns:a16="http://schemas.microsoft.com/office/drawing/2014/main" id="{613F183D-251A-D163-50E4-915304FF0B5B}"/>
              </a:ext>
            </a:extLst>
          </p:cNvPr>
          <p:cNvSpPr/>
          <p:nvPr/>
        </p:nvSpPr>
        <p:spPr>
          <a:xfrm>
            <a:off x="4160884" y="3649321"/>
            <a:ext cx="2397369"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Notices présentes : Récupération  des PPN</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4783409" y="4909019"/>
            <a:ext cx="1168201"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9834" y="4414152"/>
            <a:ext cx="734316" cy="734316"/>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7275926" y="4775399"/>
            <a:ext cx="4358377" cy="149475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Élaboration de la stratégie de traitement : </a:t>
            </a:r>
          </a:p>
          <a:p>
            <a:pPr algn="ctr"/>
            <a:r>
              <a:rPr lang="fr-FR" dirty="0"/>
              <a:t>Calendrier, priorités, moyens humains</a:t>
            </a:r>
          </a:p>
        </p:txBody>
      </p:sp>
      <p:cxnSp>
        <p:nvCxnSpPr>
          <p:cNvPr id="22" name="Connecteur droit avec flèche 21">
            <a:extLst>
              <a:ext uri="{FF2B5EF4-FFF2-40B4-BE49-F238E27FC236}">
                <a16:creationId xmlns:a16="http://schemas.microsoft.com/office/drawing/2014/main" id="{8237A409-1EE8-AF95-D8AF-6EC42A23E5D7}"/>
              </a:ext>
            </a:extLst>
          </p:cNvPr>
          <p:cNvCxnSpPr>
            <a:stCxn id="16" idx="3"/>
            <a:endCxn id="17" idx="1"/>
          </p:cNvCxnSpPr>
          <p:nvPr/>
        </p:nvCxnSpPr>
        <p:spPr>
          <a:xfrm>
            <a:off x="1785096" y="2711938"/>
            <a:ext cx="813180" cy="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26" name="Connecteur droit avec flèche 25">
            <a:extLst>
              <a:ext uri="{FF2B5EF4-FFF2-40B4-BE49-F238E27FC236}">
                <a16:creationId xmlns:a16="http://schemas.microsoft.com/office/drawing/2014/main" id="{6BE05A74-0803-335A-FFF8-4D540BF9B030}"/>
              </a:ext>
            </a:extLst>
          </p:cNvPr>
          <p:cNvCxnSpPr>
            <a:cxnSpLocks/>
            <a:endCxn id="19" idx="0"/>
          </p:cNvCxnSpPr>
          <p:nvPr/>
        </p:nvCxnSpPr>
        <p:spPr>
          <a:xfrm>
            <a:off x="5359570" y="4353547"/>
            <a:ext cx="7940" cy="555472"/>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27" name="Connecteur droit avec flèche 26">
            <a:extLst>
              <a:ext uri="{FF2B5EF4-FFF2-40B4-BE49-F238E27FC236}">
                <a16:creationId xmlns:a16="http://schemas.microsoft.com/office/drawing/2014/main" id="{2B73071C-DFE6-D23B-7A37-91377B0F8909}"/>
              </a:ext>
            </a:extLst>
          </p:cNvPr>
          <p:cNvCxnSpPr>
            <a:cxnSpLocks/>
          </p:cNvCxnSpPr>
          <p:nvPr/>
        </p:nvCxnSpPr>
        <p:spPr>
          <a:xfrm flipV="1">
            <a:off x="5971673" y="5285039"/>
            <a:ext cx="1334547" cy="14367"/>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35" name="Rectangle : coins arrondis 34">
            <a:extLst>
              <a:ext uri="{FF2B5EF4-FFF2-40B4-BE49-F238E27FC236}">
                <a16:creationId xmlns:a16="http://schemas.microsoft.com/office/drawing/2014/main" id="{7CE9910D-F4A3-CEBB-08F8-F81A0BF7E712}"/>
              </a:ext>
            </a:extLst>
          </p:cNvPr>
          <p:cNvSpPr/>
          <p:nvPr/>
        </p:nvSpPr>
        <p:spPr>
          <a:xfrm>
            <a:off x="1641231" y="3649321"/>
            <a:ext cx="2397369"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Notices absentes : créations à prévoir</a:t>
            </a:r>
          </a:p>
        </p:txBody>
      </p:sp>
      <p:cxnSp>
        <p:nvCxnSpPr>
          <p:cNvPr id="37" name="Connecteur droit 36">
            <a:extLst>
              <a:ext uri="{FF2B5EF4-FFF2-40B4-BE49-F238E27FC236}">
                <a16:creationId xmlns:a16="http://schemas.microsoft.com/office/drawing/2014/main" id="{79708CDA-2E00-0D8F-10A1-A1E0EEF1FCC9}"/>
              </a:ext>
            </a:extLst>
          </p:cNvPr>
          <p:cNvCxnSpPr>
            <a:cxnSpLocks/>
            <a:stCxn id="35" idx="2"/>
          </p:cNvCxnSpPr>
          <p:nvPr/>
        </p:nvCxnSpPr>
        <p:spPr>
          <a:xfrm flipH="1">
            <a:off x="2836568" y="4342960"/>
            <a:ext cx="3348" cy="1494754"/>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39" name="Connecteur droit avec flèche 38">
            <a:extLst>
              <a:ext uri="{FF2B5EF4-FFF2-40B4-BE49-F238E27FC236}">
                <a16:creationId xmlns:a16="http://schemas.microsoft.com/office/drawing/2014/main" id="{6642AB03-A64D-104B-C7A5-64EA04EA8F3F}"/>
              </a:ext>
            </a:extLst>
          </p:cNvPr>
          <p:cNvCxnSpPr>
            <a:cxnSpLocks/>
          </p:cNvCxnSpPr>
          <p:nvPr/>
        </p:nvCxnSpPr>
        <p:spPr>
          <a:xfrm flipV="1">
            <a:off x="2839915" y="5826369"/>
            <a:ext cx="4436011" cy="1134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43" name="Connecteur droit 42">
            <a:extLst>
              <a:ext uri="{FF2B5EF4-FFF2-40B4-BE49-F238E27FC236}">
                <a16:creationId xmlns:a16="http://schemas.microsoft.com/office/drawing/2014/main" id="{D426E879-1D98-CADF-029B-D48EBEB78EAF}"/>
              </a:ext>
            </a:extLst>
          </p:cNvPr>
          <p:cNvCxnSpPr>
            <a:cxnSpLocks/>
          </p:cNvCxnSpPr>
          <p:nvPr/>
        </p:nvCxnSpPr>
        <p:spPr>
          <a:xfrm>
            <a:off x="4001427" y="3195409"/>
            <a:ext cx="0" cy="21578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3118338" y="3411189"/>
            <a:ext cx="1758462"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9" name="Connecteur droit avec flèche 48">
            <a:extLst>
              <a:ext uri="{FF2B5EF4-FFF2-40B4-BE49-F238E27FC236}">
                <a16:creationId xmlns:a16="http://schemas.microsoft.com/office/drawing/2014/main" id="{C741CB93-DEA7-E47E-9B06-E8B02287FBC4}"/>
              </a:ext>
            </a:extLst>
          </p:cNvPr>
          <p:cNvCxnSpPr>
            <a:cxnSpLocks/>
          </p:cNvCxnSpPr>
          <p:nvPr/>
        </p:nvCxnSpPr>
        <p:spPr>
          <a:xfrm>
            <a:off x="4868052" y="3419693"/>
            <a:ext cx="0" cy="21401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51" name="Connecteur droit avec flèche 50">
            <a:extLst>
              <a:ext uri="{FF2B5EF4-FFF2-40B4-BE49-F238E27FC236}">
                <a16:creationId xmlns:a16="http://schemas.microsoft.com/office/drawing/2014/main" id="{6FF0263A-E1A2-BA82-6E4C-1FCB810BA79E}"/>
              </a:ext>
            </a:extLst>
          </p:cNvPr>
          <p:cNvCxnSpPr>
            <a:cxnSpLocks/>
          </p:cNvCxnSpPr>
          <p:nvPr/>
        </p:nvCxnSpPr>
        <p:spPr>
          <a:xfrm>
            <a:off x="3121313" y="3394299"/>
            <a:ext cx="0" cy="21401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
        <p:nvSpPr>
          <p:cNvPr id="5" name="Titre 1">
            <a:extLst>
              <a:ext uri="{FF2B5EF4-FFF2-40B4-BE49-F238E27FC236}">
                <a16:creationId xmlns:a16="http://schemas.microsoft.com/office/drawing/2014/main" id="{EDDF4567-FA85-1D4D-14B5-A155E132C4F5}"/>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3" name="Espace réservé du contenu 2">
            <a:extLst>
              <a:ext uri="{FF2B5EF4-FFF2-40B4-BE49-F238E27FC236}">
                <a16:creationId xmlns:a16="http://schemas.microsoft.com/office/drawing/2014/main" id="{26731DF4-DAA4-CA51-1D5A-44B2D461C329}"/>
              </a:ext>
            </a:extLst>
          </p:cNvPr>
          <p:cNvSpPr>
            <a:spLocks noGrp="1"/>
          </p:cNvSpPr>
          <p:nvPr>
            <p:ph idx="1"/>
          </p:nvPr>
        </p:nvSpPr>
        <p:spPr>
          <a:xfrm>
            <a:off x="1785096" y="1156598"/>
            <a:ext cx="10634898" cy="532554"/>
          </a:xfrm>
        </p:spPr>
        <p:txBody>
          <a:bodyPr>
            <a:normAutofit/>
          </a:bodyPr>
          <a:lstStyle/>
          <a:p>
            <a:pPr marL="0" indent="0">
              <a:buClr>
                <a:srgbClr val="F36A4D"/>
              </a:buClr>
              <a:buNone/>
            </a:pPr>
            <a:r>
              <a:rPr lang="fr-FR" sz="2400" b="1" dirty="0">
                <a:solidFill>
                  <a:srgbClr val="CF491B"/>
                </a:solidFill>
                <a:latin typeface="Arial Narrow" panose="020B0606020202030204" pitchFamily="34" charset="0"/>
              </a:rPr>
              <a:t>Dans un chantier d’évaluation </a:t>
            </a:r>
            <a:r>
              <a:rPr lang="fr-FR" sz="2400" b="1" dirty="0">
                <a:solidFill>
                  <a:srgbClr val="002060"/>
                </a:solidFill>
                <a:latin typeface="Arial Narrow" panose="020B0606020202030204" pitchFamily="34" charset="0"/>
              </a:rPr>
              <a:t>: analyse d’un don avant traitement</a:t>
            </a:r>
          </a:p>
          <a:p>
            <a:pPr marL="0" inden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32017579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0F396322-9309-4628-A08D-7ECEC30CCDC7}"/>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1" name="Espace réservé du contenu 2">
            <a:extLst>
              <a:ext uri="{FF2B5EF4-FFF2-40B4-BE49-F238E27FC236}">
                <a16:creationId xmlns:a16="http://schemas.microsoft.com/office/drawing/2014/main" id="{C8D77E68-8349-2FE1-DD36-939A82ECAA55}"/>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enrichissements de zones de liens</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33783120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68</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710" y="1744054"/>
            <a:ext cx="629438" cy="629438"/>
          </a:xfrm>
          <a:prstGeom prst="rect">
            <a:avLst/>
          </a:prstGeom>
        </p:spPr>
      </p:pic>
      <p:sp>
        <p:nvSpPr>
          <p:cNvPr id="8" name="Titre 1">
            <a:extLst>
              <a:ext uri="{FF2B5EF4-FFF2-40B4-BE49-F238E27FC236}">
                <a16:creationId xmlns:a16="http://schemas.microsoft.com/office/drawing/2014/main" id="{0F396322-9309-4628-A08D-7ECEC30CCDC7}"/>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1" name="Espace réservé du contenu 2">
            <a:extLst>
              <a:ext uri="{FF2B5EF4-FFF2-40B4-BE49-F238E27FC236}">
                <a16:creationId xmlns:a16="http://schemas.microsoft.com/office/drawing/2014/main" id="{C8D77E68-8349-2FE1-DD36-939A82ECAA55}"/>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enrichissements de zones de liens</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pic>
        <p:nvPicPr>
          <p:cNvPr id="33" name="Image 32" descr="Une image contenant noir, obscurité&#10;&#10;Description générée automatiquement">
            <a:extLst>
              <a:ext uri="{FF2B5EF4-FFF2-40B4-BE49-F238E27FC236}">
                <a16:creationId xmlns:a16="http://schemas.microsoft.com/office/drawing/2014/main" id="{9C36E6D4-0292-F81E-28F9-9CBED3B84339}"/>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spTree>
    <p:extLst>
      <p:ext uri="{BB962C8B-B14F-4D97-AF65-F5344CB8AC3E}">
        <p14:creationId xmlns:p14="http://schemas.microsoft.com/office/powerpoint/2010/main" val="15166588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4469929B-19CB-89D3-44D4-462C9C556A72}"/>
              </a:ext>
            </a:extLst>
          </p:cNvPr>
          <p:cNvPicPr>
            <a:picLocks noChangeAspect="1"/>
          </p:cNvPicPr>
          <p:nvPr/>
        </p:nvPicPr>
        <p:blipFill>
          <a:blip r:embed="rId3"/>
          <a:stretch>
            <a:fillRect/>
          </a:stretch>
        </p:blipFill>
        <p:spPr>
          <a:xfrm>
            <a:off x="2827284" y="3701224"/>
            <a:ext cx="4195840" cy="3013154"/>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69</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1064" y="2710335"/>
            <a:ext cx="634853" cy="634853"/>
          </a:xfrm>
          <a:prstGeom prst="rect">
            <a:avLst/>
          </a:prstGeom>
        </p:spPr>
      </p:pic>
      <p:cxnSp>
        <p:nvCxnSpPr>
          <p:cNvPr id="26" name="Connecteur droit avec flèche 25">
            <a:extLst>
              <a:ext uri="{FF2B5EF4-FFF2-40B4-BE49-F238E27FC236}">
                <a16:creationId xmlns:a16="http://schemas.microsoft.com/office/drawing/2014/main" id="{6BE05A74-0803-335A-FFF8-4D540BF9B030}"/>
              </a:ext>
            </a:extLst>
          </p:cNvPr>
          <p:cNvCxnSpPr>
            <a:cxnSpLocks/>
            <a:endCxn id="19" idx="1"/>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37" name="Connecteur droit 36">
            <a:extLst>
              <a:ext uri="{FF2B5EF4-FFF2-40B4-BE49-F238E27FC236}">
                <a16:creationId xmlns:a16="http://schemas.microsoft.com/office/drawing/2014/main" id="{79708CDA-2E00-0D8F-10A1-A1E0EEF1FCC9}"/>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cxnSp>
        <p:nvCxnSpPr>
          <p:cNvPr id="10" name="Connecteur droit 9">
            <a:extLst>
              <a:ext uri="{FF2B5EF4-FFF2-40B4-BE49-F238E27FC236}">
                <a16:creationId xmlns:a16="http://schemas.microsoft.com/office/drawing/2014/main" id="{D31A7198-9CF8-F1C0-DAB5-CC3C6CA00900}"/>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1710" y="1744054"/>
            <a:ext cx="629438" cy="629438"/>
          </a:xfrm>
          <a:prstGeom prst="rect">
            <a:avLst/>
          </a:prstGeom>
        </p:spPr>
      </p:pic>
      <p:sp>
        <p:nvSpPr>
          <p:cNvPr id="8" name="Titre 1">
            <a:extLst>
              <a:ext uri="{FF2B5EF4-FFF2-40B4-BE49-F238E27FC236}">
                <a16:creationId xmlns:a16="http://schemas.microsoft.com/office/drawing/2014/main" id="{0F396322-9309-4628-A08D-7ECEC30CCDC7}"/>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1" name="Espace réservé du contenu 2">
            <a:extLst>
              <a:ext uri="{FF2B5EF4-FFF2-40B4-BE49-F238E27FC236}">
                <a16:creationId xmlns:a16="http://schemas.microsoft.com/office/drawing/2014/main" id="{C8D77E68-8349-2FE1-DD36-939A82ECAA55}"/>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enrichissements de zones de liens</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pic>
        <p:nvPicPr>
          <p:cNvPr id="33" name="Image 32" descr="Une image contenant noir, obscurité&#10;&#10;Description générée automatiquement">
            <a:extLst>
              <a:ext uri="{FF2B5EF4-FFF2-40B4-BE49-F238E27FC236}">
                <a16:creationId xmlns:a16="http://schemas.microsoft.com/office/drawing/2014/main" id="{9C36E6D4-0292-F81E-28F9-9CBED3B84339}"/>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sp>
        <p:nvSpPr>
          <p:cNvPr id="35" name="Rectangle 34">
            <a:extLst>
              <a:ext uri="{FF2B5EF4-FFF2-40B4-BE49-F238E27FC236}">
                <a16:creationId xmlns:a16="http://schemas.microsoft.com/office/drawing/2014/main" id="{0417CE1D-7C33-CCA5-3B5D-604CB8D06F70}"/>
              </a:ext>
            </a:extLst>
          </p:cNvPr>
          <p:cNvSpPr/>
          <p:nvPr/>
        </p:nvSpPr>
        <p:spPr>
          <a:xfrm>
            <a:off x="2921001" y="5864772"/>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Tree>
    <p:extLst>
      <p:ext uri="{BB962C8B-B14F-4D97-AF65-F5344CB8AC3E}">
        <p14:creationId xmlns:p14="http://schemas.microsoft.com/office/powerpoint/2010/main" val="31573128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4469929B-19CB-89D3-44D4-462C9C556A72}"/>
              </a:ext>
            </a:extLst>
          </p:cNvPr>
          <p:cNvPicPr>
            <a:picLocks noChangeAspect="1"/>
          </p:cNvPicPr>
          <p:nvPr/>
        </p:nvPicPr>
        <p:blipFill>
          <a:blip r:embed="rId3"/>
          <a:stretch>
            <a:fillRect/>
          </a:stretch>
        </p:blipFill>
        <p:spPr>
          <a:xfrm>
            <a:off x="2827284" y="3701224"/>
            <a:ext cx="4195840" cy="3013154"/>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70</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1064" y="2710335"/>
            <a:ext cx="634853" cy="634853"/>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6843437" y="2723415"/>
            <a:ext cx="4358377" cy="149475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Rapport d’analyse :  </a:t>
            </a:r>
          </a:p>
          <a:p>
            <a:pPr algn="ctr"/>
            <a:r>
              <a:rPr lang="fr-FR" dirty="0"/>
              <a:t>Liens absents</a:t>
            </a:r>
          </a:p>
          <a:p>
            <a:pPr algn="ctr"/>
            <a:r>
              <a:rPr lang="fr-FR" dirty="0"/>
              <a:t>Incohérence des indicateurs en fonction des zones de liens (225 / 410)</a:t>
            </a:r>
          </a:p>
          <a:p>
            <a:pPr algn="ctr"/>
            <a:r>
              <a:rPr lang="fr-FR" dirty="0"/>
              <a:t>Vérification de la qualité du lien</a:t>
            </a:r>
          </a:p>
        </p:txBody>
      </p:sp>
      <p:cxnSp>
        <p:nvCxnSpPr>
          <p:cNvPr id="26" name="Connecteur droit avec flèche 25">
            <a:extLst>
              <a:ext uri="{FF2B5EF4-FFF2-40B4-BE49-F238E27FC236}">
                <a16:creationId xmlns:a16="http://schemas.microsoft.com/office/drawing/2014/main" id="{6BE05A74-0803-335A-FFF8-4D540BF9B030}"/>
              </a:ext>
            </a:extLst>
          </p:cNvPr>
          <p:cNvCxnSpPr>
            <a:cxnSpLocks/>
            <a:endCxn id="19" idx="1"/>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37" name="Connecteur droit 36">
            <a:extLst>
              <a:ext uri="{FF2B5EF4-FFF2-40B4-BE49-F238E27FC236}">
                <a16:creationId xmlns:a16="http://schemas.microsoft.com/office/drawing/2014/main" id="{79708CDA-2E00-0D8F-10A1-A1E0EEF1FCC9}"/>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39" name="Connecteur droit avec flèche 38">
            <a:extLst>
              <a:ext uri="{FF2B5EF4-FFF2-40B4-BE49-F238E27FC236}">
                <a16:creationId xmlns:a16="http://schemas.microsoft.com/office/drawing/2014/main" id="{6642AB03-A64D-104B-C7A5-64EA04EA8F3F}"/>
              </a:ext>
            </a:extLst>
          </p:cNvPr>
          <p:cNvCxnSpPr>
            <a:cxnSpLocks/>
            <a:stCxn id="19" idx="3"/>
            <a:endCxn id="20" idx="1"/>
          </p:cNvCxnSpPr>
          <p:nvPr/>
        </p:nvCxnSpPr>
        <p:spPr>
          <a:xfrm flipV="1">
            <a:off x="5193323" y="3470793"/>
            <a:ext cx="1650114" cy="925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cxnSp>
        <p:nvCxnSpPr>
          <p:cNvPr id="10" name="Connecteur droit 9">
            <a:extLst>
              <a:ext uri="{FF2B5EF4-FFF2-40B4-BE49-F238E27FC236}">
                <a16:creationId xmlns:a16="http://schemas.microsoft.com/office/drawing/2014/main" id="{D31A7198-9CF8-F1C0-DAB5-CC3C6CA00900}"/>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1710" y="1744054"/>
            <a:ext cx="629438" cy="629438"/>
          </a:xfrm>
          <a:prstGeom prst="rect">
            <a:avLst/>
          </a:prstGeom>
        </p:spPr>
      </p:pic>
      <p:sp>
        <p:nvSpPr>
          <p:cNvPr id="8" name="Titre 1">
            <a:extLst>
              <a:ext uri="{FF2B5EF4-FFF2-40B4-BE49-F238E27FC236}">
                <a16:creationId xmlns:a16="http://schemas.microsoft.com/office/drawing/2014/main" id="{0F396322-9309-4628-A08D-7ECEC30CCDC7}"/>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1" name="Espace réservé du contenu 2">
            <a:extLst>
              <a:ext uri="{FF2B5EF4-FFF2-40B4-BE49-F238E27FC236}">
                <a16:creationId xmlns:a16="http://schemas.microsoft.com/office/drawing/2014/main" id="{C8D77E68-8349-2FE1-DD36-939A82ECAA55}"/>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enrichissements de zones de liens</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pic>
        <p:nvPicPr>
          <p:cNvPr id="33" name="Image 32" descr="Une image contenant noir, obscurité&#10;&#10;Description générée automatiquement">
            <a:extLst>
              <a:ext uri="{FF2B5EF4-FFF2-40B4-BE49-F238E27FC236}">
                <a16:creationId xmlns:a16="http://schemas.microsoft.com/office/drawing/2014/main" id="{9C36E6D4-0292-F81E-28F9-9CBED3B84339}"/>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sp>
        <p:nvSpPr>
          <p:cNvPr id="35" name="Rectangle 34">
            <a:extLst>
              <a:ext uri="{FF2B5EF4-FFF2-40B4-BE49-F238E27FC236}">
                <a16:creationId xmlns:a16="http://schemas.microsoft.com/office/drawing/2014/main" id="{0417CE1D-7C33-CCA5-3B5D-604CB8D06F70}"/>
              </a:ext>
            </a:extLst>
          </p:cNvPr>
          <p:cNvSpPr/>
          <p:nvPr/>
        </p:nvSpPr>
        <p:spPr>
          <a:xfrm>
            <a:off x="2921001" y="5864772"/>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Tree>
    <p:extLst>
      <p:ext uri="{BB962C8B-B14F-4D97-AF65-F5344CB8AC3E}">
        <p14:creationId xmlns:p14="http://schemas.microsoft.com/office/powerpoint/2010/main" val="24615241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4469929B-19CB-89D3-44D4-462C9C556A72}"/>
              </a:ext>
            </a:extLst>
          </p:cNvPr>
          <p:cNvPicPr>
            <a:picLocks noChangeAspect="1"/>
          </p:cNvPicPr>
          <p:nvPr/>
        </p:nvPicPr>
        <p:blipFill>
          <a:blip r:embed="rId3"/>
          <a:stretch>
            <a:fillRect/>
          </a:stretch>
        </p:blipFill>
        <p:spPr>
          <a:xfrm>
            <a:off x="2827284" y="3701224"/>
            <a:ext cx="4195840" cy="3013154"/>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71</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8" name="Rectangle : coins arrondis 17">
            <a:extLst>
              <a:ext uri="{FF2B5EF4-FFF2-40B4-BE49-F238E27FC236}">
                <a16:creationId xmlns:a16="http://schemas.microsoft.com/office/drawing/2014/main" id="{613F183D-251A-D163-50E4-915304FF0B5B}"/>
              </a:ext>
            </a:extLst>
          </p:cNvPr>
          <p:cNvSpPr/>
          <p:nvPr/>
        </p:nvSpPr>
        <p:spPr>
          <a:xfrm>
            <a:off x="6843438" y="4670006"/>
            <a:ext cx="4358376"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Fichier de travail et  de pilotage</a:t>
            </a:r>
          </a:p>
          <a:p>
            <a:pPr algn="ctr"/>
            <a:r>
              <a:rPr lang="fr-FR" dirty="0"/>
              <a:t>pour le groupe</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1064" y="2710335"/>
            <a:ext cx="634853" cy="634853"/>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6843437" y="2723415"/>
            <a:ext cx="4358377" cy="149475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Rapport d’analyse :  </a:t>
            </a:r>
          </a:p>
          <a:p>
            <a:pPr algn="ctr"/>
            <a:r>
              <a:rPr lang="fr-FR" dirty="0"/>
              <a:t>Liens absents</a:t>
            </a:r>
          </a:p>
          <a:p>
            <a:pPr algn="ctr"/>
            <a:r>
              <a:rPr lang="fr-FR" dirty="0"/>
              <a:t>Incohérence des indicateurs en fonction des zones de liens (225 / 410)</a:t>
            </a:r>
          </a:p>
          <a:p>
            <a:pPr algn="ctr"/>
            <a:r>
              <a:rPr lang="fr-FR" dirty="0"/>
              <a:t>Vérification de la qualité du lien</a:t>
            </a:r>
          </a:p>
        </p:txBody>
      </p:sp>
      <p:cxnSp>
        <p:nvCxnSpPr>
          <p:cNvPr id="26" name="Connecteur droit avec flèche 25">
            <a:extLst>
              <a:ext uri="{FF2B5EF4-FFF2-40B4-BE49-F238E27FC236}">
                <a16:creationId xmlns:a16="http://schemas.microsoft.com/office/drawing/2014/main" id="{6BE05A74-0803-335A-FFF8-4D540BF9B030}"/>
              </a:ext>
            </a:extLst>
          </p:cNvPr>
          <p:cNvCxnSpPr>
            <a:cxnSpLocks/>
            <a:endCxn id="19" idx="1"/>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27" name="Connecteur droit avec flèche 26">
            <a:extLst>
              <a:ext uri="{FF2B5EF4-FFF2-40B4-BE49-F238E27FC236}">
                <a16:creationId xmlns:a16="http://schemas.microsoft.com/office/drawing/2014/main" id="{2B73071C-DFE6-D23B-7A37-91377B0F8909}"/>
              </a:ext>
            </a:extLst>
          </p:cNvPr>
          <p:cNvCxnSpPr>
            <a:cxnSpLocks/>
            <a:stCxn id="20" idx="2"/>
            <a:endCxn id="18" idx="0"/>
          </p:cNvCxnSpPr>
          <p:nvPr/>
        </p:nvCxnSpPr>
        <p:spPr>
          <a:xfrm>
            <a:off x="9022626" y="4218170"/>
            <a:ext cx="0" cy="451836"/>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37" name="Connecteur droit 36">
            <a:extLst>
              <a:ext uri="{FF2B5EF4-FFF2-40B4-BE49-F238E27FC236}">
                <a16:creationId xmlns:a16="http://schemas.microsoft.com/office/drawing/2014/main" id="{79708CDA-2E00-0D8F-10A1-A1E0EEF1FCC9}"/>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39" name="Connecteur droit avec flèche 38">
            <a:extLst>
              <a:ext uri="{FF2B5EF4-FFF2-40B4-BE49-F238E27FC236}">
                <a16:creationId xmlns:a16="http://schemas.microsoft.com/office/drawing/2014/main" id="{6642AB03-A64D-104B-C7A5-64EA04EA8F3F}"/>
              </a:ext>
            </a:extLst>
          </p:cNvPr>
          <p:cNvCxnSpPr>
            <a:cxnSpLocks/>
            <a:stCxn id="19" idx="3"/>
            <a:endCxn id="20" idx="1"/>
          </p:cNvCxnSpPr>
          <p:nvPr/>
        </p:nvCxnSpPr>
        <p:spPr>
          <a:xfrm flipV="1">
            <a:off x="5193323" y="3470793"/>
            <a:ext cx="1650114" cy="925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cxnSp>
        <p:nvCxnSpPr>
          <p:cNvPr id="10" name="Connecteur droit 9">
            <a:extLst>
              <a:ext uri="{FF2B5EF4-FFF2-40B4-BE49-F238E27FC236}">
                <a16:creationId xmlns:a16="http://schemas.microsoft.com/office/drawing/2014/main" id="{D31A7198-9CF8-F1C0-DAB5-CC3C6CA00900}"/>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pic>
        <p:nvPicPr>
          <p:cNvPr id="29" name="Image 28">
            <a:extLst>
              <a:ext uri="{FF2B5EF4-FFF2-40B4-BE49-F238E27FC236}">
                <a16:creationId xmlns:a16="http://schemas.microsoft.com/office/drawing/2014/main" id="{8F7882B2-0790-CEFE-AEDF-8344FA80060D}"/>
              </a:ext>
            </a:extLst>
          </p:cNvPr>
          <p:cNvPicPr>
            <a:picLocks noChangeAspect="1"/>
          </p:cNvPicPr>
          <p:nvPr/>
        </p:nvPicPr>
        <p:blipFill>
          <a:blip r:embed="rId5"/>
          <a:stretch>
            <a:fillRect/>
          </a:stretch>
        </p:blipFill>
        <p:spPr>
          <a:xfrm>
            <a:off x="10840947" y="2430755"/>
            <a:ext cx="527704" cy="5436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2" name="Image 31" descr="Une image contenant Rectangle, Graphique, vert, carré&#10;&#10;Description générée automatiquement">
            <a:extLst>
              <a:ext uri="{FF2B5EF4-FFF2-40B4-BE49-F238E27FC236}">
                <a16:creationId xmlns:a16="http://schemas.microsoft.com/office/drawing/2014/main" id="{A3D5D7D3-D03D-94A0-0044-D589E8DA46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7214" y="4281472"/>
            <a:ext cx="803124" cy="803124"/>
          </a:xfrm>
          <a:prstGeom prst="rect">
            <a:avLst/>
          </a:prstGeom>
        </p:spPr>
      </p:pic>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1710" y="1744054"/>
            <a:ext cx="629438" cy="629438"/>
          </a:xfrm>
          <a:prstGeom prst="rect">
            <a:avLst/>
          </a:prstGeom>
        </p:spPr>
      </p:pic>
      <p:sp>
        <p:nvSpPr>
          <p:cNvPr id="8" name="Titre 1">
            <a:extLst>
              <a:ext uri="{FF2B5EF4-FFF2-40B4-BE49-F238E27FC236}">
                <a16:creationId xmlns:a16="http://schemas.microsoft.com/office/drawing/2014/main" id="{0F396322-9309-4628-A08D-7ECEC30CCDC7}"/>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1" name="Espace réservé du contenu 2">
            <a:extLst>
              <a:ext uri="{FF2B5EF4-FFF2-40B4-BE49-F238E27FC236}">
                <a16:creationId xmlns:a16="http://schemas.microsoft.com/office/drawing/2014/main" id="{C8D77E68-8349-2FE1-DD36-939A82ECAA55}"/>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enrichissements de zones de liens</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pic>
        <p:nvPicPr>
          <p:cNvPr id="33" name="Image 32" descr="Une image contenant noir, obscurité&#10;&#10;Description générée automatiquement">
            <a:extLst>
              <a:ext uri="{FF2B5EF4-FFF2-40B4-BE49-F238E27FC236}">
                <a16:creationId xmlns:a16="http://schemas.microsoft.com/office/drawing/2014/main" id="{9C36E6D4-0292-F81E-28F9-9CBED3B84339}"/>
              </a:ext>
            </a:extLst>
          </p:cNvPr>
          <p:cNvPicPr>
            <a:picLocks noChangeAspect="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sp>
        <p:nvSpPr>
          <p:cNvPr id="35" name="Rectangle 34">
            <a:extLst>
              <a:ext uri="{FF2B5EF4-FFF2-40B4-BE49-F238E27FC236}">
                <a16:creationId xmlns:a16="http://schemas.microsoft.com/office/drawing/2014/main" id="{0417CE1D-7C33-CCA5-3B5D-604CB8D06F70}"/>
              </a:ext>
            </a:extLst>
          </p:cNvPr>
          <p:cNvSpPr/>
          <p:nvPr/>
        </p:nvSpPr>
        <p:spPr>
          <a:xfrm>
            <a:off x="2921001" y="5864772"/>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Tree>
    <p:extLst>
      <p:ext uri="{BB962C8B-B14F-4D97-AF65-F5344CB8AC3E}">
        <p14:creationId xmlns:p14="http://schemas.microsoft.com/office/powerpoint/2010/main" val="2287180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4469929B-19CB-89D3-44D4-462C9C556A72}"/>
              </a:ext>
            </a:extLst>
          </p:cNvPr>
          <p:cNvPicPr>
            <a:picLocks noChangeAspect="1"/>
          </p:cNvPicPr>
          <p:nvPr/>
        </p:nvPicPr>
        <p:blipFill>
          <a:blip r:embed="rId3"/>
          <a:stretch>
            <a:fillRect/>
          </a:stretch>
        </p:blipFill>
        <p:spPr>
          <a:xfrm>
            <a:off x="2827284" y="3701224"/>
            <a:ext cx="4195840" cy="3013154"/>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72</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7" name="Rectangle : coins arrondis 16">
            <a:extLst>
              <a:ext uri="{FF2B5EF4-FFF2-40B4-BE49-F238E27FC236}">
                <a16:creationId xmlns:a16="http://schemas.microsoft.com/office/drawing/2014/main" id="{C845A6F9-C333-EF75-A079-B78DC3E84D2B}"/>
              </a:ext>
            </a:extLst>
          </p:cNvPr>
          <p:cNvSpPr/>
          <p:nvPr/>
        </p:nvSpPr>
        <p:spPr>
          <a:xfrm>
            <a:off x="6843438" y="5787617"/>
            <a:ext cx="4358376" cy="54642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Enrichissements avec les outils Abes</a:t>
            </a:r>
          </a:p>
        </p:txBody>
      </p:sp>
      <p:sp>
        <p:nvSpPr>
          <p:cNvPr id="18" name="Rectangle : coins arrondis 17">
            <a:extLst>
              <a:ext uri="{FF2B5EF4-FFF2-40B4-BE49-F238E27FC236}">
                <a16:creationId xmlns:a16="http://schemas.microsoft.com/office/drawing/2014/main" id="{613F183D-251A-D163-50E4-915304FF0B5B}"/>
              </a:ext>
            </a:extLst>
          </p:cNvPr>
          <p:cNvSpPr/>
          <p:nvPr/>
        </p:nvSpPr>
        <p:spPr>
          <a:xfrm>
            <a:off x="6843438" y="4670006"/>
            <a:ext cx="4358376"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Fichier de travail et  de pilotage</a:t>
            </a:r>
          </a:p>
          <a:p>
            <a:pPr algn="ctr"/>
            <a:r>
              <a:rPr lang="fr-FR" dirty="0"/>
              <a:t>pour le groupe</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1064" y="2710335"/>
            <a:ext cx="634853" cy="634853"/>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6843437" y="2723415"/>
            <a:ext cx="4358377" cy="149475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Rapport d’analyse :  </a:t>
            </a:r>
          </a:p>
          <a:p>
            <a:pPr algn="ctr"/>
            <a:r>
              <a:rPr lang="fr-FR" dirty="0"/>
              <a:t>Liens absents</a:t>
            </a:r>
          </a:p>
          <a:p>
            <a:pPr algn="ctr"/>
            <a:r>
              <a:rPr lang="fr-FR" dirty="0"/>
              <a:t>Incohérence des indicateurs en fonction des zones de liens (225 / 410)</a:t>
            </a:r>
          </a:p>
          <a:p>
            <a:pPr algn="ctr"/>
            <a:r>
              <a:rPr lang="fr-FR" dirty="0"/>
              <a:t>Vérification de la qualité du lien</a:t>
            </a:r>
          </a:p>
        </p:txBody>
      </p:sp>
      <p:cxnSp>
        <p:nvCxnSpPr>
          <p:cNvPr id="26" name="Connecteur droit avec flèche 25">
            <a:extLst>
              <a:ext uri="{FF2B5EF4-FFF2-40B4-BE49-F238E27FC236}">
                <a16:creationId xmlns:a16="http://schemas.microsoft.com/office/drawing/2014/main" id="{6BE05A74-0803-335A-FFF8-4D540BF9B030}"/>
              </a:ext>
            </a:extLst>
          </p:cNvPr>
          <p:cNvCxnSpPr>
            <a:cxnSpLocks/>
            <a:endCxn id="19" idx="1"/>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27" name="Connecteur droit avec flèche 26">
            <a:extLst>
              <a:ext uri="{FF2B5EF4-FFF2-40B4-BE49-F238E27FC236}">
                <a16:creationId xmlns:a16="http://schemas.microsoft.com/office/drawing/2014/main" id="{2B73071C-DFE6-D23B-7A37-91377B0F8909}"/>
              </a:ext>
            </a:extLst>
          </p:cNvPr>
          <p:cNvCxnSpPr>
            <a:cxnSpLocks/>
            <a:stCxn id="20" idx="2"/>
            <a:endCxn id="18" idx="0"/>
          </p:cNvCxnSpPr>
          <p:nvPr/>
        </p:nvCxnSpPr>
        <p:spPr>
          <a:xfrm>
            <a:off x="9022626" y="4218170"/>
            <a:ext cx="0" cy="451836"/>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37" name="Connecteur droit 36">
            <a:extLst>
              <a:ext uri="{FF2B5EF4-FFF2-40B4-BE49-F238E27FC236}">
                <a16:creationId xmlns:a16="http://schemas.microsoft.com/office/drawing/2014/main" id="{79708CDA-2E00-0D8F-10A1-A1E0EEF1FCC9}"/>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39" name="Connecteur droit avec flèche 38">
            <a:extLst>
              <a:ext uri="{FF2B5EF4-FFF2-40B4-BE49-F238E27FC236}">
                <a16:creationId xmlns:a16="http://schemas.microsoft.com/office/drawing/2014/main" id="{6642AB03-A64D-104B-C7A5-64EA04EA8F3F}"/>
              </a:ext>
            </a:extLst>
          </p:cNvPr>
          <p:cNvCxnSpPr>
            <a:cxnSpLocks/>
            <a:stCxn id="19" idx="3"/>
            <a:endCxn id="20" idx="1"/>
          </p:cNvCxnSpPr>
          <p:nvPr/>
        </p:nvCxnSpPr>
        <p:spPr>
          <a:xfrm flipV="1">
            <a:off x="5193323" y="3470793"/>
            <a:ext cx="1650114" cy="925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45" name="Connecteur droit 44">
            <a:extLst>
              <a:ext uri="{FF2B5EF4-FFF2-40B4-BE49-F238E27FC236}">
                <a16:creationId xmlns:a16="http://schemas.microsoft.com/office/drawing/2014/main" id="{BFA6F1AA-6578-0033-42FA-A9952E30EFDE}"/>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cxnSp>
        <p:nvCxnSpPr>
          <p:cNvPr id="10" name="Connecteur droit 9">
            <a:extLst>
              <a:ext uri="{FF2B5EF4-FFF2-40B4-BE49-F238E27FC236}">
                <a16:creationId xmlns:a16="http://schemas.microsoft.com/office/drawing/2014/main" id="{D31A7198-9CF8-F1C0-DAB5-CC3C6CA00900}"/>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pic>
        <p:nvPicPr>
          <p:cNvPr id="29" name="Image 28">
            <a:extLst>
              <a:ext uri="{FF2B5EF4-FFF2-40B4-BE49-F238E27FC236}">
                <a16:creationId xmlns:a16="http://schemas.microsoft.com/office/drawing/2014/main" id="{8F7882B2-0790-CEFE-AEDF-8344FA80060D}"/>
              </a:ext>
            </a:extLst>
          </p:cNvPr>
          <p:cNvPicPr>
            <a:picLocks noChangeAspect="1"/>
          </p:cNvPicPr>
          <p:nvPr/>
        </p:nvPicPr>
        <p:blipFill>
          <a:blip r:embed="rId5"/>
          <a:stretch>
            <a:fillRect/>
          </a:stretch>
        </p:blipFill>
        <p:spPr>
          <a:xfrm>
            <a:off x="10840947" y="2430755"/>
            <a:ext cx="527704" cy="5436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2" name="Image 31" descr="Une image contenant Rectangle, Graphique, vert, carré&#10;&#10;Description générée automatiquement">
            <a:extLst>
              <a:ext uri="{FF2B5EF4-FFF2-40B4-BE49-F238E27FC236}">
                <a16:creationId xmlns:a16="http://schemas.microsoft.com/office/drawing/2014/main" id="{A3D5D7D3-D03D-94A0-0044-D589E8DA46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7214" y="4281472"/>
            <a:ext cx="803124" cy="803124"/>
          </a:xfrm>
          <a:prstGeom prst="rect">
            <a:avLst/>
          </a:prstGeom>
        </p:spPr>
      </p:pic>
      <p:pic>
        <p:nvPicPr>
          <p:cNvPr id="34" name="Image 33" descr="Une image contenant Rectangle, capture d’écran, Graphique, art&#10;&#10;Description générée automatiquement">
            <a:extLst>
              <a:ext uri="{FF2B5EF4-FFF2-40B4-BE49-F238E27FC236}">
                <a16:creationId xmlns:a16="http://schemas.microsoft.com/office/drawing/2014/main" id="{7CFB2A28-8FCA-7AE6-EFF5-E5E4493E53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3552" y="5407282"/>
            <a:ext cx="629438" cy="629438"/>
          </a:xfrm>
          <a:prstGeom prst="rect">
            <a:avLst/>
          </a:prstGeom>
        </p:spPr>
      </p:pic>
      <p:pic>
        <p:nvPicPr>
          <p:cNvPr id="38" name="Image 37" descr="Une image contenant chili, texte, Poivrons et piments, légume&#10;&#10;Description générée automatiquement">
            <a:extLst>
              <a:ext uri="{FF2B5EF4-FFF2-40B4-BE49-F238E27FC236}">
                <a16:creationId xmlns:a16="http://schemas.microsoft.com/office/drawing/2014/main" id="{A3B50D44-40EE-6C4F-ED65-90AB41F5A8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95447" y="5421127"/>
            <a:ext cx="629438" cy="629438"/>
          </a:xfrm>
          <a:prstGeom prst="rect">
            <a:avLst/>
          </a:prstGeom>
        </p:spPr>
      </p:pic>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1710" y="1744054"/>
            <a:ext cx="629438" cy="629438"/>
          </a:xfrm>
          <a:prstGeom prst="rect">
            <a:avLst/>
          </a:prstGeom>
        </p:spPr>
      </p:pic>
      <p:sp>
        <p:nvSpPr>
          <p:cNvPr id="8" name="Titre 1">
            <a:extLst>
              <a:ext uri="{FF2B5EF4-FFF2-40B4-BE49-F238E27FC236}">
                <a16:creationId xmlns:a16="http://schemas.microsoft.com/office/drawing/2014/main" id="{0F396322-9309-4628-A08D-7ECEC30CCDC7}"/>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11" name="Espace réservé du contenu 2">
            <a:extLst>
              <a:ext uri="{FF2B5EF4-FFF2-40B4-BE49-F238E27FC236}">
                <a16:creationId xmlns:a16="http://schemas.microsoft.com/office/drawing/2014/main" id="{C8D77E68-8349-2FE1-DD36-939A82ECAA55}"/>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enrichissements de zones de liens</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pic>
        <p:nvPicPr>
          <p:cNvPr id="33" name="Image 32" descr="Une image contenant noir, obscurité&#10;&#10;Description générée automatiquement">
            <a:extLst>
              <a:ext uri="{FF2B5EF4-FFF2-40B4-BE49-F238E27FC236}">
                <a16:creationId xmlns:a16="http://schemas.microsoft.com/office/drawing/2014/main" id="{9C36E6D4-0292-F81E-28F9-9CBED3B84339}"/>
              </a:ext>
            </a:extLst>
          </p:cNvPr>
          <p:cNvPicPr>
            <a:picLocks noChangeAspect="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sp>
        <p:nvSpPr>
          <p:cNvPr id="35" name="Rectangle 34">
            <a:extLst>
              <a:ext uri="{FF2B5EF4-FFF2-40B4-BE49-F238E27FC236}">
                <a16:creationId xmlns:a16="http://schemas.microsoft.com/office/drawing/2014/main" id="{0417CE1D-7C33-CCA5-3B5D-604CB8D06F70}"/>
              </a:ext>
            </a:extLst>
          </p:cNvPr>
          <p:cNvSpPr/>
          <p:nvPr/>
        </p:nvSpPr>
        <p:spPr>
          <a:xfrm>
            <a:off x="2921001" y="5864772"/>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cxnSp>
        <p:nvCxnSpPr>
          <p:cNvPr id="2" name="Connecteur droit avec flèche 1">
            <a:extLst>
              <a:ext uri="{FF2B5EF4-FFF2-40B4-BE49-F238E27FC236}">
                <a16:creationId xmlns:a16="http://schemas.microsoft.com/office/drawing/2014/main" id="{3E193A04-1507-359B-6708-7C9C5F6ACA47}"/>
              </a:ext>
            </a:extLst>
          </p:cNvPr>
          <p:cNvCxnSpPr>
            <a:cxnSpLocks/>
          </p:cNvCxnSpPr>
          <p:nvPr/>
        </p:nvCxnSpPr>
        <p:spPr>
          <a:xfrm>
            <a:off x="9022626" y="5363645"/>
            <a:ext cx="0" cy="451836"/>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770060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1">
            <a:extLst>
              <a:ext uri="{FF2B5EF4-FFF2-40B4-BE49-F238E27FC236}">
                <a16:creationId xmlns:a16="http://schemas.microsoft.com/office/drawing/2014/main" id="{67EA7A9C-6524-4B7A-80D2-B62CA9F62E28}"/>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25" name="Espace réservé du contenu 2">
            <a:extLst>
              <a:ext uri="{FF2B5EF4-FFF2-40B4-BE49-F238E27FC236}">
                <a16:creationId xmlns:a16="http://schemas.microsoft.com/office/drawing/2014/main" id="{8B18A144-86CA-9466-AE69-FD22D0720702}"/>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corrections des codes de fonction</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21466983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5CE2FCBC-EEB5-4C69-B74C-B6D6B76A6DCD}" type="slidenum">
              <a:rPr lang="fr-FR" smtClean="0"/>
              <a:t>74</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228" y="1846860"/>
            <a:ext cx="629438" cy="629438"/>
          </a:xfrm>
          <a:prstGeom prst="rect">
            <a:avLst/>
          </a:prstGeom>
        </p:spPr>
      </p:pic>
      <p:pic>
        <p:nvPicPr>
          <p:cNvPr id="5" name="Image 4" descr="Une image contenant noir, obscurité&#10;&#10;Description générée automatiquement">
            <a:extLst>
              <a:ext uri="{FF2B5EF4-FFF2-40B4-BE49-F238E27FC236}">
                <a16:creationId xmlns:a16="http://schemas.microsoft.com/office/drawing/2014/main" id="{7FA0BE03-C0A5-AA0F-6452-235EFAEE8233}"/>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sp>
        <p:nvSpPr>
          <p:cNvPr id="24" name="Titre 1">
            <a:extLst>
              <a:ext uri="{FF2B5EF4-FFF2-40B4-BE49-F238E27FC236}">
                <a16:creationId xmlns:a16="http://schemas.microsoft.com/office/drawing/2014/main" id="{67EA7A9C-6524-4B7A-80D2-B62CA9F62E28}"/>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25" name="Espace réservé du contenu 2">
            <a:extLst>
              <a:ext uri="{FF2B5EF4-FFF2-40B4-BE49-F238E27FC236}">
                <a16:creationId xmlns:a16="http://schemas.microsoft.com/office/drawing/2014/main" id="{8B18A144-86CA-9466-AE69-FD22D0720702}"/>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corrections des codes de fonction</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16808954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2C911D3-A138-4C52-122B-2EBD559730D7}"/>
              </a:ext>
            </a:extLst>
          </p:cNvPr>
          <p:cNvPicPr>
            <a:picLocks noChangeAspect="1"/>
          </p:cNvPicPr>
          <p:nvPr/>
        </p:nvPicPr>
        <p:blipFill>
          <a:blip r:embed="rId3"/>
          <a:stretch>
            <a:fillRect/>
          </a:stretch>
        </p:blipFill>
        <p:spPr>
          <a:xfrm>
            <a:off x="2748297" y="3709993"/>
            <a:ext cx="4207224" cy="3108811"/>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75</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660" y="2666752"/>
            <a:ext cx="734316" cy="734316"/>
          </a:xfrm>
          <a:prstGeom prst="rect">
            <a:avLst/>
          </a:prstGeom>
        </p:spPr>
      </p:pic>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0228" y="1846860"/>
            <a:ext cx="629438" cy="629438"/>
          </a:xfrm>
          <a:prstGeom prst="rect">
            <a:avLst/>
          </a:prstGeom>
        </p:spPr>
      </p:pic>
      <p:pic>
        <p:nvPicPr>
          <p:cNvPr id="5" name="Image 4" descr="Une image contenant noir, obscurité&#10;&#10;Description générée automatiquement">
            <a:extLst>
              <a:ext uri="{FF2B5EF4-FFF2-40B4-BE49-F238E27FC236}">
                <a16:creationId xmlns:a16="http://schemas.microsoft.com/office/drawing/2014/main" id="{7FA0BE03-C0A5-AA0F-6452-235EFAEE8233}"/>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cxnSp>
        <p:nvCxnSpPr>
          <p:cNvPr id="8" name="Connecteur droit avec flèche 7">
            <a:extLst>
              <a:ext uri="{FF2B5EF4-FFF2-40B4-BE49-F238E27FC236}">
                <a16:creationId xmlns:a16="http://schemas.microsoft.com/office/drawing/2014/main" id="{BE4E41CA-2D69-8F62-9A00-4610C98B86DA}"/>
              </a:ext>
            </a:extLst>
          </p:cNvPr>
          <p:cNvCxnSpPr>
            <a:cxnSpLocks/>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2" name="Connecteur droit 11">
            <a:extLst>
              <a:ext uri="{FF2B5EF4-FFF2-40B4-BE49-F238E27FC236}">
                <a16:creationId xmlns:a16="http://schemas.microsoft.com/office/drawing/2014/main" id="{A06E4F1F-8171-895C-1588-1473089E3E0F}"/>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15" name="Connecteur droit 14">
            <a:extLst>
              <a:ext uri="{FF2B5EF4-FFF2-40B4-BE49-F238E27FC236}">
                <a16:creationId xmlns:a16="http://schemas.microsoft.com/office/drawing/2014/main" id="{3A104F33-2B78-069A-2BC7-6EB66706F27C}"/>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21" name="Connecteur droit 20">
            <a:extLst>
              <a:ext uri="{FF2B5EF4-FFF2-40B4-BE49-F238E27FC236}">
                <a16:creationId xmlns:a16="http://schemas.microsoft.com/office/drawing/2014/main" id="{ACC15CB5-22C0-C6A6-8068-66531E0BEE2E}"/>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24" name="Titre 1">
            <a:extLst>
              <a:ext uri="{FF2B5EF4-FFF2-40B4-BE49-F238E27FC236}">
                <a16:creationId xmlns:a16="http://schemas.microsoft.com/office/drawing/2014/main" id="{67EA7A9C-6524-4B7A-80D2-B62CA9F62E28}"/>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25" name="Espace réservé du contenu 2">
            <a:extLst>
              <a:ext uri="{FF2B5EF4-FFF2-40B4-BE49-F238E27FC236}">
                <a16:creationId xmlns:a16="http://schemas.microsoft.com/office/drawing/2014/main" id="{8B18A144-86CA-9466-AE69-FD22D0720702}"/>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corrections des codes de fonction</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
        <p:nvSpPr>
          <p:cNvPr id="31" name="Rectangle 30">
            <a:extLst>
              <a:ext uri="{FF2B5EF4-FFF2-40B4-BE49-F238E27FC236}">
                <a16:creationId xmlns:a16="http://schemas.microsoft.com/office/drawing/2014/main" id="{6754CA46-44F9-6507-5326-776A9E145FA4}"/>
              </a:ext>
            </a:extLst>
          </p:cNvPr>
          <p:cNvSpPr/>
          <p:nvPr/>
        </p:nvSpPr>
        <p:spPr>
          <a:xfrm>
            <a:off x="2826752" y="5706428"/>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Tree>
    <p:extLst>
      <p:ext uri="{BB962C8B-B14F-4D97-AF65-F5344CB8AC3E}">
        <p14:creationId xmlns:p14="http://schemas.microsoft.com/office/powerpoint/2010/main" val="14862939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2C911D3-A138-4C52-122B-2EBD559730D7}"/>
              </a:ext>
            </a:extLst>
          </p:cNvPr>
          <p:cNvPicPr>
            <a:picLocks noChangeAspect="1"/>
          </p:cNvPicPr>
          <p:nvPr/>
        </p:nvPicPr>
        <p:blipFill>
          <a:blip r:embed="rId3"/>
          <a:stretch>
            <a:fillRect/>
          </a:stretch>
        </p:blipFill>
        <p:spPr>
          <a:xfrm>
            <a:off x="2748297" y="3709993"/>
            <a:ext cx="4207224" cy="3108811"/>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76</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660" y="2666752"/>
            <a:ext cx="734316" cy="734316"/>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6843437" y="2187995"/>
            <a:ext cx="4358377" cy="19355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Rapport d’analyse :  </a:t>
            </a:r>
          </a:p>
          <a:p>
            <a:pPr marL="285750" indent="-285750">
              <a:buFontTx/>
              <a:buChar char="-"/>
            </a:pPr>
            <a:r>
              <a:rPr lang="fr-FR" dirty="0"/>
              <a:t>Liens 7XX absents</a:t>
            </a:r>
          </a:p>
          <a:p>
            <a:pPr marL="285750" indent="-285750">
              <a:buFontTx/>
              <a:buChar char="-"/>
            </a:pPr>
            <a:r>
              <a:rPr lang="fr-FR" dirty="0"/>
              <a:t>Cohérence de $6/$7</a:t>
            </a:r>
          </a:p>
          <a:p>
            <a:pPr marL="285750" indent="-285750">
              <a:buFontTx/>
              <a:buChar char="-"/>
            </a:pPr>
            <a:r>
              <a:rPr lang="fr-FR" dirty="0"/>
              <a:t>Contrôle du code de fonction</a:t>
            </a:r>
          </a:p>
          <a:p>
            <a:endParaRPr lang="fr-FR" dirty="0"/>
          </a:p>
          <a:p>
            <a:r>
              <a:rPr lang="fr-FR" dirty="0"/>
              <a:t>	</a:t>
            </a:r>
            <a:endParaRPr lang="fr-FR" i="1" dirty="0">
              <a:solidFill>
                <a:srgbClr val="DB9B00"/>
              </a:solidFill>
            </a:endParaRPr>
          </a:p>
        </p:txBody>
      </p: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0228" y="1846860"/>
            <a:ext cx="629438" cy="629438"/>
          </a:xfrm>
          <a:prstGeom prst="rect">
            <a:avLst/>
          </a:prstGeom>
        </p:spPr>
      </p:pic>
      <p:pic>
        <p:nvPicPr>
          <p:cNvPr id="5" name="Image 4" descr="Une image contenant noir, obscurité&#10;&#10;Description générée automatiquement">
            <a:extLst>
              <a:ext uri="{FF2B5EF4-FFF2-40B4-BE49-F238E27FC236}">
                <a16:creationId xmlns:a16="http://schemas.microsoft.com/office/drawing/2014/main" id="{7FA0BE03-C0A5-AA0F-6452-235EFAEE8233}"/>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cxnSp>
        <p:nvCxnSpPr>
          <p:cNvPr id="8" name="Connecteur droit avec flèche 7">
            <a:extLst>
              <a:ext uri="{FF2B5EF4-FFF2-40B4-BE49-F238E27FC236}">
                <a16:creationId xmlns:a16="http://schemas.microsoft.com/office/drawing/2014/main" id="{BE4E41CA-2D69-8F62-9A00-4610C98B86DA}"/>
              </a:ext>
            </a:extLst>
          </p:cNvPr>
          <p:cNvCxnSpPr>
            <a:cxnSpLocks/>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2" name="Connecteur droit 11">
            <a:extLst>
              <a:ext uri="{FF2B5EF4-FFF2-40B4-BE49-F238E27FC236}">
                <a16:creationId xmlns:a16="http://schemas.microsoft.com/office/drawing/2014/main" id="{A06E4F1F-8171-895C-1588-1473089E3E0F}"/>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13" name="Connecteur droit avec flèche 12">
            <a:extLst>
              <a:ext uri="{FF2B5EF4-FFF2-40B4-BE49-F238E27FC236}">
                <a16:creationId xmlns:a16="http://schemas.microsoft.com/office/drawing/2014/main" id="{78FEEDE2-5AB4-95F1-0AE0-DDDCE4A02250}"/>
              </a:ext>
            </a:extLst>
          </p:cNvPr>
          <p:cNvCxnSpPr>
            <a:cxnSpLocks/>
          </p:cNvCxnSpPr>
          <p:nvPr/>
        </p:nvCxnSpPr>
        <p:spPr>
          <a:xfrm flipV="1">
            <a:off x="5193323" y="3470793"/>
            <a:ext cx="1650114" cy="925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5" name="Connecteur droit 14">
            <a:extLst>
              <a:ext uri="{FF2B5EF4-FFF2-40B4-BE49-F238E27FC236}">
                <a16:creationId xmlns:a16="http://schemas.microsoft.com/office/drawing/2014/main" id="{3A104F33-2B78-069A-2BC7-6EB66706F27C}"/>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21" name="Connecteur droit 20">
            <a:extLst>
              <a:ext uri="{FF2B5EF4-FFF2-40B4-BE49-F238E27FC236}">
                <a16:creationId xmlns:a16="http://schemas.microsoft.com/office/drawing/2014/main" id="{ACC15CB5-22C0-C6A6-8068-66531E0BEE2E}"/>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24" name="Titre 1">
            <a:extLst>
              <a:ext uri="{FF2B5EF4-FFF2-40B4-BE49-F238E27FC236}">
                <a16:creationId xmlns:a16="http://schemas.microsoft.com/office/drawing/2014/main" id="{67EA7A9C-6524-4B7A-80D2-B62CA9F62E28}"/>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25" name="Espace réservé du contenu 2">
            <a:extLst>
              <a:ext uri="{FF2B5EF4-FFF2-40B4-BE49-F238E27FC236}">
                <a16:creationId xmlns:a16="http://schemas.microsoft.com/office/drawing/2014/main" id="{8B18A144-86CA-9466-AE69-FD22D0720702}"/>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corrections des codes de fonction</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
        <p:nvSpPr>
          <p:cNvPr id="31" name="Rectangle 30">
            <a:extLst>
              <a:ext uri="{FF2B5EF4-FFF2-40B4-BE49-F238E27FC236}">
                <a16:creationId xmlns:a16="http://schemas.microsoft.com/office/drawing/2014/main" id="{6754CA46-44F9-6507-5326-776A9E145FA4}"/>
              </a:ext>
            </a:extLst>
          </p:cNvPr>
          <p:cNvSpPr/>
          <p:nvPr/>
        </p:nvSpPr>
        <p:spPr>
          <a:xfrm>
            <a:off x="2826752" y="5706428"/>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Tree>
    <p:extLst>
      <p:ext uri="{BB962C8B-B14F-4D97-AF65-F5344CB8AC3E}">
        <p14:creationId xmlns:p14="http://schemas.microsoft.com/office/powerpoint/2010/main" val="4906429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2C911D3-A138-4C52-122B-2EBD559730D7}"/>
              </a:ext>
            </a:extLst>
          </p:cNvPr>
          <p:cNvPicPr>
            <a:picLocks noChangeAspect="1"/>
          </p:cNvPicPr>
          <p:nvPr/>
        </p:nvPicPr>
        <p:blipFill>
          <a:blip r:embed="rId3"/>
          <a:stretch>
            <a:fillRect/>
          </a:stretch>
        </p:blipFill>
        <p:spPr>
          <a:xfrm>
            <a:off x="2748297" y="3709993"/>
            <a:ext cx="4207224" cy="3108811"/>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77</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8" name="Rectangle : coins arrondis 17">
            <a:extLst>
              <a:ext uri="{FF2B5EF4-FFF2-40B4-BE49-F238E27FC236}">
                <a16:creationId xmlns:a16="http://schemas.microsoft.com/office/drawing/2014/main" id="{613F183D-251A-D163-50E4-915304FF0B5B}"/>
              </a:ext>
            </a:extLst>
          </p:cNvPr>
          <p:cNvSpPr/>
          <p:nvPr/>
        </p:nvSpPr>
        <p:spPr>
          <a:xfrm>
            <a:off x="6843438" y="4670006"/>
            <a:ext cx="4358376"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Fichier de travail et  de pilotage</a:t>
            </a:r>
          </a:p>
          <a:p>
            <a:pPr algn="ctr"/>
            <a:r>
              <a:rPr lang="fr-FR" dirty="0"/>
              <a:t>pour le groupe</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660" y="2666752"/>
            <a:ext cx="734316" cy="734316"/>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6843437" y="2187995"/>
            <a:ext cx="4358377" cy="19355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Rapport d’analyse :  </a:t>
            </a:r>
          </a:p>
          <a:p>
            <a:pPr marL="285750" indent="-285750">
              <a:buFontTx/>
              <a:buChar char="-"/>
            </a:pPr>
            <a:r>
              <a:rPr lang="fr-FR" dirty="0"/>
              <a:t>Liens 7XX absents</a:t>
            </a:r>
          </a:p>
          <a:p>
            <a:pPr marL="285750" indent="-285750">
              <a:buFontTx/>
              <a:buChar char="-"/>
            </a:pPr>
            <a:r>
              <a:rPr lang="fr-FR" dirty="0"/>
              <a:t>Cohérence de $6/$7</a:t>
            </a:r>
          </a:p>
          <a:p>
            <a:pPr marL="285750" indent="-285750">
              <a:buFontTx/>
              <a:buChar char="-"/>
            </a:pPr>
            <a:r>
              <a:rPr lang="fr-FR" dirty="0"/>
              <a:t>Contrôle du code de fonction</a:t>
            </a:r>
          </a:p>
          <a:p>
            <a:endParaRPr lang="fr-FR" dirty="0"/>
          </a:p>
          <a:p>
            <a:r>
              <a:rPr lang="fr-FR" dirty="0"/>
              <a:t>	</a:t>
            </a:r>
            <a:r>
              <a:rPr lang="fr-FR" sz="1600" i="1" dirty="0">
                <a:solidFill>
                  <a:srgbClr val="DB9B00"/>
                </a:solidFill>
              </a:rPr>
              <a:t>Filtrer sur « code de fonction »</a:t>
            </a:r>
            <a:endParaRPr lang="fr-FR" i="1" dirty="0">
              <a:solidFill>
                <a:srgbClr val="DB9B00"/>
              </a:solidFill>
            </a:endParaRPr>
          </a:p>
        </p:txBody>
      </p: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pic>
        <p:nvPicPr>
          <p:cNvPr id="29" name="Image 28">
            <a:extLst>
              <a:ext uri="{FF2B5EF4-FFF2-40B4-BE49-F238E27FC236}">
                <a16:creationId xmlns:a16="http://schemas.microsoft.com/office/drawing/2014/main" id="{8F7882B2-0790-CEFE-AEDF-8344FA80060D}"/>
              </a:ext>
            </a:extLst>
          </p:cNvPr>
          <p:cNvPicPr>
            <a:picLocks noChangeAspect="1"/>
          </p:cNvPicPr>
          <p:nvPr/>
        </p:nvPicPr>
        <p:blipFill>
          <a:blip r:embed="rId5"/>
          <a:stretch>
            <a:fillRect/>
          </a:stretch>
        </p:blipFill>
        <p:spPr>
          <a:xfrm>
            <a:off x="10772001" y="1973920"/>
            <a:ext cx="527704" cy="5436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2" name="Image 31" descr="Une image contenant Rectangle, Graphique, vert, carré&#10;&#10;Description générée automatiquement">
            <a:extLst>
              <a:ext uri="{FF2B5EF4-FFF2-40B4-BE49-F238E27FC236}">
                <a16:creationId xmlns:a16="http://schemas.microsoft.com/office/drawing/2014/main" id="{A3D5D7D3-D03D-94A0-0044-D589E8DA46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7214" y="4281472"/>
            <a:ext cx="803124" cy="803124"/>
          </a:xfrm>
          <a:prstGeom prst="rect">
            <a:avLst/>
          </a:prstGeom>
        </p:spPr>
      </p:pic>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60228" y="1846860"/>
            <a:ext cx="629438" cy="629438"/>
          </a:xfrm>
          <a:prstGeom prst="rect">
            <a:avLst/>
          </a:prstGeom>
        </p:spPr>
      </p:pic>
      <p:pic>
        <p:nvPicPr>
          <p:cNvPr id="5" name="Image 4" descr="Une image contenant noir, obscurité&#10;&#10;Description générée automatiquement">
            <a:extLst>
              <a:ext uri="{FF2B5EF4-FFF2-40B4-BE49-F238E27FC236}">
                <a16:creationId xmlns:a16="http://schemas.microsoft.com/office/drawing/2014/main" id="{7FA0BE03-C0A5-AA0F-6452-235EFAEE8233}"/>
              </a:ext>
            </a:extLst>
          </p:cNvPr>
          <p:cNvPicPr>
            <a:picLocks noChangeAspect="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cxnSp>
        <p:nvCxnSpPr>
          <p:cNvPr id="8" name="Connecteur droit avec flèche 7">
            <a:extLst>
              <a:ext uri="{FF2B5EF4-FFF2-40B4-BE49-F238E27FC236}">
                <a16:creationId xmlns:a16="http://schemas.microsoft.com/office/drawing/2014/main" id="{BE4E41CA-2D69-8F62-9A00-4610C98B86DA}"/>
              </a:ext>
            </a:extLst>
          </p:cNvPr>
          <p:cNvCxnSpPr>
            <a:cxnSpLocks/>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1" name="Connecteur droit avec flèche 10">
            <a:extLst>
              <a:ext uri="{FF2B5EF4-FFF2-40B4-BE49-F238E27FC236}">
                <a16:creationId xmlns:a16="http://schemas.microsoft.com/office/drawing/2014/main" id="{C98ACB52-59D2-3772-F951-731FDF3E0136}"/>
              </a:ext>
            </a:extLst>
          </p:cNvPr>
          <p:cNvCxnSpPr>
            <a:cxnSpLocks/>
            <a:stCxn id="20" idx="2"/>
          </p:cNvCxnSpPr>
          <p:nvPr/>
        </p:nvCxnSpPr>
        <p:spPr>
          <a:xfrm>
            <a:off x="9022626" y="4123581"/>
            <a:ext cx="0" cy="54642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2" name="Connecteur droit 11">
            <a:extLst>
              <a:ext uri="{FF2B5EF4-FFF2-40B4-BE49-F238E27FC236}">
                <a16:creationId xmlns:a16="http://schemas.microsoft.com/office/drawing/2014/main" id="{A06E4F1F-8171-895C-1588-1473089E3E0F}"/>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13" name="Connecteur droit avec flèche 12">
            <a:extLst>
              <a:ext uri="{FF2B5EF4-FFF2-40B4-BE49-F238E27FC236}">
                <a16:creationId xmlns:a16="http://schemas.microsoft.com/office/drawing/2014/main" id="{78FEEDE2-5AB4-95F1-0AE0-DDDCE4A02250}"/>
              </a:ext>
            </a:extLst>
          </p:cNvPr>
          <p:cNvCxnSpPr>
            <a:cxnSpLocks/>
          </p:cNvCxnSpPr>
          <p:nvPr/>
        </p:nvCxnSpPr>
        <p:spPr>
          <a:xfrm flipV="1">
            <a:off x="5193323" y="3470793"/>
            <a:ext cx="1650114" cy="925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5" name="Connecteur droit 14">
            <a:extLst>
              <a:ext uri="{FF2B5EF4-FFF2-40B4-BE49-F238E27FC236}">
                <a16:creationId xmlns:a16="http://schemas.microsoft.com/office/drawing/2014/main" id="{3A104F33-2B78-069A-2BC7-6EB66706F27C}"/>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21" name="Connecteur droit 20">
            <a:extLst>
              <a:ext uri="{FF2B5EF4-FFF2-40B4-BE49-F238E27FC236}">
                <a16:creationId xmlns:a16="http://schemas.microsoft.com/office/drawing/2014/main" id="{ACC15CB5-22C0-C6A6-8068-66531E0BEE2E}"/>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24" name="Titre 1">
            <a:extLst>
              <a:ext uri="{FF2B5EF4-FFF2-40B4-BE49-F238E27FC236}">
                <a16:creationId xmlns:a16="http://schemas.microsoft.com/office/drawing/2014/main" id="{67EA7A9C-6524-4B7A-80D2-B62CA9F62E28}"/>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25" name="Espace réservé du contenu 2">
            <a:extLst>
              <a:ext uri="{FF2B5EF4-FFF2-40B4-BE49-F238E27FC236}">
                <a16:creationId xmlns:a16="http://schemas.microsoft.com/office/drawing/2014/main" id="{8B18A144-86CA-9466-AE69-FD22D0720702}"/>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corrections des codes de fonction</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
        <p:nvSpPr>
          <p:cNvPr id="31" name="Rectangle 30">
            <a:extLst>
              <a:ext uri="{FF2B5EF4-FFF2-40B4-BE49-F238E27FC236}">
                <a16:creationId xmlns:a16="http://schemas.microsoft.com/office/drawing/2014/main" id="{6754CA46-44F9-6507-5326-776A9E145FA4}"/>
              </a:ext>
            </a:extLst>
          </p:cNvPr>
          <p:cNvSpPr/>
          <p:nvPr/>
        </p:nvSpPr>
        <p:spPr>
          <a:xfrm>
            <a:off x="2826752" y="5706428"/>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pic>
        <p:nvPicPr>
          <p:cNvPr id="35" name="Image 34" descr="Une image contenant noir, obscurité&#10;&#10;Description générée automatiquement">
            <a:extLst>
              <a:ext uri="{FF2B5EF4-FFF2-40B4-BE49-F238E27FC236}">
                <a16:creationId xmlns:a16="http://schemas.microsoft.com/office/drawing/2014/main" id="{DC94229E-B63E-6DC0-E748-916C0D3DDF63}"/>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7457284" y="3608307"/>
            <a:ext cx="419136" cy="369036"/>
          </a:xfrm>
          <a:prstGeom prst="rect">
            <a:avLst/>
          </a:prstGeom>
        </p:spPr>
      </p:pic>
    </p:spTree>
    <p:extLst>
      <p:ext uri="{BB962C8B-B14F-4D97-AF65-F5344CB8AC3E}">
        <p14:creationId xmlns:p14="http://schemas.microsoft.com/office/powerpoint/2010/main" val="7359887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2C911D3-A138-4C52-122B-2EBD559730D7}"/>
              </a:ext>
            </a:extLst>
          </p:cNvPr>
          <p:cNvPicPr>
            <a:picLocks noChangeAspect="1"/>
          </p:cNvPicPr>
          <p:nvPr/>
        </p:nvPicPr>
        <p:blipFill>
          <a:blip r:embed="rId3"/>
          <a:stretch>
            <a:fillRect/>
          </a:stretch>
        </p:blipFill>
        <p:spPr>
          <a:xfrm>
            <a:off x="2748297" y="3709993"/>
            <a:ext cx="4207224" cy="3108811"/>
          </a:xfrm>
          <a:prstGeom prst="rect">
            <a:avLst/>
          </a:prstGeom>
        </p:spPr>
      </p:pic>
      <p:sp>
        <p:nvSpPr>
          <p:cNvPr id="9" name="Espace réservé du numéro de diapositive 8"/>
          <p:cNvSpPr>
            <a:spLocks noGrp="1"/>
          </p:cNvSpPr>
          <p:nvPr>
            <p:ph type="sldNum" sz="quarter" idx="12"/>
          </p:nvPr>
        </p:nvSpPr>
        <p:spPr/>
        <p:txBody>
          <a:bodyPr/>
          <a:lstStyle/>
          <a:p>
            <a:fld id="{5CE2FCBC-EEB5-4C69-B74C-B6D6B76A6DCD}" type="slidenum">
              <a:rPr lang="fr-FR" smtClean="0"/>
              <a:t>78</a:t>
            </a:fld>
            <a:endParaRPr lang="fr-FR" dirty="0"/>
          </a:p>
        </p:txBody>
      </p:sp>
      <p:sp>
        <p:nvSpPr>
          <p:cNvPr id="4" name="Rectangle 3">
            <a:extLst>
              <a:ext uri="{FF2B5EF4-FFF2-40B4-BE49-F238E27FC236}">
                <a16:creationId xmlns:a16="http://schemas.microsoft.com/office/drawing/2014/main" id="{C7988677-7153-B614-6478-3DC24313EA30}"/>
              </a:ext>
            </a:extLst>
          </p:cNvPr>
          <p:cNvSpPr/>
          <p:nvPr/>
        </p:nvSpPr>
        <p:spPr>
          <a:xfrm>
            <a:off x="266700" y="2391508"/>
            <a:ext cx="1702777" cy="69166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3B187A5-6F94-D0BD-AFBA-A67D9CBD7F9F}"/>
              </a:ext>
            </a:extLst>
          </p:cNvPr>
          <p:cNvSpPr/>
          <p:nvPr/>
        </p:nvSpPr>
        <p:spPr>
          <a:xfrm>
            <a:off x="158051" y="2215255"/>
            <a:ext cx="2233095" cy="152293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a:p>
            <a:pPr algn="ctr"/>
            <a:r>
              <a:rPr lang="fr-FR" dirty="0"/>
              <a:t>CHE RBC &lt;</a:t>
            </a:r>
            <a:r>
              <a:rPr lang="fr-FR" dirty="0" err="1"/>
              <a:t>rcr</a:t>
            </a:r>
            <a:r>
              <a:rPr lang="fr-FR" dirty="0"/>
              <a:t>&gt; puis TEL PPN</a:t>
            </a:r>
          </a:p>
        </p:txBody>
      </p:sp>
      <p:sp>
        <p:nvSpPr>
          <p:cNvPr id="17" name="Rectangle : coins arrondis 16">
            <a:extLst>
              <a:ext uri="{FF2B5EF4-FFF2-40B4-BE49-F238E27FC236}">
                <a16:creationId xmlns:a16="http://schemas.microsoft.com/office/drawing/2014/main" id="{C845A6F9-C333-EF75-A079-B78DC3E84D2B}"/>
              </a:ext>
            </a:extLst>
          </p:cNvPr>
          <p:cNvSpPr/>
          <p:nvPr/>
        </p:nvSpPr>
        <p:spPr>
          <a:xfrm>
            <a:off x="6843438" y="5787617"/>
            <a:ext cx="4358376" cy="54642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Enrichissements avec les outils Abes</a:t>
            </a:r>
          </a:p>
        </p:txBody>
      </p:sp>
      <p:sp>
        <p:nvSpPr>
          <p:cNvPr id="18" name="Rectangle : coins arrondis 17">
            <a:extLst>
              <a:ext uri="{FF2B5EF4-FFF2-40B4-BE49-F238E27FC236}">
                <a16:creationId xmlns:a16="http://schemas.microsoft.com/office/drawing/2014/main" id="{613F183D-251A-D163-50E4-915304FF0B5B}"/>
              </a:ext>
            </a:extLst>
          </p:cNvPr>
          <p:cNvSpPr/>
          <p:nvPr/>
        </p:nvSpPr>
        <p:spPr>
          <a:xfrm>
            <a:off x="6843438" y="4670006"/>
            <a:ext cx="4358376" cy="6936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Fichier de travail et  de pilotage</a:t>
            </a:r>
          </a:p>
          <a:p>
            <a:pPr algn="ctr"/>
            <a:r>
              <a:rPr lang="fr-FR" dirty="0"/>
              <a:t>pour le groupe</a:t>
            </a:r>
          </a:p>
        </p:txBody>
      </p:sp>
      <p:sp>
        <p:nvSpPr>
          <p:cNvPr id="19" name="Rectangle : coins arrondis 18">
            <a:extLst>
              <a:ext uri="{FF2B5EF4-FFF2-40B4-BE49-F238E27FC236}">
                <a16:creationId xmlns:a16="http://schemas.microsoft.com/office/drawing/2014/main" id="{A182674D-9313-B981-EEC0-3F1DDE9B7D42}"/>
              </a:ext>
            </a:extLst>
          </p:cNvPr>
          <p:cNvSpPr/>
          <p:nvPr/>
        </p:nvSpPr>
        <p:spPr>
          <a:xfrm>
            <a:off x="3459628" y="3167271"/>
            <a:ext cx="1733695" cy="625554"/>
          </a:xfrm>
          <a:prstGeom prst="roundRect">
            <a:avLst/>
          </a:prstGeom>
          <a:solidFill>
            <a:srgbClr val="CF4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Analyse</a:t>
            </a:r>
          </a:p>
          <a:p>
            <a:pPr algn="ctr"/>
            <a:r>
              <a:rPr lang="fr-FR" b="1" dirty="0"/>
              <a:t>ciblée </a:t>
            </a:r>
          </a:p>
        </p:txBody>
      </p:sp>
      <p:pic>
        <p:nvPicPr>
          <p:cNvPr id="14" name="Image 13" descr="Une image contenant Graphique, Police, cercle, logo&#10;&#10;Description générée automatiquement">
            <a:extLst>
              <a:ext uri="{FF2B5EF4-FFF2-40B4-BE49-F238E27FC236}">
                <a16:creationId xmlns:a16="http://schemas.microsoft.com/office/drawing/2014/main" id="{619CC85C-EFAD-BC5F-A566-9DD11D5C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660" y="2666752"/>
            <a:ext cx="734316" cy="734316"/>
          </a:xfrm>
          <a:prstGeom prst="rect">
            <a:avLst/>
          </a:prstGeom>
        </p:spPr>
      </p:pic>
      <p:sp>
        <p:nvSpPr>
          <p:cNvPr id="20" name="Rectangle : coins arrondis 19">
            <a:extLst>
              <a:ext uri="{FF2B5EF4-FFF2-40B4-BE49-F238E27FC236}">
                <a16:creationId xmlns:a16="http://schemas.microsoft.com/office/drawing/2014/main" id="{FE127B25-BC3F-AEA4-B183-5436A1AFC19F}"/>
              </a:ext>
            </a:extLst>
          </p:cNvPr>
          <p:cNvSpPr/>
          <p:nvPr/>
        </p:nvSpPr>
        <p:spPr>
          <a:xfrm>
            <a:off x="6843437" y="2187995"/>
            <a:ext cx="4358377" cy="19355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Rapport d’analyse :  </a:t>
            </a:r>
          </a:p>
          <a:p>
            <a:pPr marL="285750" indent="-285750">
              <a:buFontTx/>
              <a:buChar char="-"/>
            </a:pPr>
            <a:r>
              <a:rPr lang="fr-FR" dirty="0"/>
              <a:t>Liens 7XX absents</a:t>
            </a:r>
          </a:p>
          <a:p>
            <a:pPr marL="285750" indent="-285750">
              <a:buFontTx/>
              <a:buChar char="-"/>
            </a:pPr>
            <a:r>
              <a:rPr lang="fr-FR" dirty="0"/>
              <a:t>Cohérence de $6/$7</a:t>
            </a:r>
          </a:p>
          <a:p>
            <a:pPr marL="285750" indent="-285750">
              <a:buFontTx/>
              <a:buChar char="-"/>
            </a:pPr>
            <a:r>
              <a:rPr lang="fr-FR" dirty="0"/>
              <a:t>Contrôle du codes de fonction</a:t>
            </a:r>
          </a:p>
          <a:p>
            <a:endParaRPr lang="fr-FR" dirty="0"/>
          </a:p>
          <a:p>
            <a:r>
              <a:rPr lang="fr-FR" dirty="0"/>
              <a:t>	</a:t>
            </a:r>
            <a:r>
              <a:rPr lang="fr-FR" sz="1600" i="1" dirty="0">
                <a:solidFill>
                  <a:srgbClr val="DB9B00"/>
                </a:solidFill>
              </a:rPr>
              <a:t>Filtrer sur « code de fonction »</a:t>
            </a:r>
            <a:endParaRPr lang="fr-FR" i="1" dirty="0">
              <a:solidFill>
                <a:srgbClr val="DB9B00"/>
              </a:solidFill>
            </a:endParaRPr>
          </a:p>
        </p:txBody>
      </p:sp>
      <p:sp>
        <p:nvSpPr>
          <p:cNvPr id="6" name="Rectangle : coins arrondis 5">
            <a:extLst>
              <a:ext uri="{FF2B5EF4-FFF2-40B4-BE49-F238E27FC236}">
                <a16:creationId xmlns:a16="http://schemas.microsoft.com/office/drawing/2014/main" id="{5462AF83-A00D-90A0-FE01-CB078EBE62F1}"/>
              </a:ext>
            </a:extLst>
          </p:cNvPr>
          <p:cNvSpPr/>
          <p:nvPr/>
        </p:nvSpPr>
        <p:spPr>
          <a:xfrm>
            <a:off x="174412" y="4080572"/>
            <a:ext cx="2233095" cy="1299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Export des PPN des notices de l’établissement</a:t>
            </a:r>
          </a:p>
        </p:txBody>
      </p:sp>
      <p:pic>
        <p:nvPicPr>
          <p:cNvPr id="29" name="Image 28">
            <a:extLst>
              <a:ext uri="{FF2B5EF4-FFF2-40B4-BE49-F238E27FC236}">
                <a16:creationId xmlns:a16="http://schemas.microsoft.com/office/drawing/2014/main" id="{8F7882B2-0790-CEFE-AEDF-8344FA80060D}"/>
              </a:ext>
            </a:extLst>
          </p:cNvPr>
          <p:cNvPicPr>
            <a:picLocks noChangeAspect="1"/>
          </p:cNvPicPr>
          <p:nvPr/>
        </p:nvPicPr>
        <p:blipFill>
          <a:blip r:embed="rId5"/>
          <a:stretch>
            <a:fillRect/>
          </a:stretch>
        </p:blipFill>
        <p:spPr>
          <a:xfrm>
            <a:off x="10772001" y="1973920"/>
            <a:ext cx="527704" cy="5436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2" name="Image 31" descr="Une image contenant Rectangle, Graphique, vert, carré&#10;&#10;Description générée automatiquement">
            <a:extLst>
              <a:ext uri="{FF2B5EF4-FFF2-40B4-BE49-F238E27FC236}">
                <a16:creationId xmlns:a16="http://schemas.microsoft.com/office/drawing/2014/main" id="{A3D5D7D3-D03D-94A0-0044-D589E8DA46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7214" y="4281472"/>
            <a:ext cx="803124" cy="803124"/>
          </a:xfrm>
          <a:prstGeom prst="rect">
            <a:avLst/>
          </a:prstGeom>
        </p:spPr>
      </p:pic>
      <p:pic>
        <p:nvPicPr>
          <p:cNvPr id="34" name="Image 33" descr="Une image contenant Rectangle, capture d’écran, Graphique, art&#10;&#10;Description générée automatiquement">
            <a:extLst>
              <a:ext uri="{FF2B5EF4-FFF2-40B4-BE49-F238E27FC236}">
                <a16:creationId xmlns:a16="http://schemas.microsoft.com/office/drawing/2014/main" id="{7CFB2A28-8FCA-7AE6-EFF5-E5E4493E53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84057" y="5472898"/>
            <a:ext cx="629438" cy="629438"/>
          </a:xfrm>
          <a:prstGeom prst="rect">
            <a:avLst/>
          </a:prstGeom>
        </p:spPr>
      </p:pic>
      <p:pic>
        <p:nvPicPr>
          <p:cNvPr id="40" name="Image 39" descr="Une image contenant Rectangle, capture d’écran, Graphique, art&#10;&#10;Description générée automatiquement">
            <a:extLst>
              <a:ext uri="{FF2B5EF4-FFF2-40B4-BE49-F238E27FC236}">
                <a16:creationId xmlns:a16="http://schemas.microsoft.com/office/drawing/2014/main" id="{CF9F35AC-06D4-8670-E598-D8843C9AA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60228" y="1846860"/>
            <a:ext cx="629438" cy="629438"/>
          </a:xfrm>
          <a:prstGeom prst="rect">
            <a:avLst/>
          </a:prstGeom>
        </p:spPr>
      </p:pic>
      <p:pic>
        <p:nvPicPr>
          <p:cNvPr id="5" name="Image 4" descr="Une image contenant noir, obscurité&#10;&#10;Description générée automatiquement">
            <a:extLst>
              <a:ext uri="{FF2B5EF4-FFF2-40B4-BE49-F238E27FC236}">
                <a16:creationId xmlns:a16="http://schemas.microsoft.com/office/drawing/2014/main" id="{7FA0BE03-C0A5-AA0F-6452-235EFAEE8233}"/>
              </a:ext>
            </a:extLst>
          </p:cNvPr>
          <p:cNvPicPr>
            <a:picLocks noChangeAspect="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22542" y="5050286"/>
            <a:ext cx="621009" cy="621009"/>
          </a:xfrm>
          <a:prstGeom prst="rect">
            <a:avLst/>
          </a:prstGeom>
        </p:spPr>
      </p:pic>
      <p:cxnSp>
        <p:nvCxnSpPr>
          <p:cNvPr id="8" name="Connecteur droit avec flèche 7">
            <a:extLst>
              <a:ext uri="{FF2B5EF4-FFF2-40B4-BE49-F238E27FC236}">
                <a16:creationId xmlns:a16="http://schemas.microsoft.com/office/drawing/2014/main" id="{BE4E41CA-2D69-8F62-9A00-4610C98B86DA}"/>
              </a:ext>
            </a:extLst>
          </p:cNvPr>
          <p:cNvCxnSpPr>
            <a:cxnSpLocks/>
          </p:cNvCxnSpPr>
          <p:nvPr/>
        </p:nvCxnSpPr>
        <p:spPr>
          <a:xfrm>
            <a:off x="2636884" y="3476778"/>
            <a:ext cx="822744" cy="3270"/>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1" name="Connecteur droit avec flèche 10">
            <a:extLst>
              <a:ext uri="{FF2B5EF4-FFF2-40B4-BE49-F238E27FC236}">
                <a16:creationId xmlns:a16="http://schemas.microsoft.com/office/drawing/2014/main" id="{C98ACB52-59D2-3772-F951-731FDF3E0136}"/>
              </a:ext>
            </a:extLst>
          </p:cNvPr>
          <p:cNvCxnSpPr>
            <a:cxnSpLocks/>
            <a:stCxn id="20" idx="2"/>
          </p:cNvCxnSpPr>
          <p:nvPr/>
        </p:nvCxnSpPr>
        <p:spPr>
          <a:xfrm>
            <a:off x="9022626" y="4123581"/>
            <a:ext cx="0" cy="54642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2" name="Connecteur droit 11">
            <a:extLst>
              <a:ext uri="{FF2B5EF4-FFF2-40B4-BE49-F238E27FC236}">
                <a16:creationId xmlns:a16="http://schemas.microsoft.com/office/drawing/2014/main" id="{A06E4F1F-8171-895C-1588-1473089E3E0F}"/>
              </a:ext>
            </a:extLst>
          </p:cNvPr>
          <p:cNvCxnSpPr>
            <a:cxnSpLocks/>
          </p:cNvCxnSpPr>
          <p:nvPr/>
        </p:nvCxnSpPr>
        <p:spPr>
          <a:xfrm flipH="1">
            <a:off x="2632621" y="2732671"/>
            <a:ext cx="8527" cy="1607151"/>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13" name="Connecteur droit avec flèche 12">
            <a:extLst>
              <a:ext uri="{FF2B5EF4-FFF2-40B4-BE49-F238E27FC236}">
                <a16:creationId xmlns:a16="http://schemas.microsoft.com/office/drawing/2014/main" id="{78FEEDE2-5AB4-95F1-0AE0-DDDCE4A02250}"/>
              </a:ext>
            </a:extLst>
          </p:cNvPr>
          <p:cNvCxnSpPr>
            <a:cxnSpLocks/>
          </p:cNvCxnSpPr>
          <p:nvPr/>
        </p:nvCxnSpPr>
        <p:spPr>
          <a:xfrm flipV="1">
            <a:off x="5193323" y="3470793"/>
            <a:ext cx="1650114" cy="9255"/>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cxnSp>
        <p:nvCxnSpPr>
          <p:cNvPr id="15" name="Connecteur droit 14">
            <a:extLst>
              <a:ext uri="{FF2B5EF4-FFF2-40B4-BE49-F238E27FC236}">
                <a16:creationId xmlns:a16="http://schemas.microsoft.com/office/drawing/2014/main" id="{3A104F33-2B78-069A-2BC7-6EB66706F27C}"/>
              </a:ext>
            </a:extLst>
          </p:cNvPr>
          <p:cNvCxnSpPr>
            <a:cxnSpLocks/>
          </p:cNvCxnSpPr>
          <p:nvPr/>
        </p:nvCxnSpPr>
        <p:spPr>
          <a:xfrm>
            <a:off x="2385429" y="2732670"/>
            <a:ext cx="252263" cy="4668"/>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cxnSp>
        <p:nvCxnSpPr>
          <p:cNvPr id="21" name="Connecteur droit 20">
            <a:extLst>
              <a:ext uri="{FF2B5EF4-FFF2-40B4-BE49-F238E27FC236}">
                <a16:creationId xmlns:a16="http://schemas.microsoft.com/office/drawing/2014/main" id="{ACC15CB5-22C0-C6A6-8068-66531E0BEE2E}"/>
              </a:ext>
            </a:extLst>
          </p:cNvPr>
          <p:cNvCxnSpPr>
            <a:cxnSpLocks/>
          </p:cNvCxnSpPr>
          <p:nvPr/>
        </p:nvCxnSpPr>
        <p:spPr>
          <a:xfrm>
            <a:off x="2420810" y="4339822"/>
            <a:ext cx="222741" cy="0"/>
          </a:xfrm>
          <a:prstGeom prst="line">
            <a:avLst/>
          </a:prstGeom>
          <a:ln w="38100">
            <a:solidFill>
              <a:srgbClr val="CF491B"/>
            </a:solidFill>
          </a:ln>
        </p:spPr>
        <p:style>
          <a:lnRef idx="1">
            <a:schemeClr val="accent2"/>
          </a:lnRef>
          <a:fillRef idx="0">
            <a:schemeClr val="accent2"/>
          </a:fillRef>
          <a:effectRef idx="0">
            <a:schemeClr val="accent2"/>
          </a:effectRef>
          <a:fontRef idx="minor">
            <a:schemeClr val="tx1"/>
          </a:fontRef>
        </p:style>
      </p:cxnSp>
      <p:sp>
        <p:nvSpPr>
          <p:cNvPr id="24" name="Titre 1">
            <a:extLst>
              <a:ext uri="{FF2B5EF4-FFF2-40B4-BE49-F238E27FC236}">
                <a16:creationId xmlns:a16="http://schemas.microsoft.com/office/drawing/2014/main" id="{67EA7A9C-6524-4B7A-80D2-B62CA9F62E28}"/>
              </a:ext>
            </a:extLst>
          </p:cNvPr>
          <p:cNvSpPr txBox="1">
            <a:spLocks/>
          </p:cNvSpPr>
          <p:nvPr/>
        </p:nvSpPr>
        <p:spPr>
          <a:xfrm>
            <a:off x="256442" y="395759"/>
            <a:ext cx="11679116" cy="953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dirty="0">
                <a:solidFill>
                  <a:schemeClr val="accent1">
                    <a:lumMod val="75000"/>
                  </a:schemeClr>
                </a:solidFill>
                <a:latin typeface="Arial Narrow" panose="020B0606020202030204" pitchFamily="34" charset="0"/>
              </a:rPr>
              <a:t>Conseils pour une utilisation au niveau de l’établissement</a:t>
            </a:r>
          </a:p>
        </p:txBody>
      </p:sp>
      <p:sp>
        <p:nvSpPr>
          <p:cNvPr id="25" name="Espace réservé du contenu 2">
            <a:extLst>
              <a:ext uri="{FF2B5EF4-FFF2-40B4-BE49-F238E27FC236}">
                <a16:creationId xmlns:a16="http://schemas.microsoft.com/office/drawing/2014/main" id="{8B18A144-86CA-9466-AE69-FD22D0720702}"/>
              </a:ext>
            </a:extLst>
          </p:cNvPr>
          <p:cNvSpPr txBox="1">
            <a:spLocks/>
          </p:cNvSpPr>
          <p:nvPr/>
        </p:nvSpPr>
        <p:spPr>
          <a:xfrm>
            <a:off x="1785096" y="1156598"/>
            <a:ext cx="10634898" cy="53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36A4D"/>
              </a:buClr>
              <a:buFont typeface="Arial" panose="020B0604020202020204" pitchFamily="34" charset="0"/>
              <a:buNone/>
            </a:pPr>
            <a:r>
              <a:rPr lang="fr-FR" sz="2400" b="1" dirty="0">
                <a:solidFill>
                  <a:srgbClr val="CF491B"/>
                </a:solidFill>
                <a:latin typeface="Arial Narrow" panose="020B0606020202030204" pitchFamily="34" charset="0"/>
              </a:rPr>
              <a:t>Dans un chantier qualité </a:t>
            </a:r>
            <a:r>
              <a:rPr lang="fr-FR" sz="2400" b="1" dirty="0">
                <a:solidFill>
                  <a:srgbClr val="002060"/>
                </a:solidFill>
                <a:latin typeface="Arial Narrow" panose="020B0606020202030204" pitchFamily="34" charset="0"/>
              </a:rPr>
              <a:t>: corrections des codes de fonction</a:t>
            </a:r>
          </a:p>
          <a:p>
            <a:pPr marL="0" indent="0">
              <a:buFont typeface="Arial" panose="020B0604020202020204" pitchFamily="34" charset="0"/>
              <a:buNone/>
            </a:pPr>
            <a:endParaRPr lang="fr-FR" b="1" dirty="0">
              <a:solidFill>
                <a:srgbClr val="002060"/>
              </a:solidFill>
              <a:latin typeface="Arial Narrow" panose="020B0606020202030204" pitchFamily="34" charset="0"/>
            </a:endParaRPr>
          </a:p>
        </p:txBody>
      </p:sp>
      <p:sp>
        <p:nvSpPr>
          <p:cNvPr id="31" name="Rectangle 30">
            <a:extLst>
              <a:ext uri="{FF2B5EF4-FFF2-40B4-BE49-F238E27FC236}">
                <a16:creationId xmlns:a16="http://schemas.microsoft.com/office/drawing/2014/main" id="{6754CA46-44F9-6507-5326-776A9E145FA4}"/>
              </a:ext>
            </a:extLst>
          </p:cNvPr>
          <p:cNvSpPr/>
          <p:nvPr/>
        </p:nvSpPr>
        <p:spPr>
          <a:xfrm>
            <a:off x="2826752" y="5706428"/>
            <a:ext cx="1334636" cy="235624"/>
          </a:xfrm>
          <a:prstGeom prst="rect">
            <a:avLst/>
          </a:prstGeom>
          <a:noFill/>
          <a:ln w="57150">
            <a:solidFill>
              <a:srgbClr val="CF49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pic>
        <p:nvPicPr>
          <p:cNvPr id="35" name="Image 34" descr="Une image contenant noir, obscurité&#10;&#10;Description générée automatiquement">
            <a:extLst>
              <a:ext uri="{FF2B5EF4-FFF2-40B4-BE49-F238E27FC236}">
                <a16:creationId xmlns:a16="http://schemas.microsoft.com/office/drawing/2014/main" id="{DC94229E-B63E-6DC0-E748-916C0D3DDF63}"/>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7457284" y="3608307"/>
            <a:ext cx="419136" cy="369036"/>
          </a:xfrm>
          <a:prstGeom prst="rect">
            <a:avLst/>
          </a:prstGeom>
        </p:spPr>
      </p:pic>
      <p:cxnSp>
        <p:nvCxnSpPr>
          <p:cNvPr id="3" name="Connecteur droit avec flèche 2">
            <a:extLst>
              <a:ext uri="{FF2B5EF4-FFF2-40B4-BE49-F238E27FC236}">
                <a16:creationId xmlns:a16="http://schemas.microsoft.com/office/drawing/2014/main" id="{46DFED8E-B488-3BAF-48DE-3F37F4F40E80}"/>
              </a:ext>
            </a:extLst>
          </p:cNvPr>
          <p:cNvCxnSpPr>
            <a:cxnSpLocks/>
            <a:endCxn id="17" idx="0"/>
          </p:cNvCxnSpPr>
          <p:nvPr/>
        </p:nvCxnSpPr>
        <p:spPr>
          <a:xfrm>
            <a:off x="9022626" y="5380051"/>
            <a:ext cx="0" cy="407566"/>
          </a:xfrm>
          <a:prstGeom prst="straightConnector1">
            <a:avLst/>
          </a:prstGeom>
          <a:ln w="38100">
            <a:solidFill>
              <a:srgbClr val="CF491B"/>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571278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Police, capture d’écran, logo&#10;&#10;Description générée automatiquement">
            <a:extLst>
              <a:ext uri="{FF2B5EF4-FFF2-40B4-BE49-F238E27FC236}">
                <a16:creationId xmlns:a16="http://schemas.microsoft.com/office/drawing/2014/main" id="{4A9B6AA3-B1D9-B287-B62F-A723C799F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14" y="937846"/>
            <a:ext cx="6993046" cy="2331016"/>
          </a:xfrm>
          <a:prstGeom prst="ellipse">
            <a:avLst/>
          </a:prstGeom>
          <a:ln>
            <a:noFill/>
          </a:ln>
          <a:effectLst>
            <a:softEdge rad="112500"/>
          </a:effectLst>
        </p:spPr>
      </p:pic>
      <p:sp>
        <p:nvSpPr>
          <p:cNvPr id="8" name="ZoneTexte 7">
            <a:extLst>
              <a:ext uri="{FF2B5EF4-FFF2-40B4-BE49-F238E27FC236}">
                <a16:creationId xmlns:a16="http://schemas.microsoft.com/office/drawing/2014/main" id="{8E9FB5AB-5E93-E2BD-15DE-A07985369386}"/>
              </a:ext>
            </a:extLst>
          </p:cNvPr>
          <p:cNvSpPr txBox="1"/>
          <p:nvPr/>
        </p:nvSpPr>
        <p:spPr>
          <a:xfrm>
            <a:off x="2914599" y="3589138"/>
            <a:ext cx="5812810" cy="769441"/>
          </a:xfrm>
          <a:prstGeom prst="rect">
            <a:avLst/>
          </a:prstGeom>
          <a:noFill/>
        </p:spPr>
        <p:txBody>
          <a:bodyPr wrap="none" rtlCol="0">
            <a:spAutoFit/>
          </a:bodyPr>
          <a:lstStyle/>
          <a:p>
            <a:r>
              <a:rPr lang="fr-FR" sz="4400" b="1" dirty="0">
                <a:solidFill>
                  <a:srgbClr val="002060"/>
                </a:solidFill>
                <a:latin typeface="Arial Narrow" panose="020B0606020202030204" pitchFamily="34" charset="0"/>
              </a:rPr>
              <a:t>Merci de votre attention </a:t>
            </a:r>
            <a:r>
              <a:rPr lang="fr-FR" sz="4400" b="1" dirty="0">
                <a:solidFill>
                  <a:srgbClr val="CF491B"/>
                </a:solidFill>
                <a:latin typeface="Arial Narrow" panose="020B0606020202030204" pitchFamily="34" charset="0"/>
              </a:rPr>
              <a:t>!</a:t>
            </a:r>
            <a:r>
              <a:rPr lang="fr-FR" sz="4400" b="1" dirty="0">
                <a:solidFill>
                  <a:srgbClr val="002060"/>
                </a:solidFill>
                <a:latin typeface="Arial Narrow" panose="020B0606020202030204" pitchFamily="34" charset="0"/>
              </a:rPr>
              <a:t> </a:t>
            </a:r>
          </a:p>
        </p:txBody>
      </p:sp>
    </p:spTree>
    <p:extLst>
      <p:ext uri="{BB962C8B-B14F-4D97-AF65-F5344CB8AC3E}">
        <p14:creationId xmlns:p14="http://schemas.microsoft.com/office/powerpoint/2010/main" val="394961116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PPT" ma:contentTypeID="0x010100505AF35FDCA54D2FA379F261E520FD37003BA607584A07684089D0538041E4120804070300B4FB9E4236232C408D7CEC7CFAFDD101" ma:contentTypeVersion="0" ma:contentTypeDescription="" ma:contentTypeScope="" ma:versionID="ccbe070b4ba815047a0b870ebb87a7d7">
  <xsd:schema xmlns:xsd="http://www.w3.org/2001/XMLSchema" xmlns:xs="http://www.w3.org/2001/XMLSchema" xmlns:p="http://schemas.microsoft.com/office/2006/metadata/properties" xmlns:ns2="9cb235b8-7541-4a6e-b886-1bf4192805bd" xmlns:ns3="http://schemas.microsoft.com/sharepoint/v3/fields" xmlns:ns4="fdfc4818-8913-436f-b377-048022affe40" targetNamespace="http://schemas.microsoft.com/office/2006/metadata/properties" ma:root="true" ma:fieldsID="5ad9b719b764076b8dc273ce53fe414c" ns2:_="" ns3:_="" ns4:_="">
    <xsd:import namespace="9cb235b8-7541-4a6e-b886-1bf4192805bd"/>
    <xsd:import namespace="http://schemas.microsoft.com/sharepoint/v3/fields"/>
    <xsd:import namespace="fdfc4818-8913-436f-b377-048022affe40"/>
    <xsd:element name="properties">
      <xsd:complexType>
        <xsd:sequence>
          <xsd:element name="documentManagement">
            <xsd:complexType>
              <xsd:all>
                <xsd:element ref="ns2:Structure" minOccurs="0"/>
                <xsd:element ref="ns2:TRI" minOccurs="0"/>
                <xsd:element ref="ns2:Etat_x0020_du_x0020_document" minOccurs="0"/>
                <xsd:element ref="ns2:Année" minOccurs="0"/>
                <xsd:element ref="ns3:_DCDateCreated" minOccurs="0"/>
                <xsd:element ref="ns2:Tags" minOccurs="0"/>
                <xsd:element ref="ns2:Type_x0020_spec" minOccurs="0"/>
                <xsd:element ref="ns2:Nom_x0020_du_x0020_marché" minOccurs="0"/>
                <xsd:element ref="ns2:Type_x0020_de_x0020_document_x0020_technique" minOccurs="0"/>
                <xsd:element ref="ns2:Sujet_x0020_convention" minOccurs="0"/>
                <xsd:element ref="ns2:Type_x0020_Doc_x0020_PPT" minOccurs="0"/>
                <xsd:element ref="ns4:Exaged_DocName" minOccurs="0"/>
                <xsd:element ref="ns2:Nom_x0020_de_x0020_la_x0020_form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b235b8-7541-4a6e-b886-1bf4192805bd" elementFormDefault="qualified">
    <xsd:import namespace="http://schemas.microsoft.com/office/2006/documentManagement/types"/>
    <xsd:import namespace="http://schemas.microsoft.com/office/infopath/2007/PartnerControls"/>
    <xsd:element name="Structure" ma:index="2" nillable="true" ma:displayName="Structure émettrice" ma:default="ABES" ma:format="Dropdown" ma:indexed="true" ma:internalName="Structure">
      <xsd:simpleType>
        <xsd:restriction base="dms:Choice">
          <xsd:enumeration value="AAF"/>
          <xsd:enumeration value="ABES"/>
          <xsd:enumeration value="ADBU"/>
          <xsd:enumeration value="AMUE"/>
          <xsd:enumeration value="AN"/>
          <xsd:enumeration value="ANR"/>
          <xsd:enumeration value="BNF"/>
          <xsd:enumeration value="CERL"/>
          <xsd:enumeration value="CNRS"/>
          <xsd:enumeration value="CNRS-DIST"/>
          <xsd:enumeration value="Couperin"/>
          <xsd:enumeration value="Cellule budgétaire"/>
          <xsd:enumeration value="Cellule Communication"/>
          <xsd:enumeration value="Cellule Qualité"/>
          <xsd:enumeration value="CINES"/>
          <xsd:enumeration value="CRFCB"/>
          <xsd:enumeration value="CTLes"/>
          <xsd:enumeration value="DART"/>
          <xsd:enumeration value="DEP"/>
          <xsd:enumeration value="Direction"/>
          <xsd:enumeration value="DSG"/>
          <xsd:enumeration value="DSG - PACT"/>
          <xsd:enumeration value="DSG - Finances"/>
          <xsd:enumeration value="DSG - RH"/>
          <xsd:enumeration value="DSG - Secrétariat"/>
          <xsd:enumeration value="Dept ADELE"/>
          <xsd:enumeration value="DSI"/>
          <xsd:enumeration value="DSI - P2I"/>
          <xsd:enumeration value="DSI - PEM"/>
          <xsd:enumeration value="DSI - PSD"/>
          <xsd:enumeration value="DSI - PSIR"/>
          <xsd:enumeration value="DSIN - SSGI"/>
          <xsd:enumeration value="DSR"/>
          <xsd:enumeration value="DSR - Méta"/>
          <xsd:enumeration value="DSR - PFD"/>
          <xsd:enumeration value="DSR - PGC"/>
          <xsd:enumeration value="DSR - PGR"/>
          <xsd:enumeration value="DSR - PIT"/>
          <xsd:enumeration value="GT-Calames"/>
          <xsd:enumeration value="GT-EAD"/>
          <xsd:enumeration value="FILL"/>
          <xsd:enumeration value="INIST"/>
          <xsd:enumeration value="ISSN"/>
          <xsd:enumeration value="LIRM"/>
          <xsd:enumeration value="MCC"/>
          <xsd:enumeration value="MESR"/>
          <xsd:enumeration value="Mission évaluation"/>
          <xsd:enumeration value="Mission Normalisation"/>
          <xsd:enumeration value="Mission PEB"/>
          <xsd:enumeration value="Missions Projets Européens"/>
          <xsd:enumeration value="Mission Ressources Electroniques"/>
          <xsd:enumeration value="Mission Rétroconversion"/>
          <xsd:enumeration value="Mission SGB mutualisé"/>
          <xsd:enumeration value="Mission Sudoc PS"/>
          <xsd:enumeration value="Mission Thèses"/>
          <xsd:enumeration value="OCLC"/>
          <xsd:enumeration value="Réseau Calames"/>
          <xsd:enumeration value="Réseau Sudoc"/>
          <xsd:enumeration value="Réseau Sudoc-PS"/>
          <xsd:enumeration value="Réseau thèses"/>
          <xsd:enumeration value="RNSR"/>
          <xsd:enumeration value="SIAF"/>
          <xsd:enumeration value="Autre"/>
        </xsd:restriction>
      </xsd:simpleType>
    </xsd:element>
    <xsd:element name="TRI" ma:index="3" nillable="true" ma:displayName="Trigramme" ma:default="A renseigner" ma:format="Dropdown" ma:internalName="TRI">
      <xsd:simpleType>
        <xsd:restriction base="dms:Choice">
          <xsd:enumeration value="A renseigner"/>
          <xsd:enumeration value="ACT"/>
          <xsd:enumeration value="AFE"/>
          <xsd:enumeration value="AFY"/>
          <xsd:enumeration value="AGT"/>
          <xsd:enumeration value="AHE"/>
          <xsd:enumeration value="AJL"/>
          <xsd:enumeration value="ALM"/>
          <xsd:enumeration value="ALP"/>
          <xsd:enumeration value="AMZ"/>
          <xsd:enumeration value="BBR"/>
          <xsd:enumeration value="BCS"/>
          <xsd:enumeration value="BEB"/>
          <xsd:enumeration value="BDE"/>
          <xsd:enumeration value="BML"/>
          <xsd:enumeration value="BTS"/>
          <xsd:enumeration value="CAD"/>
          <xsd:enumeration value="CBD"/>
          <xsd:enumeration value="CCI"/>
          <xsd:enumeration value="CDE"/>
          <xsd:enumeration value="CDT"/>
          <xsd:enumeration value="CFY"/>
          <xsd:enumeration value="CLY"/>
          <xsd:enumeration value="CMC"/>
          <xsd:enumeration value="COU"/>
          <xsd:enumeration value="CPD"/>
          <xsd:enumeration value="CST"/>
          <xsd:enumeration value="DAN"/>
          <xsd:enumeration value="DBZ"/>
          <xsd:enumeration value="DED"/>
          <xsd:enumeration value="DOO"/>
          <xsd:enumeration value="DRY"/>
          <xsd:enumeration value="DSA"/>
          <xsd:enumeration value="DST"/>
          <xsd:enumeration value="ECU"/>
          <xsd:enumeration value="ECT"/>
          <xsd:enumeration value="EHR"/>
          <xsd:enumeration value="ELS"/>
          <xsd:enumeration value="EMS"/>
          <xsd:enumeration value="ENO"/>
          <xsd:enumeration value="ERM"/>
          <xsd:enumeration value="FBE"/>
          <xsd:enumeration value="FBT"/>
          <xsd:enumeration value="FCR"/>
          <xsd:enumeration value="FBR"/>
          <xsd:enumeration value="FML"/>
          <xsd:enumeration value="FPX"/>
          <xsd:enumeration value="FRF"/>
          <xsd:enumeration value="GLT"/>
          <xsd:enumeration value="HLE"/>
          <xsd:enumeration value="HST"/>
          <xsd:enumeration value="IAN"/>
          <xsd:enumeration value="ILU"/>
          <xsd:enumeration value="IMN"/>
          <xsd:enumeration value="IMR"/>
          <xsd:enumeration value="JBN"/>
          <xsd:enumeration value="JCE"/>
          <xsd:enumeration value="JFH"/>
          <xsd:enumeration value="JFZ"/>
          <xsd:enumeration value="JGT"/>
          <xsd:enumeration value="JHN"/>
          <xsd:enumeration value="JKN"/>
          <xsd:enumeration value="JLR"/>
          <xsd:enumeration value="JLP"/>
          <xsd:enumeration value="JMF"/>
          <xsd:enumeration value="JML"/>
          <xsd:enumeration value="JNO"/>
          <xsd:enumeration value="JPA"/>
          <xsd:enumeration value="JVK"/>
          <xsd:enumeration value="KGX"/>
          <xsd:enumeration value="KMI"/>
          <xsd:enumeration value="LBA"/>
          <xsd:enumeration value="LBL"/>
          <xsd:enumeration value="LBT"/>
          <xsd:enumeration value="LJZ"/>
          <xsd:enumeration value="LNA"/>
          <xsd:enumeration value="LPL"/>
          <xsd:enumeration value="MBA"/>
          <xsd:enumeration value="MBN"/>
          <xsd:enumeration value="MBT"/>
          <xsd:enumeration value="MCN"/>
          <xsd:enumeration value="MCO"/>
          <xsd:enumeration value="MCR"/>
          <xsd:enumeration value="MCS"/>
          <xsd:enumeration value="MEN"/>
          <xsd:enumeration value="MGD"/>
          <xsd:enumeration value="MGT"/>
          <xsd:enumeration value="MGX"/>
          <xsd:enumeration value="MJN"/>
          <xsd:enumeration value="MLD"/>
          <xsd:enumeration value="MLP"/>
          <xsd:enumeration value="MPA"/>
          <xsd:enumeration value="MPD"/>
          <xsd:enumeration value="MPN"/>
          <xsd:enumeration value="MPR"/>
          <xsd:enumeration value="MPT"/>
          <xsd:enumeration value="MRX"/>
          <xsd:enumeration value="MSO"/>
          <xsd:enumeration value="MSR"/>
          <xsd:enumeration value="MTE"/>
          <xsd:enumeration value="MYG"/>
          <xsd:enumeration value="NBD"/>
          <xsd:enumeration value="NBT"/>
          <xsd:enumeration value="NMN"/>
          <xsd:enumeration value="OCN"/>
          <xsd:enumeration value="OKI"/>
          <xsd:enumeration value="OMZ"/>
          <xsd:enumeration value="ORX"/>
          <xsd:enumeration value="PDZ"/>
          <xsd:enumeration value="PFK"/>
          <xsd:enumeration value="PLP"/>
          <xsd:enumeration value="PMA"/>
          <xsd:enumeration value="PMI"/>
          <xsd:enumeration value="PML"/>
          <xsd:enumeration value="PPN"/>
          <xsd:enumeration value="PPO"/>
          <xsd:enumeration value="PPS"/>
          <xsd:enumeration value="RBD"/>
          <xsd:enumeration value="RJD"/>
          <xsd:enumeration value="ROA"/>
          <xsd:enumeration value="RPA"/>
          <xsd:enumeration value="RPT"/>
          <xsd:enumeration value="SBL"/>
          <xsd:enumeration value="SDT"/>
          <xsd:enumeration value="SGT"/>
          <xsd:enumeration value="SGY"/>
          <xsd:enumeration value="SLM"/>
          <xsd:enumeration value="SNX"/>
          <xsd:enumeration value="SPE"/>
          <xsd:enumeration value="SPR"/>
          <xsd:enumeration value="SQN"/>
          <xsd:enumeration value="SRY"/>
          <xsd:enumeration value="SSI"/>
          <xsd:enumeration value="TCN"/>
          <xsd:enumeration value="TDN"/>
          <xsd:enumeration value="TFU"/>
          <xsd:enumeration value="TMX"/>
          <xsd:enumeration value="TZA"/>
          <xsd:enumeration value="VGO"/>
          <xsd:enumeration value="VSA"/>
          <xsd:enumeration value="YBN"/>
          <xsd:enumeration value="YDD"/>
          <xsd:enumeration value="YNS"/>
        </xsd:restriction>
      </xsd:simpleType>
    </xsd:element>
    <xsd:element name="Etat_x0020_du_x0020_document" ma:index="4" nillable="true" ma:displayName="Etat du document" ma:format="Dropdown" ma:internalName="Etat_x0020_du_x0020_document">
      <xsd:simpleType>
        <xsd:restriction base="dms:Choice">
          <xsd:enumeration value="Brouillon"/>
          <xsd:enumeration value="Document de travail"/>
          <xsd:enumeration value="Document préparatoire"/>
          <xsd:enumeration value="A valider"/>
          <xsd:enumeration value="Validé"/>
          <xsd:enumeration value="Diffusé"/>
          <xsd:enumeration value="Applicable"/>
          <xsd:enumeration value="En cours de publication"/>
          <xsd:enumeration value="Prêt à publier"/>
          <xsd:enumeration value="Publié"/>
          <xsd:enumeration value="Périmé"/>
          <xsd:enumeration value="Version finale à conserver"/>
        </xsd:restriction>
      </xsd:simpleType>
    </xsd:element>
    <xsd:element name="Année" ma:index="5" nillable="true" ma:displayName="Année" ma:default="A renseigner" ma:format="Dropdown" ma:internalName="Ann_x00e9_e">
      <xsd:simpleType>
        <xsd:restriction base="dms:Choice">
          <xsd:enumeration value="A renseigner"/>
          <xsd:enumeration value="2023"/>
          <xsd:enumeration value="2022"/>
          <xsd:enumeration value="2021"/>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enumeration value="2008"/>
          <xsd:enumeration value="2007"/>
          <xsd:enumeration value="2006"/>
          <xsd:enumeration value="2005"/>
          <xsd:enumeration value="2004"/>
          <xsd:enumeration value="2003"/>
          <xsd:enumeration value="2002"/>
          <xsd:enumeration value="2001"/>
          <xsd:enumeration value="2000"/>
          <xsd:enumeration value="1999"/>
          <xsd:enumeration value="1998"/>
          <xsd:enumeration value="1997"/>
          <xsd:enumeration value="1996"/>
          <xsd:enumeration value="1995"/>
        </xsd:restriction>
      </xsd:simpleType>
    </xsd:element>
    <xsd:element name="Tags" ma:index="9" nillable="true" ma:displayName="Tags" ma:internalName="Tags">
      <xsd:simpleType>
        <xsd:restriction base="dms:Text">
          <xsd:maxLength value="255"/>
        </xsd:restriction>
      </xsd:simpleType>
    </xsd:element>
    <xsd:element name="Type_x0020_spec" ma:index="10" nillable="true" ma:displayName="Concerne" ma:default="A renseigner" ma:hidden="true" ma:internalName="Type_x0020_spec" ma:readOnly="false">
      <xsd:complexType>
        <xsd:complexContent>
          <xsd:extension base="dms:MultiChoiceFillIn">
            <xsd:sequence>
              <xsd:element name="Value" maxOccurs="unbounded" minOccurs="0" nillable="true">
                <xsd:simpleType>
                  <xsd:union memberTypes="dms:Text">
                    <xsd:simpleType>
                      <xsd:restriction base="dms:Choice">
                        <xsd:enumeration value="A renseigner"/>
                        <xsd:enumeration value="APCC"/>
                        <xsd:enumeration value="CBS"/>
                        <xsd:enumeration value="Exports à la demande"/>
                        <xsd:enumeration value="Exports réguliers"/>
                        <xsd:enumeration value="Exports hors réseaux"/>
                        <xsd:enumeration value="Guide Méthodo"/>
                        <xsd:enumeration value="Imports Sudoc"/>
                        <xsd:enumeration value="PSI"/>
                        <xsd:enumeration value="Scripts"/>
                        <xsd:enumeration value="Self Sudoc"/>
                        <xsd:enumeration value="Site Web"/>
                        <xsd:enumeration value="Supeb"/>
                        <xsd:enumeration value="Webstats"/>
                        <xsd:enumeration value="WinIBW"/>
                        <xsd:enumeration value="Z39-50"/>
                      </xsd:restriction>
                    </xsd:simpleType>
                  </xsd:union>
                </xsd:simpleType>
              </xsd:element>
            </xsd:sequence>
          </xsd:extension>
        </xsd:complexContent>
      </xsd:complexType>
    </xsd:element>
    <xsd:element name="Nom_x0020_du_x0020_marché" ma:index="11" nillable="true" ma:displayName="Nom du marché" ma:default="A renseigner" ma:format="Dropdown" ma:hidden="true" ma:internalName="Nom_x0020_du_x0020_march_x00e9_" ma:readOnly="false">
      <xsd:simpleType>
        <xsd:restriction base="dms:Choice">
          <xsd:enumeration value="A renseigner"/>
          <xsd:enumeration value="CAIRN"/>
          <xsd:enumeration value="CAS"/>
          <xsd:enumeration value="Dalloz"/>
          <xsd:enumeration value="Doctrinal plus"/>
          <xsd:enumeration value="EBSCO - Business Source"/>
          <xsd:enumeration value="Elsevier-ScienceDirect"/>
          <xsd:enumeration value="JSTOR"/>
          <xsd:enumeration value="Lamyline"/>
          <xsd:enumeration value="Lexis-Nexis - Jurisclasseur"/>
          <xsd:enumeration value="Proquest - Chadwyck-Healey"/>
        </xsd:restriction>
      </xsd:simpleType>
    </xsd:element>
    <xsd:element name="Type_x0020_de_x0020_document_x0020_technique" ma:index="12" nillable="true" ma:displayName="Type de document technique" ma:default="A renseigner" ma:format="Dropdown" ma:hidden="true" ma:internalName="Type_x0020_de_x0020_document_x0020_technique" ma:readOnly="false">
      <xsd:simpleType>
        <xsd:restriction base="dms:Choice">
          <xsd:enumeration value="A renseigner"/>
          <xsd:enumeration value="Dossier de recette"/>
          <xsd:enumeration value="Fiche exploitation"/>
          <xsd:enumeration value="Fiche application"/>
          <xsd:enumeration value="Procédure"/>
          <xsd:enumeration value="Revue d'application"/>
        </xsd:restriction>
      </xsd:simpleType>
    </xsd:element>
    <xsd:element name="Sujet_x0020_convention" ma:index="13" nillable="true" ma:displayName="Nom de la convention" ma:default="A renseigner" ma:format="Dropdown" ma:hidden="true" ma:internalName="Sujet_x0020_convention" ma:readOnly="false">
      <xsd:simpleType>
        <xsd:restriction base="dms:Choice">
          <xsd:enumeration value="A renseigner"/>
          <xsd:enumeration value="Calames"/>
          <xsd:enumeration value="CERL"/>
          <xsd:enumeration value="Cession de données"/>
          <xsd:enumeration value="Groupement commandes"/>
          <xsd:enumeration value="IdRef"/>
          <xsd:enumeration value="PebWeb"/>
          <xsd:enumeration value="PebWini"/>
          <xsd:enumeration value="RetroCalames"/>
          <xsd:enumeration value="RetroSociétés"/>
          <xsd:enumeration value="Star"/>
          <xsd:enumeration value="Step"/>
          <xsd:enumeration value="Sudoc"/>
          <xsd:enumeration value="Sudoc-PS"/>
          <xsd:enumeration value="Thèses"/>
          <xsd:enumeration value="WebDewey"/>
          <xsd:enumeration value="WorldCat"/>
          <xsd:enumeration value="Autres"/>
        </xsd:restriction>
      </xsd:simpleType>
    </xsd:element>
    <xsd:element name="Type_x0020_Doc_x0020_PPT" ma:index="15" nillable="true" ma:displayName="Type Doc PPT" ma:default="Présentation" ma:format="Dropdown" ma:internalName="Type_x0020_Doc_x0020_PPT">
      <xsd:simpleType>
        <xsd:restriction base="dms:Choice">
          <xsd:enumeration value="Présentation"/>
          <xsd:enumeration value="Raconte-mois"/>
          <xsd:enumeration value="Formation interne"/>
          <xsd:enumeration value="Formation externe"/>
          <xsd:enumeration value="JABES"/>
          <xsd:enumeration value="JCR"/>
          <xsd:enumeration value="Autre"/>
        </xsd:restriction>
      </xsd:simpleType>
    </xsd:element>
    <xsd:element name="Nom_x0020_de_x0020_la_x0020_formation" ma:index="22" nillable="true" ma:displayName="Liste des formations" ma:default="A renseigner" ma:format="Dropdown" ma:hidden="true" ma:internalName="Nom_x0020_de_x0020_la_x0020_formation" ma:readOnly="false">
      <xsd:simpleType>
        <xsd:restriction base="dms:Choice">
          <xsd:enumeration value="A renseigner"/>
          <xsd:enumeration value="Calames"/>
          <xsd:enumeration value="Collègues"/>
          <xsd:enumeration value="Coordi"/>
          <xsd:enumeration value="Coraut"/>
          <xsd:enumeration value="Immersion"/>
          <xsd:enumeration value="INIT"/>
          <xsd:enumeration value="Moodle"/>
          <xsd:enumeration value="RespCR"/>
          <xsd:enumeration value="STAR"/>
          <xsd:enumeration value="SUPEB"/>
          <xsd:enumeration value="WebDewey"/>
          <xsd:enumeration value="Webstats"/>
          <xsd:enumeration value="WinIBW"/>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6" nillable="true" ma:displayName="Date de création" ma:default="[today]" ma:description="Date à laquelle la ressource a été créée" ma:format="DateOnly" ma:internalName="_DCDateCreat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c4818-8913-436f-b377-048022affe40" elementFormDefault="qualified">
    <xsd:import namespace="http://schemas.microsoft.com/office/2006/documentManagement/types"/>
    <xsd:import namespace="http://schemas.microsoft.com/office/infopath/2007/PartnerControls"/>
    <xsd:element name="Exaged_DocName" ma:index="21" nillable="true" ma:displayName="Nom du document" ma:hidden="true" ma:internalName="Exaged_DocNam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Type de contenu"/>
        <xsd:element ref="dc:title" minOccurs="0" maxOccurs="1" ma:index="1" ma:displayName="Titre"/>
        <xsd:element ref="dc:subject" minOccurs="0" maxOccurs="1"/>
        <xsd:element ref="dc:description" minOccurs="0" maxOccurs="1" ma:index="7" ma:displayName="Commentaires"/>
        <xsd:element name="keywords" minOccurs="0" maxOccurs="1" type="xsd:string" ma:index="8" ma:displayName="Mots clé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ype_x0020_spec xmlns="9cb235b8-7541-4a6e-b886-1bf4192805bd">
      <Value>A renseigner</Value>
    </Type_x0020_spec>
    <Etat_x0020_du_x0020_document xmlns="9cb235b8-7541-4a6e-b886-1bf4192805bd">Validé</Etat_x0020_du_x0020_document>
    <TRI xmlns="9cb235b8-7541-4a6e-b886-1bf4192805bd">LPL</TRI>
    <Tags xmlns="9cb235b8-7541-4a6e-b886-1bf4192805bd" xsi:nil="true"/>
    <Structure xmlns="9cb235b8-7541-4a6e-b886-1bf4192805bd">ABES</Structure>
    <Année xmlns="9cb235b8-7541-4a6e-b886-1bf4192805bd">2023</Année>
    <Exaged_DocName xmlns="fdfc4818-8913-436f-b377-048022affe40" xsi:nil="true"/>
    <_DCDateCreated xmlns="http://schemas.microsoft.com/sharepoint/v3/fields">2023-05-01T22:00:00+00:00</_DCDateCreated>
    <Type_x0020_Doc_x0020_PPT xmlns="9cb235b8-7541-4a6e-b886-1bf4192805bd">Présentation</Type_x0020_Doc_x0020_PPT>
    <Nom_x0020_du_x0020_marché xmlns="9cb235b8-7541-4a6e-b886-1bf4192805bd">A renseigner</Nom_x0020_du_x0020_marché>
    <Type_x0020_de_x0020_document_x0020_technique xmlns="9cb235b8-7541-4a6e-b886-1bf4192805bd">A renseigner</Type_x0020_de_x0020_document_x0020_technique>
    <Nom_x0020_de_x0020_la_x0020_formation xmlns="9cb235b8-7541-4a6e-b886-1bf4192805bd">A renseigner</Nom_x0020_de_x0020_la_x0020_formation>
    <Sujet_x0020_convention xmlns="9cb235b8-7541-4a6e-b886-1bf4192805bd">A renseigner</Sujet_x0020_convention>
  </documentManagement>
</p:properties>
</file>

<file path=customXml/itemProps1.xml><?xml version="1.0" encoding="utf-8"?>
<ds:datastoreItem xmlns:ds="http://schemas.openxmlformats.org/officeDocument/2006/customXml" ds:itemID="{830CBE76-66C9-4170-A900-B8FF7846D4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b235b8-7541-4a6e-b886-1bf4192805bd"/>
    <ds:schemaRef ds:uri="http://schemas.microsoft.com/sharepoint/v3/fields"/>
    <ds:schemaRef ds:uri="fdfc4818-8913-436f-b377-048022affe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34902D-5BEE-4491-8B3A-9204AF30C064}">
  <ds:schemaRefs>
    <ds:schemaRef ds:uri="http://schemas.microsoft.com/sharepoint/v3/contenttype/forms"/>
  </ds:schemaRefs>
</ds:datastoreItem>
</file>

<file path=customXml/itemProps3.xml><?xml version="1.0" encoding="utf-8"?>
<ds:datastoreItem xmlns:ds="http://schemas.openxmlformats.org/officeDocument/2006/customXml" ds:itemID="{8758BD7B-D0E4-4BCF-8116-703F242D6C83}">
  <ds:schemaRefs>
    <ds:schemaRef ds:uri="http://purl.org/dc/dcmitype/"/>
    <ds:schemaRef ds:uri="http://schemas.openxmlformats.org/package/2006/metadata/core-properties"/>
    <ds:schemaRef ds:uri="http://schemas.microsoft.com/office/2006/documentManagement/types"/>
    <ds:schemaRef ds:uri="http://schemas.microsoft.com/sharepoint/v3/fields"/>
    <ds:schemaRef ds:uri="http://schemas.microsoft.com/office/infopath/2007/PartnerControls"/>
    <ds:schemaRef ds:uri="fdfc4818-8913-436f-b377-048022affe40"/>
    <ds:schemaRef ds:uri="9cb235b8-7541-4a6e-b886-1bf4192805bd"/>
    <ds:schemaRef ds:uri="http://www.w3.org/XML/1998/namespace"/>
    <ds:schemaRef ds:uri="http://schemas.microsoft.com/office/2006/metadata/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3273</TotalTime>
  <Words>5447</Words>
  <Application>Microsoft Office PowerPoint</Application>
  <PresentationFormat>Grand écran</PresentationFormat>
  <Paragraphs>540</Paragraphs>
  <Slides>79</Slides>
  <Notes>75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79</vt:i4>
      </vt:variant>
    </vt:vector>
  </HeadingPairs>
  <TitlesOfParts>
    <vt:vector size="85" baseType="lpstr">
      <vt:lpstr>Arial</vt:lpstr>
      <vt:lpstr>Arial Narrow</vt:lpstr>
      <vt:lpstr>Calibri</vt:lpstr>
      <vt:lpstr>Calibri Light</vt:lpstr>
      <vt:lpstr>Wingdings</vt:lpstr>
      <vt:lpstr>Thème Office</vt:lpstr>
      <vt:lpstr>Présentation PowerPoint</vt:lpstr>
      <vt:lpstr>Plan</vt:lpstr>
      <vt:lpstr>Partie 1   Comment QualiMarc travaille au profit de la qualité des données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Partie 2   Comment les utilisateurs se sont approprié QualiMarc ?</vt:lpstr>
      <vt:lpstr>Présentation PowerPoint</vt:lpstr>
      <vt:lpstr>Les statistiques (depuis mars 2023)</vt:lpstr>
      <vt:lpstr>Présentation PowerPoint</vt:lpstr>
      <vt:lpstr>Les statistiques (depuis mars 2023)</vt:lpstr>
      <vt:lpstr>Partie 3   Comment travailler à la qualité des données avec QualiMarc ?</vt:lpstr>
      <vt:lpstr>La qualité : une tendance, pas une contrainte !</vt:lpstr>
      <vt:lpstr>Conseils pour une utilisation individuelle</vt:lpstr>
      <vt:lpstr>Conseils pour une utilisation individuelle</vt:lpstr>
      <vt:lpstr>Conseils pour une utilisation individuelle</vt:lpstr>
      <vt:lpstr>Conseils pour une utilisation individuelle</vt:lpstr>
      <vt:lpstr>Conseils pour une utilisation individuelle</vt:lpstr>
      <vt:lpstr>Conseils pour une utilisation au niveau de l’établissement</vt:lpstr>
      <vt:lpstr>Conseils pour une utilisation au niveau de l’établissement</vt:lpstr>
      <vt:lpstr>Conseils pour une utilisation au niveau de l’établissement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ABES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QualiMarc, un outil pour analyser la qualité des notices bibliographiques du Sudoc</dc:title>
  <dc:creator>Christophe Arnaud</dc:creator>
  <cp:keywords>QualiMarc</cp:keywords>
  <dc:description/>
  <cp:lastModifiedBy>Laurent Piquemal</cp:lastModifiedBy>
  <cp:revision>89</cp:revision>
  <dcterms:created xsi:type="dcterms:W3CDTF">2018-04-12T07:17:58Z</dcterms:created>
  <dcterms:modified xsi:type="dcterms:W3CDTF">2023-05-26T08:05:15Z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0x010100505AF35FDCA54D2FA379F261E520FD37003BA607584A07684089D0538041E4120804070300B4FB9E4236232C408D7CEC7CFAFDD101</vt:lpwstr>
  </property>
  <property fmtid="{D5CDD505-2E9C-101B-9397-08002B2CF9AE}" pid="3" name="Type de document standard">
    <vt:lpwstr>A renseigner</vt:lpwstr>
  </property>
</Properties>
</file>