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ht78vC7nIAOR42SEiH5InE5UB4N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m Fergus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D5A9E7-5496-4DEE-9382-10B4BD52066F}">
  <a:tblStyle styleId="{65D5A9E7-5496-4DEE-9382-10B4BD52066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94694"/>
  </p:normalViewPr>
  <p:slideViewPr>
    <p:cSldViewPr snapToGrid="0">
      <p:cViewPr varScale="1">
        <p:scale>
          <a:sx n="121" d="100"/>
          <a:sy n="121" d="100"/>
        </p:scale>
        <p:origin x="792" y="176"/>
      </p:cViewPr>
      <p:guideLst/>
    </p:cSldViewPr>
  </p:slideViewPr>
  <p:outlineViewPr>
    <p:cViewPr>
      <p:scale>
        <a:sx n="33" d="100"/>
        <a:sy n="33" d="100"/>
      </p:scale>
      <p:origin x="0" y="-26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Century Gothic" panose="020B0502020202020204" pitchFamily="34" charset="0"/>
        <a:ea typeface="Century Gothic" panose="020B0502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55" name="Google Shape;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35b39504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g135b395048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2014aa42b0_2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g12014aa42b0_2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2014aa42b0_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12014aa42b0_2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3f59c64b9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133f59c64b9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365fcb62c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1365fcb62c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2014aa42b0_7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g12014aa42b0_7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17" name="Google Shape;117;g12014aa42b0_7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u="none" strike="noStrike" cap="none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rPr>
              <a:t>7</a:t>
            </a:fld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3f59c64b9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133f59c64b9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014aa42b0_7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33" name="Google Shape;133;g12014aa42b0_7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2014aa42b0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12014aa42b0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57" name="Google Shape;1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rste sheet">
  <p:cSld name="Eerste shee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"/>
          <p:cNvSpPr/>
          <p:nvPr/>
        </p:nvSpPr>
        <p:spPr>
          <a:xfrm>
            <a:off x="0" y="6177835"/>
            <a:ext cx="12192000" cy="680166"/>
          </a:xfrm>
          <a:prstGeom prst="rect">
            <a:avLst/>
          </a:prstGeom>
          <a:solidFill>
            <a:srgbClr val="7F7F7F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 dirty="0">
              <a:solidFill>
                <a:schemeClr val="lt1"/>
              </a:solidFill>
              <a:latin typeface="Daytona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5"/>
          <p:cNvSpPr txBox="1"/>
          <p:nvPr/>
        </p:nvSpPr>
        <p:spPr>
          <a:xfrm>
            <a:off x="-6350" y="6305550"/>
            <a:ext cx="120967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 err="1">
                <a:solidFill>
                  <a:schemeClr val="lt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dans.knaw.nl</a:t>
            </a:r>
            <a:endParaRPr sz="14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DANS is an institute of KNAW and NWO</a:t>
            </a:r>
            <a:endParaRPr sz="14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15341"/>
            <a:ext cx="12192000" cy="6917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5"/>
          <p:cNvSpPr txBox="1">
            <a:spLocks noGrp="1"/>
          </p:cNvSpPr>
          <p:nvPr>
            <p:ph type="body" idx="1"/>
          </p:nvPr>
        </p:nvSpPr>
        <p:spPr>
          <a:xfrm>
            <a:off x="218440" y="1520419"/>
            <a:ext cx="11947525" cy="1394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3" name="Google Shape;13;p5"/>
          <p:cNvSpPr txBox="1">
            <a:spLocks noGrp="1"/>
          </p:cNvSpPr>
          <p:nvPr>
            <p:ph type="body" idx="2"/>
          </p:nvPr>
        </p:nvSpPr>
        <p:spPr>
          <a:xfrm>
            <a:off x="219076" y="3144840"/>
            <a:ext cx="11947525" cy="1189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C241F"/>
              </a:buClr>
              <a:buSzPts val="2100"/>
              <a:buNone/>
              <a:defRPr b="0" i="0">
                <a:solidFill>
                  <a:srgbClr val="DC241F"/>
                </a:solidFill>
                <a:latin typeface="Century Gothic" panose="020B0502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" name="Google Shape;14;p5"/>
          <p:cNvSpPr txBox="1">
            <a:spLocks noGrp="1"/>
          </p:cNvSpPr>
          <p:nvPr>
            <p:ph type="body" idx="3"/>
          </p:nvPr>
        </p:nvSpPr>
        <p:spPr>
          <a:xfrm>
            <a:off x="237364" y="4590227"/>
            <a:ext cx="11871325" cy="43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" name="Google Shape;15;p5"/>
          <p:cNvSpPr txBox="1">
            <a:spLocks noGrp="1"/>
          </p:cNvSpPr>
          <p:nvPr>
            <p:ph type="body" idx="4"/>
          </p:nvPr>
        </p:nvSpPr>
        <p:spPr>
          <a:xfrm>
            <a:off x="220541" y="5053498"/>
            <a:ext cx="1185227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6" name="Google Shape;16;p5"/>
          <p:cNvSpPr txBox="1">
            <a:spLocks noGrp="1"/>
          </p:cNvSpPr>
          <p:nvPr>
            <p:ph type="body" idx="5"/>
          </p:nvPr>
        </p:nvSpPr>
        <p:spPr>
          <a:xfrm>
            <a:off x="237364" y="5540206"/>
            <a:ext cx="1185227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17" name="Google Shape;1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743" y="55881"/>
            <a:ext cx="2570714" cy="9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nnensheet met tekst">
  <p:cSld name="Binnensheet met teks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"/>
          <p:cNvSpPr/>
          <p:nvPr/>
        </p:nvSpPr>
        <p:spPr>
          <a:xfrm>
            <a:off x="0" y="6177835"/>
            <a:ext cx="12192000" cy="680166"/>
          </a:xfrm>
          <a:prstGeom prst="rect">
            <a:avLst/>
          </a:prstGeom>
          <a:solidFill>
            <a:srgbClr val="7F7F7F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 dirty="0">
              <a:solidFill>
                <a:schemeClr val="lt1"/>
              </a:solidFill>
              <a:latin typeface="Daytona" panose="020B060403050004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15341"/>
            <a:ext cx="12192000" cy="69174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80" cy="824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Century Gothic" panose="020B0502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139701" y="1506540"/>
            <a:ext cx="11418316" cy="4198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23" name="Google Shape;23;p8" descr="Logo DANS bovenschrif wit transpara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700" y="6152434"/>
            <a:ext cx="1727200" cy="658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nnensheet met opsomming">
  <p:cSld name="Binnensheet met opsomming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0" y="6177835"/>
            <a:ext cx="12192000" cy="680166"/>
          </a:xfrm>
          <a:prstGeom prst="rect">
            <a:avLst/>
          </a:prstGeom>
          <a:solidFill>
            <a:srgbClr val="7F7F7F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 dirty="0">
              <a:solidFill>
                <a:schemeClr val="lt1"/>
              </a:solidFill>
              <a:latin typeface="Daytona" panose="020B060403050004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15341"/>
            <a:ext cx="12192000" cy="69174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80" cy="824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Century Gothic" panose="020B0502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139700" y="1736727"/>
            <a:ext cx="11582400" cy="371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29" name="Google Shape;29;p6" descr="Logo DANS bovenschrif wit transpara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700" y="6152434"/>
            <a:ext cx="1727200" cy="658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atste sheet">
  <p:cSld name="Laatste shee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/>
        </p:nvSpPr>
        <p:spPr>
          <a:xfrm>
            <a:off x="0" y="6177835"/>
            <a:ext cx="12192000" cy="680166"/>
          </a:xfrm>
          <a:prstGeom prst="rect">
            <a:avLst/>
          </a:prstGeom>
          <a:solidFill>
            <a:srgbClr val="7F7F7F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 dirty="0">
              <a:solidFill>
                <a:schemeClr val="lt1"/>
              </a:solidFill>
              <a:latin typeface="Daytona" panose="020B060403050004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"/>
          <p:cNvSpPr txBox="1"/>
          <p:nvPr/>
        </p:nvSpPr>
        <p:spPr>
          <a:xfrm>
            <a:off x="-6350" y="6305550"/>
            <a:ext cx="120967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 err="1">
                <a:solidFill>
                  <a:schemeClr val="lt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dans.knaw.nl</a:t>
            </a:r>
            <a:endParaRPr sz="14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DANS is an institute of KNAW </a:t>
            </a:r>
            <a:r>
              <a:rPr lang="en-US" sz="900" b="0" i="0" u="none" strike="noStrike" cap="none" dirty="0" err="1">
                <a:solidFill>
                  <a:schemeClr val="lt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en</a:t>
            </a:r>
            <a:r>
              <a:rPr lang="en-US" sz="900" b="0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 NWO</a:t>
            </a:r>
            <a:endParaRPr sz="14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15341"/>
            <a:ext cx="12192000" cy="69174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2876" y="2157413"/>
            <a:ext cx="11947525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2"/>
          </p:nvPr>
        </p:nvSpPr>
        <p:spPr>
          <a:xfrm>
            <a:off x="149226" y="3495186"/>
            <a:ext cx="11941175" cy="48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3"/>
          </p:nvPr>
        </p:nvSpPr>
        <p:spPr>
          <a:xfrm>
            <a:off x="149226" y="3984287"/>
            <a:ext cx="11941175" cy="48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4"/>
          </p:nvPr>
        </p:nvSpPr>
        <p:spPr>
          <a:xfrm>
            <a:off x="149226" y="4474033"/>
            <a:ext cx="11941175" cy="48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>
                <a:latin typeface="Century Gothic" panose="020B0502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38" name="Google Shape;3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743" y="55881"/>
            <a:ext cx="2570714" cy="9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014aa42b0_2_1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 b="0" i="0">
                <a:latin typeface="Century Gothic" panose="020B0502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900"/>
            </a:lvl9pPr>
          </a:lstStyle>
          <a:p>
            <a:endParaRPr dirty="0"/>
          </a:p>
        </p:txBody>
      </p:sp>
      <p:sp>
        <p:nvSpPr>
          <p:cNvPr id="41" name="Google Shape;41;g12014aa42b0_2_1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1900" b="0" i="0">
                <a:latin typeface="Century Gothic" panose="020B0502020202020204" pitchFamily="34" charset="0"/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>
            <a:endParaRPr dirty="0"/>
          </a:p>
        </p:txBody>
      </p:sp>
      <p:sp>
        <p:nvSpPr>
          <p:cNvPr id="42" name="Google Shape;42;g12014aa42b0_2_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12014aa42b0_2_97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 b="0" i="0">
                <a:latin typeface="Century Gothic" panose="020B0502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 dirty="0"/>
          </a:p>
        </p:txBody>
      </p:sp>
      <p:sp>
        <p:nvSpPr>
          <p:cNvPr id="45" name="Google Shape;45;g12014aa42b0_2_97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 b="0" i="0">
                <a:latin typeface="Century Gothic" panose="020B0502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 dirty="0"/>
          </a:p>
        </p:txBody>
      </p:sp>
      <p:sp>
        <p:nvSpPr>
          <p:cNvPr id="46" name="Google Shape;46;g12014aa42b0_2_9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12014aa42b0_2_112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5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3600"/>
              <a:buFont typeface="Calibri"/>
              <a:buNone/>
              <a:defRPr sz="3600" b="0" i="0">
                <a:latin typeface="Century Gothic" panose="020B0502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 dirty="0"/>
          </a:p>
        </p:txBody>
      </p:sp>
      <p:sp>
        <p:nvSpPr>
          <p:cNvPr id="49" name="Google Shape;49;g12014aa42b0_2_112"/>
          <p:cNvSpPr txBox="1">
            <a:spLocks noGrp="1"/>
          </p:cNvSpPr>
          <p:nvPr>
            <p:ph type="dt" idx="10"/>
          </p:nvPr>
        </p:nvSpPr>
        <p:spPr>
          <a:xfrm>
            <a:off x="10742763" y="6518753"/>
            <a:ext cx="133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NL" dirty="0"/>
          </a:p>
        </p:txBody>
      </p:sp>
      <p:sp>
        <p:nvSpPr>
          <p:cNvPr id="50" name="Google Shape;50;g12014aa42b0_2_112"/>
          <p:cNvSpPr txBox="1">
            <a:spLocks noGrp="1"/>
          </p:cNvSpPr>
          <p:nvPr>
            <p:ph type="ftr" idx="11"/>
          </p:nvPr>
        </p:nvSpPr>
        <p:spPr>
          <a:xfrm>
            <a:off x="1140124" y="6526063"/>
            <a:ext cx="947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NL" dirty="0"/>
          </a:p>
        </p:txBody>
      </p:sp>
      <p:sp>
        <p:nvSpPr>
          <p:cNvPr id="51" name="Google Shape;51;g12014aa42b0_2_112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2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Daytona" panose="020B0604030500040204" pitchFamily="34" charset="0"/>
                <a:ea typeface="Daytona" panose="020B0604030500040204" pitchFamily="34" charset="0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2" name="Google Shape;52;g12014aa42b0_2_112"/>
          <p:cNvSpPr txBox="1">
            <a:spLocks noGrp="1"/>
          </p:cNvSpPr>
          <p:nvPr>
            <p:ph type="body" idx="1"/>
          </p:nvPr>
        </p:nvSpPr>
        <p:spPr>
          <a:xfrm>
            <a:off x="838200" y="1425388"/>
            <a:ext cx="10515600" cy="47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  <a:defRPr sz="1900" b="0" i="0">
                <a:latin typeface="Century Gothic" panose="020B0502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 sz="190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 sz="1900"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  <a:defRPr sz="1900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  <a:defRPr sz="19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p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  <a:defRPr sz="3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entury Gothic" panose="020B0502020202020204" pitchFamily="34" charset="0"/>
          <a:ea typeface="Century Gothic" panose="020B0502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entury Gothic" panose="020B0502020202020204" pitchFamily="34" charset="0"/>
          <a:ea typeface="Century Gothic" panose="020B0502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easy.dans.knaw.nl/ui/datasets/id/easy-dataset:130523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6084/m9.figshare.12746630.v2" TargetMode="External"/><Relationship Id="rId5" Type="http://schemas.openxmlformats.org/officeDocument/2006/relationships/hyperlink" Target="https://doi.org/10.1111/imb.12688" TargetMode="External"/><Relationship Id="rId4" Type="http://schemas.openxmlformats.org/officeDocument/2006/relationships/hyperlink" Target="https://doi.org/10.1101/2020.02.27.96794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fairaware.dans.knaw.nl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3data.org/browse/by-subjec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3data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ebi.ac.uk/training/online/courses/bringing-data-to-life-data-management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bi.ac.uk/training/online/courses/bringing-data-to-life-data-management/" TargetMode="External"/><Relationship Id="rId3" Type="http://schemas.openxmlformats.org/officeDocument/2006/relationships/hyperlink" Target="https://fairaware.dans.knaw.nl/" TargetMode="External"/><Relationship Id="rId7" Type="http://schemas.openxmlformats.org/officeDocument/2006/relationships/hyperlink" Target="https://www.dtls.nl/biosb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sa/4.0/" TargetMode="External"/><Relationship Id="rId5" Type="http://schemas.openxmlformats.org/officeDocument/2006/relationships/hyperlink" Target="https://openmoji.org/" TargetMode="External"/><Relationship Id="rId10" Type="http://schemas.openxmlformats.org/officeDocument/2006/relationships/hyperlink" Target="https://www.esciencecenter.nl/digital-skills/" TargetMode="External"/><Relationship Id="rId4" Type="http://schemas.openxmlformats.org/officeDocument/2006/relationships/hyperlink" Target="https://www.re3data.org/" TargetMode="External"/><Relationship Id="rId9" Type="http://schemas.openxmlformats.org/officeDocument/2006/relationships/hyperlink" Target="https://www.dtls.nl/training-and-education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48C2-40CE-2B3E-7BE9-B2FF36FBEF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429000"/>
            <a:ext cx="10515600" cy="618231"/>
          </a:xfrm>
        </p:spPr>
        <p:txBody>
          <a:bodyPr/>
          <a:lstStyle/>
          <a:p>
            <a:pPr algn="ctr" rtl="0"/>
            <a:r>
              <a:rPr lang="en-US" sz="2900" b="0" i="0" dirty="0">
                <a:solidFill>
                  <a:srgbClr val="DC241F"/>
                </a:solidFill>
                <a:effectLst/>
                <a:latin typeface="Daytona" panose="020B0604030500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tool to aid you in your open data adventure</a:t>
            </a:r>
            <a:endParaRPr lang="en-NL" dirty="0">
              <a:effectLst/>
            </a:endParaRPr>
          </a:p>
          <a:p>
            <a:endParaRPr lang="en-NL" dirty="0"/>
          </a:p>
        </p:txBody>
      </p:sp>
      <p:pic>
        <p:nvPicPr>
          <p:cNvPr id="61" name="Google Shape;61;p1" descr="FAIR Aware logo"/>
          <p:cNvPicPr preferRelativeResize="0"/>
          <p:nvPr/>
        </p:nvPicPr>
        <p:blipFill rotWithShape="1">
          <a:blip r:embed="rId3">
            <a:alphaModFix/>
          </a:blip>
          <a:srcRect l="4469" t="-3179" r="28623" b="22150"/>
          <a:stretch/>
        </p:blipFill>
        <p:spPr>
          <a:xfrm>
            <a:off x="1952250" y="1369050"/>
            <a:ext cx="8287498" cy="157316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 txBox="1">
            <a:spLocks noGrp="1"/>
          </p:cNvSpPr>
          <p:nvPr>
            <p:ph type="body" idx="3"/>
          </p:nvPr>
        </p:nvSpPr>
        <p:spPr>
          <a:xfrm>
            <a:off x="237364" y="4148544"/>
            <a:ext cx="11871325" cy="1189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Kim Ferguson (RDM Specialist)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w/ materials from: </a:t>
            </a:r>
            <a:r>
              <a:rPr lang="en-US" sz="2000" dirty="0" err="1"/>
              <a:t>Maaike</a:t>
            </a:r>
            <a:r>
              <a:rPr lang="en-US" sz="2000" dirty="0"/>
              <a:t> </a:t>
            </a:r>
            <a:r>
              <a:rPr lang="en-US" sz="2000" dirty="0" err="1"/>
              <a:t>Verburg</a:t>
            </a:r>
            <a:r>
              <a:rPr lang="en-US" sz="2000" dirty="0"/>
              <a:t> (RDM Specialist)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Cees Hof (Data Station Manager Life, Health and Medical Sciences)</a:t>
            </a:r>
            <a:endParaRPr sz="2000"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5"/>
          </p:nvPr>
        </p:nvSpPr>
        <p:spPr>
          <a:xfrm>
            <a:off x="237364" y="5540206"/>
            <a:ext cx="11852275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 dirty="0"/>
              <a:t>May 2023 – NWO Life 2023 – </a:t>
            </a:r>
            <a:r>
              <a:rPr lang="en-US" dirty="0" err="1"/>
              <a:t>Egmond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Zee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32F02F-9977-D5E5-47BA-6E118B2A1589}"/>
              </a:ext>
            </a:extLst>
          </p:cNvPr>
          <p:cNvSpPr txBox="1"/>
          <p:nvPr/>
        </p:nvSpPr>
        <p:spPr>
          <a:xfrm>
            <a:off x="325821" y="6337738"/>
            <a:ext cx="4056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entury Gothic" panose="020B0502020202020204" pitchFamily="34" charset="0"/>
              </a:rPr>
              <a:t>10.5281/zenodo.7962359</a:t>
            </a:r>
          </a:p>
        </p:txBody>
      </p:sp>
      <p:pic>
        <p:nvPicPr>
          <p:cNvPr id="1026" name="Picture 2" descr="Cc by 4">
            <a:extLst>
              <a:ext uri="{FF2B5EF4-FFF2-40B4-BE49-F238E27FC236}">
                <a16:creationId xmlns:a16="http://schemas.microsoft.com/office/drawing/2014/main" id="{1560F294-818C-F581-8F7C-CD7A6557C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661" y="6219081"/>
            <a:ext cx="1686691" cy="5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35b3950488_0_0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Daytona" panose="020B0604030500040204" pitchFamily="34" charset="0"/>
              </a:rPr>
              <a:t>Who am I?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66" name="Google Shape;66;g135b3950488_0_0"/>
          <p:cNvSpPr txBox="1">
            <a:spLocks noGrp="1"/>
          </p:cNvSpPr>
          <p:nvPr>
            <p:ph type="body" idx="1"/>
          </p:nvPr>
        </p:nvSpPr>
        <p:spPr>
          <a:xfrm>
            <a:off x="139700" y="1506550"/>
            <a:ext cx="7987800" cy="41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dirty="0"/>
              <a:t>Kim Ferguson</a:t>
            </a:r>
            <a:endParaRPr sz="2229"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dirty="0"/>
              <a:t>→ Research Data Management Specialist at DANS-KNAW</a:t>
            </a:r>
            <a:endParaRPr sz="2229"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dirty="0"/>
              <a:t>	DANS - Data Archiving &amp; Networked Services</a:t>
            </a:r>
            <a:endParaRPr sz="2229"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dirty="0"/>
              <a:t>	Database: EASY (Data Stations soon)</a:t>
            </a:r>
            <a:endParaRPr sz="2229"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dirty="0"/>
              <a:t>→ PhD in insect genetics, postdoc in metabarcoding</a:t>
            </a:r>
            <a:endParaRPr sz="2229"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dirty="0"/>
              <a:t>→ Open Science advocate</a:t>
            </a:r>
            <a:endParaRPr sz="2229" dirty="0"/>
          </a:p>
          <a:p>
            <a:pPr marL="0" lvl="0" indent="45720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u="sng" dirty="0">
                <a:solidFill>
                  <a:schemeClr val="hlink"/>
                </a:solidFill>
                <a:hlinkClick r:id="rId3"/>
              </a:rPr>
              <a:t>depositing data sets</a:t>
            </a:r>
            <a:r>
              <a:rPr lang="en-US" sz="2229" dirty="0"/>
              <a:t>, </a:t>
            </a:r>
            <a:endParaRPr sz="2229" dirty="0"/>
          </a:p>
          <a:p>
            <a:pPr marL="0" lvl="0" indent="45720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u="sng" dirty="0">
                <a:solidFill>
                  <a:schemeClr val="hlink"/>
                </a:solidFill>
                <a:hlinkClick r:id="rId4"/>
              </a:rPr>
              <a:t>publishing preprints</a:t>
            </a:r>
            <a:r>
              <a:rPr lang="en-US" sz="2229" dirty="0"/>
              <a:t>, </a:t>
            </a:r>
            <a:endParaRPr sz="2229" dirty="0"/>
          </a:p>
          <a:p>
            <a:pPr marL="0" lvl="0" indent="45720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u="sng" dirty="0">
                <a:solidFill>
                  <a:schemeClr val="hlink"/>
                </a:solidFill>
                <a:hlinkClick r:id="rId5"/>
              </a:rPr>
              <a:t>open access publishing</a:t>
            </a:r>
            <a:r>
              <a:rPr lang="en-US" sz="2229" dirty="0"/>
              <a:t>, and</a:t>
            </a:r>
            <a:endParaRPr dirty="0"/>
          </a:p>
          <a:p>
            <a:pPr marL="0" lvl="0" indent="45720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ct val="101851"/>
              <a:buNone/>
            </a:pPr>
            <a:r>
              <a:rPr lang="en-US" sz="2229" u="sng" dirty="0">
                <a:solidFill>
                  <a:schemeClr val="hlink"/>
                </a:solidFill>
                <a:hlinkClick r:id="rId6"/>
              </a:rPr>
              <a:t>sharing posters &amp; presentations</a:t>
            </a:r>
            <a:endParaRPr dirty="0"/>
          </a:p>
        </p:txBody>
      </p:sp>
      <p:pic>
        <p:nvPicPr>
          <p:cNvPr id="69" name="Google Shape;69;g135b3950488_0_0" descr="waving hand emoji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85598" y="3175977"/>
            <a:ext cx="2529375" cy="252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g135b3950488_0_0" descr="person with glasses sitting in front of a laptop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17675" y="3725024"/>
            <a:ext cx="2355425" cy="235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8A277-D342-59B5-485C-16138824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60" y="-986003"/>
            <a:ext cx="11933480" cy="82417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NL" dirty="0"/>
              <a:t>he process</a:t>
            </a:r>
          </a:p>
        </p:txBody>
      </p:sp>
      <p:pic>
        <p:nvPicPr>
          <p:cNvPr id="91" name="Google Shape;91;g12014aa42b0_2_38" descr="FAIR Aware logo, Your first step towards your FAIR data(set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655549" cy="10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12014aa42b0_2_38"/>
          <p:cNvSpPr/>
          <p:nvPr/>
        </p:nvSpPr>
        <p:spPr>
          <a:xfrm>
            <a:off x="495400" y="2295033"/>
            <a:ext cx="2480000" cy="835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1E3A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20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Answer 10 simple FAIR questions</a:t>
            </a: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12014aa42b0_2_38" descr="Arrow pointing righ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158867" y="2399433"/>
            <a:ext cx="979200" cy="62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A7D4"/>
          </a:solidFill>
          <a:ln w="9525" cap="flat" cmpd="sng">
            <a:solidFill>
              <a:srgbClr val="00A7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81" name="Google Shape;81;g12014aa42b0_2_38"/>
          <p:cNvSpPr/>
          <p:nvPr/>
        </p:nvSpPr>
        <p:spPr>
          <a:xfrm>
            <a:off x="4354333" y="2191033"/>
            <a:ext cx="3020800" cy="1043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1E3A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0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Read the guidance texts to develop FAIR knowledge and skills</a:t>
            </a: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12014aa42b0_2_38" descr="Arrow pointing righ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591400" y="2399433"/>
            <a:ext cx="979200" cy="62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A7D4"/>
          </a:solidFill>
          <a:ln w="9525" cap="flat" cmpd="sng">
            <a:solidFill>
              <a:srgbClr val="00A7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82" name="Google Shape;82;g12014aa42b0_2_38"/>
          <p:cNvSpPr/>
          <p:nvPr/>
        </p:nvSpPr>
        <p:spPr>
          <a:xfrm>
            <a:off x="8896965" y="2191033"/>
            <a:ext cx="2756299" cy="939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1E3A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0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Leave feedback to improve the tool</a:t>
            </a: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12014aa42b0_2_38" descr="Arrow pointing down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5400000">
            <a:off x="9729367" y="3532497"/>
            <a:ext cx="815200" cy="62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A7D4"/>
          </a:solidFill>
          <a:ln w="9525" cap="flat" cmpd="sng">
            <a:solidFill>
              <a:srgbClr val="00A7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83" name="Google Shape;83;g12014aa42b0_2_38"/>
          <p:cNvSpPr/>
          <p:nvPr/>
        </p:nvSpPr>
        <p:spPr>
          <a:xfrm>
            <a:off x="8896967" y="4443531"/>
            <a:ext cx="2756300" cy="1043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1E3A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0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Receive your FAIR assessment scores</a:t>
            </a: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12014aa42b0_2_38" descr="Arrow pointing left"/>
          <p:cNvSpPr/>
          <p:nvPr/>
        </p:nvSpPr>
        <p:spPr>
          <a:xfrm rot="10800000">
            <a:off x="7591400" y="4657933"/>
            <a:ext cx="979200" cy="62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A7D4"/>
          </a:solidFill>
          <a:ln w="9525" cap="flat" cmpd="sng">
            <a:solidFill>
              <a:srgbClr val="00A7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85" name="Google Shape;85;g12014aa42b0_2_38"/>
          <p:cNvSpPr/>
          <p:nvPr/>
        </p:nvSpPr>
        <p:spPr>
          <a:xfrm>
            <a:off x="4354333" y="4452333"/>
            <a:ext cx="3020800" cy="1043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0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Create more FAIR data!</a:t>
            </a: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g12014aa42b0_2_38" descr="Arrow pointing left"/>
          <p:cNvSpPr/>
          <p:nvPr/>
        </p:nvSpPr>
        <p:spPr>
          <a:xfrm rot="10800000">
            <a:off x="3196933" y="4665533"/>
            <a:ext cx="979200" cy="62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A7D4"/>
          </a:solidFill>
          <a:ln w="9525" cap="flat" cmpd="sng">
            <a:solidFill>
              <a:srgbClr val="00A7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84" name="Google Shape;84;g12014aa42b0_2_38"/>
          <p:cNvSpPr/>
          <p:nvPr/>
        </p:nvSpPr>
        <p:spPr>
          <a:xfrm>
            <a:off x="538733" y="4556333"/>
            <a:ext cx="2480000" cy="835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1E3A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0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Spread the word!</a:t>
            </a:r>
            <a:endParaRPr sz="20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2014aa42b0_2_54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</a:pPr>
            <a:r>
              <a:rPr lang="en-US" sz="3200" dirty="0">
                <a:latin typeface="Daytona" panose="020B0604030500040204" pitchFamily="34" charset="0"/>
                <a:ea typeface="Calibri"/>
                <a:cs typeface="Calibri"/>
                <a:sym typeface="Calibri"/>
              </a:rPr>
              <a:t>Results so far</a:t>
            </a:r>
            <a:endParaRPr sz="3200" dirty="0">
              <a:latin typeface="Daytona" panose="020B060403050004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Pie chart where 28% are life sciences and 72 percent are other domains">
            <a:extLst>
              <a:ext uri="{FF2B5EF4-FFF2-40B4-BE49-F238E27FC236}">
                <a16:creationId xmlns:a16="http://schemas.microsoft.com/office/drawing/2014/main" id="{9C57D6F7-33CC-513F-F488-72B7B5645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6247"/>
            <a:ext cx="6394328" cy="4296925"/>
          </a:xfrm>
          <a:prstGeom prst="rect">
            <a:avLst/>
          </a:prstGeom>
        </p:spPr>
      </p:pic>
      <p:sp>
        <p:nvSpPr>
          <p:cNvPr id="99" name="Google Shape;99;g12014aa42b0_2_54"/>
          <p:cNvSpPr txBox="1"/>
          <p:nvPr/>
        </p:nvSpPr>
        <p:spPr>
          <a:xfrm>
            <a:off x="5863833" y="1031800"/>
            <a:ext cx="5515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rPr>
              <a:t>Over </a:t>
            </a:r>
            <a:r>
              <a:rPr lang="en-US" sz="3300" u="none" strike="noStrike" cap="none" dirty="0">
                <a:solidFill>
                  <a:srgbClr val="00A7D4"/>
                </a:solidFill>
                <a:latin typeface="Century Gothic" panose="020B0502020202020204" pitchFamily="34" charset="0"/>
                <a:sym typeface="Arial"/>
              </a:rPr>
              <a:t>900 </a:t>
            </a:r>
            <a:r>
              <a:rPr lang="en-US" sz="28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rPr>
              <a:t>users with a </a:t>
            </a:r>
            <a:r>
              <a:rPr lang="en-US" sz="3300" u="none" strike="noStrike" cap="none" dirty="0">
                <a:solidFill>
                  <a:srgbClr val="00A7D4"/>
                </a:solidFill>
                <a:latin typeface="Century Gothic" panose="020B0502020202020204" pitchFamily="34" charset="0"/>
                <a:sym typeface="Arial"/>
              </a:rPr>
              <a:t>81%</a:t>
            </a:r>
            <a:r>
              <a:rPr lang="en-US" sz="28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sym typeface="Arial"/>
              </a:rPr>
              <a:t> usability rating!</a:t>
            </a:r>
            <a:endParaRPr sz="28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98" name="Google Shape;98;g12014aa42b0_2_54"/>
          <p:cNvSpPr txBox="1"/>
          <p:nvPr/>
        </p:nvSpPr>
        <p:spPr>
          <a:xfrm>
            <a:off x="5087007" y="2591900"/>
            <a:ext cx="6855393" cy="2182608"/>
          </a:xfrm>
          <a:prstGeom prst="rect">
            <a:avLst/>
          </a:prstGeom>
          <a:noFill/>
          <a:ln w="9525" cap="rnd" cmpd="sng">
            <a:solidFill>
              <a:srgbClr val="00A7D4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0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“The FAIR principles were not familiar to me at the time when I was trying to get published. The FAIR-Aware tool is informative and easy to use as a point of reference for my further publication career” </a:t>
            </a:r>
            <a:endParaRPr sz="20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152400" marR="0" lvl="0" indent="60960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000" i="1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- Researcher from the life science domain</a:t>
            </a:r>
            <a:endParaRPr sz="2000" i="1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33f59c64b9_1_20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Daytona" panose="020B0604030500040204" pitchFamily="34" charset="0"/>
              </a:rPr>
              <a:t>So what does it do?</a:t>
            </a:r>
            <a:endParaRPr dirty="0">
              <a:latin typeface="Daytona" panose="020B0604030500040204" pitchFamily="34" charset="0"/>
            </a:endParaRPr>
          </a:p>
        </p:txBody>
      </p:sp>
      <p:pic>
        <p:nvPicPr>
          <p:cNvPr id="106" name="Google Shape;106;g133f59c64b9_1_20" descr="FAIR Awar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8225" y="1525400"/>
            <a:ext cx="6655549" cy="10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133f59c64b9_1_20"/>
          <p:cNvSpPr txBox="1"/>
          <p:nvPr/>
        </p:nvSpPr>
        <p:spPr>
          <a:xfrm>
            <a:off x="3286375" y="2841213"/>
            <a:ext cx="6461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u="sng" strike="noStrike" cap="none" dirty="0">
                <a:solidFill>
                  <a:schemeClr val="hlink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  <a:hlinkClick r:id="rId4"/>
              </a:rPr>
              <a:t>→ Let’s take a look at FAIR Aware</a:t>
            </a:r>
            <a:endParaRPr sz="25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g133f59c64b9_1_20"/>
          <p:cNvSpPr txBox="1">
            <a:spLocks noGrp="1"/>
          </p:cNvSpPr>
          <p:nvPr>
            <p:ph type="body" idx="1"/>
          </p:nvPr>
        </p:nvSpPr>
        <p:spPr>
          <a:xfrm>
            <a:off x="139700" y="3683226"/>
            <a:ext cx="11582400" cy="17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dirty="0"/>
              <a:t>Note 1: The tool works best when you’re about to deposit a data set, but can be useful to think about what you need to consider or when you’re writing a data management plan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dirty="0"/>
              <a:t>Note 2: A lot of the elements can be taken care of by a trustworthy repository, which we will look at shortly after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365fcb62cc_0_40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6666"/>
              <a:buNone/>
            </a:pPr>
            <a:r>
              <a:rPr lang="en-US" dirty="0">
                <a:latin typeface="Daytona" panose="020B0604030500040204" pitchFamily="34" charset="0"/>
              </a:rPr>
              <a:t>Data repositories: good for finding data, good for storing data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113" name="Google Shape;113;g1365fcb62cc_0_40"/>
          <p:cNvSpPr txBox="1">
            <a:spLocks noGrp="1"/>
          </p:cNvSpPr>
          <p:nvPr>
            <p:ph type="body" idx="1"/>
          </p:nvPr>
        </p:nvSpPr>
        <p:spPr>
          <a:xfrm>
            <a:off x="139700" y="2298551"/>
            <a:ext cx="11582400" cy="25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sz="2900" dirty="0"/>
              <a:t>What is archiving? What about publishing a dataset?</a:t>
            </a:r>
            <a:endParaRPr sz="2900" dirty="0"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endParaRPr sz="2900" dirty="0"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endParaRPr sz="2900" dirty="0"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sz="2900" dirty="0"/>
              <a:t>Internal shared drives are useful for colleagues, but aren’t the same as publishing a dataset in a repository.</a:t>
            </a:r>
            <a:endParaRPr sz="2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2014aa42b0_7_11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 dirty="0">
                <a:latin typeface="Daytona" panose="020B0604030500040204" pitchFamily="34" charset="0"/>
              </a:rPr>
              <a:t>Repositories &amp; FAIR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120" name="Google Shape;120;g12014aa42b0_7_11"/>
          <p:cNvSpPr txBox="1"/>
          <p:nvPr/>
        </p:nvSpPr>
        <p:spPr>
          <a:xfrm>
            <a:off x="432489" y="1229597"/>
            <a:ext cx="3926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A good repository: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21" name="Google Shape;121;g12014aa42b0_7_11"/>
          <p:cNvSpPr txBox="1"/>
          <p:nvPr/>
        </p:nvSpPr>
        <p:spPr>
          <a:xfrm>
            <a:off x="421433" y="2018271"/>
            <a:ext cx="115167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Provides a Persistent Identifier (PID) to your dataset = </a:t>
            </a:r>
            <a:r>
              <a:rPr lang="en-US" sz="2400" u="none" strike="noStrike" cap="none" dirty="0">
                <a:solidFill>
                  <a:srgbClr val="C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Findable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Enables the inclusion of rich metadata = </a:t>
            </a:r>
            <a:r>
              <a:rPr lang="en-US" sz="2400" u="none" strike="noStrike" cap="none" dirty="0">
                <a:solidFill>
                  <a:srgbClr val="C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Reusable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Allows for human and machine findable and readable metadata = </a:t>
            </a:r>
            <a:r>
              <a:rPr lang="en-US" sz="2400" u="none" strike="noStrike" cap="none" dirty="0">
                <a:solidFill>
                  <a:srgbClr val="C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Findable + Accessible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Uses Knowledge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Organisation</a:t>
            </a:r>
            <a:r>
              <a:rPr lang="en-US" sz="24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 Systems (KOS), such as vocabularies, to improve the quality of metadata = </a:t>
            </a:r>
            <a:r>
              <a:rPr lang="en-US" sz="2400" u="none" strike="noStrike" cap="none" dirty="0">
                <a:solidFill>
                  <a:srgbClr val="C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Reusable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Provides long term and easy access to your data = </a:t>
            </a:r>
            <a:r>
              <a:rPr lang="en-US" sz="2400" u="none" strike="noStrike" cap="none" dirty="0">
                <a:solidFill>
                  <a:srgbClr val="C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Accessible + Reusable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.......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124" name="Google Shape;124;g12014aa42b0_7_11"/>
          <p:cNvSpPr txBox="1"/>
          <p:nvPr/>
        </p:nvSpPr>
        <p:spPr>
          <a:xfrm>
            <a:off x="4212775" y="5048625"/>
            <a:ext cx="3554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u="none" strike="noStrike" cap="none" dirty="0">
                <a:solidFill>
                  <a:srgbClr val="385623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A good repository means FAIR data</a:t>
            </a:r>
            <a:endParaRPr sz="170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pic>
        <p:nvPicPr>
          <p:cNvPr id="123" name="Google Shape;123;g12014aa42b0_7_11" descr="FAIR infographic, with a magnifying glass for Findable, a finger clicking a button for Accessible, a set of gears for Interoperable, and a recycling sign for Reusab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7250" y="4934949"/>
            <a:ext cx="3356704" cy="1139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33f59c64b9_1_25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Daytona" panose="020B0604030500040204" pitchFamily="34" charset="0"/>
              </a:rPr>
              <a:t>Where to deposit data, or find data for re-use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130" name="Google Shape;130;g133f59c64b9_1_25"/>
          <p:cNvSpPr txBox="1">
            <a:spLocks noGrp="1"/>
          </p:cNvSpPr>
          <p:nvPr>
            <p:ph type="body" idx="1"/>
          </p:nvPr>
        </p:nvSpPr>
        <p:spPr>
          <a:xfrm>
            <a:off x="139700" y="1519825"/>
            <a:ext cx="11582400" cy="44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dirty="0"/>
              <a:t>Depositing sequence data:</a:t>
            </a:r>
            <a:endParaRPr dirty="0"/>
          </a:p>
          <a:p>
            <a:pPr marL="457200" lvl="0" indent="-3619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100"/>
              <a:buChar char="-"/>
            </a:pPr>
            <a:r>
              <a:rPr lang="en-US" dirty="0"/>
              <a:t>ENA &lt;&gt; GenBank &lt;&gt; DDBJ (share sequences, trustworthy, all use MIBBI)</a:t>
            </a:r>
            <a:endParaRPr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-US" dirty="0"/>
              <a:t>Organism domain or species/family-specific databases? In addition, never only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dirty="0"/>
              <a:t>Depositing everything else, or finding (non-sequence) data for re-use?</a:t>
            </a:r>
            <a:endParaRPr dirty="0"/>
          </a:p>
          <a:p>
            <a:pPr marL="457200" lvl="0" indent="-3619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100"/>
              <a:buChar char="-"/>
            </a:pPr>
            <a:r>
              <a:rPr lang="en-US" dirty="0"/>
              <a:t>Domain-specific repositories likely have more applicable metadata or keywords</a:t>
            </a:r>
            <a:endParaRPr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-US" dirty="0"/>
              <a:t>Some institutions or universities have their own repositories, making it easier for you to deposit</a:t>
            </a:r>
            <a:endParaRPr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-US" dirty="0"/>
              <a:t>National repositories like DANS-EASY are also good options, but you need to bring in your supervisor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dirty="0"/>
              <a:t>So what else is out there? Browse-by-subject in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Re3Data is a great starting point.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2014aa42b0_7_38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80" cy="824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en-US" dirty="0">
                <a:latin typeface="Daytona" panose="020B0604030500040204" pitchFamily="34" charset="0"/>
              </a:rPr>
              <a:t>A convenient tool/site: re3data.org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137" name="Google Shape;137;g12014aa42b0_7_38"/>
          <p:cNvSpPr txBox="1"/>
          <p:nvPr/>
        </p:nvSpPr>
        <p:spPr>
          <a:xfrm>
            <a:off x="432800" y="1627324"/>
            <a:ext cx="3322200" cy="34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u="sng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https://www.re3data.org</a:t>
            </a:r>
            <a:endParaRPr sz="18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Over 2600 international repositories for a wide spread of domains</a:t>
            </a:r>
            <a:endParaRPr sz="20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Plentiful filters to find appropriate repositories </a:t>
            </a:r>
            <a:endParaRPr sz="20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36" name="Google Shape;136;g12014aa42b0_7_38" descr="All categories circle, text is not readab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0208" y="2365993"/>
            <a:ext cx="2257451" cy="2248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12014aa42b0_7_38"/>
          <p:cNvSpPr txBox="1"/>
          <p:nvPr/>
        </p:nvSpPr>
        <p:spPr>
          <a:xfrm>
            <a:off x="4534198" y="4622866"/>
            <a:ext cx="179823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All Categories</a:t>
            </a:r>
            <a:endParaRPr sz="18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39" name="Google Shape;139;g12014aa42b0_7_38" descr="View of the category selector, it's a round red interface with small writing that re-scales when items are selected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06521" y="2510020"/>
            <a:ext cx="3269778" cy="320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12014aa42b0_7_38"/>
          <p:cNvSpPr txBox="1"/>
          <p:nvPr/>
        </p:nvSpPr>
        <p:spPr>
          <a:xfrm>
            <a:off x="9706163" y="1966608"/>
            <a:ext cx="2257500" cy="955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Life Science Repositories</a:t>
            </a:r>
            <a:endParaRPr sz="18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Categories</a:t>
            </a:r>
            <a:endParaRPr sz="1800" u="none" strike="noStrike" cap="none" dirty="0">
              <a:solidFill>
                <a:schemeClr val="dk1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80" cy="824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en-US" dirty="0">
                <a:latin typeface="Daytona" panose="020B0604030500040204" pitchFamily="34" charset="0"/>
              </a:rPr>
              <a:t>But how much can we cover in 25 minutes?</a:t>
            </a:r>
            <a:endParaRPr dirty="0">
              <a:latin typeface="Daytona" panose="020B0604030500040204" pitchFamily="34" charset="0"/>
            </a:endParaRPr>
          </a:p>
        </p:txBody>
      </p:sp>
      <p:pic>
        <p:nvPicPr>
          <p:cNvPr id="147" name="Google Shape;147;p2" descr="screenshot from tutorial website, showing that it is an online tutorial, &quot;Bringing data to life: Data management for the biomolecular sciences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7150" y="1441319"/>
            <a:ext cx="6886575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"/>
          <p:cNvSpPr txBox="1"/>
          <p:nvPr/>
        </p:nvSpPr>
        <p:spPr>
          <a:xfrm>
            <a:off x="823638" y="4489325"/>
            <a:ext cx="9933600" cy="110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u="sng" strike="noStrike" cap="none" dirty="0">
                <a:solidFill>
                  <a:srgbClr val="F3F3F3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online tutorial from EMBL-EBI</a:t>
            </a:r>
            <a:r>
              <a:rPr lang="en-US" sz="2000" u="none" strike="noStrike" cap="none" dirty="0">
                <a:solidFill>
                  <a:srgbClr val="F3F3F3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 is self-paced and can provide a great structure for learning data management, but you don’t necessarily need it. </a:t>
            </a:r>
            <a:endParaRPr sz="2000" u="none" strike="noStrike" cap="none" dirty="0">
              <a:solidFill>
                <a:srgbClr val="F3F3F3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u="none" strike="noStrike" cap="none" dirty="0">
                <a:solidFill>
                  <a:srgbClr val="F3F3F3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.: recommended for those who want to know more.</a:t>
            </a:r>
            <a:endParaRPr sz="2000" u="none" strike="noStrike" cap="none" dirty="0">
              <a:solidFill>
                <a:srgbClr val="F3F3F3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2014aa42b0_1_32"/>
          <p:cNvSpPr txBox="1">
            <a:spLocks noGrp="1"/>
          </p:cNvSpPr>
          <p:nvPr>
            <p:ph type="title"/>
          </p:nvPr>
        </p:nvSpPr>
        <p:spPr>
          <a:xfrm>
            <a:off x="139700" y="152221"/>
            <a:ext cx="11933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Daytona" panose="020B0604030500040204" pitchFamily="34" charset="0"/>
              </a:rPr>
              <a:t>References/Further Reading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154" name="Google Shape;154;g12014aa42b0_1_32"/>
          <p:cNvSpPr txBox="1">
            <a:spLocks noGrp="1"/>
          </p:cNvSpPr>
          <p:nvPr>
            <p:ph type="body" idx="1"/>
          </p:nvPr>
        </p:nvSpPr>
        <p:spPr>
          <a:xfrm>
            <a:off x="139700" y="1222750"/>
            <a:ext cx="11582400" cy="47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1800"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dirty="0"/>
              <a:t>FAIR Aware: </a:t>
            </a:r>
            <a:r>
              <a:rPr lang="en-US" sz="1800" u="sng" dirty="0">
                <a:solidFill>
                  <a:schemeClr val="hlink"/>
                </a:solidFill>
                <a:hlinkClick r:id="rId3"/>
              </a:rPr>
              <a:t>https://fairaware.dans.knaw.nl/</a:t>
            </a:r>
            <a:r>
              <a:rPr lang="en-US" sz="1800" dirty="0"/>
              <a:t> </a:t>
            </a:r>
            <a:endParaRPr sz="1800"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dirty="0"/>
              <a:t>Re3Data: </a:t>
            </a:r>
            <a:r>
              <a:rPr lang="en-US" sz="1800" u="sng" dirty="0">
                <a:solidFill>
                  <a:schemeClr val="hlink"/>
                </a:solidFill>
                <a:hlinkClick r:id="rId4"/>
              </a:rPr>
              <a:t>https://www.re3data.org/</a:t>
            </a:r>
            <a:r>
              <a:rPr lang="en-US" sz="1800" dirty="0"/>
              <a:t> </a:t>
            </a:r>
            <a:endParaRPr sz="1800"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erdana"/>
              <a:buChar char="-"/>
            </a:pPr>
            <a:r>
              <a:rPr lang="en-US" sz="1800" dirty="0"/>
              <a:t>All emojis designed by </a:t>
            </a:r>
            <a:r>
              <a:rPr lang="en-US" sz="1800" u="sng" dirty="0">
                <a:solidFill>
                  <a:schemeClr val="hlink"/>
                </a:solidFill>
                <a:hlinkClick r:id="rId5"/>
              </a:rPr>
              <a:t>OpenMoji</a:t>
            </a:r>
            <a:r>
              <a:rPr lang="en-US" sz="1800" dirty="0"/>
              <a:t> – the open-source emoji and icon project. License: </a:t>
            </a:r>
            <a:r>
              <a:rPr lang="en-US" sz="1800" u="sng" dirty="0">
                <a:solidFill>
                  <a:schemeClr val="hlink"/>
                </a:solidFill>
                <a:hlinkClick r:id="rId6"/>
              </a:rPr>
              <a:t>CC BY-SA 4.0</a:t>
            </a: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Additional resources</a:t>
            </a:r>
            <a:endParaRPr sz="1800"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dirty="0" err="1"/>
              <a:t>BioSB</a:t>
            </a:r>
            <a:r>
              <a:rPr lang="en-US" sz="1800" dirty="0"/>
              <a:t> - Netherlands Bioinformatics and Systems Biology research school: </a:t>
            </a:r>
            <a:r>
              <a:rPr lang="en-US" sz="1800" u="sng" dirty="0">
                <a:solidFill>
                  <a:schemeClr val="hlink"/>
                </a:solidFill>
                <a:hlinkClick r:id="rId7"/>
              </a:rPr>
              <a:t>https://www.dtls.nl/biosb/</a:t>
            </a:r>
            <a:r>
              <a:rPr lang="en-US" sz="1800" dirty="0"/>
              <a:t> </a:t>
            </a:r>
            <a:endParaRPr sz="1800"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 dirty="0"/>
              <a:t>Additional courses/workshops:</a:t>
            </a:r>
            <a:endParaRPr sz="1800"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dirty="0">
                <a:latin typeface="Century Gothic" panose="020B0502020202020204" pitchFamily="34" charset="0"/>
              </a:rPr>
              <a:t>EMBL-EBI Course on Research Data Management in Bioinformatics: </a:t>
            </a:r>
            <a:r>
              <a:rPr lang="en-US" u="sng" dirty="0">
                <a:solidFill>
                  <a:schemeClr val="hlink"/>
                </a:solidFill>
                <a:latin typeface="Century Gothic" panose="020B0502020202020204" pitchFamily="34" charset="0"/>
                <a:hlinkClick r:id="rId8"/>
              </a:rPr>
              <a:t>https://www.ebi.ac.uk/training/online/courses/bringing-data-to-life-data-management/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endParaRPr dirty="0">
              <a:latin typeface="Century Gothic" panose="020B0502020202020204" pitchFamily="34" charset="0"/>
            </a:endParaRPr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dirty="0">
                <a:latin typeface="Century Gothic" panose="020B0502020202020204" pitchFamily="34" charset="0"/>
              </a:rPr>
              <a:t>DTL page for training: </a:t>
            </a:r>
            <a:r>
              <a:rPr lang="en-US" u="sng" dirty="0">
                <a:solidFill>
                  <a:schemeClr val="hlink"/>
                </a:solidFill>
                <a:latin typeface="Century Gothic" panose="020B0502020202020204" pitchFamily="34" charset="0"/>
                <a:hlinkClick r:id="rId9"/>
              </a:rPr>
              <a:t>https://www.dtls.nl/training-and-education/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endParaRPr dirty="0">
              <a:latin typeface="Century Gothic" panose="020B0502020202020204" pitchFamily="34" charset="0"/>
            </a:endParaRPr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dirty="0">
                <a:latin typeface="Century Gothic" panose="020B0502020202020204" pitchFamily="34" charset="0"/>
              </a:rPr>
              <a:t>eScience Center for training: </a:t>
            </a:r>
            <a:r>
              <a:rPr lang="en-US" u="sng" dirty="0">
                <a:solidFill>
                  <a:schemeClr val="hlink"/>
                </a:solidFill>
                <a:latin typeface="Century Gothic" panose="020B0502020202020204" pitchFamily="34" charset="0"/>
                <a:hlinkClick r:id="rId10"/>
              </a:rPr>
              <a:t>https://www.esciencecenter.nl/digital-skills/</a:t>
            </a:r>
            <a:endParaRPr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8153-4460-CB8F-0F01-A8951B7E46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013" y="1900564"/>
            <a:ext cx="10515600" cy="1325563"/>
          </a:xfrm>
        </p:spPr>
        <p:txBody>
          <a:bodyPr/>
          <a:lstStyle/>
          <a:p>
            <a:pPr rtl="0"/>
            <a:r>
              <a:rPr lang="en-US" sz="4000" b="0" i="0" dirty="0">
                <a:solidFill>
                  <a:srgbClr val="000000"/>
                </a:solidFill>
                <a:effectLst/>
                <a:latin typeface="Daytona" panose="020B0604030500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 for your attention!</a:t>
            </a:r>
            <a:endParaRPr lang="en-NL" dirty="0">
              <a:effectLst/>
            </a:endParaRPr>
          </a:p>
          <a:p>
            <a:endParaRPr lang="en-NL" dirty="0"/>
          </a:p>
        </p:txBody>
      </p:sp>
      <p:sp>
        <p:nvSpPr>
          <p:cNvPr id="160" name="Google Shape;160;p3"/>
          <p:cNvSpPr txBox="1">
            <a:spLocks noGrp="1"/>
          </p:cNvSpPr>
          <p:nvPr>
            <p:ph type="body" idx="2"/>
          </p:nvPr>
        </p:nvSpPr>
        <p:spPr>
          <a:xfrm>
            <a:off x="149226" y="3495186"/>
            <a:ext cx="11941175" cy="48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 dirty="0" err="1"/>
              <a:t>kim.ferguson@dans.knaw.nl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61" name="Google Shape;161;p3"/>
          <p:cNvSpPr txBox="1">
            <a:spLocks noGrp="1"/>
          </p:cNvSpPr>
          <p:nvPr>
            <p:ph type="body" idx="3"/>
          </p:nvPr>
        </p:nvSpPr>
        <p:spPr>
          <a:xfrm>
            <a:off x="149226" y="3984287"/>
            <a:ext cx="11941175" cy="48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 dirty="0"/>
              <a:t>Twitter: @</a:t>
            </a:r>
            <a:r>
              <a:rPr lang="en-US" dirty="0" err="1"/>
              <a:t>DANS_knaw_nwo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62" name="Google Shape;162;p3"/>
          <p:cNvSpPr txBox="1">
            <a:spLocks noGrp="1"/>
          </p:cNvSpPr>
          <p:nvPr>
            <p:ph type="body" idx="4"/>
          </p:nvPr>
        </p:nvSpPr>
        <p:spPr>
          <a:xfrm>
            <a:off x="149226" y="4474033"/>
            <a:ext cx="11941175" cy="48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 dirty="0" err="1"/>
              <a:t>dans.knaw.nl</a:t>
            </a:r>
            <a:r>
              <a:rPr lang="en-US" dirty="0"/>
              <a:t>/</a:t>
            </a:r>
            <a:r>
              <a:rPr lang="en-US" dirty="0" err="1"/>
              <a:t>en</a:t>
            </a:r>
            <a:endParaRPr dirty="0"/>
          </a:p>
        </p:txBody>
      </p:sp>
      <p:sp>
        <p:nvSpPr>
          <p:cNvPr id="163" name="Google Shape;163;p3"/>
          <p:cNvSpPr txBox="1"/>
          <p:nvPr/>
        </p:nvSpPr>
        <p:spPr>
          <a:xfrm>
            <a:off x="527550" y="5225150"/>
            <a:ext cx="9181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FAIR Aware slides: </a:t>
            </a:r>
            <a:r>
              <a:rPr lang="en-US" sz="1400" u="none" strike="noStrike" cap="none" dirty="0" err="1">
                <a:solidFill>
                  <a:srgbClr val="0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Maaike</a:t>
            </a:r>
            <a:r>
              <a:rPr lang="en-US" sz="14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 </a:t>
            </a:r>
            <a:r>
              <a:rPr lang="en-US" sz="1400" u="none" strike="noStrike" cap="none" dirty="0" err="1">
                <a:solidFill>
                  <a:srgbClr val="0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Verburg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u="none" strike="noStrike" cap="none" dirty="0">
                <a:solidFill>
                  <a:srgbClr val="000000"/>
                </a:solidFill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Re3Data slides: Cees Hof</a:t>
            </a:r>
            <a:endParaRPr sz="1400" u="none" strike="noStrike" cap="none" dirty="0">
              <a:solidFill>
                <a:srgbClr val="000000"/>
              </a:solidFill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dirty="0"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All emojis designed by </a:t>
            </a:r>
            <a:r>
              <a:rPr lang="en-US" dirty="0" err="1"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OpenMoji</a:t>
            </a:r>
            <a:r>
              <a:rPr lang="en-US" dirty="0">
                <a:latin typeface="Century Gothic" panose="020B0502020202020204" pitchFamily="34" charset="0"/>
                <a:ea typeface="Verdana"/>
                <a:cs typeface="Verdana"/>
                <a:sym typeface="Verdana"/>
              </a:rPr>
              <a:t> – the open-source emoji and icon project. License: CC BY-SA 4.0</a:t>
            </a:r>
            <a:endParaRPr dirty="0">
              <a:latin typeface="Century Gothic" panose="020B0502020202020204" pitchFamily="34" charset="0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792</Words>
  <Application>Microsoft Macintosh PowerPoint</Application>
  <PresentationFormat>Widescreen</PresentationFormat>
  <Paragraphs>90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Daytona</vt:lpstr>
      <vt:lpstr>Verdana</vt:lpstr>
      <vt:lpstr>Office Theme</vt:lpstr>
      <vt:lpstr>a tool to aid you in your open data adventure </vt:lpstr>
      <vt:lpstr>Who am I?</vt:lpstr>
      <vt:lpstr>The process</vt:lpstr>
      <vt:lpstr>Results so far</vt:lpstr>
      <vt:lpstr>So what does it do?</vt:lpstr>
      <vt:lpstr>Data repositories: good for finding data, good for storing data</vt:lpstr>
      <vt:lpstr>Repositories &amp; FAIR</vt:lpstr>
      <vt:lpstr>Where to deposit data, or find data for re-use</vt:lpstr>
      <vt:lpstr>A convenient tool/site: re3data.org</vt:lpstr>
      <vt:lpstr>But how much can we cover in 25 minutes?</vt:lpstr>
      <vt:lpstr>References/Further Reading</vt:lpstr>
      <vt:lpstr>Thanks for your attention!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Ferguson</dc:creator>
  <cp:lastModifiedBy>Kim Ferguson</cp:lastModifiedBy>
  <cp:revision>4</cp:revision>
  <dcterms:created xsi:type="dcterms:W3CDTF">2022-03-14T09:34:23Z</dcterms:created>
  <dcterms:modified xsi:type="dcterms:W3CDTF">2023-05-23T14:38:35Z</dcterms:modified>
</cp:coreProperties>
</file>