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349" r:id="rId2"/>
    <p:sldId id="450" r:id="rId3"/>
    <p:sldId id="358" r:id="rId4"/>
    <p:sldId id="428" r:id="rId5"/>
    <p:sldId id="402" r:id="rId6"/>
    <p:sldId id="449" r:id="rId7"/>
    <p:sldId id="433" r:id="rId8"/>
    <p:sldId id="452" r:id="rId9"/>
    <p:sldId id="451" r:id="rId10"/>
    <p:sldId id="440" r:id="rId11"/>
    <p:sldId id="432" r:id="rId12"/>
    <p:sldId id="435" r:id="rId13"/>
    <p:sldId id="447" r:id="rId14"/>
    <p:sldId id="420" r:id="rId15"/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454" r:id="rId31"/>
    <p:sldId id="455" r:id="rId32"/>
    <p:sldId id="272" r:id="rId33"/>
    <p:sldId id="276" r:id="rId34"/>
    <p:sldId id="273" r:id="rId35"/>
    <p:sldId id="274" r:id="rId36"/>
    <p:sldId id="456" r:id="rId37"/>
    <p:sldId id="275" r:id="rId38"/>
    <p:sldId id="280" r:id="rId39"/>
    <p:sldId id="277" r:id="rId40"/>
    <p:sldId id="278" r:id="rId41"/>
    <p:sldId id="279" r:id="rId42"/>
    <p:sldId id="282" r:id="rId43"/>
    <p:sldId id="286" r:id="rId44"/>
    <p:sldId id="285" r:id="rId45"/>
    <p:sldId id="287" r:id="rId46"/>
    <p:sldId id="284" r:id="rId47"/>
    <p:sldId id="457" r:id="rId48"/>
    <p:sldId id="288" r:id="rId49"/>
  </p:sldIdLst>
  <p:sldSz cx="12192000" cy="6858000"/>
  <p:notesSz cx="6888163" cy="10017125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94" userDrawn="1">
          <p15:clr>
            <a:srgbClr val="A4A3A4"/>
          </p15:clr>
        </p15:guide>
        <p15:guide id="2" pos="4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3F1F3F-77E3-EE34-D85C-CD98774A9D8F}" name="Joshua Moore (Staff)" initials="J(" userId="S::jamoore@dundee.ac.uk::35fa35c4-5b79-4604-9c53-f4a29b063841" providerId="AD"/>
  <p188:author id="{8C1C3595-8F08-4E94-53A8-BF9A1DB53DE3}" name="Guest User" initials="GU" userId="S::urn:spo:anon#0f4da2e70ccd7a27b4a6a353f83ccc24603d3410ac21f12ceebb84ae9b200420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C8C8"/>
    <a:srgbClr val="FCFCFC"/>
    <a:srgbClr val="C9C9C9"/>
    <a:srgbClr val="00983A"/>
    <a:srgbClr val="FFB66A"/>
    <a:srgbClr val="92D050"/>
    <a:srgbClr val="FFD500"/>
    <a:srgbClr val="CBE3C4"/>
    <a:srgbClr val="00ACA0"/>
    <a:srgbClr val="FA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00" autoAdjust="0"/>
    <p:restoredTop sz="95155" autoAdjust="0"/>
  </p:normalViewPr>
  <p:slideViewPr>
    <p:cSldViewPr snapToGrid="0">
      <p:cViewPr varScale="1">
        <p:scale>
          <a:sx n="116" d="100"/>
          <a:sy n="116" d="100"/>
        </p:scale>
        <p:origin x="782" y="67"/>
      </p:cViewPr>
      <p:guideLst>
        <p:guide orient="horz" pos="1094"/>
        <p:guide pos="461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1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1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7DF5C-9367-4E0E-ADFF-2AB1D905E32E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817" y="4820741"/>
            <a:ext cx="5510530" cy="394424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4965"/>
            <a:ext cx="2984871" cy="5021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1698" y="9514965"/>
            <a:ext cx="2984871" cy="5021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178D8-85B8-4F59-AF98-E3FD0E2EA7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024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0178D8-85B8-4F59-AF98-E3FD0E2EA78F}" type="slidenum">
              <a:rPr kumimoji="0" lang="de-DE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13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178D8-85B8-4F59-AF98-E3FD0E2EA78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8008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Problem, dass Bilddaten so komplex und groß sind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178D8-85B8-4F59-AF98-E3FD0E2EA78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5102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178D8-85B8-4F59-AF98-E3FD0E2EA78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408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178D8-85B8-4F59-AF98-E3FD0E2EA78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180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Researchers </a:t>
            </a:r>
            <a:r>
              <a:rPr lang="de-DE" dirty="0" err="1"/>
              <a:t>feed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, </a:t>
            </a:r>
            <a:r>
              <a:rPr lang="de-DE" dirty="0" err="1"/>
              <a:t>they</a:t>
            </a:r>
            <a:r>
              <a:rPr lang="de-DE" dirty="0"/>
              <a:t> do not so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consider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consumption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imaging</a:t>
            </a:r>
            <a:r>
              <a:rPr lang="de-DE" dirty="0"/>
              <a:t> </a:t>
            </a:r>
            <a:r>
              <a:rPr lang="de-DE" dirty="0" err="1"/>
              <a:t>data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…but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status</a:t>
            </a:r>
            <a:r>
              <a:rPr lang="de-DE" dirty="0"/>
              <a:t> quo. The </a:t>
            </a:r>
            <a:r>
              <a:rPr lang="de-DE" dirty="0" err="1"/>
              <a:t>status</a:t>
            </a:r>
            <a:r>
              <a:rPr lang="de-DE" dirty="0"/>
              <a:t> quo </a:t>
            </a:r>
            <a:r>
              <a:rPr lang="de-DE" dirty="0" err="1"/>
              <a:t>is</a:t>
            </a:r>
            <a:r>
              <a:rPr lang="de-DE" dirty="0"/>
              <a:t> (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178D8-85B8-4F59-AF98-E3FD0E2EA78F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4648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colleagues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consider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infrastrutcures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beneficial</a:t>
            </a:r>
            <a:r>
              <a:rPr lang="de-DE" dirty="0"/>
              <a:t>. </a:t>
            </a:r>
          </a:p>
          <a:p>
            <a:r>
              <a:rPr lang="de-DE" dirty="0"/>
              <a:t>Who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capacity</a:t>
            </a:r>
            <a:r>
              <a:rPr lang="de-DE" dirty="0"/>
              <a:t> and </a:t>
            </a:r>
            <a:r>
              <a:rPr lang="de-DE" dirty="0" err="1"/>
              <a:t>knowledge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build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infrastructures</a:t>
            </a:r>
            <a:r>
              <a:rPr lang="de-DE" dirty="0"/>
              <a:t>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178D8-85B8-4F59-AF98-E3FD0E2EA78F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7871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178D8-85B8-4F59-AF98-E3FD0E2EA78F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871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013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9248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791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6636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000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88797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17720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1387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3893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5218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11104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8207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5360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94255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54186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41750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15801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45035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Institutional </a:t>
            </a:r>
            <a:r>
              <a:rPr lang="de-DE" dirty="0" err="1"/>
              <a:t>members</a:t>
            </a:r>
            <a:r>
              <a:rPr lang="de-DE" dirty="0"/>
              <a:t>: </a:t>
            </a:r>
            <a:r>
              <a:rPr lang="de-DE" dirty="0" err="1"/>
              <a:t>who</a:t>
            </a:r>
            <a:r>
              <a:rPr lang="de-DE" dirty="0"/>
              <a:t> will vote??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9487F-4027-480A-806B-3173AE55B695}" type="slidenum">
              <a:rPr lang="de-DE" smtClean="0"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6064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5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/>
              <a:t>Master-Untertitelformat bearbeiten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09.03.2021</a:t>
            </a:r>
            <a:endParaRPr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German BioImaging Community Meeting 2021</a:t>
            </a: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16BF97-E854-4822-8704-8905D7A74C6E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09.03.2021</a:t>
            </a:r>
            <a:endParaRPr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German BioImaging Community Meeting 2021</a:t>
            </a: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16BF97-E854-4822-8704-8905D7A74C6E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Abschnitts- überschrift">
    <p:bg>
      <p:bgPr>
        <a:gradFill>
          <a:gsLst>
            <a:gs pos="0">
              <a:schemeClr val="bg1"/>
            </a:gs>
            <a:gs pos="26000">
              <a:srgbClr val="F2F2F2"/>
            </a:gs>
            <a:gs pos="100000">
              <a:srgbClr val="00983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/>
          <a:srcRect t="23130"/>
          <a:stretch/>
        </p:blipFill>
        <p:spPr bwMode="auto">
          <a:xfrm>
            <a:off x="841375" y="1709738"/>
            <a:ext cx="10509250" cy="4379912"/>
          </a:xfrm>
          <a:prstGeom prst="rect">
            <a:avLst/>
          </a:prstGeom>
        </p:spPr>
      </p:pic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8000" b="0">
                <a:latin typeface="Titillium Web"/>
              </a:defRPr>
            </a:lvl1pPr>
          </a:lstStyle>
          <a:p>
            <a:pPr>
              <a:defRPr/>
            </a:pPr>
            <a:r>
              <a:rPr lang="de-DE">
                <a:latin typeface="Titillium Web"/>
              </a:rPr>
              <a:t>New Digital Infrastructure</a:t>
            </a:r>
            <a:endParaRPr lang="de-DE"/>
          </a:p>
        </p:txBody>
      </p:sp>
      <p:sp>
        <p:nvSpPr>
          <p:cNvPr id="6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Titillium Web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08.07.2021</a:t>
            </a:r>
            <a:endParaRPr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www.nfdi4bioimage.de</a:t>
            </a: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 nfdi4bioimage@uni-konstanz.de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6A50E-547F-E242-B42F-78AEEE683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67558A-A020-4942-AE05-89E813550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55386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185FE-01C8-694C-909D-F9CBDD98C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944D0-4C9E-4C46-97EF-2F7D68D31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555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3BB7F-6A73-8D48-B98A-A87232B0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6AA62-7CE4-254F-8AA5-CCFC59F8D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5726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7EC39-D6B8-9041-8A17-05659156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3E561-68D8-CF4D-BC03-6ECB44D2D5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5386CE-0DB2-0B49-B877-8785D6E1C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824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176C6-7729-5E4C-A8E9-6673417B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58944-2EF9-5D43-B3F4-86DBA9FFD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39CB84-24DC-1B48-9EE1-E079EBF1B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B6AD5-1DC6-A545-A73E-2788522D75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10916-BC38-0446-BDF3-F82EFDD81F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6803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820A7-ED64-3F40-A64C-D59C36E46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217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43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A8D25-86B0-2247-982F-4FFC1DD2D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2A386-2746-6342-93D9-051E09D67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FB290-28F1-5B4E-B3F7-551ED71F6E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6196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12F24-B393-6641-B072-11550DDFD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6EA29F-8352-CF4D-9806-46F03435F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438A8-F3EF-574F-B0C9-73873BD196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9268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A457-6F6C-A74C-8106-ED77EE4BB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424C7C-BB13-DD45-848E-650D9322D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8871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44B6FA-25C4-3D4D-B9A4-C50AEC4698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84A8C-B432-7344-AA45-5E10DB338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497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1_Abschnitts- überschrift">
    <p:bg>
      <p:bgPr>
        <a:gradFill>
          <a:gsLst>
            <a:gs pos="0">
              <a:schemeClr val="bg1"/>
            </a:gs>
            <a:gs pos="51000">
              <a:srgbClr val="F2F2F2"/>
            </a:gs>
            <a:gs pos="100000">
              <a:schemeClr val="bg1">
                <a:lumMod val="6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/>
          <a:srcRect t="23130"/>
          <a:stretch/>
        </p:blipFill>
        <p:spPr bwMode="auto">
          <a:xfrm>
            <a:off x="841375" y="1709738"/>
            <a:ext cx="10509250" cy="4379912"/>
          </a:xfrm>
          <a:prstGeom prst="rect">
            <a:avLst/>
          </a:prstGeom>
        </p:spPr>
      </p:pic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8000" b="0">
                <a:latin typeface="Titillium Web"/>
              </a:defRPr>
            </a:lvl1pPr>
          </a:lstStyle>
          <a:p>
            <a:pPr>
              <a:defRPr/>
            </a:pPr>
            <a:r>
              <a:rPr lang="de-DE">
                <a:latin typeface="Titillium Web"/>
              </a:rPr>
              <a:t>New Digital Infrastructure</a:t>
            </a:r>
            <a:endParaRPr lang="de-DE"/>
          </a:p>
        </p:txBody>
      </p:sp>
      <p:sp>
        <p:nvSpPr>
          <p:cNvPr id="6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Titillium Web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08.07.2021</a:t>
            </a:r>
            <a:endParaRPr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www.nfdi4bioimage.de</a:t>
            </a: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 nfdi4bioimage@uni-konstanz.de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67411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Titillium Web"/>
              </a:defRPr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itillium Web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6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Titillium Web"/>
              </a:defRPr>
            </a:lvl1pPr>
            <a:lvl2pPr>
              <a:defRPr>
                <a:latin typeface="Titillium Web"/>
              </a:defRPr>
            </a:lvl2pPr>
            <a:lvl3pPr>
              <a:defRPr>
                <a:latin typeface="Titillium Web"/>
              </a:defRPr>
            </a:lvl3pPr>
            <a:lvl4pPr>
              <a:defRPr>
                <a:latin typeface="Titillium Web"/>
              </a:defRPr>
            </a:lvl4pPr>
            <a:lvl5pPr>
              <a:defRPr>
                <a:latin typeface="Titillium Web"/>
              </a:defRPr>
            </a:lvl5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itillium Web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8" name="Inhaltsplatzhalt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Titillium Web"/>
              </a:defRPr>
            </a:lvl1pPr>
            <a:lvl2pPr>
              <a:defRPr>
                <a:latin typeface="Titillium Web"/>
              </a:defRPr>
            </a:lvl2pPr>
            <a:lvl3pPr>
              <a:defRPr>
                <a:latin typeface="Titillium Web"/>
              </a:defRPr>
            </a:lvl3pPr>
            <a:lvl4pPr>
              <a:defRPr>
                <a:latin typeface="Titillium Web"/>
              </a:defRPr>
            </a:lvl4pPr>
            <a:lvl5pPr>
              <a:defRPr>
                <a:latin typeface="Titillium Web"/>
              </a:defRPr>
            </a:lvl5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9" name="Datumsplatzhalt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latin typeface="Titillium Web"/>
              </a:defRPr>
            </a:lvl1pPr>
          </a:lstStyle>
          <a:p>
            <a:pPr>
              <a:defRPr/>
            </a:pPr>
            <a:r>
              <a:rPr lang="de-DE"/>
              <a:t>09.03.2021</a:t>
            </a:r>
            <a:endParaRPr/>
          </a:p>
        </p:txBody>
      </p:sp>
      <p:sp>
        <p:nvSpPr>
          <p:cNvPr id="10" name="Fußzeilenplatzhalt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latin typeface="Titillium Web"/>
              </a:defRPr>
            </a:lvl1pPr>
          </a:lstStyle>
          <a:p>
            <a:pPr>
              <a:defRPr/>
            </a:pPr>
            <a:r>
              <a:rPr lang="en-US"/>
              <a:t>German BioImaging Community Meeting 2021</a:t>
            </a:r>
            <a:endParaRPr lang="de-DE"/>
          </a:p>
        </p:txBody>
      </p:sp>
      <p:sp>
        <p:nvSpPr>
          <p:cNvPr id="11" name="Foliennummernplatzhalt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latin typeface="Titillium Web"/>
              </a:defRPr>
            </a:lvl1pPr>
          </a:lstStyle>
          <a:p>
            <a:pPr>
              <a:defRPr/>
            </a:pPr>
            <a:fld id="{7A16BF97-E854-4822-8704-8905D7A74C6E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GerBI-slide">
    <p:bg>
      <p:bgPr>
        <a:gradFill>
          <a:gsLst>
            <a:gs pos="0">
              <a:schemeClr val="bg1"/>
            </a:gs>
            <a:gs pos="73000">
              <a:srgbClr val="F2F2F2"/>
            </a:gs>
            <a:gs pos="100000">
              <a:schemeClr val="bg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 userDrawn="1"/>
        </p:nvSpPr>
        <p:spPr bwMode="auto">
          <a:xfrm>
            <a:off x="0" y="6538912"/>
            <a:ext cx="12192000" cy="3128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>
              <a:latin typeface="+mn-lt"/>
            </a:endParaRPr>
          </a:p>
        </p:txBody>
      </p:sp>
      <p:sp>
        <p:nvSpPr>
          <p:cNvPr id="5" name="Datumsplatzhalter 1"/>
          <p:cNvSpPr>
            <a:spLocks noGrp="1"/>
          </p:cNvSpPr>
          <p:nvPr>
            <p:ph type="dt" sz="half" idx="10"/>
          </p:nvPr>
        </p:nvSpPr>
        <p:spPr bwMode="auto">
          <a:xfrm>
            <a:off x="235131" y="6537688"/>
            <a:ext cx="1123406" cy="312871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/>
              <a:t>09.06.2022</a:t>
            </a:r>
            <a:endParaRPr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1"/>
          </p:nvPr>
        </p:nvSpPr>
        <p:spPr bwMode="auto">
          <a:xfrm>
            <a:off x="4011741" y="6538912"/>
            <a:ext cx="4114800" cy="31287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/>
              <a:t>ELMI 2022 Turku</a:t>
            </a:r>
          </a:p>
        </p:txBody>
      </p:sp>
      <p:sp>
        <p:nvSpPr>
          <p:cNvPr id="7" name="Foliennummernplatzhalter 3"/>
          <p:cNvSpPr>
            <a:spLocks noGrp="1"/>
          </p:cNvSpPr>
          <p:nvPr>
            <p:ph type="sldNum" sz="quarter" idx="12"/>
          </p:nvPr>
        </p:nvSpPr>
        <p:spPr bwMode="auto">
          <a:xfrm>
            <a:off x="11312435" y="6538911"/>
            <a:ext cx="618308" cy="31287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01C7383B-F147-4BDE-BDA0-AE8ABB1D943C}" type="slidenum">
              <a:rPr lang="de-DE"/>
              <a:t>‹Nr.›</a:t>
            </a:fld>
            <a:endParaRPr lang="de-DE"/>
          </a:p>
        </p:txBody>
      </p:sp>
      <p:sp>
        <p:nvSpPr>
          <p:cNvPr id="8" name="Rechteck 5"/>
          <p:cNvSpPr/>
          <p:nvPr userDrawn="1"/>
        </p:nvSpPr>
        <p:spPr bwMode="auto">
          <a:xfrm>
            <a:off x="235130" y="188779"/>
            <a:ext cx="11695611" cy="736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Textplatzhalter 11"/>
          <p:cNvSpPr>
            <a:spLocks noGrp="1"/>
          </p:cNvSpPr>
          <p:nvPr>
            <p:ph type="body" sz="quarter" idx="13"/>
          </p:nvPr>
        </p:nvSpPr>
        <p:spPr bwMode="auto">
          <a:xfrm>
            <a:off x="235132" y="1158875"/>
            <a:ext cx="11695612" cy="5067300"/>
          </a:xfrm>
          <a:prstGeom prst="rect">
            <a:avLst/>
          </a:prstGeom>
        </p:spPr>
        <p:txBody>
          <a:bodyPr/>
          <a:lstStyle>
            <a:lvl1pPr>
              <a:buClr>
                <a:srgbClr val="00983A"/>
              </a:buClr>
              <a:defRPr>
                <a:latin typeface="+mn-lt"/>
              </a:defRPr>
            </a:lvl1pPr>
            <a:lvl2pPr>
              <a:buClr>
                <a:srgbClr val="00983A"/>
              </a:buClr>
              <a:defRPr>
                <a:latin typeface="+mn-lt"/>
              </a:defRPr>
            </a:lvl2pPr>
            <a:lvl3pPr>
              <a:buClr>
                <a:srgbClr val="00983A"/>
              </a:buClr>
              <a:defRPr>
                <a:latin typeface="+mn-lt"/>
              </a:defRPr>
            </a:lvl3pPr>
            <a:lvl4pPr>
              <a:buClr>
                <a:srgbClr val="00983A"/>
              </a:buClr>
              <a:defRPr>
                <a:latin typeface="+mn-lt"/>
              </a:defRPr>
            </a:lvl4pPr>
            <a:lvl5pPr>
              <a:buClr>
                <a:srgbClr val="00983A"/>
              </a:buCl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0" name="Titel 12"/>
          <p:cNvSpPr>
            <a:spLocks noGrp="1"/>
          </p:cNvSpPr>
          <p:nvPr>
            <p:ph type="title"/>
          </p:nvPr>
        </p:nvSpPr>
        <p:spPr bwMode="auto">
          <a:xfrm>
            <a:off x="235131" y="187554"/>
            <a:ext cx="11695610" cy="736311"/>
          </a:xfrm>
        </p:spPr>
        <p:txBody>
          <a:bodyPr>
            <a:normAutofit/>
          </a:bodyPr>
          <a:lstStyle>
            <a:lvl1pPr>
              <a:defRPr sz="4000">
                <a:latin typeface="+mn-lt"/>
              </a:defRPr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enutzerdefiniertes Lay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5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09.03.2021</a:t>
            </a:r>
            <a:endParaRPr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German BioImaging Community Meeting 2021</a:t>
            </a:r>
            <a:endParaRPr lang="de-DE"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16BF97-E854-4822-8704-8905D7A74C6E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09.03.2021</a:t>
            </a:r>
            <a:endParaRPr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German BioImaging Community Meeting 2021</a:t>
            </a:r>
            <a:endParaRPr lang="de-DE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16BF97-E854-4822-8704-8905D7A74C6E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5" name="Bildplatzhalt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6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09.03.2021</a:t>
            </a:r>
            <a:endParaRPr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German BioImaging Community Meeting 2021</a:t>
            </a:r>
            <a:endParaRPr lang="de-DE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16BF97-E854-4822-8704-8905D7A74C6E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5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09.03.2021</a:t>
            </a:r>
            <a:endParaRPr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German BioImaging Community Meeting 2021</a:t>
            </a: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16BF97-E854-4822-8704-8905D7A74C6E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5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09.03.2021</a:t>
            </a:r>
            <a:endParaRPr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German BioImaging Community Meeting 2021</a:t>
            </a: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16BF97-E854-4822-8704-8905D7A74C6E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tillium Web"/>
              </a:defRPr>
            </a:lvl1pPr>
          </a:lstStyle>
          <a:p>
            <a:pPr>
              <a:defRPr/>
            </a:pPr>
            <a:r>
              <a:rPr lang="de-DE"/>
              <a:t>09.03.2021</a:t>
            </a:r>
            <a:endParaRPr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tillium Web"/>
              </a:defRPr>
            </a:lvl1pPr>
          </a:lstStyle>
          <a:p>
            <a:pPr>
              <a:defRPr/>
            </a:pPr>
            <a:r>
              <a:rPr lang="en-US"/>
              <a:t>German BioImaging Community Meeting 2021</a:t>
            </a: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tillium Web"/>
              </a:defRPr>
            </a:lvl1pPr>
          </a:lstStyle>
          <a:p>
            <a:pPr>
              <a:defRPr/>
            </a:pPr>
            <a:fld id="{7A16BF97-E854-4822-8704-8905D7A74C6E}" type="slidenum">
              <a:rPr lang="de-DE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52" r:id="rId16"/>
    <p:sldLayoutId id="2147483653" r:id="rId17"/>
    <p:sldLayoutId id="2147483654" r:id="rId18"/>
    <p:sldLayoutId id="2147483655" r:id="rId19"/>
    <p:sldLayoutId id="2147483656" r:id="rId20"/>
    <p:sldLayoutId id="2147483657" r:id="rId21"/>
    <p:sldLayoutId id="2147483658" r:id="rId22"/>
  </p:sldLayoutIdLst>
  <p:hf hdr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Titillium Web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Clr>
          <a:srgbClr val="00983A"/>
        </a:buClr>
        <a:buFont typeface="Arial"/>
        <a:buChar char="•"/>
        <a:defRPr sz="2800">
          <a:solidFill>
            <a:schemeClr val="tx1"/>
          </a:solidFill>
          <a:latin typeface="Titillium Web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Clr>
          <a:srgbClr val="00983A"/>
        </a:buClr>
        <a:buFont typeface="Arial"/>
        <a:buChar char="•"/>
        <a:defRPr sz="2400">
          <a:solidFill>
            <a:schemeClr val="tx1"/>
          </a:solidFill>
          <a:latin typeface="Titillium Web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Clr>
          <a:srgbClr val="00983A"/>
        </a:buClr>
        <a:buFont typeface="Arial"/>
        <a:buChar char="•"/>
        <a:defRPr sz="2000">
          <a:solidFill>
            <a:schemeClr val="tx1"/>
          </a:solidFill>
          <a:latin typeface="Titillium Web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Clr>
          <a:srgbClr val="00983A"/>
        </a:buClr>
        <a:buFont typeface="Arial"/>
        <a:buChar char="•"/>
        <a:defRPr sz="1800">
          <a:solidFill>
            <a:schemeClr val="tx1"/>
          </a:solidFill>
          <a:latin typeface="Titillium Web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Clr>
          <a:srgbClr val="00983A"/>
        </a:buClr>
        <a:buFont typeface="Arial"/>
        <a:buChar char="•"/>
        <a:defRPr sz="1800">
          <a:solidFill>
            <a:schemeClr val="tx1"/>
          </a:solidFill>
          <a:latin typeface="Titillium Web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/4.0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3.pn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7.png"/><Relationship Id="rId3" Type="http://schemas.openxmlformats.org/officeDocument/2006/relationships/image" Target="../media/image9.jp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jpeg"/><Relationship Id="rId7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2.png"/><Relationship Id="rId9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/4.0" TargetMode="Externa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jpeg"/><Relationship Id="rId7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2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17.xml"/><Relationship Id="rId1" Type="http://schemas.openxmlformats.org/officeDocument/2006/relationships/video" Target="\ppt\media\media1.mp4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DrHenningFalk" TargetMode="Externa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hyperlink" Target="http://creativecommons.org/licenses/by/4.0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hyperlink" Target="http://creativecommons.org/licenses/by/4.0" TargetMode="External"/><Relationship Id="rId4" Type="http://schemas.openxmlformats.org/officeDocument/2006/relationships/hyperlink" Target="https://twitter.com/DrHenningFalk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aesleinhuepf/status/1617989601645449220?s=20&amp;t=DjAkRcZ9qSAr9qHHHZ_GkA" TargetMode="Externa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hyperlink" Target="https://twitter.com/DrHenningFalk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hyperlink" Target="https://twitter.com/SchmChristian/status/1463153232470020100?s=20&amp;t=PRbtBrmf4mDre9wUOLOJXg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4.png"/><Relationship Id="rId7" Type="http://schemas.openxmlformats.org/officeDocument/2006/relationships/image" Target="../media/image46.png"/><Relationship Id="rId12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2.png"/><Relationship Id="rId10" Type="http://schemas.openxmlformats.org/officeDocument/2006/relationships/image" Target="../media/image49.png"/><Relationship Id="rId4" Type="http://schemas.openxmlformats.org/officeDocument/2006/relationships/image" Target="../media/image44.jpeg"/><Relationship Id="rId9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hyperlink" Target="http://creativecommons.org/licenses/by/4.0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2.png"/><Relationship Id="rId7" Type="http://schemas.openxmlformats.org/officeDocument/2006/relationships/hyperlink" Target="https://legalinstruments.oecd.org/en/instruments/OECD-LEGAL-0347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twitter.com/BMBF_Bund/status/1571801906074337280?s=20&amp;t=krDcwOPMuPwjs-VisYBgVg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erc.europa.eu/sites/default/files/document/file/ERC_info_document-Open_Research_Data_and_Data_Management_Plans.pdf" TargetMode="External"/><Relationship Id="rId10" Type="http://schemas.openxmlformats.org/officeDocument/2006/relationships/image" Target="../media/image75.png"/><Relationship Id="rId4" Type="http://schemas.openxmlformats.org/officeDocument/2006/relationships/hyperlink" Target="https://www.dfg.de/en/research_funding/principles_dfg_funding/research_data/index.html" TargetMode="External"/><Relationship Id="rId9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hyperlink" Target="http://creativecommons.org/licenses/by/4.0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osf.io/ceyvj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77.emf"/><Relationship Id="rId4" Type="http://schemas.openxmlformats.org/officeDocument/2006/relationships/hyperlink" Target="http://creativecommons.org/licenses/by/4.0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79.jpg"/><Relationship Id="rId4" Type="http://schemas.openxmlformats.org/officeDocument/2006/relationships/hyperlink" Target="https://www.dfg.de/foerderung/programme/nfdi/informationsmaterialien/index.html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3dbio.de/" TargetMode="External"/><Relationship Id="rId3" Type="http://schemas.openxmlformats.org/officeDocument/2006/relationships/image" Target="../media/image83.png"/><Relationship Id="rId7" Type="http://schemas.openxmlformats.org/officeDocument/2006/relationships/image" Target="../media/image85.jpe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4.png"/><Relationship Id="rId11" Type="http://schemas.openxmlformats.org/officeDocument/2006/relationships/image" Target="../media/image88.emf"/><Relationship Id="rId5" Type="http://schemas.openxmlformats.org/officeDocument/2006/relationships/hyperlink" Target="https://german-bioimaging.github.io/RDM4mic.github.io/" TargetMode="External"/><Relationship Id="rId10" Type="http://schemas.openxmlformats.org/officeDocument/2006/relationships/image" Target="../media/image87.png"/><Relationship Id="rId4" Type="http://schemas.openxmlformats.org/officeDocument/2006/relationships/hyperlink" Target="https://www.gerbi-gmb.de/" TargetMode="External"/><Relationship Id="rId9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7" Type="http://schemas.openxmlformats.org/officeDocument/2006/relationships/hyperlink" Target="http://creativecommons.org/licenses/by/4.0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doi.org/10.12688/f1000research.121714.2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90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d41586-022-02820-7" TargetMode="External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1.png"/><Relationship Id="rId5" Type="http://schemas.openxmlformats.org/officeDocument/2006/relationships/image" Target="../media/image7.png"/><Relationship Id="rId4" Type="http://schemas.openxmlformats.org/officeDocument/2006/relationships/hyperlink" Target="https://gerbi-gmb.de/i3dbio/i3dbio-resources/metadata-guide/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nfdi.de/" TargetMode="External"/><Relationship Id="rId3" Type="http://schemas.openxmlformats.org/officeDocument/2006/relationships/image" Target="../media/image93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nfdi4bioimage.de/" TargetMode="External"/><Relationship Id="rId5" Type="http://schemas.openxmlformats.org/officeDocument/2006/relationships/image" Target="../media/image94.png"/><Relationship Id="rId4" Type="http://schemas.openxmlformats.org/officeDocument/2006/relationships/hyperlink" Target="https://www.i3dbio.de/" TargetMode="External"/><Relationship Id="rId9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6.png"/><Relationship Id="rId7" Type="http://schemas.openxmlformats.org/officeDocument/2006/relationships/hyperlink" Target="https://www.nature.com/collections/djiciihhjh" TargetMode="Externa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openmicroscopy.org/" TargetMode="External"/><Relationship Id="rId11" Type="http://schemas.openxmlformats.org/officeDocument/2006/relationships/image" Target="../media/image100.png"/><Relationship Id="rId5" Type="http://schemas.openxmlformats.org/officeDocument/2006/relationships/image" Target="../media/image97.png"/><Relationship Id="rId10" Type="http://schemas.openxmlformats.org/officeDocument/2006/relationships/hyperlink" Target="https://f1000research.com/articles/11-638" TargetMode="External"/><Relationship Id="rId4" Type="http://schemas.openxmlformats.org/officeDocument/2006/relationships/hyperlink" Target="https://rdmkit.elixir-europe.org/" TargetMode="External"/><Relationship Id="rId9" Type="http://schemas.openxmlformats.org/officeDocument/2006/relationships/image" Target="../media/image9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mailto:Stefanie.Weidtkamp-Peter@hhu.de" TargetMode="External"/><Relationship Id="rId3" Type="http://schemas.openxmlformats.org/officeDocument/2006/relationships/hyperlink" Target="https://nfdi4bioimage.de/" TargetMode="External"/><Relationship Id="rId7" Type="http://schemas.openxmlformats.org/officeDocument/2006/relationships/hyperlink" Target="mailto:Elisa.May@dkfz.de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6" Type="http://schemas.openxmlformats.org/officeDocument/2006/relationships/hyperlink" Target="mailto:christian01.Schmidt@dkfz-heidelberg.de" TargetMode="External"/><Relationship Id="rId5" Type="http://schemas.openxmlformats.org/officeDocument/2006/relationships/hyperlink" Target="https://www.i3dbio.de/" TargetMode="External"/><Relationship Id="rId10" Type="http://schemas.openxmlformats.org/officeDocument/2006/relationships/image" Target="../media/image50.png"/><Relationship Id="rId4" Type="http://schemas.openxmlformats.org/officeDocument/2006/relationships/hyperlink" Target="mailto:nfdi4bioimage@uni-Konstanz.de" TargetMode="External"/><Relationship Id="rId9" Type="http://schemas.openxmlformats.org/officeDocument/2006/relationships/image" Target="../media/image10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GerBI_GMB/status/1491039495524732928?s=20&amp;t=7L7Xlu6eqULgS4VEQRM5kQ" TargetMode="External"/><Relationship Id="rId3" Type="http://schemas.openxmlformats.org/officeDocument/2006/relationships/image" Target="../media/image102.jpeg"/><Relationship Id="rId7" Type="http://schemas.openxmlformats.org/officeDocument/2006/relationships/hyperlink" Target="https://twitter.com/DrHenningFalk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twitter.com/hashtag/NFDI4BIOIMAGE?src=hashtag_click" TargetMode="External"/><Relationship Id="rId5" Type="http://schemas.openxmlformats.org/officeDocument/2006/relationships/hyperlink" Target="https://twitter.com/hashtag/RDM?src=hashtag_click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s://twitter.com/hashtag/imaging?src=hashtag_click" TargetMode="External"/><Relationship Id="rId9" Type="http://schemas.openxmlformats.org/officeDocument/2006/relationships/image" Target="../media/image10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nfdi4bioimage.de/" TargetMode="External"/><Relationship Id="rId3" Type="http://schemas.openxmlformats.org/officeDocument/2006/relationships/image" Target="../media/image104.gif"/><Relationship Id="rId7" Type="http://schemas.openxmlformats.org/officeDocument/2006/relationships/hyperlink" Target="https://www.i3dbio.de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11" Type="http://schemas.openxmlformats.org/officeDocument/2006/relationships/image" Target="../media/image106.png"/><Relationship Id="rId5" Type="http://schemas.openxmlformats.org/officeDocument/2006/relationships/image" Target="../media/image2.png"/><Relationship Id="rId10" Type="http://schemas.openxmlformats.org/officeDocument/2006/relationships/image" Target="../media/image105.tiff"/><Relationship Id="rId4" Type="http://schemas.openxmlformats.org/officeDocument/2006/relationships/image" Target="../media/image27.png"/><Relationship Id="rId9" Type="http://schemas.openxmlformats.org/officeDocument/2006/relationships/hyperlink" Target="http://www.gerbi-gmb.d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800" b="1" dirty="0">
                <a:latin typeface="+mn-lt"/>
              </a:rPr>
              <a:t>A journey to FAIR microscopy data –</a:t>
            </a:r>
            <a:br>
              <a:rPr lang="en-US" sz="4800" b="1" dirty="0">
                <a:latin typeface="+mn-lt"/>
              </a:rPr>
            </a:br>
            <a:r>
              <a:rPr lang="en-US" sz="4800" b="1" dirty="0">
                <a:latin typeface="+mn-lt"/>
              </a:rPr>
              <a:t>part I</a:t>
            </a:r>
            <a:r>
              <a:rPr lang="en-US" sz="4800" dirty="0"/>
              <a:t> </a:t>
            </a:r>
            <a:endParaRPr sz="4800" dirty="0">
              <a:latin typeface="+mn-lt"/>
            </a:endParaRPr>
          </a:p>
        </p:txBody>
      </p:sp>
      <p:sp>
        <p:nvSpPr>
          <p:cNvPr id="9" name="Text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algn="r">
              <a:defRPr/>
            </a:pPr>
            <a:r>
              <a:rPr lang="de-DE" dirty="0">
                <a:solidFill>
                  <a:schemeClr val="tx1"/>
                </a:solidFill>
                <a:latin typeface="+mn-lt"/>
              </a:rPr>
              <a:t>Stefanie Weidtkamp-Peters</a:t>
            </a:r>
            <a:endParaRPr dirty="0"/>
          </a:p>
          <a:p>
            <a:pPr algn="r">
              <a:defRPr/>
            </a:pPr>
            <a:r>
              <a:rPr lang="de-DE" dirty="0">
                <a:solidFill>
                  <a:schemeClr val="tx1"/>
                </a:solidFill>
                <a:latin typeface="+mn-lt"/>
              </a:rPr>
              <a:t>Heinrich-Heine-Universität Düsseldorf</a:t>
            </a:r>
            <a:br>
              <a:rPr lang="de-DE" dirty="0">
                <a:solidFill>
                  <a:schemeClr val="tx1"/>
                </a:solidFill>
                <a:latin typeface="+mn-lt"/>
              </a:rPr>
            </a:br>
            <a:r>
              <a:rPr lang="de-DE" dirty="0">
                <a:solidFill>
                  <a:schemeClr val="tx1"/>
                </a:solidFill>
                <a:latin typeface="+mn-lt"/>
              </a:rPr>
              <a:t>stefanie.weidtkamp-peters@hhu.de</a:t>
            </a:r>
            <a:endParaRPr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t>06.02.2023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1804524" y="6356350"/>
            <a:ext cx="9200644" cy="365125"/>
          </a:xfrm>
        </p:spPr>
        <p:txBody>
          <a:bodyPr/>
          <a:lstStyle/>
          <a:p>
            <a:pPr>
              <a:defRPr/>
            </a:pPr>
            <a:r>
              <a:rPr lang="de-DE" sz="1600" dirty="0"/>
              <a:t>32nd </a:t>
            </a:r>
            <a:r>
              <a:rPr lang="de-DE" sz="1600" dirty="0" err="1"/>
              <a:t>MoMAN</a:t>
            </a:r>
            <a:r>
              <a:rPr lang="de-DE" sz="1600" dirty="0"/>
              <a:t> Seminar</a:t>
            </a:r>
          </a:p>
        </p:txBody>
      </p:sp>
      <p:pic>
        <p:nvPicPr>
          <p:cNvPr id="11" name="Grafik 6">
            <a:extLst>
              <a:ext uri="{FF2B5EF4-FFF2-40B4-BE49-F238E27FC236}">
                <a16:creationId xmlns:a16="http://schemas.microsoft.com/office/drawing/2014/main" id="{28981DB0-C08C-4AAF-90B2-5DCAAAD0BB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38" t="20783" b="19696"/>
          <a:stretch/>
        </p:blipFill>
        <p:spPr bwMode="auto">
          <a:xfrm>
            <a:off x="6554622" y="857878"/>
            <a:ext cx="2321526" cy="778009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18C0C5B-0DC3-4C1A-9FAE-3EC4E21A0B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0" y="1028438"/>
            <a:ext cx="2598678" cy="53359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C9E05E1-15D7-4B38-A776-F00DC084ED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505" y="733834"/>
            <a:ext cx="2856341" cy="1091452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607D43D-5289-4717-BF54-A4930DB108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70692" y="1028438"/>
            <a:ext cx="2176758" cy="546630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C1063AC1-FD2A-4027-BF50-70225EB406B6}"/>
              </a:ext>
            </a:extLst>
          </p:cNvPr>
          <p:cNvSpPr txBox="1"/>
          <p:nvPr/>
        </p:nvSpPr>
        <p:spPr bwMode="auto">
          <a:xfrm>
            <a:off x="8642496" y="6333722"/>
            <a:ext cx="35495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Except</a:t>
            </a:r>
            <a:r>
              <a:rPr lang="de-DE" sz="900" dirty="0"/>
              <a:t> </a:t>
            </a:r>
            <a:r>
              <a:rPr lang="de-DE" sz="900" dirty="0" err="1"/>
              <a:t>for</a:t>
            </a:r>
            <a:r>
              <a:rPr lang="de-DE" sz="900" dirty="0"/>
              <a:t>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used</a:t>
            </a:r>
            <a:r>
              <a:rPr lang="de-DE" sz="900" dirty="0"/>
              <a:t> </a:t>
            </a:r>
            <a:r>
              <a:rPr lang="de-DE" sz="900" dirty="0" err="1"/>
              <a:t>logos</a:t>
            </a:r>
            <a:r>
              <a:rPr lang="de-DE" sz="900" dirty="0"/>
              <a:t> and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cited</a:t>
            </a:r>
            <a:r>
              <a:rPr lang="de-DE" sz="900" dirty="0"/>
              <a:t> </a:t>
            </a:r>
            <a:r>
              <a:rPr lang="de-DE" sz="900" dirty="0" err="1"/>
              <a:t>journal</a:t>
            </a:r>
            <a:r>
              <a:rPr lang="de-DE" sz="900" dirty="0"/>
              <a:t> </a:t>
            </a:r>
            <a:r>
              <a:rPr lang="de-DE" sz="900" dirty="0" err="1"/>
              <a:t>covers</a:t>
            </a:r>
            <a:r>
              <a:rPr lang="de-DE" sz="900" dirty="0"/>
              <a:t>,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content</a:t>
            </a:r>
            <a:r>
              <a:rPr lang="de-DE" sz="900" dirty="0"/>
              <a:t> of </a:t>
            </a:r>
            <a:r>
              <a:rPr lang="de-DE" sz="900" dirty="0" err="1"/>
              <a:t>these</a:t>
            </a:r>
            <a:r>
              <a:rPr lang="de-DE" sz="900" dirty="0"/>
              <a:t> </a:t>
            </a:r>
            <a:r>
              <a:rPr lang="de-DE" sz="900" dirty="0" err="1"/>
              <a:t>slides</a:t>
            </a:r>
            <a:r>
              <a:rPr lang="de-DE" sz="900" dirty="0"/>
              <a:t> </a:t>
            </a:r>
            <a:r>
              <a:rPr lang="de-DE" sz="900" dirty="0" err="1"/>
              <a:t>is</a:t>
            </a:r>
            <a:r>
              <a:rPr lang="de-DE" sz="900" dirty="0"/>
              <a:t> </a:t>
            </a:r>
            <a:r>
              <a:rPr lang="de-DE" sz="900" dirty="0" err="1"/>
              <a:t>shared</a:t>
            </a:r>
            <a:r>
              <a:rPr lang="de-DE" sz="900" dirty="0"/>
              <a:t> </a:t>
            </a:r>
            <a:r>
              <a:rPr lang="de-DE" sz="900" dirty="0" err="1"/>
              <a:t>under</a:t>
            </a:r>
            <a:r>
              <a:rPr lang="de-DE" sz="900" dirty="0"/>
              <a:t>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terms</a:t>
            </a:r>
            <a:r>
              <a:rPr lang="de-DE" sz="900" dirty="0"/>
              <a:t> of </a:t>
            </a:r>
            <a:r>
              <a:rPr lang="de-DE" sz="900" dirty="0">
                <a:hlinkClick r:id="rId8"/>
              </a:rPr>
              <a:t>Creative Commons Attribution License (CC-BY 4.0)</a:t>
            </a:r>
            <a:r>
              <a:rPr lang="de-DE" sz="900" dirty="0"/>
              <a:t> </a:t>
            </a:r>
            <a:r>
              <a:rPr lang="de-DE" sz="900" dirty="0" err="1"/>
              <a:t>unless</a:t>
            </a:r>
            <a:r>
              <a:rPr lang="de-DE" sz="900" dirty="0"/>
              <a:t>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content</a:t>
            </a:r>
            <a:r>
              <a:rPr lang="de-DE" sz="900" dirty="0"/>
              <a:t> </a:t>
            </a:r>
            <a:r>
              <a:rPr lang="de-DE" sz="900" dirty="0" err="1"/>
              <a:t>is</a:t>
            </a:r>
            <a:r>
              <a:rPr lang="de-DE" sz="900" dirty="0"/>
              <a:t> </a:t>
            </a:r>
            <a:r>
              <a:rPr lang="de-DE" sz="900" dirty="0" err="1"/>
              <a:t>marked</a:t>
            </a:r>
            <a:r>
              <a:rPr lang="de-DE" sz="900" dirty="0"/>
              <a:t> </a:t>
            </a:r>
            <a:r>
              <a:rPr lang="de-DE" sz="900" dirty="0" err="1"/>
              <a:t>otherwise</a:t>
            </a:r>
            <a:r>
              <a:rPr lang="de-DE" sz="900" dirty="0"/>
              <a:t>.</a:t>
            </a:r>
          </a:p>
        </p:txBody>
      </p:sp>
      <p:pic>
        <p:nvPicPr>
          <p:cNvPr id="13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4730BFEE-599D-4FC8-87DB-E92634346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545" y="6420253"/>
            <a:ext cx="647057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F0C03D3-61E8-433D-98FA-8DF3F64CFFA6}"/>
              </a:ext>
            </a:extLst>
          </p:cNvPr>
          <p:cNvSpPr txBox="1"/>
          <p:nvPr/>
        </p:nvSpPr>
        <p:spPr>
          <a:xfrm>
            <a:off x="9118722" y="16447"/>
            <a:ext cx="3073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DOI: 10.5281/zenodo.7890311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0F9DBA8-6C4A-457B-BC98-1E053FDA1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l">
              <a:defRPr/>
            </a:pPr>
            <a:r>
              <a:rPr lang="de-DE" dirty="0">
                <a:solidFill>
                  <a:prstClr val="white"/>
                </a:solidFill>
              </a:rPr>
              <a:t>06.02.2023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7DD5DFA-5B71-4EC4-87FA-885E7F40F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7382DB-1A34-448A-AAAB-904191672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 smtClean="0"/>
              <a:t>2</a:t>
            </a:fld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75EE1AC-C721-4C64-8532-295E2C2CF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Motivation for FAIR microscopy data</a:t>
            </a:r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0878384-5167-4C19-BAF4-0DC1C58C4F26}"/>
              </a:ext>
            </a:extLst>
          </p:cNvPr>
          <p:cNvSpPr txBox="1">
            <a:spLocks/>
          </p:cNvSpPr>
          <p:nvPr/>
        </p:nvSpPr>
        <p:spPr>
          <a:xfrm>
            <a:off x="331367" y="1135925"/>
            <a:ext cx="6161079" cy="671776"/>
          </a:xfrm>
          <a:prstGeom prst="rect">
            <a:avLst/>
          </a:prstGeom>
        </p:spPr>
        <p:txBody>
          <a:bodyPr vert="horz" lIns="0" tIns="95882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47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14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</a:pP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head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imaging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core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facility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de-DE" sz="1864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b="1" dirty="0" err="1">
                <a:latin typeface="Calibri" panose="020F0502020204030204" pitchFamily="34" charset="0"/>
                <a:cs typeface="Calibri" panose="020F0502020204030204" pitchFamily="34" charset="0"/>
              </a:rPr>
              <a:t>Advanced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b="1" dirty="0" err="1">
                <a:latin typeface="Calibri" panose="020F0502020204030204" pitchFamily="34" charset="0"/>
                <a:cs typeface="Calibri" panose="020F0502020204030204" pitchFamily="34" charset="0"/>
              </a:rPr>
              <a:t>imaging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1864" b="1" dirty="0" err="1">
                <a:latin typeface="Calibri" panose="020F0502020204030204" pitchFamily="34" charset="0"/>
                <a:cs typeface="Calibri" panose="020F0502020204030204" pitchFamily="34" charset="0"/>
              </a:rPr>
              <a:t>CAi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University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Düsseldorf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de-DE" sz="1864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51B21301-D6DD-493C-B6D8-88B45AE02C41}"/>
              </a:ext>
            </a:extLst>
          </p:cNvPr>
          <p:cNvGrpSpPr/>
          <p:nvPr/>
        </p:nvGrpSpPr>
        <p:grpSpPr>
          <a:xfrm>
            <a:off x="7634798" y="3173946"/>
            <a:ext cx="4219260" cy="3164445"/>
            <a:chOff x="7395813" y="2734851"/>
            <a:chExt cx="4219260" cy="3164445"/>
          </a:xfrm>
        </p:grpSpPr>
        <p:pic>
          <p:nvPicPr>
            <p:cNvPr id="19" name="Grafik 18" descr="Ein Bild, das Boden, drinnen, Bereich, Arbeitstisch enthält.&#10;&#10;Automatisch generierte Beschreibung">
              <a:extLst>
                <a:ext uri="{FF2B5EF4-FFF2-40B4-BE49-F238E27FC236}">
                  <a16:creationId xmlns:a16="http://schemas.microsoft.com/office/drawing/2014/main" id="{D8B28D29-EC34-45BB-B4B8-200D1196D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95813" y="2734851"/>
              <a:ext cx="4219260" cy="3164445"/>
            </a:xfrm>
            <a:prstGeom prst="rect">
              <a:avLst/>
            </a:prstGeom>
          </p:spPr>
        </p:pic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955A9178-3AC3-4654-AFD3-F1640793093C}"/>
                </a:ext>
              </a:extLst>
            </p:cNvPr>
            <p:cNvSpPr txBox="1"/>
            <p:nvPr/>
          </p:nvSpPr>
          <p:spPr>
            <a:xfrm>
              <a:off x="9982162" y="4652697"/>
              <a:ext cx="1550424" cy="33823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HeroicExtremeLeftFacing"/>
                <a:lightRig rig="threePt" dir="t"/>
              </a:scene3d>
            </a:bodyPr>
            <a:lstStyle/>
            <a:p>
              <a:pPr defTabSz="913645"/>
              <a:r>
                <a:rPr lang="de-DE" sz="1598" dirty="0">
                  <a:solidFill>
                    <a:srgbClr val="006AB3"/>
                  </a:solidFill>
                  <a:latin typeface="Arial"/>
                </a:rPr>
                <a:t>Zeiss LSM 710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A657F65D-7D25-45C1-9490-E27297064523}"/>
                </a:ext>
              </a:extLst>
            </p:cNvPr>
            <p:cNvSpPr txBox="1"/>
            <p:nvPr/>
          </p:nvSpPr>
          <p:spPr>
            <a:xfrm>
              <a:off x="9416269" y="5323943"/>
              <a:ext cx="1705082" cy="33823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HeroicExtremeLeftFacing"/>
                <a:lightRig rig="threePt" dir="t"/>
              </a:scene3d>
            </a:bodyPr>
            <a:lstStyle/>
            <a:p>
              <a:pPr defTabSz="913645"/>
              <a:r>
                <a:rPr lang="de-DE" sz="1598" dirty="0">
                  <a:solidFill>
                    <a:srgbClr val="006AB3"/>
                  </a:solidFill>
                  <a:latin typeface="Arial"/>
                </a:rPr>
                <a:t>Zeiss ELYRA PS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27DBA2F5-EF30-479F-90E9-588F99934A72}"/>
              </a:ext>
            </a:extLst>
          </p:cNvPr>
          <p:cNvGrpSpPr/>
          <p:nvPr/>
        </p:nvGrpSpPr>
        <p:grpSpPr>
          <a:xfrm>
            <a:off x="-42300" y="2221742"/>
            <a:ext cx="4446991" cy="3164445"/>
            <a:chOff x="77190" y="2221871"/>
            <a:chExt cx="4446991" cy="3164445"/>
          </a:xfrm>
        </p:grpSpPr>
        <p:pic>
          <p:nvPicPr>
            <p:cNvPr id="21" name="Grafik 20" descr="Ein Bild, das drinnen, Wand, Raum, Boden enthält.&#10;&#10;Automatisch generierte Beschreibung">
              <a:extLst>
                <a:ext uri="{FF2B5EF4-FFF2-40B4-BE49-F238E27FC236}">
                  <a16:creationId xmlns:a16="http://schemas.microsoft.com/office/drawing/2014/main" id="{F8A2BD78-1964-4466-A640-82218064D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921" y="2221871"/>
              <a:ext cx="4219260" cy="3164445"/>
            </a:xfrm>
            <a:prstGeom prst="rect">
              <a:avLst/>
            </a:prstGeom>
          </p:spPr>
        </p:pic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5BB3AFB0-34F5-493B-BB8F-5DBDA86BE494}"/>
                </a:ext>
              </a:extLst>
            </p:cNvPr>
            <p:cNvSpPr txBox="1"/>
            <p:nvPr/>
          </p:nvSpPr>
          <p:spPr>
            <a:xfrm>
              <a:off x="1952347" y="4523286"/>
              <a:ext cx="2382319" cy="33823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ContrastingRightFacing"/>
                <a:lightRig rig="threePt" dir="t"/>
              </a:scene3d>
            </a:bodyPr>
            <a:lstStyle/>
            <a:p>
              <a:pPr defTabSz="913645"/>
              <a:r>
                <a:rPr lang="de-DE" sz="1598" dirty="0">
                  <a:solidFill>
                    <a:srgbClr val="006AB3"/>
                  </a:solidFill>
                  <a:effectLst>
                    <a:glow rad="101600">
                      <a:srgbClr val="003964">
                        <a:satMod val="175000"/>
                        <a:alpha val="40000"/>
                      </a:srgbClr>
                    </a:glow>
                  </a:effectLst>
                  <a:latin typeface="Arial"/>
                </a:rPr>
                <a:t>Zeiss LSM 880 </a:t>
              </a:r>
              <a:r>
                <a:rPr lang="de-DE" sz="1598" dirty="0" err="1">
                  <a:solidFill>
                    <a:srgbClr val="006AB3"/>
                  </a:solidFill>
                  <a:effectLst>
                    <a:glow rad="101600">
                      <a:srgbClr val="003964">
                        <a:satMod val="175000"/>
                        <a:alpha val="40000"/>
                      </a:srgbClr>
                    </a:glow>
                  </a:effectLst>
                  <a:latin typeface="Arial"/>
                </a:rPr>
                <a:t>Airyscan</a:t>
              </a:r>
              <a:endParaRPr lang="de-DE" sz="1598" dirty="0">
                <a:solidFill>
                  <a:srgbClr val="006AB3"/>
                </a:solidFill>
                <a:effectLst>
                  <a:glow rad="101600">
                    <a:srgbClr val="003964">
                      <a:satMod val="175000"/>
                      <a:alpha val="40000"/>
                    </a:srgbClr>
                  </a:glow>
                </a:effectLst>
                <a:latin typeface="Arial"/>
              </a:endParaRP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B90BA48B-26B9-4611-91F1-E6AF9D9D6897}"/>
                </a:ext>
              </a:extLst>
            </p:cNvPr>
            <p:cNvSpPr txBox="1"/>
            <p:nvPr/>
          </p:nvSpPr>
          <p:spPr>
            <a:xfrm>
              <a:off x="1568777" y="3025284"/>
              <a:ext cx="2055371" cy="29732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ContrastingRightFacing"/>
                <a:lightRig rig="threePt" dir="t"/>
              </a:scene3d>
            </a:bodyPr>
            <a:lstStyle/>
            <a:p>
              <a:pPr defTabSz="913645"/>
              <a:r>
                <a:rPr lang="de-DE" sz="1332" dirty="0">
                  <a:solidFill>
                    <a:srgbClr val="006AB3"/>
                  </a:solidFill>
                  <a:effectLst>
                    <a:glow rad="139700">
                      <a:srgbClr val="003964">
                        <a:satMod val="175000"/>
                        <a:alpha val="40000"/>
                      </a:srgbClr>
                    </a:glow>
                  </a:effectLst>
                  <a:latin typeface="Arial"/>
                </a:rPr>
                <a:t>Zeiss LSM 780 </a:t>
              </a:r>
              <a:r>
                <a:rPr lang="de-DE" sz="1332" dirty="0">
                  <a:solidFill>
                    <a:srgbClr val="00983A"/>
                  </a:solidFill>
                  <a:effectLst>
                    <a:glow rad="139700">
                      <a:srgbClr val="003964">
                        <a:satMod val="175000"/>
                        <a:alpha val="40000"/>
                      </a:srgbClr>
                    </a:glow>
                  </a:effectLst>
                  <a:latin typeface="Arial"/>
                </a:rPr>
                <a:t>PQ FLIM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F24E5E4F-9A6B-4AAD-92B7-6CC621AFC36C}"/>
                </a:ext>
              </a:extLst>
            </p:cNvPr>
            <p:cNvSpPr txBox="1"/>
            <p:nvPr/>
          </p:nvSpPr>
          <p:spPr>
            <a:xfrm>
              <a:off x="77190" y="3619655"/>
              <a:ext cx="1904689" cy="33823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HeroicExtremeLeftFacing"/>
                <a:lightRig rig="threePt" dir="t"/>
              </a:scene3d>
            </a:bodyPr>
            <a:lstStyle/>
            <a:p>
              <a:pPr defTabSz="913645"/>
              <a:r>
                <a:rPr lang="de-DE" sz="1598" dirty="0">
                  <a:solidFill>
                    <a:srgbClr val="006AB3"/>
                  </a:solidFill>
                  <a:effectLst>
                    <a:glow rad="228600">
                      <a:srgbClr val="003964">
                        <a:satMod val="175000"/>
                        <a:alpha val="40000"/>
                      </a:srgbClr>
                    </a:glow>
                  </a:effectLst>
                  <a:latin typeface="Arial"/>
                </a:rPr>
                <a:t>Zeiss Z1 </a:t>
              </a:r>
              <a:r>
                <a:rPr lang="de-DE" sz="1598" dirty="0" err="1">
                  <a:solidFill>
                    <a:srgbClr val="006AB3"/>
                  </a:solidFill>
                  <a:effectLst>
                    <a:glow rad="228600">
                      <a:srgbClr val="003964">
                        <a:satMod val="175000"/>
                        <a:alpha val="40000"/>
                      </a:srgbClr>
                    </a:glow>
                  </a:effectLst>
                  <a:latin typeface="Arial"/>
                </a:rPr>
                <a:t>lightsheet</a:t>
              </a:r>
              <a:endParaRPr lang="de-DE" sz="1598" dirty="0">
                <a:solidFill>
                  <a:srgbClr val="006AB3"/>
                </a:solidFill>
                <a:effectLst>
                  <a:glow rad="228600">
                    <a:srgbClr val="003964">
                      <a:satMod val="175000"/>
                      <a:alpha val="40000"/>
                    </a:srgbClr>
                  </a:glow>
                </a:effectLst>
                <a:latin typeface="Arial"/>
              </a:endParaRPr>
            </a:p>
          </p:txBody>
        </p: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09335B15-6877-460F-B38B-05A7F8D3B116}"/>
              </a:ext>
            </a:extLst>
          </p:cNvPr>
          <p:cNvGrpSpPr/>
          <p:nvPr/>
        </p:nvGrpSpPr>
        <p:grpSpPr>
          <a:xfrm>
            <a:off x="5697866" y="2057139"/>
            <a:ext cx="3351345" cy="2233614"/>
            <a:chOff x="6138367" y="1710283"/>
            <a:chExt cx="3351345" cy="2233614"/>
          </a:xfrm>
        </p:grpSpPr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053D060C-F864-4056-80EC-BD98013DD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367" y="1710283"/>
              <a:ext cx="3351345" cy="2233614"/>
            </a:xfrm>
            <a:prstGeom prst="rect">
              <a:avLst/>
            </a:prstGeom>
          </p:spPr>
        </p:pic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D1C0E9AA-CB99-422D-A3A5-AD668BB95F70}"/>
                </a:ext>
              </a:extLst>
            </p:cNvPr>
            <p:cNvSpPr txBox="1"/>
            <p:nvPr/>
          </p:nvSpPr>
          <p:spPr>
            <a:xfrm>
              <a:off x="6281583" y="3538264"/>
              <a:ext cx="24048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>
                  <a:solidFill>
                    <a:srgbClr val="FFB66A"/>
                  </a:solidFill>
                </a:rPr>
                <a:t>Abberior Facility Line STED</a:t>
              </a:r>
            </a:p>
          </p:txBody>
        </p: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CE225D1C-BBBD-4189-9956-4576C1662C30}"/>
              </a:ext>
            </a:extLst>
          </p:cNvPr>
          <p:cNvGrpSpPr/>
          <p:nvPr/>
        </p:nvGrpSpPr>
        <p:grpSpPr>
          <a:xfrm>
            <a:off x="3841472" y="4398176"/>
            <a:ext cx="3712788" cy="2073657"/>
            <a:chOff x="4329359" y="4144223"/>
            <a:chExt cx="3712788" cy="2073657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C3D99CE0-74BB-43C5-BDF2-CD3A1835F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50519" y="4144223"/>
              <a:ext cx="3691628" cy="2073657"/>
            </a:xfrm>
            <a:prstGeom prst="rect">
              <a:avLst/>
            </a:prstGeom>
          </p:spPr>
        </p:pic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E7798AB9-7210-47EC-8F42-316DDDDB1D3B}"/>
                </a:ext>
              </a:extLst>
            </p:cNvPr>
            <p:cNvSpPr txBox="1"/>
            <p:nvPr/>
          </p:nvSpPr>
          <p:spPr>
            <a:xfrm>
              <a:off x="4329359" y="5864247"/>
              <a:ext cx="14237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>
                  <a:solidFill>
                    <a:srgbClr val="FF0000"/>
                  </a:solidFill>
                </a:rPr>
                <a:t>Leica SP8 STED</a:t>
              </a:r>
            </a:p>
          </p:txBody>
        </p:sp>
      </p:grpSp>
      <p:sp>
        <p:nvSpPr>
          <p:cNvPr id="35" name="Textfeld 34">
            <a:extLst>
              <a:ext uri="{FF2B5EF4-FFF2-40B4-BE49-F238E27FC236}">
                <a16:creationId xmlns:a16="http://schemas.microsoft.com/office/drawing/2014/main" id="{5A34AD8F-BFFF-44CD-A577-1D5278926919}"/>
              </a:ext>
            </a:extLst>
          </p:cNvPr>
          <p:cNvSpPr txBox="1"/>
          <p:nvPr/>
        </p:nvSpPr>
        <p:spPr>
          <a:xfrm>
            <a:off x="168830" y="5782059"/>
            <a:ext cx="356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…</a:t>
            </a:r>
            <a:r>
              <a:rPr lang="de-DE" sz="2400" b="1" dirty="0" err="1"/>
              <a:t>thousands</a:t>
            </a:r>
            <a:r>
              <a:rPr lang="de-DE" sz="2400" b="1" dirty="0"/>
              <a:t> </a:t>
            </a:r>
            <a:r>
              <a:rPr lang="de-DE" sz="2400" b="1" dirty="0" err="1"/>
              <a:t>of</a:t>
            </a:r>
            <a:r>
              <a:rPr lang="de-DE" sz="2400" b="1" dirty="0"/>
              <a:t> </a:t>
            </a:r>
            <a:r>
              <a:rPr lang="de-DE" sz="2400" b="1" dirty="0" err="1"/>
              <a:t>image</a:t>
            </a:r>
            <a:r>
              <a:rPr lang="de-DE" sz="2400" b="1" dirty="0"/>
              <a:t> </a:t>
            </a:r>
            <a:r>
              <a:rPr lang="de-DE" sz="2400" b="1" dirty="0" err="1"/>
              <a:t>data</a:t>
            </a:r>
            <a:endParaRPr lang="de-DE" sz="2400" b="1" dirty="0"/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0A3E36AE-B34D-4604-A13E-DA18DF3461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9117" y="1216399"/>
            <a:ext cx="2598678" cy="533598"/>
          </a:xfrm>
          <a:prstGeom prst="rect">
            <a:avLst/>
          </a:prstGeom>
        </p:spPr>
      </p:pic>
      <p:pic>
        <p:nvPicPr>
          <p:cNvPr id="27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C8028F4F-15E1-47DE-ACFD-D16FD37EB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03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7EA71F-AE66-4188-A472-853519AD8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l">
              <a:defRPr/>
            </a:pPr>
            <a:r>
              <a:rPr lang="de-DE" dirty="0">
                <a:solidFill>
                  <a:prstClr val="white"/>
                </a:solidFill>
              </a:rPr>
              <a:t>06.02.2023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7D93FB-46B1-48DC-9E6A-57CD0C561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60FAD-00A5-4E34-95A3-E4C054F2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3</a:t>
            </a:fld>
            <a:endParaRPr lang="de-D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C3C7020-3DA2-4689-A32B-F488F6198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1" y="187554"/>
            <a:ext cx="9500919" cy="736311"/>
          </a:xfrm>
        </p:spPr>
        <p:txBody>
          <a:bodyPr>
            <a:normAutofit/>
          </a:bodyPr>
          <a:lstStyle/>
          <a:p>
            <a:r>
              <a:rPr lang="en-US" dirty="0"/>
              <a:t>… a few are published – what about re-use?</a:t>
            </a:r>
          </a:p>
        </p:txBody>
      </p:sp>
      <p:grpSp>
        <p:nvGrpSpPr>
          <p:cNvPr id="19" name="Group 22">
            <a:extLst>
              <a:ext uri="{FF2B5EF4-FFF2-40B4-BE49-F238E27FC236}">
                <a16:creationId xmlns:a16="http://schemas.microsoft.com/office/drawing/2014/main" id="{C355CDDE-0971-47F0-AA4C-6E7B754CAA40}"/>
              </a:ext>
            </a:extLst>
          </p:cNvPr>
          <p:cNvGrpSpPr/>
          <p:nvPr/>
        </p:nvGrpSpPr>
        <p:grpSpPr>
          <a:xfrm>
            <a:off x="3449072" y="1104400"/>
            <a:ext cx="1764778" cy="2626376"/>
            <a:chOff x="2897202" y="1162373"/>
            <a:chExt cx="1764778" cy="2626376"/>
          </a:xfrm>
        </p:grpSpPr>
        <p:pic>
          <p:nvPicPr>
            <p:cNvPr id="20" name="Picture 2" descr="On the cover: Ductal carcinoma &lt;em&gt;in situ&lt;/em&gt; is a pre-invasive lesion that is thought to be a precursor to invasive breast cancer.&#10;In this issue, Risom et al. (299–310) use multiplexed imaging to map single-cell phenotypes&#10;in ductal carcinoma &lt;em&gt;in situ&lt;/em&gt;. The cover is inspired by children's paint-by-numbers workbooks in which complex&#10;patterns materialized when colors are applied. The image depicts the tumor microenvironment,&#10;in which single-cell phenotypes are highlighted within the tissue by alternate colors.&#10;Image credit: Shiz Aoki.">
              <a:extLst>
                <a:ext uri="{FF2B5EF4-FFF2-40B4-BE49-F238E27FC236}">
                  <a16:creationId xmlns:a16="http://schemas.microsoft.com/office/drawing/2014/main" id="{217F1B63-95C7-4FB3-AC91-2870BD7977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7691" y="1162373"/>
              <a:ext cx="1687182" cy="2192727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11">
              <a:extLst>
                <a:ext uri="{FF2B5EF4-FFF2-40B4-BE49-F238E27FC236}">
                  <a16:creationId xmlns:a16="http://schemas.microsoft.com/office/drawing/2014/main" id="{4FA4EC46-BBC0-475B-B380-DBCFB0B38DEB}"/>
                </a:ext>
              </a:extLst>
            </p:cNvPr>
            <p:cNvSpPr txBox="1"/>
            <p:nvPr/>
          </p:nvSpPr>
          <p:spPr bwMode="auto">
            <a:xfrm>
              <a:off x="2897202" y="3327084"/>
              <a:ext cx="17647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 err="1"/>
                <a:t>Risom</a:t>
              </a:r>
              <a:r>
                <a:rPr lang="en-US" sz="800" i="1" dirty="0"/>
                <a:t>, et al.</a:t>
              </a:r>
            </a:p>
            <a:p>
              <a:r>
                <a:rPr lang="en-US" sz="800" dirty="0"/>
                <a:t>Cell, Vol. 185 (2)</a:t>
              </a:r>
            </a:p>
            <a:p>
              <a:r>
                <a:rPr lang="en-US" sz="800" b="1" dirty="0"/>
                <a:t>2022</a:t>
              </a:r>
            </a:p>
          </p:txBody>
        </p:sp>
      </p:grpSp>
      <p:grpSp>
        <p:nvGrpSpPr>
          <p:cNvPr id="22" name="Group 27">
            <a:extLst>
              <a:ext uri="{FF2B5EF4-FFF2-40B4-BE49-F238E27FC236}">
                <a16:creationId xmlns:a16="http://schemas.microsoft.com/office/drawing/2014/main" id="{8EC90377-4D77-4011-A2BA-1CBB71715199}"/>
              </a:ext>
            </a:extLst>
          </p:cNvPr>
          <p:cNvGrpSpPr/>
          <p:nvPr/>
        </p:nvGrpSpPr>
        <p:grpSpPr>
          <a:xfrm>
            <a:off x="5697336" y="1105370"/>
            <a:ext cx="1764778" cy="2638824"/>
            <a:chOff x="5152258" y="1163343"/>
            <a:chExt cx="1764778" cy="2638824"/>
          </a:xfrm>
        </p:grpSpPr>
        <p:pic>
          <p:nvPicPr>
            <p:cNvPr id="23" name="Picture 14">
              <a:extLst>
                <a:ext uri="{FF2B5EF4-FFF2-40B4-BE49-F238E27FC236}">
                  <a16:creationId xmlns:a16="http://schemas.microsoft.com/office/drawing/2014/main" id="{F82D46FF-56F6-414C-9A7A-251C13AB2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1244" y="1163343"/>
              <a:ext cx="1695792" cy="2212131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TextBox 16">
              <a:extLst>
                <a:ext uri="{FF2B5EF4-FFF2-40B4-BE49-F238E27FC236}">
                  <a16:creationId xmlns:a16="http://schemas.microsoft.com/office/drawing/2014/main" id="{190204D7-4431-4540-A0E8-CAF18D94918C}"/>
                </a:ext>
              </a:extLst>
            </p:cNvPr>
            <p:cNvSpPr txBox="1"/>
            <p:nvPr/>
          </p:nvSpPr>
          <p:spPr bwMode="auto">
            <a:xfrm>
              <a:off x="5152258" y="3340502"/>
              <a:ext cx="17647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 err="1"/>
                <a:t>Terré</a:t>
              </a:r>
              <a:r>
                <a:rPr lang="en-US" sz="800" i="1" dirty="0"/>
                <a:t>, et al.</a:t>
              </a:r>
            </a:p>
            <a:p>
              <a:r>
                <a:rPr lang="en-US" sz="800" dirty="0"/>
                <a:t>Development, Vol. 146 (8)</a:t>
              </a:r>
            </a:p>
            <a:p>
              <a:r>
                <a:rPr lang="en-US" sz="800" b="1" dirty="0"/>
                <a:t>2019</a:t>
              </a:r>
            </a:p>
          </p:txBody>
        </p:sp>
      </p:grpSp>
      <p:grpSp>
        <p:nvGrpSpPr>
          <p:cNvPr id="25" name="Group 28">
            <a:extLst>
              <a:ext uri="{FF2B5EF4-FFF2-40B4-BE49-F238E27FC236}">
                <a16:creationId xmlns:a16="http://schemas.microsoft.com/office/drawing/2014/main" id="{436C461B-F500-419A-A981-C39AAFE104ED}"/>
              </a:ext>
            </a:extLst>
          </p:cNvPr>
          <p:cNvGrpSpPr/>
          <p:nvPr/>
        </p:nvGrpSpPr>
        <p:grpSpPr>
          <a:xfrm>
            <a:off x="7945600" y="1105370"/>
            <a:ext cx="1769624" cy="2636234"/>
            <a:chOff x="7442929" y="1163343"/>
            <a:chExt cx="1769624" cy="2636234"/>
          </a:xfrm>
        </p:grpSpPr>
        <p:pic>
          <p:nvPicPr>
            <p:cNvPr id="26" name="Picture 17">
              <a:extLst>
                <a:ext uri="{FF2B5EF4-FFF2-40B4-BE49-F238E27FC236}">
                  <a16:creationId xmlns:a16="http://schemas.microsoft.com/office/drawing/2014/main" id="{784A3CCA-AD5D-4155-9148-0931F2778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04517" y="1163343"/>
              <a:ext cx="1708036" cy="2210400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TextBox 19">
              <a:extLst>
                <a:ext uri="{FF2B5EF4-FFF2-40B4-BE49-F238E27FC236}">
                  <a16:creationId xmlns:a16="http://schemas.microsoft.com/office/drawing/2014/main" id="{915BB4B2-4708-433C-98E3-87260D35282E}"/>
                </a:ext>
              </a:extLst>
            </p:cNvPr>
            <p:cNvSpPr txBox="1"/>
            <p:nvPr/>
          </p:nvSpPr>
          <p:spPr bwMode="auto">
            <a:xfrm>
              <a:off x="7442929" y="3337912"/>
              <a:ext cx="16321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 err="1"/>
                <a:t>Glogowska</a:t>
              </a:r>
              <a:r>
                <a:rPr lang="en-US" sz="800" i="1" dirty="0"/>
                <a:t>, et al.</a:t>
              </a:r>
            </a:p>
            <a:p>
              <a:r>
                <a:rPr lang="en-US" sz="800" dirty="0" err="1"/>
                <a:t>Bloog</a:t>
              </a:r>
              <a:r>
                <a:rPr lang="en-US" sz="800" dirty="0"/>
                <a:t>, Vol. 130 (16)</a:t>
              </a:r>
            </a:p>
            <a:p>
              <a:r>
                <a:rPr lang="en-US" sz="800" b="1" dirty="0"/>
                <a:t>2017</a:t>
              </a:r>
            </a:p>
          </p:txBody>
        </p:sp>
      </p:grpSp>
      <p:grpSp>
        <p:nvGrpSpPr>
          <p:cNvPr id="28" name="Group 29">
            <a:extLst>
              <a:ext uri="{FF2B5EF4-FFF2-40B4-BE49-F238E27FC236}">
                <a16:creationId xmlns:a16="http://schemas.microsoft.com/office/drawing/2014/main" id="{C43E76AF-8F46-4421-BB1A-F5664879457A}"/>
              </a:ext>
            </a:extLst>
          </p:cNvPr>
          <p:cNvGrpSpPr/>
          <p:nvPr/>
        </p:nvGrpSpPr>
        <p:grpSpPr>
          <a:xfrm>
            <a:off x="7060022" y="3912712"/>
            <a:ext cx="1730004" cy="2649221"/>
            <a:chOff x="9740463" y="1166065"/>
            <a:chExt cx="1730004" cy="2649221"/>
          </a:xfrm>
        </p:grpSpPr>
        <p:pic>
          <p:nvPicPr>
            <p:cNvPr id="29" name="Picture 12">
              <a:extLst>
                <a:ext uri="{FF2B5EF4-FFF2-40B4-BE49-F238E27FC236}">
                  <a16:creationId xmlns:a16="http://schemas.microsoft.com/office/drawing/2014/main" id="{6471F730-56DA-4AF6-B7F9-C756D6B333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052" y="1166065"/>
              <a:ext cx="1668415" cy="2212263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1">
              <a:extLst>
                <a:ext uri="{FF2B5EF4-FFF2-40B4-BE49-F238E27FC236}">
                  <a16:creationId xmlns:a16="http://schemas.microsoft.com/office/drawing/2014/main" id="{08931B59-B0F0-45B6-B15D-0055580FB52E}"/>
                </a:ext>
              </a:extLst>
            </p:cNvPr>
            <p:cNvSpPr txBox="1"/>
            <p:nvPr/>
          </p:nvSpPr>
          <p:spPr bwMode="auto">
            <a:xfrm>
              <a:off x="9740463" y="3353621"/>
              <a:ext cx="1457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/>
                <a:t>Buehler, et al.</a:t>
              </a:r>
            </a:p>
            <a:p>
              <a:r>
                <a:rPr lang="en-US" sz="800" dirty="0" err="1"/>
                <a:t>Biophotonics</a:t>
              </a:r>
              <a:r>
                <a:rPr lang="en-US" sz="800" dirty="0"/>
                <a:t>, Vol. 10 (8)</a:t>
              </a:r>
            </a:p>
            <a:p>
              <a:r>
                <a:rPr lang="en-US" sz="800" b="1" dirty="0"/>
                <a:t>2017</a:t>
              </a:r>
            </a:p>
          </p:txBody>
        </p:sp>
      </p:grpSp>
      <p:grpSp>
        <p:nvGrpSpPr>
          <p:cNvPr id="31" name="Group 31">
            <a:extLst>
              <a:ext uri="{FF2B5EF4-FFF2-40B4-BE49-F238E27FC236}">
                <a16:creationId xmlns:a16="http://schemas.microsoft.com/office/drawing/2014/main" id="{6A705462-5687-4883-A952-3F1E27B692C0}"/>
              </a:ext>
            </a:extLst>
          </p:cNvPr>
          <p:cNvGrpSpPr/>
          <p:nvPr/>
        </p:nvGrpSpPr>
        <p:grpSpPr>
          <a:xfrm>
            <a:off x="2252185" y="4016556"/>
            <a:ext cx="1721400" cy="2506732"/>
            <a:chOff x="1624912" y="4040233"/>
            <a:chExt cx="1721400" cy="2506732"/>
          </a:xfrm>
        </p:grpSpPr>
        <p:pic>
          <p:nvPicPr>
            <p:cNvPr id="32" name="Picture 18">
              <a:extLst>
                <a:ext uri="{FF2B5EF4-FFF2-40B4-BE49-F238E27FC236}">
                  <a16:creationId xmlns:a16="http://schemas.microsoft.com/office/drawing/2014/main" id="{1AEA3096-66B3-45B1-B392-6C4FD17EF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03512" y="4040233"/>
              <a:ext cx="1642800" cy="2190400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TextBox 23">
              <a:extLst>
                <a:ext uri="{FF2B5EF4-FFF2-40B4-BE49-F238E27FC236}">
                  <a16:creationId xmlns:a16="http://schemas.microsoft.com/office/drawing/2014/main" id="{382591C1-64CB-4AFF-8939-63D88CA4238D}"/>
                </a:ext>
              </a:extLst>
            </p:cNvPr>
            <p:cNvSpPr txBox="1"/>
            <p:nvPr/>
          </p:nvSpPr>
          <p:spPr bwMode="auto">
            <a:xfrm>
              <a:off x="1624912" y="6085300"/>
              <a:ext cx="1721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800" dirty="0"/>
            </a:p>
            <a:p>
              <a:r>
                <a:rPr lang="en-US" sz="800" dirty="0"/>
                <a:t>J Clin Path, Vol. 71 (1)</a:t>
              </a:r>
            </a:p>
            <a:p>
              <a:r>
                <a:rPr lang="en-US" sz="800" b="1" dirty="0"/>
                <a:t>2018</a:t>
              </a:r>
            </a:p>
          </p:txBody>
        </p:sp>
      </p:grpSp>
      <p:grpSp>
        <p:nvGrpSpPr>
          <p:cNvPr id="34" name="Group 30">
            <a:extLst>
              <a:ext uri="{FF2B5EF4-FFF2-40B4-BE49-F238E27FC236}">
                <a16:creationId xmlns:a16="http://schemas.microsoft.com/office/drawing/2014/main" id="{755A300A-D06A-43B3-9793-A2E0BAE3D577}"/>
              </a:ext>
            </a:extLst>
          </p:cNvPr>
          <p:cNvGrpSpPr/>
          <p:nvPr/>
        </p:nvGrpSpPr>
        <p:grpSpPr>
          <a:xfrm>
            <a:off x="4634414" y="3963889"/>
            <a:ext cx="1764778" cy="2502699"/>
            <a:chOff x="4149987" y="4054083"/>
            <a:chExt cx="1764778" cy="2502699"/>
          </a:xfrm>
        </p:grpSpPr>
        <p:pic>
          <p:nvPicPr>
            <p:cNvPr id="35" name="Grafik 2">
              <a:extLst>
                <a:ext uri="{FF2B5EF4-FFF2-40B4-BE49-F238E27FC236}">
                  <a16:creationId xmlns:a16="http://schemas.microsoft.com/office/drawing/2014/main" id="{C396C807-9380-46B2-8CF3-07329FBA3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4219742" y="4054083"/>
              <a:ext cx="1641600" cy="21888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6" name="TextBox 26">
              <a:extLst>
                <a:ext uri="{FF2B5EF4-FFF2-40B4-BE49-F238E27FC236}">
                  <a16:creationId xmlns:a16="http://schemas.microsoft.com/office/drawing/2014/main" id="{EF5C3B98-209C-4CCF-8D41-5D681BFD6791}"/>
                </a:ext>
              </a:extLst>
            </p:cNvPr>
            <p:cNvSpPr txBox="1"/>
            <p:nvPr/>
          </p:nvSpPr>
          <p:spPr bwMode="auto">
            <a:xfrm>
              <a:off x="4149987" y="6095117"/>
              <a:ext cx="17647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800" dirty="0"/>
            </a:p>
            <a:p>
              <a:r>
                <a:rPr lang="en-US" sz="800" dirty="0" err="1"/>
                <a:t>NeuroImage</a:t>
              </a:r>
              <a:r>
                <a:rPr lang="en-US" sz="800" dirty="0"/>
                <a:t>, Vol. 193</a:t>
              </a:r>
            </a:p>
            <a:p>
              <a:r>
                <a:rPr lang="en-US" sz="800" b="1" dirty="0"/>
                <a:t>2019</a:t>
              </a: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CD268B09-42B0-43AA-9907-B2FE23C4777E}"/>
              </a:ext>
            </a:extLst>
          </p:cNvPr>
          <p:cNvGrpSpPr/>
          <p:nvPr/>
        </p:nvGrpSpPr>
        <p:grpSpPr>
          <a:xfrm>
            <a:off x="1181541" y="1098402"/>
            <a:ext cx="1764778" cy="2607895"/>
            <a:chOff x="1663941" y="1098402"/>
            <a:chExt cx="1764778" cy="2607895"/>
          </a:xfrm>
        </p:grpSpPr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406797CA-863A-4343-8080-90BC6064540D}"/>
                </a:ext>
              </a:extLst>
            </p:cNvPr>
            <p:cNvSpPr txBox="1"/>
            <p:nvPr/>
          </p:nvSpPr>
          <p:spPr>
            <a:xfrm>
              <a:off x="1663941" y="3244632"/>
              <a:ext cx="17647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/>
                <a:t>Xu, et al.</a:t>
              </a:r>
            </a:p>
            <a:p>
              <a:r>
                <a:rPr lang="en-US" sz="800" dirty="0"/>
                <a:t>Nature Biotechnology, Vol. 39 (12)</a:t>
              </a:r>
            </a:p>
            <a:p>
              <a:r>
                <a:rPr lang="en-US" sz="800" b="1" dirty="0"/>
                <a:t>2021</a:t>
              </a:r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42C7A2A7-4F2E-485C-961F-206FAA2E9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3108" y="1098402"/>
              <a:ext cx="1646444" cy="218153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413502E-3BA5-4447-B50E-58BF7A752460}"/>
              </a:ext>
            </a:extLst>
          </p:cNvPr>
          <p:cNvGrpSpPr/>
          <p:nvPr/>
        </p:nvGrpSpPr>
        <p:grpSpPr>
          <a:xfrm>
            <a:off x="9635385" y="3927429"/>
            <a:ext cx="1681429" cy="2598159"/>
            <a:chOff x="10060185" y="3927429"/>
            <a:chExt cx="1681429" cy="2598159"/>
          </a:xfrm>
        </p:grpSpPr>
        <p:pic>
          <p:nvPicPr>
            <p:cNvPr id="37" name="Grafik 4">
              <a:extLst>
                <a:ext uri="{FF2B5EF4-FFF2-40B4-BE49-F238E27FC236}">
                  <a16:creationId xmlns:a16="http://schemas.microsoft.com/office/drawing/2014/main" id="{AFE0C34B-0FAE-479B-803D-9D9B33B4B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/>
          </p:blipFill>
          <p:spPr bwMode="auto">
            <a:xfrm>
              <a:off x="10148743" y="3927429"/>
              <a:ext cx="1592871" cy="218282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8" name="TextBox 21">
              <a:extLst>
                <a:ext uri="{FF2B5EF4-FFF2-40B4-BE49-F238E27FC236}">
                  <a16:creationId xmlns:a16="http://schemas.microsoft.com/office/drawing/2014/main" id="{B107806E-B1B1-48ED-B1C4-51E0A6FF9895}"/>
                </a:ext>
              </a:extLst>
            </p:cNvPr>
            <p:cNvSpPr txBox="1"/>
            <p:nvPr/>
          </p:nvSpPr>
          <p:spPr bwMode="auto">
            <a:xfrm>
              <a:off x="10060185" y="6063923"/>
              <a:ext cx="1457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/>
                <a:t>Wang, et al.</a:t>
              </a:r>
            </a:p>
            <a:p>
              <a:r>
                <a:rPr lang="en-US" sz="800" dirty="0"/>
                <a:t>Plant Cell, Vol. 29 (6)</a:t>
              </a:r>
            </a:p>
            <a:p>
              <a:r>
                <a:rPr lang="en-US" sz="800" b="1" dirty="0"/>
                <a:t>2017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7220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5BB8842-2A57-4F5A-AAAC-47DF344F6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l">
              <a:defRPr/>
            </a:pPr>
            <a:r>
              <a:rPr lang="de-DE" dirty="0">
                <a:solidFill>
                  <a:prstClr val="white"/>
                </a:solidFill>
              </a:rPr>
              <a:t>06.02.2023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896F839-EF45-4926-9E25-76496D508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556A58-B797-4FE2-B7E3-E5BE6933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 smtClean="0"/>
              <a:t>4</a:t>
            </a:fld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F9D8268-8F34-4881-BC79-423E86A5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infrastructure</a:t>
            </a:r>
            <a:endParaRPr lang="de-DE" dirty="0"/>
          </a:p>
        </p:txBody>
      </p:sp>
      <p:pic>
        <p:nvPicPr>
          <p:cNvPr id="7" name="Picture 4" descr="Client-Server-Architektur">
            <a:extLst>
              <a:ext uri="{FF2B5EF4-FFF2-40B4-BE49-F238E27FC236}">
                <a16:creationId xmlns:a16="http://schemas.microsoft.com/office/drawing/2014/main" id="{21AE7FB4-87B4-46DB-BA96-7D444BEBB8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7" t="54098" r="661" b="18926"/>
          <a:stretch/>
        </p:blipFill>
        <p:spPr bwMode="auto">
          <a:xfrm>
            <a:off x="2914047" y="2925570"/>
            <a:ext cx="1349766" cy="123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C756B4F-5AF2-4D47-A1F3-EC6DAE4B28F5}"/>
              </a:ext>
            </a:extLst>
          </p:cNvPr>
          <p:cNvSpPr txBox="1"/>
          <p:nvPr/>
        </p:nvSpPr>
        <p:spPr>
          <a:xfrm>
            <a:off x="1839893" y="3175847"/>
            <a:ext cx="1246600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cs typeface="Arial" panose="020B0604020202020204" pitchFamily="34" charset="0"/>
              </a:rPr>
              <a:t>Network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115F009-8048-4EEA-B71D-E8C3C8DFAF7E}"/>
              </a:ext>
            </a:extLst>
          </p:cNvPr>
          <p:cNvGrpSpPr/>
          <p:nvPr/>
        </p:nvGrpSpPr>
        <p:grpSpPr>
          <a:xfrm>
            <a:off x="-187633" y="2925570"/>
            <a:ext cx="2684984" cy="1272804"/>
            <a:chOff x="189522" y="2862957"/>
            <a:chExt cx="2016224" cy="95578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5398DA68-633C-4AC6-AC43-8D0B723374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7979" b="11065"/>
            <a:stretch/>
          </p:blipFill>
          <p:spPr>
            <a:xfrm>
              <a:off x="506773" y="2862957"/>
              <a:ext cx="1381722" cy="735309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B9E3795-BFA9-43F9-9199-75384E908621}"/>
                </a:ext>
              </a:extLst>
            </p:cNvPr>
            <p:cNvSpPr txBox="1"/>
            <p:nvPr/>
          </p:nvSpPr>
          <p:spPr>
            <a:xfrm>
              <a:off x="189522" y="3564510"/>
              <a:ext cx="2016224" cy="254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>
                  <a:cs typeface="Arial" panose="020B0604020202020204" pitchFamily="34" charset="0"/>
                </a:rPr>
                <a:t>Image </a:t>
              </a:r>
              <a:r>
                <a:rPr lang="de-DE" sz="1600" dirty="0" err="1">
                  <a:cs typeface="Arial" panose="020B0604020202020204" pitchFamily="34" charset="0"/>
                </a:rPr>
                <a:t>acquisition</a:t>
              </a:r>
              <a:endParaRPr lang="de-DE" sz="1600" dirty="0">
                <a:cs typeface="Arial" panose="020B0604020202020204" pitchFamily="34" charset="0"/>
              </a:endParaRPr>
            </a:p>
          </p:txBody>
        </p:sp>
      </p:grpSp>
      <p:sp>
        <p:nvSpPr>
          <p:cNvPr id="12" name="Textfeld 11">
            <a:extLst>
              <a:ext uri="{FF2B5EF4-FFF2-40B4-BE49-F238E27FC236}">
                <a16:creationId xmlns:a16="http://schemas.microsoft.com/office/drawing/2014/main" id="{CD669E65-70F1-429F-A98B-A5D19F34E3F3}"/>
              </a:ext>
            </a:extLst>
          </p:cNvPr>
          <p:cNvSpPr txBox="1"/>
          <p:nvPr/>
        </p:nvSpPr>
        <p:spPr>
          <a:xfrm>
            <a:off x="2719863" y="4074679"/>
            <a:ext cx="1382535" cy="297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32" b="1" dirty="0">
                <a:cs typeface="Arial" panose="020B0604020202020204" pitchFamily="34" charset="0"/>
              </a:rPr>
              <a:t>File </a:t>
            </a:r>
            <a:r>
              <a:rPr lang="de-DE" sz="1332" b="1" dirty="0" err="1">
                <a:cs typeface="Arial" panose="020B0604020202020204" pitchFamily="34" charset="0"/>
              </a:rPr>
              <a:t>store</a:t>
            </a:r>
            <a:endParaRPr lang="de-DE" sz="1332" b="1" dirty="0">
              <a:cs typeface="Arial" panose="020B0604020202020204" pitchFamily="34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BD334C21-211C-4197-A43C-D2A7B2BFD2F7}"/>
              </a:ext>
            </a:extLst>
          </p:cNvPr>
          <p:cNvGrpSpPr/>
          <p:nvPr/>
        </p:nvGrpSpPr>
        <p:grpSpPr>
          <a:xfrm>
            <a:off x="2908262" y="1359855"/>
            <a:ext cx="5803795" cy="4167665"/>
            <a:chOff x="3281247" y="1145935"/>
            <a:chExt cx="6996774" cy="4760553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8E89DB3C-39D0-4566-924D-BDD8EA48D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81247" y="1145935"/>
              <a:ext cx="6885048" cy="4760553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1C3244DD-E263-43F0-8814-EEB9A09FB9FC}"/>
                </a:ext>
              </a:extLst>
            </p:cNvPr>
            <p:cNvSpPr/>
            <p:nvPr/>
          </p:nvSpPr>
          <p:spPr>
            <a:xfrm>
              <a:off x="8352000" y="3545359"/>
              <a:ext cx="1591200" cy="443441"/>
            </a:xfrm>
            <a:prstGeom prst="rect">
              <a:avLst/>
            </a:prstGeom>
            <a:noFill/>
            <a:ln w="28575">
              <a:solidFill>
                <a:srgbClr val="0098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0F050F7F-2024-452D-BFEA-3FD55806F51E}"/>
                </a:ext>
              </a:extLst>
            </p:cNvPr>
            <p:cNvSpPr txBox="1"/>
            <p:nvPr/>
          </p:nvSpPr>
          <p:spPr>
            <a:xfrm>
              <a:off x="7624308" y="4033324"/>
              <a:ext cx="2653713" cy="421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i="1" dirty="0" err="1"/>
                <a:t>No</a:t>
              </a:r>
              <a:r>
                <a:rPr lang="de-DE" i="1" dirty="0"/>
                <a:t> </a:t>
              </a:r>
              <a:r>
                <a:rPr lang="de-DE" i="1" dirty="0" err="1"/>
                <a:t>preview</a:t>
              </a:r>
              <a:r>
                <a:rPr lang="de-DE" i="1" dirty="0"/>
                <a:t> </a:t>
              </a:r>
              <a:r>
                <a:rPr lang="de-DE" i="1" dirty="0" err="1"/>
                <a:t>available</a:t>
              </a:r>
              <a:r>
                <a:rPr lang="de-DE" i="1" dirty="0"/>
                <a:t>.</a:t>
              </a:r>
            </a:p>
          </p:txBody>
        </p: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98CD2186-B4DA-45B5-981E-7516F365F295}"/>
              </a:ext>
            </a:extLst>
          </p:cNvPr>
          <p:cNvSpPr txBox="1"/>
          <p:nvPr/>
        </p:nvSpPr>
        <p:spPr>
          <a:xfrm>
            <a:off x="8999012" y="1908164"/>
            <a:ext cx="27061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/>
              <a:t>Where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metadata</a:t>
            </a:r>
            <a:r>
              <a:rPr lang="de-DE" sz="2000" dirty="0"/>
              <a:t>?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4BBE298-F593-4F6F-A6C0-189732ACC076}"/>
              </a:ext>
            </a:extLst>
          </p:cNvPr>
          <p:cNvSpPr txBox="1"/>
          <p:nvPr/>
        </p:nvSpPr>
        <p:spPr>
          <a:xfrm>
            <a:off x="8882884" y="4446616"/>
            <a:ext cx="2938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/>
              <a:t>…</a:t>
            </a:r>
            <a:r>
              <a:rPr lang="de-DE" sz="2000" dirty="0" err="1"/>
              <a:t>usually</a:t>
            </a:r>
            <a:r>
              <a:rPr lang="de-DE" sz="2000" dirty="0"/>
              <a:t> </a:t>
            </a:r>
            <a:r>
              <a:rPr lang="de-DE" sz="2000" dirty="0" err="1"/>
              <a:t>it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in a </a:t>
            </a:r>
            <a:r>
              <a:rPr lang="de-DE" sz="2000" dirty="0" err="1"/>
              <a:t>hardcover</a:t>
            </a:r>
            <a:r>
              <a:rPr lang="de-DE" sz="2000" dirty="0"/>
              <a:t> lab </a:t>
            </a:r>
            <a:r>
              <a:rPr lang="de-DE" sz="2000" dirty="0" err="1"/>
              <a:t>notebook</a:t>
            </a:r>
            <a:endParaRPr lang="de-DE" sz="2000" dirty="0"/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29698D00-514B-4AEA-983C-2107EC1EE5A5}"/>
              </a:ext>
            </a:extLst>
          </p:cNvPr>
          <p:cNvGrpSpPr/>
          <p:nvPr/>
        </p:nvGrpSpPr>
        <p:grpSpPr>
          <a:xfrm>
            <a:off x="9110046" y="2648875"/>
            <a:ext cx="2484123" cy="1653541"/>
            <a:chOff x="9191290" y="3104417"/>
            <a:chExt cx="2484123" cy="1653541"/>
          </a:xfrm>
        </p:grpSpPr>
        <p:pic>
          <p:nvPicPr>
            <p:cNvPr id="20" name="Picture 10" descr="A picture containing indoor, desk, cluttered&#10;&#10;Description automatically generated">
              <a:extLst>
                <a:ext uri="{FF2B5EF4-FFF2-40B4-BE49-F238E27FC236}">
                  <a16:creationId xmlns:a16="http://schemas.microsoft.com/office/drawing/2014/main" id="{4E64EAC2-911D-459E-9407-3DA627276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92" t="11115" r="-292" b="-527"/>
            <a:stretch/>
          </p:blipFill>
          <p:spPr>
            <a:xfrm>
              <a:off x="9191290" y="3104417"/>
              <a:ext cx="2484123" cy="1653541"/>
            </a:xfrm>
            <a:prstGeom prst="roundRect">
              <a:avLst>
                <a:gd name="adj" fmla="val 5661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Pfeil: nach rechts 20">
              <a:extLst>
                <a:ext uri="{FF2B5EF4-FFF2-40B4-BE49-F238E27FC236}">
                  <a16:creationId xmlns:a16="http://schemas.microsoft.com/office/drawing/2014/main" id="{03E90B02-9449-4A40-9ADD-D8671FB8FED5}"/>
                </a:ext>
              </a:extLst>
            </p:cNvPr>
            <p:cNvSpPr/>
            <p:nvPr/>
          </p:nvSpPr>
          <p:spPr>
            <a:xfrm rot="1347993">
              <a:off x="9477406" y="3306601"/>
              <a:ext cx="496800" cy="274174"/>
            </a:xfrm>
            <a:prstGeom prst="rightArrow">
              <a:avLst/>
            </a:prstGeom>
            <a:solidFill>
              <a:srgbClr val="00983A"/>
            </a:solidFill>
            <a:ln>
              <a:solidFill>
                <a:srgbClr val="0098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2" name="Textfeld 21">
            <a:extLst>
              <a:ext uri="{FF2B5EF4-FFF2-40B4-BE49-F238E27FC236}">
                <a16:creationId xmlns:a16="http://schemas.microsoft.com/office/drawing/2014/main" id="{D1354EC8-7F97-4758-894E-1620604838A6}"/>
              </a:ext>
            </a:extLst>
          </p:cNvPr>
          <p:cNvSpPr txBox="1"/>
          <p:nvPr/>
        </p:nvSpPr>
        <p:spPr>
          <a:xfrm>
            <a:off x="6516598" y="4339499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/>
              <a:t>Not </a:t>
            </a:r>
            <a:r>
              <a:rPr lang="de-DE" i="1" dirty="0" err="1"/>
              <a:t>searchable</a:t>
            </a:r>
            <a:r>
              <a:rPr lang="de-DE" i="1" dirty="0"/>
              <a:t>.</a:t>
            </a:r>
          </a:p>
        </p:txBody>
      </p:sp>
      <p:sp>
        <p:nvSpPr>
          <p:cNvPr id="23" name="Pfeil: nach rechts 22">
            <a:extLst>
              <a:ext uri="{FF2B5EF4-FFF2-40B4-BE49-F238E27FC236}">
                <a16:creationId xmlns:a16="http://schemas.microsoft.com/office/drawing/2014/main" id="{09EDAF56-9384-40BB-AC1C-BA2ED89695F2}"/>
              </a:ext>
            </a:extLst>
          </p:cNvPr>
          <p:cNvSpPr/>
          <p:nvPr/>
        </p:nvSpPr>
        <p:spPr>
          <a:xfrm>
            <a:off x="2181174" y="3429000"/>
            <a:ext cx="620785" cy="23629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7A1F94F-6391-4569-92B9-31EAB32DC38B}"/>
              </a:ext>
            </a:extLst>
          </p:cNvPr>
          <p:cNvSpPr txBox="1"/>
          <p:nvPr/>
        </p:nvSpPr>
        <p:spPr>
          <a:xfrm>
            <a:off x="1246296" y="5804079"/>
            <a:ext cx="7492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i="1" dirty="0" err="1"/>
              <a:t>Would</a:t>
            </a:r>
            <a:r>
              <a:rPr lang="de-DE" sz="2400" i="1" dirty="0"/>
              <a:t> </a:t>
            </a:r>
            <a:r>
              <a:rPr lang="de-DE" sz="2400" i="1" dirty="0" err="1"/>
              <a:t>be</a:t>
            </a:r>
            <a:r>
              <a:rPr lang="de-DE" sz="2400" i="1" dirty="0"/>
              <a:t> </a:t>
            </a:r>
            <a:r>
              <a:rPr lang="de-DE" sz="2400" i="1" dirty="0" err="1"/>
              <a:t>beneficial</a:t>
            </a:r>
            <a:r>
              <a:rPr lang="de-DE" sz="2400" i="1" dirty="0"/>
              <a:t> </a:t>
            </a:r>
            <a:r>
              <a:rPr lang="de-DE" sz="2400" i="1" dirty="0" err="1"/>
              <a:t>to</a:t>
            </a:r>
            <a:r>
              <a:rPr lang="de-DE" sz="2400" i="1" dirty="0"/>
              <a:t> </a:t>
            </a:r>
            <a:r>
              <a:rPr lang="de-DE" sz="2400" i="1" dirty="0" err="1"/>
              <a:t>make</a:t>
            </a:r>
            <a:r>
              <a:rPr lang="de-DE" sz="2400" i="1" dirty="0"/>
              <a:t> </a:t>
            </a:r>
            <a:r>
              <a:rPr lang="de-DE" sz="2400" i="1" dirty="0" err="1"/>
              <a:t>image</a:t>
            </a:r>
            <a:r>
              <a:rPr lang="de-DE" sz="2400" i="1" dirty="0"/>
              <a:t> </a:t>
            </a:r>
            <a:r>
              <a:rPr lang="de-DE" sz="2400" i="1" dirty="0" err="1"/>
              <a:t>data</a:t>
            </a:r>
            <a:r>
              <a:rPr lang="de-DE" sz="2400" i="1" dirty="0"/>
              <a:t> </a:t>
            </a:r>
            <a:r>
              <a:rPr lang="de-DE" sz="2400" i="1" dirty="0" err="1"/>
              <a:t>better</a:t>
            </a:r>
            <a:r>
              <a:rPr lang="de-DE" sz="2400" i="1" dirty="0"/>
              <a:t> </a:t>
            </a:r>
            <a:r>
              <a:rPr lang="de-DE" sz="2400" i="1" dirty="0" err="1"/>
              <a:t>accessible</a:t>
            </a:r>
            <a:r>
              <a:rPr lang="de-DE" sz="2400" i="1" dirty="0"/>
              <a:t>!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66AF58EC-A781-4944-9B05-DFE374267FE7}"/>
              </a:ext>
            </a:extLst>
          </p:cNvPr>
          <p:cNvSpPr txBox="1"/>
          <p:nvPr/>
        </p:nvSpPr>
        <p:spPr>
          <a:xfrm>
            <a:off x="9110046" y="5804078"/>
            <a:ext cx="2589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i="1" dirty="0"/>
              <a:t>Image </a:t>
            </a:r>
            <a:r>
              <a:rPr lang="de-DE" sz="2400" b="1" i="1" dirty="0" err="1"/>
              <a:t>database</a:t>
            </a:r>
            <a:r>
              <a:rPr lang="de-DE" sz="2400" b="1" i="1" dirty="0"/>
              <a:t> </a:t>
            </a:r>
            <a:r>
              <a:rPr lang="de-DE" sz="2400" b="1" dirty="0">
                <a:solidFill>
                  <a:srgbClr val="00983A"/>
                </a:solidFill>
                <a:sym typeface="Wingdings" panose="05000000000000000000" pitchFamily="2" charset="2"/>
              </a:rPr>
              <a:t></a:t>
            </a:r>
            <a:endParaRPr lang="de-DE" sz="2400" b="1" dirty="0">
              <a:solidFill>
                <a:srgbClr val="00983A"/>
              </a:solidFill>
            </a:endParaRPr>
          </a:p>
        </p:txBody>
      </p:sp>
      <p:pic>
        <p:nvPicPr>
          <p:cNvPr id="27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803E2831-69F9-48CA-B450-08354E271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95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7" grpId="0"/>
      <p:bldP spid="18" grpId="0"/>
      <p:bldP spid="22" grpId="0"/>
      <p:bldP spid="23" grpId="0" animBg="1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7EA71F-AE66-4188-A472-853519AD8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01.02.2022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7D93FB-46B1-48DC-9E6A-57CD0C561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NFDI4BIOIMAGE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60FAD-00A5-4E34-95A3-E4C054F2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5</a:t>
            </a:fld>
            <a:endParaRPr lang="de-D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C3C7020-3DA2-4689-A32B-F488F6198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1" y="187554"/>
            <a:ext cx="11756147" cy="736311"/>
          </a:xfrm>
        </p:spPr>
        <p:txBody>
          <a:bodyPr>
            <a:normAutofit fontScale="90000"/>
          </a:bodyPr>
          <a:lstStyle/>
          <a:p>
            <a:r>
              <a:rPr lang="en-US" dirty="0"/>
              <a:t>FAIR image data management is the prerequisite for re-use</a:t>
            </a:r>
          </a:p>
        </p:txBody>
      </p:sp>
      <p:grpSp>
        <p:nvGrpSpPr>
          <p:cNvPr id="20" name="Group 22">
            <a:extLst>
              <a:ext uri="{FF2B5EF4-FFF2-40B4-BE49-F238E27FC236}">
                <a16:creationId xmlns:a16="http://schemas.microsoft.com/office/drawing/2014/main" id="{0AAC1C30-1773-4AC7-A241-21664641782D}"/>
              </a:ext>
            </a:extLst>
          </p:cNvPr>
          <p:cNvGrpSpPr/>
          <p:nvPr/>
        </p:nvGrpSpPr>
        <p:grpSpPr>
          <a:xfrm>
            <a:off x="3557072" y="1104400"/>
            <a:ext cx="1764778" cy="2626376"/>
            <a:chOff x="2897202" y="1162373"/>
            <a:chExt cx="1764778" cy="2626376"/>
          </a:xfrm>
        </p:grpSpPr>
        <p:pic>
          <p:nvPicPr>
            <p:cNvPr id="21" name="Picture 2" descr="On the cover: Ductal carcinoma &lt;em&gt;in situ&lt;/em&gt; is a pre-invasive lesion that is thought to be a precursor to invasive breast cancer.&#10;In this issue, Risom et al. (299–310) use multiplexed imaging to map single-cell phenotypes&#10;in ductal carcinoma &lt;em&gt;in situ&lt;/em&gt;. The cover is inspired by children's paint-by-numbers workbooks in which complex&#10;patterns materialized when colors are applied. The image depicts the tumor microenvironment,&#10;in which single-cell phenotypes are highlighted within the tissue by alternate colors.&#10;Image credit: Shiz Aoki.">
              <a:extLst>
                <a:ext uri="{FF2B5EF4-FFF2-40B4-BE49-F238E27FC236}">
                  <a16:creationId xmlns:a16="http://schemas.microsoft.com/office/drawing/2014/main" id="{41ACBC2D-C189-4D39-8F92-5E12183930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7691" y="1162373"/>
              <a:ext cx="1687182" cy="219272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11">
              <a:extLst>
                <a:ext uri="{FF2B5EF4-FFF2-40B4-BE49-F238E27FC236}">
                  <a16:creationId xmlns:a16="http://schemas.microsoft.com/office/drawing/2014/main" id="{6E22F9CD-7DFE-4583-858B-49E2D05F9985}"/>
                </a:ext>
              </a:extLst>
            </p:cNvPr>
            <p:cNvSpPr txBox="1"/>
            <p:nvPr/>
          </p:nvSpPr>
          <p:spPr bwMode="auto">
            <a:xfrm>
              <a:off x="2897202" y="3327084"/>
              <a:ext cx="17647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 err="1"/>
                <a:t>Risom</a:t>
              </a:r>
              <a:r>
                <a:rPr lang="en-US" sz="800" i="1" dirty="0"/>
                <a:t>, et al.</a:t>
              </a:r>
            </a:p>
            <a:p>
              <a:r>
                <a:rPr lang="en-US" sz="800" dirty="0"/>
                <a:t>Cell, Vol. 185 (2)</a:t>
              </a:r>
            </a:p>
            <a:p>
              <a:r>
                <a:rPr lang="en-US" sz="800" b="1" dirty="0"/>
                <a:t>2022</a:t>
              </a:r>
            </a:p>
          </p:txBody>
        </p:sp>
      </p:grpSp>
      <p:grpSp>
        <p:nvGrpSpPr>
          <p:cNvPr id="23" name="Group 27">
            <a:extLst>
              <a:ext uri="{FF2B5EF4-FFF2-40B4-BE49-F238E27FC236}">
                <a16:creationId xmlns:a16="http://schemas.microsoft.com/office/drawing/2014/main" id="{D0AC3AE5-7169-45B5-B05C-D62BEE93DDFC}"/>
              </a:ext>
            </a:extLst>
          </p:cNvPr>
          <p:cNvGrpSpPr/>
          <p:nvPr/>
        </p:nvGrpSpPr>
        <p:grpSpPr>
          <a:xfrm>
            <a:off x="5805336" y="1105370"/>
            <a:ext cx="1764778" cy="2638824"/>
            <a:chOff x="5152258" y="1163343"/>
            <a:chExt cx="1764778" cy="2638824"/>
          </a:xfrm>
        </p:grpSpPr>
        <p:pic>
          <p:nvPicPr>
            <p:cNvPr id="24" name="Picture 14">
              <a:extLst>
                <a:ext uri="{FF2B5EF4-FFF2-40B4-BE49-F238E27FC236}">
                  <a16:creationId xmlns:a16="http://schemas.microsoft.com/office/drawing/2014/main" id="{C60361C0-4374-4749-89A6-663044FF7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1244" y="1163343"/>
              <a:ext cx="1695792" cy="22121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5" name="TextBox 16">
              <a:extLst>
                <a:ext uri="{FF2B5EF4-FFF2-40B4-BE49-F238E27FC236}">
                  <a16:creationId xmlns:a16="http://schemas.microsoft.com/office/drawing/2014/main" id="{A2A6BFB5-2480-4CB2-9F7A-14309C3850A7}"/>
                </a:ext>
              </a:extLst>
            </p:cNvPr>
            <p:cNvSpPr txBox="1"/>
            <p:nvPr/>
          </p:nvSpPr>
          <p:spPr bwMode="auto">
            <a:xfrm>
              <a:off x="5152258" y="3340502"/>
              <a:ext cx="17647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 err="1"/>
                <a:t>Terré</a:t>
              </a:r>
              <a:r>
                <a:rPr lang="en-US" sz="800" i="1" dirty="0"/>
                <a:t>, et al.</a:t>
              </a:r>
            </a:p>
            <a:p>
              <a:r>
                <a:rPr lang="en-US" sz="800" dirty="0"/>
                <a:t>Development, Vol. 146 (8)</a:t>
              </a:r>
            </a:p>
            <a:p>
              <a:r>
                <a:rPr lang="en-US" sz="800" b="1" dirty="0"/>
                <a:t>2019</a:t>
              </a:r>
            </a:p>
          </p:txBody>
        </p:sp>
      </p:grpSp>
      <p:grpSp>
        <p:nvGrpSpPr>
          <p:cNvPr id="26" name="Group 28">
            <a:extLst>
              <a:ext uri="{FF2B5EF4-FFF2-40B4-BE49-F238E27FC236}">
                <a16:creationId xmlns:a16="http://schemas.microsoft.com/office/drawing/2014/main" id="{57A21E1B-B444-44CB-BCFA-B6066AEB9B69}"/>
              </a:ext>
            </a:extLst>
          </p:cNvPr>
          <p:cNvGrpSpPr/>
          <p:nvPr/>
        </p:nvGrpSpPr>
        <p:grpSpPr>
          <a:xfrm>
            <a:off x="8053600" y="1105370"/>
            <a:ext cx="1769624" cy="2636234"/>
            <a:chOff x="7442929" y="1163343"/>
            <a:chExt cx="1769624" cy="2636234"/>
          </a:xfrm>
        </p:grpSpPr>
        <p:pic>
          <p:nvPicPr>
            <p:cNvPr id="27" name="Picture 17">
              <a:extLst>
                <a:ext uri="{FF2B5EF4-FFF2-40B4-BE49-F238E27FC236}">
                  <a16:creationId xmlns:a16="http://schemas.microsoft.com/office/drawing/2014/main" id="{8A3DA5C9-D012-40AB-A61A-0841300C7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04517" y="1163343"/>
              <a:ext cx="1708036" cy="2210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8" name="TextBox 19">
              <a:extLst>
                <a:ext uri="{FF2B5EF4-FFF2-40B4-BE49-F238E27FC236}">
                  <a16:creationId xmlns:a16="http://schemas.microsoft.com/office/drawing/2014/main" id="{94C2CD69-254E-4F10-ADE0-F5F271A824CC}"/>
                </a:ext>
              </a:extLst>
            </p:cNvPr>
            <p:cNvSpPr txBox="1"/>
            <p:nvPr/>
          </p:nvSpPr>
          <p:spPr bwMode="auto">
            <a:xfrm>
              <a:off x="7442929" y="3337912"/>
              <a:ext cx="16321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 err="1"/>
                <a:t>Glogowska</a:t>
              </a:r>
              <a:r>
                <a:rPr lang="en-US" sz="800" i="1" dirty="0"/>
                <a:t>, et al.</a:t>
              </a:r>
            </a:p>
            <a:p>
              <a:r>
                <a:rPr lang="en-US" sz="800" dirty="0" err="1"/>
                <a:t>Bloog</a:t>
              </a:r>
              <a:r>
                <a:rPr lang="en-US" sz="800" dirty="0"/>
                <a:t>, Vol. 130 (16)</a:t>
              </a:r>
            </a:p>
            <a:p>
              <a:r>
                <a:rPr lang="en-US" sz="800" b="1" dirty="0"/>
                <a:t>2017</a:t>
              </a:r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1F1D8AD4-D4DA-454C-A108-72020BEE1108}"/>
              </a:ext>
            </a:extLst>
          </p:cNvPr>
          <p:cNvGrpSpPr/>
          <p:nvPr/>
        </p:nvGrpSpPr>
        <p:grpSpPr>
          <a:xfrm>
            <a:off x="6793622" y="3912712"/>
            <a:ext cx="1730004" cy="2649221"/>
            <a:chOff x="9740463" y="1166065"/>
            <a:chExt cx="1730004" cy="2649221"/>
          </a:xfrm>
        </p:grpSpPr>
        <p:pic>
          <p:nvPicPr>
            <p:cNvPr id="30" name="Picture 12">
              <a:extLst>
                <a:ext uri="{FF2B5EF4-FFF2-40B4-BE49-F238E27FC236}">
                  <a16:creationId xmlns:a16="http://schemas.microsoft.com/office/drawing/2014/main" id="{70027408-A07A-4BE0-8D85-CE67A37DFE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052" y="1166065"/>
              <a:ext cx="1668415" cy="22122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21">
              <a:extLst>
                <a:ext uri="{FF2B5EF4-FFF2-40B4-BE49-F238E27FC236}">
                  <a16:creationId xmlns:a16="http://schemas.microsoft.com/office/drawing/2014/main" id="{E688CC76-64A2-467A-9B8D-3E2CF18DB5DA}"/>
                </a:ext>
              </a:extLst>
            </p:cNvPr>
            <p:cNvSpPr txBox="1"/>
            <p:nvPr/>
          </p:nvSpPr>
          <p:spPr bwMode="auto">
            <a:xfrm>
              <a:off x="9740463" y="3353621"/>
              <a:ext cx="1457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/>
                <a:t>Buehler, et al.</a:t>
              </a:r>
            </a:p>
            <a:p>
              <a:r>
                <a:rPr lang="en-US" sz="800" dirty="0" err="1"/>
                <a:t>Biophotonics</a:t>
              </a:r>
              <a:r>
                <a:rPr lang="en-US" sz="800" dirty="0"/>
                <a:t>, Vol. 10 (8)</a:t>
              </a:r>
            </a:p>
            <a:p>
              <a:r>
                <a:rPr lang="en-US" sz="800" b="1" dirty="0"/>
                <a:t>2017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6817344-3103-478D-8EF6-14D06F40CE03}"/>
              </a:ext>
            </a:extLst>
          </p:cNvPr>
          <p:cNvGrpSpPr/>
          <p:nvPr/>
        </p:nvGrpSpPr>
        <p:grpSpPr>
          <a:xfrm>
            <a:off x="1985785" y="4016556"/>
            <a:ext cx="1721400" cy="2521132"/>
            <a:chOff x="1624912" y="4040233"/>
            <a:chExt cx="1721400" cy="2521132"/>
          </a:xfrm>
        </p:grpSpPr>
        <p:pic>
          <p:nvPicPr>
            <p:cNvPr id="33" name="Picture 18">
              <a:extLst>
                <a:ext uri="{FF2B5EF4-FFF2-40B4-BE49-F238E27FC236}">
                  <a16:creationId xmlns:a16="http://schemas.microsoft.com/office/drawing/2014/main" id="{9196746A-9E14-4E8F-8AF9-17FF7953E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03512" y="4040233"/>
              <a:ext cx="1642800" cy="2190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4" name="TextBox 23">
              <a:extLst>
                <a:ext uri="{FF2B5EF4-FFF2-40B4-BE49-F238E27FC236}">
                  <a16:creationId xmlns:a16="http://schemas.microsoft.com/office/drawing/2014/main" id="{3A0ADE9C-B5F8-4113-88C3-3962A64C77A8}"/>
                </a:ext>
              </a:extLst>
            </p:cNvPr>
            <p:cNvSpPr txBox="1"/>
            <p:nvPr/>
          </p:nvSpPr>
          <p:spPr bwMode="auto">
            <a:xfrm>
              <a:off x="1624912" y="6099700"/>
              <a:ext cx="1721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800" dirty="0"/>
            </a:p>
            <a:p>
              <a:r>
                <a:rPr lang="en-US" sz="800" dirty="0"/>
                <a:t>J Clin Path, Vol. 71 (1)</a:t>
              </a:r>
            </a:p>
            <a:p>
              <a:r>
                <a:rPr lang="en-US" sz="800" b="1" dirty="0"/>
                <a:t>2018</a:t>
              </a:r>
            </a:p>
          </p:txBody>
        </p:sp>
      </p:grpSp>
      <p:grpSp>
        <p:nvGrpSpPr>
          <p:cNvPr id="35" name="Group 30">
            <a:extLst>
              <a:ext uri="{FF2B5EF4-FFF2-40B4-BE49-F238E27FC236}">
                <a16:creationId xmlns:a16="http://schemas.microsoft.com/office/drawing/2014/main" id="{01BBB5F7-63E4-44A6-A489-A7FEE4060A8A}"/>
              </a:ext>
            </a:extLst>
          </p:cNvPr>
          <p:cNvGrpSpPr/>
          <p:nvPr/>
        </p:nvGrpSpPr>
        <p:grpSpPr>
          <a:xfrm>
            <a:off x="4368014" y="3963889"/>
            <a:ext cx="1764778" cy="2473899"/>
            <a:chOff x="4149987" y="4054083"/>
            <a:chExt cx="1764778" cy="2473899"/>
          </a:xfrm>
        </p:grpSpPr>
        <p:pic>
          <p:nvPicPr>
            <p:cNvPr id="36" name="Grafik 2">
              <a:extLst>
                <a:ext uri="{FF2B5EF4-FFF2-40B4-BE49-F238E27FC236}">
                  <a16:creationId xmlns:a16="http://schemas.microsoft.com/office/drawing/2014/main" id="{AF4CA563-3BFC-48A3-A294-1DC971436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4219742" y="4054083"/>
              <a:ext cx="1641600" cy="2188800"/>
            </a:xfrm>
            <a:prstGeom prst="rect">
              <a:avLst/>
            </a:prstGeom>
          </p:spPr>
        </p:pic>
        <p:sp>
          <p:nvSpPr>
            <p:cNvPr id="37" name="TextBox 26">
              <a:extLst>
                <a:ext uri="{FF2B5EF4-FFF2-40B4-BE49-F238E27FC236}">
                  <a16:creationId xmlns:a16="http://schemas.microsoft.com/office/drawing/2014/main" id="{F00CDAE2-C963-4958-8947-E8C5D4BF5180}"/>
                </a:ext>
              </a:extLst>
            </p:cNvPr>
            <p:cNvSpPr txBox="1"/>
            <p:nvPr/>
          </p:nvSpPr>
          <p:spPr bwMode="auto">
            <a:xfrm>
              <a:off x="4149987" y="6066317"/>
              <a:ext cx="17647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800" dirty="0"/>
            </a:p>
            <a:p>
              <a:r>
                <a:rPr lang="en-US" sz="800" dirty="0" err="1"/>
                <a:t>NeuroImage</a:t>
              </a:r>
              <a:r>
                <a:rPr lang="en-US" sz="800" dirty="0"/>
                <a:t>, Vol. 193</a:t>
              </a:r>
            </a:p>
            <a:p>
              <a:r>
                <a:rPr lang="en-US" sz="800" b="1" dirty="0"/>
                <a:t>2019</a:t>
              </a:r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3C0FC1F2-090B-4DF9-97EA-BEF34925FD3E}"/>
              </a:ext>
            </a:extLst>
          </p:cNvPr>
          <p:cNvGrpSpPr/>
          <p:nvPr/>
        </p:nvGrpSpPr>
        <p:grpSpPr>
          <a:xfrm>
            <a:off x="4705965" y="4768135"/>
            <a:ext cx="1137163" cy="1198472"/>
            <a:chOff x="5397165" y="4768135"/>
            <a:chExt cx="1137163" cy="1198472"/>
          </a:xfrm>
        </p:grpSpPr>
        <p:pic>
          <p:nvPicPr>
            <p:cNvPr id="38" name="Picture 14">
              <a:extLst>
                <a:ext uri="{FF2B5EF4-FFF2-40B4-BE49-F238E27FC236}">
                  <a16:creationId xmlns:a16="http://schemas.microsoft.com/office/drawing/2014/main" id="{0D84059A-3C36-4D4B-989C-1CB576932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9209"/>
            <a:stretch/>
          </p:blipFill>
          <p:spPr>
            <a:xfrm>
              <a:off x="5397165" y="4768135"/>
              <a:ext cx="1137163" cy="11984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646D60A7-E935-4FB5-8D1F-C482A7DF3F13}"/>
                </a:ext>
              </a:extLst>
            </p:cNvPr>
            <p:cNvSpPr/>
            <p:nvPr/>
          </p:nvSpPr>
          <p:spPr>
            <a:xfrm>
              <a:off x="5404624" y="5811421"/>
              <a:ext cx="291626" cy="155186"/>
            </a:xfrm>
            <a:prstGeom prst="rect">
              <a:avLst/>
            </a:prstGeom>
            <a:solidFill>
              <a:srgbClr val="0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09DC86C2-2EAA-44B7-BD7E-20478A66D7A4}"/>
              </a:ext>
            </a:extLst>
          </p:cNvPr>
          <p:cNvGrpSpPr/>
          <p:nvPr/>
        </p:nvGrpSpPr>
        <p:grpSpPr>
          <a:xfrm>
            <a:off x="1289541" y="1098402"/>
            <a:ext cx="1764778" cy="2607895"/>
            <a:chOff x="1663941" y="1098402"/>
            <a:chExt cx="1764778" cy="2607895"/>
          </a:xfrm>
        </p:grpSpPr>
        <p:sp>
          <p:nvSpPr>
            <p:cNvPr id="41" name="TextBox 9">
              <a:extLst>
                <a:ext uri="{FF2B5EF4-FFF2-40B4-BE49-F238E27FC236}">
                  <a16:creationId xmlns:a16="http://schemas.microsoft.com/office/drawing/2014/main" id="{A8067FDB-2A0B-4CCA-9F89-FD7837DDC83D}"/>
                </a:ext>
              </a:extLst>
            </p:cNvPr>
            <p:cNvSpPr txBox="1"/>
            <p:nvPr/>
          </p:nvSpPr>
          <p:spPr>
            <a:xfrm>
              <a:off x="1663941" y="3244632"/>
              <a:ext cx="17647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/>
                <a:t>Xu, et al.</a:t>
              </a:r>
            </a:p>
            <a:p>
              <a:r>
                <a:rPr lang="en-US" sz="800" dirty="0"/>
                <a:t>Nature Biotechnology, Vol. 39 (12)</a:t>
              </a:r>
            </a:p>
            <a:p>
              <a:r>
                <a:rPr lang="en-US" sz="800" b="1" dirty="0"/>
                <a:t>2021</a:t>
              </a:r>
            </a:p>
          </p:txBody>
        </p:sp>
        <p:pic>
          <p:nvPicPr>
            <p:cNvPr id="42" name="Grafik 41">
              <a:extLst>
                <a:ext uri="{FF2B5EF4-FFF2-40B4-BE49-F238E27FC236}">
                  <a16:creationId xmlns:a16="http://schemas.microsoft.com/office/drawing/2014/main" id="{784C5324-FD9C-484D-A19E-8F95A01E1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3108" y="1098402"/>
              <a:ext cx="1646444" cy="2181537"/>
            </a:xfrm>
            <a:prstGeom prst="rect">
              <a:avLst/>
            </a:prstGeom>
          </p:spPr>
        </p:pic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06C67F51-C4FF-49A4-8974-FCC54B4189F2}"/>
              </a:ext>
            </a:extLst>
          </p:cNvPr>
          <p:cNvGrpSpPr/>
          <p:nvPr/>
        </p:nvGrpSpPr>
        <p:grpSpPr>
          <a:xfrm>
            <a:off x="9368985" y="3927429"/>
            <a:ext cx="1681429" cy="2598159"/>
            <a:chOff x="10060185" y="3927429"/>
            <a:chExt cx="1681429" cy="2598159"/>
          </a:xfrm>
        </p:grpSpPr>
        <p:pic>
          <p:nvPicPr>
            <p:cNvPr id="44" name="Grafik 4">
              <a:extLst>
                <a:ext uri="{FF2B5EF4-FFF2-40B4-BE49-F238E27FC236}">
                  <a16:creationId xmlns:a16="http://schemas.microsoft.com/office/drawing/2014/main" id="{3F9AFCB2-A2AB-44A9-8DB2-E7AA32A51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/>
          </p:blipFill>
          <p:spPr bwMode="auto">
            <a:xfrm>
              <a:off x="10148743" y="3927429"/>
              <a:ext cx="1592871" cy="2182828"/>
            </a:xfrm>
            <a:prstGeom prst="rect">
              <a:avLst/>
            </a:prstGeom>
          </p:spPr>
        </p:pic>
        <p:sp>
          <p:nvSpPr>
            <p:cNvPr id="45" name="TextBox 21">
              <a:extLst>
                <a:ext uri="{FF2B5EF4-FFF2-40B4-BE49-F238E27FC236}">
                  <a16:creationId xmlns:a16="http://schemas.microsoft.com/office/drawing/2014/main" id="{C1E07FBD-305E-4EA8-B557-27377DADB8D7}"/>
                </a:ext>
              </a:extLst>
            </p:cNvPr>
            <p:cNvSpPr txBox="1"/>
            <p:nvPr/>
          </p:nvSpPr>
          <p:spPr bwMode="auto">
            <a:xfrm>
              <a:off x="10060185" y="6063923"/>
              <a:ext cx="1457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/>
                <a:t>Wang, et al.</a:t>
              </a:r>
            </a:p>
            <a:p>
              <a:r>
                <a:rPr lang="en-US" sz="800" dirty="0"/>
                <a:t>Plant Cell, Vol. 29 (6)</a:t>
              </a:r>
            </a:p>
            <a:p>
              <a:r>
                <a:rPr lang="en-US" sz="800" b="1" dirty="0"/>
                <a:t>2017</a:t>
              </a:r>
            </a:p>
          </p:txBody>
        </p:sp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id="{DBB0DD88-C969-48DB-BE3B-82EF6D8E8582}"/>
              </a:ext>
            </a:extLst>
          </p:cNvPr>
          <p:cNvSpPr/>
          <p:nvPr/>
        </p:nvSpPr>
        <p:spPr>
          <a:xfrm>
            <a:off x="4368014" y="3845318"/>
            <a:ext cx="1764778" cy="25493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FA85777-D55A-4E91-9317-E0CEB9FA8236}"/>
              </a:ext>
            </a:extLst>
          </p:cNvPr>
          <p:cNvSpPr txBox="1"/>
          <p:nvPr/>
        </p:nvSpPr>
        <p:spPr>
          <a:xfrm>
            <a:off x="6111324" y="4603171"/>
            <a:ext cx="376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5763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0F9DBA8-6C4A-457B-BC98-1E053FDA1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l">
              <a:defRPr/>
            </a:pPr>
            <a:r>
              <a:rPr lang="de-DE" dirty="0">
                <a:solidFill>
                  <a:prstClr val="white"/>
                </a:solidFill>
              </a:rPr>
              <a:t>06.02.2023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7DD5DFA-5B71-4EC4-87FA-885E7F40F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7382DB-1A34-448A-AAAB-904191672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 smtClean="0"/>
              <a:t>6</a:t>
            </a:fld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75EE1AC-C721-4C64-8532-295E2C2CF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Motivation for FAIR microscopy data</a:t>
            </a:r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0878384-5167-4C19-BAF4-0DC1C58C4F26}"/>
              </a:ext>
            </a:extLst>
          </p:cNvPr>
          <p:cNvSpPr txBox="1">
            <a:spLocks/>
          </p:cNvSpPr>
          <p:nvPr/>
        </p:nvSpPr>
        <p:spPr>
          <a:xfrm>
            <a:off x="718485" y="1237440"/>
            <a:ext cx="6161079" cy="671776"/>
          </a:xfrm>
          <a:prstGeom prst="rect">
            <a:avLst/>
          </a:prstGeom>
        </p:spPr>
        <p:txBody>
          <a:bodyPr vert="horz" lIns="0" tIns="95882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47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14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</a:pP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head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imaging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core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facility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Center </a:t>
            </a:r>
            <a:r>
              <a:rPr lang="de-DE" sz="1864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b="1" dirty="0" err="1">
                <a:latin typeface="Calibri" panose="020F0502020204030204" pitchFamily="34" charset="0"/>
                <a:cs typeface="Calibri" panose="020F0502020204030204" pitchFamily="34" charset="0"/>
              </a:rPr>
              <a:t>Advanced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b="1" dirty="0" err="1">
                <a:latin typeface="Calibri" panose="020F0502020204030204" pitchFamily="34" charset="0"/>
                <a:cs typeface="Calibri" panose="020F0502020204030204" pitchFamily="34" charset="0"/>
              </a:rPr>
              <a:t>imaging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1864" b="1" dirty="0" err="1">
                <a:latin typeface="Calibri" panose="020F0502020204030204" pitchFamily="34" charset="0"/>
                <a:cs typeface="Calibri" panose="020F0502020204030204" pitchFamily="34" charset="0"/>
              </a:rPr>
              <a:t>CAi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University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Düsseldorf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de-DE" sz="1864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fik 2">
            <a:extLst>
              <a:ext uri="{FF2B5EF4-FFF2-40B4-BE49-F238E27FC236}">
                <a16:creationId xmlns:a16="http://schemas.microsoft.com/office/drawing/2014/main" id="{352107F0-4BC0-4414-989A-09F3EEE9D8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80" t="-748" b="-1"/>
          <a:stretch/>
        </p:blipFill>
        <p:spPr bwMode="auto">
          <a:xfrm>
            <a:off x="7447053" y="2396036"/>
            <a:ext cx="2222093" cy="517851"/>
          </a:xfrm>
          <a:prstGeom prst="rect">
            <a:avLst/>
          </a:prstGeom>
        </p:spPr>
      </p:pic>
      <p:pic>
        <p:nvPicPr>
          <p:cNvPr id="9" name="Grafik 2">
            <a:extLst>
              <a:ext uri="{FF2B5EF4-FFF2-40B4-BE49-F238E27FC236}">
                <a16:creationId xmlns:a16="http://schemas.microsoft.com/office/drawing/2014/main" id="{3380E8DC-95B8-4E77-B132-3455E7576F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8979"/>
          <a:stretch/>
        </p:blipFill>
        <p:spPr bwMode="auto">
          <a:xfrm>
            <a:off x="10024060" y="2415382"/>
            <a:ext cx="592624" cy="491835"/>
          </a:xfrm>
          <a:prstGeom prst="rect">
            <a:avLst/>
          </a:prstGeom>
        </p:spPr>
      </p:pic>
      <p:pic>
        <p:nvPicPr>
          <p:cNvPr id="10" name="Grafik 9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0458C66-8B8A-457F-9BEB-1E6CBD73ED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4" t="16571" b="13859"/>
          <a:stretch/>
        </p:blipFill>
        <p:spPr>
          <a:xfrm>
            <a:off x="7507123" y="3381373"/>
            <a:ext cx="2587696" cy="1011232"/>
          </a:xfrm>
          <a:prstGeom prst="rect">
            <a:avLst/>
          </a:prstGeom>
        </p:spPr>
      </p:pic>
      <p:pic>
        <p:nvPicPr>
          <p:cNvPr id="12" name="Grafik 11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5CF90BD0-C4B7-45E5-8390-20B0226F0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123" y="1237440"/>
            <a:ext cx="3049742" cy="63074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324C332-5FE2-4A9F-B8E2-EE124DC13BF7}"/>
              </a:ext>
            </a:extLst>
          </p:cNvPr>
          <p:cNvSpPr/>
          <p:nvPr/>
        </p:nvSpPr>
        <p:spPr>
          <a:xfrm>
            <a:off x="630297" y="2334656"/>
            <a:ext cx="5740908" cy="666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initiator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of an OMERO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user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group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in Germany,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RDM4mic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group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→ „powerful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subunit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“…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A61CC84-B308-4546-A638-D73E545481ED}"/>
              </a:ext>
            </a:extLst>
          </p:cNvPr>
          <p:cNvSpPr/>
          <p:nvPr/>
        </p:nvSpPr>
        <p:spPr>
          <a:xfrm>
            <a:off x="630297" y="3446876"/>
            <a:ext cx="6088483" cy="95295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integrated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b="1" dirty="0" err="1">
                <a:latin typeface="Calibri" panose="020F0502020204030204" pitchFamily="34" charset="0"/>
                <a:cs typeface="Calibri" panose="020F0502020204030204" pitchFamily="34" charset="0"/>
              </a:rPr>
              <a:t>GerBI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-GMB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group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6 „Image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“ (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chair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GerBI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GMB)</a:t>
            </a:r>
          </a:p>
          <a:p>
            <a:pPr lvl="1"/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→ Janina Hanne,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part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II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690734A-8FA9-4E15-9B9A-A7C4273B5839}"/>
              </a:ext>
            </a:extLst>
          </p:cNvPr>
          <p:cNvSpPr/>
          <p:nvPr/>
        </p:nvSpPr>
        <p:spPr>
          <a:xfrm>
            <a:off x="630296" y="4687076"/>
            <a:ext cx="6088483" cy="95295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partner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i3D:bio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information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infrastructure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bio-image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endParaRPr lang="de-DE" sz="186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864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805C14D-ECC1-4F12-9257-28AD32AD74CD}"/>
              </a:ext>
            </a:extLst>
          </p:cNvPr>
          <p:cNvSpPr/>
          <p:nvPr/>
        </p:nvSpPr>
        <p:spPr>
          <a:xfrm>
            <a:off x="628183" y="5319098"/>
            <a:ext cx="6295985" cy="1239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spokesperson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b="1" dirty="0">
                <a:latin typeface="Calibri" panose="020F0502020204030204" pitchFamily="34" charset="0"/>
                <a:cs typeface="Calibri" panose="020F0502020204030204" pitchFamily="34" charset="0"/>
              </a:rPr>
              <a:t>NFDI4BIOIMAGE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national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consortium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bio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image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endParaRPr lang="de-DE" sz="186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→ Christian Schmidt, </a:t>
            </a:r>
            <a:r>
              <a:rPr lang="de-DE" sz="1864" dirty="0" err="1">
                <a:latin typeface="Calibri" panose="020F0502020204030204" pitchFamily="34" charset="0"/>
                <a:cs typeface="Calibri" panose="020F0502020204030204" pitchFamily="34" charset="0"/>
              </a:rPr>
              <a:t>part</a:t>
            </a:r>
            <a:r>
              <a:rPr lang="de-DE" sz="1864" dirty="0">
                <a:latin typeface="Calibri" panose="020F0502020204030204" pitchFamily="34" charset="0"/>
                <a:cs typeface="Calibri" panose="020F0502020204030204" pitchFamily="34" charset="0"/>
              </a:rPr>
              <a:t> III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864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3126329F-E186-4BB2-9444-B454700F2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6250" y="4973035"/>
            <a:ext cx="3374491" cy="924074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33540AD4-229B-4A6C-9356-188789A2C1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5610" y="4973035"/>
            <a:ext cx="1385251" cy="1011233"/>
          </a:xfrm>
          <a:prstGeom prst="rect">
            <a:avLst/>
          </a:prstGeom>
        </p:spPr>
      </p:pic>
      <p:pic>
        <p:nvPicPr>
          <p:cNvPr id="19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6A22DBFF-0DB2-4856-8BBE-96FE0B57A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54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8A5DB32-9612-4A88-A27C-802C4C479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l">
              <a:defRPr/>
            </a:pPr>
            <a:r>
              <a:rPr lang="de-DE" dirty="0">
                <a:solidFill>
                  <a:prstClr val="white"/>
                </a:solidFill>
              </a:rPr>
              <a:t>06.02.2023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19E443F-9750-454B-BC90-13E0009C6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CB7D2C-7566-4736-A841-86D43E5C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 smtClean="0"/>
              <a:t>7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40E6346-266B-49DD-9A41-B836FF4D7D29}"/>
              </a:ext>
            </a:extLst>
          </p:cNvPr>
          <p:cNvSpPr/>
          <p:nvPr/>
        </p:nvSpPr>
        <p:spPr>
          <a:xfrm>
            <a:off x="5525428" y="3685589"/>
            <a:ext cx="2108070" cy="567688"/>
          </a:xfrm>
          <a:prstGeom prst="rect">
            <a:avLst/>
          </a:prstGeom>
          <a:solidFill>
            <a:srgbClr val="DAE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Image </a:t>
            </a:r>
            <a:r>
              <a:rPr lang="de-DE" dirty="0" err="1">
                <a:solidFill>
                  <a:schemeClr val="tx1"/>
                </a:solidFill>
              </a:rPr>
              <a:t>database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C29A7CCC-F193-40F6-90DF-E81BB83A6203}"/>
              </a:ext>
            </a:extLst>
          </p:cNvPr>
          <p:cNvCxnSpPr>
            <a:cxnSpLocks/>
          </p:cNvCxnSpPr>
          <p:nvPr/>
        </p:nvCxnSpPr>
        <p:spPr>
          <a:xfrm>
            <a:off x="4164786" y="3968412"/>
            <a:ext cx="1198521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Client-Server-Architektur">
            <a:extLst>
              <a:ext uri="{FF2B5EF4-FFF2-40B4-BE49-F238E27FC236}">
                <a16:creationId xmlns:a16="http://schemas.microsoft.com/office/drawing/2014/main" id="{A49CBC04-925C-4DBA-82DD-473E695BB4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7" t="54098" r="661" b="18926"/>
          <a:stretch/>
        </p:blipFill>
        <p:spPr bwMode="auto">
          <a:xfrm>
            <a:off x="2970854" y="3341437"/>
            <a:ext cx="1349766" cy="123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61BC07B-0A1A-42F7-8B61-A2B190430D3A}"/>
              </a:ext>
            </a:extLst>
          </p:cNvPr>
          <p:cNvGrpSpPr/>
          <p:nvPr/>
        </p:nvGrpSpPr>
        <p:grpSpPr>
          <a:xfrm>
            <a:off x="310829" y="3321457"/>
            <a:ext cx="1840025" cy="1231575"/>
            <a:chOff x="506773" y="2862957"/>
            <a:chExt cx="1381722" cy="924822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61C5504-1174-4B4B-A643-4D64A80F1C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7979" b="11065"/>
            <a:stretch/>
          </p:blipFill>
          <p:spPr>
            <a:xfrm>
              <a:off x="506773" y="2862957"/>
              <a:ext cx="1381722" cy="735309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31FAA825-B7FB-43FC-9302-18DFE1E71B1D}"/>
                </a:ext>
              </a:extLst>
            </p:cNvPr>
            <p:cNvSpPr txBox="1"/>
            <p:nvPr/>
          </p:nvSpPr>
          <p:spPr>
            <a:xfrm>
              <a:off x="637918" y="3564510"/>
              <a:ext cx="1206721" cy="223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332" b="1" dirty="0">
                  <a:cs typeface="Arial" panose="020B0604020202020204" pitchFamily="34" charset="0"/>
                </a:rPr>
                <a:t>Image </a:t>
              </a:r>
              <a:r>
                <a:rPr lang="de-DE" sz="1332" b="1" dirty="0" err="1">
                  <a:cs typeface="Arial" panose="020B0604020202020204" pitchFamily="34" charset="0"/>
                </a:rPr>
                <a:t>acquisition</a:t>
              </a:r>
              <a:endParaRPr lang="de-DE" sz="1332" b="1" dirty="0">
                <a:cs typeface="Arial" panose="020B0604020202020204" pitchFamily="34" charset="0"/>
              </a:endParaRPr>
            </a:p>
          </p:txBody>
        </p:sp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3E649D90-3D39-451B-9DD0-2F5DB5805638}"/>
              </a:ext>
            </a:extLst>
          </p:cNvPr>
          <p:cNvSpPr txBox="1"/>
          <p:nvPr/>
        </p:nvSpPr>
        <p:spPr>
          <a:xfrm>
            <a:off x="2776670" y="4490546"/>
            <a:ext cx="1382535" cy="297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32" b="1" dirty="0">
                <a:cs typeface="Arial" panose="020B0604020202020204" pitchFamily="34" charset="0"/>
              </a:rPr>
              <a:t>File </a:t>
            </a:r>
            <a:r>
              <a:rPr lang="de-DE" sz="1332" b="1" dirty="0" err="1">
                <a:cs typeface="Arial" panose="020B0604020202020204" pitchFamily="34" charset="0"/>
              </a:rPr>
              <a:t>store</a:t>
            </a:r>
            <a:endParaRPr lang="de-DE" sz="1332" b="1" dirty="0">
              <a:cs typeface="Arial" panose="020B0604020202020204" pitchFamily="34" charset="0"/>
            </a:endParaRPr>
          </a:p>
        </p:txBody>
      </p:sp>
      <p:sp>
        <p:nvSpPr>
          <p:cNvPr id="16" name="Pfeil: nach rechts 15">
            <a:extLst>
              <a:ext uri="{FF2B5EF4-FFF2-40B4-BE49-F238E27FC236}">
                <a16:creationId xmlns:a16="http://schemas.microsoft.com/office/drawing/2014/main" id="{4D80F67D-3B02-455D-AEF7-FE976853E6CA}"/>
              </a:ext>
            </a:extLst>
          </p:cNvPr>
          <p:cNvSpPr/>
          <p:nvPr/>
        </p:nvSpPr>
        <p:spPr>
          <a:xfrm>
            <a:off x="2301881" y="3788582"/>
            <a:ext cx="634180" cy="297325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6BF22F54-75CC-4361-8619-480F1959CA2A}"/>
              </a:ext>
            </a:extLst>
          </p:cNvPr>
          <p:cNvGrpSpPr/>
          <p:nvPr/>
        </p:nvGrpSpPr>
        <p:grpSpPr>
          <a:xfrm>
            <a:off x="2936061" y="1130687"/>
            <a:ext cx="9061755" cy="4660129"/>
            <a:chOff x="2970854" y="1400712"/>
            <a:chExt cx="9061755" cy="4660129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E9920C79-3123-4322-932A-9F133BDC8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70854" y="1400712"/>
              <a:ext cx="9061755" cy="4660129"/>
            </a:xfrm>
            <a:prstGeom prst="rect">
              <a:avLst/>
            </a:prstGeom>
          </p:spPr>
        </p:pic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34F5AB77-6B22-4C35-A7D5-265B50C236FA}"/>
                </a:ext>
              </a:extLst>
            </p:cNvPr>
            <p:cNvSpPr/>
            <p:nvPr/>
          </p:nvSpPr>
          <p:spPr>
            <a:xfrm>
              <a:off x="6864865" y="3884444"/>
              <a:ext cx="2973529" cy="16347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4F813C4C-645D-4E71-89F9-86BC5BD9EEC1}"/>
                </a:ext>
              </a:extLst>
            </p:cNvPr>
            <p:cNvSpPr txBox="1"/>
            <p:nvPr/>
          </p:nvSpPr>
          <p:spPr>
            <a:xfrm>
              <a:off x="6949958" y="3932632"/>
              <a:ext cx="23086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de-DE" dirty="0" err="1"/>
                <a:t>preview</a:t>
              </a:r>
              <a:r>
                <a:rPr lang="de-DE" dirty="0"/>
                <a:t> </a:t>
              </a:r>
              <a:r>
                <a:rPr lang="de-DE" dirty="0" err="1"/>
                <a:t>is</a:t>
              </a:r>
              <a:r>
                <a:rPr lang="de-DE" dirty="0"/>
                <a:t> </a:t>
              </a:r>
              <a:r>
                <a:rPr lang="de-DE" dirty="0" err="1"/>
                <a:t>available</a:t>
              </a:r>
              <a:endParaRPr lang="de-DE" dirty="0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4F65B671-E08F-4078-A8B7-53590B16BAF7}"/>
                </a:ext>
              </a:extLst>
            </p:cNvPr>
            <p:cNvSpPr txBox="1"/>
            <p:nvPr/>
          </p:nvSpPr>
          <p:spPr>
            <a:xfrm>
              <a:off x="6956377" y="4330067"/>
              <a:ext cx="1909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de-DE" dirty="0" err="1"/>
                <a:t>data</a:t>
              </a:r>
              <a:r>
                <a:rPr lang="de-DE" dirty="0"/>
                <a:t> </a:t>
              </a:r>
              <a:r>
                <a:rPr lang="de-DE" dirty="0" err="1"/>
                <a:t>is</a:t>
              </a:r>
              <a:r>
                <a:rPr lang="de-DE" dirty="0"/>
                <a:t> </a:t>
              </a:r>
              <a:r>
                <a:rPr lang="de-DE" dirty="0" err="1"/>
                <a:t>findable</a:t>
              </a:r>
              <a:endParaRPr lang="de-DE" dirty="0"/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1393C5FF-4560-4520-92C2-EBF83E8A78FA}"/>
                </a:ext>
              </a:extLst>
            </p:cNvPr>
            <p:cNvSpPr txBox="1"/>
            <p:nvPr/>
          </p:nvSpPr>
          <p:spPr>
            <a:xfrm>
              <a:off x="6956377" y="4732907"/>
              <a:ext cx="1944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de-DE" dirty="0" err="1"/>
                <a:t>data</a:t>
              </a:r>
              <a:r>
                <a:rPr lang="de-DE" dirty="0"/>
                <a:t> </a:t>
              </a:r>
              <a:r>
                <a:rPr lang="de-DE" dirty="0" err="1"/>
                <a:t>is</a:t>
              </a:r>
              <a:r>
                <a:rPr lang="de-DE" dirty="0"/>
                <a:t> </a:t>
              </a:r>
              <a:r>
                <a:rPr lang="de-DE" dirty="0" err="1"/>
                <a:t>sharable</a:t>
              </a:r>
              <a:endParaRPr lang="de-DE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BE853B88-D440-49C3-ACDE-9EC857F47814}"/>
                </a:ext>
              </a:extLst>
            </p:cNvPr>
            <p:cNvSpPr txBox="1"/>
            <p:nvPr/>
          </p:nvSpPr>
          <p:spPr>
            <a:xfrm>
              <a:off x="6949958" y="5129148"/>
              <a:ext cx="2916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de-DE" dirty="0" err="1"/>
                <a:t>metadata</a:t>
              </a:r>
              <a:r>
                <a:rPr lang="de-DE" dirty="0"/>
                <a:t> </a:t>
              </a:r>
              <a:r>
                <a:rPr lang="de-DE" dirty="0" err="1"/>
                <a:t>is</a:t>
              </a:r>
              <a:r>
                <a:rPr lang="de-DE" dirty="0"/>
                <a:t> interoperable</a:t>
              </a:r>
            </a:p>
          </p:txBody>
        </p:sp>
      </p:grpSp>
      <p:sp>
        <p:nvSpPr>
          <p:cNvPr id="25" name="Titel 5">
            <a:extLst>
              <a:ext uri="{FF2B5EF4-FFF2-40B4-BE49-F238E27FC236}">
                <a16:creationId xmlns:a16="http://schemas.microsoft.com/office/drawing/2014/main" id="{F27C43F5-54C7-49A1-8A98-AB399528A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50" y="187325"/>
            <a:ext cx="11695113" cy="736600"/>
          </a:xfrm>
        </p:spPr>
        <p:txBody>
          <a:bodyPr/>
          <a:lstStyle/>
          <a:p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infrastructure</a:t>
            </a:r>
            <a:r>
              <a:rPr lang="de-DE" dirty="0"/>
              <a:t> w/ OMERO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159BECE-6006-4F82-9D7B-21E0ECFACB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6766" y="1130687"/>
            <a:ext cx="9061050" cy="4672215"/>
          </a:xfrm>
          <a:prstGeom prst="rect">
            <a:avLst/>
          </a:prstGeom>
        </p:spPr>
      </p:pic>
      <p:pic>
        <p:nvPicPr>
          <p:cNvPr id="26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48D1376D-5386-4E21-912E-8A42010FA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25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5D7B2825-D4B2-4EF3-98F8-1EDCDBAE5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099" y="1548054"/>
            <a:ext cx="8075374" cy="4053459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588D589-BF23-4E84-A5D2-535B5E12A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l">
              <a:defRPr/>
            </a:pPr>
            <a:r>
              <a:rPr lang="de-DE" dirty="0">
                <a:solidFill>
                  <a:prstClr val="white"/>
                </a:solidFill>
              </a:rPr>
              <a:t>06.02.2023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BE0E1C-EBF9-464D-A088-F51C24003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90B0F8C-8A46-4247-AFDB-3F619F13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 smtClean="0"/>
              <a:t>8</a:t>
            </a:fld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9E5FCAF-D68A-4135-965C-1522467D2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OMERO in </a:t>
            </a:r>
            <a:r>
              <a:rPr lang="de-DE" dirty="0" err="1"/>
              <a:t>use</a:t>
            </a:r>
            <a:r>
              <a:rPr lang="de-DE" dirty="0"/>
              <a:t>: </a:t>
            </a:r>
            <a:r>
              <a:rPr lang="de-DE" dirty="0" err="1"/>
              <a:t>sharing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data</a:t>
            </a: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AAEF2FC-4C09-4CEB-B6AC-44F926ECA7CE}"/>
              </a:ext>
            </a:extLst>
          </p:cNvPr>
          <p:cNvSpPr txBox="1"/>
          <p:nvPr/>
        </p:nvSpPr>
        <p:spPr>
          <a:xfrm>
            <a:off x="659941" y="912629"/>
            <a:ext cx="4645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cs typeface="Arial" panose="020B0604020202020204" pitchFamily="34" charset="0"/>
              </a:rPr>
              <a:t>PhD </a:t>
            </a:r>
            <a:r>
              <a:rPr lang="de-DE" sz="1600" dirty="0" err="1">
                <a:cs typeface="Arial" panose="020B0604020202020204" pitchFamily="34" charset="0"/>
              </a:rPr>
              <a:t>student</a:t>
            </a:r>
            <a:r>
              <a:rPr lang="de-DE" sz="1600" dirty="0">
                <a:cs typeface="Arial" panose="020B0604020202020204" pitchFamily="34" charset="0"/>
              </a:rPr>
              <a:t> Anna: „We </a:t>
            </a:r>
            <a:r>
              <a:rPr lang="de-DE" sz="1600" dirty="0" err="1">
                <a:cs typeface="Arial" panose="020B0604020202020204" pitchFamily="34" charset="0"/>
              </a:rPr>
              <a:t>need</a:t>
            </a:r>
            <a:r>
              <a:rPr lang="de-DE" sz="1600" dirty="0">
                <a:cs typeface="Arial" panose="020B0604020202020204" pitchFamily="34" charset="0"/>
              </a:rPr>
              <a:t> a </a:t>
            </a:r>
            <a:r>
              <a:rPr lang="de-DE" sz="1600" dirty="0" err="1">
                <a:cs typeface="Arial" panose="020B0604020202020204" pitchFamily="34" charset="0"/>
              </a:rPr>
              <a:t>green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membrane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dye</a:t>
            </a:r>
            <a:r>
              <a:rPr lang="de-DE" sz="1600" dirty="0">
                <a:cs typeface="Arial" panose="020B0604020202020204" pitchFamily="34" charset="0"/>
              </a:rPr>
              <a:t>, </a:t>
            </a:r>
            <a:r>
              <a:rPr lang="de-DE" sz="1600" dirty="0" err="1">
                <a:cs typeface="Arial" panose="020B0604020202020204" pitchFamily="34" charset="0"/>
              </a:rPr>
              <a:t>what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can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you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recommend</a:t>
            </a:r>
            <a:r>
              <a:rPr lang="de-DE" sz="1600" dirty="0">
                <a:cs typeface="Arial" panose="020B0604020202020204" pitchFamily="34" charset="0"/>
              </a:rPr>
              <a:t>?“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F06D188-4566-403B-A2F4-DF3B7B688BED}"/>
              </a:ext>
            </a:extLst>
          </p:cNvPr>
          <p:cNvSpPr txBox="1"/>
          <p:nvPr/>
        </p:nvSpPr>
        <p:spPr>
          <a:xfrm>
            <a:off x="659941" y="5856488"/>
            <a:ext cx="362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cs typeface="Arial" panose="020B0604020202020204" pitchFamily="34" charset="0"/>
              </a:rPr>
              <a:t>CAi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staff</a:t>
            </a:r>
            <a:r>
              <a:rPr lang="de-DE" sz="1600" dirty="0">
                <a:cs typeface="Arial" panose="020B0604020202020204" pitchFamily="34" charset="0"/>
              </a:rPr>
              <a:t> Sebastian: „</a:t>
            </a:r>
            <a:r>
              <a:rPr lang="de-DE" sz="1600" dirty="0" err="1">
                <a:cs typeface="Arial" panose="020B0604020202020204" pitchFamily="34" charset="0"/>
              </a:rPr>
              <a:t>Have</a:t>
            </a:r>
            <a:r>
              <a:rPr lang="de-DE" sz="1600" dirty="0">
                <a:cs typeface="Arial" panose="020B0604020202020204" pitchFamily="34" charset="0"/>
              </a:rPr>
              <a:t> a </a:t>
            </a:r>
            <a:r>
              <a:rPr lang="de-DE" sz="1600" dirty="0" err="1">
                <a:cs typeface="Arial" panose="020B0604020202020204" pitchFamily="34" charset="0"/>
              </a:rPr>
              <a:t>closer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look</a:t>
            </a:r>
            <a:r>
              <a:rPr lang="de-DE" sz="1600" dirty="0">
                <a:cs typeface="Arial" panose="020B0604020202020204" pitchFamily="34" charset="0"/>
              </a:rPr>
              <a:t> at </a:t>
            </a:r>
            <a:r>
              <a:rPr lang="de-DE" sz="1600" dirty="0" err="1">
                <a:cs typeface="Arial" panose="020B0604020202020204" pitchFamily="34" charset="0"/>
              </a:rPr>
              <a:t>our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collection</a:t>
            </a:r>
            <a:r>
              <a:rPr lang="de-DE" sz="1600" dirty="0">
                <a:cs typeface="Arial" panose="020B0604020202020204" pitchFamily="34" charset="0"/>
              </a:rPr>
              <a:t> in OMERO!“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B007C95-CB08-44F9-B2D4-21BAA7A69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099" y="1497404"/>
            <a:ext cx="8075374" cy="438467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9BC9D614-FDE9-4EBF-AF66-BD7ED1131103}"/>
              </a:ext>
            </a:extLst>
          </p:cNvPr>
          <p:cNvSpPr txBox="1"/>
          <p:nvPr/>
        </p:nvSpPr>
        <p:spPr>
          <a:xfrm>
            <a:off x="7094483" y="865630"/>
            <a:ext cx="4851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cs typeface="Arial" panose="020B0604020202020204" pitchFamily="34" charset="0"/>
              </a:rPr>
              <a:t>Sebastian: „Kerstin, </a:t>
            </a:r>
            <a:r>
              <a:rPr lang="de-DE" sz="1600" dirty="0" err="1">
                <a:cs typeface="Arial" panose="020B0604020202020204" pitchFamily="34" charset="0"/>
              </a:rPr>
              <a:t>please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analyze</a:t>
            </a:r>
            <a:r>
              <a:rPr lang="de-DE" sz="1600" dirty="0">
                <a:cs typeface="Arial" panose="020B0604020202020204" pitchFamily="34" charset="0"/>
              </a:rPr>
              <a:t> and </a:t>
            </a:r>
            <a:r>
              <a:rPr lang="de-DE" sz="1600" dirty="0" err="1">
                <a:cs typeface="Arial" panose="020B0604020202020204" pitchFamily="34" charset="0"/>
              </a:rPr>
              <a:t>select</a:t>
            </a:r>
            <a:r>
              <a:rPr lang="de-DE" sz="1600" dirty="0">
                <a:cs typeface="Arial" panose="020B0604020202020204" pitchFamily="34" charset="0"/>
              </a:rPr>
              <a:t> the </a:t>
            </a:r>
            <a:r>
              <a:rPr lang="de-DE" sz="1600" dirty="0" err="1">
                <a:cs typeface="Arial" panose="020B0604020202020204" pitchFamily="34" charset="0"/>
              </a:rPr>
              <a:t>images</a:t>
            </a:r>
            <a:r>
              <a:rPr lang="de-DE" sz="1600" dirty="0">
                <a:cs typeface="Arial" panose="020B0604020202020204" pitchFamily="34" charset="0"/>
              </a:rPr>
              <a:t> we </a:t>
            </a:r>
            <a:r>
              <a:rPr lang="de-DE" sz="1600" dirty="0" err="1">
                <a:cs typeface="Arial" panose="020B0604020202020204" pitchFamily="34" charset="0"/>
              </a:rPr>
              <a:t>should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process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for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publication</a:t>
            </a:r>
            <a:r>
              <a:rPr lang="de-DE" sz="1600" dirty="0">
                <a:cs typeface="Arial" panose="020B0604020202020204" pitchFamily="34" charset="0"/>
              </a:rPr>
              <a:t>!“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AFF052C-2891-4D04-BCA7-9E8A63A73AB8}"/>
              </a:ext>
            </a:extLst>
          </p:cNvPr>
          <p:cNvSpPr txBox="1"/>
          <p:nvPr/>
        </p:nvSpPr>
        <p:spPr>
          <a:xfrm>
            <a:off x="7059930" y="5860433"/>
            <a:ext cx="482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>
                <a:cs typeface="Arial" panose="020B0604020202020204" pitchFamily="34" charset="0"/>
              </a:rPr>
              <a:t>Kerstin (PI): „</a:t>
            </a:r>
            <a:r>
              <a:rPr lang="de-DE" sz="1600" dirty="0" err="1">
                <a:cs typeface="Arial" panose="020B0604020202020204" pitchFamily="34" charset="0"/>
              </a:rPr>
              <a:t>Please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take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images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no</a:t>
            </a:r>
            <a:r>
              <a:rPr lang="de-DE" sz="1600" dirty="0">
                <a:cs typeface="Arial" panose="020B0604020202020204" pitchFamily="34" charset="0"/>
              </a:rPr>
              <a:t>. 5 and 8. </a:t>
            </a:r>
            <a:r>
              <a:rPr lang="de-DE" sz="1600" dirty="0" err="1">
                <a:cs typeface="Arial" panose="020B0604020202020204" pitchFamily="34" charset="0"/>
              </a:rPr>
              <a:t>They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have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similar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signal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intensities</a:t>
            </a:r>
            <a:r>
              <a:rPr lang="de-DE" sz="1600" dirty="0">
                <a:cs typeface="Arial" panose="020B0604020202020204" pitchFamily="34" charset="0"/>
              </a:rPr>
              <a:t> at the </a:t>
            </a:r>
            <a:r>
              <a:rPr lang="de-DE" sz="1600" dirty="0" err="1">
                <a:cs typeface="Arial" panose="020B0604020202020204" pitchFamily="34" charset="0"/>
              </a:rPr>
              <a:t>fragmentation</a:t>
            </a:r>
            <a:r>
              <a:rPr lang="de-DE" sz="1600" dirty="0">
                <a:cs typeface="Arial" panose="020B0604020202020204" pitchFamily="34" charset="0"/>
              </a:rPr>
              <a:t> </a:t>
            </a:r>
            <a:r>
              <a:rPr lang="de-DE" sz="1600" dirty="0" err="1">
                <a:cs typeface="Arial" panose="020B0604020202020204" pitchFamily="34" charset="0"/>
              </a:rPr>
              <a:t>zone</a:t>
            </a:r>
            <a:r>
              <a:rPr lang="de-DE" sz="1600" dirty="0">
                <a:cs typeface="Arial" panose="020B0604020202020204" pitchFamily="34" charset="0"/>
              </a:rPr>
              <a:t>!“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84A59C9-9AAB-4CB5-8266-B87D25CCC428}"/>
              </a:ext>
            </a:extLst>
          </p:cNvPr>
          <p:cNvSpPr/>
          <p:nvPr/>
        </p:nvSpPr>
        <p:spPr>
          <a:xfrm>
            <a:off x="6808934" y="2425580"/>
            <a:ext cx="769620" cy="75275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0EEACC1-AC0C-4F2E-9EC8-041FF206F1D5}"/>
              </a:ext>
            </a:extLst>
          </p:cNvPr>
          <p:cNvSpPr/>
          <p:nvPr/>
        </p:nvSpPr>
        <p:spPr>
          <a:xfrm>
            <a:off x="5067722" y="3300568"/>
            <a:ext cx="769620" cy="75275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16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D544D1A8-547F-417A-8E27-C2B676BD0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20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1FE5CF2-B642-48B5-9247-BC02230B7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l">
              <a:defRPr/>
            </a:pPr>
            <a:r>
              <a:rPr lang="de-DE" dirty="0">
                <a:solidFill>
                  <a:prstClr val="white"/>
                </a:solidFill>
              </a:rPr>
              <a:t>06.02.2023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242538-ECAE-4372-8CA1-515A3EDA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8AE5EB3-6411-4713-B7A1-B1F1709DD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 smtClean="0"/>
              <a:t>9</a:t>
            </a:fld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A0FC284-075C-46EE-A388-40E5132EC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OMERO in </a:t>
            </a:r>
            <a:r>
              <a:rPr lang="de-DE" dirty="0" err="1"/>
              <a:t>use</a:t>
            </a:r>
            <a:r>
              <a:rPr lang="de-DE" dirty="0"/>
              <a:t>: </a:t>
            </a:r>
            <a:r>
              <a:rPr lang="de-DE" dirty="0" err="1"/>
              <a:t>tagging</a:t>
            </a:r>
            <a:r>
              <a:rPr lang="de-DE" dirty="0"/>
              <a:t> and </a:t>
            </a:r>
            <a:r>
              <a:rPr lang="de-DE" dirty="0" err="1"/>
              <a:t>searching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88E1FDB-0587-4C56-85C4-7D55B2EA9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85" y="1171124"/>
            <a:ext cx="10164582" cy="5118081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AD17DC2A-0763-4C90-BFCD-AEF06702BD91}"/>
              </a:ext>
            </a:extLst>
          </p:cNvPr>
          <p:cNvSpPr txBox="1"/>
          <p:nvPr/>
        </p:nvSpPr>
        <p:spPr>
          <a:xfrm>
            <a:off x="10805526" y="2260646"/>
            <a:ext cx="1082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metadata</a:t>
            </a:r>
            <a:endParaRPr lang="de-DE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4D6CA54-27C6-4D0D-B698-33C06F09C6A6}"/>
              </a:ext>
            </a:extLst>
          </p:cNvPr>
          <p:cNvSpPr txBox="1"/>
          <p:nvPr/>
        </p:nvSpPr>
        <p:spPr>
          <a:xfrm>
            <a:off x="10766413" y="2974723"/>
            <a:ext cx="1306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annotations</a:t>
            </a:r>
            <a:endParaRPr lang="de-DE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32A1BB1-E4FC-4EE0-A0DA-4E605211C730}"/>
              </a:ext>
            </a:extLst>
          </p:cNvPr>
          <p:cNvSpPr txBox="1"/>
          <p:nvPr/>
        </p:nvSpPr>
        <p:spPr>
          <a:xfrm>
            <a:off x="10805526" y="1318417"/>
            <a:ext cx="1194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link </a:t>
            </a:r>
          </a:p>
          <a:p>
            <a:pPr algn="l"/>
            <a:r>
              <a:rPr lang="de-D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de-D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</a:t>
            </a:r>
            <a:endParaRPr lang="de-DE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54273DD-EF90-44BD-A4CA-7A69435020B9}"/>
              </a:ext>
            </a:extLst>
          </p:cNvPr>
          <p:cNvSpPr/>
          <p:nvPr/>
        </p:nvSpPr>
        <p:spPr>
          <a:xfrm>
            <a:off x="10566259" y="1458980"/>
            <a:ext cx="156071" cy="13152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2FE723B3-D334-4182-A6BA-247303BCE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60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DCE503C-A0D3-4769-BA2D-EBEB71F6C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l">
              <a:defRPr/>
            </a:pPr>
            <a:r>
              <a:rPr lang="de-DE" dirty="0">
                <a:solidFill>
                  <a:prstClr val="white"/>
                </a:solidFill>
              </a:rPr>
              <a:t>06.02.2023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D94CC61-9632-436F-AE87-8A6BC10F7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0D9B1D-8097-4362-9929-D1BD7AD9D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 smtClean="0"/>
              <a:t>10</a:t>
            </a:fld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0B68FC1-07C2-4949-B23B-734824D1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lt"/>
                <a:cs typeface="+mn-lt"/>
              </a:rPr>
              <a:t>Towards a FAIR bioimage workflow</a:t>
            </a:r>
            <a:endParaRPr lang="de-DE" dirty="0"/>
          </a:p>
        </p:txBody>
      </p:sp>
      <p:pic>
        <p:nvPicPr>
          <p:cNvPr id="7" name="Picture 20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561380AB-E306-45B7-A1A8-0200C69211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2" t="7114" r="36010" b="10147"/>
          <a:stretch/>
        </p:blipFill>
        <p:spPr bwMode="auto">
          <a:xfrm>
            <a:off x="3675138" y="1510491"/>
            <a:ext cx="4788005" cy="4933560"/>
          </a:xfrm>
          <a:prstGeom prst="ellipse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CDA2F6C3-4C15-49E7-9D4A-977DF54D1747}"/>
              </a:ext>
            </a:extLst>
          </p:cNvPr>
          <p:cNvGrpSpPr/>
          <p:nvPr/>
        </p:nvGrpSpPr>
        <p:grpSpPr>
          <a:xfrm>
            <a:off x="8433639" y="2524299"/>
            <a:ext cx="3880280" cy="1603107"/>
            <a:chOff x="8363759" y="2072929"/>
            <a:chExt cx="4114799" cy="1603107"/>
          </a:xfrm>
        </p:grpSpPr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0028C6E6-8155-4E5B-A3AB-611B1867E596}"/>
                </a:ext>
              </a:extLst>
            </p:cNvPr>
            <p:cNvSpPr txBox="1"/>
            <p:nvPr/>
          </p:nvSpPr>
          <p:spPr>
            <a:xfrm>
              <a:off x="8363759" y="2072929"/>
              <a:ext cx="411479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dirty="0"/>
                <a:t>User-</a:t>
              </a:r>
              <a:r>
                <a:rPr lang="de-DE" dirty="0" err="1"/>
                <a:t>friendly</a:t>
              </a:r>
              <a:r>
                <a:rPr lang="de-DE" dirty="0"/>
                <a:t> </a:t>
              </a:r>
              <a:r>
                <a:rPr lang="de-DE" dirty="0" err="1"/>
                <a:t>tools</a:t>
              </a:r>
              <a:r>
                <a:rPr lang="de-DE" dirty="0"/>
                <a:t> </a:t>
              </a:r>
              <a:r>
                <a:rPr lang="de-DE" dirty="0" err="1"/>
                <a:t>for</a:t>
              </a:r>
              <a:r>
                <a:rPr lang="de-DE" dirty="0"/>
                <a:t> </a:t>
              </a:r>
              <a:r>
                <a:rPr lang="de-DE" dirty="0" err="1"/>
                <a:t>metadata</a:t>
              </a:r>
              <a:r>
                <a:rPr lang="de-DE" dirty="0"/>
                <a:t> </a:t>
              </a:r>
              <a:r>
                <a:rPr lang="de-DE" dirty="0" err="1"/>
                <a:t>annotation</a:t>
              </a:r>
              <a:r>
                <a:rPr lang="de-DE" dirty="0"/>
                <a:t> e.g., </a:t>
              </a:r>
              <a:r>
                <a:rPr lang="de-DE" dirty="0" err="1"/>
                <a:t>MDEmic</a:t>
              </a:r>
              <a:r>
                <a:rPr lang="de-DE" dirty="0"/>
                <a:t>, Micro-</a:t>
              </a:r>
              <a:r>
                <a:rPr lang="de-DE" dirty="0" err="1"/>
                <a:t>Meta</a:t>
              </a:r>
              <a:r>
                <a:rPr lang="de-DE" dirty="0"/>
                <a:t> App, MethodJ2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641D2F1C-D379-4B91-BC46-58A3383BB719}"/>
                </a:ext>
              </a:extLst>
            </p:cNvPr>
            <p:cNvSpPr txBox="1"/>
            <p:nvPr/>
          </p:nvSpPr>
          <p:spPr>
            <a:xfrm>
              <a:off x="8363759" y="3029705"/>
              <a:ext cx="21689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dirty="0" err="1"/>
                <a:t>Comprehensive</a:t>
              </a:r>
              <a:r>
                <a:rPr lang="de-DE" dirty="0"/>
                <a:t> </a:t>
              </a:r>
              <a:r>
                <a:rPr lang="de-DE" dirty="0" err="1"/>
                <a:t>sets</a:t>
              </a:r>
              <a:r>
                <a:rPr lang="de-DE" dirty="0"/>
                <a:t> </a:t>
              </a:r>
              <a:r>
                <a:rPr lang="de-DE" dirty="0" err="1"/>
                <a:t>of</a:t>
              </a:r>
              <a:r>
                <a:rPr lang="de-DE" dirty="0"/>
                <a:t> </a:t>
              </a:r>
              <a:r>
                <a:rPr lang="de-DE" dirty="0" err="1"/>
                <a:t>metadata</a:t>
              </a:r>
              <a:endParaRPr lang="de-DE" dirty="0"/>
            </a:p>
          </p:txBody>
        </p:sp>
      </p:grpSp>
      <p:sp>
        <p:nvSpPr>
          <p:cNvPr id="11" name="Textfeld 10">
            <a:extLst>
              <a:ext uri="{FF2B5EF4-FFF2-40B4-BE49-F238E27FC236}">
                <a16:creationId xmlns:a16="http://schemas.microsoft.com/office/drawing/2014/main" id="{E5BCFB64-D16A-4D20-A19E-06A6FBB155A1}"/>
              </a:ext>
            </a:extLst>
          </p:cNvPr>
          <p:cNvSpPr txBox="1"/>
          <p:nvPr/>
        </p:nvSpPr>
        <p:spPr>
          <a:xfrm>
            <a:off x="8433639" y="4488002"/>
            <a:ext cx="417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Integration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local</a:t>
            </a:r>
            <a:r>
              <a:rPr lang="de-DE" dirty="0"/>
              <a:t> IT </a:t>
            </a:r>
            <a:r>
              <a:rPr lang="de-DE" dirty="0" err="1"/>
              <a:t>infrastructure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35F9EEE-3541-4BA8-8BB4-B3008D8253EF}"/>
              </a:ext>
            </a:extLst>
          </p:cNvPr>
          <p:cNvSpPr txBox="1"/>
          <p:nvPr/>
        </p:nvSpPr>
        <p:spPr>
          <a:xfrm>
            <a:off x="8433639" y="5740628"/>
            <a:ext cx="3532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Import and </a:t>
            </a:r>
            <a:r>
              <a:rPr lang="de-DE" dirty="0" err="1"/>
              <a:t>export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and </a:t>
            </a:r>
            <a:r>
              <a:rPr lang="de-DE" dirty="0" err="1"/>
              <a:t>operation</a:t>
            </a:r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FB9A46D-57F0-4E10-B78F-6D68784246FB}"/>
              </a:ext>
            </a:extLst>
          </p:cNvPr>
          <p:cNvSpPr txBox="1"/>
          <p:nvPr/>
        </p:nvSpPr>
        <p:spPr>
          <a:xfrm>
            <a:off x="8433639" y="5114315"/>
            <a:ext cx="3532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Integration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systems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48BDD82-C1E0-414E-B2E4-C9EDA0824B32}"/>
              </a:ext>
            </a:extLst>
          </p:cNvPr>
          <p:cNvSpPr txBox="1"/>
          <p:nvPr/>
        </p:nvSpPr>
        <p:spPr>
          <a:xfrm>
            <a:off x="1639015" y="5444070"/>
            <a:ext cx="2493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Guidance</a:t>
            </a:r>
            <a:r>
              <a:rPr lang="de-DE" dirty="0"/>
              <a:t> &amp; </a:t>
            </a:r>
            <a:r>
              <a:rPr lang="de-DE" dirty="0" err="1"/>
              <a:t>training</a:t>
            </a:r>
            <a:endParaRPr lang="de-DE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E51FADC-7570-4A8B-9080-3E6B1A649DE0}"/>
              </a:ext>
            </a:extLst>
          </p:cNvPr>
          <p:cNvSpPr txBox="1"/>
          <p:nvPr/>
        </p:nvSpPr>
        <p:spPr>
          <a:xfrm>
            <a:off x="1629081" y="5786794"/>
            <a:ext cx="2885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Accessibility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services</a:t>
            </a:r>
            <a:r>
              <a:rPr lang="de-DE" dirty="0"/>
              <a:t> e.g., </a:t>
            </a:r>
            <a:r>
              <a:rPr lang="de-DE" dirty="0" err="1"/>
              <a:t>to</a:t>
            </a:r>
            <a:r>
              <a:rPr lang="de-DE" dirty="0"/>
              <a:t> AI 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methods</a:t>
            </a:r>
            <a:endParaRPr lang="de-DE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0A93CC7-2A29-446A-8423-69D579E86741}"/>
              </a:ext>
            </a:extLst>
          </p:cNvPr>
          <p:cNvSpPr txBox="1"/>
          <p:nvPr/>
        </p:nvSpPr>
        <p:spPr>
          <a:xfrm>
            <a:off x="489507" y="3591224"/>
            <a:ext cx="3833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Best </a:t>
            </a:r>
            <a:r>
              <a:rPr lang="de-DE" dirty="0" err="1"/>
              <a:t>practices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submission</a:t>
            </a:r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309288D-B2D6-4D25-B872-6A6162E65697}"/>
              </a:ext>
            </a:extLst>
          </p:cNvPr>
          <p:cNvSpPr txBox="1"/>
          <p:nvPr/>
        </p:nvSpPr>
        <p:spPr>
          <a:xfrm>
            <a:off x="489507" y="3977271"/>
            <a:ext cx="2563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Data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formats</a:t>
            </a:r>
            <a:r>
              <a:rPr lang="de-DE" dirty="0"/>
              <a:t> – FAIR Image Objects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0816E9B-042D-4214-818F-462EC4303120}"/>
              </a:ext>
            </a:extLst>
          </p:cNvPr>
          <p:cNvSpPr txBox="1"/>
          <p:nvPr/>
        </p:nvSpPr>
        <p:spPr>
          <a:xfrm>
            <a:off x="968846" y="1769729"/>
            <a:ext cx="3833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Training and </a:t>
            </a:r>
            <a:r>
              <a:rPr lang="de-DE" dirty="0" err="1"/>
              <a:t>education</a:t>
            </a:r>
            <a:r>
              <a:rPr lang="de-DE" dirty="0"/>
              <a:t>,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benefits</a:t>
            </a:r>
            <a:r>
              <a:rPr lang="de-DE" dirty="0"/>
              <a:t>, </a:t>
            </a:r>
            <a:r>
              <a:rPr lang="de-DE" dirty="0" err="1"/>
              <a:t>tell</a:t>
            </a:r>
            <a:r>
              <a:rPr lang="de-DE" dirty="0"/>
              <a:t> </a:t>
            </a:r>
            <a:r>
              <a:rPr lang="de-DE" dirty="0" err="1"/>
              <a:t>success</a:t>
            </a:r>
            <a:r>
              <a:rPr lang="de-DE" dirty="0"/>
              <a:t> </a:t>
            </a:r>
            <a:r>
              <a:rPr lang="de-DE" dirty="0" err="1"/>
              <a:t>stories</a:t>
            </a:r>
            <a:endParaRPr lang="de-DE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483CFA2-52F8-4CFA-94CE-C575F9CB9304}"/>
              </a:ext>
            </a:extLst>
          </p:cNvPr>
          <p:cNvSpPr txBox="1"/>
          <p:nvPr/>
        </p:nvSpPr>
        <p:spPr>
          <a:xfrm>
            <a:off x="968846" y="2412024"/>
            <a:ext cx="3298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International </a:t>
            </a:r>
            <a:r>
              <a:rPr lang="de-DE" dirty="0" err="1"/>
              <a:t>networking</a:t>
            </a:r>
            <a:r>
              <a:rPr lang="de-DE" dirty="0"/>
              <a:t> and </a:t>
            </a:r>
            <a:r>
              <a:rPr lang="de-DE" dirty="0" err="1"/>
              <a:t>alignment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community</a:t>
            </a:r>
            <a:r>
              <a:rPr lang="de-DE" dirty="0"/>
              <a:t> 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2D9D3EDC-A660-4765-834A-C9EDE89ACE8E}"/>
              </a:ext>
            </a:extLst>
          </p:cNvPr>
          <p:cNvSpPr txBox="1"/>
          <p:nvPr/>
        </p:nvSpPr>
        <p:spPr>
          <a:xfrm>
            <a:off x="1938451" y="1095745"/>
            <a:ext cx="831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i="1" dirty="0"/>
              <a:t>Information </a:t>
            </a:r>
            <a:r>
              <a:rPr lang="de-DE" sz="2000" i="1" dirty="0" err="1"/>
              <a:t>infrastructures</a:t>
            </a:r>
            <a:r>
              <a:rPr lang="de-DE" sz="2000" i="1" dirty="0"/>
              <a:t> </a:t>
            </a:r>
            <a:r>
              <a:rPr lang="de-DE" sz="2000" i="1" dirty="0" err="1"/>
              <a:t>are</a:t>
            </a:r>
            <a:r>
              <a:rPr lang="de-DE" sz="2000" i="1" dirty="0"/>
              <a:t> </a:t>
            </a:r>
            <a:r>
              <a:rPr lang="de-DE" sz="2000" i="1" dirty="0" err="1"/>
              <a:t>needed</a:t>
            </a:r>
            <a:r>
              <a:rPr lang="de-DE" sz="2000" i="1" dirty="0"/>
              <a:t> </a:t>
            </a:r>
            <a:r>
              <a:rPr lang="de-DE" sz="2000" i="1" dirty="0" err="1"/>
              <a:t>to</a:t>
            </a:r>
            <a:r>
              <a:rPr lang="de-DE" sz="2000" i="1" dirty="0"/>
              <a:t> </a:t>
            </a:r>
            <a:r>
              <a:rPr lang="de-DE" sz="2000" i="1" dirty="0" err="1"/>
              <a:t>establish</a:t>
            </a:r>
            <a:r>
              <a:rPr lang="de-DE" sz="2000" i="1" dirty="0"/>
              <a:t> a FAIR </a:t>
            </a:r>
            <a:r>
              <a:rPr lang="de-DE" sz="2000" i="1" dirty="0" err="1"/>
              <a:t>bioimage</a:t>
            </a:r>
            <a:r>
              <a:rPr lang="de-DE" sz="2000" i="1" dirty="0"/>
              <a:t> </a:t>
            </a:r>
            <a:r>
              <a:rPr lang="de-DE" sz="2000" i="1" dirty="0" err="1"/>
              <a:t>workflow</a:t>
            </a:r>
            <a:endParaRPr lang="de-DE" sz="2000" i="1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39A958F-2DF9-412D-99A5-97450F743FCD}"/>
              </a:ext>
            </a:extLst>
          </p:cNvPr>
          <p:cNvSpPr txBox="1"/>
          <p:nvPr/>
        </p:nvSpPr>
        <p:spPr>
          <a:xfrm>
            <a:off x="8229600" y="1851477"/>
            <a:ext cx="1189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/>
              <a:t>To</a:t>
            </a:r>
            <a:r>
              <a:rPr lang="de-DE" sz="2400" b="1" dirty="0"/>
              <a:t> </a:t>
            </a:r>
            <a:r>
              <a:rPr lang="de-DE" sz="2400" b="1" dirty="0" err="1"/>
              <a:t>do‘s</a:t>
            </a:r>
            <a:r>
              <a:rPr lang="de-DE" sz="2400" b="1" dirty="0"/>
              <a:t>: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CF9DCBE-195D-4F24-841F-A364806E6F51}"/>
              </a:ext>
            </a:extLst>
          </p:cNvPr>
          <p:cNvSpPr txBox="1"/>
          <p:nvPr/>
        </p:nvSpPr>
        <p:spPr>
          <a:xfrm>
            <a:off x="6897638" y="6276378"/>
            <a:ext cx="1636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Copyright: J. Moore</a:t>
            </a:r>
          </a:p>
        </p:txBody>
      </p:sp>
    </p:spTree>
    <p:extLst>
      <p:ext uri="{BB962C8B-B14F-4D97-AF65-F5344CB8AC3E}">
        <p14:creationId xmlns:p14="http://schemas.microsoft.com/office/powerpoint/2010/main" val="135366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BC9F219-7FA1-42A8-8722-9F2085DFA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l">
              <a:defRPr/>
            </a:pPr>
            <a:r>
              <a:rPr lang="de-DE" dirty="0">
                <a:solidFill>
                  <a:prstClr val="white"/>
                </a:solidFill>
              </a:rPr>
              <a:t>06.02.2023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BC4EFD-A525-4933-B382-F2D7BBAA9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B62DA89-9C98-41B3-8395-DC8B56F25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 smtClean="0"/>
              <a:t>11</a:t>
            </a:fld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CBE677D-0937-4126-B4E6-E4EBA4CD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entry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bioimage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?</a:t>
            </a:r>
          </a:p>
        </p:txBody>
      </p:sp>
      <p:pic>
        <p:nvPicPr>
          <p:cNvPr id="7" name="Grafik 6" descr="Ein Bild, das drinnen, Wand, Raum, Boden enthält.&#10;&#10;Automatisch generierte Beschreibung">
            <a:extLst>
              <a:ext uri="{FF2B5EF4-FFF2-40B4-BE49-F238E27FC236}">
                <a16:creationId xmlns:a16="http://schemas.microsoft.com/office/drawing/2014/main" id="{7236A818-B994-481F-A851-F50CC2A4D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712" y="2422790"/>
            <a:ext cx="3968029" cy="2976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F9A23229-C941-4D5D-9B4B-E5554B3F27C9}"/>
              </a:ext>
            </a:extLst>
          </p:cNvPr>
          <p:cNvSpPr/>
          <p:nvPr/>
        </p:nvSpPr>
        <p:spPr>
          <a:xfrm rot="3575771">
            <a:off x="9846907" y="3161010"/>
            <a:ext cx="360040" cy="216024"/>
          </a:xfrm>
          <a:prstGeom prst="rightArrow">
            <a:avLst/>
          </a:prstGeom>
          <a:solidFill>
            <a:srgbClr val="00983A"/>
          </a:solidFill>
          <a:ln>
            <a:solidFill>
              <a:srgbClr val="0098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5B3F965-6F00-4E90-AC31-AC5FBEF465BF}"/>
              </a:ext>
            </a:extLst>
          </p:cNvPr>
          <p:cNvSpPr txBox="1"/>
          <p:nvPr/>
        </p:nvSpPr>
        <p:spPr>
          <a:xfrm>
            <a:off x="10224073" y="3107957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009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researcher</a:t>
            </a:r>
            <a:endParaRPr lang="de-DE" dirty="0">
              <a:solidFill>
                <a:srgbClr val="0098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BF0236F-774A-4A6C-8140-6349A09415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" y="2404438"/>
            <a:ext cx="3968030" cy="2976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6BDFBB88-1BC2-49CA-88F5-C24E0D276324}"/>
              </a:ext>
            </a:extLst>
          </p:cNvPr>
          <p:cNvSpPr txBox="1"/>
          <p:nvPr/>
        </p:nvSpPr>
        <p:spPr>
          <a:xfrm>
            <a:off x="7886044" y="1573441"/>
            <a:ext cx="40446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i="1" dirty="0" err="1"/>
              <a:t>technically</a:t>
            </a:r>
            <a:r>
              <a:rPr lang="de-DE" sz="2400" dirty="0"/>
              <a:t>: </a:t>
            </a:r>
          </a:p>
          <a:p>
            <a:r>
              <a:rPr lang="de-DE" sz="2400" dirty="0" err="1"/>
              <a:t>acquisition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i="1" dirty="0" err="1"/>
              <a:t>your</a:t>
            </a:r>
            <a:r>
              <a:rPr lang="de-DE" sz="2400" dirty="0"/>
              <a:t> </a:t>
            </a:r>
            <a:r>
              <a:rPr lang="de-DE" sz="2400" i="1" dirty="0" err="1"/>
              <a:t>new</a:t>
            </a:r>
            <a:r>
              <a:rPr lang="de-DE" sz="2400" dirty="0"/>
              <a:t> </a:t>
            </a:r>
            <a:r>
              <a:rPr lang="de-DE" sz="2400" dirty="0" err="1"/>
              <a:t>images</a:t>
            </a:r>
            <a:endParaRPr lang="de-DE" sz="24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3B90B6C-D028-4266-A194-BBF0E2095D50}"/>
              </a:ext>
            </a:extLst>
          </p:cNvPr>
          <p:cNvSpPr txBox="1"/>
          <p:nvPr/>
        </p:nvSpPr>
        <p:spPr>
          <a:xfrm>
            <a:off x="197664" y="1552512"/>
            <a:ext cx="38090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i="1" dirty="0" err="1"/>
              <a:t>intellectually</a:t>
            </a:r>
            <a:r>
              <a:rPr lang="de-DE" sz="2400" dirty="0"/>
              <a:t>: </a:t>
            </a:r>
          </a:p>
          <a:p>
            <a:r>
              <a:rPr lang="de-DE" sz="2400" dirty="0" err="1"/>
              <a:t>evaluation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i="1" dirty="0" err="1"/>
              <a:t>existing</a:t>
            </a:r>
            <a:r>
              <a:rPr lang="de-DE" sz="2400" dirty="0"/>
              <a:t> </a:t>
            </a:r>
            <a:r>
              <a:rPr lang="de-DE" sz="2400" dirty="0" err="1"/>
              <a:t>images</a:t>
            </a:r>
            <a:endParaRPr lang="de-DE" sz="24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F1E5FCE-6040-4C73-B21B-AE20165FE7D4}"/>
              </a:ext>
            </a:extLst>
          </p:cNvPr>
          <p:cNvSpPr txBox="1"/>
          <p:nvPr/>
        </p:nvSpPr>
        <p:spPr>
          <a:xfrm>
            <a:off x="8527470" y="5427669"/>
            <a:ext cx="3225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@ </a:t>
            </a:r>
            <a:r>
              <a:rPr lang="de-DE" sz="2400" dirty="0" err="1"/>
              <a:t>your</a:t>
            </a:r>
            <a:r>
              <a:rPr lang="de-DE" sz="2400" dirty="0"/>
              <a:t> </a:t>
            </a:r>
            <a:r>
              <a:rPr lang="de-DE" sz="2400" dirty="0" err="1"/>
              <a:t>local</a:t>
            </a:r>
            <a:r>
              <a:rPr lang="de-DE" sz="2400" dirty="0"/>
              <a:t> </a:t>
            </a:r>
            <a:r>
              <a:rPr lang="de-DE" sz="2400" dirty="0" err="1"/>
              <a:t>institutions</a:t>
            </a:r>
            <a:endParaRPr lang="de-DE" sz="24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F184068-4D28-4B8A-A6C9-292E5F42D99A}"/>
              </a:ext>
            </a:extLst>
          </p:cNvPr>
          <p:cNvSpPr txBox="1"/>
          <p:nvPr/>
        </p:nvSpPr>
        <p:spPr>
          <a:xfrm>
            <a:off x="119643" y="5390935"/>
            <a:ext cx="46794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dirty="0"/>
              <a:t>in an </a:t>
            </a:r>
            <a:r>
              <a:rPr lang="de-DE" sz="2400" dirty="0" err="1"/>
              <a:t>image</a:t>
            </a:r>
            <a:r>
              <a:rPr lang="de-DE" sz="2400" dirty="0"/>
              <a:t> </a:t>
            </a:r>
            <a:r>
              <a:rPr lang="de-DE" sz="2400" dirty="0" err="1"/>
              <a:t>database</a:t>
            </a:r>
            <a:endParaRPr lang="de-DE" sz="2400" dirty="0"/>
          </a:p>
          <a:p>
            <a:pPr algn="ctr"/>
            <a:r>
              <a:rPr lang="de-DE" sz="2400" dirty="0"/>
              <a:t>(</a:t>
            </a:r>
            <a:r>
              <a:rPr lang="de-DE" sz="2400" dirty="0" err="1"/>
              <a:t>local</a:t>
            </a:r>
            <a:r>
              <a:rPr lang="de-DE" sz="2400" dirty="0"/>
              <a:t> </a:t>
            </a:r>
            <a:r>
              <a:rPr lang="de-DE" sz="2400" dirty="0" err="1"/>
              <a:t>database</a:t>
            </a:r>
            <a:r>
              <a:rPr lang="de-DE" sz="2400" dirty="0"/>
              <a:t>, IDR, BIA, EMPIAR...)</a:t>
            </a:r>
          </a:p>
        </p:txBody>
      </p:sp>
      <p:pic>
        <p:nvPicPr>
          <p:cNvPr id="17" name="Picture 20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670B5EB6-5A1B-484C-89D1-09911F3CCF4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2" t="7114" r="36010" b="10147"/>
          <a:stretch/>
        </p:blipFill>
        <p:spPr bwMode="auto">
          <a:xfrm>
            <a:off x="4426710" y="2054695"/>
            <a:ext cx="3338579" cy="3440071"/>
          </a:xfrm>
          <a:prstGeom prst="ellipse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2CE56FAF-4C42-466E-A89D-04E3F360451A}"/>
              </a:ext>
            </a:extLst>
          </p:cNvPr>
          <p:cNvSpPr txBox="1"/>
          <p:nvPr/>
        </p:nvSpPr>
        <p:spPr>
          <a:xfrm>
            <a:off x="6489677" y="5427669"/>
            <a:ext cx="16368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Copyright: J. Moore</a:t>
            </a:r>
          </a:p>
        </p:txBody>
      </p:sp>
    </p:spTree>
    <p:extLst>
      <p:ext uri="{BB962C8B-B14F-4D97-AF65-F5344CB8AC3E}">
        <p14:creationId xmlns:p14="http://schemas.microsoft.com/office/powerpoint/2010/main" val="234473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BC9F219-7FA1-42A8-8722-9F2085DFA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l">
              <a:defRPr/>
            </a:pPr>
            <a:r>
              <a:rPr lang="de-DE" dirty="0">
                <a:solidFill>
                  <a:prstClr val="white"/>
                </a:solidFill>
              </a:rPr>
              <a:t>06.02.2023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BC4EFD-A525-4933-B382-F2D7BBAA9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B62DA89-9C98-41B3-8395-DC8B56F25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 smtClean="0"/>
              <a:t>12</a:t>
            </a:fld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CBE677D-0937-4126-B4E6-E4EBA4CD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Usage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infrastructures</a:t>
            </a:r>
            <a:endParaRPr lang="de-DE" dirty="0"/>
          </a:p>
        </p:txBody>
      </p:sp>
      <p:pic>
        <p:nvPicPr>
          <p:cNvPr id="7" name="Grafik 6" descr="Ein Bild, das drinnen, Wand, Raum, Boden enthält.&#10;&#10;Automatisch generierte Beschreibung">
            <a:extLst>
              <a:ext uri="{FF2B5EF4-FFF2-40B4-BE49-F238E27FC236}">
                <a16:creationId xmlns:a16="http://schemas.microsoft.com/office/drawing/2014/main" id="{7236A818-B994-481F-A851-F50CC2A4D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869" y="2248569"/>
            <a:ext cx="4500790" cy="33755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F9A23229-C941-4D5D-9B4B-E5554B3F27C9}"/>
              </a:ext>
            </a:extLst>
          </p:cNvPr>
          <p:cNvSpPr/>
          <p:nvPr/>
        </p:nvSpPr>
        <p:spPr>
          <a:xfrm rot="10800000">
            <a:off x="4597639" y="3990368"/>
            <a:ext cx="360040" cy="216024"/>
          </a:xfrm>
          <a:prstGeom prst="rightArrow">
            <a:avLst/>
          </a:prstGeom>
          <a:solidFill>
            <a:srgbClr val="00983A"/>
          </a:solidFill>
          <a:ln>
            <a:solidFill>
              <a:srgbClr val="0098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BF0236F-774A-4A6C-8140-6349A09415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341" y="2248569"/>
            <a:ext cx="4500790" cy="33755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6BDFBB88-1BC2-49CA-88F5-C24E0D276324}"/>
              </a:ext>
            </a:extLst>
          </p:cNvPr>
          <p:cNvSpPr txBox="1"/>
          <p:nvPr/>
        </p:nvSpPr>
        <p:spPr>
          <a:xfrm>
            <a:off x="261259" y="1137014"/>
            <a:ext cx="46698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i="1" dirty="0" err="1"/>
              <a:t>technically</a:t>
            </a:r>
            <a:r>
              <a:rPr lang="de-DE" sz="2800" dirty="0"/>
              <a:t>: </a:t>
            </a:r>
          </a:p>
          <a:p>
            <a:r>
              <a:rPr lang="de-DE" sz="2800" dirty="0" err="1"/>
              <a:t>How</a:t>
            </a:r>
            <a:r>
              <a:rPr lang="de-DE" sz="2800" dirty="0"/>
              <a:t> </a:t>
            </a:r>
            <a:r>
              <a:rPr lang="de-DE" sz="2800" dirty="0" err="1"/>
              <a:t>to</a:t>
            </a:r>
            <a:r>
              <a:rPr lang="de-DE" sz="2800" dirty="0"/>
              <a:t> </a:t>
            </a:r>
            <a:r>
              <a:rPr lang="de-DE" sz="2800" dirty="0" err="1"/>
              <a:t>use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infrastructure</a:t>
            </a:r>
            <a:r>
              <a:rPr lang="de-DE" sz="2800" dirty="0"/>
              <a:t>?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3B90B6C-D028-4266-A194-BBF0E2095D50}"/>
              </a:ext>
            </a:extLst>
          </p:cNvPr>
          <p:cNvSpPr txBox="1"/>
          <p:nvPr/>
        </p:nvSpPr>
        <p:spPr>
          <a:xfrm>
            <a:off x="7414341" y="1140991"/>
            <a:ext cx="22172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i="1" dirty="0" err="1"/>
              <a:t>intellectually</a:t>
            </a:r>
            <a:r>
              <a:rPr lang="de-DE" sz="2800" dirty="0"/>
              <a:t>: </a:t>
            </a:r>
          </a:p>
          <a:p>
            <a:r>
              <a:rPr lang="de-DE" sz="2800" dirty="0" err="1"/>
              <a:t>Why</a:t>
            </a:r>
            <a:r>
              <a:rPr lang="de-DE" sz="2800" dirty="0"/>
              <a:t>?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6690AF7-28CD-4AEE-A142-6609A2A1C451}"/>
              </a:ext>
            </a:extLst>
          </p:cNvPr>
          <p:cNvSpPr txBox="1"/>
          <p:nvPr/>
        </p:nvSpPr>
        <p:spPr>
          <a:xfrm>
            <a:off x="831657" y="5849480"/>
            <a:ext cx="4145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i="1" dirty="0"/>
              <a:t>Training &amp; </a:t>
            </a:r>
            <a:r>
              <a:rPr lang="de-DE" sz="2400" b="1" i="1" dirty="0" err="1"/>
              <a:t>educational</a:t>
            </a:r>
            <a:r>
              <a:rPr lang="de-DE" sz="2400" b="1" i="1" dirty="0"/>
              <a:t> </a:t>
            </a:r>
            <a:r>
              <a:rPr lang="de-DE" sz="2400" b="1" i="1" dirty="0" err="1"/>
              <a:t>tools</a:t>
            </a:r>
            <a:r>
              <a:rPr lang="de-DE" sz="2400" b="1" i="1" dirty="0"/>
              <a:t> </a:t>
            </a:r>
            <a:r>
              <a:rPr lang="de-DE" sz="2400" b="1" dirty="0">
                <a:solidFill>
                  <a:srgbClr val="00983A"/>
                </a:solidFill>
                <a:sym typeface="Wingdings" panose="05000000000000000000" pitchFamily="2" charset="2"/>
              </a:rPr>
              <a:t></a:t>
            </a:r>
            <a:endParaRPr lang="de-DE" sz="2400" b="1" dirty="0">
              <a:solidFill>
                <a:srgbClr val="00983A"/>
              </a:solidFill>
            </a:endParaRPr>
          </a:p>
        </p:txBody>
      </p:sp>
      <p:sp>
        <p:nvSpPr>
          <p:cNvPr id="21" name="Pfeil: nach rechts 20">
            <a:extLst>
              <a:ext uri="{FF2B5EF4-FFF2-40B4-BE49-F238E27FC236}">
                <a16:creationId xmlns:a16="http://schemas.microsoft.com/office/drawing/2014/main" id="{B556AC30-F4BA-466F-88E4-6CBB3135FB67}"/>
              </a:ext>
            </a:extLst>
          </p:cNvPr>
          <p:cNvSpPr/>
          <p:nvPr/>
        </p:nvSpPr>
        <p:spPr>
          <a:xfrm>
            <a:off x="7246028" y="3948881"/>
            <a:ext cx="360040" cy="216024"/>
          </a:xfrm>
          <a:prstGeom prst="rightArrow">
            <a:avLst/>
          </a:prstGeom>
          <a:solidFill>
            <a:srgbClr val="00983A"/>
          </a:solidFill>
          <a:ln>
            <a:solidFill>
              <a:srgbClr val="0098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6E7E5BCF-17C0-48AA-A813-19723971A596}"/>
              </a:ext>
            </a:extLst>
          </p:cNvPr>
          <p:cNvSpPr txBox="1"/>
          <p:nvPr/>
        </p:nvSpPr>
        <p:spPr>
          <a:xfrm>
            <a:off x="6069141" y="5787925"/>
            <a:ext cx="3897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i="1" dirty="0"/>
              <a:t>Extra </a:t>
            </a:r>
            <a:r>
              <a:rPr lang="de-DE" sz="2800" b="1" i="1" dirty="0" err="1"/>
              <a:t>capacity</a:t>
            </a:r>
            <a:r>
              <a:rPr lang="de-DE" sz="2800" b="1" i="1" dirty="0"/>
              <a:t> </a:t>
            </a:r>
            <a:r>
              <a:rPr lang="de-DE" sz="2800" b="1" i="1" dirty="0" err="1"/>
              <a:t>is</a:t>
            </a:r>
            <a:r>
              <a:rPr lang="de-DE" sz="2800" b="1" i="1" dirty="0"/>
              <a:t> </a:t>
            </a:r>
            <a:r>
              <a:rPr lang="de-DE" sz="2800" b="1" i="1" dirty="0" err="1"/>
              <a:t>needed</a:t>
            </a:r>
            <a:r>
              <a:rPr lang="de-DE" sz="2800" b="1" i="1" dirty="0"/>
              <a:t>!</a:t>
            </a:r>
            <a:endParaRPr lang="de-DE" sz="2800" b="1" dirty="0">
              <a:solidFill>
                <a:srgbClr val="00983A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835827A-DCF4-4D2B-8D73-3FD977448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53329" y="2504191"/>
            <a:ext cx="868144" cy="155270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9E57551-D343-4DD5-A4C9-4AA04F4842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3259" y="2658346"/>
            <a:ext cx="927264" cy="157137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8FDBD80F-1888-4338-B58C-3836344A6F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97562" y="3634092"/>
            <a:ext cx="927264" cy="157137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E50E4A8-092D-44AB-A60B-149E6E3680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1782" y="3645108"/>
            <a:ext cx="927264" cy="1571372"/>
          </a:xfrm>
          <a:prstGeom prst="rect">
            <a:avLst/>
          </a:prstGeom>
        </p:spPr>
      </p:pic>
      <p:pic>
        <p:nvPicPr>
          <p:cNvPr id="19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8E97207A-9A3B-4B3F-8648-E1E59176B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42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E1936E-04F9-4BCC-A88B-5471C26C9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algn="l">
              <a:defRPr/>
            </a:pPr>
            <a:r>
              <a:rPr lang="de-DE" dirty="0">
                <a:solidFill>
                  <a:prstClr val="white"/>
                </a:solidFill>
              </a:rPr>
              <a:t>06.02.2023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FFF08E-7C72-4418-AF8C-810876592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604CB0-6589-4E07-9A36-248E96BA2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383B-F147-4BDE-BDA0-AE8ABB1D943C}" type="slidenum">
              <a:rPr lang="de-DE" smtClean="0"/>
              <a:t>13</a:t>
            </a:fld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2A3F2AA-9890-4EE6-B422-679DB62A4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Summary &amp; </a:t>
            </a:r>
            <a:r>
              <a:rPr lang="de-DE" dirty="0" err="1"/>
              <a:t>take</a:t>
            </a:r>
            <a:r>
              <a:rPr lang="de-DE" dirty="0"/>
              <a:t> </a:t>
            </a:r>
            <a:r>
              <a:rPr lang="de-DE" dirty="0" err="1"/>
              <a:t>home</a:t>
            </a:r>
            <a:endParaRPr lang="de-DE" dirty="0"/>
          </a:p>
        </p:txBody>
      </p:sp>
      <p:pic>
        <p:nvPicPr>
          <p:cNvPr id="7" name="Picture 20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CCCC771A-0B4F-4FBE-970D-25B0BF7CF2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2" t="7114" r="36010" b="10147"/>
          <a:stretch/>
        </p:blipFill>
        <p:spPr bwMode="auto">
          <a:xfrm>
            <a:off x="467704" y="1263385"/>
            <a:ext cx="4788005" cy="4933560"/>
          </a:xfrm>
          <a:prstGeom prst="ellipse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B3D466AF-9B24-4CB8-BE08-7463C27E9E34}"/>
              </a:ext>
            </a:extLst>
          </p:cNvPr>
          <p:cNvSpPr/>
          <p:nvPr/>
        </p:nvSpPr>
        <p:spPr>
          <a:xfrm>
            <a:off x="5525589" y="116328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information</a:t>
            </a:r>
            <a:r>
              <a:rPr lang="de-DE" sz="2400" dirty="0"/>
              <a:t> </a:t>
            </a:r>
            <a:r>
              <a:rPr lang="de-DE" sz="2400" dirty="0" err="1"/>
              <a:t>infrastructures</a:t>
            </a:r>
            <a:r>
              <a:rPr lang="de-DE" sz="2400" dirty="0"/>
              <a:t> </a:t>
            </a:r>
            <a:r>
              <a:rPr lang="de-DE" sz="2400" dirty="0" err="1"/>
              <a:t>are</a:t>
            </a:r>
            <a:r>
              <a:rPr lang="de-DE" sz="2400" dirty="0"/>
              <a:t> </a:t>
            </a:r>
            <a:r>
              <a:rPr lang="de-DE" sz="2400" dirty="0" err="1"/>
              <a:t>needed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establish</a:t>
            </a:r>
            <a:r>
              <a:rPr lang="de-DE" sz="2400" dirty="0"/>
              <a:t> a FAIR </a:t>
            </a:r>
            <a:r>
              <a:rPr lang="de-DE" sz="2400" dirty="0" err="1"/>
              <a:t>bioimage</a:t>
            </a:r>
            <a:r>
              <a:rPr lang="de-DE" sz="2400" dirty="0"/>
              <a:t> </a:t>
            </a:r>
            <a:r>
              <a:rPr lang="de-DE" sz="2400" dirty="0" err="1"/>
              <a:t>workflow</a:t>
            </a:r>
            <a:endParaRPr lang="de-DE" sz="24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3E78740-A497-4286-BA72-BD21FE1080B4}"/>
              </a:ext>
            </a:extLst>
          </p:cNvPr>
          <p:cNvSpPr/>
          <p:nvPr/>
        </p:nvSpPr>
        <p:spPr>
          <a:xfrm>
            <a:off x="5525589" y="224738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local</a:t>
            </a:r>
            <a:r>
              <a:rPr lang="de-DE" sz="2400" dirty="0"/>
              <a:t> </a:t>
            </a:r>
            <a:r>
              <a:rPr lang="de-DE" sz="2400" dirty="0" err="1"/>
              <a:t>infrastructures</a:t>
            </a:r>
            <a:r>
              <a:rPr lang="de-DE" sz="2400" dirty="0"/>
              <a:t> </a:t>
            </a:r>
            <a:r>
              <a:rPr lang="de-DE" sz="2400" dirty="0" err="1"/>
              <a:t>have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be</a:t>
            </a:r>
            <a:r>
              <a:rPr lang="de-DE" sz="2400" dirty="0"/>
              <a:t> </a:t>
            </a:r>
            <a:r>
              <a:rPr lang="de-DE" sz="2400" dirty="0" err="1"/>
              <a:t>established</a:t>
            </a:r>
            <a:r>
              <a:rPr lang="de-DE" sz="2400" dirty="0"/>
              <a:t> in parallel </a:t>
            </a:r>
            <a:r>
              <a:rPr lang="de-DE" sz="2400" dirty="0" err="1"/>
              <a:t>with</a:t>
            </a:r>
            <a:r>
              <a:rPr lang="de-DE" sz="2400" dirty="0"/>
              <a:t> „</a:t>
            </a:r>
            <a:r>
              <a:rPr lang="de-DE" sz="2400" dirty="0" err="1"/>
              <a:t>higher</a:t>
            </a:r>
            <a:r>
              <a:rPr lang="de-DE" sz="2400" dirty="0"/>
              <a:t> </a:t>
            </a:r>
            <a:r>
              <a:rPr lang="de-DE" sz="2400" dirty="0" err="1"/>
              <a:t>order</a:t>
            </a:r>
            <a:r>
              <a:rPr lang="de-DE" sz="2400" dirty="0"/>
              <a:t> </a:t>
            </a:r>
            <a:r>
              <a:rPr lang="de-DE" sz="2400" dirty="0" err="1"/>
              <a:t>infrastructures</a:t>
            </a:r>
            <a:r>
              <a:rPr lang="de-DE" sz="2400" dirty="0"/>
              <a:t>“ 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BC6E459-4C68-46E8-93CE-346649ABBDEB}"/>
              </a:ext>
            </a:extLst>
          </p:cNvPr>
          <p:cNvSpPr/>
          <p:nvPr/>
        </p:nvSpPr>
        <p:spPr>
          <a:xfrm>
            <a:off x="6159305" y="315570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however</a:t>
            </a:r>
            <a:r>
              <a:rPr lang="de-DE" sz="2000" dirty="0"/>
              <a:t>, </a:t>
            </a:r>
            <a:r>
              <a:rPr lang="de-DE" sz="2000" dirty="0" err="1"/>
              <a:t>if</a:t>
            </a:r>
            <a:r>
              <a:rPr lang="de-DE" sz="2000" dirty="0"/>
              <a:t> possible, </a:t>
            </a:r>
            <a:r>
              <a:rPr lang="de-DE" sz="2000" dirty="0" err="1"/>
              <a:t>avoid</a:t>
            </a:r>
            <a:r>
              <a:rPr lang="de-DE" sz="2000" dirty="0"/>
              <a:t> </a:t>
            </a:r>
            <a:r>
              <a:rPr lang="de-DE" sz="2000" dirty="0" err="1"/>
              <a:t>isolated</a:t>
            </a:r>
            <a:r>
              <a:rPr lang="de-DE" sz="2000" dirty="0"/>
              <a:t> </a:t>
            </a:r>
            <a:r>
              <a:rPr lang="de-DE" sz="2000" dirty="0" err="1"/>
              <a:t>solution</a:t>
            </a:r>
            <a:r>
              <a:rPr lang="de-DE" sz="2000" dirty="0"/>
              <a:t> </a:t>
            </a:r>
            <a:r>
              <a:rPr lang="de-DE" sz="2000" dirty="0">
                <a:sym typeface="Wingdings" panose="05000000000000000000" pitchFamily="2" charset="2"/>
              </a:rPr>
              <a:t> </a:t>
            </a:r>
            <a:r>
              <a:rPr lang="de-DE" sz="2000" dirty="0" err="1">
                <a:sym typeface="Wingdings" panose="05000000000000000000" pitchFamily="2" charset="2"/>
              </a:rPr>
              <a:t>constant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exchange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between</a:t>
            </a:r>
            <a:r>
              <a:rPr lang="de-DE" sz="2000" dirty="0">
                <a:sym typeface="Wingdings" panose="05000000000000000000" pitchFamily="2" charset="2"/>
              </a:rPr>
              <a:t> all </a:t>
            </a:r>
            <a:r>
              <a:rPr lang="de-DE" sz="2000" dirty="0" err="1">
                <a:sym typeface="Wingdings" panose="05000000000000000000" pitchFamily="2" charset="2"/>
              </a:rPr>
              <a:t>stakeholders</a:t>
            </a:r>
            <a:endParaRPr lang="de-DE" sz="200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E39FDBC-2C2D-45B0-B6E1-C27EBA31ADAD}"/>
              </a:ext>
            </a:extLst>
          </p:cNvPr>
          <p:cNvSpPr/>
          <p:nvPr/>
        </p:nvSpPr>
        <p:spPr>
          <a:xfrm>
            <a:off x="5561679" y="405452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acquire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„extra </a:t>
            </a:r>
            <a:r>
              <a:rPr lang="de-DE" sz="2400" dirty="0" err="1"/>
              <a:t>capacities</a:t>
            </a:r>
            <a:r>
              <a:rPr lang="de-DE" sz="2400" dirty="0"/>
              <a:t>“ 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1E6E9666-7819-43BF-86DF-4693DB175198}"/>
              </a:ext>
            </a:extLst>
          </p:cNvPr>
          <p:cNvSpPr/>
          <p:nvPr/>
        </p:nvSpPr>
        <p:spPr>
          <a:xfrm>
            <a:off x="5561679" y="485815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use</a:t>
            </a:r>
            <a:r>
              <a:rPr lang="de-DE" sz="2400" dirty="0"/>
              <a:t> all </a:t>
            </a:r>
            <a:r>
              <a:rPr lang="de-DE" sz="2400" dirty="0" err="1"/>
              <a:t>mechanisms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motivate</a:t>
            </a:r>
            <a:r>
              <a:rPr lang="de-DE" sz="2400" dirty="0"/>
              <a:t> </a:t>
            </a:r>
            <a:r>
              <a:rPr lang="de-DE" sz="2400" dirty="0" err="1"/>
              <a:t>researchers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RDM: </a:t>
            </a:r>
            <a:r>
              <a:rPr lang="de-DE" sz="2400" dirty="0" err="1"/>
              <a:t>training</a:t>
            </a:r>
            <a:r>
              <a:rPr lang="de-DE" sz="2400" dirty="0"/>
              <a:t>, </a:t>
            </a:r>
            <a:r>
              <a:rPr lang="de-DE" sz="2400" dirty="0" err="1"/>
              <a:t>education</a:t>
            </a:r>
            <a:r>
              <a:rPr lang="de-DE" sz="2400" dirty="0"/>
              <a:t>, </a:t>
            </a:r>
            <a:r>
              <a:rPr lang="de-DE" sz="2400" dirty="0" err="1"/>
              <a:t>some</a:t>
            </a:r>
            <a:r>
              <a:rPr lang="de-DE" sz="2400" dirty="0"/>
              <a:t> </a:t>
            </a:r>
            <a:r>
              <a:rPr lang="de-DE" sz="2400" dirty="0" err="1"/>
              <a:t>pressure</a:t>
            </a:r>
            <a:r>
              <a:rPr lang="de-DE" sz="2400" dirty="0"/>
              <a:t> (</a:t>
            </a:r>
            <a:r>
              <a:rPr lang="de-DE" sz="2400" dirty="0" err="1"/>
              <a:t>funders</a:t>
            </a:r>
            <a:r>
              <a:rPr lang="de-DE" sz="2400" dirty="0"/>
              <a:t>, </a:t>
            </a:r>
            <a:r>
              <a:rPr lang="de-DE" sz="2400" dirty="0" err="1"/>
              <a:t>publishers</a:t>
            </a:r>
            <a:r>
              <a:rPr lang="de-DE" sz="2400" dirty="0"/>
              <a:t>), </a:t>
            </a:r>
            <a:r>
              <a:rPr lang="de-DE" sz="2400" dirty="0" err="1"/>
              <a:t>start</a:t>
            </a:r>
            <a:r>
              <a:rPr lang="de-DE" sz="2400" dirty="0"/>
              <a:t> </a:t>
            </a:r>
            <a:r>
              <a:rPr lang="de-DE" sz="2400" dirty="0" err="1"/>
              <a:t>early</a:t>
            </a:r>
            <a:endParaRPr lang="de-DE" sz="24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60B3657-41A4-4BFC-8800-69A5E28A7B1A}"/>
              </a:ext>
            </a:extLst>
          </p:cNvPr>
          <p:cNvSpPr txBox="1"/>
          <p:nvPr/>
        </p:nvSpPr>
        <p:spPr>
          <a:xfrm>
            <a:off x="796834" y="5966113"/>
            <a:ext cx="1636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Copyright: J. Moore</a:t>
            </a:r>
          </a:p>
        </p:txBody>
      </p:sp>
    </p:spTree>
    <p:extLst>
      <p:ext uri="{BB962C8B-B14F-4D97-AF65-F5344CB8AC3E}">
        <p14:creationId xmlns:p14="http://schemas.microsoft.com/office/powerpoint/2010/main" val="1481242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AA8D08D-0EA5-45EF-8EF2-BF0A17129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01.02.2022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A1F26F4-AD88-410C-A34B-5F947BEE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NFDI4BIOIMAGE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BD584A-3890-4A4A-AB81-E9AA8BFE4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7383B-F147-4BDE-BDA0-AE8ABB1D943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9C86C43-6E8C-4C0C-BF0C-0FFFBFA5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journey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FAIR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management</a:t>
            </a:r>
            <a:endParaRPr lang="de-DE" dirty="0"/>
          </a:p>
        </p:txBody>
      </p:sp>
      <p:sp>
        <p:nvSpPr>
          <p:cNvPr id="47" name="Shape 4">
            <a:extLst>
              <a:ext uri="{FF2B5EF4-FFF2-40B4-BE49-F238E27FC236}">
                <a16:creationId xmlns:a16="http://schemas.microsoft.com/office/drawing/2014/main" id="{BD937655-166C-4A24-A337-0F8D47E1116B}"/>
              </a:ext>
            </a:extLst>
          </p:cNvPr>
          <p:cNvSpPr/>
          <p:nvPr/>
        </p:nvSpPr>
        <p:spPr bwMode="auto">
          <a:xfrm rot="18661663" flipV="1">
            <a:off x="1407282" y="2079124"/>
            <a:ext cx="9323717" cy="394600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3">
              <a:tint val="40000"/>
              <a:hueOff val="0"/>
              <a:satOff val="0"/>
              <a:lumOff val="0"/>
              <a:alphaOff val="0"/>
            </a:schemeClr>
          </a:solidFill>
          <a:ln>
            <a:noFill/>
          </a:ln>
        </p:spPr>
        <p:style>
          <a:lnRef idx="0">
            <a:srgbClr val="000000"/>
          </a:lnRef>
          <a:fillRef idx="1">
            <a:srgbClr val="000000"/>
          </a:fillRef>
          <a:effectRef idx="2">
            <a:srgbClr val="000000"/>
          </a:effectRef>
          <a:fontRef idx="minor"/>
        </p:style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0D0BD42E-D403-4500-A200-DA55D5C16233}"/>
              </a:ext>
            </a:extLst>
          </p:cNvPr>
          <p:cNvSpPr/>
          <p:nvPr/>
        </p:nvSpPr>
        <p:spPr bwMode="auto">
          <a:xfrm>
            <a:off x="4864822" y="2155178"/>
            <a:ext cx="2370250" cy="1137801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99040" tIns="0" rIns="0" bIns="0" numCol="1" spcCol="1270" anchor="t" anchorCtr="0">
            <a:noAutofit/>
          </a:bodyPr>
          <a:lstStyle/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„Research Data</a:t>
            </a:r>
          </a:p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Management</a:t>
            </a:r>
          </a:p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for Microscopy“</a:t>
            </a:r>
            <a:endParaRPr kumimoji="0" lang="de-DE" sz="15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10">
            <a:extLst>
              <a:ext uri="{FF2B5EF4-FFF2-40B4-BE49-F238E27FC236}">
                <a16:creationId xmlns:a16="http://schemas.microsoft.com/office/drawing/2014/main" id="{AB27A64A-7FAA-42EE-BBC3-6F347255C5B5}"/>
              </a:ext>
            </a:extLst>
          </p:cNvPr>
          <p:cNvSpPr/>
          <p:nvPr/>
        </p:nvSpPr>
        <p:spPr bwMode="auto">
          <a:xfrm>
            <a:off x="6203820" y="3052659"/>
            <a:ext cx="1815382" cy="2954461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228222" tIns="0" rIns="0" bIns="0" numCol="1" spcCol="1270" anchor="t" anchorCtr="0">
            <a:noAutofit/>
          </a:bodyPr>
          <a:lstStyle/>
          <a:p>
            <a:pPr marL="0" marR="0" lvl="0" indent="0" algn="l" defTabSz="28892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6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12">
            <a:extLst>
              <a:ext uri="{FF2B5EF4-FFF2-40B4-BE49-F238E27FC236}">
                <a16:creationId xmlns:a16="http://schemas.microsoft.com/office/drawing/2014/main" id="{AB3E7339-8DBC-482B-A8FC-178A6AB56493}"/>
              </a:ext>
            </a:extLst>
          </p:cNvPr>
          <p:cNvSpPr/>
          <p:nvPr/>
        </p:nvSpPr>
        <p:spPr bwMode="auto">
          <a:xfrm>
            <a:off x="8235319" y="2579372"/>
            <a:ext cx="1815382" cy="3427748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305731" tIns="0" rIns="0" bIns="0" numCol="1" spcCol="1270" anchor="t" anchorCtr="0">
            <a:noAutofit/>
          </a:bodyPr>
          <a:lstStyle/>
          <a:p>
            <a:pPr marL="0" marR="0" lvl="0" indent="0" algn="l" defTabSz="28892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6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37150AE4-B4A6-419D-9085-177150112E9F}"/>
              </a:ext>
            </a:extLst>
          </p:cNvPr>
          <p:cNvGrpSpPr/>
          <p:nvPr/>
        </p:nvGrpSpPr>
        <p:grpSpPr>
          <a:xfrm>
            <a:off x="4852495" y="1476779"/>
            <a:ext cx="1925306" cy="638839"/>
            <a:chOff x="1360925" y="3071418"/>
            <a:chExt cx="2100189" cy="696869"/>
          </a:xfrm>
        </p:grpSpPr>
        <p:pic>
          <p:nvPicPr>
            <p:cNvPr id="56" name="Grafik 2">
              <a:extLst>
                <a:ext uri="{FF2B5EF4-FFF2-40B4-BE49-F238E27FC236}">
                  <a16:creationId xmlns:a16="http://schemas.microsoft.com/office/drawing/2014/main" id="{984D719B-8022-4245-9FB8-9EB63CB11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4580" t="-748" b="-1"/>
            <a:stretch/>
          </p:blipFill>
          <p:spPr bwMode="auto">
            <a:xfrm>
              <a:off x="1461666" y="3510577"/>
              <a:ext cx="1105831" cy="257710"/>
            </a:xfrm>
            <a:prstGeom prst="rect">
              <a:avLst/>
            </a:prstGeom>
          </p:spPr>
        </p:pic>
        <p:sp>
          <p:nvSpPr>
            <p:cNvPr id="58" name="Textfeld 17">
              <a:extLst>
                <a:ext uri="{FF2B5EF4-FFF2-40B4-BE49-F238E27FC236}">
                  <a16:creationId xmlns:a16="http://schemas.microsoft.com/office/drawing/2014/main" id="{8A10F516-F5E4-4045-B012-58EA7B419753}"/>
                </a:ext>
              </a:extLst>
            </p:cNvPr>
            <p:cNvSpPr/>
            <p:nvPr/>
          </p:nvSpPr>
          <p:spPr bwMode="auto">
            <a:xfrm>
              <a:off x="1360925" y="3071418"/>
              <a:ext cx="2100189" cy="537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DF28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</a:t>
              </a:r>
              <a:r>
                <a:rPr kumimoji="0" lang="de-DE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12866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</a:t>
              </a:r>
              <a:r>
                <a:rPr kumimoji="0" lang="de-DE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1F94D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</a:t>
              </a:r>
              <a:r>
                <a:rPr kumimoji="0" lang="de-DE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DF283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  <a:r>
                <a:rPr kumimoji="0" lang="de-DE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1E4E8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</a:t>
              </a:r>
              <a:r>
                <a:rPr kumimoji="0" lang="de-DE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1C4A8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  <a:endParaRPr kumimoji="0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A9D25D9-5491-834B-97CD-421071A8572F}"/>
              </a:ext>
            </a:extLst>
          </p:cNvPr>
          <p:cNvGrpSpPr/>
          <p:nvPr/>
        </p:nvGrpSpPr>
        <p:grpSpPr>
          <a:xfrm>
            <a:off x="1847239" y="5239884"/>
            <a:ext cx="1394667" cy="1105713"/>
            <a:chOff x="1512669" y="4318128"/>
            <a:chExt cx="1534134" cy="1216288"/>
          </a:xfrm>
        </p:grpSpPr>
        <p:sp>
          <p:nvSpPr>
            <p:cNvPr id="45" name="Textfeld 40">
              <a:extLst>
                <a:ext uri="{FF2B5EF4-FFF2-40B4-BE49-F238E27FC236}">
                  <a16:creationId xmlns:a16="http://schemas.microsoft.com/office/drawing/2014/main" id="{2B8B26A8-E991-47C1-971A-A66FC4AB6A10}"/>
                </a:ext>
              </a:extLst>
            </p:cNvPr>
            <p:cNvSpPr/>
            <p:nvPr/>
          </p:nvSpPr>
          <p:spPr bwMode="auto">
            <a:xfrm>
              <a:off x="1923455" y="5165084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2014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7" name="Straight Connector 13">
              <a:extLst>
                <a:ext uri="{FF2B5EF4-FFF2-40B4-BE49-F238E27FC236}">
                  <a16:creationId xmlns:a16="http://schemas.microsoft.com/office/drawing/2014/main" id="{003F88AA-13BC-439C-BBBF-319B257666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60233" y="4474514"/>
              <a:ext cx="0" cy="743589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8" name="Picture 4" descr="Bildergebnis für empiar">
              <a:extLst>
                <a:ext uri="{FF2B5EF4-FFF2-40B4-BE49-F238E27FC236}">
                  <a16:creationId xmlns:a16="http://schemas.microsoft.com/office/drawing/2014/main" id="{1E764A94-EBBC-414E-ACFE-7907ED0AD5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271" b="37282"/>
            <a:stretch/>
          </p:blipFill>
          <p:spPr bwMode="auto">
            <a:xfrm>
              <a:off x="1512669" y="4318128"/>
              <a:ext cx="1534134" cy="311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3" name="Textfeld 42">
            <a:extLst>
              <a:ext uri="{FF2B5EF4-FFF2-40B4-BE49-F238E27FC236}">
                <a16:creationId xmlns:a16="http://schemas.microsoft.com/office/drawing/2014/main" id="{79F2B5C4-A807-4B7B-BD9F-68E00A29AB14}"/>
              </a:ext>
            </a:extLst>
          </p:cNvPr>
          <p:cNvSpPr/>
          <p:nvPr/>
        </p:nvSpPr>
        <p:spPr bwMode="auto">
          <a:xfrm>
            <a:off x="5823231" y="422910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099A523-5DD0-3446-9522-D6D4F413240E}"/>
              </a:ext>
            </a:extLst>
          </p:cNvPr>
          <p:cNvGrpSpPr/>
          <p:nvPr/>
        </p:nvGrpSpPr>
        <p:grpSpPr>
          <a:xfrm>
            <a:off x="2765788" y="2840601"/>
            <a:ext cx="2085344" cy="2920880"/>
            <a:chOff x="2765788" y="2564820"/>
            <a:chExt cx="2085344" cy="2920880"/>
          </a:xfrm>
        </p:grpSpPr>
        <p:pic>
          <p:nvPicPr>
            <p:cNvPr id="59" name="Grafik 10" descr="Ein Bild, das Zeichnung enthält.&#10;&#10;Automatisch generierte Beschreibung">
              <a:extLst>
                <a:ext uri="{FF2B5EF4-FFF2-40B4-BE49-F238E27FC236}">
                  <a16:creationId xmlns:a16="http://schemas.microsoft.com/office/drawing/2014/main" id="{D1680514-525E-4DAB-A0B9-1BF54924C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3434" t="16571" b="13858"/>
            <a:stretch/>
          </p:blipFill>
          <p:spPr bwMode="auto">
            <a:xfrm>
              <a:off x="2838847" y="2564820"/>
              <a:ext cx="2012285" cy="786370"/>
            </a:xfrm>
            <a:prstGeom prst="rect">
              <a:avLst/>
            </a:prstGeom>
          </p:spPr>
        </p:pic>
        <p:sp>
          <p:nvSpPr>
            <p:cNvPr id="78" name="Textfeld 41">
              <a:extLst>
                <a:ext uri="{FF2B5EF4-FFF2-40B4-BE49-F238E27FC236}">
                  <a16:creationId xmlns:a16="http://schemas.microsoft.com/office/drawing/2014/main" id="{0E086782-1A08-48C1-8F8F-892154B46DC9}"/>
                </a:ext>
              </a:extLst>
            </p:cNvPr>
            <p:cNvSpPr/>
            <p:nvPr/>
          </p:nvSpPr>
          <p:spPr bwMode="auto">
            <a:xfrm>
              <a:off x="3971137" y="5116368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2017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4" name="Straight Connector 13">
              <a:extLst>
                <a:ext uri="{FF2B5EF4-FFF2-40B4-BE49-F238E27FC236}">
                  <a16:creationId xmlns:a16="http://schemas.microsoft.com/office/drawing/2014/main" id="{254CDDCB-D87D-4E47-AFC2-97B419084E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97508" y="3593940"/>
              <a:ext cx="0" cy="1557346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ectangle 6">
              <a:extLst>
                <a:ext uri="{FF2B5EF4-FFF2-40B4-BE49-F238E27FC236}">
                  <a16:creationId xmlns:a16="http://schemas.microsoft.com/office/drawing/2014/main" id="{743AC484-D60E-45C5-AA03-B1D9B9955A85}"/>
                </a:ext>
              </a:extLst>
            </p:cNvPr>
            <p:cNvSpPr/>
            <p:nvPr/>
          </p:nvSpPr>
          <p:spPr bwMode="auto">
            <a:xfrm>
              <a:off x="2765788" y="3314246"/>
              <a:ext cx="1830908" cy="27969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500" i="1" dirty="0">
                  <a:solidFill>
                    <a:prstClr val="black"/>
                  </a:solidFill>
                  <a:latin typeface="Calibri" panose="020F0502020204030204"/>
                  <a:cs typeface="Calibri"/>
                </a:rPr>
                <a:t>b</a:t>
              </a:r>
              <a:r>
                <a:rPr kumimoji="0" lang="en-US" sz="150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ecomes</a:t>
              </a:r>
              <a:r>
                <a:rPr kumimoji="0" lang="en-US" sz="150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 a non-profit</a:t>
              </a:r>
            </a:p>
          </p:txBody>
        </p:sp>
      </p:grpSp>
      <p:cxnSp>
        <p:nvCxnSpPr>
          <p:cNvPr id="86" name="Straight Connector 13">
            <a:extLst>
              <a:ext uri="{FF2B5EF4-FFF2-40B4-BE49-F238E27FC236}">
                <a16:creationId xmlns:a16="http://schemas.microsoft.com/office/drawing/2014/main" id="{5C35EA43-98F9-421E-AAF3-3B14CCDFD00A}"/>
              </a:ext>
            </a:extLst>
          </p:cNvPr>
          <p:cNvCxnSpPr>
            <a:cxnSpLocks/>
          </p:cNvCxnSpPr>
          <p:nvPr/>
        </p:nvCxnSpPr>
        <p:spPr bwMode="auto">
          <a:xfrm>
            <a:off x="6129929" y="2745349"/>
            <a:ext cx="0" cy="116270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78A1A78-D37E-9E4C-847F-EE24C3723589}"/>
              </a:ext>
            </a:extLst>
          </p:cNvPr>
          <p:cNvGrpSpPr/>
          <p:nvPr/>
        </p:nvGrpSpPr>
        <p:grpSpPr>
          <a:xfrm>
            <a:off x="5978402" y="4545679"/>
            <a:ext cx="2154455" cy="1630434"/>
            <a:chOff x="6049961" y="4246124"/>
            <a:chExt cx="2154455" cy="1630434"/>
          </a:xfrm>
        </p:grpSpPr>
        <p:pic>
          <p:nvPicPr>
            <p:cNvPr id="1026" name="Picture 2" descr="BioImage Archive Logo">
              <a:extLst>
                <a:ext uri="{FF2B5EF4-FFF2-40B4-BE49-F238E27FC236}">
                  <a16:creationId xmlns:a16="http://schemas.microsoft.com/office/drawing/2014/main" id="{B2A34BD3-570C-4F25-8311-4CB909C3FE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7592"/>
            <a:stretch/>
          </p:blipFill>
          <p:spPr bwMode="auto">
            <a:xfrm>
              <a:off x="6168577" y="4660316"/>
              <a:ext cx="525394" cy="464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8E841751-01CE-4652-AC8B-DF015D62A62B}"/>
                </a:ext>
              </a:extLst>
            </p:cNvPr>
            <p:cNvSpPr txBox="1"/>
            <p:nvPr/>
          </p:nvSpPr>
          <p:spPr>
            <a:xfrm>
              <a:off x="6061188" y="5030172"/>
              <a:ext cx="2143228" cy="846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BioImage Archive</a:t>
              </a:r>
            </a:p>
            <a:p>
              <a:pPr>
                <a:defRPr/>
              </a:pPr>
              <a:r>
                <a:rPr lang="en-US" sz="1500" i="1" dirty="0">
                  <a:solidFill>
                    <a:prstClr val="black"/>
                  </a:solidFill>
                  <a:cs typeface="Calibri"/>
                </a:rPr>
                <a:t>technical launch</a:t>
              </a:r>
              <a:b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7" name="Straight Connector 13">
              <a:extLst>
                <a:ext uri="{FF2B5EF4-FFF2-40B4-BE49-F238E27FC236}">
                  <a16:creationId xmlns:a16="http://schemas.microsoft.com/office/drawing/2014/main" id="{748C86BF-0536-445F-8E9C-D98BFF43A1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01488" y="4246124"/>
              <a:ext cx="0" cy="32675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6">
              <a:extLst>
                <a:ext uri="{FF2B5EF4-FFF2-40B4-BE49-F238E27FC236}">
                  <a16:creationId xmlns:a16="http://schemas.microsoft.com/office/drawing/2014/main" id="{F9141953-35F2-4B14-BA2E-E91904399816}"/>
                </a:ext>
              </a:extLst>
            </p:cNvPr>
            <p:cNvSpPr/>
            <p:nvPr/>
          </p:nvSpPr>
          <p:spPr bwMode="auto">
            <a:xfrm>
              <a:off x="6049961" y="5375290"/>
              <a:ext cx="1815382" cy="33288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0DE208B-B1D4-AF4D-8743-70A4BF93456D}"/>
              </a:ext>
            </a:extLst>
          </p:cNvPr>
          <p:cNvGrpSpPr/>
          <p:nvPr/>
        </p:nvGrpSpPr>
        <p:grpSpPr>
          <a:xfrm>
            <a:off x="4717254" y="4994968"/>
            <a:ext cx="2821331" cy="1453332"/>
            <a:chOff x="4799632" y="4877232"/>
            <a:chExt cx="2821331" cy="1453332"/>
          </a:xfrm>
        </p:grpSpPr>
        <p:sp>
          <p:nvSpPr>
            <p:cNvPr id="79" name="Textfeld 41">
              <a:extLst>
                <a:ext uri="{FF2B5EF4-FFF2-40B4-BE49-F238E27FC236}">
                  <a16:creationId xmlns:a16="http://schemas.microsoft.com/office/drawing/2014/main" id="{5B4417F3-1538-43F8-9404-88E8C2D16D72}"/>
                </a:ext>
              </a:extLst>
            </p:cNvPr>
            <p:cNvSpPr/>
            <p:nvPr/>
          </p:nvSpPr>
          <p:spPr bwMode="auto">
            <a:xfrm>
              <a:off x="4799632" y="487723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2018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2" name="Straight Connector 13">
              <a:extLst>
                <a:ext uri="{FF2B5EF4-FFF2-40B4-BE49-F238E27FC236}">
                  <a16:creationId xmlns:a16="http://schemas.microsoft.com/office/drawing/2014/main" id="{7648DF83-8228-4095-AD12-456A83DF4E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3236" y="5234340"/>
              <a:ext cx="0" cy="613423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6">
              <a:extLst>
                <a:ext uri="{FF2B5EF4-FFF2-40B4-BE49-F238E27FC236}">
                  <a16:creationId xmlns:a16="http://schemas.microsoft.com/office/drawing/2014/main" id="{F5B470C6-BF4B-4EB2-B3A0-C744E318C3C2}"/>
                </a:ext>
              </a:extLst>
            </p:cNvPr>
            <p:cNvSpPr/>
            <p:nvPr/>
          </p:nvSpPr>
          <p:spPr bwMode="auto">
            <a:xfrm>
              <a:off x="5037199" y="5915699"/>
              <a:ext cx="2583764" cy="4148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Community call for a public image archive</a:t>
              </a:r>
            </a:p>
          </p:txBody>
        </p:sp>
      </p:grpSp>
      <p:sp>
        <p:nvSpPr>
          <p:cNvPr id="94" name="Textfeld 42">
            <a:extLst>
              <a:ext uri="{FF2B5EF4-FFF2-40B4-BE49-F238E27FC236}">
                <a16:creationId xmlns:a16="http://schemas.microsoft.com/office/drawing/2014/main" id="{66D83B9F-901D-4E63-8093-2925ECA5B510}"/>
              </a:ext>
            </a:extLst>
          </p:cNvPr>
          <p:cNvSpPr/>
          <p:nvPr/>
        </p:nvSpPr>
        <p:spPr bwMode="auto">
          <a:xfrm>
            <a:off x="7929792" y="253998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8" name="Straight Connector 13">
            <a:extLst>
              <a:ext uri="{FF2B5EF4-FFF2-40B4-BE49-F238E27FC236}">
                <a16:creationId xmlns:a16="http://schemas.microsoft.com/office/drawing/2014/main" id="{C6D40234-860B-4C2E-8DF3-F6E568C3024C}"/>
              </a:ext>
            </a:extLst>
          </p:cNvPr>
          <p:cNvCxnSpPr>
            <a:cxnSpLocks/>
          </p:cNvCxnSpPr>
          <p:nvPr/>
        </p:nvCxnSpPr>
        <p:spPr bwMode="auto">
          <a:xfrm>
            <a:off x="8215784" y="2902003"/>
            <a:ext cx="0" cy="6706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6">
            <a:extLst>
              <a:ext uri="{FF2B5EF4-FFF2-40B4-BE49-F238E27FC236}">
                <a16:creationId xmlns:a16="http://schemas.microsoft.com/office/drawing/2014/main" id="{4DEB24C0-0E3B-4FB1-A2D8-98E9D73CEBAF}"/>
              </a:ext>
            </a:extLst>
          </p:cNvPr>
          <p:cNvSpPr/>
          <p:nvPr/>
        </p:nvSpPr>
        <p:spPr bwMode="auto">
          <a:xfrm>
            <a:off x="8037465" y="3643425"/>
            <a:ext cx="1628143" cy="980708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99040" tIns="0" rIns="0" bIns="0" numCol="1" spcCol="1270" anchor="t" anchorCtr="0">
            <a:noAutofit/>
          </a:bodyPr>
          <a:lstStyle/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Community call for data standards</a:t>
            </a:r>
          </a:p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(</a:t>
            </a:r>
            <a:r>
              <a:rPr kumimoji="0" lang="en-US" sz="150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Swedlow</a:t>
            </a:r>
            <a:r>
              <a:rPr kumimoji="0" lang="en-US" sz="15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, 2021)</a:t>
            </a:r>
          </a:p>
        </p:txBody>
      </p:sp>
      <p:cxnSp>
        <p:nvCxnSpPr>
          <p:cNvPr id="104" name="Straight Connector 13">
            <a:extLst>
              <a:ext uri="{FF2B5EF4-FFF2-40B4-BE49-F238E27FC236}">
                <a16:creationId xmlns:a16="http://schemas.microsoft.com/office/drawing/2014/main" id="{54C51331-F2E4-427D-B1D0-D936652B0A0C}"/>
              </a:ext>
            </a:extLst>
          </p:cNvPr>
          <p:cNvCxnSpPr>
            <a:cxnSpLocks/>
          </p:cNvCxnSpPr>
          <p:nvPr/>
        </p:nvCxnSpPr>
        <p:spPr bwMode="auto">
          <a:xfrm flipH="1">
            <a:off x="8212837" y="1817636"/>
            <a:ext cx="5895" cy="26762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38">
            <a:extLst>
              <a:ext uri="{FF2B5EF4-FFF2-40B4-BE49-F238E27FC236}">
                <a16:creationId xmlns:a16="http://schemas.microsoft.com/office/drawing/2014/main" id="{1933919A-50C2-46C5-A176-635979D2A115}"/>
              </a:ext>
            </a:extLst>
          </p:cNvPr>
          <p:cNvSpPr>
            <a:spLocks/>
          </p:cNvSpPr>
          <p:nvPr/>
        </p:nvSpPr>
        <p:spPr bwMode="auto">
          <a:xfrm>
            <a:off x="8074041" y="5029343"/>
            <a:ext cx="2506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de-DE" sz="15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funding</a:t>
            </a:r>
            <a:r>
              <a:rPr kumimoji="0" lang="de-DE" sz="15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de-DE" sz="15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for</a:t>
            </a:r>
            <a:r>
              <a:rPr kumimoji="0" lang="de-DE" sz="15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OME-NGFF</a:t>
            </a:r>
            <a:br>
              <a:rPr lang="de-DE" sz="1500" i="1" kern="0" dirty="0">
                <a:solidFill>
                  <a:prstClr val="black"/>
                </a:solidFill>
                <a:latin typeface="Calibri"/>
                <a:cs typeface="Arial"/>
              </a:rPr>
            </a:br>
            <a:r>
              <a:rPr lang="de-DE" sz="1500" i="1" kern="0" dirty="0" err="1">
                <a:solidFill>
                  <a:prstClr val="black"/>
                </a:solidFill>
                <a:latin typeface="Calibri"/>
                <a:cs typeface="Arial"/>
              </a:rPr>
              <a:t>awarded</a:t>
            </a:r>
            <a:r>
              <a:rPr lang="de-DE" sz="1500" i="1" kern="0" dirty="0">
                <a:solidFill>
                  <a:prstClr val="black"/>
                </a:solidFill>
                <a:latin typeface="Calibri"/>
                <a:cs typeface="Arial"/>
              </a:rPr>
              <a:t> </a:t>
            </a:r>
            <a:r>
              <a:rPr lang="de-DE" sz="1500" i="1" kern="0" dirty="0" err="1">
                <a:solidFill>
                  <a:prstClr val="black"/>
                </a:solidFill>
                <a:latin typeface="Calibri"/>
                <a:cs typeface="Arial"/>
              </a:rPr>
              <a:t>to</a:t>
            </a:r>
            <a:r>
              <a:rPr lang="de-DE" sz="1500" i="1" kern="0" dirty="0">
                <a:solidFill>
                  <a:prstClr val="black"/>
                </a:solidFill>
                <a:latin typeface="Calibri"/>
                <a:cs typeface="Arial"/>
              </a:rPr>
              <a:t> </a:t>
            </a:r>
            <a:r>
              <a:rPr lang="de-DE" sz="1500" i="1" kern="0" dirty="0">
                <a:solidFill>
                  <a:prstClr val="black"/>
                </a:solidFill>
                <a:cs typeface="Arial"/>
              </a:rPr>
              <a:t>GerBI/J. Moore </a:t>
            </a:r>
            <a:endParaRPr kumimoji="0" lang="de-DE" sz="15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95691A9-8C6B-49E3-B70C-864B63E3A8C2}"/>
              </a:ext>
            </a:extLst>
          </p:cNvPr>
          <p:cNvSpPr txBox="1"/>
          <p:nvPr/>
        </p:nvSpPr>
        <p:spPr bwMode="auto">
          <a:xfrm>
            <a:off x="10205766" y="930551"/>
            <a:ext cx="186953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prstClr val="black">
                    <a:lumMod val="65000"/>
                    <a:lumOff val="35000"/>
                  </a:prstClr>
                </a:solidFill>
              </a:rPr>
              <a:t>2023-2028</a:t>
            </a:r>
          </a:p>
          <a:p>
            <a:endParaRPr lang="de-DE" sz="400" b="1" dirty="0"/>
          </a:p>
          <a:p>
            <a:r>
              <a:rPr lang="de-DE" sz="1500" b="1" dirty="0" err="1"/>
              <a:t>Bringing</a:t>
            </a:r>
            <a:r>
              <a:rPr lang="de-DE" sz="1500" b="1" dirty="0"/>
              <a:t> FAIR </a:t>
            </a:r>
            <a:r>
              <a:rPr lang="de-DE" sz="1500" b="1" dirty="0" err="1"/>
              <a:t>biomage</a:t>
            </a:r>
            <a:r>
              <a:rPr lang="de-DE" sz="1500" b="1" dirty="0"/>
              <a:t> RDM </a:t>
            </a:r>
            <a:r>
              <a:rPr lang="de-DE" sz="1500" b="1" dirty="0" err="1"/>
              <a:t>to</a:t>
            </a:r>
            <a:r>
              <a:rPr lang="de-DE" sz="1500" b="1" dirty="0"/>
              <a:t> </a:t>
            </a:r>
            <a:r>
              <a:rPr lang="de-DE" sz="1500" b="1" dirty="0" err="1"/>
              <a:t>the</a:t>
            </a:r>
            <a:r>
              <a:rPr lang="de-DE" sz="1500" b="1" dirty="0"/>
              <a:t> (German) </a:t>
            </a:r>
            <a:r>
              <a:rPr lang="de-DE" sz="1500" b="1" dirty="0" err="1"/>
              <a:t>scientific</a:t>
            </a:r>
            <a:r>
              <a:rPr lang="de-DE" sz="1500" b="1" dirty="0"/>
              <a:t> </a:t>
            </a:r>
            <a:r>
              <a:rPr lang="de-DE" sz="1500" b="1" dirty="0" err="1"/>
              <a:t>community</a:t>
            </a:r>
            <a:endParaRPr lang="de-DE" sz="15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1C56B13-F36B-4286-9AE1-3ACDDDC9EED3}"/>
              </a:ext>
            </a:extLst>
          </p:cNvPr>
          <p:cNvSpPr txBox="1"/>
          <p:nvPr/>
        </p:nvSpPr>
        <p:spPr bwMode="auto">
          <a:xfrm>
            <a:off x="44046" y="5617036"/>
            <a:ext cx="13129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i="1" dirty="0" err="1"/>
              <a:t>Swedlow</a:t>
            </a:r>
            <a:r>
              <a:rPr lang="de-DE" sz="1500" i="1" dirty="0"/>
              <a:t> et al.</a:t>
            </a:r>
          </a:p>
          <a:p>
            <a:r>
              <a:rPr lang="de-DE" sz="1500" i="1" dirty="0" err="1"/>
              <a:t>found</a:t>
            </a:r>
            <a:r>
              <a:rPr lang="de-DE" sz="1500" i="1" dirty="0"/>
              <a:t> OME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CFFAD5F-B8D7-B14B-BBAD-5DA236DEBDEF}"/>
              </a:ext>
            </a:extLst>
          </p:cNvPr>
          <p:cNvGrpSpPr/>
          <p:nvPr/>
        </p:nvGrpSpPr>
        <p:grpSpPr>
          <a:xfrm>
            <a:off x="9025648" y="1666540"/>
            <a:ext cx="3081457" cy="2369149"/>
            <a:chOff x="9192621" y="1602932"/>
            <a:chExt cx="3081457" cy="2369149"/>
          </a:xfrm>
        </p:grpSpPr>
        <p:sp>
          <p:nvSpPr>
            <p:cNvPr id="69" name="Textfeld 43">
              <a:extLst>
                <a:ext uri="{FF2B5EF4-FFF2-40B4-BE49-F238E27FC236}">
                  <a16:creationId xmlns:a16="http://schemas.microsoft.com/office/drawing/2014/main" id="{9952C4A0-3927-4786-94EE-19506C6FD0F1}"/>
                </a:ext>
              </a:extLst>
            </p:cNvPr>
            <p:cNvSpPr/>
            <p:nvPr/>
          </p:nvSpPr>
          <p:spPr bwMode="auto">
            <a:xfrm>
              <a:off x="9192621" y="160293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2022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9" name="Picture 2" descr="BioImage Archive Logo">
              <a:extLst>
                <a:ext uri="{FF2B5EF4-FFF2-40B4-BE49-F238E27FC236}">
                  <a16:creationId xmlns:a16="http://schemas.microsoft.com/office/drawing/2014/main" id="{54C90090-5071-4229-A9B0-0EA49B0322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7592"/>
            <a:stretch/>
          </p:blipFill>
          <p:spPr bwMode="auto">
            <a:xfrm>
              <a:off x="9529136" y="2733093"/>
              <a:ext cx="525394" cy="464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Textfeld 89">
              <a:extLst>
                <a:ext uri="{FF2B5EF4-FFF2-40B4-BE49-F238E27FC236}">
                  <a16:creationId xmlns:a16="http://schemas.microsoft.com/office/drawing/2014/main" id="{04C6A07F-1944-418F-9BD8-4D586CF6F1B0}"/>
                </a:ext>
              </a:extLst>
            </p:cNvPr>
            <p:cNvSpPr txBox="1"/>
            <p:nvPr/>
          </p:nvSpPr>
          <p:spPr>
            <a:xfrm>
              <a:off x="9440889" y="3100870"/>
              <a:ext cx="59467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BIA</a:t>
              </a:r>
            </a:p>
          </p:txBody>
        </p:sp>
        <p:sp>
          <p:nvSpPr>
            <p:cNvPr id="91" name="Rectangle 6">
              <a:extLst>
                <a:ext uri="{FF2B5EF4-FFF2-40B4-BE49-F238E27FC236}">
                  <a16:creationId xmlns:a16="http://schemas.microsoft.com/office/drawing/2014/main" id="{38EA4FF7-850E-47F3-980F-E9D582B73F65}"/>
                </a:ext>
              </a:extLst>
            </p:cNvPr>
            <p:cNvSpPr/>
            <p:nvPr/>
          </p:nvSpPr>
          <p:spPr bwMode="auto">
            <a:xfrm>
              <a:off x="10007103" y="2742235"/>
              <a:ext cx="1746006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ready to become the central community repository</a:t>
              </a:r>
            </a:p>
          </p:txBody>
        </p:sp>
        <p:cxnSp>
          <p:nvCxnSpPr>
            <p:cNvPr id="105" name="Straight Connector 13">
              <a:extLst>
                <a:ext uri="{FF2B5EF4-FFF2-40B4-BE49-F238E27FC236}">
                  <a16:creationId xmlns:a16="http://schemas.microsoft.com/office/drawing/2014/main" id="{4E0278D8-78AA-476E-89F0-3ED987999C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41041" y="1913744"/>
              <a:ext cx="0" cy="743589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458A14E-E185-44C5-B549-76B6666D96F6}"/>
                </a:ext>
              </a:extLst>
            </p:cNvPr>
            <p:cNvSpPr txBox="1"/>
            <p:nvPr/>
          </p:nvSpPr>
          <p:spPr bwMode="auto">
            <a:xfrm>
              <a:off x="10006897" y="3418083"/>
              <a:ext cx="226718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500" i="1" dirty="0"/>
                <a:t>(OME-NGFF </a:t>
              </a:r>
              <a:r>
                <a:rPr lang="de-DE" sz="1500" i="1" dirty="0" err="1"/>
                <a:t>to</a:t>
              </a:r>
              <a:r>
                <a:rPr lang="de-DE" sz="1500" i="1" dirty="0"/>
                <a:t> </a:t>
              </a:r>
              <a:r>
                <a:rPr lang="de-DE" sz="1500" i="1" dirty="0" err="1"/>
                <a:t>be</a:t>
              </a:r>
              <a:br>
                <a:rPr lang="de-DE" sz="1500" i="1" dirty="0"/>
              </a:br>
              <a:r>
                <a:rPr lang="de-DE" sz="1500" i="1" dirty="0" err="1"/>
                <a:t>adopted</a:t>
              </a:r>
              <a:r>
                <a:rPr lang="de-DE" sz="1500" i="1" dirty="0"/>
                <a:t> </a:t>
              </a:r>
              <a:r>
                <a:rPr lang="de-DE" sz="1500" i="1" dirty="0" err="1"/>
                <a:t>by</a:t>
              </a:r>
              <a:r>
                <a:rPr lang="de-DE" sz="1500" i="1" dirty="0"/>
                <a:t> BIA)</a:t>
              </a:r>
            </a:p>
          </p:txBody>
        </p:sp>
      </p:grpSp>
      <p:sp>
        <p:nvSpPr>
          <p:cNvPr id="68" name="Textfeld 42">
            <a:extLst>
              <a:ext uri="{FF2B5EF4-FFF2-40B4-BE49-F238E27FC236}">
                <a16:creationId xmlns:a16="http://schemas.microsoft.com/office/drawing/2014/main" id="{4028D1D4-4927-4587-8A5D-920800998684}"/>
              </a:ext>
            </a:extLst>
          </p:cNvPr>
          <p:cNvSpPr/>
          <p:nvPr/>
        </p:nvSpPr>
        <p:spPr bwMode="auto">
          <a:xfrm>
            <a:off x="6861579" y="34378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9AA6170-D71D-7B44-A20C-3D4A25803A68}"/>
              </a:ext>
            </a:extLst>
          </p:cNvPr>
          <p:cNvCxnSpPr>
            <a:cxnSpLocks/>
          </p:cNvCxnSpPr>
          <p:nvPr/>
        </p:nvCxnSpPr>
        <p:spPr>
          <a:xfrm flipV="1">
            <a:off x="6181143" y="3270431"/>
            <a:ext cx="913977" cy="75384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">
            <a:extLst>
              <a:ext uri="{FF2B5EF4-FFF2-40B4-BE49-F238E27FC236}">
                <a16:creationId xmlns:a16="http://schemas.microsoft.com/office/drawing/2014/main" id="{4DE74954-9D11-40E1-BE1B-DD3093E179AB}"/>
              </a:ext>
            </a:extLst>
          </p:cNvPr>
          <p:cNvSpPr/>
          <p:nvPr/>
        </p:nvSpPr>
        <p:spPr bwMode="auto">
          <a:xfrm>
            <a:off x="7067121" y="1564867"/>
            <a:ext cx="1294065" cy="256796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99040" tIns="0" rIns="0" bIns="0" numCol="1" spcCol="1270" anchor="t" anchorCtr="0">
            <a:noAutofit/>
          </a:bodyPr>
          <a:lstStyle/>
          <a:p>
            <a:pPr marL="0" marR="0" lvl="0" indent="0" algn="r" defTabSz="711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NFDI 3rd Call</a:t>
            </a:r>
          </a:p>
        </p:txBody>
      </p:sp>
      <p:pic>
        <p:nvPicPr>
          <p:cNvPr id="9" name="Picture 2" descr="Jason Swedlow (@jrswedlow) / Twitter">
            <a:extLst>
              <a:ext uri="{FF2B5EF4-FFF2-40B4-BE49-F238E27FC236}">
                <a16:creationId xmlns:a16="http://schemas.microsoft.com/office/drawing/2014/main" id="{79AC38F7-0AFE-2940-9297-226A39D1D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3" y="5098295"/>
            <a:ext cx="561899" cy="49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2D2804A3-D0C5-A94F-B145-B98E52B4D316}"/>
              </a:ext>
            </a:extLst>
          </p:cNvPr>
          <p:cNvGrpSpPr/>
          <p:nvPr/>
        </p:nvGrpSpPr>
        <p:grpSpPr>
          <a:xfrm>
            <a:off x="2843609" y="4183469"/>
            <a:ext cx="1391728" cy="1950794"/>
            <a:chOff x="2843609" y="3904703"/>
            <a:chExt cx="1391728" cy="1950794"/>
          </a:xfrm>
        </p:grpSpPr>
        <p:sp>
          <p:nvSpPr>
            <p:cNvPr id="67" name="Textfeld 41">
              <a:extLst>
                <a:ext uri="{FF2B5EF4-FFF2-40B4-BE49-F238E27FC236}">
                  <a16:creationId xmlns:a16="http://schemas.microsoft.com/office/drawing/2014/main" id="{17621448-5435-41A3-8385-B3F78F87CC8F}"/>
                </a:ext>
              </a:extLst>
            </p:cNvPr>
            <p:cNvSpPr/>
            <p:nvPr/>
          </p:nvSpPr>
          <p:spPr bwMode="auto">
            <a:xfrm>
              <a:off x="3142066" y="5486165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2016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1" name="Grafik 80">
              <a:extLst>
                <a:ext uri="{FF2B5EF4-FFF2-40B4-BE49-F238E27FC236}">
                  <a16:creationId xmlns:a16="http://schemas.microsoft.com/office/drawing/2014/main" id="{77DFB1B7-4F5D-4CB2-B69F-6E423FD1F3D6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4680" y="3904703"/>
              <a:ext cx="1215776" cy="470099"/>
            </a:xfrm>
            <a:prstGeom prst="rect">
              <a:avLst/>
            </a:prstGeom>
            <a:noFill/>
          </p:spPr>
        </p:pic>
        <p:cxnSp>
          <p:nvCxnSpPr>
            <p:cNvPr id="82" name="Straight Connector 13">
              <a:extLst>
                <a:ext uri="{FF2B5EF4-FFF2-40B4-BE49-F238E27FC236}">
                  <a16:creationId xmlns:a16="http://schemas.microsoft.com/office/drawing/2014/main" id="{E2AEB5EF-3DFD-4CC1-AAB7-902E9CC7A0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68437" y="4735741"/>
              <a:ext cx="0" cy="743589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1D1C239-396D-A84E-972E-1499C1075E99}"/>
                </a:ext>
              </a:extLst>
            </p:cNvPr>
            <p:cNvSpPr/>
            <p:nvPr/>
          </p:nvSpPr>
          <p:spPr>
            <a:xfrm>
              <a:off x="2843609" y="4403818"/>
              <a:ext cx="13917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FF9900"/>
                  </a:solidFill>
                  <a:latin typeface="Source Sans Pro" panose="020B0503030403020204" pitchFamily="34" charset="0"/>
                </a:rPr>
                <a:t>SSBD</a:t>
              </a:r>
              <a:r>
                <a:rPr lang="en-US" sz="1400" b="1" dirty="0">
                  <a:solidFill>
                    <a:srgbClr val="999999"/>
                  </a:solidFill>
                  <a:latin typeface="Source Sans Pro" panose="020B0503030403020204" pitchFamily="34" charset="0"/>
                </a:rPr>
                <a:t>:database</a:t>
              </a:r>
              <a:endParaRPr lang="en-US" sz="1400" dirty="0"/>
            </a:p>
          </p:txBody>
        </p:sp>
      </p:grpSp>
      <p:pic>
        <p:nvPicPr>
          <p:cNvPr id="16" name="Picture 4" descr="nfdi | Nationale Forschungsdateninfrastruktur e. V.">
            <a:extLst>
              <a:ext uri="{FF2B5EF4-FFF2-40B4-BE49-F238E27FC236}">
                <a16:creationId xmlns:a16="http://schemas.microsoft.com/office/drawing/2014/main" id="{CB6A8A9B-2926-7B42-AFAC-82BB6658A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4" t="13829" r="12560" b="48753"/>
          <a:stretch/>
        </p:blipFill>
        <p:spPr bwMode="auto">
          <a:xfrm rot="19085632">
            <a:off x="6292942" y="2607076"/>
            <a:ext cx="1244726" cy="6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Chan Zuckerberg Initiative Supports Racial Diversity in Education to  Improve Outcomes for All Students · The Hunt Institute">
            <a:extLst>
              <a:ext uri="{FF2B5EF4-FFF2-40B4-BE49-F238E27FC236}">
                <a16:creationId xmlns:a16="http://schemas.microsoft.com/office/drawing/2014/main" id="{B9E5DBA4-1D76-F148-8A84-A362057392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7" t="13829" r="16958" b="7065"/>
          <a:stretch/>
        </p:blipFill>
        <p:spPr bwMode="auto">
          <a:xfrm>
            <a:off x="8137066" y="4478027"/>
            <a:ext cx="1054559" cy="66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75DF5E17-CD49-3741-B711-801333757221}"/>
              </a:ext>
            </a:extLst>
          </p:cNvPr>
          <p:cNvGrpSpPr/>
          <p:nvPr/>
        </p:nvGrpSpPr>
        <p:grpSpPr>
          <a:xfrm>
            <a:off x="1011816" y="3783666"/>
            <a:ext cx="2599195" cy="2648441"/>
            <a:chOff x="1011816" y="3603116"/>
            <a:chExt cx="2599195" cy="264844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8F90C42-3AF6-5041-98B0-BA24E921BAA0}"/>
                </a:ext>
              </a:extLst>
            </p:cNvPr>
            <p:cNvGrpSpPr/>
            <p:nvPr/>
          </p:nvGrpSpPr>
          <p:grpSpPr>
            <a:xfrm>
              <a:off x="1011816" y="3739230"/>
              <a:ext cx="2599195" cy="2512327"/>
              <a:chOff x="654377" y="2552061"/>
              <a:chExt cx="2599195" cy="2512327"/>
            </a:xfrm>
          </p:grpSpPr>
          <p:sp>
            <p:nvSpPr>
              <p:cNvPr id="41" name="Rectangle 6">
                <a:extLst>
                  <a:ext uri="{FF2B5EF4-FFF2-40B4-BE49-F238E27FC236}">
                    <a16:creationId xmlns:a16="http://schemas.microsoft.com/office/drawing/2014/main" id="{89862CC7-C7A5-48D2-9FB4-C91081A003F1}"/>
                  </a:ext>
                </a:extLst>
              </p:cNvPr>
              <p:cNvSpPr/>
              <p:nvPr/>
            </p:nvSpPr>
            <p:spPr bwMode="auto">
              <a:xfrm>
                <a:off x="654377" y="2552061"/>
                <a:ext cx="2599195" cy="15301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/>
            </p:style>
            <p:txBody>
              <a:bodyPr spcFirstLastPara="0" vert="horz" wrap="square" lIns="99040" tIns="0" rIns="0" bIns="0" numCol="1" spcCol="1270" anchor="t" anchorCtr="0">
                <a:noAutofit/>
              </a:bodyPr>
              <a:lstStyle/>
              <a:p>
                <a:pPr marL="0" marR="0" lvl="0" indent="0" algn="l" defTabSz="7112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                     </a:t>
                </a:r>
              </a:p>
              <a:p>
                <a:pPr marL="0" marR="0" lvl="0" indent="0" algn="l" defTabSz="7112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funds</a:t>
                </a:r>
              </a:p>
              <a:p>
                <a:pPr marL="0" marR="0" lvl="0" indent="0" algn="l" defTabSz="7112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German</a:t>
                </a:r>
                <a:br>
                  <a:rPr kumimoji="0" lang="en-US" sz="15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</a:br>
                <a:r>
                  <a:rPr kumimoji="0" lang="en-US" sz="15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BioImaging</a:t>
                </a:r>
              </a:p>
              <a:p>
                <a:pPr marL="0" marR="0" lvl="0" indent="0" algn="l" defTabSz="7112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500" dirty="0">
                    <a:solidFill>
                      <a:prstClr val="black"/>
                    </a:solidFill>
                    <a:latin typeface="Calibri" panose="020F0502020204030204"/>
                    <a:cs typeface="Calibri"/>
                  </a:rPr>
                  <a:t>N</a:t>
                </a:r>
                <a:r>
                  <a:rPr kumimoji="0" lang="en-US" sz="150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etwork</a:t>
                </a:r>
                <a:endParaRPr kumimoji="0" lang="en-US" sz="15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  <p:sp>
            <p:nvSpPr>
              <p:cNvPr id="42" name="Textfeld 40">
                <a:extLst>
                  <a:ext uri="{FF2B5EF4-FFF2-40B4-BE49-F238E27FC236}">
                    <a16:creationId xmlns:a16="http://schemas.microsoft.com/office/drawing/2014/main" id="{B52DED14-05DD-44DF-9C4F-6483FFDD4029}"/>
                  </a:ext>
                </a:extLst>
              </p:cNvPr>
              <p:cNvSpPr/>
              <p:nvPr/>
            </p:nvSpPr>
            <p:spPr bwMode="auto">
              <a:xfrm>
                <a:off x="839936" y="4695056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2012</a:t>
                </a: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43" name="Straight Connector 13">
                <a:extLst>
                  <a:ext uri="{FF2B5EF4-FFF2-40B4-BE49-F238E27FC236}">
                    <a16:creationId xmlns:a16="http://schemas.microsoft.com/office/drawing/2014/main" id="{838F8715-5D82-43A1-8908-6BB6C1A2DC5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7565" y="3642587"/>
                <a:ext cx="0" cy="1124849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07F651AF-0F7D-EF4E-8FC3-96DB559434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8" t="13703" r="64752" b="18085"/>
            <a:stretch/>
          </p:blipFill>
          <p:spPr bwMode="auto">
            <a:xfrm>
              <a:off x="1086612" y="3603116"/>
              <a:ext cx="895346" cy="326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43EA0CD5-8890-F445-84E6-D059ECC8680E}"/>
              </a:ext>
            </a:extLst>
          </p:cNvPr>
          <p:cNvCxnSpPr>
            <a:cxnSpLocks/>
            <a:endCxn id="101" idx="2"/>
          </p:cNvCxnSpPr>
          <p:nvPr/>
        </p:nvCxnSpPr>
        <p:spPr>
          <a:xfrm flipV="1">
            <a:off x="7193361" y="2261250"/>
            <a:ext cx="993080" cy="913063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C2AC6ED9-3C4B-CC4F-A8E4-AC23B4CF00A3}"/>
              </a:ext>
            </a:extLst>
          </p:cNvPr>
          <p:cNvCxnSpPr>
            <a:cxnSpLocks/>
            <a:stCxn id="101" idx="6"/>
          </p:cNvCxnSpPr>
          <p:nvPr/>
        </p:nvCxnSpPr>
        <p:spPr>
          <a:xfrm flipV="1">
            <a:off x="8257095" y="1519102"/>
            <a:ext cx="662249" cy="65095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E8CFD810-4616-ED4D-90BE-164433DDA754}"/>
              </a:ext>
            </a:extLst>
          </p:cNvPr>
          <p:cNvGrpSpPr/>
          <p:nvPr/>
        </p:nvGrpSpPr>
        <p:grpSpPr>
          <a:xfrm rot="18465965" flipV="1">
            <a:off x="5743919" y="2833759"/>
            <a:ext cx="2866805" cy="626008"/>
            <a:chOff x="6021385" y="1880086"/>
            <a:chExt cx="2866805" cy="626008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62933EFE-09DF-4B63-B9DC-99234F894756}"/>
                </a:ext>
              </a:extLst>
            </p:cNvPr>
            <p:cNvSpPr/>
            <p:nvPr/>
          </p:nvSpPr>
          <p:spPr>
            <a:xfrm>
              <a:off x="6021385" y="2390894"/>
              <a:ext cx="115364" cy="115200"/>
            </a:xfrm>
            <a:prstGeom prst="ellipse">
              <a:avLst/>
            </a:prstGeom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7A04F341-24EE-414E-8007-5E009A146B84}"/>
                </a:ext>
              </a:extLst>
            </p:cNvPr>
            <p:cNvSpPr/>
            <p:nvPr/>
          </p:nvSpPr>
          <p:spPr>
            <a:xfrm>
              <a:off x="7317981" y="2113630"/>
              <a:ext cx="115364" cy="115200"/>
            </a:xfrm>
            <a:prstGeom prst="ellipse">
              <a:avLst/>
            </a:prstGeom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17609B64-A149-4B6D-B385-B0B264DF80FF}"/>
                </a:ext>
              </a:extLst>
            </p:cNvPr>
            <p:cNvSpPr/>
            <p:nvPr/>
          </p:nvSpPr>
          <p:spPr>
            <a:xfrm>
              <a:off x="8772826" y="1880086"/>
              <a:ext cx="115364" cy="115200"/>
            </a:xfrm>
            <a:prstGeom prst="ellipse">
              <a:avLst/>
            </a:prstGeom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F140F75-CFB1-D249-B853-A6005CE82934}"/>
              </a:ext>
            </a:extLst>
          </p:cNvPr>
          <p:cNvSpPr/>
          <p:nvPr/>
        </p:nvSpPr>
        <p:spPr>
          <a:xfrm>
            <a:off x="44749" y="6134263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prstClr val="black">
                    <a:lumMod val="65000"/>
                    <a:lumOff val="35000"/>
                  </a:prstClr>
                </a:solidFill>
              </a:rPr>
              <a:t>2000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011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831850" y="1709739"/>
            <a:ext cx="10515600" cy="245028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/>
              <a:t>A journey to FAIR microscopy data –</a:t>
            </a:r>
            <a:br>
              <a:rPr lang="en-US" sz="4800"/>
            </a:br>
            <a:r>
              <a:rPr lang="en-US" sz="4800"/>
              <a:t>part II </a:t>
            </a:r>
            <a:endParaRPr lang="de-DE" sz="4800"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 fontScale="92500" lnSpcReduction="10000"/>
          </a:bodyPr>
          <a:lstStyle/>
          <a:p>
            <a:pPr algn="r">
              <a:defRPr/>
            </a:pPr>
            <a:r>
              <a:rPr lang="de-DE">
                <a:solidFill>
                  <a:schemeClr val="tx1"/>
                </a:solidFill>
              </a:rPr>
              <a:t>Janina Hanne </a:t>
            </a:r>
            <a:br>
              <a:rPr lang="de-DE">
                <a:solidFill>
                  <a:schemeClr val="tx1"/>
                </a:solidFill>
              </a:rPr>
            </a:br>
            <a:r>
              <a:rPr lang="de-DE">
                <a:solidFill>
                  <a:schemeClr val="tx1"/>
                </a:solidFill>
              </a:rPr>
              <a:t>Managing Director German BioImaging – GMB e.V.</a:t>
            </a:r>
            <a:endParaRPr/>
          </a:p>
          <a:p>
            <a:pPr algn="r">
              <a:defRPr/>
            </a:pPr>
            <a:endParaRPr lang="de-DE">
              <a:solidFill>
                <a:schemeClr val="tx1"/>
              </a:solidFill>
            </a:endParaRPr>
          </a:p>
          <a:p>
            <a:pPr algn="r">
              <a:defRPr/>
            </a:pPr>
            <a:r>
              <a:rPr lang="de-DE">
                <a:solidFill>
                  <a:schemeClr val="tx1"/>
                </a:solidFill>
              </a:rPr>
              <a:t>janina.hanne@gerbi-gmb.de</a:t>
            </a:r>
            <a:endParaRPr lang="de-DE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21.03.2022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German BioImaging General Assembly 2022</a:t>
            </a: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16BF97-E854-4822-8704-8905D7A74C6E}" type="slidenum">
              <a:rPr lang="de-DE"/>
              <a:t>15</a:t>
            </a:fld>
            <a:endParaRPr lang="de-DE"/>
          </a:p>
        </p:txBody>
      </p:sp>
      <p:pic>
        <p:nvPicPr>
          <p:cNvPr id="9" name="Grafik 6"/>
          <p:cNvPicPr>
            <a:picLocks noChangeAspect="1"/>
          </p:cNvPicPr>
          <p:nvPr/>
        </p:nvPicPr>
        <p:blipFill>
          <a:blip r:embed="rId2">
            <a:alphaModFix/>
          </a:blip>
          <a:srcRect l="4715" t="24923" r="3213" b="21260"/>
          <a:stretch/>
        </p:blipFill>
        <p:spPr bwMode="auto">
          <a:xfrm>
            <a:off x="831850" y="411469"/>
            <a:ext cx="3544207" cy="1164919"/>
          </a:xfrm>
          <a:prstGeom prst="rect">
            <a:avLst/>
          </a:prstGeom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id="{DA39EDEF-2F33-4E29-BC68-3EEBFC01421A}"/>
              </a:ext>
            </a:extLst>
          </p:cNvPr>
          <p:cNvSpPr txBox="1"/>
          <p:nvPr/>
        </p:nvSpPr>
        <p:spPr bwMode="auto">
          <a:xfrm>
            <a:off x="8701702" y="-29752"/>
            <a:ext cx="35495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Except</a:t>
            </a:r>
            <a:r>
              <a:rPr lang="de-DE" sz="900" dirty="0"/>
              <a:t> </a:t>
            </a:r>
            <a:r>
              <a:rPr lang="de-DE" sz="900" dirty="0" err="1"/>
              <a:t>for</a:t>
            </a:r>
            <a:r>
              <a:rPr lang="de-DE" sz="900" dirty="0"/>
              <a:t>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used</a:t>
            </a:r>
            <a:r>
              <a:rPr lang="de-DE" sz="900" dirty="0"/>
              <a:t> </a:t>
            </a:r>
            <a:r>
              <a:rPr lang="de-DE" sz="900" dirty="0" err="1"/>
              <a:t>logos</a:t>
            </a:r>
            <a:r>
              <a:rPr lang="de-DE" sz="900" dirty="0"/>
              <a:t> and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cited</a:t>
            </a:r>
            <a:r>
              <a:rPr lang="de-DE" sz="900" dirty="0"/>
              <a:t> </a:t>
            </a:r>
            <a:r>
              <a:rPr lang="de-DE" sz="900" dirty="0" err="1"/>
              <a:t>journal</a:t>
            </a:r>
            <a:r>
              <a:rPr lang="de-DE" sz="900" dirty="0"/>
              <a:t> </a:t>
            </a:r>
            <a:r>
              <a:rPr lang="de-DE" sz="900" dirty="0" err="1"/>
              <a:t>covers</a:t>
            </a:r>
            <a:r>
              <a:rPr lang="de-DE" sz="900" dirty="0"/>
              <a:t>,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content</a:t>
            </a:r>
            <a:r>
              <a:rPr lang="de-DE" sz="900" dirty="0"/>
              <a:t> of </a:t>
            </a:r>
            <a:r>
              <a:rPr lang="de-DE" sz="900" dirty="0" err="1"/>
              <a:t>these</a:t>
            </a:r>
            <a:r>
              <a:rPr lang="de-DE" sz="900" dirty="0"/>
              <a:t> </a:t>
            </a:r>
            <a:r>
              <a:rPr lang="de-DE" sz="900" dirty="0" err="1"/>
              <a:t>slides</a:t>
            </a:r>
            <a:r>
              <a:rPr lang="de-DE" sz="900" dirty="0"/>
              <a:t> </a:t>
            </a:r>
            <a:r>
              <a:rPr lang="de-DE" sz="900" dirty="0" err="1"/>
              <a:t>is</a:t>
            </a:r>
            <a:r>
              <a:rPr lang="de-DE" sz="900" dirty="0"/>
              <a:t> </a:t>
            </a:r>
            <a:r>
              <a:rPr lang="de-DE" sz="900" dirty="0" err="1"/>
              <a:t>shared</a:t>
            </a:r>
            <a:r>
              <a:rPr lang="de-DE" sz="900" dirty="0"/>
              <a:t> </a:t>
            </a:r>
            <a:r>
              <a:rPr lang="de-DE" sz="900" dirty="0" err="1"/>
              <a:t>under</a:t>
            </a:r>
            <a:r>
              <a:rPr lang="de-DE" sz="900" dirty="0"/>
              <a:t>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terms</a:t>
            </a:r>
            <a:r>
              <a:rPr lang="de-DE" sz="900" dirty="0"/>
              <a:t> of </a:t>
            </a:r>
            <a:r>
              <a:rPr lang="de-DE" sz="900" dirty="0">
                <a:hlinkClick r:id="rId3"/>
              </a:rPr>
              <a:t>Creative Commons Attribution License (CC-BY 4.0)</a:t>
            </a:r>
            <a:r>
              <a:rPr lang="de-DE" sz="900" dirty="0"/>
              <a:t> </a:t>
            </a:r>
            <a:r>
              <a:rPr lang="de-DE" sz="900" dirty="0" err="1"/>
              <a:t>unless</a:t>
            </a:r>
            <a:r>
              <a:rPr lang="de-DE" sz="900" dirty="0"/>
              <a:t>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content</a:t>
            </a:r>
            <a:r>
              <a:rPr lang="de-DE" sz="900" dirty="0"/>
              <a:t> </a:t>
            </a:r>
            <a:r>
              <a:rPr lang="de-DE" sz="900" dirty="0" err="1"/>
              <a:t>is</a:t>
            </a:r>
            <a:r>
              <a:rPr lang="de-DE" sz="900" dirty="0"/>
              <a:t> </a:t>
            </a:r>
            <a:r>
              <a:rPr lang="de-DE" sz="900" dirty="0" err="1"/>
              <a:t>marked</a:t>
            </a:r>
            <a:r>
              <a:rPr lang="de-DE" sz="900" dirty="0"/>
              <a:t> </a:t>
            </a:r>
            <a:r>
              <a:rPr lang="de-DE" sz="900" dirty="0" err="1"/>
              <a:t>otherwise</a:t>
            </a:r>
            <a:r>
              <a:rPr lang="de-DE" sz="900" dirty="0"/>
              <a:t>.</a:t>
            </a:r>
          </a:p>
        </p:txBody>
      </p:sp>
      <p:pic>
        <p:nvPicPr>
          <p:cNvPr id="12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9E2626B8-0039-4A2F-9613-A68A48873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751" y="56779"/>
            <a:ext cx="647057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16</a:t>
            </a:fld>
            <a:endParaRPr lang="de-DE"/>
          </a:p>
        </p:txBody>
      </p:sp>
      <p:sp>
        <p:nvSpPr>
          <p:cNvPr id="5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>
                <a:latin typeface="Titillium Web"/>
              </a:rPr>
              <a:t>GMB? </a:t>
            </a:r>
            <a:endParaRPr/>
          </a:p>
        </p:txBody>
      </p:sp>
      <p:sp>
        <p:nvSpPr>
          <p:cNvPr id="6" name="Textfeld 4"/>
          <p:cNvSpPr>
            <a:spLocks/>
          </p:cNvSpPr>
          <p:nvPr/>
        </p:nvSpPr>
        <p:spPr bwMode="auto">
          <a:xfrm>
            <a:off x="544285" y="2242049"/>
            <a:ext cx="10624008" cy="1695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de-DE" sz="2800" dirty="0">
                <a:latin typeface="Titillium Web"/>
              </a:rPr>
              <a:t>German </a:t>
            </a:r>
            <a:r>
              <a:rPr lang="de-DE" sz="2800" dirty="0" err="1">
                <a:latin typeface="Titillium Web"/>
              </a:rPr>
              <a:t>BioImaging</a:t>
            </a:r>
            <a:r>
              <a:rPr lang="de-DE" sz="2800" dirty="0">
                <a:latin typeface="Titillium Web"/>
              </a:rPr>
              <a:t> - Gesellschaft für Mikroskopie und Bildanalyse e.V.</a:t>
            </a:r>
            <a:br>
              <a:rPr lang="de-DE" sz="2800" dirty="0">
                <a:latin typeface="Titillium Web"/>
              </a:rPr>
            </a:br>
            <a:r>
              <a:rPr lang="de-DE" sz="2800" dirty="0">
                <a:latin typeface="Titillium Web"/>
              </a:rPr>
              <a:t>= Society </a:t>
            </a:r>
            <a:r>
              <a:rPr lang="de-DE" sz="2800" dirty="0" err="1">
                <a:latin typeface="Titillium Web"/>
              </a:rPr>
              <a:t>for</a:t>
            </a:r>
            <a:r>
              <a:rPr lang="de-DE" sz="2800" dirty="0">
                <a:latin typeface="Titillium Web"/>
              </a:rPr>
              <a:t> </a:t>
            </a:r>
            <a:r>
              <a:rPr lang="de-DE" sz="2800" dirty="0" err="1">
                <a:latin typeface="Titillium Web"/>
              </a:rPr>
              <a:t>Microscopy</a:t>
            </a:r>
            <a:r>
              <a:rPr lang="de-DE" sz="2800" dirty="0">
                <a:latin typeface="Titillium Web"/>
              </a:rPr>
              <a:t> and Image Analysis  </a:t>
            </a:r>
            <a:endParaRPr lang="de-DE" sz="2800" dirty="0">
              <a:latin typeface="Titillium Web"/>
              <a:ea typeface="Times New Roman"/>
            </a:endParaRPr>
          </a:p>
        </p:txBody>
      </p:sp>
      <p:sp>
        <p:nvSpPr>
          <p:cNvPr id="7" name="Textfeld 6"/>
          <p:cNvSpPr>
            <a:spLocks/>
          </p:cNvSpPr>
          <p:nvPr/>
        </p:nvSpPr>
        <p:spPr bwMode="auto">
          <a:xfrm>
            <a:off x="544285" y="4262486"/>
            <a:ext cx="10624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de-DE" sz="2400">
                <a:latin typeface="Titillium Web"/>
              </a:rPr>
              <a:t>… and image data management. </a:t>
            </a:r>
            <a:endParaRPr lang="de-DE" sz="2400">
              <a:latin typeface="Titillium Web"/>
              <a:ea typeface="Times New Roman"/>
            </a:endParaRPr>
          </a:p>
        </p:txBody>
      </p:sp>
      <p:pic>
        <p:nvPicPr>
          <p:cNvPr id="8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CE61E9E0-6169-4C98-92E1-F61294720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C7383B-F147-4BDE-BDA0-AE8ABB1D943C}" type="slidenum">
              <a:rPr lang="de-DE"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17</a:t>
            </a:fld>
            <a:endParaRPr lang="de-DE" sz="12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GerBI‘s Journey </a:t>
            </a:r>
            <a:endParaRPr/>
          </a:p>
        </p:txBody>
      </p:sp>
      <p:sp>
        <p:nvSpPr>
          <p:cNvPr id="6" name="Shape 4"/>
          <p:cNvSpPr/>
          <p:nvPr/>
        </p:nvSpPr>
        <p:spPr bwMode="auto">
          <a:xfrm rot="18661663" flipV="1">
            <a:off x="1407282" y="2079124"/>
            <a:ext cx="9323717" cy="394600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3">
              <a:tint val="40000"/>
              <a:hueOff val="0"/>
              <a:satOff val="0"/>
              <a:lumOff val="0"/>
              <a:alphaOff val="0"/>
            </a:schemeClr>
          </a:solidFill>
          <a:ln>
            <a:noFill/>
          </a:ln>
        </p:spPr>
        <p:style>
          <a:lnRef idx="0">
            <a:srgbClr val="000000"/>
          </a:lnRef>
          <a:fillRef idx="1">
            <a:srgbClr val="000000"/>
          </a:fillRef>
          <a:effectRef idx="2">
            <a:srgbClr val="000000"/>
          </a:effectRef>
          <a:fontRef idx="minor"/>
        </p:style>
      </p:sp>
      <p:sp>
        <p:nvSpPr>
          <p:cNvPr id="7" name="Rectangle 6"/>
          <p:cNvSpPr/>
          <p:nvPr/>
        </p:nvSpPr>
        <p:spPr bwMode="auto">
          <a:xfrm>
            <a:off x="4864822" y="2155178"/>
            <a:ext cx="2370250" cy="1137801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99040" tIns="0" rIns="0" bIns="0" numCol="1" spcCol="1270" anchor="t" anchorCtr="0">
            <a:noAutofit/>
          </a:bodyPr>
          <a:lstStyle/>
          <a:p>
            <a:pPr marL="0" marR="0" lvl="0" indent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Calibri"/>
              </a:rPr>
              <a:t>„Research Data</a:t>
            </a:r>
            <a:endParaRPr/>
          </a:p>
          <a:p>
            <a:pPr marL="0" marR="0" lvl="0" indent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Calibri"/>
              </a:rPr>
              <a:t>Management</a:t>
            </a:r>
            <a:endParaRPr/>
          </a:p>
          <a:p>
            <a:pPr marL="0" marR="0" lvl="0" indent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Calibri"/>
              </a:rPr>
              <a:t>for Microscopy“</a:t>
            </a:r>
            <a:endParaRPr lang="de-DE" sz="150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Rectangle 10"/>
          <p:cNvSpPr/>
          <p:nvPr/>
        </p:nvSpPr>
        <p:spPr bwMode="auto">
          <a:xfrm>
            <a:off x="6203820" y="3052659"/>
            <a:ext cx="1815382" cy="2954461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228222" tIns="0" rIns="0" bIns="0" numCol="1" spcCol="1270" anchor="t" anchorCtr="0">
            <a:noAutofit/>
          </a:bodyPr>
          <a:lstStyle/>
          <a:p>
            <a:pPr marL="0" marR="0" lvl="0" indent="0" algn="l" defTabSz="28892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DE" sz="65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Rectangle 12"/>
          <p:cNvSpPr/>
          <p:nvPr/>
        </p:nvSpPr>
        <p:spPr bwMode="auto">
          <a:xfrm>
            <a:off x="8235319" y="2579372"/>
            <a:ext cx="1815382" cy="3427748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305731" tIns="0" rIns="0" bIns="0" numCol="1" spcCol="1270" anchor="t" anchorCtr="0">
            <a:noAutofit/>
          </a:bodyPr>
          <a:lstStyle/>
          <a:p>
            <a:pPr marL="0" marR="0" lvl="0" indent="0" algn="l" defTabSz="28892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DE" sz="65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10" name="Gruppieren 4"/>
          <p:cNvGrpSpPr/>
          <p:nvPr/>
        </p:nvGrpSpPr>
        <p:grpSpPr bwMode="auto">
          <a:xfrm>
            <a:off x="4852495" y="1476779"/>
            <a:ext cx="1925306" cy="638839"/>
            <a:chOff x="1360925" y="3071418"/>
            <a:chExt cx="2100189" cy="696869"/>
          </a:xfrm>
        </p:grpSpPr>
        <p:pic>
          <p:nvPicPr>
            <p:cNvPr id="11" name="Grafik 2"/>
            <p:cNvPicPr>
              <a:picLocks noChangeAspect="1"/>
            </p:cNvPicPr>
            <p:nvPr/>
          </p:nvPicPr>
          <p:blipFill>
            <a:blip r:embed="rId2"/>
            <a:srcRect l="24580" t="-748" b="-1"/>
            <a:stretch/>
          </p:blipFill>
          <p:spPr bwMode="auto">
            <a:xfrm>
              <a:off x="1461666" y="3510577"/>
              <a:ext cx="1105831" cy="257710"/>
            </a:xfrm>
            <a:prstGeom prst="rect">
              <a:avLst/>
            </a:prstGeom>
          </p:spPr>
        </p:pic>
        <p:sp>
          <p:nvSpPr>
            <p:cNvPr id="12" name="Textfeld 17"/>
            <p:cNvSpPr/>
            <p:nvPr/>
          </p:nvSpPr>
          <p:spPr bwMode="auto">
            <a:xfrm>
              <a:off x="1360925" y="3071418"/>
              <a:ext cx="2100189" cy="537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2600" b="1" i="0" u="none" strike="noStrike" cap="none" spc="0">
                  <a:ln>
                    <a:noFill/>
                  </a:ln>
                  <a:solidFill>
                    <a:srgbClr val="DF283F"/>
                  </a:solidFill>
                  <a:latin typeface="Calibri"/>
                  <a:ea typeface="+mn-ea"/>
                  <a:cs typeface="+mn-cs"/>
                </a:rPr>
                <a:t>R</a:t>
              </a:r>
              <a:r>
                <a:rPr lang="de-DE" sz="2600" b="1" i="0" u="none" strike="noStrike" cap="none" spc="0">
                  <a:ln>
                    <a:noFill/>
                  </a:ln>
                  <a:solidFill>
                    <a:srgbClr val="128669"/>
                  </a:solidFill>
                  <a:latin typeface="Calibri"/>
                  <a:ea typeface="+mn-ea"/>
                  <a:cs typeface="+mn-cs"/>
                </a:rPr>
                <a:t>D</a:t>
              </a:r>
              <a:r>
                <a:rPr lang="de-DE" sz="2600" b="1" i="0" u="none" strike="noStrike" cap="none" spc="0">
                  <a:ln>
                    <a:noFill/>
                  </a:ln>
                  <a:solidFill>
                    <a:srgbClr val="1F94D6"/>
                  </a:solidFill>
                  <a:latin typeface="Calibri"/>
                  <a:ea typeface="+mn-ea"/>
                  <a:cs typeface="+mn-cs"/>
                </a:rPr>
                <a:t>M</a:t>
              </a:r>
              <a:r>
                <a:rPr lang="de-DE" sz="2600" b="1" i="0" u="none" strike="noStrike" cap="none" spc="0">
                  <a:ln>
                    <a:noFill/>
                  </a:ln>
                  <a:solidFill>
                    <a:srgbClr val="DF283F"/>
                  </a:solidFill>
                  <a:latin typeface="Calibri"/>
                  <a:ea typeface="+mn-ea"/>
                  <a:cs typeface="+mn-cs"/>
                </a:rPr>
                <a:t>4</a:t>
              </a:r>
              <a:r>
                <a:rPr lang="de-DE" sz="2600" b="1" i="0" u="none" strike="noStrike" cap="none" spc="0">
                  <a:ln>
                    <a:noFill/>
                  </a:ln>
                  <a:solidFill>
                    <a:srgbClr val="1E4E8E"/>
                  </a:solidFill>
                  <a:latin typeface="Calibri"/>
                  <a:ea typeface="+mn-ea"/>
                  <a:cs typeface="+mn-cs"/>
                </a:rPr>
                <a:t>mi</a:t>
              </a:r>
              <a:r>
                <a:rPr lang="de-DE" sz="2600" b="1" i="0" u="none" strike="noStrike" cap="none" spc="0">
                  <a:ln>
                    <a:noFill/>
                  </a:ln>
                  <a:solidFill>
                    <a:srgbClr val="1C4A87"/>
                  </a:solidFill>
                  <a:latin typeface="Calibri"/>
                  <a:ea typeface="+mn-ea"/>
                  <a:cs typeface="+mn-cs"/>
                </a:rPr>
                <a:t>c</a:t>
              </a:r>
              <a:endParaRPr sz="2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8"/>
          <p:cNvGrpSpPr/>
          <p:nvPr/>
        </p:nvGrpSpPr>
        <p:grpSpPr bwMode="auto">
          <a:xfrm>
            <a:off x="1847239" y="5239884"/>
            <a:ext cx="1394667" cy="1105713"/>
            <a:chOff x="1512669" y="4318128"/>
            <a:chExt cx="1534133" cy="1216288"/>
          </a:xfrm>
        </p:grpSpPr>
        <p:sp>
          <p:nvSpPr>
            <p:cNvPr id="14" name="Textfeld 40"/>
            <p:cNvSpPr/>
            <p:nvPr/>
          </p:nvSpPr>
          <p:spPr bwMode="auto">
            <a:xfrm>
              <a:off x="1923455" y="5165084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800" b="0" i="0" u="none" strike="noStrike" cap="none" spc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  <a:ea typeface="+mn-ea"/>
                  <a:cs typeface="+mn-cs"/>
                </a:rPr>
                <a:t>2014</a:t>
              </a: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" name="Straight Connector 13"/>
            <p:cNvCxnSpPr>
              <a:cxnSpLocks/>
            </p:cNvCxnSpPr>
            <p:nvPr/>
          </p:nvCxnSpPr>
          <p:spPr bwMode="auto">
            <a:xfrm>
              <a:off x="2260233" y="4474514"/>
              <a:ext cx="0" cy="743589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4" descr="Bildergebnis für empiar"/>
            <p:cNvPicPr>
              <a:picLocks noChangeAspect="1" noChangeArrowheads="1"/>
            </p:cNvPicPr>
            <p:nvPr/>
          </p:nvPicPr>
          <p:blipFill>
            <a:blip r:embed="rId3"/>
            <a:srcRect t="37271" b="37282"/>
            <a:stretch/>
          </p:blipFill>
          <p:spPr bwMode="auto">
            <a:xfrm>
              <a:off x="1512669" y="4318128"/>
              <a:ext cx="1534133" cy="311483"/>
            </a:xfrm>
            <a:prstGeom prst="rect">
              <a:avLst/>
            </a:prstGeom>
            <a:noFill/>
          </p:spPr>
        </p:pic>
      </p:grpSp>
      <p:sp>
        <p:nvSpPr>
          <p:cNvPr id="17" name="Textfeld 42"/>
          <p:cNvSpPr/>
          <p:nvPr/>
        </p:nvSpPr>
        <p:spPr bwMode="auto">
          <a:xfrm>
            <a:off x="5823231" y="422910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800" b="0" i="0" u="none" strike="noStrike" cap="none" spc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+mn-ea"/>
                <a:cs typeface="+mn-cs"/>
              </a:rPr>
              <a:t>2019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28"/>
          <p:cNvGrpSpPr/>
          <p:nvPr/>
        </p:nvGrpSpPr>
        <p:grpSpPr bwMode="auto">
          <a:xfrm>
            <a:off x="2765788" y="2840601"/>
            <a:ext cx="2085344" cy="2920880"/>
            <a:chOff x="2765788" y="2564820"/>
            <a:chExt cx="2085344" cy="2920880"/>
          </a:xfrm>
        </p:grpSpPr>
        <p:pic>
          <p:nvPicPr>
            <p:cNvPr id="19" name="Grafik 10" descr="Ein Bild, das Zeichnung enthält.&#10;&#10;Automatisch generierte Beschreibung"/>
            <p:cNvPicPr>
              <a:picLocks noChangeAspect="1"/>
            </p:cNvPicPr>
            <p:nvPr/>
          </p:nvPicPr>
          <p:blipFill>
            <a:blip r:embed="rId4"/>
            <a:srcRect l="13434" t="16571" b="13858"/>
            <a:stretch/>
          </p:blipFill>
          <p:spPr bwMode="auto">
            <a:xfrm>
              <a:off x="2838847" y="2564820"/>
              <a:ext cx="2012284" cy="786370"/>
            </a:xfrm>
            <a:prstGeom prst="rect">
              <a:avLst/>
            </a:prstGeom>
          </p:spPr>
        </p:pic>
        <p:sp>
          <p:nvSpPr>
            <p:cNvPr id="20" name="Textfeld 41"/>
            <p:cNvSpPr/>
            <p:nvPr/>
          </p:nvSpPr>
          <p:spPr bwMode="auto">
            <a:xfrm>
              <a:off x="3971137" y="5116368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800" b="0" i="0" u="none" strike="noStrike" cap="none" spc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  <a:ea typeface="+mn-ea"/>
                  <a:cs typeface="+mn-cs"/>
                </a:rPr>
                <a:t>2017</a:t>
              </a: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1" name="Straight Connector 13"/>
            <p:cNvCxnSpPr>
              <a:cxnSpLocks/>
            </p:cNvCxnSpPr>
            <p:nvPr/>
          </p:nvCxnSpPr>
          <p:spPr bwMode="auto">
            <a:xfrm>
              <a:off x="4297508" y="3593940"/>
              <a:ext cx="0" cy="1557346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6"/>
            <p:cNvSpPr/>
            <p:nvPr/>
          </p:nvSpPr>
          <p:spPr bwMode="auto">
            <a:xfrm>
              <a:off x="2765788" y="3314246"/>
              <a:ext cx="1830908" cy="27969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500" i="1">
                  <a:solidFill>
                    <a:prstClr val="black"/>
                  </a:solidFill>
                  <a:latin typeface="Calibri"/>
                  <a:cs typeface="Calibri"/>
                </a:rPr>
                <a:t>b</a:t>
              </a:r>
              <a:r>
                <a:rPr lang="en-US" sz="1500" i="1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libri"/>
                  <a:ea typeface="+mn-ea"/>
                  <a:cs typeface="Calibri"/>
                </a:rPr>
                <a:t>ecomes a non-profit</a:t>
              </a:r>
              <a:endParaRPr/>
            </a:p>
          </p:txBody>
        </p:sp>
      </p:grpSp>
      <p:cxnSp>
        <p:nvCxnSpPr>
          <p:cNvPr id="23" name="Straight Connector 13"/>
          <p:cNvCxnSpPr>
            <a:cxnSpLocks/>
          </p:cNvCxnSpPr>
          <p:nvPr/>
        </p:nvCxnSpPr>
        <p:spPr bwMode="auto">
          <a:xfrm>
            <a:off x="6129929" y="2745349"/>
            <a:ext cx="0" cy="116270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31"/>
          <p:cNvGrpSpPr/>
          <p:nvPr/>
        </p:nvGrpSpPr>
        <p:grpSpPr bwMode="auto">
          <a:xfrm>
            <a:off x="5978402" y="4545679"/>
            <a:ext cx="2154455" cy="1630434"/>
            <a:chOff x="6049961" y="4246124"/>
            <a:chExt cx="2154455" cy="1630434"/>
          </a:xfrm>
        </p:grpSpPr>
        <p:pic>
          <p:nvPicPr>
            <p:cNvPr id="25" name="Picture 2" descr="BioImage Archive Logo"/>
            <p:cNvPicPr>
              <a:picLocks noChangeAspect="1" noChangeArrowheads="1"/>
            </p:cNvPicPr>
            <p:nvPr/>
          </p:nvPicPr>
          <p:blipFill>
            <a:blip r:embed="rId5"/>
            <a:srcRect r="87592"/>
            <a:stretch/>
          </p:blipFill>
          <p:spPr bwMode="auto">
            <a:xfrm>
              <a:off x="6168577" y="4660316"/>
              <a:ext cx="525394" cy="464234"/>
            </a:xfrm>
            <a:prstGeom prst="rect">
              <a:avLst/>
            </a:prstGeom>
            <a:noFill/>
          </p:spPr>
        </p:pic>
        <p:sp>
          <p:nvSpPr>
            <p:cNvPr id="26" name="Textfeld 9"/>
            <p:cNvSpPr>
              <a:spLocks/>
            </p:cNvSpPr>
            <p:nvPr/>
          </p:nvSpPr>
          <p:spPr bwMode="auto">
            <a:xfrm>
              <a:off x="6061188" y="5030172"/>
              <a:ext cx="2143228" cy="846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6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"/>
                  <a:ea typeface="+mn-ea"/>
                  <a:cs typeface="Arial"/>
                </a:rPr>
                <a:t>BioImage Archive</a:t>
              </a:r>
              <a:endParaRPr/>
            </a:p>
            <a:p>
              <a:pPr>
                <a:defRPr/>
              </a:pPr>
              <a:r>
                <a:rPr lang="en-US" sz="1500" i="1">
                  <a:solidFill>
                    <a:prstClr val="black"/>
                  </a:solidFill>
                  <a:cs typeface="Calibri"/>
                </a:rPr>
                <a:t>technical launch</a:t>
              </a:r>
              <a:br>
                <a:rPr lang="de-DE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"/>
                  <a:ea typeface="+mn-ea"/>
                  <a:cs typeface="Arial"/>
                </a:rPr>
              </a:br>
              <a:endParaRPr lang="de-DE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27" name="Straight Connector 13"/>
            <p:cNvCxnSpPr>
              <a:cxnSpLocks/>
            </p:cNvCxnSpPr>
            <p:nvPr/>
          </p:nvCxnSpPr>
          <p:spPr bwMode="auto">
            <a:xfrm>
              <a:off x="6201488" y="4246124"/>
              <a:ext cx="0" cy="32675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6"/>
            <p:cNvSpPr/>
            <p:nvPr/>
          </p:nvSpPr>
          <p:spPr bwMode="auto">
            <a:xfrm>
              <a:off x="6049961" y="5375290"/>
              <a:ext cx="1815382" cy="33288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29" name="Group 29"/>
          <p:cNvGrpSpPr/>
          <p:nvPr/>
        </p:nvGrpSpPr>
        <p:grpSpPr bwMode="auto">
          <a:xfrm>
            <a:off x="4717254" y="4994968"/>
            <a:ext cx="2821331" cy="1453332"/>
            <a:chOff x="4799632" y="4877232"/>
            <a:chExt cx="2821331" cy="1453332"/>
          </a:xfrm>
        </p:grpSpPr>
        <p:sp>
          <p:nvSpPr>
            <p:cNvPr id="30" name="Textfeld 41"/>
            <p:cNvSpPr/>
            <p:nvPr/>
          </p:nvSpPr>
          <p:spPr bwMode="auto">
            <a:xfrm>
              <a:off x="4799632" y="487723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800" b="0" i="0" u="none" strike="noStrike" cap="none" spc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  <a:ea typeface="+mn-ea"/>
                  <a:cs typeface="+mn-cs"/>
                </a:rPr>
                <a:t>2018</a:t>
              </a: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" name="Straight Connector 13"/>
            <p:cNvCxnSpPr>
              <a:cxnSpLocks/>
            </p:cNvCxnSpPr>
            <p:nvPr/>
          </p:nvCxnSpPr>
          <p:spPr bwMode="auto">
            <a:xfrm>
              <a:off x="5153236" y="5234340"/>
              <a:ext cx="0" cy="613423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6"/>
            <p:cNvSpPr/>
            <p:nvPr/>
          </p:nvSpPr>
          <p:spPr bwMode="auto">
            <a:xfrm>
              <a:off x="5037199" y="5915699"/>
              <a:ext cx="2583764" cy="4148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500" i="1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libri"/>
                  <a:ea typeface="+mn-ea"/>
                  <a:cs typeface="Calibri"/>
                </a:rPr>
                <a:t>Community call for a public image archive</a:t>
              </a:r>
              <a:endParaRPr/>
            </a:p>
          </p:txBody>
        </p:sp>
      </p:grpSp>
      <p:sp>
        <p:nvSpPr>
          <p:cNvPr id="33" name="Textfeld 42"/>
          <p:cNvSpPr/>
          <p:nvPr/>
        </p:nvSpPr>
        <p:spPr bwMode="auto">
          <a:xfrm>
            <a:off x="7929792" y="253998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800" b="0" i="0" u="none" strike="noStrike" cap="none" spc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+mn-ea"/>
                <a:cs typeface="+mn-cs"/>
              </a:rPr>
              <a:t>2021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34" name="Straight Connector 13"/>
          <p:cNvCxnSpPr>
            <a:cxnSpLocks/>
          </p:cNvCxnSpPr>
          <p:nvPr/>
        </p:nvCxnSpPr>
        <p:spPr bwMode="auto">
          <a:xfrm>
            <a:off x="8215784" y="2902003"/>
            <a:ext cx="0" cy="6706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6"/>
          <p:cNvSpPr/>
          <p:nvPr/>
        </p:nvSpPr>
        <p:spPr bwMode="auto">
          <a:xfrm>
            <a:off x="8037465" y="3643425"/>
            <a:ext cx="1628143" cy="980707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99040" tIns="0" rIns="0" bIns="0" numCol="1" spcCol="1270" anchor="t" anchorCtr="0">
            <a:noAutofit/>
          </a:bodyPr>
          <a:lstStyle/>
          <a:p>
            <a:pPr marL="0" marR="0" lvl="0" indent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Calibri"/>
              </a:rPr>
              <a:t>Community call for data standards</a:t>
            </a:r>
            <a:endParaRPr/>
          </a:p>
          <a:p>
            <a:pPr marL="0" marR="0" lvl="0" indent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Calibri"/>
              </a:rPr>
              <a:t>(Swedlow, 2021)</a:t>
            </a:r>
            <a:endParaRPr/>
          </a:p>
        </p:txBody>
      </p:sp>
      <p:cxnSp>
        <p:nvCxnSpPr>
          <p:cNvPr id="36" name="Straight Connector 13"/>
          <p:cNvCxnSpPr>
            <a:cxnSpLocks/>
          </p:cNvCxnSpPr>
          <p:nvPr/>
        </p:nvCxnSpPr>
        <p:spPr bwMode="auto">
          <a:xfrm flipH="1">
            <a:off x="8212837" y="1817636"/>
            <a:ext cx="5895" cy="26762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8"/>
          <p:cNvSpPr/>
          <p:nvPr/>
        </p:nvSpPr>
        <p:spPr bwMode="auto">
          <a:xfrm>
            <a:off x="8074041" y="5029343"/>
            <a:ext cx="2506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1500" b="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cs typeface="Arial"/>
              </a:rPr>
              <a:t>funding for OME-NGFF</a:t>
            </a:r>
            <a:br>
              <a:rPr lang="de-DE" sz="1500" i="1">
                <a:solidFill>
                  <a:prstClr val="black"/>
                </a:solidFill>
                <a:latin typeface="Calibri"/>
                <a:cs typeface="Arial"/>
              </a:rPr>
            </a:br>
            <a:r>
              <a:rPr lang="de-DE" sz="1500" i="1">
                <a:solidFill>
                  <a:prstClr val="black"/>
                </a:solidFill>
                <a:latin typeface="Calibri"/>
                <a:cs typeface="Arial"/>
              </a:rPr>
              <a:t>awarded to </a:t>
            </a:r>
            <a:r>
              <a:rPr lang="de-DE" sz="1500" i="1">
                <a:solidFill>
                  <a:prstClr val="black"/>
                </a:solidFill>
                <a:cs typeface="Arial"/>
              </a:rPr>
              <a:t>GerBI/J. Moore </a:t>
            </a:r>
            <a:endParaRPr lang="de-DE" sz="1500" b="0" i="1" u="none" strike="noStrike" cap="none" spc="0">
              <a:ln>
                <a:noFill/>
              </a:ln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38" name="TextBox 70"/>
          <p:cNvSpPr>
            <a:spLocks/>
          </p:cNvSpPr>
          <p:nvPr/>
        </p:nvSpPr>
        <p:spPr bwMode="auto">
          <a:xfrm>
            <a:off x="10205766" y="930551"/>
            <a:ext cx="186953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>
                <a:solidFill>
                  <a:prstClr val="black">
                    <a:lumMod val="65000"/>
                    <a:lumOff val="35000"/>
                  </a:prstClr>
                </a:solidFill>
              </a:rPr>
              <a:t>2023-2028</a:t>
            </a:r>
            <a:endParaRPr/>
          </a:p>
          <a:p>
            <a:pPr>
              <a:defRPr/>
            </a:pPr>
            <a:endParaRPr lang="de-DE" sz="400" b="1"/>
          </a:p>
          <a:p>
            <a:pPr>
              <a:defRPr/>
            </a:pPr>
            <a:r>
              <a:rPr lang="de-DE" sz="1500" b="1"/>
              <a:t>Bringing FAIR biomage RDM to the (German) scientific community</a:t>
            </a:r>
          </a:p>
        </p:txBody>
      </p:sp>
      <p:sp>
        <p:nvSpPr>
          <p:cNvPr id="39" name="TextBox 71"/>
          <p:cNvSpPr>
            <a:spLocks/>
          </p:cNvSpPr>
          <p:nvPr/>
        </p:nvSpPr>
        <p:spPr bwMode="auto">
          <a:xfrm>
            <a:off x="44046" y="5617036"/>
            <a:ext cx="13129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500" i="1"/>
              <a:t>Swedlow et al.</a:t>
            </a:r>
            <a:endParaRPr/>
          </a:p>
          <a:p>
            <a:pPr>
              <a:defRPr/>
            </a:pPr>
            <a:r>
              <a:rPr lang="de-DE" sz="1500" i="1"/>
              <a:t>found OME</a:t>
            </a:r>
            <a:endParaRPr/>
          </a:p>
        </p:txBody>
      </p:sp>
      <p:grpSp>
        <p:nvGrpSpPr>
          <p:cNvPr id="40" name="Group 33"/>
          <p:cNvGrpSpPr/>
          <p:nvPr/>
        </p:nvGrpSpPr>
        <p:grpSpPr bwMode="auto">
          <a:xfrm>
            <a:off x="9025648" y="1666540"/>
            <a:ext cx="3081457" cy="2369149"/>
            <a:chOff x="9192621" y="1602932"/>
            <a:chExt cx="3081457" cy="2369149"/>
          </a:xfrm>
        </p:grpSpPr>
        <p:sp>
          <p:nvSpPr>
            <p:cNvPr id="41" name="Textfeld 43"/>
            <p:cNvSpPr/>
            <p:nvPr/>
          </p:nvSpPr>
          <p:spPr bwMode="auto">
            <a:xfrm>
              <a:off x="9192621" y="160293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800" b="0" i="0" u="none" strike="noStrike" cap="none" spc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  <a:ea typeface="+mn-ea"/>
                  <a:cs typeface="+mn-cs"/>
                </a:rPr>
                <a:t>2022</a:t>
              </a: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2" name="Picture 2" descr="BioImage Archive Logo"/>
            <p:cNvPicPr>
              <a:picLocks noChangeAspect="1" noChangeArrowheads="1"/>
            </p:cNvPicPr>
            <p:nvPr/>
          </p:nvPicPr>
          <p:blipFill>
            <a:blip r:embed="rId5"/>
            <a:srcRect r="87592"/>
            <a:stretch/>
          </p:blipFill>
          <p:spPr bwMode="auto">
            <a:xfrm>
              <a:off x="9529136" y="2733093"/>
              <a:ext cx="525394" cy="464234"/>
            </a:xfrm>
            <a:prstGeom prst="rect">
              <a:avLst/>
            </a:prstGeom>
            <a:noFill/>
          </p:spPr>
        </p:pic>
        <p:sp>
          <p:nvSpPr>
            <p:cNvPr id="43" name="Textfeld 89"/>
            <p:cNvSpPr>
              <a:spLocks/>
            </p:cNvSpPr>
            <p:nvPr/>
          </p:nvSpPr>
          <p:spPr bwMode="auto">
            <a:xfrm>
              <a:off x="9440889" y="3100870"/>
              <a:ext cx="59467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7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"/>
                  <a:ea typeface="+mn-ea"/>
                  <a:cs typeface="Arial"/>
                </a:rPr>
                <a:t>BIA</a:t>
              </a:r>
              <a:endParaRPr/>
            </a:p>
          </p:txBody>
        </p:sp>
        <p:sp>
          <p:nvSpPr>
            <p:cNvPr id="44" name="Rectangle 6"/>
            <p:cNvSpPr/>
            <p:nvPr/>
          </p:nvSpPr>
          <p:spPr bwMode="auto">
            <a:xfrm>
              <a:off x="10007103" y="2742235"/>
              <a:ext cx="1746006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500" i="1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libri"/>
                  <a:ea typeface="+mn-ea"/>
                  <a:cs typeface="Calibri"/>
                </a:rPr>
                <a:t>ready to become the central community repository</a:t>
              </a:r>
              <a:endParaRPr/>
            </a:p>
          </p:txBody>
        </p:sp>
        <p:cxnSp>
          <p:nvCxnSpPr>
            <p:cNvPr id="45" name="Straight Connector 13"/>
            <p:cNvCxnSpPr>
              <a:cxnSpLocks/>
            </p:cNvCxnSpPr>
            <p:nvPr/>
          </p:nvCxnSpPr>
          <p:spPr bwMode="auto">
            <a:xfrm>
              <a:off x="9541041" y="1913744"/>
              <a:ext cx="0" cy="743589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72"/>
            <p:cNvSpPr>
              <a:spLocks/>
            </p:cNvSpPr>
            <p:nvPr/>
          </p:nvSpPr>
          <p:spPr bwMode="auto">
            <a:xfrm>
              <a:off x="10006896" y="3418083"/>
              <a:ext cx="226718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 sz="1500" i="1"/>
                <a:t>(OME-NGFF to be</a:t>
              </a:r>
              <a:br>
                <a:rPr lang="de-DE" sz="1500" i="1"/>
              </a:br>
              <a:r>
                <a:rPr lang="de-DE" sz="1500" i="1"/>
                <a:t>adopted by BIA)</a:t>
              </a:r>
              <a:endParaRPr/>
            </a:p>
          </p:txBody>
        </p:sp>
      </p:grpSp>
      <p:sp>
        <p:nvSpPr>
          <p:cNvPr id="47" name="Textfeld 42"/>
          <p:cNvSpPr/>
          <p:nvPr/>
        </p:nvSpPr>
        <p:spPr bwMode="auto">
          <a:xfrm>
            <a:off x="6861579" y="34378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800" b="0" i="0" u="none" strike="noStrike" cap="none" spc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+mn-ea"/>
                <a:cs typeface="+mn-cs"/>
              </a:rPr>
              <a:t>2020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48" name="Straight Connector 27"/>
          <p:cNvCxnSpPr>
            <a:cxnSpLocks/>
          </p:cNvCxnSpPr>
          <p:nvPr/>
        </p:nvCxnSpPr>
        <p:spPr bwMode="auto">
          <a:xfrm flipV="1">
            <a:off x="6181143" y="3270431"/>
            <a:ext cx="913977" cy="75384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6"/>
          <p:cNvSpPr/>
          <p:nvPr/>
        </p:nvSpPr>
        <p:spPr bwMode="auto">
          <a:xfrm>
            <a:off x="7067121" y="1564867"/>
            <a:ext cx="1294065" cy="256796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99040" tIns="0" rIns="0" bIns="0" numCol="1" spcCol="1270" anchor="t" anchorCtr="0">
            <a:noAutofit/>
          </a:bodyPr>
          <a:lstStyle/>
          <a:p>
            <a:pPr marL="0" marR="0" lvl="0" indent="0" algn="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Calibri"/>
              </a:rPr>
              <a:t>NFDI 3rd Call</a:t>
            </a:r>
            <a:endParaRPr/>
          </a:p>
        </p:txBody>
      </p:sp>
      <p:pic>
        <p:nvPicPr>
          <p:cNvPr id="50" name="Picture 2" descr="Jason Swedlow (@jrswedlow) / Twitter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89622" y="5098294"/>
            <a:ext cx="561899" cy="491775"/>
          </a:xfrm>
          <a:prstGeom prst="rect">
            <a:avLst/>
          </a:prstGeom>
          <a:noFill/>
        </p:spPr>
      </p:pic>
      <p:grpSp>
        <p:nvGrpSpPr>
          <p:cNvPr id="51" name="Group 26"/>
          <p:cNvGrpSpPr/>
          <p:nvPr/>
        </p:nvGrpSpPr>
        <p:grpSpPr bwMode="auto">
          <a:xfrm>
            <a:off x="2843609" y="4183469"/>
            <a:ext cx="1391728" cy="1950794"/>
            <a:chOff x="2843609" y="3904703"/>
            <a:chExt cx="1391728" cy="1950794"/>
          </a:xfrm>
        </p:grpSpPr>
        <p:sp>
          <p:nvSpPr>
            <p:cNvPr id="52" name="Textfeld 41"/>
            <p:cNvSpPr/>
            <p:nvPr/>
          </p:nvSpPr>
          <p:spPr bwMode="auto">
            <a:xfrm>
              <a:off x="3142066" y="5486165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800" b="0" i="0" u="none" strike="noStrike" cap="none" spc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  <a:ea typeface="+mn-ea"/>
                  <a:cs typeface="+mn-cs"/>
                </a:rPr>
                <a:t>2016</a:t>
              </a: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3" name="Grafik 80"/>
            <p:cNvPicPr/>
            <p:nvPr/>
          </p:nvPicPr>
          <p:blipFill>
            <a:blip r:embed="rId7"/>
            <a:stretch/>
          </p:blipFill>
          <p:spPr bwMode="auto">
            <a:xfrm>
              <a:off x="2914680" y="3904703"/>
              <a:ext cx="1215776" cy="470099"/>
            </a:xfrm>
            <a:prstGeom prst="rect">
              <a:avLst/>
            </a:prstGeom>
            <a:noFill/>
          </p:spPr>
        </p:pic>
        <p:cxnSp>
          <p:nvCxnSpPr>
            <p:cNvPr id="54" name="Straight Connector 13"/>
            <p:cNvCxnSpPr>
              <a:cxnSpLocks/>
            </p:cNvCxnSpPr>
            <p:nvPr/>
          </p:nvCxnSpPr>
          <p:spPr bwMode="auto">
            <a:xfrm>
              <a:off x="3468437" y="4735741"/>
              <a:ext cx="0" cy="743589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10"/>
            <p:cNvSpPr/>
            <p:nvPr/>
          </p:nvSpPr>
          <p:spPr bwMode="auto">
            <a:xfrm>
              <a:off x="2843609" y="4403818"/>
              <a:ext cx="1391728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1">
                  <a:solidFill>
                    <a:srgbClr val="FF9900"/>
                  </a:solidFill>
                  <a:latin typeface="Source Sans Pro"/>
                </a:rPr>
                <a:t>SSBD</a:t>
              </a:r>
              <a:r>
                <a:rPr lang="en-US" sz="1400" b="1">
                  <a:solidFill>
                    <a:srgbClr val="999999"/>
                  </a:solidFill>
                  <a:latin typeface="Source Sans Pro"/>
                </a:rPr>
                <a:t>:database</a:t>
              </a:r>
              <a:endParaRPr lang="en-US" sz="1400"/>
            </a:p>
          </p:txBody>
        </p:sp>
      </p:grpSp>
      <p:pic>
        <p:nvPicPr>
          <p:cNvPr id="56" name="Picture 4" descr="nfdi | Nationale Forschungsdateninfrastruktur e. V."/>
          <p:cNvPicPr>
            <a:picLocks noChangeAspect="1" noChangeArrowheads="1"/>
          </p:cNvPicPr>
          <p:nvPr/>
        </p:nvPicPr>
        <p:blipFill>
          <a:blip r:embed="rId8"/>
          <a:srcRect l="12964" t="13829" r="12560" b="48753"/>
          <a:stretch/>
        </p:blipFill>
        <p:spPr bwMode="auto">
          <a:xfrm rot="19085631">
            <a:off x="6292942" y="2607076"/>
            <a:ext cx="1244726" cy="611624"/>
          </a:xfrm>
          <a:prstGeom prst="rect">
            <a:avLst/>
          </a:prstGeom>
          <a:noFill/>
        </p:spPr>
      </p:pic>
      <p:pic>
        <p:nvPicPr>
          <p:cNvPr id="57" name="Picture 6" descr="The Chan Zuckerberg Initiative Supports Racial Diversity in Education to  Improve Outcomes for All Students · The Hunt Institute"/>
          <p:cNvPicPr>
            <a:picLocks noChangeAspect="1" noChangeArrowheads="1"/>
          </p:cNvPicPr>
          <p:nvPr/>
        </p:nvPicPr>
        <p:blipFill>
          <a:blip r:embed="rId9"/>
          <a:srcRect l="17227" t="13829" r="16958" b="7064"/>
          <a:stretch/>
        </p:blipFill>
        <p:spPr bwMode="auto">
          <a:xfrm>
            <a:off x="8137066" y="4478027"/>
            <a:ext cx="1054559" cy="665949"/>
          </a:xfrm>
          <a:prstGeom prst="rect">
            <a:avLst/>
          </a:prstGeom>
          <a:noFill/>
        </p:spPr>
      </p:pic>
      <p:grpSp>
        <p:nvGrpSpPr>
          <p:cNvPr id="58" name="Group 25"/>
          <p:cNvGrpSpPr/>
          <p:nvPr/>
        </p:nvGrpSpPr>
        <p:grpSpPr bwMode="auto">
          <a:xfrm>
            <a:off x="1011816" y="3783666"/>
            <a:ext cx="2599194" cy="2648441"/>
            <a:chOff x="1011816" y="3603115"/>
            <a:chExt cx="2599194" cy="2648441"/>
          </a:xfrm>
        </p:grpSpPr>
        <p:grpSp>
          <p:nvGrpSpPr>
            <p:cNvPr id="59" name="Group 19"/>
            <p:cNvGrpSpPr/>
            <p:nvPr/>
          </p:nvGrpSpPr>
          <p:grpSpPr bwMode="auto">
            <a:xfrm>
              <a:off x="1011816" y="3739230"/>
              <a:ext cx="2599194" cy="2512327"/>
              <a:chOff x="654376" y="2552061"/>
              <a:chExt cx="2599194" cy="2512327"/>
            </a:xfrm>
          </p:grpSpPr>
          <p:sp>
            <p:nvSpPr>
              <p:cNvPr id="60" name="Rectangle 6"/>
              <p:cNvSpPr/>
              <p:nvPr/>
            </p:nvSpPr>
            <p:spPr bwMode="auto">
              <a:xfrm>
                <a:off x="654376" y="2552061"/>
                <a:ext cx="2599194" cy="15301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/>
            </p:style>
            <p:txBody>
              <a:bodyPr spcFirstLastPara="0" vert="horz" wrap="square" lIns="99040" tIns="0" rIns="0" bIns="0" numCol="1" spcCol="1270" anchor="t" anchorCtr="0">
                <a:noAutofit/>
              </a:bodyPr>
              <a:lstStyle/>
              <a:p>
                <a:pPr marL="0" marR="0" lvl="0" indent="0" algn="l" defTabSz="71120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+mn-ea"/>
                    <a:cs typeface="Calibri"/>
                  </a:rPr>
                  <a:t>                     </a:t>
                </a:r>
                <a:endParaRPr/>
              </a:p>
              <a:p>
                <a:pPr marL="0" marR="0" lvl="0" indent="0" algn="l" defTabSz="71120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+mn-ea"/>
                    <a:cs typeface="Calibri"/>
                  </a:rPr>
                  <a:t>funds</a:t>
                </a:r>
                <a:endParaRPr/>
              </a:p>
              <a:p>
                <a:pPr marL="0" marR="0" lvl="0" indent="0" algn="l" defTabSz="71120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+mn-ea"/>
                    <a:cs typeface="Calibri"/>
                  </a:rPr>
                  <a:t>German</a:t>
                </a:r>
                <a:b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+mn-ea"/>
                    <a:cs typeface="Calibri"/>
                  </a:rPr>
                </a:br>
                <a: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+mn-ea"/>
                    <a:cs typeface="Calibri"/>
                  </a:rPr>
                  <a:t>BioImaging</a:t>
                </a:r>
                <a:endParaRPr/>
              </a:p>
              <a:p>
                <a:pPr marL="0" marR="0" lvl="0" indent="0" algn="l" defTabSz="71120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1500">
                    <a:solidFill>
                      <a:prstClr val="black"/>
                    </a:solidFill>
                    <a:latin typeface="Calibri"/>
                    <a:cs typeface="Calibri"/>
                  </a:rPr>
                  <a:t>N</a:t>
                </a:r>
                <a: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+mn-ea"/>
                    <a:cs typeface="Calibri"/>
                  </a:rPr>
                  <a:t>etwork</a:t>
                </a:r>
              </a:p>
            </p:txBody>
          </p:sp>
          <p:sp>
            <p:nvSpPr>
              <p:cNvPr id="61" name="Textfeld 40"/>
              <p:cNvSpPr/>
              <p:nvPr/>
            </p:nvSpPr>
            <p:spPr bwMode="auto">
              <a:xfrm>
                <a:off x="839936" y="4695056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de-DE" sz="1800" b="0" i="0" u="none" strike="noStrike" cap="none" spc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+mn-ea"/>
                    <a:cs typeface="+mn-cs"/>
                  </a:rPr>
                  <a:t>2012</a:t>
                </a:r>
                <a:endParaRPr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2" name="Straight Connector 13"/>
              <p:cNvCxnSpPr>
                <a:cxnSpLocks/>
              </p:cNvCxnSpPr>
              <p:nvPr/>
            </p:nvCxnSpPr>
            <p:spPr bwMode="auto">
              <a:xfrm>
                <a:off x="1187565" y="3642587"/>
                <a:ext cx="0" cy="1124849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3" name="Picture 8"/>
            <p:cNvPicPr>
              <a:picLocks noChangeAspect="1" noChangeArrowheads="1"/>
            </p:cNvPicPr>
            <p:nvPr/>
          </p:nvPicPr>
          <p:blipFill>
            <a:blip r:embed="rId10"/>
            <a:srcRect l="1928" t="13703" r="64751" b="18085"/>
            <a:stretch/>
          </p:blipFill>
          <p:spPr bwMode="auto">
            <a:xfrm>
              <a:off x="1086612" y="3603115"/>
              <a:ext cx="895346" cy="326252"/>
            </a:xfrm>
            <a:prstGeom prst="rect">
              <a:avLst/>
            </a:prstGeom>
            <a:noFill/>
          </p:spPr>
        </p:pic>
      </p:grpSp>
      <p:cxnSp>
        <p:nvCxnSpPr>
          <p:cNvPr id="64" name="Straight Connector 101"/>
          <p:cNvCxnSpPr>
            <a:cxnSpLocks/>
            <a:endCxn id="65" idx="2"/>
          </p:cNvCxnSpPr>
          <p:nvPr/>
        </p:nvCxnSpPr>
        <p:spPr bwMode="auto">
          <a:xfrm flipV="1">
            <a:off x="7193361" y="2261250"/>
            <a:ext cx="993080" cy="913063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14"/>
          <p:cNvCxnSpPr>
            <a:cxnSpLocks/>
            <a:stCxn id="65" idx="6"/>
          </p:cNvCxnSpPr>
          <p:nvPr/>
        </p:nvCxnSpPr>
        <p:spPr bwMode="auto">
          <a:xfrm flipV="1">
            <a:off x="8257095" y="1519102"/>
            <a:ext cx="662249" cy="65095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"/>
          <p:cNvGrpSpPr/>
          <p:nvPr/>
        </p:nvGrpSpPr>
        <p:grpSpPr bwMode="auto">
          <a:xfrm rot="18465965" flipV="1">
            <a:off x="5743919" y="2833759"/>
            <a:ext cx="2866805" cy="626007"/>
            <a:chOff x="6021385" y="1880086"/>
            <a:chExt cx="2866805" cy="626007"/>
          </a:xfrm>
        </p:grpSpPr>
        <p:sp>
          <p:nvSpPr>
            <p:cNvPr id="68" name="Ellipse 16"/>
            <p:cNvSpPr/>
            <p:nvPr/>
          </p:nvSpPr>
          <p:spPr bwMode="auto">
            <a:xfrm>
              <a:off x="6021385" y="2390894"/>
              <a:ext cx="115364" cy="115200"/>
            </a:xfrm>
            <a:prstGeom prst="ellipse">
              <a:avLst/>
            </a:prstGeom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de-DE" sz="1800" b="1" i="0" u="none" strike="noStrik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Ellipse 99"/>
            <p:cNvSpPr/>
            <p:nvPr/>
          </p:nvSpPr>
          <p:spPr bwMode="auto">
            <a:xfrm>
              <a:off x="7317981" y="2113630"/>
              <a:ext cx="115364" cy="115200"/>
            </a:xfrm>
            <a:prstGeom prst="ellipse">
              <a:avLst/>
            </a:prstGeom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de-DE" sz="1800" b="1" i="0" u="none" strike="noStrik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Ellipse 100"/>
            <p:cNvSpPr/>
            <p:nvPr/>
          </p:nvSpPr>
          <p:spPr bwMode="auto">
            <a:xfrm>
              <a:off x="8772826" y="1880086"/>
              <a:ext cx="115364" cy="115200"/>
            </a:xfrm>
            <a:prstGeom prst="ellipse">
              <a:avLst/>
            </a:prstGeom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de-DE" sz="1800" b="1" i="0" u="none" strike="noStrik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0" name="Rectangle 106"/>
          <p:cNvSpPr/>
          <p:nvPr/>
        </p:nvSpPr>
        <p:spPr bwMode="auto">
          <a:xfrm>
            <a:off x="44749" y="6134263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>
                <a:solidFill>
                  <a:prstClr val="black">
                    <a:lumMod val="65000"/>
                    <a:lumOff val="35000"/>
                  </a:prstClr>
                </a:solidFill>
              </a:rPr>
              <a:t>2000</a:t>
            </a:r>
            <a:endParaRPr lang="de-DE"/>
          </a:p>
        </p:txBody>
      </p:sp>
      <p:sp>
        <p:nvSpPr>
          <p:cNvPr id="71" name="Rechteck 7"/>
          <p:cNvSpPr/>
          <p:nvPr/>
        </p:nvSpPr>
        <p:spPr bwMode="auto">
          <a:xfrm>
            <a:off x="4876935" y="930551"/>
            <a:ext cx="7270313" cy="5573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18</a:t>
            </a:fld>
            <a:endParaRPr lang="de-DE"/>
          </a:p>
        </p:txBody>
      </p:sp>
      <p:sp>
        <p:nvSpPr>
          <p:cNvPr id="5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Members </a:t>
            </a:r>
            <a:endParaRPr/>
          </a:p>
        </p:txBody>
      </p:sp>
      <p:sp>
        <p:nvSpPr>
          <p:cNvPr id="6" name="Textplatzhalter 9"/>
          <p:cNvSpPr>
            <a:spLocks noGrp="1"/>
          </p:cNvSpPr>
          <p:nvPr>
            <p:ph type="body" sz="quarter" idx="13"/>
          </p:nvPr>
        </p:nvSpPr>
        <p:spPr bwMode="auto">
          <a:xfrm>
            <a:off x="235132" y="1567543"/>
            <a:ext cx="11695612" cy="4658631"/>
          </a:xfrm>
        </p:spPr>
        <p:txBody>
          <a:bodyPr/>
          <a:lstStyle/>
          <a:p>
            <a:pPr>
              <a:defRPr/>
            </a:pPr>
            <a:r>
              <a:rPr lang="de-DE"/>
              <a:t>~200 members </a:t>
            </a:r>
            <a:endParaRPr/>
          </a:p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Personal members </a:t>
            </a:r>
            <a:endParaRPr/>
          </a:p>
          <a:p>
            <a:pPr>
              <a:defRPr/>
            </a:pPr>
            <a:r>
              <a:rPr lang="de-DE"/>
              <a:t>Institutional members </a:t>
            </a:r>
            <a:endParaRPr/>
          </a:p>
          <a:p>
            <a:pPr>
              <a:defRPr/>
            </a:pPr>
            <a:r>
              <a:rPr lang="de-DE"/>
              <a:t>Corporate members </a:t>
            </a:r>
            <a:endParaRPr/>
          </a:p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  <a:p>
            <a:pPr marL="0" indent="0">
              <a:buNone/>
              <a:defRPr/>
            </a:pPr>
            <a:r>
              <a:rPr lang="de-DE"/>
              <a:t>Join us: </a:t>
            </a:r>
            <a:br>
              <a:rPr lang="de-DE"/>
            </a:br>
            <a:r>
              <a:rPr lang="de-DE" u="sng">
                <a:solidFill>
                  <a:srgbClr val="00983A"/>
                </a:solidFill>
              </a:rPr>
              <a:t>www.gerbi-gmb.de/society/members/</a:t>
            </a:r>
            <a:endParaRPr/>
          </a:p>
        </p:txBody>
      </p:sp>
      <p:pic>
        <p:nvPicPr>
          <p:cNvPr id="7" name="Grafik 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204639" y="1230282"/>
            <a:ext cx="5987361" cy="506730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platzhalter 11"/>
          <p:cNvSpPr>
            <a:spLocks noGrp="1"/>
          </p:cNvSpPr>
          <p:nvPr>
            <p:ph type="body" sz="quarter" idx="13"/>
          </p:nvPr>
        </p:nvSpPr>
        <p:spPr bwMode="auto">
          <a:xfrm>
            <a:off x="221335" y="1158875"/>
            <a:ext cx="11695612" cy="5067300"/>
          </a:xfrm>
        </p:spPr>
        <p:txBody>
          <a:bodyPr>
            <a:normAutofit/>
          </a:bodyPr>
          <a:lstStyle/>
          <a:p>
            <a:pPr>
              <a:defRPr/>
            </a:pPr>
            <a:endParaRPr lang="de-DE" sz="2000"/>
          </a:p>
          <a:p>
            <a:pPr>
              <a:defRPr/>
            </a:pPr>
            <a:endParaRPr lang="de-DE" sz="2000"/>
          </a:p>
          <a:p>
            <a:pPr>
              <a:defRPr/>
            </a:pPr>
            <a:endParaRPr lang="de-DE" sz="2000"/>
          </a:p>
          <a:p>
            <a:pPr>
              <a:defRPr/>
            </a:pPr>
            <a:endParaRPr lang="de-DE" sz="2000"/>
          </a:p>
          <a:p>
            <a:pPr>
              <a:defRPr/>
            </a:pPr>
            <a:endParaRPr lang="de-DE" sz="2000"/>
          </a:p>
          <a:p>
            <a:pPr>
              <a:defRPr/>
            </a:pPr>
            <a:endParaRPr lang="de-DE" sz="2000"/>
          </a:p>
          <a:p>
            <a:pPr>
              <a:defRPr/>
            </a:pPr>
            <a:endParaRPr lang="de-DE" sz="2000"/>
          </a:p>
          <a:p>
            <a:pPr marL="0" indent="0">
              <a:buNone/>
              <a:defRPr/>
            </a:pPr>
            <a:r>
              <a:rPr lang="de-DE" sz="2000"/>
              <a:t>20.-24.3.2023</a:t>
            </a:r>
            <a:endParaRPr/>
          </a:p>
          <a:p>
            <a:pPr marL="0" indent="0">
              <a:buNone/>
              <a:defRPr/>
            </a:pPr>
            <a:r>
              <a:rPr lang="de-DE" sz="2000"/>
              <a:t>Albgut, Münsingen </a:t>
            </a:r>
            <a:endParaRPr/>
          </a:p>
          <a:p>
            <a:pPr marL="0" indent="0">
              <a:buNone/>
              <a:defRPr/>
            </a:pPr>
            <a:r>
              <a:rPr lang="de-DE" sz="2000" u="sng">
                <a:solidFill>
                  <a:srgbClr val="00983A"/>
                </a:solidFill>
              </a:rPr>
              <a:t>www.gerbi-gmb.de/events/tim2023</a:t>
            </a:r>
            <a:endParaRPr/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19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RDM test event </a:t>
            </a:r>
            <a:endParaRPr/>
          </a:p>
        </p:txBody>
      </p:sp>
      <p:pic>
        <p:nvPicPr>
          <p:cNvPr id="7" name="Grafik 13"/>
          <p:cNvPicPr>
            <a:picLocks noChangeAspect="1"/>
          </p:cNvPicPr>
          <p:nvPr/>
        </p:nvPicPr>
        <p:blipFill>
          <a:blip r:embed="rId3"/>
          <a:srcRect l="18784" t="34035" r="18269" b="35429"/>
          <a:stretch/>
        </p:blipFill>
        <p:spPr bwMode="auto">
          <a:xfrm>
            <a:off x="91067" y="2422634"/>
            <a:ext cx="4776839" cy="1303446"/>
          </a:xfrm>
          <a:prstGeom prst="rect">
            <a:avLst/>
          </a:prstGeom>
        </p:spPr>
      </p:pic>
      <p:pic>
        <p:nvPicPr>
          <p:cNvPr id="8" name="TiM2020_Impresions_small">
            <a:hlinkClick r:id="" action="ppaction://media"/>
          </p:cNvPr>
          <p:cNvPicPr>
            <a:picLocks noChangeAspect="1"/>
          </p:cNvPicPr>
          <p:nvPr>
            <a:videoFile r:link="rId1"/>
          </p:nvPr>
        </p:nvPicPr>
        <p:blipFill>
          <a:blip r:embed="rId4"/>
          <a:stretch/>
        </p:blipFill>
        <p:spPr bwMode="auto">
          <a:xfrm>
            <a:off x="5031946" y="1753036"/>
            <a:ext cx="7015269" cy="3946089"/>
          </a:xfrm>
          <a:prstGeom prst="rect">
            <a:avLst/>
          </a:prstGeom>
        </p:spPr>
      </p:pic>
      <p:sp>
        <p:nvSpPr>
          <p:cNvPr id="9" name="Textfeld 4"/>
          <p:cNvSpPr>
            <a:spLocks/>
          </p:cNvSpPr>
          <p:nvPr/>
        </p:nvSpPr>
        <p:spPr bwMode="auto">
          <a:xfrm rot="1281218">
            <a:off x="2986684" y="3977966"/>
            <a:ext cx="1289444" cy="369332"/>
          </a:xfrm>
          <a:prstGeom prst="rect">
            <a:avLst/>
          </a:prstGeom>
          <a:solidFill>
            <a:schemeClr val="bg1"/>
          </a:solidFill>
          <a:ln>
            <a:solidFill>
              <a:srgbClr val="00983A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>
                <a:solidFill>
                  <a:srgbClr val="00983A"/>
                </a:solidFill>
              </a:rPr>
              <a:t>Booked out </a:t>
            </a:r>
            <a:endParaRPr/>
          </a:p>
        </p:txBody>
      </p:sp>
      <p:pic>
        <p:nvPicPr>
          <p:cNvPr id="10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B2A962ED-FEE4-44CE-ABCF-194E1D3E2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20</a:t>
            </a:fld>
            <a:endParaRPr lang="de-DE"/>
          </a:p>
        </p:txBody>
      </p:sp>
      <p:sp>
        <p:nvSpPr>
          <p:cNvPr id="5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GerBI Teams </a:t>
            </a:r>
            <a:endParaRPr/>
          </a:p>
        </p:txBody>
      </p:sp>
      <p:grpSp>
        <p:nvGrpSpPr>
          <p:cNvPr id="6" name="Gruppieren 22"/>
          <p:cNvGrpSpPr/>
          <p:nvPr/>
        </p:nvGrpSpPr>
        <p:grpSpPr bwMode="auto">
          <a:xfrm>
            <a:off x="235129" y="1225674"/>
            <a:ext cx="11849293" cy="4986867"/>
            <a:chOff x="235129" y="1225674"/>
            <a:chExt cx="11849293" cy="4986867"/>
          </a:xfrm>
        </p:grpSpPr>
        <p:sp>
          <p:nvSpPr>
            <p:cNvPr id="7" name="Rechteck 21"/>
            <p:cNvSpPr/>
            <p:nvPr/>
          </p:nvSpPr>
          <p:spPr bwMode="auto">
            <a:xfrm>
              <a:off x="235129" y="1225674"/>
              <a:ext cx="11849293" cy="1147482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8" name="Gruppieren 19"/>
            <p:cNvGrpSpPr/>
            <p:nvPr/>
          </p:nvGrpSpPr>
          <p:grpSpPr bwMode="auto">
            <a:xfrm>
              <a:off x="235129" y="1398494"/>
              <a:ext cx="11849293" cy="4814047"/>
              <a:chOff x="235129" y="1398494"/>
              <a:chExt cx="11849293" cy="4814047"/>
            </a:xfrm>
          </p:grpSpPr>
          <p:pic>
            <p:nvPicPr>
              <p:cNvPr id="9" name="Grafik 9"/>
              <p:cNvPicPr>
                <a:picLocks noChangeAspect="1"/>
              </p:cNvPicPr>
              <p:nvPr/>
            </p:nvPicPr>
            <p:blipFill>
              <a:blip r:embed="rId2"/>
              <a:srcRect l="9853" t="30587" r="4337" b="7435"/>
              <a:stretch/>
            </p:blipFill>
            <p:spPr bwMode="auto">
              <a:xfrm>
                <a:off x="235129" y="1398494"/>
                <a:ext cx="11849293" cy="4814047"/>
              </a:xfrm>
              <a:prstGeom prst="rect">
                <a:avLst/>
              </a:prstGeom>
            </p:spPr>
          </p:pic>
          <p:sp>
            <p:nvSpPr>
              <p:cNvPr id="10" name="Rechteck 18"/>
              <p:cNvSpPr/>
              <p:nvPr/>
            </p:nvSpPr>
            <p:spPr bwMode="auto">
              <a:xfrm>
                <a:off x="10766612" y="5065058"/>
                <a:ext cx="1317811" cy="1147482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sp>
        <p:nvSpPr>
          <p:cNvPr id="11" name="Textfeld 20"/>
          <p:cNvSpPr>
            <a:spLocks/>
          </p:cNvSpPr>
          <p:nvPr/>
        </p:nvSpPr>
        <p:spPr bwMode="auto">
          <a:xfrm>
            <a:off x="9049869" y="4350298"/>
            <a:ext cx="26938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de-DE">
                <a:latin typeface="Titillium Web"/>
              </a:rPr>
              <a:t>Industry Cooperation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de-DE">
              <a:latin typeface="Titillium Web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de-DE">
                <a:latin typeface="Titillium Web"/>
              </a:rPr>
              <a:t>Young microscopists &amp; image analysts (YMIA)</a:t>
            </a:r>
            <a:endParaRPr/>
          </a:p>
        </p:txBody>
      </p:sp>
      <p:pic>
        <p:nvPicPr>
          <p:cNvPr id="12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23B90FA2-FB0D-4CB2-BA9A-88BAB1CE3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21</a:t>
            </a:fld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 bwMode="auto">
          <a:xfrm>
            <a:off x="345664" y="2044905"/>
            <a:ext cx="11695612" cy="5067300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  <a:defRPr/>
            </a:pPr>
            <a:r>
              <a:rPr lang="en-US" sz="2000"/>
              <a:t>Strategies for image data management</a:t>
            </a:r>
            <a:endParaRPr/>
          </a:p>
          <a:p>
            <a:pPr>
              <a:buFont typeface="Arial"/>
              <a:buChar char="•"/>
              <a:defRPr/>
            </a:pPr>
            <a:r>
              <a:rPr lang="en-US" sz="2000"/>
              <a:t>Requirements and resources needed to set up a local image repository</a:t>
            </a:r>
            <a:endParaRPr/>
          </a:p>
          <a:p>
            <a:pPr>
              <a:buFont typeface="Arial"/>
              <a:buChar char="•"/>
              <a:defRPr/>
            </a:pPr>
            <a:r>
              <a:rPr lang="en-US" sz="2000"/>
              <a:t>Available software, tools, workflows and standards</a:t>
            </a:r>
            <a:endParaRPr/>
          </a:p>
          <a:p>
            <a:pPr>
              <a:buFont typeface="Arial"/>
              <a:buChar char="•"/>
              <a:defRPr/>
            </a:pPr>
            <a:r>
              <a:rPr lang="en-US" sz="2000"/>
              <a:t>Handling of change management</a:t>
            </a:r>
            <a:endParaRPr/>
          </a:p>
          <a:p>
            <a:pPr marL="0" indent="0">
              <a:buNone/>
              <a:defRPr/>
            </a:pPr>
            <a:endParaRPr lang="de-DE" sz="200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RDM4mic</a:t>
            </a:r>
            <a:endParaRPr/>
          </a:p>
        </p:txBody>
      </p:sp>
      <p:pic>
        <p:nvPicPr>
          <p:cNvPr id="7" name="Grafik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668084" y="2912127"/>
            <a:ext cx="5178251" cy="3545173"/>
          </a:xfrm>
          <a:prstGeom prst="rect">
            <a:avLst/>
          </a:prstGeom>
        </p:spPr>
      </p:pic>
      <p:sp>
        <p:nvSpPr>
          <p:cNvPr id="8" name="Textfeld 9"/>
          <p:cNvSpPr>
            <a:spLocks/>
          </p:cNvSpPr>
          <p:nvPr/>
        </p:nvSpPr>
        <p:spPr bwMode="auto">
          <a:xfrm>
            <a:off x="378820" y="5113628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u="sng">
                <a:solidFill>
                  <a:srgbClr val="00983A"/>
                </a:solidFill>
              </a:rPr>
              <a:t>https://german-bioimaging.github.io/RDM4mic.github.io/</a:t>
            </a:r>
            <a:endParaRPr/>
          </a:p>
        </p:txBody>
      </p:sp>
      <p:pic>
        <p:nvPicPr>
          <p:cNvPr id="9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8D5F0323-674F-4366-B6BB-B0B58B64F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22</a:t>
            </a:fld>
            <a:endParaRPr lang="de-DE"/>
          </a:p>
        </p:txBody>
      </p:sp>
      <p:sp>
        <p:nvSpPr>
          <p:cNvPr id="5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Maus Türöffner Tag </a:t>
            </a:r>
            <a:endParaRPr/>
          </a:p>
        </p:txBody>
      </p:sp>
      <p:pic>
        <p:nvPicPr>
          <p:cNvPr id="6" name="Grafik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36542" y="1131102"/>
            <a:ext cx="4473388" cy="2516281"/>
          </a:xfrm>
          <a:prstGeom prst="rect">
            <a:avLst/>
          </a:prstGeom>
        </p:spPr>
      </p:pic>
      <p:pic>
        <p:nvPicPr>
          <p:cNvPr id="7" name="Grafik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33388" y="1131101"/>
            <a:ext cx="7055223" cy="5291417"/>
          </a:xfrm>
          <a:prstGeom prst="rect">
            <a:avLst/>
          </a:prstGeom>
        </p:spPr>
      </p:pic>
      <p:pic>
        <p:nvPicPr>
          <p:cNvPr id="8" name="Grafik 11"/>
          <p:cNvPicPr>
            <a:picLocks noChangeAspect="1"/>
          </p:cNvPicPr>
          <p:nvPr/>
        </p:nvPicPr>
        <p:blipFill>
          <a:blip r:embed="rId4"/>
          <a:srcRect b="9105"/>
          <a:stretch/>
        </p:blipFill>
        <p:spPr bwMode="auto">
          <a:xfrm>
            <a:off x="235131" y="3711539"/>
            <a:ext cx="4474800" cy="2710980"/>
          </a:xfrm>
          <a:prstGeom prst="rect">
            <a:avLst/>
          </a:prstGeom>
        </p:spPr>
      </p:pic>
      <p:sp>
        <p:nvSpPr>
          <p:cNvPr id="9" name="Textfeld 13"/>
          <p:cNvSpPr>
            <a:spLocks/>
          </p:cNvSpPr>
          <p:nvPr/>
        </p:nvSpPr>
        <p:spPr bwMode="auto">
          <a:xfrm rot="16199999">
            <a:off x="-2909499" y="3298194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050">
                <a:solidFill>
                  <a:schemeClr val="bg2">
                    <a:lumMod val="75000"/>
                  </a:schemeClr>
                </a:solidFill>
              </a:rPr>
              <a:t>©S.Wiegand, Medizinische Fakultät TU Dresden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23</a:t>
            </a:fld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 bwMode="auto">
          <a:xfrm>
            <a:off x="7073416" y="1882370"/>
            <a:ext cx="5007429" cy="5067300"/>
          </a:xfrm>
        </p:spPr>
        <p:txBody>
          <a:bodyPr>
            <a:normAutofit/>
          </a:bodyPr>
          <a:lstStyle/>
          <a:p>
            <a:pPr>
              <a:defRPr/>
            </a:pPr>
            <a:endParaRPr lang="en-US" sz="1800"/>
          </a:p>
          <a:p>
            <a:pPr>
              <a:defRPr/>
            </a:pPr>
            <a:r>
              <a:rPr lang="en-US" sz="1800"/>
              <a:t>    Balance your different roles</a:t>
            </a:r>
            <a:endParaRPr/>
          </a:p>
          <a:p>
            <a:pPr>
              <a:defRPr/>
            </a:pPr>
            <a:r>
              <a:rPr lang="en-US" sz="1800"/>
              <a:t>    Build a productive team culture</a:t>
            </a:r>
            <a:endParaRPr/>
          </a:p>
          <a:p>
            <a:pPr>
              <a:defRPr/>
            </a:pPr>
            <a:r>
              <a:rPr lang="en-US" sz="1800"/>
              <a:t>    Deal with conflicts constructively</a:t>
            </a:r>
            <a:endParaRPr/>
          </a:p>
          <a:p>
            <a:pPr>
              <a:defRPr/>
            </a:pPr>
            <a:r>
              <a:rPr lang="en-US" sz="1800"/>
              <a:t>    Manage your time better</a:t>
            </a:r>
            <a:endParaRPr/>
          </a:p>
          <a:p>
            <a:pPr>
              <a:defRPr/>
            </a:pPr>
            <a:r>
              <a:rPr lang="en-US" sz="1800"/>
              <a:t>    Delegate tasks more effectively</a:t>
            </a:r>
            <a:endParaRPr/>
          </a:p>
          <a:p>
            <a:pPr>
              <a:defRPr/>
            </a:pPr>
            <a:r>
              <a:rPr lang="en-US" sz="1800"/>
              <a:t>    Deal with different personalities in the team</a:t>
            </a:r>
            <a:endParaRPr/>
          </a:p>
          <a:p>
            <a:pPr>
              <a:defRPr/>
            </a:pPr>
            <a:r>
              <a:rPr lang="en-US" sz="1800"/>
              <a:t>    Negotiate more effectively</a:t>
            </a:r>
            <a:endParaRPr/>
          </a:p>
          <a:p>
            <a:pPr>
              <a:defRPr/>
            </a:pPr>
            <a:r>
              <a:rPr lang="en-US" sz="1800"/>
              <a:t>    Hire the right people</a:t>
            </a:r>
            <a:endParaRPr/>
          </a:p>
          <a:p>
            <a:pPr>
              <a:defRPr/>
            </a:pPr>
            <a:r>
              <a:rPr lang="en-US" sz="1800"/>
              <a:t>    Manage your budget</a:t>
            </a:r>
            <a:endParaRPr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CF Leadership &amp; Management course </a:t>
            </a:r>
            <a:endParaRPr/>
          </a:p>
        </p:txBody>
      </p:sp>
      <p:pic>
        <p:nvPicPr>
          <p:cNvPr id="7" name="Grafik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61256" y="1158875"/>
            <a:ext cx="6426415" cy="5141132"/>
          </a:xfrm>
          <a:prstGeom prst="rect">
            <a:avLst/>
          </a:prstGeom>
        </p:spPr>
      </p:pic>
      <p:pic>
        <p:nvPicPr>
          <p:cNvPr id="8" name="Grafik 1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61256" y="1158875"/>
            <a:ext cx="6426415" cy="5141132"/>
          </a:xfrm>
          <a:prstGeom prst="rect">
            <a:avLst/>
          </a:prstGeom>
        </p:spPr>
      </p:pic>
      <p:pic>
        <p:nvPicPr>
          <p:cNvPr id="9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5CEE1513-6B6B-4320-A813-F7C04E558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24</a:t>
            </a:fld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GerBI online Events </a:t>
            </a:r>
            <a:endParaRPr/>
          </a:p>
        </p:txBody>
      </p:sp>
      <p:pic>
        <p:nvPicPr>
          <p:cNvPr id="7" name="Grafik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61255" y="1158875"/>
            <a:ext cx="8739309" cy="4566289"/>
          </a:xfrm>
          <a:prstGeom prst="rect">
            <a:avLst/>
          </a:prstGeom>
        </p:spPr>
      </p:pic>
      <p:pic>
        <p:nvPicPr>
          <p:cNvPr id="8" name="Grafik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1366" y="1132836"/>
            <a:ext cx="10251140" cy="4860749"/>
          </a:xfrm>
          <a:prstGeom prst="rect">
            <a:avLst/>
          </a:prstGeom>
        </p:spPr>
      </p:pic>
      <p:pic>
        <p:nvPicPr>
          <p:cNvPr id="9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DE0343A1-9FA4-45F2-A5DE-8AD4173E4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25</a:t>
            </a:fld>
            <a:endParaRPr lang="de-DE"/>
          </a:p>
        </p:txBody>
      </p:sp>
      <p:sp>
        <p:nvSpPr>
          <p:cNvPr id="5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Funding: CZI  </a:t>
            </a:r>
            <a:endParaRPr/>
          </a:p>
        </p:txBody>
      </p:sp>
      <p:pic>
        <p:nvPicPr>
          <p:cNvPr id="6" name="Grafik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35131" y="1245580"/>
            <a:ext cx="8700247" cy="4893889"/>
          </a:xfrm>
          <a:prstGeom prst="rect">
            <a:avLst/>
          </a:prstGeom>
        </p:spPr>
      </p:pic>
      <p:sp>
        <p:nvSpPr>
          <p:cNvPr id="7" name="Textplatzhalter 4"/>
          <p:cNvSpPr>
            <a:spLocks noGrp="1"/>
          </p:cNvSpPr>
          <p:nvPr>
            <p:ph type="body" sz="quarter" idx="13"/>
          </p:nvPr>
        </p:nvSpPr>
        <p:spPr bwMode="auto">
          <a:xfrm>
            <a:off x="235131" y="6082000"/>
            <a:ext cx="11695612" cy="312871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1800" dirty="0">
                <a:latin typeface="+mn-lt"/>
              </a:rPr>
              <a:t>Image: “Multiple clients” by </a:t>
            </a:r>
            <a:r>
              <a:rPr lang="en-US" sz="1800" u="sng" dirty="0">
                <a:latin typeface="+mn-lt"/>
                <a:hlinkClick r:id="rId3" tooltip="https://twitter.com/DrHenningFalk"/>
              </a:rPr>
              <a:t>Henning Falk</a:t>
            </a:r>
            <a:r>
              <a:rPr lang="en-US" sz="1800" dirty="0">
                <a:latin typeface="+mn-lt"/>
              </a:rPr>
              <a:t>, ©2022 </a:t>
            </a:r>
            <a:r>
              <a:rPr lang="en-US" sz="1800" dirty="0" err="1">
                <a:latin typeface="+mn-lt"/>
              </a:rPr>
              <a:t>NumFOCUS</a:t>
            </a:r>
            <a:r>
              <a:rPr lang="en-US" sz="1800" dirty="0">
                <a:latin typeface="+mn-lt"/>
              </a:rPr>
              <a:t>, is used under a </a:t>
            </a:r>
            <a:r>
              <a:rPr lang="en-US" sz="1800" dirty="0">
                <a:latin typeface="+mn-lt"/>
                <a:hlinkClick r:id="rId4"/>
              </a:rPr>
              <a:t>CC BY 4.0 license</a:t>
            </a:r>
            <a:endParaRPr lang="de-DE" sz="1800" dirty="0">
              <a:latin typeface="+mn-lt"/>
            </a:endParaRPr>
          </a:p>
        </p:txBody>
      </p:sp>
      <p:pic>
        <p:nvPicPr>
          <p:cNvPr id="8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2D172335-067A-4A10-9204-F6DF9029A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26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Funding: CZI </a:t>
            </a:r>
            <a:endParaRPr/>
          </a:p>
        </p:txBody>
      </p:sp>
      <p:pic>
        <p:nvPicPr>
          <p:cNvPr id="7" name="Grafik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35131" y="1733929"/>
            <a:ext cx="5098975" cy="3589063"/>
          </a:xfrm>
          <a:prstGeom prst="rect">
            <a:avLst/>
          </a:prstGeom>
        </p:spPr>
      </p:pic>
      <p:pic>
        <p:nvPicPr>
          <p:cNvPr id="8" name="Grafik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881615" y="1733229"/>
            <a:ext cx="5017510" cy="3589763"/>
          </a:xfrm>
          <a:prstGeom prst="rect">
            <a:avLst/>
          </a:prstGeom>
        </p:spPr>
      </p:pic>
      <p:sp>
        <p:nvSpPr>
          <p:cNvPr id="9" name="Pfeil: nach rechts 10"/>
          <p:cNvSpPr/>
          <p:nvPr/>
        </p:nvSpPr>
        <p:spPr bwMode="auto">
          <a:xfrm>
            <a:off x="5446094" y="3528110"/>
            <a:ext cx="1246094" cy="60063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98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Textfeld 12"/>
          <p:cNvSpPr>
            <a:spLocks/>
          </p:cNvSpPr>
          <p:nvPr/>
        </p:nvSpPr>
        <p:spPr bwMode="auto">
          <a:xfrm>
            <a:off x="235131" y="5750485"/>
            <a:ext cx="11096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sz="1800" dirty="0"/>
              <a:t>Images: “Adam uploads” &amp; “</a:t>
            </a:r>
            <a:r>
              <a:rPr lang="en-US" sz="1800" dirty="0" err="1"/>
              <a:t>Navid</a:t>
            </a:r>
            <a:r>
              <a:rPr lang="en-US" sz="1800" dirty="0"/>
              <a:t> zooms” by </a:t>
            </a:r>
            <a:r>
              <a:rPr lang="en-US" sz="1800" u="sng" dirty="0">
                <a:hlinkClick r:id="rId4" tooltip="https://twitter.com/DrHenningFalk"/>
              </a:rPr>
              <a:t>Henning Falk</a:t>
            </a:r>
            <a:r>
              <a:rPr lang="en-US" sz="1800" dirty="0"/>
              <a:t>, ©2022 </a:t>
            </a:r>
            <a:r>
              <a:rPr lang="en-US" sz="1800" dirty="0" err="1"/>
              <a:t>NumFOCUS</a:t>
            </a:r>
            <a:r>
              <a:rPr lang="en-US" sz="1800" dirty="0"/>
              <a:t>, is used under a </a:t>
            </a:r>
            <a:r>
              <a:rPr lang="en-US" sz="1800" dirty="0">
                <a:hlinkClick r:id="rId5"/>
              </a:rPr>
              <a:t>CC BY 4.0 license</a:t>
            </a:r>
            <a:endParaRPr lang="de-DE" sz="1800" dirty="0"/>
          </a:p>
        </p:txBody>
      </p:sp>
      <p:pic>
        <p:nvPicPr>
          <p:cNvPr id="11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0EDA2AF4-DBE8-4D1B-A373-ACDFFA262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27</a:t>
            </a:fld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Funding: NEUBIAS 2.0</a:t>
            </a:r>
            <a:endParaRPr/>
          </a:p>
        </p:txBody>
      </p:sp>
      <p:pic>
        <p:nvPicPr>
          <p:cNvPr id="7" name="Grafik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61256" y="1158875"/>
            <a:ext cx="9928608" cy="506359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D03706BE-C7AC-4732-8206-70EB73B8BC3F}"/>
              </a:ext>
            </a:extLst>
          </p:cNvPr>
          <p:cNvSpPr txBox="1"/>
          <p:nvPr/>
        </p:nvSpPr>
        <p:spPr>
          <a:xfrm>
            <a:off x="10318569" y="5777090"/>
            <a:ext cx="18288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hlinkClick r:id="rId3"/>
              </a:rPr>
              <a:t>https://twitter.com/haesleinhuepf/status/1617989601645449220?s=20&amp;t=DjAkRcZ9qSAr9qHHHZ_GkA</a:t>
            </a:r>
            <a:r>
              <a:rPr lang="de-DE" sz="900" dirty="0"/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28</a:t>
            </a:fld>
            <a:endParaRPr lang="de-DE"/>
          </a:p>
        </p:txBody>
      </p:sp>
      <p:sp>
        <p:nvSpPr>
          <p:cNvPr id="5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Funding: NFDI4BIOIMAGE</a:t>
            </a:r>
            <a:endParaRPr/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3"/>
          </p:nvPr>
        </p:nvSpPr>
        <p:spPr bwMode="auto">
          <a:xfrm>
            <a:off x="235131" y="6082000"/>
            <a:ext cx="11695612" cy="312871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400">
                <a:solidFill>
                  <a:schemeClr val="bg2">
                    <a:lumMod val="75000"/>
                  </a:schemeClr>
                </a:solidFill>
              </a:rPr>
              <a:t>Image: “Multiple clients” by </a:t>
            </a:r>
            <a:r>
              <a:rPr lang="en-US" sz="1400" u="sng">
                <a:solidFill>
                  <a:schemeClr val="bg2">
                    <a:lumMod val="75000"/>
                  </a:schemeClr>
                </a:solidFill>
                <a:hlinkClick r:id="rId2" tooltip="https://twitter.com/DrHenningFalk"/>
              </a:rPr>
              <a:t>Henning Falk</a:t>
            </a:r>
            <a:r>
              <a:rPr lang="en-US" sz="1400">
                <a:solidFill>
                  <a:schemeClr val="bg2">
                    <a:lumMod val="75000"/>
                  </a:schemeClr>
                </a:solidFill>
              </a:rPr>
              <a:t>, ©2022 NumFOCUS, is used under a CC BY 4.0 license</a:t>
            </a:r>
            <a:endParaRPr lang="de-DE" sz="140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7" name="Grafik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61211" y="1069118"/>
            <a:ext cx="7501060" cy="5325753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70EC7BF6-0D34-44F2-AB3A-FF7F4072247E}"/>
              </a:ext>
            </a:extLst>
          </p:cNvPr>
          <p:cNvSpPr/>
          <p:nvPr/>
        </p:nvSpPr>
        <p:spPr>
          <a:xfrm>
            <a:off x="7788351" y="6005226"/>
            <a:ext cx="3840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rgbClr val="000000"/>
                </a:solidFill>
                <a:latin typeface="Times New Roman" panose="02020603050405020304" pitchFamily="18" charset="0"/>
                <a:hlinkClick r:id="rId4"/>
              </a:rPr>
              <a:t>https://twitter.com/SchmChristian/status/1463153232470020100?s=20&amp;t=PRbtBrmf4mDre9wUOLOJXg</a:t>
            </a:r>
            <a:r>
              <a:rPr lang="de-DE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de-DE" sz="1200" dirty="0"/>
          </a:p>
        </p:txBody>
      </p:sp>
      <p:pic>
        <p:nvPicPr>
          <p:cNvPr id="8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05EE452A-0C33-4229-843C-68ED123A7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/>
          <p:nvPr/>
        </p:nvSpPr>
        <p:spPr bwMode="auto">
          <a:xfrm rot="18661663" flipV="1">
            <a:off x="1407282" y="2079124"/>
            <a:ext cx="9323717" cy="394600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3">
              <a:tint val="40000"/>
              <a:hueOff val="0"/>
              <a:satOff val="0"/>
              <a:lumOff val="0"/>
              <a:alphaOff val="0"/>
            </a:schemeClr>
          </a:solidFill>
          <a:ln>
            <a:noFill/>
          </a:ln>
        </p:spPr>
        <p:style>
          <a:lnRef idx="0">
            <a:srgbClr val="000000"/>
          </a:lnRef>
          <a:fillRef idx="1">
            <a:srgbClr val="000000"/>
          </a:fillRef>
          <a:effectRef idx="2">
            <a:srgbClr val="000000"/>
          </a:effectRef>
          <a:fontRef idx="minor"/>
        </p:style>
      </p:sp>
      <p:sp>
        <p:nvSpPr>
          <p:cNvPr id="5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1C7383B-F147-4BDE-BDA0-AE8ABB1D943C}" type="slidenum">
              <a:rPr lang="de-DE"/>
              <a:t>29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>
                <a:latin typeface="+mj-lt"/>
              </a:rPr>
              <a:t>GerBI Journey – a FAIR Journey </a:t>
            </a:r>
            <a:endParaRPr/>
          </a:p>
        </p:txBody>
      </p:sp>
      <p:pic>
        <p:nvPicPr>
          <p:cNvPr id="7" name="Grafik 3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9502" y="1733073"/>
            <a:ext cx="1538895" cy="421416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 bwMode="auto">
          <a:xfrm>
            <a:off x="4864822" y="2155178"/>
            <a:ext cx="2370250" cy="1137801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99040" tIns="0" rIns="0" bIns="0" numCol="1" spcCol="1270" anchor="t" anchorCtr="0">
            <a:noAutofit/>
          </a:bodyPr>
          <a:lstStyle/>
          <a:p>
            <a:pPr marL="0" marR="0" lvl="0" indent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„Research Data</a:t>
            </a:r>
            <a:endParaRPr/>
          </a:p>
          <a:p>
            <a:pPr marL="0" marR="0" lvl="0" indent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Management</a:t>
            </a:r>
            <a:endParaRPr/>
          </a:p>
          <a:p>
            <a:pPr marL="0" marR="0" lvl="0" indent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for Microscopy“</a:t>
            </a:r>
            <a:endParaRPr lang="de-DE" sz="150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9" name="Rectangle 10"/>
          <p:cNvSpPr/>
          <p:nvPr/>
        </p:nvSpPr>
        <p:spPr bwMode="auto">
          <a:xfrm>
            <a:off x="6203820" y="3052659"/>
            <a:ext cx="1815382" cy="2954461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228222" tIns="0" rIns="0" bIns="0" numCol="1" spcCol="1270" anchor="t" anchorCtr="0">
            <a:noAutofit/>
          </a:bodyPr>
          <a:lstStyle/>
          <a:p>
            <a:pPr marL="0" marR="0" lvl="0" indent="0" algn="l" defTabSz="28892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DE" sz="65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Rectangle 12"/>
          <p:cNvSpPr/>
          <p:nvPr/>
        </p:nvSpPr>
        <p:spPr bwMode="auto">
          <a:xfrm>
            <a:off x="8235319" y="2579372"/>
            <a:ext cx="1815382" cy="3427748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305731" tIns="0" rIns="0" bIns="0" numCol="1" spcCol="1270" anchor="t" anchorCtr="0">
            <a:noAutofit/>
          </a:bodyPr>
          <a:lstStyle/>
          <a:p>
            <a:pPr marL="0" marR="0" lvl="0" indent="0" algn="l" defTabSz="28892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DE" sz="65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grpSp>
        <p:nvGrpSpPr>
          <p:cNvPr id="11" name="Gruppieren 10"/>
          <p:cNvGrpSpPr/>
          <p:nvPr/>
        </p:nvGrpSpPr>
        <p:grpSpPr bwMode="auto">
          <a:xfrm>
            <a:off x="4852495" y="1476779"/>
            <a:ext cx="1925306" cy="638839"/>
            <a:chOff x="1360925" y="3071418"/>
            <a:chExt cx="2100189" cy="696869"/>
          </a:xfrm>
        </p:grpSpPr>
        <p:pic>
          <p:nvPicPr>
            <p:cNvPr id="12" name="Grafik 2"/>
            <p:cNvPicPr>
              <a:picLocks noChangeAspect="1"/>
            </p:cNvPicPr>
            <p:nvPr/>
          </p:nvPicPr>
          <p:blipFill>
            <a:blip r:embed="rId3"/>
            <a:srcRect l="24580" t="-748" b="-1"/>
            <a:stretch/>
          </p:blipFill>
          <p:spPr bwMode="auto">
            <a:xfrm>
              <a:off x="1461666" y="3510577"/>
              <a:ext cx="1105831" cy="257710"/>
            </a:xfrm>
            <a:prstGeom prst="rect">
              <a:avLst/>
            </a:prstGeom>
          </p:spPr>
        </p:pic>
        <p:sp>
          <p:nvSpPr>
            <p:cNvPr id="13" name="Textfeld 17"/>
            <p:cNvSpPr/>
            <p:nvPr/>
          </p:nvSpPr>
          <p:spPr bwMode="auto">
            <a:xfrm>
              <a:off x="1360925" y="3071418"/>
              <a:ext cx="2100189" cy="537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2600" b="1" i="0" u="none" strike="noStrike" cap="none" spc="0">
                  <a:ln>
                    <a:noFill/>
                  </a:ln>
                  <a:solidFill>
                    <a:srgbClr val="DF283F"/>
                  </a:solidFill>
                  <a:latin typeface="Calibri"/>
                  <a:ea typeface="Arial"/>
                  <a:cs typeface="Arial"/>
                </a:rPr>
                <a:t>R</a:t>
              </a:r>
              <a:r>
                <a:rPr lang="de-DE" sz="2600" b="1" i="0" u="none" strike="noStrike" cap="none" spc="0">
                  <a:ln>
                    <a:noFill/>
                  </a:ln>
                  <a:solidFill>
                    <a:srgbClr val="128669"/>
                  </a:solidFill>
                  <a:latin typeface="Calibri"/>
                  <a:ea typeface="Arial"/>
                  <a:cs typeface="Arial"/>
                </a:rPr>
                <a:t>D</a:t>
              </a:r>
              <a:r>
                <a:rPr lang="de-DE" sz="2600" b="1" i="0" u="none" strike="noStrike" cap="none" spc="0">
                  <a:ln>
                    <a:noFill/>
                  </a:ln>
                  <a:solidFill>
                    <a:srgbClr val="1F94D6"/>
                  </a:solidFill>
                  <a:latin typeface="Calibri"/>
                  <a:ea typeface="Arial"/>
                  <a:cs typeface="Arial"/>
                </a:rPr>
                <a:t>M</a:t>
              </a:r>
              <a:r>
                <a:rPr lang="de-DE" sz="2600" b="1" i="0" u="none" strike="noStrike" cap="none" spc="0">
                  <a:ln>
                    <a:noFill/>
                  </a:ln>
                  <a:solidFill>
                    <a:srgbClr val="DF283F"/>
                  </a:solidFill>
                  <a:latin typeface="Calibri"/>
                  <a:ea typeface="Arial"/>
                  <a:cs typeface="Arial"/>
                </a:rPr>
                <a:t>4</a:t>
              </a:r>
              <a:r>
                <a:rPr lang="de-DE" sz="2600" b="1" i="0" u="none" strike="noStrike" cap="none" spc="0">
                  <a:ln>
                    <a:noFill/>
                  </a:ln>
                  <a:solidFill>
                    <a:srgbClr val="1E4E8E"/>
                  </a:solidFill>
                  <a:latin typeface="Calibri"/>
                  <a:ea typeface="Arial"/>
                  <a:cs typeface="Arial"/>
                </a:rPr>
                <a:t>mi</a:t>
              </a:r>
              <a:r>
                <a:rPr lang="de-DE" sz="2600" b="1" i="0" u="none" strike="noStrike" cap="none" spc="0">
                  <a:ln>
                    <a:noFill/>
                  </a:ln>
                  <a:solidFill>
                    <a:srgbClr val="1C4A87"/>
                  </a:solidFill>
                  <a:latin typeface="Calibri"/>
                  <a:ea typeface="Arial"/>
                  <a:cs typeface="Arial"/>
                </a:rPr>
                <a:t>c</a:t>
              </a:r>
              <a:endParaRPr sz="26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</p:grpSp>
      <p:grpSp>
        <p:nvGrpSpPr>
          <p:cNvPr id="14" name="Group 18"/>
          <p:cNvGrpSpPr/>
          <p:nvPr/>
        </p:nvGrpSpPr>
        <p:grpSpPr bwMode="auto">
          <a:xfrm>
            <a:off x="1847239" y="5239884"/>
            <a:ext cx="1394667" cy="1105713"/>
            <a:chOff x="1512669" y="4318128"/>
            <a:chExt cx="1534133" cy="1216288"/>
          </a:xfrm>
        </p:grpSpPr>
        <p:sp>
          <p:nvSpPr>
            <p:cNvPr id="15" name="Textfeld 40"/>
            <p:cNvSpPr/>
            <p:nvPr/>
          </p:nvSpPr>
          <p:spPr bwMode="auto">
            <a:xfrm>
              <a:off x="1923455" y="5165084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800" b="0" i="0" u="none" strike="noStrike" cap="none" spc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  <a:ea typeface="Arial"/>
                  <a:cs typeface="Arial"/>
                </a:rPr>
                <a:t>2014</a:t>
              </a: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cxnSp>
          <p:nvCxnSpPr>
            <p:cNvPr id="16" name="Straight Connector 13"/>
            <p:cNvCxnSpPr>
              <a:cxnSpLocks/>
            </p:cNvCxnSpPr>
            <p:nvPr/>
          </p:nvCxnSpPr>
          <p:spPr bwMode="auto">
            <a:xfrm>
              <a:off x="2260233" y="4474514"/>
              <a:ext cx="0" cy="743589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4" descr="Bildergebnis für empiar"/>
            <p:cNvPicPr>
              <a:picLocks noChangeAspect="1" noChangeArrowheads="1"/>
            </p:cNvPicPr>
            <p:nvPr/>
          </p:nvPicPr>
          <p:blipFill>
            <a:blip r:embed="rId4"/>
            <a:srcRect t="37271" b="37282"/>
            <a:stretch/>
          </p:blipFill>
          <p:spPr bwMode="auto">
            <a:xfrm>
              <a:off x="1512669" y="4318128"/>
              <a:ext cx="1534133" cy="311483"/>
            </a:xfrm>
            <a:prstGeom prst="rect">
              <a:avLst/>
            </a:prstGeom>
            <a:noFill/>
          </p:spPr>
        </p:pic>
      </p:grpSp>
      <p:sp>
        <p:nvSpPr>
          <p:cNvPr id="18" name="Textfeld 42"/>
          <p:cNvSpPr/>
          <p:nvPr/>
        </p:nvSpPr>
        <p:spPr bwMode="auto">
          <a:xfrm>
            <a:off x="5823231" y="422910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800" b="0" i="0" u="none" strike="noStrike" cap="none" spc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Arial"/>
                <a:cs typeface="Arial"/>
              </a:rPr>
              <a:t>2019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grpSp>
        <p:nvGrpSpPr>
          <p:cNvPr id="19" name="Group 28"/>
          <p:cNvGrpSpPr/>
          <p:nvPr/>
        </p:nvGrpSpPr>
        <p:grpSpPr bwMode="auto">
          <a:xfrm>
            <a:off x="2765788" y="2840601"/>
            <a:ext cx="2085344" cy="2920880"/>
            <a:chOff x="2765788" y="2564820"/>
            <a:chExt cx="2085344" cy="2920880"/>
          </a:xfrm>
        </p:grpSpPr>
        <p:pic>
          <p:nvPicPr>
            <p:cNvPr id="20" name="Grafik 10" descr="Ein Bild, das Zeichnung enthält.&#10;&#10;Automatisch generierte Beschreibung"/>
            <p:cNvPicPr>
              <a:picLocks noChangeAspect="1"/>
            </p:cNvPicPr>
            <p:nvPr/>
          </p:nvPicPr>
          <p:blipFill>
            <a:blip r:embed="rId5"/>
            <a:srcRect l="13434" t="16571" b="13858"/>
            <a:stretch/>
          </p:blipFill>
          <p:spPr bwMode="auto">
            <a:xfrm>
              <a:off x="2838847" y="2564820"/>
              <a:ext cx="2012284" cy="786370"/>
            </a:xfrm>
            <a:prstGeom prst="rect">
              <a:avLst/>
            </a:prstGeom>
          </p:spPr>
        </p:pic>
        <p:sp>
          <p:nvSpPr>
            <p:cNvPr id="21" name="Textfeld 41"/>
            <p:cNvSpPr/>
            <p:nvPr/>
          </p:nvSpPr>
          <p:spPr bwMode="auto">
            <a:xfrm>
              <a:off x="3971137" y="5116368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800" b="0" i="0" u="none" strike="noStrike" cap="none" spc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  <a:ea typeface="Arial"/>
                  <a:cs typeface="Arial"/>
                </a:rPr>
                <a:t>2017</a:t>
              </a: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cxnSp>
          <p:nvCxnSpPr>
            <p:cNvPr id="22" name="Straight Connector 13"/>
            <p:cNvCxnSpPr>
              <a:cxnSpLocks/>
            </p:cNvCxnSpPr>
            <p:nvPr/>
          </p:nvCxnSpPr>
          <p:spPr bwMode="auto">
            <a:xfrm>
              <a:off x="4297508" y="3593940"/>
              <a:ext cx="0" cy="1557346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6"/>
            <p:cNvSpPr/>
            <p:nvPr/>
          </p:nvSpPr>
          <p:spPr bwMode="auto">
            <a:xfrm>
              <a:off x="2765788" y="3314246"/>
              <a:ext cx="1830908" cy="27969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500" i="1">
                  <a:solidFill>
                    <a:prstClr val="black"/>
                  </a:solidFill>
                  <a:latin typeface="Calibri"/>
                  <a:cs typeface="Calibri"/>
                </a:rPr>
                <a:t>b</a:t>
              </a:r>
              <a:r>
                <a:rPr lang="en-US" sz="1500" i="1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libri"/>
                  <a:ea typeface="Arial"/>
                  <a:cs typeface="Calibri"/>
                </a:rPr>
                <a:t>ecomes a non-profit</a:t>
              </a:r>
              <a:endParaRPr/>
            </a:p>
          </p:txBody>
        </p:sp>
      </p:grpSp>
      <p:cxnSp>
        <p:nvCxnSpPr>
          <p:cNvPr id="24" name="Straight Connector 13"/>
          <p:cNvCxnSpPr>
            <a:cxnSpLocks/>
          </p:cNvCxnSpPr>
          <p:nvPr/>
        </p:nvCxnSpPr>
        <p:spPr bwMode="auto">
          <a:xfrm>
            <a:off x="6129929" y="2745349"/>
            <a:ext cx="0" cy="116270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31"/>
          <p:cNvGrpSpPr/>
          <p:nvPr/>
        </p:nvGrpSpPr>
        <p:grpSpPr bwMode="auto">
          <a:xfrm>
            <a:off x="5978402" y="4545679"/>
            <a:ext cx="2154455" cy="1630434"/>
            <a:chOff x="6049961" y="4246124"/>
            <a:chExt cx="2154455" cy="1630434"/>
          </a:xfrm>
        </p:grpSpPr>
        <p:pic>
          <p:nvPicPr>
            <p:cNvPr id="26" name="Picture 2" descr="BioImage Archive Logo"/>
            <p:cNvPicPr>
              <a:picLocks noChangeAspect="1" noChangeArrowheads="1"/>
            </p:cNvPicPr>
            <p:nvPr/>
          </p:nvPicPr>
          <p:blipFill>
            <a:blip r:embed="rId6"/>
            <a:srcRect r="87592"/>
            <a:stretch/>
          </p:blipFill>
          <p:spPr bwMode="auto">
            <a:xfrm>
              <a:off x="6168577" y="4660316"/>
              <a:ext cx="525394" cy="464234"/>
            </a:xfrm>
            <a:prstGeom prst="rect">
              <a:avLst/>
            </a:prstGeom>
            <a:noFill/>
          </p:spPr>
        </p:pic>
        <p:sp>
          <p:nvSpPr>
            <p:cNvPr id="27" name="Textfeld 27"/>
            <p:cNvSpPr>
              <a:spLocks/>
            </p:cNvSpPr>
            <p:nvPr/>
          </p:nvSpPr>
          <p:spPr bwMode="auto">
            <a:xfrm>
              <a:off x="6061188" y="5030172"/>
              <a:ext cx="2143228" cy="846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6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"/>
                  <a:ea typeface="Arial"/>
                  <a:cs typeface="Arial"/>
                </a:rPr>
                <a:t>BioImage Archive</a:t>
              </a:r>
              <a:endParaRPr/>
            </a:p>
            <a:p>
              <a:pPr>
                <a:defRPr/>
              </a:pPr>
              <a:r>
                <a:rPr lang="en-US" sz="1500" i="1">
                  <a:solidFill>
                    <a:prstClr val="black"/>
                  </a:solidFill>
                  <a:cs typeface="Calibri"/>
                </a:rPr>
                <a:t>technical launch</a:t>
              </a:r>
              <a:br>
                <a:rPr lang="de-DE"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"/>
                  <a:ea typeface="Arial"/>
                  <a:cs typeface="Arial"/>
                </a:rPr>
              </a:br>
              <a:endParaRPr lang="de-DE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28" name="Straight Connector 13"/>
            <p:cNvCxnSpPr>
              <a:cxnSpLocks/>
            </p:cNvCxnSpPr>
            <p:nvPr/>
          </p:nvCxnSpPr>
          <p:spPr bwMode="auto">
            <a:xfrm>
              <a:off x="6201488" y="4246124"/>
              <a:ext cx="0" cy="32675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6"/>
            <p:cNvSpPr/>
            <p:nvPr/>
          </p:nvSpPr>
          <p:spPr bwMode="auto">
            <a:xfrm>
              <a:off x="6049961" y="5375290"/>
              <a:ext cx="1815382" cy="33288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endParaRPr>
            </a:p>
          </p:txBody>
        </p:sp>
      </p:grpSp>
      <p:grpSp>
        <p:nvGrpSpPr>
          <p:cNvPr id="30" name="Group 29"/>
          <p:cNvGrpSpPr/>
          <p:nvPr/>
        </p:nvGrpSpPr>
        <p:grpSpPr bwMode="auto">
          <a:xfrm>
            <a:off x="4717254" y="4994968"/>
            <a:ext cx="2821331" cy="1453332"/>
            <a:chOff x="4799632" y="4877232"/>
            <a:chExt cx="2821331" cy="1453332"/>
          </a:xfrm>
        </p:grpSpPr>
        <p:sp>
          <p:nvSpPr>
            <p:cNvPr id="31" name="Textfeld 41"/>
            <p:cNvSpPr/>
            <p:nvPr/>
          </p:nvSpPr>
          <p:spPr bwMode="auto">
            <a:xfrm>
              <a:off x="4799632" y="487723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800" b="0" i="0" u="none" strike="noStrike" cap="none" spc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  <a:ea typeface="Arial"/>
                  <a:cs typeface="Arial"/>
                </a:rPr>
                <a:t>2018</a:t>
              </a: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cxnSp>
          <p:nvCxnSpPr>
            <p:cNvPr id="32" name="Straight Connector 13"/>
            <p:cNvCxnSpPr>
              <a:cxnSpLocks/>
            </p:cNvCxnSpPr>
            <p:nvPr/>
          </p:nvCxnSpPr>
          <p:spPr bwMode="auto">
            <a:xfrm>
              <a:off x="5153236" y="5234340"/>
              <a:ext cx="0" cy="613423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6"/>
            <p:cNvSpPr/>
            <p:nvPr/>
          </p:nvSpPr>
          <p:spPr bwMode="auto">
            <a:xfrm>
              <a:off x="5037199" y="5915699"/>
              <a:ext cx="2583764" cy="4148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500" i="1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libri"/>
                  <a:ea typeface="Arial"/>
                  <a:cs typeface="Calibri"/>
                </a:rPr>
                <a:t>Community call for a public image archive (Swedlow, 2018)</a:t>
              </a:r>
              <a:endParaRPr/>
            </a:p>
          </p:txBody>
        </p:sp>
      </p:grpSp>
      <p:sp>
        <p:nvSpPr>
          <p:cNvPr id="34" name="Textfeld 42"/>
          <p:cNvSpPr/>
          <p:nvPr/>
        </p:nvSpPr>
        <p:spPr bwMode="auto">
          <a:xfrm>
            <a:off x="7929792" y="253998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800" b="0" i="0" u="none" strike="noStrike" cap="none" spc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Arial"/>
                <a:cs typeface="Arial"/>
              </a:rPr>
              <a:t>2021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cxnSp>
        <p:nvCxnSpPr>
          <p:cNvPr id="35" name="Straight Connector 13"/>
          <p:cNvCxnSpPr>
            <a:cxnSpLocks/>
          </p:cNvCxnSpPr>
          <p:nvPr/>
        </p:nvCxnSpPr>
        <p:spPr bwMode="auto">
          <a:xfrm>
            <a:off x="8215784" y="2902003"/>
            <a:ext cx="0" cy="6706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6"/>
          <p:cNvSpPr/>
          <p:nvPr/>
        </p:nvSpPr>
        <p:spPr bwMode="auto">
          <a:xfrm>
            <a:off x="8051302" y="3583007"/>
            <a:ext cx="1628143" cy="980707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99040" tIns="0" rIns="0" bIns="0" numCol="1" spcCol="1270" anchor="t" anchorCtr="0">
            <a:noAutofit/>
          </a:bodyPr>
          <a:lstStyle/>
          <a:p>
            <a:pPr marL="0" marR="0" lvl="0" indent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Community call for data standards</a:t>
            </a:r>
            <a:endParaRPr/>
          </a:p>
          <a:p>
            <a:pPr marL="0" marR="0" lvl="0" indent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5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(Swedlow, 2021)</a:t>
            </a:r>
            <a:endParaRPr/>
          </a:p>
        </p:txBody>
      </p:sp>
      <p:cxnSp>
        <p:nvCxnSpPr>
          <p:cNvPr id="37" name="Straight Connector 13"/>
          <p:cNvCxnSpPr>
            <a:cxnSpLocks/>
          </p:cNvCxnSpPr>
          <p:nvPr/>
        </p:nvCxnSpPr>
        <p:spPr bwMode="auto">
          <a:xfrm flipH="1">
            <a:off x="8212837" y="1817636"/>
            <a:ext cx="5895" cy="26762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8"/>
          <p:cNvSpPr/>
          <p:nvPr/>
        </p:nvSpPr>
        <p:spPr bwMode="auto">
          <a:xfrm>
            <a:off x="8051302" y="6025601"/>
            <a:ext cx="2506846" cy="553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1500" b="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cs typeface="Arial"/>
              </a:rPr>
              <a:t>funding for OME-NGFF</a:t>
            </a:r>
            <a:br>
              <a:rPr lang="de-DE" sz="1500" i="1">
                <a:solidFill>
                  <a:prstClr val="black"/>
                </a:solidFill>
                <a:latin typeface="Calibri"/>
                <a:cs typeface="Arial"/>
              </a:rPr>
            </a:br>
            <a:r>
              <a:rPr lang="de-DE" sz="1500" i="1">
                <a:solidFill>
                  <a:prstClr val="black"/>
                </a:solidFill>
                <a:latin typeface="Calibri"/>
                <a:cs typeface="Arial"/>
              </a:rPr>
              <a:t>awarded to </a:t>
            </a:r>
            <a:r>
              <a:rPr lang="de-DE" sz="1500" i="1">
                <a:solidFill>
                  <a:prstClr val="black"/>
                </a:solidFill>
                <a:cs typeface="Arial"/>
              </a:rPr>
              <a:t>GerBI/J. Moore </a:t>
            </a:r>
            <a:endParaRPr lang="de-DE" sz="1500" b="0" i="1" u="none" strike="noStrike" cap="none" spc="0">
              <a:ln>
                <a:noFill/>
              </a:ln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39" name="TextBox 70"/>
          <p:cNvSpPr>
            <a:spLocks/>
          </p:cNvSpPr>
          <p:nvPr/>
        </p:nvSpPr>
        <p:spPr bwMode="auto">
          <a:xfrm>
            <a:off x="10006140" y="1413690"/>
            <a:ext cx="18695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>
                <a:solidFill>
                  <a:prstClr val="black">
                    <a:lumMod val="65000"/>
                    <a:lumOff val="35000"/>
                  </a:prstClr>
                </a:solidFill>
              </a:rPr>
              <a:t>2023-2028</a:t>
            </a:r>
            <a:endParaRPr/>
          </a:p>
          <a:p>
            <a:pPr>
              <a:defRPr/>
            </a:pPr>
            <a:endParaRPr lang="de-DE" sz="400" b="1"/>
          </a:p>
        </p:txBody>
      </p:sp>
      <p:sp>
        <p:nvSpPr>
          <p:cNvPr id="40" name="TextBox 71"/>
          <p:cNvSpPr>
            <a:spLocks/>
          </p:cNvSpPr>
          <p:nvPr/>
        </p:nvSpPr>
        <p:spPr bwMode="auto">
          <a:xfrm>
            <a:off x="44046" y="5617036"/>
            <a:ext cx="13129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500" i="1"/>
              <a:t>Swedlow et al.</a:t>
            </a:r>
            <a:endParaRPr/>
          </a:p>
          <a:p>
            <a:pPr>
              <a:defRPr/>
            </a:pPr>
            <a:r>
              <a:rPr lang="de-DE" sz="1500" i="1"/>
              <a:t>found OME</a:t>
            </a:r>
            <a:endParaRPr/>
          </a:p>
        </p:txBody>
      </p:sp>
      <p:grpSp>
        <p:nvGrpSpPr>
          <p:cNvPr id="41" name="Group 33"/>
          <p:cNvGrpSpPr/>
          <p:nvPr/>
        </p:nvGrpSpPr>
        <p:grpSpPr bwMode="auto">
          <a:xfrm>
            <a:off x="9025648" y="1666540"/>
            <a:ext cx="3037252" cy="2310654"/>
            <a:chOff x="9192621" y="1602932"/>
            <a:chExt cx="3037252" cy="2310654"/>
          </a:xfrm>
        </p:grpSpPr>
        <p:sp>
          <p:nvSpPr>
            <p:cNvPr id="42" name="Textfeld 43"/>
            <p:cNvSpPr/>
            <p:nvPr/>
          </p:nvSpPr>
          <p:spPr bwMode="auto">
            <a:xfrm>
              <a:off x="9192621" y="160293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800" b="0" i="0" u="none" strike="noStrike" cap="none" spc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  <a:ea typeface="Arial"/>
                  <a:cs typeface="Arial"/>
                </a:rPr>
                <a:t>2022</a:t>
              </a: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pic>
          <p:nvPicPr>
            <p:cNvPr id="43" name="Picture 2" descr="BioImage Archive Logo"/>
            <p:cNvPicPr>
              <a:picLocks noChangeAspect="1" noChangeArrowheads="1"/>
            </p:cNvPicPr>
            <p:nvPr/>
          </p:nvPicPr>
          <p:blipFill>
            <a:blip r:embed="rId6"/>
            <a:srcRect r="87592"/>
            <a:stretch/>
          </p:blipFill>
          <p:spPr bwMode="auto">
            <a:xfrm>
              <a:off x="9529136" y="2733093"/>
              <a:ext cx="525394" cy="464234"/>
            </a:xfrm>
            <a:prstGeom prst="rect">
              <a:avLst/>
            </a:prstGeom>
            <a:noFill/>
          </p:spPr>
        </p:pic>
        <p:sp>
          <p:nvSpPr>
            <p:cNvPr id="44" name="Textfeld 45"/>
            <p:cNvSpPr>
              <a:spLocks/>
            </p:cNvSpPr>
            <p:nvPr/>
          </p:nvSpPr>
          <p:spPr bwMode="auto">
            <a:xfrm>
              <a:off x="9440889" y="3100870"/>
              <a:ext cx="59467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7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al"/>
                  <a:ea typeface="Arial"/>
                  <a:cs typeface="Arial"/>
                </a:rPr>
                <a:t>BIA</a:t>
              </a:r>
              <a:endParaRPr/>
            </a:p>
          </p:txBody>
        </p:sp>
        <p:sp>
          <p:nvSpPr>
            <p:cNvPr id="45" name="Rectangle 6"/>
            <p:cNvSpPr/>
            <p:nvPr/>
          </p:nvSpPr>
          <p:spPr bwMode="auto">
            <a:xfrm>
              <a:off x="9962898" y="2683741"/>
              <a:ext cx="1746006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horz" wrap="square" lIns="99040" tIns="0" rIns="0" bIns="0" numCol="1" spcCol="1270" anchor="t" anchorCtr="0">
              <a:noAutofit/>
            </a:bodyPr>
            <a:lstStyle/>
            <a:p>
              <a:pPr marL="0" marR="0" lvl="0" indent="0" algn="l" defTabSz="7112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500" i="1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libri"/>
                  <a:ea typeface="Arial"/>
                  <a:cs typeface="Calibri"/>
                </a:rPr>
                <a:t>ready to become the central community repository</a:t>
              </a:r>
              <a:endParaRPr/>
            </a:p>
          </p:txBody>
        </p:sp>
        <p:cxnSp>
          <p:nvCxnSpPr>
            <p:cNvPr id="46" name="Straight Connector 13"/>
            <p:cNvCxnSpPr>
              <a:cxnSpLocks/>
            </p:cNvCxnSpPr>
            <p:nvPr/>
          </p:nvCxnSpPr>
          <p:spPr bwMode="auto">
            <a:xfrm>
              <a:off x="9541041" y="1913744"/>
              <a:ext cx="0" cy="743589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72"/>
            <p:cNvSpPr>
              <a:spLocks/>
            </p:cNvSpPr>
            <p:nvPr/>
          </p:nvSpPr>
          <p:spPr bwMode="auto">
            <a:xfrm>
              <a:off x="9962692" y="3359589"/>
              <a:ext cx="226718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 sz="1500" i="1"/>
                <a:t>(OME-NGFF to be</a:t>
              </a:r>
              <a:br>
                <a:rPr lang="de-DE" sz="1500" i="1"/>
              </a:br>
              <a:r>
                <a:rPr lang="de-DE" sz="1500" i="1"/>
                <a:t>adopted by BIA)</a:t>
              </a:r>
              <a:endParaRPr/>
            </a:p>
          </p:txBody>
        </p:sp>
      </p:grpSp>
      <p:sp>
        <p:nvSpPr>
          <p:cNvPr id="48" name="Textfeld 42"/>
          <p:cNvSpPr/>
          <p:nvPr/>
        </p:nvSpPr>
        <p:spPr bwMode="auto">
          <a:xfrm>
            <a:off x="6861579" y="34378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800" b="0" i="0" u="none" strike="noStrike" cap="none" spc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Arial"/>
                <a:cs typeface="Arial"/>
              </a:rPr>
              <a:t>2020</a:t>
            </a:r>
            <a:endParaRPr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cxnSp>
        <p:nvCxnSpPr>
          <p:cNvPr id="49" name="Straight Connector 27"/>
          <p:cNvCxnSpPr>
            <a:cxnSpLocks/>
          </p:cNvCxnSpPr>
          <p:nvPr/>
        </p:nvCxnSpPr>
        <p:spPr bwMode="auto">
          <a:xfrm flipV="1">
            <a:off x="6181143" y="3270431"/>
            <a:ext cx="913977" cy="75384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6"/>
          <p:cNvSpPr/>
          <p:nvPr/>
        </p:nvSpPr>
        <p:spPr bwMode="auto">
          <a:xfrm>
            <a:off x="7067121" y="1564867"/>
            <a:ext cx="1294065" cy="256796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spcFirstLastPara="0" vert="horz" wrap="square" lIns="99040" tIns="0" rIns="0" bIns="0" numCol="1" spcCol="1270" anchor="t" anchorCtr="0">
            <a:noAutofit/>
          </a:bodyPr>
          <a:lstStyle/>
          <a:p>
            <a:pPr marL="0" marR="0" lvl="0" indent="0" algn="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Calibri"/>
              </a:rPr>
              <a:t>NFDI 3rd Call</a:t>
            </a:r>
            <a:endParaRPr/>
          </a:p>
        </p:txBody>
      </p:sp>
      <p:pic>
        <p:nvPicPr>
          <p:cNvPr id="51" name="Picture 2" descr="Jason Swedlow (@jrswedlow) / Twitter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89622" y="5098294"/>
            <a:ext cx="561899" cy="491775"/>
          </a:xfrm>
          <a:prstGeom prst="rect">
            <a:avLst/>
          </a:prstGeom>
          <a:noFill/>
        </p:spPr>
      </p:pic>
      <p:grpSp>
        <p:nvGrpSpPr>
          <p:cNvPr id="52" name="Group 26"/>
          <p:cNvGrpSpPr/>
          <p:nvPr/>
        </p:nvGrpSpPr>
        <p:grpSpPr bwMode="auto">
          <a:xfrm>
            <a:off x="2843609" y="4183469"/>
            <a:ext cx="1391728" cy="1950794"/>
            <a:chOff x="2843609" y="3904703"/>
            <a:chExt cx="1391728" cy="1950794"/>
          </a:xfrm>
        </p:grpSpPr>
        <p:sp>
          <p:nvSpPr>
            <p:cNvPr id="53" name="Textfeld 41"/>
            <p:cNvSpPr/>
            <p:nvPr/>
          </p:nvSpPr>
          <p:spPr bwMode="auto">
            <a:xfrm>
              <a:off x="3142066" y="5486165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1800" b="0" i="0" u="none" strike="noStrike" cap="none" spc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  <a:ea typeface="Arial"/>
                  <a:cs typeface="Arial"/>
                </a:rPr>
                <a:t>2016</a:t>
              </a:r>
              <a:endParaRPr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endParaRPr>
            </a:p>
          </p:txBody>
        </p:sp>
        <p:pic>
          <p:nvPicPr>
            <p:cNvPr id="54" name="Grafik 55"/>
            <p:cNvPicPr/>
            <p:nvPr/>
          </p:nvPicPr>
          <p:blipFill>
            <a:blip r:embed="rId8"/>
            <a:stretch/>
          </p:blipFill>
          <p:spPr bwMode="auto">
            <a:xfrm>
              <a:off x="2914680" y="3904703"/>
              <a:ext cx="1215776" cy="470099"/>
            </a:xfrm>
            <a:prstGeom prst="rect">
              <a:avLst/>
            </a:prstGeom>
            <a:noFill/>
          </p:spPr>
        </p:pic>
        <p:cxnSp>
          <p:nvCxnSpPr>
            <p:cNvPr id="55" name="Straight Connector 13"/>
            <p:cNvCxnSpPr>
              <a:cxnSpLocks/>
            </p:cNvCxnSpPr>
            <p:nvPr/>
          </p:nvCxnSpPr>
          <p:spPr bwMode="auto">
            <a:xfrm>
              <a:off x="3468437" y="4735741"/>
              <a:ext cx="0" cy="743589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10"/>
            <p:cNvSpPr/>
            <p:nvPr/>
          </p:nvSpPr>
          <p:spPr bwMode="auto">
            <a:xfrm>
              <a:off x="2843609" y="4403818"/>
              <a:ext cx="1391728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1">
                  <a:solidFill>
                    <a:srgbClr val="FF9900"/>
                  </a:solidFill>
                  <a:latin typeface="Source Sans Pro"/>
                </a:rPr>
                <a:t>SSBD</a:t>
              </a:r>
              <a:r>
                <a:rPr lang="en-US" sz="1400" b="1">
                  <a:solidFill>
                    <a:srgbClr val="999999"/>
                  </a:solidFill>
                  <a:latin typeface="Source Sans Pro"/>
                </a:rPr>
                <a:t>:database</a:t>
              </a:r>
              <a:endParaRPr lang="en-US" sz="1400"/>
            </a:p>
          </p:txBody>
        </p:sp>
      </p:grpSp>
      <p:pic>
        <p:nvPicPr>
          <p:cNvPr id="57" name="Picture 4" descr="nfdi | Nationale Forschungsdateninfrastruktur e. V."/>
          <p:cNvPicPr>
            <a:picLocks noChangeAspect="1" noChangeArrowheads="1"/>
          </p:cNvPicPr>
          <p:nvPr/>
        </p:nvPicPr>
        <p:blipFill>
          <a:blip r:embed="rId9"/>
          <a:srcRect l="12964" t="13829" r="12560" b="48753"/>
          <a:stretch/>
        </p:blipFill>
        <p:spPr bwMode="auto">
          <a:xfrm rot="19085630">
            <a:off x="6292942" y="2607076"/>
            <a:ext cx="1244726" cy="611624"/>
          </a:xfrm>
          <a:prstGeom prst="rect">
            <a:avLst/>
          </a:prstGeom>
          <a:noFill/>
        </p:spPr>
      </p:pic>
      <p:pic>
        <p:nvPicPr>
          <p:cNvPr id="58" name="Picture 6" descr="The Chan Zuckerberg Initiative Supports Racial Diversity in Education to  Improve Outcomes for All Students · The Hunt Institute"/>
          <p:cNvPicPr>
            <a:picLocks noChangeAspect="1" noChangeArrowheads="1"/>
          </p:cNvPicPr>
          <p:nvPr/>
        </p:nvPicPr>
        <p:blipFill>
          <a:blip r:embed="rId10"/>
          <a:srcRect l="17227" t="13829" r="16958" b="7063"/>
          <a:stretch/>
        </p:blipFill>
        <p:spPr bwMode="auto">
          <a:xfrm>
            <a:off x="8114327" y="5474285"/>
            <a:ext cx="1054559" cy="665949"/>
          </a:xfrm>
          <a:prstGeom prst="rect">
            <a:avLst/>
          </a:prstGeom>
          <a:noFill/>
        </p:spPr>
      </p:pic>
      <p:grpSp>
        <p:nvGrpSpPr>
          <p:cNvPr id="59" name="Group 25"/>
          <p:cNvGrpSpPr/>
          <p:nvPr/>
        </p:nvGrpSpPr>
        <p:grpSpPr bwMode="auto">
          <a:xfrm>
            <a:off x="1011816" y="3781215"/>
            <a:ext cx="2599194" cy="2648441"/>
            <a:chOff x="1011816" y="3603115"/>
            <a:chExt cx="2599194" cy="2648441"/>
          </a:xfrm>
        </p:grpSpPr>
        <p:grpSp>
          <p:nvGrpSpPr>
            <p:cNvPr id="60" name="Group 19"/>
            <p:cNvGrpSpPr/>
            <p:nvPr/>
          </p:nvGrpSpPr>
          <p:grpSpPr bwMode="auto">
            <a:xfrm>
              <a:off x="1011816" y="3739230"/>
              <a:ext cx="2599194" cy="2512327"/>
              <a:chOff x="654376" y="2552061"/>
              <a:chExt cx="2599194" cy="2512327"/>
            </a:xfrm>
          </p:grpSpPr>
          <p:sp>
            <p:nvSpPr>
              <p:cNvPr id="61" name="Rectangle 6"/>
              <p:cNvSpPr/>
              <p:nvPr/>
            </p:nvSpPr>
            <p:spPr bwMode="auto">
              <a:xfrm>
                <a:off x="654376" y="2552061"/>
                <a:ext cx="2599194" cy="15301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/>
            </p:style>
            <p:txBody>
              <a:bodyPr spcFirstLastPara="0" vert="horz" wrap="square" lIns="99040" tIns="0" rIns="0" bIns="0" numCol="1" spcCol="1270" anchor="t" anchorCtr="0">
                <a:noAutofit/>
              </a:bodyPr>
              <a:lstStyle/>
              <a:p>
                <a:pPr marL="0" marR="0" lvl="0" indent="0" algn="l" defTabSz="71120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Arial"/>
                    <a:cs typeface="Calibri"/>
                  </a:rPr>
                  <a:t>                     </a:t>
                </a:r>
                <a:endParaRPr/>
              </a:p>
              <a:p>
                <a:pPr marL="0" marR="0" lvl="0" indent="0" algn="l" defTabSz="71120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Arial"/>
                    <a:cs typeface="Calibri"/>
                  </a:rPr>
                  <a:t>funds</a:t>
                </a:r>
                <a:endParaRPr/>
              </a:p>
              <a:p>
                <a:pPr marL="0" marR="0" lvl="0" indent="0" algn="l" defTabSz="71120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Arial"/>
                    <a:cs typeface="Calibri"/>
                  </a:rPr>
                  <a:t>German</a:t>
                </a:r>
                <a:b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Arial"/>
                    <a:cs typeface="Calibri"/>
                  </a:rPr>
                </a:br>
                <a: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Arial"/>
                    <a:cs typeface="Calibri"/>
                  </a:rPr>
                  <a:t>BioImaging</a:t>
                </a:r>
                <a:endParaRPr/>
              </a:p>
              <a:p>
                <a:pPr marL="0" marR="0" lvl="0" indent="0" algn="l" defTabSz="71120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1500">
                    <a:solidFill>
                      <a:prstClr val="black"/>
                    </a:solidFill>
                    <a:latin typeface="Calibri"/>
                    <a:cs typeface="Calibri"/>
                  </a:rPr>
                  <a:t>N</a:t>
                </a:r>
                <a:r>
                  <a:rPr lang="en-US" sz="1500" i="0" u="none" strike="noStrike" cap="none" spc="0">
                    <a:ln>
                      <a:noFill/>
                    </a:ln>
                    <a:solidFill>
                      <a:prstClr val="black"/>
                    </a:solidFill>
                    <a:latin typeface="Calibri"/>
                    <a:ea typeface="Arial"/>
                    <a:cs typeface="Calibri"/>
                  </a:rPr>
                  <a:t>etwork</a:t>
                </a:r>
                <a:endParaRPr/>
              </a:p>
            </p:txBody>
          </p:sp>
          <p:sp>
            <p:nvSpPr>
              <p:cNvPr id="62" name="Textfeld 40"/>
              <p:cNvSpPr/>
              <p:nvPr/>
            </p:nvSpPr>
            <p:spPr bwMode="auto">
              <a:xfrm>
                <a:off x="839936" y="4695056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de-DE" sz="1800" b="0" i="0" u="none" strike="noStrike" cap="none" spc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  <a:ea typeface="Arial"/>
                    <a:cs typeface="Arial"/>
                  </a:rPr>
                  <a:t>2012</a:t>
                </a:r>
                <a:endParaRPr sz="18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Calibri"/>
                  <a:ea typeface="Arial"/>
                  <a:cs typeface="Arial"/>
                </a:endParaRPr>
              </a:p>
            </p:txBody>
          </p:sp>
          <p:cxnSp>
            <p:nvCxnSpPr>
              <p:cNvPr id="63" name="Straight Connector 13"/>
              <p:cNvCxnSpPr>
                <a:cxnSpLocks/>
              </p:cNvCxnSpPr>
              <p:nvPr/>
            </p:nvCxnSpPr>
            <p:spPr bwMode="auto">
              <a:xfrm>
                <a:off x="1187565" y="3642587"/>
                <a:ext cx="0" cy="1124849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4" name="Picture 8"/>
            <p:cNvPicPr>
              <a:picLocks noChangeAspect="1" noChangeArrowheads="1"/>
            </p:cNvPicPr>
            <p:nvPr/>
          </p:nvPicPr>
          <p:blipFill>
            <a:blip r:embed="rId11"/>
            <a:srcRect l="1928" t="13703" r="64751" b="18085"/>
            <a:stretch/>
          </p:blipFill>
          <p:spPr bwMode="auto">
            <a:xfrm>
              <a:off x="1086612" y="3603115"/>
              <a:ext cx="895346" cy="326252"/>
            </a:xfrm>
            <a:prstGeom prst="rect">
              <a:avLst/>
            </a:prstGeom>
            <a:noFill/>
          </p:spPr>
        </p:pic>
      </p:grpSp>
      <p:cxnSp>
        <p:nvCxnSpPr>
          <p:cNvPr id="65" name="Straight Connector 101"/>
          <p:cNvCxnSpPr>
            <a:cxnSpLocks/>
            <a:endCxn id="66" idx="2"/>
          </p:cNvCxnSpPr>
          <p:nvPr/>
        </p:nvCxnSpPr>
        <p:spPr bwMode="auto">
          <a:xfrm flipV="1">
            <a:off x="7193361" y="2261250"/>
            <a:ext cx="993080" cy="913063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14"/>
          <p:cNvCxnSpPr>
            <a:cxnSpLocks/>
            <a:stCxn id="66" idx="6"/>
          </p:cNvCxnSpPr>
          <p:nvPr/>
        </p:nvCxnSpPr>
        <p:spPr bwMode="auto">
          <a:xfrm flipV="1">
            <a:off x="8257095" y="1519102"/>
            <a:ext cx="662249" cy="65095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6"/>
          <p:cNvGrpSpPr/>
          <p:nvPr/>
        </p:nvGrpSpPr>
        <p:grpSpPr bwMode="auto">
          <a:xfrm rot="18465965" flipV="1">
            <a:off x="5743919" y="2833759"/>
            <a:ext cx="2866805" cy="626007"/>
            <a:chOff x="6021385" y="1880086"/>
            <a:chExt cx="2866805" cy="626007"/>
          </a:xfrm>
        </p:grpSpPr>
        <p:sp>
          <p:nvSpPr>
            <p:cNvPr id="69" name="Ellipse 69"/>
            <p:cNvSpPr/>
            <p:nvPr/>
          </p:nvSpPr>
          <p:spPr bwMode="auto">
            <a:xfrm>
              <a:off x="6021385" y="2390894"/>
              <a:ext cx="115364" cy="115200"/>
            </a:xfrm>
            <a:prstGeom prst="ellipse">
              <a:avLst/>
            </a:prstGeom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de-DE" sz="1800" b="1" i="0" u="none" strike="noStrik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70" name="Ellipse 70"/>
            <p:cNvSpPr/>
            <p:nvPr/>
          </p:nvSpPr>
          <p:spPr bwMode="auto">
            <a:xfrm>
              <a:off x="7317981" y="2113630"/>
              <a:ext cx="115364" cy="115200"/>
            </a:xfrm>
            <a:prstGeom prst="ellipse">
              <a:avLst/>
            </a:prstGeom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de-DE" sz="1800" b="1" i="0" u="none" strike="noStrik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66" name="Ellipse 71"/>
            <p:cNvSpPr/>
            <p:nvPr/>
          </p:nvSpPr>
          <p:spPr bwMode="auto">
            <a:xfrm>
              <a:off x="8772826" y="1880086"/>
              <a:ext cx="115364" cy="115200"/>
            </a:xfrm>
            <a:prstGeom prst="ellipse">
              <a:avLst/>
            </a:prstGeom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de-DE" sz="1800" b="1" i="0" u="none" strike="noStrik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/>
                <a:ea typeface="Arial"/>
                <a:cs typeface="Arial"/>
              </a:endParaRPr>
            </a:p>
          </p:txBody>
        </p:sp>
      </p:grpSp>
      <p:sp>
        <p:nvSpPr>
          <p:cNvPr id="71" name="Rectangle 106"/>
          <p:cNvSpPr/>
          <p:nvPr/>
        </p:nvSpPr>
        <p:spPr bwMode="auto">
          <a:xfrm>
            <a:off x="44749" y="6134263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>
                <a:solidFill>
                  <a:prstClr val="black">
                    <a:lumMod val="65000"/>
                    <a:lumOff val="35000"/>
                  </a:prstClr>
                </a:solidFill>
              </a:rPr>
              <a:t>2000</a:t>
            </a:r>
            <a:endParaRPr lang="de-DE"/>
          </a:p>
        </p:txBody>
      </p:sp>
      <p:pic>
        <p:nvPicPr>
          <p:cNvPr id="72" name="Grafik 6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8093759" y="4437382"/>
            <a:ext cx="830791" cy="607611"/>
          </a:xfrm>
          <a:prstGeom prst="rect">
            <a:avLst/>
          </a:prstGeom>
        </p:spPr>
      </p:pic>
      <p:sp>
        <p:nvSpPr>
          <p:cNvPr id="73" name="Textfeld 38"/>
          <p:cNvSpPr/>
          <p:nvPr/>
        </p:nvSpPr>
        <p:spPr bwMode="auto">
          <a:xfrm>
            <a:off x="8051302" y="4997321"/>
            <a:ext cx="31288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sz="1500" b="0" i="1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cs typeface="Arial"/>
              </a:rPr>
              <a:t>funding for I3D:bio (2022-2024)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30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CD24FAE-3B57-40C1-8BD6-1AD7A48E47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5132" y="1389888"/>
            <a:ext cx="11695612" cy="4836286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4000" b="1" dirty="0">
                <a:latin typeface="+mn-lt"/>
              </a:rPr>
              <a:t>A journey to FAIR microscopy data – part III</a:t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  <a:p>
            <a:pPr marL="0" indent="0">
              <a:buNone/>
              <a:defRPr/>
            </a:pPr>
            <a:r>
              <a:rPr lang="de-DE" sz="3600" dirty="0"/>
              <a:t>NFDI4BIOIMAGE and I3D:bio </a:t>
            </a:r>
            <a:br>
              <a:rPr lang="de-DE" sz="3200" dirty="0"/>
            </a:br>
            <a:endParaRPr lang="de-DE" sz="3200" dirty="0"/>
          </a:p>
          <a:p>
            <a:pPr marL="0" indent="0">
              <a:buNone/>
              <a:defRPr/>
            </a:pPr>
            <a:endParaRPr lang="de-DE" sz="3200" dirty="0">
              <a:latin typeface="+mn-lt"/>
            </a:endParaRPr>
          </a:p>
          <a:p>
            <a:pPr marL="0" indent="0">
              <a:buNone/>
              <a:defRPr/>
            </a:pPr>
            <a:r>
              <a:rPr lang="de-DE" sz="2000" dirty="0"/>
              <a:t>Christian Schmidt</a:t>
            </a:r>
            <a:br>
              <a:rPr lang="de-DE" sz="2000" dirty="0"/>
            </a:br>
            <a:r>
              <a:rPr lang="de-DE" sz="2000" dirty="0"/>
              <a:t>Project </a:t>
            </a:r>
            <a:r>
              <a:rPr lang="de-DE" sz="2000" dirty="0" err="1"/>
              <a:t>Coordinator</a:t>
            </a:r>
            <a:endParaRPr lang="de-DE" sz="2000" dirty="0"/>
          </a:p>
          <a:p>
            <a:pPr marL="0" indent="0">
              <a:buNone/>
              <a:defRPr/>
            </a:pPr>
            <a:r>
              <a:rPr lang="de-DE" sz="2000" dirty="0"/>
              <a:t>German Cancer Research Center (DKFZ)</a:t>
            </a:r>
            <a:br>
              <a:rPr lang="de-DE" sz="2000" dirty="0"/>
            </a:br>
            <a:r>
              <a:rPr lang="de-DE" sz="2000" dirty="0"/>
              <a:t>Heidelberg</a:t>
            </a:r>
          </a:p>
          <a:p>
            <a:pPr marL="0" indent="0">
              <a:buNone/>
              <a:defRPr/>
            </a:pPr>
            <a:endParaRPr lang="de-DE" sz="2000" dirty="0">
              <a:latin typeface="+mn-lt"/>
            </a:endParaRPr>
          </a:p>
          <a:p>
            <a:pPr marL="0" indent="0">
              <a:buNone/>
              <a:defRPr/>
            </a:pPr>
            <a:r>
              <a:rPr lang="de-DE" sz="2000" dirty="0"/>
              <a:t>christian01.schmidt@dkfz-heidelberg.de</a:t>
            </a:r>
            <a:endParaRPr lang="en-US" sz="2000" dirty="0">
              <a:latin typeface="+mn-lt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PART III</a:t>
            </a:r>
          </a:p>
        </p:txBody>
      </p:sp>
      <p:pic>
        <p:nvPicPr>
          <p:cNvPr id="9" name="Picture 2" descr="https://nfdi4bioimage.de/fileadmin/_processed_/6/d/csm_Ca-flux_crop_5dcf92a5a4.jpg">
            <a:extLst>
              <a:ext uri="{FF2B5EF4-FFF2-40B4-BE49-F238E27FC236}">
                <a16:creationId xmlns:a16="http://schemas.microsoft.com/office/drawing/2014/main" id="{68CEB48F-ED4A-44A8-BCA6-ED04F3C99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091764"/>
            <a:ext cx="5327608" cy="313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B1678CAC-7276-463F-8799-6EB89A67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382571C1-5971-4182-A0D1-FA27897E0DB1}"/>
              </a:ext>
            </a:extLst>
          </p:cNvPr>
          <p:cNvSpPr txBox="1"/>
          <p:nvPr/>
        </p:nvSpPr>
        <p:spPr bwMode="auto">
          <a:xfrm>
            <a:off x="8478036" y="187554"/>
            <a:ext cx="35495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Except</a:t>
            </a:r>
            <a:r>
              <a:rPr lang="de-DE" sz="900" dirty="0"/>
              <a:t> </a:t>
            </a:r>
            <a:r>
              <a:rPr lang="de-DE" sz="900" dirty="0" err="1"/>
              <a:t>for</a:t>
            </a:r>
            <a:r>
              <a:rPr lang="de-DE" sz="900" dirty="0"/>
              <a:t>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used</a:t>
            </a:r>
            <a:r>
              <a:rPr lang="de-DE" sz="900" dirty="0"/>
              <a:t> </a:t>
            </a:r>
            <a:r>
              <a:rPr lang="de-DE" sz="900" dirty="0" err="1"/>
              <a:t>logos</a:t>
            </a:r>
            <a:r>
              <a:rPr lang="de-DE" sz="900" dirty="0"/>
              <a:t> and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cited</a:t>
            </a:r>
            <a:r>
              <a:rPr lang="de-DE" sz="900" dirty="0"/>
              <a:t> </a:t>
            </a:r>
            <a:r>
              <a:rPr lang="de-DE" sz="900" dirty="0" err="1"/>
              <a:t>journal</a:t>
            </a:r>
            <a:r>
              <a:rPr lang="de-DE" sz="900" dirty="0"/>
              <a:t> </a:t>
            </a:r>
            <a:r>
              <a:rPr lang="de-DE" sz="900" dirty="0" err="1"/>
              <a:t>covers</a:t>
            </a:r>
            <a:r>
              <a:rPr lang="de-DE" sz="900" dirty="0"/>
              <a:t>,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content</a:t>
            </a:r>
            <a:r>
              <a:rPr lang="de-DE" sz="900" dirty="0"/>
              <a:t> of </a:t>
            </a:r>
            <a:r>
              <a:rPr lang="de-DE" sz="900" dirty="0" err="1"/>
              <a:t>these</a:t>
            </a:r>
            <a:r>
              <a:rPr lang="de-DE" sz="900" dirty="0"/>
              <a:t> </a:t>
            </a:r>
            <a:r>
              <a:rPr lang="de-DE" sz="900" dirty="0" err="1"/>
              <a:t>slides</a:t>
            </a:r>
            <a:r>
              <a:rPr lang="de-DE" sz="900" dirty="0"/>
              <a:t> </a:t>
            </a:r>
            <a:r>
              <a:rPr lang="de-DE" sz="900" dirty="0" err="1"/>
              <a:t>is</a:t>
            </a:r>
            <a:r>
              <a:rPr lang="de-DE" sz="900" dirty="0"/>
              <a:t> </a:t>
            </a:r>
            <a:r>
              <a:rPr lang="de-DE" sz="900" dirty="0" err="1"/>
              <a:t>shared</a:t>
            </a:r>
            <a:r>
              <a:rPr lang="de-DE" sz="900" dirty="0"/>
              <a:t> </a:t>
            </a:r>
            <a:r>
              <a:rPr lang="de-DE" sz="900" dirty="0" err="1"/>
              <a:t>under</a:t>
            </a:r>
            <a:r>
              <a:rPr lang="de-DE" sz="900" dirty="0"/>
              <a:t>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terms</a:t>
            </a:r>
            <a:r>
              <a:rPr lang="de-DE" sz="900" dirty="0"/>
              <a:t> of </a:t>
            </a:r>
            <a:r>
              <a:rPr lang="de-DE" sz="900" dirty="0">
                <a:hlinkClick r:id="rId4"/>
              </a:rPr>
              <a:t>Creative Commons Attribution License (CC-BY 4.0)</a:t>
            </a:r>
            <a:r>
              <a:rPr lang="de-DE" sz="900" dirty="0"/>
              <a:t> </a:t>
            </a:r>
            <a:r>
              <a:rPr lang="de-DE" sz="900" dirty="0" err="1"/>
              <a:t>unless</a:t>
            </a:r>
            <a:r>
              <a:rPr lang="de-DE" sz="900" dirty="0"/>
              <a:t>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de-DE" sz="900" dirty="0" err="1"/>
              <a:t>content</a:t>
            </a:r>
            <a:r>
              <a:rPr lang="de-DE" sz="900" dirty="0"/>
              <a:t> </a:t>
            </a:r>
            <a:r>
              <a:rPr lang="de-DE" sz="900" dirty="0" err="1"/>
              <a:t>is</a:t>
            </a:r>
            <a:r>
              <a:rPr lang="de-DE" sz="900" dirty="0"/>
              <a:t> </a:t>
            </a:r>
            <a:r>
              <a:rPr lang="de-DE" sz="900" dirty="0" err="1"/>
              <a:t>marked</a:t>
            </a:r>
            <a:r>
              <a:rPr lang="de-DE" sz="900" dirty="0"/>
              <a:t> </a:t>
            </a:r>
            <a:r>
              <a:rPr lang="de-DE" sz="900" dirty="0" err="1"/>
              <a:t>otherwise</a:t>
            </a:r>
            <a:r>
              <a:rPr lang="de-DE" sz="900" dirty="0"/>
              <a:t>.</a:t>
            </a:r>
          </a:p>
        </p:txBody>
      </p:sp>
      <p:pic>
        <p:nvPicPr>
          <p:cNvPr id="12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AC63B913-1212-40AC-8403-BF53980E7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085" y="274085"/>
            <a:ext cx="647057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762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31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200" dirty="0" err="1">
                <a:latin typeface="+mj-lt"/>
              </a:rPr>
              <a:t>Significance</a:t>
            </a:r>
            <a:r>
              <a:rPr lang="de-DE" sz="3200" dirty="0">
                <a:latin typeface="+mj-lt"/>
              </a:rPr>
              <a:t> of </a:t>
            </a:r>
            <a:r>
              <a:rPr lang="de-DE" sz="3200" dirty="0" err="1">
                <a:latin typeface="+mj-lt"/>
              </a:rPr>
              <a:t>research</a:t>
            </a:r>
            <a:r>
              <a:rPr lang="de-DE" sz="3200" dirty="0">
                <a:latin typeface="+mj-lt"/>
              </a:rPr>
              <a:t> </a:t>
            </a:r>
            <a:r>
              <a:rPr lang="de-DE" sz="3200" dirty="0" err="1">
                <a:latin typeface="+mj-lt"/>
              </a:rPr>
              <a:t>data</a:t>
            </a:r>
            <a:r>
              <a:rPr lang="de-DE" sz="3200" dirty="0">
                <a:latin typeface="+mj-lt"/>
              </a:rPr>
              <a:t> </a:t>
            </a:r>
            <a:r>
              <a:rPr lang="de-DE" sz="3200" dirty="0" err="1">
                <a:latin typeface="+mj-lt"/>
              </a:rPr>
              <a:t>management</a:t>
            </a:r>
            <a:endParaRPr lang="de-DE" sz="3200" dirty="0">
              <a:latin typeface="+mj-lt"/>
            </a:endParaRP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A21259F-24D0-480E-BE15-36A0F8C1884F}"/>
              </a:ext>
            </a:extLst>
          </p:cNvPr>
          <p:cNvSpPr txBox="1"/>
          <p:nvPr/>
        </p:nvSpPr>
        <p:spPr bwMode="auto">
          <a:xfrm>
            <a:off x="235131" y="1170276"/>
            <a:ext cx="6042839" cy="4744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1" dirty="0" err="1"/>
              <a:t>Intrinsic</a:t>
            </a:r>
            <a:r>
              <a:rPr lang="de-DE" sz="2800" b="1" dirty="0"/>
              <a:t> </a:t>
            </a:r>
            <a:r>
              <a:rPr lang="de-DE" sz="2800" b="1" dirty="0" err="1"/>
              <a:t>motivation</a:t>
            </a:r>
            <a:endParaRPr lang="de-DE" sz="28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/>
              <a:t>Impact and </a:t>
            </a:r>
            <a:r>
              <a:rPr lang="de-DE" sz="2400" dirty="0" err="1"/>
              <a:t>efficiency</a:t>
            </a:r>
            <a:r>
              <a:rPr lang="de-DE" sz="2400" dirty="0"/>
              <a:t> of </a:t>
            </a:r>
            <a:r>
              <a:rPr lang="de-DE" sz="2400" dirty="0" err="1"/>
              <a:t>my</a:t>
            </a:r>
            <a:r>
              <a:rPr lang="de-DE" sz="2400" dirty="0"/>
              <a:t> </a:t>
            </a:r>
            <a:r>
              <a:rPr lang="de-DE" sz="2400" dirty="0" err="1"/>
              <a:t>research</a:t>
            </a:r>
            <a:endParaRPr lang="de-DE" sz="2400" dirty="0"/>
          </a:p>
          <a:p>
            <a:pPr>
              <a:lnSpc>
                <a:spcPct val="150000"/>
              </a:lnSpc>
            </a:pPr>
            <a:r>
              <a:rPr lang="de-DE" sz="2800" b="1" dirty="0" err="1"/>
              <a:t>Extrinsic</a:t>
            </a:r>
            <a:r>
              <a:rPr lang="de-DE" sz="2800" b="1" dirty="0"/>
              <a:t> </a:t>
            </a:r>
            <a:r>
              <a:rPr lang="de-DE" sz="2800" b="1" dirty="0" err="1"/>
              <a:t>factors</a:t>
            </a:r>
            <a:endParaRPr lang="de-DE" sz="28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/>
              <a:t>Funding </a:t>
            </a:r>
            <a:r>
              <a:rPr lang="de-DE" sz="2400" dirty="0" err="1"/>
              <a:t>agency</a:t>
            </a:r>
            <a:r>
              <a:rPr lang="de-DE" sz="2400" dirty="0"/>
              <a:t> </a:t>
            </a:r>
            <a:r>
              <a:rPr lang="de-DE" sz="2400" dirty="0" err="1"/>
              <a:t>demands</a:t>
            </a:r>
            <a:endParaRPr lang="de-DE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err="1"/>
              <a:t>Good</a:t>
            </a:r>
            <a:r>
              <a:rPr lang="de-DE" sz="2400" dirty="0"/>
              <a:t> Scientific Practice</a:t>
            </a:r>
          </a:p>
          <a:p>
            <a:pPr>
              <a:lnSpc>
                <a:spcPct val="150000"/>
              </a:lnSpc>
            </a:pPr>
            <a:r>
              <a:rPr lang="de-DE" sz="2800" b="1" dirty="0" err="1"/>
              <a:t>Ethical</a:t>
            </a:r>
            <a:r>
              <a:rPr lang="de-DE" sz="2800" b="1" dirty="0"/>
              <a:t> </a:t>
            </a:r>
            <a:r>
              <a:rPr lang="de-DE" sz="2800" b="1" dirty="0" err="1"/>
              <a:t>aspect</a:t>
            </a:r>
            <a:endParaRPr lang="de-DE" sz="28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 err="1"/>
              <a:t>Make</a:t>
            </a:r>
            <a:r>
              <a:rPr lang="de-DE" sz="2400" dirty="0"/>
              <a:t> </a:t>
            </a:r>
            <a:r>
              <a:rPr lang="de-DE" sz="2400" dirty="0" err="1"/>
              <a:t>science</a:t>
            </a:r>
            <a:r>
              <a:rPr lang="de-DE" sz="2400" dirty="0"/>
              <a:t> </a:t>
            </a:r>
            <a:r>
              <a:rPr lang="de-DE" sz="2400" dirty="0" err="1"/>
              <a:t>more</a:t>
            </a:r>
            <a:r>
              <a:rPr lang="de-DE" sz="2400" dirty="0"/>
              <a:t> </a:t>
            </a:r>
            <a:r>
              <a:rPr lang="de-DE" sz="2400" dirty="0" err="1"/>
              <a:t>sustainable</a:t>
            </a:r>
            <a:endParaRPr lang="de-DE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400" dirty="0"/>
              <a:t>Promote </a:t>
            </a:r>
            <a:r>
              <a:rPr lang="de-DE" sz="2400" i="1" dirty="0"/>
              <a:t>Open Science </a:t>
            </a:r>
            <a:r>
              <a:rPr lang="de-DE" sz="2400" dirty="0"/>
              <a:t>and </a:t>
            </a:r>
            <a:r>
              <a:rPr lang="de-DE" sz="2400" dirty="0" err="1"/>
              <a:t>data</a:t>
            </a:r>
            <a:r>
              <a:rPr lang="de-DE" sz="2400" dirty="0"/>
              <a:t> </a:t>
            </a:r>
            <a:r>
              <a:rPr lang="de-DE" sz="2400" dirty="0" err="1"/>
              <a:t>sharing</a:t>
            </a:r>
            <a:endParaRPr lang="de-DE" sz="2400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4DD937E-E910-4529-9BD8-1F7D35178C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90" t="10386" r="32723" b="54435"/>
          <a:stretch/>
        </p:blipFill>
        <p:spPr bwMode="auto">
          <a:xfrm>
            <a:off x="6362230" y="1170276"/>
            <a:ext cx="3214901" cy="15544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41524C4-4451-44D7-81D5-EE7B0C178CFA}"/>
              </a:ext>
            </a:extLst>
          </p:cNvPr>
          <p:cNvSpPr/>
          <p:nvPr/>
        </p:nvSpPr>
        <p:spPr bwMode="auto">
          <a:xfrm>
            <a:off x="6599321" y="6056576"/>
            <a:ext cx="54497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00" dirty="0">
                <a:hlinkClick r:id="rId4"/>
              </a:rPr>
              <a:t>https://www.dfg.de/en/research_funding/principles_dfg_funding/research_data/index.html</a:t>
            </a:r>
            <a:endParaRPr lang="de-DE" sz="7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00" dirty="0">
                <a:hlinkClick r:id="rId5"/>
              </a:rPr>
              <a:t>https://erc.europa.eu/sites/default/files/document/file/ERC_info_document-Open_Research_Data_and_Data_Management_Plans.pdf</a:t>
            </a:r>
            <a:r>
              <a:rPr lang="de-DE" sz="7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00" dirty="0">
                <a:hlinkClick r:id="rId6"/>
              </a:rPr>
              <a:t>https://twitter.com/BMBF_Bund/status/1571801906074337280?s=20&amp;t=krDcwOPMuPwjs-VisYBgVg</a:t>
            </a:r>
            <a:endParaRPr lang="de-DE" sz="7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00" dirty="0">
                <a:hlinkClick r:id="rId7"/>
              </a:rPr>
              <a:t>https://legalinstruments.oecd.org/en/instruments/OECD-LEGAL-0347</a:t>
            </a:r>
            <a:r>
              <a:rPr lang="de-DE" sz="700" dirty="0"/>
              <a:t>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1FBD5D8-64BB-4BF7-A2D9-2D38AC33683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3022" t="18919" r="20690" b="34576"/>
          <a:stretch/>
        </p:blipFill>
        <p:spPr bwMode="auto">
          <a:xfrm>
            <a:off x="9831221" y="957972"/>
            <a:ext cx="2099522" cy="19269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C725A6B-4018-4C2E-982E-52FAE58121A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3190" t="14739" r="22369" b="30646"/>
          <a:stretch/>
        </p:blipFill>
        <p:spPr bwMode="auto">
          <a:xfrm>
            <a:off x="9225742" y="3073185"/>
            <a:ext cx="2395847" cy="29126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94BD731-B166-47B1-B1AA-D538E3AE2ED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4250" t="30078" r="23044" b="20686"/>
          <a:stretch/>
        </p:blipFill>
        <p:spPr bwMode="auto">
          <a:xfrm>
            <a:off x="6362230" y="3043497"/>
            <a:ext cx="2362247" cy="29422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778DE14B-7000-4389-A11B-D3BDC6650B01}"/>
              </a:ext>
            </a:extLst>
          </p:cNvPr>
          <p:cNvSpPr/>
          <p:nvPr/>
        </p:nvSpPr>
        <p:spPr bwMode="auto">
          <a:xfrm>
            <a:off x="2390153" y="4241840"/>
            <a:ext cx="35509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/>
              <a:t>&amp; </a:t>
            </a:r>
            <a:r>
              <a:rPr lang="de-DE" sz="2800" b="1" dirty="0" err="1"/>
              <a:t>political</a:t>
            </a:r>
            <a:r>
              <a:rPr lang="de-DE" sz="2800" b="1" dirty="0"/>
              <a:t> </a:t>
            </a:r>
            <a:r>
              <a:rPr lang="de-DE" sz="2800" b="1" dirty="0" err="1"/>
              <a:t>momentum</a:t>
            </a:r>
            <a:endParaRPr lang="de-DE" sz="2800" dirty="0"/>
          </a:p>
        </p:txBody>
      </p:sp>
      <p:pic>
        <p:nvPicPr>
          <p:cNvPr id="17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72B54F14-D1A5-49C9-B98B-07114E12B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86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32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Research </a:t>
            </a:r>
            <a:r>
              <a:rPr lang="de-DE" dirty="0" err="1">
                <a:latin typeface="+mj-lt"/>
              </a:rPr>
              <a:t>data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ecosystems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emerging</a:t>
            </a:r>
            <a:endParaRPr lang="de-DE" dirty="0">
              <a:latin typeface="+mj-lt"/>
            </a:endParaRP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sp>
        <p:nvSpPr>
          <p:cNvPr id="7" name="Right Arrow 40">
            <a:extLst>
              <a:ext uri="{FF2B5EF4-FFF2-40B4-BE49-F238E27FC236}">
                <a16:creationId xmlns:a16="http://schemas.microsoft.com/office/drawing/2014/main" id="{B6D2A736-7596-44A5-9529-1B24B145B267}"/>
              </a:ext>
            </a:extLst>
          </p:cNvPr>
          <p:cNvSpPr/>
          <p:nvPr/>
        </p:nvSpPr>
        <p:spPr bwMode="auto">
          <a:xfrm>
            <a:off x="398428" y="3902259"/>
            <a:ext cx="11150793" cy="400832"/>
          </a:xfrm>
          <a:prstGeom prst="rightArrow">
            <a:avLst>
              <a:gd name="adj1" fmla="val 52611"/>
              <a:gd name="adj2" fmla="val 134000"/>
            </a:avLst>
          </a:prstGeom>
          <a:solidFill>
            <a:schemeClr val="bg1">
              <a:lumMod val="85000"/>
            </a:schemeClr>
          </a:solidFill>
          <a:ln>
            <a:solidFill>
              <a:srgbClr val="0047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>
              <a:solidFill>
                <a:srgbClr val="0047B9"/>
              </a:solidFill>
            </a:endParaRPr>
          </a:p>
        </p:txBody>
      </p:sp>
      <p:sp>
        <p:nvSpPr>
          <p:cNvPr id="8" name="TextBox 41">
            <a:extLst>
              <a:ext uri="{FF2B5EF4-FFF2-40B4-BE49-F238E27FC236}">
                <a16:creationId xmlns:a16="http://schemas.microsoft.com/office/drawing/2014/main" id="{C5ABACE7-E9B4-4154-A58A-EBBCE3C9DA6D}"/>
              </a:ext>
            </a:extLst>
          </p:cNvPr>
          <p:cNvSpPr txBox="1"/>
          <p:nvPr/>
        </p:nvSpPr>
        <p:spPr bwMode="auto">
          <a:xfrm>
            <a:off x="354578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2002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9" name="TextBox 42">
            <a:extLst>
              <a:ext uri="{FF2B5EF4-FFF2-40B4-BE49-F238E27FC236}">
                <a16:creationId xmlns:a16="http://schemas.microsoft.com/office/drawing/2014/main" id="{894A8931-D161-4538-9B30-2A0D7DD574B9}"/>
              </a:ext>
            </a:extLst>
          </p:cNvPr>
          <p:cNvSpPr txBox="1"/>
          <p:nvPr/>
        </p:nvSpPr>
        <p:spPr bwMode="auto">
          <a:xfrm>
            <a:off x="1504372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2006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DA96EA42-7E8E-407F-9B7E-CA5C81CEA072}"/>
              </a:ext>
            </a:extLst>
          </p:cNvPr>
          <p:cNvSpPr txBox="1"/>
          <p:nvPr/>
        </p:nvSpPr>
        <p:spPr bwMode="auto">
          <a:xfrm>
            <a:off x="5454989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2016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2" name="TextBox 44">
            <a:extLst>
              <a:ext uri="{FF2B5EF4-FFF2-40B4-BE49-F238E27FC236}">
                <a16:creationId xmlns:a16="http://schemas.microsoft.com/office/drawing/2014/main" id="{B94515FF-5199-4FAD-96BD-C328B4940B0E}"/>
              </a:ext>
            </a:extLst>
          </p:cNvPr>
          <p:cNvSpPr txBox="1"/>
          <p:nvPr/>
        </p:nvSpPr>
        <p:spPr bwMode="auto">
          <a:xfrm>
            <a:off x="10244783" y="391297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2022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2D3F95B1-3EA1-4183-8A43-5C679C63EC3A}"/>
              </a:ext>
            </a:extLst>
          </p:cNvPr>
          <p:cNvSpPr txBox="1"/>
          <p:nvPr/>
        </p:nvSpPr>
        <p:spPr bwMode="auto">
          <a:xfrm>
            <a:off x="644080" y="5108315"/>
            <a:ext cx="20380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000" dirty="0">
                <a:solidFill>
                  <a:schemeClr val="bg2">
                    <a:lumMod val="50000"/>
                  </a:schemeClr>
                </a:solidFill>
              </a:rPr>
              <a:t>OECD:</a:t>
            </a:r>
            <a:br>
              <a:rPr lang="de-DE" sz="2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dirty="0">
                <a:solidFill>
                  <a:schemeClr val="bg2">
                    <a:lumMod val="50000"/>
                  </a:schemeClr>
                </a:solidFill>
                <a:sym typeface="Wingdings" panose="05000000000000000000" pitchFamily="2" charset="2"/>
              </a:rPr>
              <a:t>Open Access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TextBox 42">
            <a:extLst>
              <a:ext uri="{FF2B5EF4-FFF2-40B4-BE49-F238E27FC236}">
                <a16:creationId xmlns:a16="http://schemas.microsoft.com/office/drawing/2014/main" id="{76957AE2-F781-4EDB-AA05-793A6D41D302}"/>
              </a:ext>
            </a:extLst>
          </p:cNvPr>
          <p:cNvSpPr txBox="1"/>
          <p:nvPr/>
        </p:nvSpPr>
        <p:spPr bwMode="auto">
          <a:xfrm>
            <a:off x="2770171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2008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5" name="TextBox 43">
            <a:extLst>
              <a:ext uri="{FF2B5EF4-FFF2-40B4-BE49-F238E27FC236}">
                <a16:creationId xmlns:a16="http://schemas.microsoft.com/office/drawing/2014/main" id="{CAB92440-A68F-42B8-B13A-A4E52B54EE8D}"/>
              </a:ext>
            </a:extLst>
          </p:cNvPr>
          <p:cNvSpPr txBox="1"/>
          <p:nvPr/>
        </p:nvSpPr>
        <p:spPr bwMode="auto">
          <a:xfrm>
            <a:off x="4155404" y="391297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2012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38FC5E23-E8C6-4A4B-87CE-771B5E38451F}"/>
              </a:ext>
            </a:extLst>
          </p:cNvPr>
          <p:cNvSpPr txBox="1"/>
          <p:nvPr/>
        </p:nvSpPr>
        <p:spPr bwMode="auto">
          <a:xfrm>
            <a:off x="7064630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2018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7" name="TextBox 43">
            <a:extLst>
              <a:ext uri="{FF2B5EF4-FFF2-40B4-BE49-F238E27FC236}">
                <a16:creationId xmlns:a16="http://schemas.microsoft.com/office/drawing/2014/main" id="{EF656324-0A98-4F6D-8D48-93DD4FED4B60}"/>
              </a:ext>
            </a:extLst>
          </p:cNvPr>
          <p:cNvSpPr txBox="1"/>
          <p:nvPr/>
        </p:nvSpPr>
        <p:spPr bwMode="auto">
          <a:xfrm>
            <a:off x="8540795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2020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A38645D8-EB95-45D3-9AD6-D12CE26702B5}"/>
              </a:ext>
            </a:extLst>
          </p:cNvPr>
          <p:cNvSpPr txBox="1"/>
          <p:nvPr/>
        </p:nvSpPr>
        <p:spPr bwMode="auto">
          <a:xfrm>
            <a:off x="3422914" y="4298878"/>
            <a:ext cx="2606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4800" b="1" dirty="0">
                <a:solidFill>
                  <a:srgbClr val="0047B9"/>
                </a:solidFill>
              </a:rPr>
              <a:t>„FAIR“ 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7DF5BB40-C316-4D97-A68F-0BC763F9131F}"/>
              </a:ext>
            </a:extLst>
          </p:cNvPr>
          <p:cNvSpPr txBox="1"/>
          <p:nvPr/>
        </p:nvSpPr>
        <p:spPr bwMode="auto">
          <a:xfrm>
            <a:off x="323086" y="2310953"/>
            <a:ext cx="110922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Germany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5CF5E1-5A91-4809-BFC3-D36524D8A045}"/>
              </a:ext>
            </a:extLst>
          </p:cNvPr>
          <p:cNvCxnSpPr>
            <a:cxnSpLocks/>
          </p:cNvCxnSpPr>
          <p:nvPr/>
        </p:nvCxnSpPr>
        <p:spPr bwMode="auto">
          <a:xfrm>
            <a:off x="1654663" y="4230789"/>
            <a:ext cx="0" cy="9252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981D311-B025-46F8-B21D-539D7C34787E}"/>
              </a:ext>
            </a:extLst>
          </p:cNvPr>
          <p:cNvCxnSpPr>
            <a:cxnSpLocks/>
          </p:cNvCxnSpPr>
          <p:nvPr/>
        </p:nvCxnSpPr>
        <p:spPr bwMode="auto">
          <a:xfrm flipV="1">
            <a:off x="5619914" y="4249117"/>
            <a:ext cx="137953" cy="22050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04C39731-7949-4269-A81F-A8E2CBEFD065}"/>
              </a:ext>
            </a:extLst>
          </p:cNvPr>
          <p:cNvSpPr txBox="1"/>
          <p:nvPr/>
        </p:nvSpPr>
        <p:spPr bwMode="auto">
          <a:xfrm>
            <a:off x="307893" y="1055770"/>
            <a:ext cx="52533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>
                <a:latin typeface="Arial Narrow" panose="020B0606020202030204" pitchFamily="34" charset="0"/>
              </a:rPr>
              <a:t>How</a:t>
            </a:r>
            <a:r>
              <a:rPr lang="de-DE" sz="2400" dirty="0"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latin typeface="Arial Narrow" panose="020B0606020202030204" pitchFamily="34" charset="0"/>
              </a:rPr>
              <a:t>to</a:t>
            </a:r>
            <a:r>
              <a:rPr lang="de-DE" sz="2400" dirty="0">
                <a:latin typeface="Arial Narrow" panose="020B0606020202030204" pitchFamily="34" charset="0"/>
              </a:rPr>
              <a:t> promote </a:t>
            </a:r>
            <a:r>
              <a:rPr lang="de-DE" sz="2400" dirty="0" err="1">
                <a:latin typeface="Arial Narrow" panose="020B0606020202030204" pitchFamily="34" charset="0"/>
              </a:rPr>
              <a:t>sharing</a:t>
            </a:r>
            <a:r>
              <a:rPr lang="de-DE" sz="2400" dirty="0">
                <a:latin typeface="Arial Narrow" panose="020B0606020202030204" pitchFamily="34" charset="0"/>
              </a:rPr>
              <a:t> and </a:t>
            </a:r>
            <a:r>
              <a:rPr lang="de-DE" sz="2400" dirty="0" err="1">
                <a:latin typeface="Arial Narrow" panose="020B0606020202030204" pitchFamily="34" charset="0"/>
              </a:rPr>
              <a:t>reuse</a:t>
            </a:r>
            <a:r>
              <a:rPr lang="de-DE" sz="2400" dirty="0">
                <a:latin typeface="Arial Narrow" panose="020B0606020202030204" pitchFamily="34" charset="0"/>
              </a:rPr>
              <a:t>?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i="1" dirty="0">
                <a:latin typeface="Arial Narrow" panose="020B0606020202030204" pitchFamily="34" charset="0"/>
              </a:rPr>
              <a:t>Guiding </a:t>
            </a:r>
            <a:r>
              <a:rPr lang="de-DE" i="1" dirty="0" err="1">
                <a:latin typeface="Arial Narrow" panose="020B0606020202030204" pitchFamily="34" charset="0"/>
              </a:rPr>
              <a:t>principles</a:t>
            </a:r>
            <a:r>
              <a:rPr lang="de-DE" i="1" dirty="0">
                <a:latin typeface="Arial Narrow" panose="020B0606020202030204" pitchFamily="34" charset="0"/>
              </a:rPr>
              <a:t> </a:t>
            </a:r>
            <a:r>
              <a:rPr lang="de-DE" i="1" dirty="0" err="1">
                <a:latin typeface="Arial Narrow" panose="020B0606020202030204" pitchFamily="34" charset="0"/>
              </a:rPr>
              <a:t>for</a:t>
            </a:r>
            <a:r>
              <a:rPr lang="de-DE" i="1" dirty="0">
                <a:latin typeface="Arial Narrow" panose="020B0606020202030204" pitchFamily="34" charset="0"/>
              </a:rPr>
              <a:t> </a:t>
            </a:r>
            <a:r>
              <a:rPr lang="de-DE" i="1" dirty="0" err="1">
                <a:latin typeface="Arial Narrow" panose="020B0606020202030204" pitchFamily="34" charset="0"/>
              </a:rPr>
              <a:t>data</a:t>
            </a:r>
            <a:r>
              <a:rPr lang="de-DE" i="1" dirty="0">
                <a:latin typeface="Arial Narrow" panose="020B0606020202030204" pitchFamily="34" charset="0"/>
              </a:rPr>
              <a:t> (FAIR)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0FEA0DD9-C0DB-4929-86E6-7DB20CE48E03}"/>
              </a:ext>
            </a:extLst>
          </p:cNvPr>
          <p:cNvSpPr txBox="1"/>
          <p:nvPr/>
        </p:nvSpPr>
        <p:spPr bwMode="auto">
          <a:xfrm>
            <a:off x="235131" y="6059511"/>
            <a:ext cx="197580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Europe (&amp; </a:t>
            </a:r>
            <a:r>
              <a:rPr lang="de-DE" dirty="0" err="1"/>
              <a:t>beyond</a:t>
            </a:r>
            <a:r>
              <a:rPr lang="de-DE" dirty="0"/>
              <a:t>)</a:t>
            </a:r>
          </a:p>
        </p:txBody>
      </p:sp>
      <p:pic>
        <p:nvPicPr>
          <p:cNvPr id="22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04EB6EE6-8511-4F8F-9F9F-FD5A8FAAC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3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33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The FAIR </a:t>
            </a:r>
            <a:r>
              <a:rPr lang="de-DE" dirty="0" err="1">
                <a:latin typeface="+mj-lt"/>
              </a:rPr>
              <a:t>principles</a:t>
            </a:r>
            <a:endParaRPr lang="de-DE" dirty="0">
              <a:latin typeface="+mj-lt"/>
            </a:endParaRP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38A4F6B-E38C-4A3F-8F53-F2B78C62E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9742" y="2320119"/>
            <a:ext cx="6505146" cy="371315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324615AD-E1E2-45FF-BF97-4701F3AE5EE2}"/>
              </a:ext>
            </a:extLst>
          </p:cNvPr>
          <p:cNvSpPr/>
          <p:nvPr/>
        </p:nvSpPr>
        <p:spPr bwMode="auto">
          <a:xfrm>
            <a:off x="136733" y="6144632"/>
            <a:ext cx="7822975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de-DE" sz="1000" dirty="0"/>
              <a:t>Wilkinson et al., 2016, Scientific Data, DOI: 10.1038/sdata.2016.18, CC-BY 4.0 (</a:t>
            </a:r>
            <a:r>
              <a:rPr lang="de-DE" sz="1000" dirty="0">
                <a:hlinkClick r:id="rId4"/>
              </a:rPr>
              <a:t>http://creativecommons.org/licenses/by/4.0</a:t>
            </a:r>
            <a:r>
              <a:rPr lang="de-DE" sz="10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de-DE" sz="1050" dirty="0"/>
              <a:t>Jacobsen et al., 2020, FAIR </a:t>
            </a:r>
            <a:r>
              <a:rPr lang="de-DE" sz="1050" dirty="0" err="1"/>
              <a:t>Principles</a:t>
            </a:r>
            <a:r>
              <a:rPr lang="de-DE" sz="1050" dirty="0"/>
              <a:t>: </a:t>
            </a:r>
            <a:r>
              <a:rPr lang="de-DE" sz="1050" dirty="0" err="1"/>
              <a:t>Interpretations</a:t>
            </a:r>
            <a:r>
              <a:rPr lang="de-DE" sz="1050" dirty="0"/>
              <a:t> and Implementation </a:t>
            </a:r>
            <a:r>
              <a:rPr lang="de-DE" sz="1050" dirty="0" err="1"/>
              <a:t>Considerations</a:t>
            </a:r>
            <a:r>
              <a:rPr lang="de-DE" sz="1050" dirty="0"/>
              <a:t>. Data </a:t>
            </a:r>
            <a:r>
              <a:rPr lang="de-DE" sz="1050" dirty="0" err="1"/>
              <a:t>Intelligence</a:t>
            </a:r>
            <a:r>
              <a:rPr lang="de-DE" sz="1050" dirty="0"/>
              <a:t>, DOI: 10.1162/dint_r_00024</a:t>
            </a:r>
            <a:endParaRPr sz="105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175EAE9-D9AE-46F7-A043-C84640209619}"/>
              </a:ext>
            </a:extLst>
          </p:cNvPr>
          <p:cNvSpPr txBox="1"/>
          <p:nvPr/>
        </p:nvSpPr>
        <p:spPr bwMode="auto">
          <a:xfrm>
            <a:off x="7467202" y="2191535"/>
            <a:ext cx="39279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i="1" dirty="0" err="1"/>
              <a:t>Metadata</a:t>
            </a:r>
            <a:r>
              <a:rPr lang="de-DE" sz="2400" b="1" i="1" dirty="0"/>
              <a:t> 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very</a:t>
            </a:r>
            <a:r>
              <a:rPr lang="de-DE" sz="2400" dirty="0"/>
              <a:t> </a:t>
            </a:r>
            <a:r>
              <a:rPr lang="de-DE" sz="2400" dirty="0" err="1"/>
              <a:t>important</a:t>
            </a:r>
            <a:endParaRPr lang="de-DE" sz="2400" dirty="0"/>
          </a:p>
          <a:p>
            <a:endParaRPr lang="de-DE" sz="2400" b="1" i="1" dirty="0"/>
          </a:p>
          <a:p>
            <a:r>
              <a:rPr lang="de-DE" sz="2400" b="1" i="1" dirty="0"/>
              <a:t>Guiding</a:t>
            </a:r>
            <a:r>
              <a:rPr lang="de-DE" sz="2400" b="1" dirty="0"/>
              <a:t> </a:t>
            </a:r>
            <a:r>
              <a:rPr lang="de-DE" sz="2400" b="1" dirty="0" err="1"/>
              <a:t>principles</a:t>
            </a:r>
            <a:endParaRPr lang="de-DE" sz="2400" b="1" dirty="0"/>
          </a:p>
          <a:p>
            <a:r>
              <a:rPr lang="de-DE" i="1" dirty="0"/>
              <a:t>(not</a:t>
            </a:r>
            <a:r>
              <a:rPr lang="de-DE" dirty="0"/>
              <a:t> a </a:t>
            </a:r>
            <a:r>
              <a:rPr lang="de-DE" dirty="0" err="1"/>
              <a:t>dictation</a:t>
            </a:r>
            <a:r>
              <a:rPr lang="de-DE" dirty="0"/>
              <a:t> of </a:t>
            </a:r>
            <a:r>
              <a:rPr lang="de-DE" dirty="0" err="1"/>
              <a:t>technical</a:t>
            </a:r>
            <a:r>
              <a:rPr lang="de-DE" dirty="0"/>
              <a:t> </a:t>
            </a:r>
            <a:r>
              <a:rPr lang="de-DE" dirty="0" err="1"/>
              <a:t>solutions</a:t>
            </a:r>
            <a:r>
              <a:rPr lang="de-DE" dirty="0"/>
              <a:t>)</a:t>
            </a:r>
          </a:p>
          <a:p>
            <a:pPr marL="285750" indent="-285750">
              <a:buFontTx/>
              <a:buChar char="-"/>
            </a:pPr>
            <a:endParaRPr lang="de-DE" sz="2400" dirty="0"/>
          </a:p>
          <a:p>
            <a:r>
              <a:rPr lang="de-DE" sz="2400" b="1" dirty="0"/>
              <a:t>Goal </a:t>
            </a:r>
            <a:r>
              <a:rPr lang="de-DE" sz="2400" b="1" dirty="0" err="1"/>
              <a:t>is</a:t>
            </a:r>
            <a:r>
              <a:rPr lang="de-DE" sz="2400" b="1" dirty="0"/>
              <a:t> </a:t>
            </a:r>
            <a:r>
              <a:rPr lang="de-DE" sz="2400" b="1" dirty="0" err="1"/>
              <a:t>machine-readability</a:t>
            </a:r>
            <a:endParaRPr lang="de-DE" sz="2400" b="1" dirty="0"/>
          </a:p>
          <a:p>
            <a:r>
              <a:rPr lang="de-DE" i="1" dirty="0"/>
              <a:t>(not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human </a:t>
            </a:r>
            <a:r>
              <a:rPr lang="de-DE" dirty="0" err="1"/>
              <a:t>ability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reuse</a:t>
            </a:r>
            <a:r>
              <a:rPr lang="de-DE" dirty="0"/>
              <a:t>)</a:t>
            </a:r>
          </a:p>
          <a:p>
            <a:endParaRPr lang="de-DE" sz="2400" dirty="0"/>
          </a:p>
          <a:p>
            <a:r>
              <a:rPr lang="de-DE" sz="2400" dirty="0"/>
              <a:t>FAIR 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i="1" dirty="0"/>
              <a:t>not</a:t>
            </a:r>
            <a:endParaRPr lang="de-DE" sz="2400" dirty="0"/>
          </a:p>
          <a:p>
            <a:pPr marL="285750" indent="-285750">
              <a:buFontTx/>
              <a:buChar char="-"/>
            </a:pPr>
            <a:r>
              <a:rPr lang="de-DE" sz="2400" dirty="0" err="1"/>
              <a:t>the</a:t>
            </a:r>
            <a:r>
              <a:rPr lang="de-DE" sz="2400" dirty="0"/>
              <a:t> same </a:t>
            </a:r>
            <a:r>
              <a:rPr lang="de-DE" sz="2400" dirty="0" err="1"/>
              <a:t>as</a:t>
            </a:r>
            <a:r>
              <a:rPr lang="de-DE" sz="2400" dirty="0"/>
              <a:t> „open“</a:t>
            </a:r>
          </a:p>
          <a:p>
            <a:pPr marL="285750" indent="-285750">
              <a:buFontTx/>
              <a:buChar char="-"/>
            </a:pPr>
            <a:r>
              <a:rPr lang="de-DE" sz="2400" dirty="0"/>
              <a:t>a </a:t>
            </a:r>
            <a:r>
              <a:rPr lang="de-DE" sz="2400" dirty="0" err="1"/>
              <a:t>standard</a:t>
            </a:r>
            <a:endParaRPr lang="de-DE" sz="24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ADEEAA5-00CB-4ABE-9BD8-94C6603980B3}"/>
              </a:ext>
            </a:extLst>
          </p:cNvPr>
          <p:cNvSpPr txBox="1"/>
          <p:nvPr/>
        </p:nvSpPr>
        <p:spPr bwMode="auto">
          <a:xfrm>
            <a:off x="1268105" y="1360382"/>
            <a:ext cx="9655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err="1">
                <a:solidFill>
                  <a:srgbClr val="0047B9"/>
                </a:solidFill>
              </a:rPr>
              <a:t>Findable</a:t>
            </a:r>
            <a:r>
              <a:rPr lang="de-DE" sz="2800" b="1" dirty="0">
                <a:solidFill>
                  <a:srgbClr val="0047B9"/>
                </a:solidFill>
              </a:rPr>
              <a:t>	  </a:t>
            </a:r>
            <a:r>
              <a:rPr lang="de-DE" sz="2800" b="1" dirty="0" err="1">
                <a:solidFill>
                  <a:srgbClr val="0047B9"/>
                </a:solidFill>
              </a:rPr>
              <a:t>Accessible</a:t>
            </a:r>
            <a:r>
              <a:rPr lang="de-DE" sz="2800" b="1" dirty="0">
                <a:solidFill>
                  <a:srgbClr val="0047B9"/>
                </a:solidFill>
              </a:rPr>
              <a:t>		Interoperable	   </a:t>
            </a:r>
            <a:r>
              <a:rPr lang="de-DE" sz="2800" b="1" dirty="0" err="1">
                <a:solidFill>
                  <a:srgbClr val="0047B9"/>
                </a:solidFill>
              </a:rPr>
              <a:t>Reusable</a:t>
            </a:r>
            <a:r>
              <a:rPr lang="de-DE" sz="2800" b="1" dirty="0">
                <a:solidFill>
                  <a:srgbClr val="0047B9"/>
                </a:solidFill>
              </a:rPr>
              <a:t>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2B780B3-90B1-46A6-8D4D-18F1E5345BB4}"/>
              </a:ext>
            </a:extLst>
          </p:cNvPr>
          <p:cNvSpPr/>
          <p:nvPr/>
        </p:nvSpPr>
        <p:spPr>
          <a:xfrm>
            <a:off x="549742" y="2682443"/>
            <a:ext cx="6505146" cy="3350826"/>
          </a:xfrm>
          <a:prstGeom prst="rect">
            <a:avLst/>
          </a:prstGeom>
          <a:solidFill>
            <a:schemeClr val="bg1">
              <a:lumMod val="9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70F58E37-583A-4478-A4C3-16A279549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61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34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The FAIR </a:t>
            </a:r>
            <a:r>
              <a:rPr lang="de-DE" dirty="0" err="1">
                <a:latin typeface="+mj-lt"/>
              </a:rPr>
              <a:t>principles</a:t>
            </a:r>
            <a:endParaRPr lang="de-DE" dirty="0">
              <a:latin typeface="+mj-lt"/>
            </a:endParaRP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EEFA9A2-4245-4A90-A5B0-C66B1D5FE075}"/>
              </a:ext>
            </a:extLst>
          </p:cNvPr>
          <p:cNvSpPr/>
          <p:nvPr/>
        </p:nvSpPr>
        <p:spPr bwMode="auto">
          <a:xfrm>
            <a:off x="150381" y="6245731"/>
            <a:ext cx="715131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de-DE" sz="1000" dirty="0"/>
              <a:t>Schultes E, 2020, GO FAIR </a:t>
            </a:r>
            <a:r>
              <a:rPr lang="de-DE" sz="1000" dirty="0" err="1"/>
              <a:t>conversion</a:t>
            </a:r>
            <a:r>
              <a:rPr lang="de-DE" sz="1000" dirty="0"/>
              <a:t> </a:t>
            </a:r>
            <a:r>
              <a:rPr lang="de-DE" sz="1000" dirty="0" err="1"/>
              <a:t>matrix</a:t>
            </a:r>
            <a:r>
              <a:rPr lang="de-DE" sz="1000" dirty="0"/>
              <a:t> – </a:t>
            </a:r>
            <a:r>
              <a:rPr lang="de-DE" sz="1000" dirty="0" err="1"/>
              <a:t>slides</a:t>
            </a:r>
            <a:r>
              <a:rPr lang="de-DE" sz="1000" dirty="0"/>
              <a:t>, </a:t>
            </a:r>
            <a:r>
              <a:rPr lang="de-DE" sz="1000" dirty="0">
                <a:hlinkClick r:id="rId3"/>
              </a:rPr>
              <a:t>https://osf.io/ceyvj/</a:t>
            </a:r>
            <a:r>
              <a:rPr lang="de-DE" sz="1000" dirty="0"/>
              <a:t>, (CC-BY 4.0: </a:t>
            </a:r>
            <a:r>
              <a:rPr lang="de-DE" sz="1000" dirty="0">
                <a:hlinkClick r:id="rId4"/>
              </a:rPr>
              <a:t>http://creativecommons.org/licenses/by/4.0</a:t>
            </a:r>
            <a:r>
              <a:rPr lang="de-DE" sz="1000" dirty="0"/>
              <a:t>)</a:t>
            </a:r>
            <a:endParaRPr sz="105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A8DD540-03DE-46F9-AA4B-399EB50E75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76" r="1209" b="3401"/>
          <a:stretch/>
        </p:blipFill>
        <p:spPr bwMode="auto">
          <a:xfrm>
            <a:off x="481701" y="1003525"/>
            <a:ext cx="6628783" cy="5015138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C90DA546-2297-4A16-94B2-CD132952768D}"/>
              </a:ext>
            </a:extLst>
          </p:cNvPr>
          <p:cNvSpPr/>
          <p:nvPr/>
        </p:nvSpPr>
        <p:spPr bwMode="auto">
          <a:xfrm>
            <a:off x="423081" y="2067636"/>
            <a:ext cx="6769289" cy="24622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5235DAB-E5E4-4CA0-BB44-1FB8BC752126}"/>
              </a:ext>
            </a:extLst>
          </p:cNvPr>
          <p:cNvSpPr txBox="1"/>
          <p:nvPr/>
        </p:nvSpPr>
        <p:spPr bwMode="auto">
          <a:xfrm>
            <a:off x="7489826" y="2156411"/>
            <a:ext cx="4279093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dirty="0"/>
              <a:t>FAIR </a:t>
            </a:r>
            <a:r>
              <a:rPr lang="de-DE" sz="2800" dirty="0" err="1"/>
              <a:t>requires</a:t>
            </a:r>
            <a:r>
              <a:rPr lang="de-DE" sz="2800" dirty="0"/>
              <a:t> </a:t>
            </a:r>
            <a:r>
              <a:rPr lang="de-DE" sz="2800" b="1" dirty="0" err="1"/>
              <a:t>collaboration</a:t>
            </a:r>
            <a:r>
              <a:rPr lang="de-DE" sz="2800" dirty="0"/>
              <a:t>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800" dirty="0" err="1"/>
              <a:t>infrastructure</a:t>
            </a:r>
            <a:r>
              <a:rPr lang="de-DE" sz="2800" dirty="0"/>
              <a:t> </a:t>
            </a:r>
            <a:r>
              <a:rPr lang="de-DE" sz="2800" dirty="0" err="1"/>
              <a:t>providers</a:t>
            </a:r>
            <a:br>
              <a:rPr lang="de-DE" sz="2800" dirty="0"/>
            </a:br>
            <a:r>
              <a:rPr lang="de-DE" sz="2000" dirty="0"/>
              <a:t>(IT, </a:t>
            </a:r>
            <a:r>
              <a:rPr lang="de-DE" sz="2000" dirty="0" err="1"/>
              <a:t>libraries</a:t>
            </a:r>
            <a:r>
              <a:rPr lang="de-DE" sz="2000" dirty="0"/>
              <a:t>, </a:t>
            </a:r>
            <a:r>
              <a:rPr lang="de-DE" sz="2000" dirty="0" err="1"/>
              <a:t>publishers</a:t>
            </a:r>
            <a:r>
              <a:rPr lang="de-DE" sz="2000" dirty="0"/>
              <a:t>, etc.)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800" dirty="0" err="1"/>
              <a:t>stakeholder</a:t>
            </a:r>
            <a:r>
              <a:rPr lang="de-DE" sz="2800" dirty="0"/>
              <a:t> </a:t>
            </a:r>
            <a:r>
              <a:rPr lang="de-DE" sz="2800" dirty="0" err="1"/>
              <a:t>community</a:t>
            </a:r>
            <a:r>
              <a:rPr lang="de-DE" sz="2800" dirty="0"/>
              <a:t> </a:t>
            </a:r>
            <a:r>
              <a:rPr lang="de-DE" sz="2800" dirty="0" err="1"/>
              <a:t>members</a:t>
            </a:r>
            <a:br>
              <a:rPr lang="de-DE" sz="2800" dirty="0"/>
            </a:br>
            <a:r>
              <a:rPr lang="de-DE" dirty="0"/>
              <a:t>(</a:t>
            </a:r>
            <a:r>
              <a:rPr lang="de-DE" dirty="0" err="1"/>
              <a:t>researchers</a:t>
            </a:r>
            <a:r>
              <a:rPr lang="de-DE" dirty="0"/>
              <a:t>,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facility</a:t>
            </a:r>
            <a:r>
              <a:rPr lang="de-DE" dirty="0"/>
              <a:t> </a:t>
            </a:r>
            <a:r>
              <a:rPr lang="de-DE" dirty="0" err="1"/>
              <a:t>specialists</a:t>
            </a:r>
            <a:r>
              <a:rPr lang="de-DE" dirty="0"/>
              <a:t>, </a:t>
            </a:r>
            <a:r>
              <a:rPr lang="de-DE" dirty="0" err="1"/>
              <a:t>research</a:t>
            </a:r>
            <a:r>
              <a:rPr lang="de-DE" dirty="0"/>
              <a:t> support </a:t>
            </a:r>
            <a:r>
              <a:rPr lang="de-DE" dirty="0" err="1"/>
              <a:t>staff</a:t>
            </a:r>
            <a:r>
              <a:rPr lang="de-DE" dirty="0"/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de-DE" sz="2800" dirty="0"/>
          </a:p>
        </p:txBody>
      </p:sp>
      <p:pic>
        <p:nvPicPr>
          <p:cNvPr id="12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5938370B-F5CE-4192-82E4-2A050DD30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49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35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latin typeface="+mj-lt"/>
              </a:rPr>
              <a:t>Research Data </a:t>
            </a:r>
            <a:r>
              <a:rPr lang="de-DE" dirty="0" err="1">
                <a:latin typeface="+mj-lt"/>
              </a:rPr>
              <a:t>Ecosystems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emerging</a:t>
            </a:r>
            <a:endParaRPr lang="de-DE" dirty="0">
              <a:latin typeface="+mj-lt"/>
            </a:endParaRP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9EE19115-343D-4772-B6E8-089EA5009261}"/>
              </a:ext>
            </a:extLst>
          </p:cNvPr>
          <p:cNvSpPr txBox="1"/>
          <p:nvPr/>
        </p:nvSpPr>
        <p:spPr bwMode="auto">
          <a:xfrm>
            <a:off x="3730195" y="5092982"/>
            <a:ext cx="4487257" cy="1138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000" dirty="0">
                <a:solidFill>
                  <a:schemeClr val="bg2">
                    <a:lumMod val="50000"/>
                  </a:schemeClr>
                </a:solidFill>
              </a:rPr>
              <a:t>European Council:</a:t>
            </a:r>
          </a:p>
          <a:p>
            <a:pPr algn="ctr">
              <a:defRPr/>
            </a:pPr>
            <a:r>
              <a:rPr lang="de-DE" sz="2400" b="1" dirty="0">
                <a:solidFill>
                  <a:schemeClr val="bg2">
                    <a:lumMod val="50000"/>
                  </a:schemeClr>
                </a:solidFill>
              </a:rPr>
              <a:t>European Open Science Cloud (EOSC)</a:t>
            </a:r>
          </a:p>
        </p:txBody>
      </p:sp>
      <p:cxnSp>
        <p:nvCxnSpPr>
          <p:cNvPr id="8" name="Straight Connector 19">
            <a:extLst>
              <a:ext uri="{FF2B5EF4-FFF2-40B4-BE49-F238E27FC236}">
                <a16:creationId xmlns:a16="http://schemas.microsoft.com/office/drawing/2014/main" id="{4892D56F-8C21-4E41-9169-9FE5C3057902}"/>
              </a:ext>
            </a:extLst>
          </p:cNvPr>
          <p:cNvCxnSpPr>
            <a:cxnSpLocks/>
            <a:endCxn id="7" idx="0"/>
          </p:cNvCxnSpPr>
          <p:nvPr/>
        </p:nvCxnSpPr>
        <p:spPr bwMode="auto">
          <a:xfrm>
            <a:off x="5973824" y="4287026"/>
            <a:ext cx="0" cy="8059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Arrow 40">
            <a:extLst>
              <a:ext uri="{FF2B5EF4-FFF2-40B4-BE49-F238E27FC236}">
                <a16:creationId xmlns:a16="http://schemas.microsoft.com/office/drawing/2014/main" id="{2B1630E6-7047-4062-AEDA-F831B3C2F40A}"/>
              </a:ext>
            </a:extLst>
          </p:cNvPr>
          <p:cNvSpPr/>
          <p:nvPr/>
        </p:nvSpPr>
        <p:spPr bwMode="auto">
          <a:xfrm>
            <a:off x="398428" y="3902259"/>
            <a:ext cx="11150793" cy="400832"/>
          </a:xfrm>
          <a:prstGeom prst="rightArrow">
            <a:avLst>
              <a:gd name="adj1" fmla="val 52611"/>
              <a:gd name="adj2" fmla="val 134000"/>
            </a:avLst>
          </a:prstGeom>
          <a:solidFill>
            <a:schemeClr val="bg1">
              <a:lumMod val="85000"/>
            </a:schemeClr>
          </a:solidFill>
          <a:ln>
            <a:solidFill>
              <a:srgbClr val="0047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>
              <a:solidFill>
                <a:srgbClr val="0047B9"/>
              </a:solidFill>
            </a:endParaRPr>
          </a:p>
        </p:txBody>
      </p:sp>
      <p:sp>
        <p:nvSpPr>
          <p:cNvPr id="11" name="TextBox 41">
            <a:extLst>
              <a:ext uri="{FF2B5EF4-FFF2-40B4-BE49-F238E27FC236}">
                <a16:creationId xmlns:a16="http://schemas.microsoft.com/office/drawing/2014/main" id="{0A18186B-C686-4BF3-B940-517BAA049AF8}"/>
              </a:ext>
            </a:extLst>
          </p:cNvPr>
          <p:cNvSpPr txBox="1"/>
          <p:nvPr/>
        </p:nvSpPr>
        <p:spPr bwMode="auto">
          <a:xfrm>
            <a:off x="354578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2002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2" name="TextBox 42">
            <a:extLst>
              <a:ext uri="{FF2B5EF4-FFF2-40B4-BE49-F238E27FC236}">
                <a16:creationId xmlns:a16="http://schemas.microsoft.com/office/drawing/2014/main" id="{B0CF411E-21E7-43E8-AED9-8607451235BA}"/>
              </a:ext>
            </a:extLst>
          </p:cNvPr>
          <p:cNvSpPr txBox="1"/>
          <p:nvPr/>
        </p:nvSpPr>
        <p:spPr bwMode="auto">
          <a:xfrm>
            <a:off x="1504372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2006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3" name="TextBox 43">
            <a:extLst>
              <a:ext uri="{FF2B5EF4-FFF2-40B4-BE49-F238E27FC236}">
                <a16:creationId xmlns:a16="http://schemas.microsoft.com/office/drawing/2014/main" id="{581C792A-23C5-42E7-8B13-04232F49FB72}"/>
              </a:ext>
            </a:extLst>
          </p:cNvPr>
          <p:cNvSpPr txBox="1"/>
          <p:nvPr/>
        </p:nvSpPr>
        <p:spPr bwMode="auto">
          <a:xfrm>
            <a:off x="5454989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2016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4" name="TextBox 44">
            <a:extLst>
              <a:ext uri="{FF2B5EF4-FFF2-40B4-BE49-F238E27FC236}">
                <a16:creationId xmlns:a16="http://schemas.microsoft.com/office/drawing/2014/main" id="{E8818DDF-C10C-4E63-AD4C-AB5F575FE7F8}"/>
              </a:ext>
            </a:extLst>
          </p:cNvPr>
          <p:cNvSpPr txBox="1"/>
          <p:nvPr/>
        </p:nvSpPr>
        <p:spPr bwMode="auto">
          <a:xfrm>
            <a:off x="10244783" y="391297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2022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898830E9-5C14-4D4A-806C-43560A66B7F6}"/>
              </a:ext>
            </a:extLst>
          </p:cNvPr>
          <p:cNvSpPr txBox="1"/>
          <p:nvPr/>
        </p:nvSpPr>
        <p:spPr bwMode="auto">
          <a:xfrm>
            <a:off x="2934545" y="2512260"/>
            <a:ext cx="862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3200" b="1" dirty="0">
                <a:solidFill>
                  <a:srgbClr val="0047B9"/>
                </a:solidFill>
              </a:rPr>
              <a:t>Nationale Forschungsdateninfrastruktur (NFDI)</a:t>
            </a:r>
          </a:p>
        </p:txBody>
      </p:sp>
      <p:cxnSp>
        <p:nvCxnSpPr>
          <p:cNvPr id="16" name="Straight Connector 19">
            <a:extLst>
              <a:ext uri="{FF2B5EF4-FFF2-40B4-BE49-F238E27FC236}">
                <a16:creationId xmlns:a16="http://schemas.microsoft.com/office/drawing/2014/main" id="{2391CD19-F238-4E68-8EC5-641E23B2FB3C}"/>
              </a:ext>
            </a:extLst>
          </p:cNvPr>
          <p:cNvCxnSpPr>
            <a:cxnSpLocks/>
            <a:endCxn id="20" idx="0"/>
          </p:cNvCxnSpPr>
          <p:nvPr/>
        </p:nvCxnSpPr>
        <p:spPr bwMode="auto">
          <a:xfrm>
            <a:off x="7391002" y="3097035"/>
            <a:ext cx="0" cy="8227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5">
            <a:extLst>
              <a:ext uri="{FF2B5EF4-FFF2-40B4-BE49-F238E27FC236}">
                <a16:creationId xmlns:a16="http://schemas.microsoft.com/office/drawing/2014/main" id="{DF7B5742-3879-47F8-8563-783DFF85828C}"/>
              </a:ext>
            </a:extLst>
          </p:cNvPr>
          <p:cNvSpPr txBox="1"/>
          <p:nvPr/>
        </p:nvSpPr>
        <p:spPr bwMode="auto">
          <a:xfrm>
            <a:off x="644080" y="5108315"/>
            <a:ext cx="20380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000" dirty="0">
                <a:solidFill>
                  <a:schemeClr val="bg2">
                    <a:lumMod val="50000"/>
                  </a:schemeClr>
                </a:solidFill>
              </a:rPr>
              <a:t>OECD:</a:t>
            </a:r>
            <a:br>
              <a:rPr lang="de-DE" sz="2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DE" sz="2400" b="1" dirty="0">
                <a:solidFill>
                  <a:schemeClr val="bg2">
                    <a:lumMod val="50000"/>
                  </a:schemeClr>
                </a:solidFill>
                <a:sym typeface="Wingdings" panose="05000000000000000000" pitchFamily="2" charset="2"/>
              </a:rPr>
              <a:t>Open Access</a:t>
            </a:r>
            <a:endParaRPr lang="de-DE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TextBox 42">
            <a:extLst>
              <a:ext uri="{FF2B5EF4-FFF2-40B4-BE49-F238E27FC236}">
                <a16:creationId xmlns:a16="http://schemas.microsoft.com/office/drawing/2014/main" id="{1FD1A557-48A7-4D87-8823-C784B7433B5A}"/>
              </a:ext>
            </a:extLst>
          </p:cNvPr>
          <p:cNvSpPr txBox="1"/>
          <p:nvPr/>
        </p:nvSpPr>
        <p:spPr bwMode="auto">
          <a:xfrm>
            <a:off x="2770171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2008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19" name="TextBox 43">
            <a:extLst>
              <a:ext uri="{FF2B5EF4-FFF2-40B4-BE49-F238E27FC236}">
                <a16:creationId xmlns:a16="http://schemas.microsoft.com/office/drawing/2014/main" id="{31E00601-DC35-4BE4-9218-8DE564D298D5}"/>
              </a:ext>
            </a:extLst>
          </p:cNvPr>
          <p:cNvSpPr txBox="1"/>
          <p:nvPr/>
        </p:nvSpPr>
        <p:spPr bwMode="auto">
          <a:xfrm>
            <a:off x="4155404" y="391297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2012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20" name="TextBox 43">
            <a:extLst>
              <a:ext uri="{FF2B5EF4-FFF2-40B4-BE49-F238E27FC236}">
                <a16:creationId xmlns:a16="http://schemas.microsoft.com/office/drawing/2014/main" id="{77301955-7B6B-4E1A-8BB4-CD64EF76DD0D}"/>
              </a:ext>
            </a:extLst>
          </p:cNvPr>
          <p:cNvSpPr txBox="1"/>
          <p:nvPr/>
        </p:nvSpPr>
        <p:spPr bwMode="auto">
          <a:xfrm>
            <a:off x="7064630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2018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21" name="TextBox 43">
            <a:extLst>
              <a:ext uri="{FF2B5EF4-FFF2-40B4-BE49-F238E27FC236}">
                <a16:creationId xmlns:a16="http://schemas.microsoft.com/office/drawing/2014/main" id="{27F9CB20-995D-4527-81D6-8037374783F1}"/>
              </a:ext>
            </a:extLst>
          </p:cNvPr>
          <p:cNvSpPr txBox="1"/>
          <p:nvPr/>
        </p:nvSpPr>
        <p:spPr bwMode="auto">
          <a:xfrm>
            <a:off x="8540795" y="39198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47B9"/>
                </a:solidFill>
              </a:rPr>
              <a:t>2020</a:t>
            </a:r>
            <a:endParaRPr dirty="0">
              <a:solidFill>
                <a:srgbClr val="0047B9"/>
              </a:solidFill>
            </a:endParaRP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CD25FECC-8A4D-443A-9432-06EE1A529457}"/>
              </a:ext>
            </a:extLst>
          </p:cNvPr>
          <p:cNvSpPr txBox="1"/>
          <p:nvPr/>
        </p:nvSpPr>
        <p:spPr bwMode="auto">
          <a:xfrm>
            <a:off x="3736291" y="4311349"/>
            <a:ext cx="1972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4800" b="1" dirty="0">
                <a:solidFill>
                  <a:schemeClr val="bg2">
                    <a:lumMod val="50000"/>
                  </a:schemeClr>
                </a:solidFill>
              </a:rPr>
              <a:t>„FAIR“ 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8567D036-7FD9-4491-A220-5FC31ABAA61F}"/>
              </a:ext>
            </a:extLst>
          </p:cNvPr>
          <p:cNvSpPr txBox="1"/>
          <p:nvPr/>
        </p:nvSpPr>
        <p:spPr bwMode="auto">
          <a:xfrm>
            <a:off x="323086" y="2310953"/>
            <a:ext cx="110922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Germany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5A9758A5-C2D0-4ADD-88C6-6C90A04C7C6B}"/>
              </a:ext>
            </a:extLst>
          </p:cNvPr>
          <p:cNvSpPr txBox="1"/>
          <p:nvPr/>
        </p:nvSpPr>
        <p:spPr bwMode="auto">
          <a:xfrm>
            <a:off x="235131" y="6059511"/>
            <a:ext cx="197580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Europe (&amp; </a:t>
            </a:r>
            <a:r>
              <a:rPr lang="de-DE" dirty="0" err="1"/>
              <a:t>beyond</a:t>
            </a:r>
            <a:r>
              <a:rPr lang="de-DE" dirty="0"/>
              <a:t>)</a:t>
            </a:r>
          </a:p>
        </p:txBody>
      </p:sp>
      <p:cxnSp>
        <p:nvCxnSpPr>
          <p:cNvPr id="26" name="Straight Connector 19">
            <a:extLst>
              <a:ext uri="{FF2B5EF4-FFF2-40B4-BE49-F238E27FC236}">
                <a16:creationId xmlns:a16="http://schemas.microsoft.com/office/drawing/2014/main" id="{135D8E51-61D9-4EFC-936D-FA9EC8C1AC47}"/>
              </a:ext>
            </a:extLst>
          </p:cNvPr>
          <p:cNvCxnSpPr>
            <a:cxnSpLocks/>
          </p:cNvCxnSpPr>
          <p:nvPr/>
        </p:nvCxnSpPr>
        <p:spPr bwMode="auto">
          <a:xfrm>
            <a:off x="1654663" y="4230789"/>
            <a:ext cx="0" cy="9252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FF5DE878-F495-4917-BC96-ACCEE931B4A3}"/>
              </a:ext>
            </a:extLst>
          </p:cNvPr>
          <p:cNvCxnSpPr>
            <a:cxnSpLocks/>
          </p:cNvCxnSpPr>
          <p:nvPr/>
        </p:nvCxnSpPr>
        <p:spPr bwMode="auto">
          <a:xfrm flipV="1">
            <a:off x="5619914" y="4249117"/>
            <a:ext cx="137953" cy="22050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F1921AB3-BAE4-4EFE-8F1B-6B8EE271E035}"/>
              </a:ext>
            </a:extLst>
          </p:cNvPr>
          <p:cNvSpPr txBox="1"/>
          <p:nvPr/>
        </p:nvSpPr>
        <p:spPr bwMode="auto">
          <a:xfrm>
            <a:off x="5925255" y="1040833"/>
            <a:ext cx="5455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Arial Narrow" panose="020B0606020202030204" pitchFamily="34" charset="0"/>
              </a:rPr>
              <a:t>In </a:t>
            </a:r>
            <a:r>
              <a:rPr lang="de-DE" sz="2400" dirty="0" err="1">
                <a:latin typeface="Arial Narrow" panose="020B0606020202030204" pitchFamily="34" charset="0"/>
              </a:rPr>
              <a:t>practice</a:t>
            </a:r>
            <a:r>
              <a:rPr lang="de-DE" sz="2400" dirty="0">
                <a:latin typeface="Arial Narrow" panose="020B0606020202030204" pitchFamily="34" charset="0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i="1" dirty="0">
                <a:latin typeface="Arial Narrow" panose="020B0606020202030204" pitchFamily="34" charset="0"/>
              </a:rPr>
              <a:t>Data </a:t>
            </a:r>
            <a:r>
              <a:rPr lang="de-DE" i="1" dirty="0" err="1">
                <a:latin typeface="Arial Narrow" panose="020B0606020202030204" pitchFamily="34" charset="0"/>
              </a:rPr>
              <a:t>ecosystem</a:t>
            </a:r>
            <a:r>
              <a:rPr lang="de-DE" i="1" dirty="0">
                <a:latin typeface="Arial Narrow" panose="020B0606020202030204" pitchFamily="34" charset="0"/>
              </a:rPr>
              <a:t> at </a:t>
            </a:r>
            <a:r>
              <a:rPr lang="de-DE" i="1" dirty="0" err="1">
                <a:latin typeface="Arial Narrow" panose="020B0606020202030204" pitchFamily="34" charset="0"/>
              </a:rPr>
              <a:t>the</a:t>
            </a:r>
            <a:r>
              <a:rPr lang="de-DE" i="1" dirty="0">
                <a:latin typeface="Arial Narrow" panose="020B0606020202030204" pitchFamily="34" charset="0"/>
              </a:rPr>
              <a:t> European </a:t>
            </a:r>
            <a:r>
              <a:rPr lang="de-DE" i="1" dirty="0" err="1">
                <a:latin typeface="Arial Narrow" panose="020B0606020202030204" pitchFamily="34" charset="0"/>
              </a:rPr>
              <a:t>level</a:t>
            </a:r>
            <a:r>
              <a:rPr lang="de-DE" i="1" dirty="0">
                <a:latin typeface="Arial Narrow" panose="020B0606020202030204" pitchFamily="34" charset="0"/>
              </a:rPr>
              <a:t> (</a:t>
            </a:r>
            <a:r>
              <a:rPr lang="de-DE" i="1" dirty="0">
                <a:latin typeface="Arial Narrow" panose="020B0606020202030204" pitchFamily="34" charset="0"/>
                <a:sym typeface="Wingdings" panose="05000000000000000000" pitchFamily="2" charset="2"/>
              </a:rPr>
              <a:t> </a:t>
            </a:r>
            <a:r>
              <a:rPr lang="de-DE" i="1" dirty="0">
                <a:latin typeface="Arial Narrow" panose="020B0606020202030204" pitchFamily="34" charset="0"/>
              </a:rPr>
              <a:t>EOSC)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i="1" dirty="0">
                <a:latin typeface="Arial Narrow" panose="020B0606020202030204" pitchFamily="34" charset="0"/>
              </a:rPr>
              <a:t>Data </a:t>
            </a:r>
            <a:r>
              <a:rPr lang="de-DE" b="1" i="1" dirty="0" err="1">
                <a:latin typeface="Arial Narrow" panose="020B0606020202030204" pitchFamily="34" charset="0"/>
              </a:rPr>
              <a:t>ecosystem</a:t>
            </a:r>
            <a:r>
              <a:rPr lang="de-DE" b="1" i="1" dirty="0">
                <a:latin typeface="Arial Narrow" panose="020B0606020202030204" pitchFamily="34" charset="0"/>
              </a:rPr>
              <a:t> at </a:t>
            </a:r>
            <a:r>
              <a:rPr lang="de-DE" b="1" i="1" dirty="0" err="1">
                <a:latin typeface="Arial Narrow" panose="020B0606020202030204" pitchFamily="34" charset="0"/>
              </a:rPr>
              <a:t>the</a:t>
            </a:r>
            <a:r>
              <a:rPr lang="de-DE" b="1" i="1" dirty="0">
                <a:latin typeface="Arial Narrow" panose="020B0606020202030204" pitchFamily="34" charset="0"/>
              </a:rPr>
              <a:t> German </a:t>
            </a:r>
            <a:r>
              <a:rPr lang="de-DE" b="1" i="1" dirty="0" err="1">
                <a:latin typeface="Arial Narrow" panose="020B0606020202030204" pitchFamily="34" charset="0"/>
              </a:rPr>
              <a:t>level</a:t>
            </a:r>
            <a:r>
              <a:rPr lang="de-DE" b="1" i="1" dirty="0">
                <a:latin typeface="Arial Narrow" panose="020B0606020202030204" pitchFamily="34" charset="0"/>
              </a:rPr>
              <a:t> (</a:t>
            </a:r>
            <a:r>
              <a:rPr lang="de-DE" b="1" i="1" dirty="0">
                <a:latin typeface="Arial Narrow" panose="020B0606020202030204" pitchFamily="34" charset="0"/>
                <a:sym typeface="Wingdings" panose="05000000000000000000" pitchFamily="2" charset="2"/>
              </a:rPr>
              <a:t> </a:t>
            </a:r>
            <a:r>
              <a:rPr lang="de-DE" b="1" i="1" dirty="0">
                <a:latin typeface="Arial Narrow" panose="020B0606020202030204" pitchFamily="34" charset="0"/>
              </a:rPr>
              <a:t>NFDI)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EA28E796-50DB-4931-8B61-12F9521A9AC0}"/>
              </a:ext>
            </a:extLst>
          </p:cNvPr>
          <p:cNvSpPr txBox="1"/>
          <p:nvPr/>
        </p:nvSpPr>
        <p:spPr bwMode="auto">
          <a:xfrm>
            <a:off x="307893" y="1055770"/>
            <a:ext cx="52533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>
                <a:latin typeface="Arial Narrow" panose="020B0606020202030204" pitchFamily="34" charset="0"/>
              </a:rPr>
              <a:t>How</a:t>
            </a:r>
            <a:r>
              <a:rPr lang="de-DE" sz="2400" dirty="0"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latin typeface="Arial Narrow" panose="020B0606020202030204" pitchFamily="34" charset="0"/>
              </a:rPr>
              <a:t>to</a:t>
            </a:r>
            <a:r>
              <a:rPr lang="de-DE" sz="2400" dirty="0">
                <a:latin typeface="Arial Narrow" panose="020B0606020202030204" pitchFamily="34" charset="0"/>
              </a:rPr>
              <a:t> promote </a:t>
            </a:r>
            <a:r>
              <a:rPr lang="de-DE" sz="2400" dirty="0" err="1">
                <a:latin typeface="Arial Narrow" panose="020B0606020202030204" pitchFamily="34" charset="0"/>
              </a:rPr>
              <a:t>sharing</a:t>
            </a:r>
            <a:r>
              <a:rPr lang="de-DE" sz="2400" dirty="0">
                <a:latin typeface="Arial Narrow" panose="020B0606020202030204" pitchFamily="34" charset="0"/>
              </a:rPr>
              <a:t> and </a:t>
            </a:r>
            <a:r>
              <a:rPr lang="de-DE" sz="2400" dirty="0" err="1">
                <a:latin typeface="Arial Narrow" panose="020B0606020202030204" pitchFamily="34" charset="0"/>
              </a:rPr>
              <a:t>reuse</a:t>
            </a:r>
            <a:r>
              <a:rPr lang="de-DE" sz="2400" dirty="0">
                <a:latin typeface="Arial Narrow" panose="020B0606020202030204" pitchFamily="34" charset="0"/>
              </a:rPr>
              <a:t>?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i="1" dirty="0">
                <a:latin typeface="Arial Narrow" panose="020B0606020202030204" pitchFamily="34" charset="0"/>
              </a:rPr>
              <a:t>Guiding </a:t>
            </a:r>
            <a:r>
              <a:rPr lang="de-DE" i="1" dirty="0" err="1">
                <a:latin typeface="Arial Narrow" panose="020B0606020202030204" pitchFamily="34" charset="0"/>
              </a:rPr>
              <a:t>principles</a:t>
            </a:r>
            <a:r>
              <a:rPr lang="de-DE" i="1" dirty="0">
                <a:latin typeface="Arial Narrow" panose="020B0606020202030204" pitchFamily="34" charset="0"/>
              </a:rPr>
              <a:t> </a:t>
            </a:r>
            <a:r>
              <a:rPr lang="de-DE" i="1" dirty="0" err="1">
                <a:latin typeface="Arial Narrow" panose="020B0606020202030204" pitchFamily="34" charset="0"/>
              </a:rPr>
              <a:t>for</a:t>
            </a:r>
            <a:r>
              <a:rPr lang="de-DE" i="1" dirty="0">
                <a:latin typeface="Arial Narrow" panose="020B0606020202030204" pitchFamily="34" charset="0"/>
              </a:rPr>
              <a:t> </a:t>
            </a:r>
            <a:r>
              <a:rPr lang="de-DE" i="1" dirty="0" err="1">
                <a:latin typeface="Arial Narrow" panose="020B0606020202030204" pitchFamily="34" charset="0"/>
              </a:rPr>
              <a:t>data</a:t>
            </a:r>
            <a:r>
              <a:rPr lang="de-DE" i="1" dirty="0">
                <a:latin typeface="Arial Narrow" panose="020B0606020202030204" pitchFamily="34" charset="0"/>
              </a:rPr>
              <a:t> (FAIR)</a:t>
            </a:r>
          </a:p>
        </p:txBody>
      </p:sp>
      <p:pic>
        <p:nvPicPr>
          <p:cNvPr id="27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46B8FA80-4FCA-49A8-AA08-F3D9138B0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43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36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latin typeface="+mj-lt"/>
              </a:rPr>
              <a:t>Nationale Forschungsdateninfrastruktur</a:t>
            </a: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6EAB754-063D-41ED-876B-8D8160F61596}"/>
              </a:ext>
            </a:extLst>
          </p:cNvPr>
          <p:cNvGrpSpPr/>
          <p:nvPr/>
        </p:nvGrpSpPr>
        <p:grpSpPr bwMode="auto">
          <a:xfrm>
            <a:off x="1445911" y="2469127"/>
            <a:ext cx="6970107" cy="3396216"/>
            <a:chOff x="0" y="0"/>
            <a:chExt cx="6970107" cy="3396216"/>
          </a:xfrm>
        </p:grpSpPr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085F8F97-B9EE-48AD-B861-7B2081892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789" t="18617" r="7366" b="4795"/>
            <a:stretch/>
          </p:blipFill>
          <p:spPr bwMode="auto">
            <a:xfrm>
              <a:off x="0" y="0"/>
              <a:ext cx="6970107" cy="3396216"/>
            </a:xfrm>
            <a:prstGeom prst="rect">
              <a:avLst/>
            </a:prstGeom>
          </p:spPr>
        </p:pic>
        <p:pic>
          <p:nvPicPr>
            <p:cNvPr id="12" name="Picture 10">
              <a:extLst>
                <a:ext uri="{FF2B5EF4-FFF2-40B4-BE49-F238E27FC236}">
                  <a16:creationId xmlns:a16="http://schemas.microsoft.com/office/drawing/2014/main" id="{51E85304-C426-47D7-AD3C-26A770655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7119" t="40500" r="31498" b="28355"/>
            <a:stretch/>
          </p:blipFill>
          <p:spPr bwMode="auto">
            <a:xfrm>
              <a:off x="2127443" y="912426"/>
              <a:ext cx="2171875" cy="1571363"/>
            </a:xfrm>
            <a:prstGeom prst="rect">
              <a:avLst/>
            </a:prstGeom>
          </p:spPr>
        </p:pic>
      </p:grpSp>
      <p:sp>
        <p:nvSpPr>
          <p:cNvPr id="13" name="TextBox 11">
            <a:extLst>
              <a:ext uri="{FF2B5EF4-FFF2-40B4-BE49-F238E27FC236}">
                <a16:creationId xmlns:a16="http://schemas.microsoft.com/office/drawing/2014/main" id="{32A29D2F-28F3-4E04-94D7-38B41D1AC234}"/>
              </a:ext>
            </a:extLst>
          </p:cNvPr>
          <p:cNvSpPr txBox="1"/>
          <p:nvPr/>
        </p:nvSpPr>
        <p:spPr bwMode="auto">
          <a:xfrm>
            <a:off x="2571059" y="2765017"/>
            <a:ext cx="417646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400" b="1" dirty="0"/>
              <a:t>Network</a:t>
            </a:r>
            <a:r>
              <a:rPr lang="de-DE" sz="2400" dirty="0"/>
              <a:t> of</a:t>
            </a:r>
            <a:endParaRPr dirty="0"/>
          </a:p>
          <a:p>
            <a:pPr algn="ctr">
              <a:defRPr/>
            </a:pPr>
            <a:r>
              <a:rPr lang="de-DE" sz="2400" dirty="0" err="1"/>
              <a:t>collaborating</a:t>
            </a:r>
            <a:endParaRPr lang="de-DE" sz="2400" dirty="0"/>
          </a:p>
          <a:p>
            <a:pPr algn="ctr">
              <a:defRPr/>
            </a:pPr>
            <a:r>
              <a:rPr lang="de-DE" sz="2800" b="1" dirty="0"/>
              <a:t>CONSORTIA</a:t>
            </a:r>
            <a:endParaRPr dirty="0"/>
          </a:p>
          <a:p>
            <a:pPr algn="ctr">
              <a:defRPr/>
            </a:pPr>
            <a:r>
              <a:rPr lang="de-DE" sz="2400" dirty="0"/>
              <a:t>(</a:t>
            </a:r>
            <a:r>
              <a:rPr lang="de-DE" sz="2400" dirty="0" err="1"/>
              <a:t>scientific</a:t>
            </a:r>
            <a:r>
              <a:rPr lang="de-DE" sz="2400" dirty="0"/>
              <a:t> </a:t>
            </a:r>
            <a:r>
              <a:rPr lang="de-DE" sz="2400" dirty="0" err="1"/>
              <a:t>discipline</a:t>
            </a:r>
            <a:r>
              <a:rPr lang="de-DE" sz="2400" dirty="0"/>
              <a:t> </a:t>
            </a:r>
            <a:r>
              <a:rPr lang="de-DE" sz="2400" dirty="0" err="1"/>
              <a:t>or</a:t>
            </a:r>
            <a:r>
              <a:rPr lang="de-DE" sz="2400" dirty="0"/>
              <a:t> </a:t>
            </a:r>
            <a:r>
              <a:rPr lang="de-DE" sz="2400" dirty="0" err="1"/>
              <a:t>method</a:t>
            </a:r>
            <a:r>
              <a:rPr lang="de-DE" sz="2400" dirty="0"/>
              <a:t>)</a:t>
            </a:r>
            <a:endParaRPr dirty="0"/>
          </a:p>
          <a:p>
            <a:pPr algn="ctr">
              <a:defRPr/>
            </a:pPr>
            <a:endParaRPr lang="de-DE" sz="2400" dirty="0"/>
          </a:p>
          <a:p>
            <a:pPr algn="ctr">
              <a:defRPr/>
            </a:pPr>
            <a:r>
              <a:rPr lang="de-DE" sz="2000" dirty="0"/>
              <a:t>+ </a:t>
            </a:r>
            <a:r>
              <a:rPr lang="de-DE" sz="2000" dirty="0" err="1"/>
              <a:t>Consortia</a:t>
            </a:r>
            <a:r>
              <a:rPr lang="de-DE" sz="2000" dirty="0"/>
              <a:t> Assembly</a:t>
            </a:r>
          </a:p>
          <a:p>
            <a:pPr algn="ctr">
              <a:defRPr/>
            </a:pPr>
            <a:r>
              <a:rPr lang="de-DE" sz="2000" dirty="0"/>
              <a:t>+ NFDI </a:t>
            </a:r>
            <a:r>
              <a:rPr lang="de-DE" sz="2000" dirty="0" err="1"/>
              <a:t>Directorate</a:t>
            </a:r>
            <a:endParaRPr lang="de-DE" sz="2000" dirty="0"/>
          </a:p>
          <a:p>
            <a:pPr algn="ctr">
              <a:defRPr/>
            </a:pPr>
            <a:r>
              <a:rPr lang="de-DE" sz="2000" dirty="0"/>
              <a:t>+ Scientific Senate</a:t>
            </a:r>
            <a:endParaRPr sz="1600" dirty="0"/>
          </a:p>
          <a:p>
            <a:pPr algn="ctr">
              <a:defRPr/>
            </a:pPr>
            <a:endParaRPr lang="de-DE" sz="2400" b="1" dirty="0"/>
          </a:p>
        </p:txBody>
      </p:sp>
      <p:sp>
        <p:nvSpPr>
          <p:cNvPr id="14" name="Textfeld 5">
            <a:extLst>
              <a:ext uri="{FF2B5EF4-FFF2-40B4-BE49-F238E27FC236}">
                <a16:creationId xmlns:a16="http://schemas.microsoft.com/office/drawing/2014/main" id="{80D329AE-2BB6-462D-8E6C-79F11B0DE9B8}"/>
              </a:ext>
            </a:extLst>
          </p:cNvPr>
          <p:cNvSpPr/>
          <p:nvPr/>
        </p:nvSpPr>
        <p:spPr bwMode="auto">
          <a:xfrm>
            <a:off x="2509157" y="1172047"/>
            <a:ext cx="894439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“The aim (…) is to systematically manage scientific and research data, provide long-term data storage, backup and accessibility, and network the data both nationally and internationally.”</a:t>
            </a:r>
            <a:endParaRPr lang="de-DE"/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8B11841A-3D7C-46CB-8ED7-CFDD2A9E5C86}"/>
              </a:ext>
            </a:extLst>
          </p:cNvPr>
          <p:cNvSpPr/>
          <p:nvPr/>
        </p:nvSpPr>
        <p:spPr bwMode="auto">
          <a:xfrm>
            <a:off x="1336178" y="5842782"/>
            <a:ext cx="733943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800"/>
              <a:t>Adapted from: </a:t>
            </a:r>
            <a:r>
              <a:rPr lang="de-DE" sz="800" u="sng">
                <a:hlinkClick r:id="rId4" tooltip="https://www.dfg.de/foerderung/programme/nfdi/informationsmaterialien/index.html"/>
              </a:rPr>
              <a:t>https://www.dfg.de/foerderung/programme/nfdi/informationsmaterialien/index.html</a:t>
            </a:r>
            <a:r>
              <a:rPr lang="de-DE" sz="800"/>
              <a:t>, copyright: Deutsche Forschungsgemeinschaft</a:t>
            </a:r>
            <a:endParaRPr/>
          </a:p>
        </p:txBody>
      </p:sp>
      <p:pic>
        <p:nvPicPr>
          <p:cNvPr id="16" name="Picture 2" descr="https://le-cdn.website-editor.net/25abfc2078d74313bbe63818c335df0e/dms3rep/multi/opt/nfdi_rgb_Wortmarke-2880w.jpg">
            <a:extLst>
              <a:ext uri="{FF2B5EF4-FFF2-40B4-BE49-F238E27FC236}">
                <a16:creationId xmlns:a16="http://schemas.microsoft.com/office/drawing/2014/main" id="{3A183C92-487E-4F00-A014-D3ED3EFF9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t="12724" b="10200"/>
          <a:stretch/>
        </p:blipFill>
        <p:spPr bwMode="auto">
          <a:xfrm>
            <a:off x="235131" y="955113"/>
            <a:ext cx="2238802" cy="1087470"/>
          </a:xfrm>
          <a:prstGeom prst="rect">
            <a:avLst/>
          </a:prstGeom>
          <a:noFill/>
        </p:spPr>
      </p:pic>
      <p:sp>
        <p:nvSpPr>
          <p:cNvPr id="17" name="TextBox 8">
            <a:extLst>
              <a:ext uri="{FF2B5EF4-FFF2-40B4-BE49-F238E27FC236}">
                <a16:creationId xmlns:a16="http://schemas.microsoft.com/office/drawing/2014/main" id="{AEFCFCCA-DFD6-4D71-AEBB-D0E2FB4A753E}"/>
              </a:ext>
            </a:extLst>
          </p:cNvPr>
          <p:cNvSpPr txBox="1"/>
          <p:nvPr/>
        </p:nvSpPr>
        <p:spPr bwMode="auto">
          <a:xfrm>
            <a:off x="8525751" y="2214256"/>
            <a:ext cx="3433985" cy="3650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en-US" sz="2000" b="1" dirty="0"/>
              <a:t>Science-driven (bottom-up)</a:t>
            </a:r>
            <a:r>
              <a:rPr lang="en-US" sz="2000" i="1" dirty="0"/>
              <a:t>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en-US" sz="2000" dirty="0"/>
              <a:t>“</a:t>
            </a:r>
            <a:r>
              <a:rPr lang="en-US" sz="2000" b="1" dirty="0"/>
              <a:t>Invest into people, not into metal</a:t>
            </a:r>
            <a:r>
              <a:rPr lang="en-US" sz="2000" dirty="0"/>
              <a:t>”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endParaRPr lang="en-US" sz="2000" dirty="0"/>
          </a:p>
          <a:p>
            <a:pPr>
              <a:lnSpc>
                <a:spcPct val="150000"/>
              </a:lnSpc>
              <a:defRPr/>
            </a:pPr>
            <a:r>
              <a:rPr lang="en-US" sz="2000" dirty="0"/>
              <a:t>3 calls for application </a:t>
            </a:r>
            <a:br>
              <a:rPr lang="en-US" sz="2000" dirty="0"/>
            </a:br>
            <a:r>
              <a:rPr lang="en-US" sz="2000" dirty="0"/>
              <a:t>(2019 – 2021)</a:t>
            </a:r>
          </a:p>
          <a:p>
            <a:pPr>
              <a:lnSpc>
                <a:spcPct val="150000"/>
              </a:lnSpc>
              <a:defRPr/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26 consortia </a:t>
            </a:r>
            <a:br>
              <a:rPr lang="en-US" dirty="0"/>
            </a:br>
            <a:r>
              <a:rPr lang="en-US" dirty="0"/>
              <a:t>&amp; 1 cross-consortia project</a:t>
            </a:r>
          </a:p>
        </p:txBody>
      </p:sp>
      <p:pic>
        <p:nvPicPr>
          <p:cNvPr id="18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A2602665-052E-447C-819A-11294D64C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87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37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The NFDI4BIOIMAGE network</a:t>
            </a: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0853CA4-A049-4CE3-B510-95996F89B1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52" t="8111" r="17536" b="8388"/>
          <a:stretch/>
        </p:blipFill>
        <p:spPr bwMode="auto">
          <a:xfrm>
            <a:off x="235131" y="1043024"/>
            <a:ext cx="4236653" cy="5310846"/>
          </a:xfrm>
          <a:prstGeom prst="rect">
            <a:avLst/>
          </a:prstGeom>
          <a:noFill/>
        </p:spPr>
      </p:pic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1E6674C6-16B7-4F74-899E-42A6E814F7F1}"/>
              </a:ext>
            </a:extLst>
          </p:cNvPr>
          <p:cNvGrpSpPr/>
          <p:nvPr/>
        </p:nvGrpSpPr>
        <p:grpSpPr bwMode="auto">
          <a:xfrm>
            <a:off x="791381" y="1641579"/>
            <a:ext cx="3091048" cy="4402352"/>
            <a:chOff x="7917446" y="1668491"/>
            <a:chExt cx="3091048" cy="4402352"/>
          </a:xfrm>
        </p:grpSpPr>
        <p:sp>
          <p:nvSpPr>
            <p:cNvPr id="9" name="Stern: 10 Zacken 8">
              <a:extLst>
                <a:ext uri="{FF2B5EF4-FFF2-40B4-BE49-F238E27FC236}">
                  <a16:creationId xmlns:a16="http://schemas.microsoft.com/office/drawing/2014/main" id="{5F2F3612-633A-421A-810D-A6D07F63C788}"/>
                </a:ext>
              </a:extLst>
            </p:cNvPr>
            <p:cNvSpPr/>
            <p:nvPr/>
          </p:nvSpPr>
          <p:spPr bwMode="auto">
            <a:xfrm>
              <a:off x="10792494" y="3605707"/>
              <a:ext cx="216000" cy="214621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1" name="Stern: 10 Zacken 10">
              <a:extLst>
                <a:ext uri="{FF2B5EF4-FFF2-40B4-BE49-F238E27FC236}">
                  <a16:creationId xmlns:a16="http://schemas.microsoft.com/office/drawing/2014/main" id="{7F11A183-0C5C-40BA-B4CA-D0EFF76602D0}"/>
                </a:ext>
              </a:extLst>
            </p:cNvPr>
            <p:cNvSpPr/>
            <p:nvPr/>
          </p:nvSpPr>
          <p:spPr bwMode="auto">
            <a:xfrm>
              <a:off x="9931153" y="2859740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2" name="Stern: 10 Zacken 11">
              <a:extLst>
                <a:ext uri="{FF2B5EF4-FFF2-40B4-BE49-F238E27FC236}">
                  <a16:creationId xmlns:a16="http://schemas.microsoft.com/office/drawing/2014/main" id="{64400215-BFF4-45B7-A33F-15B552B28CF7}"/>
                </a:ext>
              </a:extLst>
            </p:cNvPr>
            <p:cNvSpPr/>
            <p:nvPr/>
          </p:nvSpPr>
          <p:spPr bwMode="auto">
            <a:xfrm>
              <a:off x="9878299" y="3669376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3" name="Stern: 10 Zacken 12">
              <a:extLst>
                <a:ext uri="{FF2B5EF4-FFF2-40B4-BE49-F238E27FC236}">
                  <a16:creationId xmlns:a16="http://schemas.microsoft.com/office/drawing/2014/main" id="{F90F3A21-9924-46C2-8AC3-4D6E9E540AA7}"/>
                </a:ext>
              </a:extLst>
            </p:cNvPr>
            <p:cNvSpPr/>
            <p:nvPr/>
          </p:nvSpPr>
          <p:spPr bwMode="auto">
            <a:xfrm>
              <a:off x="8869662" y="5854843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4" name="Stern: 10 Zacken 13">
              <a:extLst>
                <a:ext uri="{FF2B5EF4-FFF2-40B4-BE49-F238E27FC236}">
                  <a16:creationId xmlns:a16="http://schemas.microsoft.com/office/drawing/2014/main" id="{3CF8A4DC-4AA1-49F2-BB23-AC83339DD074}"/>
                </a:ext>
              </a:extLst>
            </p:cNvPr>
            <p:cNvSpPr/>
            <p:nvPr/>
          </p:nvSpPr>
          <p:spPr bwMode="auto">
            <a:xfrm>
              <a:off x="8320856" y="5547748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5" name="Stern: 10 Zacken 14">
              <a:extLst>
                <a:ext uri="{FF2B5EF4-FFF2-40B4-BE49-F238E27FC236}">
                  <a16:creationId xmlns:a16="http://schemas.microsoft.com/office/drawing/2014/main" id="{166676B4-C82D-4387-99C7-B8B613DA06C2}"/>
                </a:ext>
              </a:extLst>
            </p:cNvPr>
            <p:cNvSpPr/>
            <p:nvPr/>
          </p:nvSpPr>
          <p:spPr bwMode="auto">
            <a:xfrm>
              <a:off x="8673395" y="4675494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6" name="Stern: 10 Zacken 15">
              <a:extLst>
                <a:ext uri="{FF2B5EF4-FFF2-40B4-BE49-F238E27FC236}">
                  <a16:creationId xmlns:a16="http://schemas.microsoft.com/office/drawing/2014/main" id="{39926DC2-27CD-4A4A-99A4-0351FFF97976}"/>
                </a:ext>
              </a:extLst>
            </p:cNvPr>
            <p:cNvSpPr/>
            <p:nvPr/>
          </p:nvSpPr>
          <p:spPr bwMode="auto">
            <a:xfrm>
              <a:off x="8416201" y="2716249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7" name="Stern: 10 Zacken 16">
              <a:extLst>
                <a:ext uri="{FF2B5EF4-FFF2-40B4-BE49-F238E27FC236}">
                  <a16:creationId xmlns:a16="http://schemas.microsoft.com/office/drawing/2014/main" id="{775CB67A-8361-4252-BBEA-D9005888CBF9}"/>
                </a:ext>
              </a:extLst>
            </p:cNvPr>
            <p:cNvSpPr/>
            <p:nvPr/>
          </p:nvSpPr>
          <p:spPr bwMode="auto">
            <a:xfrm>
              <a:off x="8258736" y="2945080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8" name="Stern: 10 Zacken 17">
              <a:extLst>
                <a:ext uri="{FF2B5EF4-FFF2-40B4-BE49-F238E27FC236}">
                  <a16:creationId xmlns:a16="http://schemas.microsoft.com/office/drawing/2014/main" id="{F0730C7B-66D9-452C-A9B5-707E43EBDDD5}"/>
                </a:ext>
              </a:extLst>
            </p:cNvPr>
            <p:cNvSpPr/>
            <p:nvPr/>
          </p:nvSpPr>
          <p:spPr bwMode="auto">
            <a:xfrm>
              <a:off x="7917446" y="3465228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9" name="Stern: 10 Zacken 18">
              <a:extLst>
                <a:ext uri="{FF2B5EF4-FFF2-40B4-BE49-F238E27FC236}">
                  <a16:creationId xmlns:a16="http://schemas.microsoft.com/office/drawing/2014/main" id="{49B6AB09-E944-4BD9-8BAC-61AEA9BB943C}"/>
                </a:ext>
              </a:extLst>
            </p:cNvPr>
            <p:cNvSpPr/>
            <p:nvPr/>
          </p:nvSpPr>
          <p:spPr bwMode="auto">
            <a:xfrm>
              <a:off x="10589914" y="1668491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0" name="Stern: 10 Zacken 19">
              <a:extLst>
                <a:ext uri="{FF2B5EF4-FFF2-40B4-BE49-F238E27FC236}">
                  <a16:creationId xmlns:a16="http://schemas.microsoft.com/office/drawing/2014/main" id="{2452FD0B-1550-475A-B4BA-0EBF23726632}"/>
                </a:ext>
              </a:extLst>
            </p:cNvPr>
            <p:cNvSpPr/>
            <p:nvPr/>
          </p:nvSpPr>
          <p:spPr bwMode="auto">
            <a:xfrm>
              <a:off x="7937864" y="3669376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1" name="Stern: 10 Zacken 20">
              <a:extLst>
                <a:ext uri="{FF2B5EF4-FFF2-40B4-BE49-F238E27FC236}">
                  <a16:creationId xmlns:a16="http://schemas.microsoft.com/office/drawing/2014/main" id="{0A7F33A2-1384-4100-A929-E3FE330A0E32}"/>
                </a:ext>
              </a:extLst>
            </p:cNvPr>
            <p:cNvSpPr/>
            <p:nvPr/>
          </p:nvSpPr>
          <p:spPr bwMode="auto">
            <a:xfrm>
              <a:off x="10164011" y="3425354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D425F049-6CFD-46FF-8997-003916F23C1E}"/>
              </a:ext>
            </a:extLst>
          </p:cNvPr>
          <p:cNvGrpSpPr/>
          <p:nvPr/>
        </p:nvGrpSpPr>
        <p:grpSpPr bwMode="auto">
          <a:xfrm>
            <a:off x="828575" y="2736097"/>
            <a:ext cx="3018696" cy="3271834"/>
            <a:chOff x="846824" y="2981200"/>
            <a:chExt cx="3018696" cy="3271834"/>
          </a:xfrm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7125C17A-A835-40AF-9C14-A91DBF07C487}"/>
                </a:ext>
              </a:extLst>
            </p:cNvPr>
            <p:cNvGrpSpPr/>
            <p:nvPr/>
          </p:nvGrpSpPr>
          <p:grpSpPr bwMode="auto">
            <a:xfrm>
              <a:off x="846824" y="2981200"/>
              <a:ext cx="1089530" cy="3271834"/>
              <a:chOff x="8456541" y="2944167"/>
              <a:chExt cx="1089530" cy="3271834"/>
            </a:xfrm>
          </p:grpSpPr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275F0BB-6000-4BC0-A78C-40AC8664DD2F}"/>
                  </a:ext>
                </a:extLst>
              </p:cNvPr>
              <p:cNvSpPr/>
              <p:nvPr/>
            </p:nvSpPr>
            <p:spPr bwMode="auto">
              <a:xfrm>
                <a:off x="8963268" y="2944167"/>
                <a:ext cx="144000" cy="14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 sz="1000"/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40BD48-A4CC-4630-B56C-0EA8E49B2085}"/>
                  </a:ext>
                </a:extLst>
              </p:cNvPr>
              <p:cNvSpPr/>
              <p:nvPr/>
            </p:nvSpPr>
            <p:spPr bwMode="auto">
              <a:xfrm>
                <a:off x="8792086" y="3166023"/>
                <a:ext cx="144000" cy="14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 sz="1000"/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B1625F9-0AB4-454F-A0BA-626D77E2FBB2}"/>
                  </a:ext>
                </a:extLst>
              </p:cNvPr>
              <p:cNvSpPr/>
              <p:nvPr/>
            </p:nvSpPr>
            <p:spPr bwMode="auto">
              <a:xfrm>
                <a:off x="8456541" y="3686658"/>
                <a:ext cx="144000" cy="14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de-DE" sz="1000"/>
                  <a:t>2</a:t>
                </a:r>
                <a:endParaRPr/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7186190-8493-4E49-9B14-3627F260C7A5}"/>
                  </a:ext>
                </a:extLst>
              </p:cNvPr>
              <p:cNvSpPr/>
              <p:nvPr/>
            </p:nvSpPr>
            <p:spPr bwMode="auto">
              <a:xfrm>
                <a:off x="9206560" y="4892877"/>
                <a:ext cx="144000" cy="14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de-DE" sz="1000"/>
                  <a:t>2</a:t>
                </a:r>
                <a:endParaRPr/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E3ACC3A-CB4B-4E5A-B32F-1C69F031CB02}"/>
                  </a:ext>
                </a:extLst>
              </p:cNvPr>
              <p:cNvSpPr/>
              <p:nvPr/>
            </p:nvSpPr>
            <p:spPr bwMode="auto">
              <a:xfrm>
                <a:off x="9402071" y="6072000"/>
                <a:ext cx="144000" cy="14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 sz="1000"/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BE47C262-A349-4E17-B155-F8DBDB4C9E82}"/>
                  </a:ext>
                </a:extLst>
              </p:cNvPr>
              <p:cNvSpPr/>
              <p:nvPr/>
            </p:nvSpPr>
            <p:spPr bwMode="auto">
              <a:xfrm>
                <a:off x="8858818" y="5769405"/>
                <a:ext cx="144000" cy="14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 sz="1000"/>
              </a:p>
            </p:txBody>
          </p:sp>
        </p:grp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2321D147-C239-4F0B-B160-529CC64C55AB}"/>
                </a:ext>
              </a:extLst>
            </p:cNvPr>
            <p:cNvSpPr/>
            <p:nvPr/>
          </p:nvSpPr>
          <p:spPr bwMode="auto">
            <a:xfrm>
              <a:off x="2861353" y="3110271"/>
              <a:ext cx="144000" cy="144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 sz="1000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6B33F47-556C-4D76-BF93-A14E14185D60}"/>
                </a:ext>
              </a:extLst>
            </p:cNvPr>
            <p:cNvSpPr/>
            <p:nvPr/>
          </p:nvSpPr>
          <p:spPr bwMode="auto">
            <a:xfrm>
              <a:off x="3721520" y="3847389"/>
              <a:ext cx="144000" cy="144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 sz="1000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DCDA24D-0F48-4362-8AB1-9E5A4506493E}"/>
                </a:ext>
              </a:extLst>
            </p:cNvPr>
            <p:cNvSpPr/>
            <p:nvPr/>
          </p:nvSpPr>
          <p:spPr bwMode="auto">
            <a:xfrm>
              <a:off x="2805528" y="3929958"/>
              <a:ext cx="144000" cy="144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 sz="1000"/>
            </a:p>
          </p:txBody>
        </p: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5CD7D0F7-8378-47D8-A9A7-70193C2CE073}"/>
              </a:ext>
            </a:extLst>
          </p:cNvPr>
          <p:cNvGrpSpPr/>
          <p:nvPr/>
        </p:nvGrpSpPr>
        <p:grpSpPr bwMode="auto">
          <a:xfrm>
            <a:off x="674997" y="1617323"/>
            <a:ext cx="2973517" cy="3217321"/>
            <a:chOff x="7801062" y="1644235"/>
            <a:chExt cx="2973517" cy="3217321"/>
          </a:xfrm>
        </p:grpSpPr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E76410C8-E31E-4A44-A880-E4AA6F9B0EB3}"/>
                </a:ext>
              </a:extLst>
            </p:cNvPr>
            <p:cNvSpPr/>
            <p:nvPr/>
          </p:nvSpPr>
          <p:spPr bwMode="auto">
            <a:xfrm>
              <a:off x="9407522" y="1644235"/>
              <a:ext cx="144000" cy="144000"/>
            </a:xfrm>
            <a:prstGeom prst="ellipse">
              <a:avLst/>
            </a:prstGeom>
            <a:solidFill>
              <a:srgbClr val="FC73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2A88BDD1-CA33-4AFD-BB4F-BD223BF94BDA}"/>
                </a:ext>
              </a:extLst>
            </p:cNvPr>
            <p:cNvSpPr/>
            <p:nvPr/>
          </p:nvSpPr>
          <p:spPr bwMode="auto">
            <a:xfrm>
              <a:off x="10201624" y="3461707"/>
              <a:ext cx="144000" cy="144000"/>
            </a:xfrm>
            <a:prstGeom prst="ellipse">
              <a:avLst/>
            </a:prstGeom>
            <a:solidFill>
              <a:srgbClr val="FC73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de-DE" sz="1000"/>
                <a:t>2</a:t>
              </a:r>
              <a:endParaRPr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B31FBC4-5969-44B0-B50F-28111DD8C308}"/>
                </a:ext>
              </a:extLst>
            </p:cNvPr>
            <p:cNvSpPr/>
            <p:nvPr/>
          </p:nvSpPr>
          <p:spPr bwMode="auto">
            <a:xfrm>
              <a:off x="7801062" y="3649791"/>
              <a:ext cx="144000" cy="144000"/>
            </a:xfrm>
            <a:prstGeom prst="ellipse">
              <a:avLst/>
            </a:prstGeom>
            <a:solidFill>
              <a:srgbClr val="FC73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DD947411-3D82-4736-A9F2-4BC9802F8BC7}"/>
                </a:ext>
              </a:extLst>
            </p:cNvPr>
            <p:cNvSpPr/>
            <p:nvPr/>
          </p:nvSpPr>
          <p:spPr bwMode="auto">
            <a:xfrm>
              <a:off x="9994416" y="3727551"/>
              <a:ext cx="144000" cy="144000"/>
            </a:xfrm>
            <a:prstGeom prst="ellipse">
              <a:avLst/>
            </a:prstGeom>
            <a:solidFill>
              <a:srgbClr val="FC73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60538CD-BA28-4F64-AFFA-B1B501720AD9}"/>
                </a:ext>
              </a:extLst>
            </p:cNvPr>
            <p:cNvSpPr/>
            <p:nvPr/>
          </p:nvSpPr>
          <p:spPr bwMode="auto">
            <a:xfrm>
              <a:off x="8807746" y="4717556"/>
              <a:ext cx="144000" cy="144000"/>
            </a:xfrm>
            <a:prstGeom prst="ellipse">
              <a:avLst/>
            </a:prstGeom>
            <a:solidFill>
              <a:srgbClr val="FC73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79179343-BF00-46B9-9384-9C6BBE90C542}"/>
                </a:ext>
              </a:extLst>
            </p:cNvPr>
            <p:cNvSpPr/>
            <p:nvPr/>
          </p:nvSpPr>
          <p:spPr bwMode="auto">
            <a:xfrm>
              <a:off x="9248596" y="3292034"/>
              <a:ext cx="144000" cy="144000"/>
            </a:xfrm>
            <a:prstGeom prst="ellipse">
              <a:avLst/>
            </a:prstGeom>
            <a:solidFill>
              <a:srgbClr val="FC73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99DAF026-C48A-4F43-BACA-E1DE47DF4B6E}"/>
                </a:ext>
              </a:extLst>
            </p:cNvPr>
            <p:cNvSpPr/>
            <p:nvPr/>
          </p:nvSpPr>
          <p:spPr bwMode="auto">
            <a:xfrm>
              <a:off x="8197958" y="3353354"/>
              <a:ext cx="144000" cy="144000"/>
            </a:xfrm>
            <a:prstGeom prst="ellipse">
              <a:avLst/>
            </a:prstGeom>
            <a:solidFill>
              <a:srgbClr val="FC73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642800E6-8F35-4393-918B-8359E563ADE3}"/>
                </a:ext>
              </a:extLst>
            </p:cNvPr>
            <p:cNvSpPr/>
            <p:nvPr/>
          </p:nvSpPr>
          <p:spPr bwMode="auto">
            <a:xfrm>
              <a:off x="8290185" y="3354466"/>
              <a:ext cx="144000" cy="144000"/>
            </a:xfrm>
            <a:prstGeom prst="ellipse">
              <a:avLst/>
            </a:prstGeom>
            <a:solidFill>
              <a:srgbClr val="FC73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033C5976-50C8-4479-A2BB-479FB8101BA8}"/>
                </a:ext>
              </a:extLst>
            </p:cNvPr>
            <p:cNvSpPr/>
            <p:nvPr/>
          </p:nvSpPr>
          <p:spPr bwMode="auto">
            <a:xfrm>
              <a:off x="7969946" y="3703494"/>
              <a:ext cx="144000" cy="144000"/>
            </a:xfrm>
            <a:prstGeom prst="ellipse">
              <a:avLst/>
            </a:prstGeom>
            <a:solidFill>
              <a:srgbClr val="FC73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AD24B984-3054-4809-A5FD-5B5AB8FA164B}"/>
                </a:ext>
              </a:extLst>
            </p:cNvPr>
            <p:cNvSpPr/>
            <p:nvPr/>
          </p:nvSpPr>
          <p:spPr bwMode="auto">
            <a:xfrm>
              <a:off x="10630578" y="1704491"/>
              <a:ext cx="144000" cy="144000"/>
            </a:xfrm>
            <a:prstGeom prst="ellipse">
              <a:avLst/>
            </a:prstGeom>
            <a:solidFill>
              <a:srgbClr val="FC73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62B78897-4C33-4200-9BCB-25E30211E4F2}"/>
              </a:ext>
            </a:extLst>
          </p:cNvPr>
          <p:cNvGrpSpPr/>
          <p:nvPr/>
        </p:nvGrpSpPr>
        <p:grpSpPr bwMode="auto">
          <a:xfrm>
            <a:off x="873465" y="2652514"/>
            <a:ext cx="2770384" cy="3355417"/>
            <a:chOff x="7999530" y="2679426"/>
            <a:chExt cx="2770384" cy="3355417"/>
          </a:xfrm>
        </p:grpSpPr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2615B2A3-B283-4CE0-869E-828DA83399A6}"/>
                </a:ext>
              </a:extLst>
            </p:cNvPr>
            <p:cNvSpPr/>
            <p:nvPr/>
          </p:nvSpPr>
          <p:spPr bwMode="auto">
            <a:xfrm>
              <a:off x="10625914" y="2679426"/>
              <a:ext cx="144000" cy="144000"/>
            </a:xfrm>
            <a:prstGeom prst="ellipse">
              <a:avLst/>
            </a:prstGeom>
            <a:solidFill>
              <a:srgbClr val="4D0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6160C7FD-0F3F-45F3-ABD7-C3DD58FDEE70}"/>
                </a:ext>
              </a:extLst>
            </p:cNvPr>
            <p:cNvSpPr/>
            <p:nvPr/>
          </p:nvSpPr>
          <p:spPr bwMode="auto">
            <a:xfrm>
              <a:off x="9920084" y="3769242"/>
              <a:ext cx="144000" cy="144000"/>
            </a:xfrm>
            <a:prstGeom prst="ellipse">
              <a:avLst/>
            </a:prstGeom>
            <a:solidFill>
              <a:srgbClr val="4D0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F45C09AC-5269-411B-A82F-48E7F16593BE}"/>
                </a:ext>
              </a:extLst>
            </p:cNvPr>
            <p:cNvSpPr/>
            <p:nvPr/>
          </p:nvSpPr>
          <p:spPr bwMode="auto">
            <a:xfrm>
              <a:off x="9318264" y="3302356"/>
              <a:ext cx="144000" cy="144000"/>
            </a:xfrm>
            <a:prstGeom prst="ellipse">
              <a:avLst/>
            </a:prstGeom>
            <a:solidFill>
              <a:srgbClr val="4D0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2A77B908-D82B-4608-BCCD-297B70793768}"/>
                </a:ext>
              </a:extLst>
            </p:cNvPr>
            <p:cNvSpPr/>
            <p:nvPr/>
          </p:nvSpPr>
          <p:spPr bwMode="auto">
            <a:xfrm>
              <a:off x="8546259" y="2770816"/>
              <a:ext cx="144000" cy="144000"/>
            </a:xfrm>
            <a:prstGeom prst="ellipse">
              <a:avLst/>
            </a:prstGeom>
            <a:solidFill>
              <a:srgbClr val="4D0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3F4CAE9-F44B-4224-92F8-DF5B0D96077F}"/>
                </a:ext>
              </a:extLst>
            </p:cNvPr>
            <p:cNvSpPr/>
            <p:nvPr/>
          </p:nvSpPr>
          <p:spPr bwMode="auto">
            <a:xfrm>
              <a:off x="7999530" y="3366118"/>
              <a:ext cx="144000" cy="144000"/>
            </a:xfrm>
            <a:prstGeom prst="ellipse">
              <a:avLst/>
            </a:prstGeom>
            <a:solidFill>
              <a:srgbClr val="4D0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166AE343-4692-4178-8E5D-71DCFE62E88E}"/>
                </a:ext>
              </a:extLst>
            </p:cNvPr>
            <p:cNvSpPr/>
            <p:nvPr/>
          </p:nvSpPr>
          <p:spPr bwMode="auto">
            <a:xfrm>
              <a:off x="8976834" y="5890843"/>
              <a:ext cx="144000" cy="144000"/>
            </a:xfrm>
            <a:prstGeom prst="ellipse">
              <a:avLst/>
            </a:prstGeom>
            <a:solidFill>
              <a:srgbClr val="4D0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62F0980C-FD15-44B5-8416-2D866A643F60}"/>
                </a:ext>
              </a:extLst>
            </p:cNvPr>
            <p:cNvSpPr/>
            <p:nvPr/>
          </p:nvSpPr>
          <p:spPr bwMode="auto">
            <a:xfrm>
              <a:off x="8876817" y="5252727"/>
              <a:ext cx="144000" cy="144000"/>
            </a:xfrm>
            <a:prstGeom prst="ellipse">
              <a:avLst/>
            </a:prstGeom>
            <a:solidFill>
              <a:srgbClr val="4D0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3500D061-B9E5-45AE-83A4-B7B5D3B85074}"/>
                </a:ext>
              </a:extLst>
            </p:cNvPr>
            <p:cNvSpPr/>
            <p:nvPr/>
          </p:nvSpPr>
          <p:spPr bwMode="auto">
            <a:xfrm>
              <a:off x="8791883" y="4629926"/>
              <a:ext cx="144000" cy="144000"/>
            </a:xfrm>
            <a:prstGeom prst="ellipse">
              <a:avLst/>
            </a:prstGeom>
            <a:solidFill>
              <a:srgbClr val="4D0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AB0DEA24-C4A3-48C9-8462-05CA433623D4}"/>
                </a:ext>
              </a:extLst>
            </p:cNvPr>
            <p:cNvSpPr/>
            <p:nvPr/>
          </p:nvSpPr>
          <p:spPr bwMode="auto">
            <a:xfrm>
              <a:off x="8518377" y="4315539"/>
              <a:ext cx="144000" cy="144000"/>
            </a:xfrm>
            <a:prstGeom prst="ellipse">
              <a:avLst/>
            </a:prstGeom>
            <a:solidFill>
              <a:srgbClr val="4D0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B9725FE2-F793-4529-A46A-73299FC81360}"/>
              </a:ext>
            </a:extLst>
          </p:cNvPr>
          <p:cNvGrpSpPr/>
          <p:nvPr/>
        </p:nvGrpSpPr>
        <p:grpSpPr bwMode="auto">
          <a:xfrm>
            <a:off x="4915205" y="1006854"/>
            <a:ext cx="6264494" cy="461665"/>
            <a:chOff x="5278947" y="1534414"/>
            <a:chExt cx="6264494" cy="461665"/>
          </a:xfrm>
        </p:grpSpPr>
        <p:sp>
          <p:nvSpPr>
            <p:cNvPr id="55" name="TextBox 39">
              <a:extLst>
                <a:ext uri="{FF2B5EF4-FFF2-40B4-BE49-F238E27FC236}">
                  <a16:creationId xmlns:a16="http://schemas.microsoft.com/office/drawing/2014/main" id="{98289C53-1BB6-4F6E-B560-E10B7E626345}"/>
                </a:ext>
              </a:extLst>
            </p:cNvPr>
            <p:cNvSpPr txBox="1"/>
            <p:nvPr/>
          </p:nvSpPr>
          <p:spPr bwMode="auto">
            <a:xfrm>
              <a:off x="5625371" y="1534414"/>
              <a:ext cx="5918070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Clr>
                  <a:srgbClr val="C00000"/>
                </a:buClr>
                <a:buSzPct val="300000"/>
                <a:defRPr/>
              </a:pPr>
              <a:r>
                <a:rPr lang="en-US" sz="2400" dirty="0"/>
                <a:t>co-applicant institutions (Task Area Leaders)</a:t>
              </a:r>
              <a:endParaRPr dirty="0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F49857CA-8F76-4BEF-90DE-1EE81266037E}"/>
                </a:ext>
              </a:extLst>
            </p:cNvPr>
            <p:cNvSpPr/>
            <p:nvPr/>
          </p:nvSpPr>
          <p:spPr bwMode="auto">
            <a:xfrm>
              <a:off x="5278947" y="1727979"/>
              <a:ext cx="144000" cy="144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 sz="1000"/>
            </a:p>
          </p:txBody>
        </p:sp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24030603-9103-4F7D-A3B5-8A870B655774}"/>
              </a:ext>
            </a:extLst>
          </p:cNvPr>
          <p:cNvGrpSpPr/>
          <p:nvPr/>
        </p:nvGrpSpPr>
        <p:grpSpPr bwMode="auto">
          <a:xfrm>
            <a:off x="4906377" y="2264166"/>
            <a:ext cx="5348858" cy="461665"/>
            <a:chOff x="5278947" y="2176984"/>
            <a:chExt cx="5348858" cy="461665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F22BEE9A-43EB-4C87-B749-DB9FE506B7F6}"/>
                </a:ext>
              </a:extLst>
            </p:cNvPr>
            <p:cNvSpPr/>
            <p:nvPr/>
          </p:nvSpPr>
          <p:spPr bwMode="auto">
            <a:xfrm>
              <a:off x="5278947" y="2375537"/>
              <a:ext cx="144000" cy="144000"/>
            </a:xfrm>
            <a:prstGeom prst="ellipse">
              <a:avLst/>
            </a:prstGeom>
            <a:solidFill>
              <a:srgbClr val="FC73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59" name="TextBox 39">
              <a:extLst>
                <a:ext uri="{FF2B5EF4-FFF2-40B4-BE49-F238E27FC236}">
                  <a16:creationId xmlns:a16="http://schemas.microsoft.com/office/drawing/2014/main" id="{3F47BAB9-98E6-4FBB-BF9C-BB3A7C17F882}"/>
                </a:ext>
              </a:extLst>
            </p:cNvPr>
            <p:cNvSpPr txBox="1"/>
            <p:nvPr/>
          </p:nvSpPr>
          <p:spPr bwMode="auto">
            <a:xfrm>
              <a:off x="5616790" y="2176984"/>
              <a:ext cx="5011015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Clr>
                  <a:srgbClr val="C00000"/>
                </a:buClr>
                <a:buSzPct val="300000"/>
                <a:defRPr/>
              </a:pPr>
              <a:r>
                <a:rPr lang="en-US" sz="2400" dirty="0"/>
                <a:t>participating institutions</a:t>
              </a:r>
              <a:endParaRPr dirty="0"/>
            </a:p>
          </p:txBody>
        </p:sp>
      </p:grpSp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41F56CB5-E392-4BCD-8D6A-56BD53214245}"/>
              </a:ext>
            </a:extLst>
          </p:cNvPr>
          <p:cNvGrpSpPr/>
          <p:nvPr/>
        </p:nvGrpSpPr>
        <p:grpSpPr bwMode="auto">
          <a:xfrm>
            <a:off x="4899843" y="3444613"/>
            <a:ext cx="3461315" cy="461665"/>
            <a:chOff x="5268832" y="2797850"/>
            <a:chExt cx="3461315" cy="46166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A08C9315-7308-4A57-BE60-B0C771CA8D23}"/>
                </a:ext>
              </a:extLst>
            </p:cNvPr>
            <p:cNvSpPr/>
            <p:nvPr/>
          </p:nvSpPr>
          <p:spPr bwMode="auto">
            <a:xfrm>
              <a:off x="5268832" y="2988673"/>
              <a:ext cx="144000" cy="144000"/>
            </a:xfrm>
            <a:prstGeom prst="ellipse">
              <a:avLst/>
            </a:prstGeom>
            <a:solidFill>
              <a:srgbClr val="4D0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62" name="TextBox 39">
              <a:extLst>
                <a:ext uri="{FF2B5EF4-FFF2-40B4-BE49-F238E27FC236}">
                  <a16:creationId xmlns:a16="http://schemas.microsoft.com/office/drawing/2014/main" id="{00DCB862-0CD2-4450-8C50-933B5F87367F}"/>
                </a:ext>
              </a:extLst>
            </p:cNvPr>
            <p:cNvSpPr txBox="1"/>
            <p:nvPr/>
          </p:nvSpPr>
          <p:spPr bwMode="auto">
            <a:xfrm>
              <a:off x="5615930" y="2797850"/>
              <a:ext cx="3114218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Clr>
                  <a:srgbClr val="C00000"/>
                </a:buClr>
                <a:buSzPct val="300000"/>
                <a:defRPr/>
              </a:pPr>
              <a:r>
                <a:rPr lang="en-US" sz="2400" dirty="0"/>
                <a:t>community use cases</a:t>
              </a:r>
              <a:endParaRPr dirty="0"/>
            </a:p>
          </p:txBody>
        </p:sp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284DEBA8-288F-48D4-B111-F0304A4A779D}"/>
              </a:ext>
            </a:extLst>
          </p:cNvPr>
          <p:cNvGrpSpPr/>
          <p:nvPr/>
        </p:nvGrpSpPr>
        <p:grpSpPr bwMode="auto">
          <a:xfrm>
            <a:off x="4851413" y="2844993"/>
            <a:ext cx="7392626" cy="461665"/>
            <a:chOff x="5242947" y="3415060"/>
            <a:chExt cx="7392626" cy="461665"/>
          </a:xfrm>
        </p:grpSpPr>
        <p:sp>
          <p:nvSpPr>
            <p:cNvPr id="64" name="Stern: 10 Zacken 63">
              <a:extLst>
                <a:ext uri="{FF2B5EF4-FFF2-40B4-BE49-F238E27FC236}">
                  <a16:creationId xmlns:a16="http://schemas.microsoft.com/office/drawing/2014/main" id="{9F2CC778-18D6-46B6-9806-13210973C39B}"/>
                </a:ext>
              </a:extLst>
            </p:cNvPr>
            <p:cNvSpPr/>
            <p:nvPr/>
          </p:nvSpPr>
          <p:spPr bwMode="auto">
            <a:xfrm>
              <a:off x="5242947" y="3558770"/>
              <a:ext cx="216000" cy="216000"/>
            </a:xfrm>
            <a:prstGeom prst="star10">
              <a:avLst>
                <a:gd name="adj" fmla="val 26251"/>
                <a:gd name="hf" fmla="val 1051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65" name="TextBox 39">
              <a:extLst>
                <a:ext uri="{FF2B5EF4-FFF2-40B4-BE49-F238E27FC236}">
                  <a16:creationId xmlns:a16="http://schemas.microsoft.com/office/drawing/2014/main" id="{AD892601-89E4-4FC6-805C-C2E1215CFF13}"/>
                </a:ext>
              </a:extLst>
            </p:cNvPr>
            <p:cNvSpPr txBox="1"/>
            <p:nvPr/>
          </p:nvSpPr>
          <p:spPr bwMode="auto">
            <a:xfrm>
              <a:off x="5627161" y="3415060"/>
              <a:ext cx="7008412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Clr>
                  <a:srgbClr val="C00000"/>
                </a:buClr>
                <a:buSzPct val="300000"/>
                <a:defRPr/>
              </a:pPr>
              <a:r>
                <a:rPr lang="en-US" sz="2400" b="1" dirty="0"/>
                <a:t>data stewards (</a:t>
              </a:r>
              <a:r>
                <a:rPr lang="en-US" sz="2400" b="1" dirty="0" err="1"/>
                <a:t>DaSts</a:t>
              </a:r>
              <a:r>
                <a:rPr lang="en-US" sz="2400" b="1" dirty="0"/>
                <a:t>) </a:t>
              </a:r>
              <a:r>
                <a:rPr lang="en-US" sz="2400" dirty="0"/>
                <a:t>&amp; </a:t>
              </a:r>
              <a:r>
                <a:rPr lang="en-US" sz="2400" b="1" dirty="0"/>
                <a:t>research software engineers</a:t>
              </a:r>
              <a:endParaRPr dirty="0"/>
            </a:p>
          </p:txBody>
        </p:sp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76016661-E9D6-4BE9-8DAE-63FC48F4A618}"/>
              </a:ext>
            </a:extLst>
          </p:cNvPr>
          <p:cNvGrpSpPr/>
          <p:nvPr/>
        </p:nvGrpSpPr>
        <p:grpSpPr bwMode="auto">
          <a:xfrm>
            <a:off x="803769" y="2757844"/>
            <a:ext cx="388181" cy="307777"/>
            <a:chOff x="803769" y="2757844"/>
            <a:chExt cx="388181" cy="307777"/>
          </a:xfrm>
        </p:grpSpPr>
        <p:sp>
          <p:nvSpPr>
            <p:cNvPr id="67" name="Wolke 66">
              <a:extLst>
                <a:ext uri="{FF2B5EF4-FFF2-40B4-BE49-F238E27FC236}">
                  <a16:creationId xmlns:a16="http://schemas.microsoft.com/office/drawing/2014/main" id="{E071100F-0A7C-4674-BA2C-233FEBF2F950}"/>
                </a:ext>
              </a:extLst>
            </p:cNvPr>
            <p:cNvSpPr/>
            <p:nvPr/>
          </p:nvSpPr>
          <p:spPr bwMode="auto">
            <a:xfrm>
              <a:off x="803769" y="2785876"/>
              <a:ext cx="388181" cy="251714"/>
            </a:xfrm>
            <a:prstGeom prst="cloud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 sz="800"/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9F8E5750-7CB2-4F86-9001-A123E363DB8A}"/>
                </a:ext>
              </a:extLst>
            </p:cNvPr>
            <p:cNvSpPr txBox="1"/>
            <p:nvPr/>
          </p:nvSpPr>
          <p:spPr bwMode="auto">
            <a:xfrm>
              <a:off x="843881" y="2757844"/>
              <a:ext cx="3209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400" b="1">
                  <a:solidFill>
                    <a:schemeClr val="bg1"/>
                  </a:solidFill>
                </a:rPr>
                <a:t>IT</a:t>
              </a:r>
              <a:endParaRPr/>
            </a:p>
          </p:txBody>
        </p: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F8A98E5F-333D-4780-8201-AC3D17CED9A0}"/>
              </a:ext>
            </a:extLst>
          </p:cNvPr>
          <p:cNvGrpSpPr/>
          <p:nvPr/>
        </p:nvGrpSpPr>
        <p:grpSpPr bwMode="auto">
          <a:xfrm>
            <a:off x="1342221" y="5335794"/>
            <a:ext cx="388181" cy="307777"/>
            <a:chOff x="803769" y="2757844"/>
            <a:chExt cx="388181" cy="307777"/>
          </a:xfrm>
        </p:grpSpPr>
        <p:sp>
          <p:nvSpPr>
            <p:cNvPr id="70" name="Wolke 69">
              <a:extLst>
                <a:ext uri="{FF2B5EF4-FFF2-40B4-BE49-F238E27FC236}">
                  <a16:creationId xmlns:a16="http://schemas.microsoft.com/office/drawing/2014/main" id="{744EDC5A-0FD0-426C-B168-A2102B024C9E}"/>
                </a:ext>
              </a:extLst>
            </p:cNvPr>
            <p:cNvSpPr/>
            <p:nvPr/>
          </p:nvSpPr>
          <p:spPr bwMode="auto">
            <a:xfrm>
              <a:off x="803769" y="2785876"/>
              <a:ext cx="388181" cy="251714"/>
            </a:xfrm>
            <a:prstGeom prst="cloud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 sz="800"/>
            </a:p>
          </p:txBody>
        </p: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0D97752B-1CB0-45D3-B6EF-8CC7AF457269}"/>
                </a:ext>
              </a:extLst>
            </p:cNvPr>
            <p:cNvSpPr txBox="1"/>
            <p:nvPr/>
          </p:nvSpPr>
          <p:spPr bwMode="auto">
            <a:xfrm>
              <a:off x="843881" y="2757844"/>
              <a:ext cx="3209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1400" b="1">
                  <a:solidFill>
                    <a:schemeClr val="bg1"/>
                  </a:solidFill>
                </a:rPr>
                <a:t>IT</a:t>
              </a:r>
              <a:endParaRPr/>
            </a:p>
          </p:txBody>
        </p: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6DC7B6CA-486C-4474-ACF7-F1544F90A2C3}"/>
              </a:ext>
            </a:extLst>
          </p:cNvPr>
          <p:cNvGrpSpPr/>
          <p:nvPr/>
        </p:nvGrpSpPr>
        <p:grpSpPr bwMode="auto">
          <a:xfrm>
            <a:off x="5092476" y="1435983"/>
            <a:ext cx="7006438" cy="369332"/>
            <a:chOff x="5156856" y="4283506"/>
            <a:chExt cx="6951891" cy="369332"/>
          </a:xfrm>
        </p:grpSpPr>
        <p:grpSp>
          <p:nvGrpSpPr>
            <p:cNvPr id="73" name="Gruppieren 72">
              <a:extLst>
                <a:ext uri="{FF2B5EF4-FFF2-40B4-BE49-F238E27FC236}">
                  <a16:creationId xmlns:a16="http://schemas.microsoft.com/office/drawing/2014/main" id="{71A218D8-980F-4067-87E6-E3E9EA9B324D}"/>
                </a:ext>
              </a:extLst>
            </p:cNvPr>
            <p:cNvGrpSpPr/>
            <p:nvPr/>
          </p:nvGrpSpPr>
          <p:grpSpPr bwMode="auto">
            <a:xfrm>
              <a:off x="5156856" y="4313440"/>
              <a:ext cx="388181" cy="307777"/>
              <a:chOff x="803769" y="2801044"/>
              <a:chExt cx="388181" cy="307777"/>
            </a:xfrm>
          </p:grpSpPr>
          <p:sp>
            <p:nvSpPr>
              <p:cNvPr id="75" name="Wolke 74">
                <a:extLst>
                  <a:ext uri="{FF2B5EF4-FFF2-40B4-BE49-F238E27FC236}">
                    <a16:creationId xmlns:a16="http://schemas.microsoft.com/office/drawing/2014/main" id="{77EB1A9E-039C-4A52-A3CA-A649DEF2E450}"/>
                  </a:ext>
                </a:extLst>
              </p:cNvPr>
              <p:cNvSpPr/>
              <p:nvPr/>
            </p:nvSpPr>
            <p:spPr bwMode="auto">
              <a:xfrm>
                <a:off x="803769" y="2829076"/>
                <a:ext cx="388181" cy="251714"/>
              </a:xfrm>
              <a:prstGeom prst="cloud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 sz="800"/>
              </a:p>
            </p:txBody>
          </p:sp>
          <p:sp>
            <p:nvSpPr>
              <p:cNvPr id="76" name="Textfeld 75">
                <a:extLst>
                  <a:ext uri="{FF2B5EF4-FFF2-40B4-BE49-F238E27FC236}">
                    <a16:creationId xmlns:a16="http://schemas.microsoft.com/office/drawing/2014/main" id="{D627ED32-51C9-4803-A05A-50601CA7A97F}"/>
                  </a:ext>
                </a:extLst>
              </p:cNvPr>
              <p:cNvSpPr txBox="1"/>
              <p:nvPr/>
            </p:nvSpPr>
            <p:spPr bwMode="auto">
              <a:xfrm>
                <a:off x="843881" y="2801044"/>
                <a:ext cx="3209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 sz="1400" b="1">
                    <a:solidFill>
                      <a:schemeClr val="bg1"/>
                    </a:solidFill>
                  </a:rPr>
                  <a:t>IT</a:t>
                </a:r>
                <a:endParaRPr/>
              </a:p>
            </p:txBody>
          </p:sp>
        </p:grpSp>
        <p:sp>
          <p:nvSpPr>
            <p:cNvPr id="74" name="TextBox 39">
              <a:extLst>
                <a:ext uri="{FF2B5EF4-FFF2-40B4-BE49-F238E27FC236}">
                  <a16:creationId xmlns:a16="http://schemas.microsoft.com/office/drawing/2014/main" id="{2A09081E-D18C-4941-9C5A-84E3AFFE32B3}"/>
                </a:ext>
              </a:extLst>
            </p:cNvPr>
            <p:cNvSpPr txBox="1"/>
            <p:nvPr/>
          </p:nvSpPr>
          <p:spPr bwMode="auto">
            <a:xfrm>
              <a:off x="5585149" y="4283506"/>
              <a:ext cx="6523598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Clr>
                  <a:srgbClr val="C00000"/>
                </a:buClr>
                <a:buSzPct val="300000"/>
                <a:defRPr/>
              </a:pPr>
              <a:r>
                <a:rPr lang="en-US" dirty="0"/>
                <a:t>IT infrastructure </a:t>
              </a:r>
              <a:r>
                <a:rPr lang="en-US" i="1" dirty="0"/>
                <a:t>(storage &amp; playground: @WWU &amp; @ALU-FR)</a:t>
              </a:r>
              <a:endParaRPr sz="1400" dirty="0"/>
            </a:p>
          </p:txBody>
        </p:sp>
      </p:grpSp>
      <p:sp>
        <p:nvSpPr>
          <p:cNvPr id="77" name="TextBox 39">
            <a:extLst>
              <a:ext uri="{FF2B5EF4-FFF2-40B4-BE49-F238E27FC236}">
                <a16:creationId xmlns:a16="http://schemas.microsoft.com/office/drawing/2014/main" id="{85782E88-E706-4FFD-A62D-13E4FD1C6CBC}"/>
              </a:ext>
            </a:extLst>
          </p:cNvPr>
          <p:cNvSpPr txBox="1"/>
          <p:nvPr/>
        </p:nvSpPr>
        <p:spPr bwMode="auto">
          <a:xfrm>
            <a:off x="4859600" y="4198372"/>
            <a:ext cx="7131344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sz="2400" dirty="0"/>
              <a:t>~ 20 FTE: </a:t>
            </a:r>
            <a:r>
              <a:rPr lang="de-DE" sz="2400" dirty="0" err="1"/>
              <a:t>work</a:t>
            </a:r>
            <a:r>
              <a:rPr lang="de-DE" sz="2400" dirty="0"/>
              <a:t> on </a:t>
            </a:r>
            <a:r>
              <a:rPr lang="de-DE" sz="2400" dirty="0" err="1"/>
              <a:t>practical</a:t>
            </a:r>
            <a:r>
              <a:rPr lang="de-DE" sz="2400" dirty="0"/>
              <a:t> RDM </a:t>
            </a:r>
            <a:r>
              <a:rPr lang="de-DE" sz="2400" dirty="0" err="1"/>
              <a:t>solutions</a:t>
            </a:r>
            <a:r>
              <a:rPr lang="de-DE" sz="2400" dirty="0"/>
              <a:t> &amp; </a:t>
            </a:r>
            <a:r>
              <a:rPr lang="de-DE" sz="2400" dirty="0" err="1"/>
              <a:t>training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/>
              <a:t>Help Desk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/>
              <a:t>Collaborate</a:t>
            </a:r>
          </a:p>
          <a:p>
            <a:pPr marL="800100" lvl="1" indent="-342900">
              <a:buFont typeface="Arial"/>
              <a:buChar char="•"/>
              <a:defRPr/>
            </a:pPr>
            <a:r>
              <a:rPr lang="en-US" sz="2000" dirty="0"/>
              <a:t>with other NFDI consortia</a:t>
            </a:r>
          </a:p>
          <a:p>
            <a:pPr marL="800100" lvl="1" indent="-342900">
              <a:buFont typeface="Arial"/>
              <a:buChar char="•"/>
              <a:defRPr/>
            </a:pPr>
            <a:r>
              <a:rPr lang="en-US" sz="2000" dirty="0"/>
              <a:t>with industry (via </a:t>
            </a:r>
            <a:r>
              <a:rPr lang="en-US" sz="2000" dirty="0" err="1"/>
              <a:t>Quarep-LiMi</a:t>
            </a:r>
            <a:r>
              <a:rPr lang="en-US" sz="2000" dirty="0"/>
              <a:t>, </a:t>
            </a:r>
            <a:r>
              <a:rPr lang="en-US" sz="2000" dirty="0" err="1"/>
              <a:t>GerBI</a:t>
            </a:r>
            <a:r>
              <a:rPr lang="en-US" sz="2000" dirty="0"/>
              <a:t> &amp; others)</a:t>
            </a:r>
          </a:p>
          <a:p>
            <a:pPr marL="800100" lvl="1" indent="-342900">
              <a:buFont typeface="Arial"/>
              <a:buChar char="•"/>
              <a:defRPr/>
            </a:pPr>
            <a:r>
              <a:rPr lang="en-US" sz="2000" dirty="0"/>
              <a:t>internationally</a:t>
            </a:r>
            <a:endParaRPr sz="1600" dirty="0"/>
          </a:p>
        </p:txBody>
      </p:sp>
      <p:grpSp>
        <p:nvGrpSpPr>
          <p:cNvPr id="78" name="Gruppieren 77">
            <a:extLst>
              <a:ext uri="{FF2B5EF4-FFF2-40B4-BE49-F238E27FC236}">
                <a16:creationId xmlns:a16="http://schemas.microsoft.com/office/drawing/2014/main" id="{9C023F37-2EA3-4F1D-89C7-E251DA4AC9C9}"/>
              </a:ext>
            </a:extLst>
          </p:cNvPr>
          <p:cNvGrpSpPr/>
          <p:nvPr/>
        </p:nvGrpSpPr>
        <p:grpSpPr bwMode="auto">
          <a:xfrm>
            <a:off x="966793" y="1689323"/>
            <a:ext cx="2740888" cy="4184827"/>
            <a:chOff x="966793" y="1689323"/>
            <a:chExt cx="2740888" cy="4184827"/>
          </a:xfrm>
        </p:grpSpPr>
        <p:grpSp>
          <p:nvGrpSpPr>
            <p:cNvPr id="79" name="Gruppieren 78">
              <a:extLst>
                <a:ext uri="{FF2B5EF4-FFF2-40B4-BE49-F238E27FC236}">
                  <a16:creationId xmlns:a16="http://schemas.microsoft.com/office/drawing/2014/main" id="{05AA0C4B-82FE-496A-BCCF-85595F383CBD}"/>
                </a:ext>
              </a:extLst>
            </p:cNvPr>
            <p:cNvGrpSpPr/>
            <p:nvPr/>
          </p:nvGrpSpPr>
          <p:grpSpPr bwMode="auto">
            <a:xfrm>
              <a:off x="966793" y="1689323"/>
              <a:ext cx="2740888" cy="4184827"/>
              <a:chOff x="966793" y="1689323"/>
              <a:chExt cx="2740888" cy="4184827"/>
            </a:xfrm>
          </p:grpSpPr>
          <p:cxnSp>
            <p:nvCxnSpPr>
              <p:cNvPr id="81" name="Gerader Verbinder 80">
                <a:extLst>
                  <a:ext uri="{FF2B5EF4-FFF2-40B4-BE49-F238E27FC236}">
                    <a16:creationId xmlns:a16="http://schemas.microsoft.com/office/drawing/2014/main" id="{D846E831-50D3-4965-9900-FB374125A786}"/>
                  </a:ext>
                </a:extLst>
              </p:cNvPr>
              <p:cNvCxnSpPr>
                <a:cxnSpLocks/>
                <a:stCxn id="19" idx="4"/>
              </p:cNvCxnSpPr>
              <p:nvPr/>
            </p:nvCxnSpPr>
            <p:spPr bwMode="auto">
              <a:xfrm flipH="1">
                <a:off x="2968235" y="1836953"/>
                <a:ext cx="536866" cy="1045928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Gerader Verbinder 81">
                <a:extLst>
                  <a:ext uri="{FF2B5EF4-FFF2-40B4-BE49-F238E27FC236}">
                    <a16:creationId xmlns:a16="http://schemas.microsoft.com/office/drawing/2014/main" id="{D6F7ACBF-9D9F-4751-A0B8-9C0DEC8D49D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961809" y="3048828"/>
                <a:ext cx="141484" cy="349613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Gerader Verbinder 82">
                <a:extLst>
                  <a:ext uri="{FF2B5EF4-FFF2-40B4-BE49-F238E27FC236}">
                    <a16:creationId xmlns:a16="http://schemas.microsoft.com/office/drawing/2014/main" id="{6AD9BA74-8B70-4B64-AD78-B6C87EAAE8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253946" y="3578795"/>
                <a:ext cx="422067" cy="67076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Gerader Verbinder 83">
                <a:extLst>
                  <a:ext uri="{FF2B5EF4-FFF2-40B4-BE49-F238E27FC236}">
                    <a16:creationId xmlns:a16="http://schemas.microsoft.com/office/drawing/2014/main" id="{5FD3B6D9-4882-4D06-8BF6-FE2349D72901}"/>
                  </a:ext>
                </a:extLst>
              </p:cNvPr>
              <p:cNvCxnSpPr>
                <a:cxnSpLocks/>
                <a:stCxn id="21" idx="4"/>
                <a:endCxn id="12" idx="9"/>
              </p:cNvCxnSpPr>
              <p:nvPr/>
            </p:nvCxnSpPr>
            <p:spPr bwMode="auto">
              <a:xfrm flipH="1">
                <a:off x="2926982" y="3593816"/>
                <a:ext cx="152216" cy="69274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Gerader Verbinder 84">
                <a:extLst>
                  <a:ext uri="{FF2B5EF4-FFF2-40B4-BE49-F238E27FC236}">
                    <a16:creationId xmlns:a16="http://schemas.microsoft.com/office/drawing/2014/main" id="{C2C386FA-050A-4272-AF5F-572CC905197C}"/>
                  </a:ext>
                </a:extLst>
              </p:cNvPr>
              <p:cNvCxnSpPr>
                <a:cxnSpLocks/>
                <a:stCxn id="19" idx="3"/>
                <a:endCxn id="9" idx="7"/>
              </p:cNvCxnSpPr>
              <p:nvPr/>
            </p:nvCxnSpPr>
            <p:spPr bwMode="auto">
              <a:xfrm>
                <a:off x="3571850" y="1857579"/>
                <a:ext cx="135831" cy="1741710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Gerader Verbinder 85">
                <a:extLst>
                  <a:ext uri="{FF2B5EF4-FFF2-40B4-BE49-F238E27FC236}">
                    <a16:creationId xmlns:a16="http://schemas.microsoft.com/office/drawing/2014/main" id="{6D090FE8-75C5-4913-BBCB-F6CF8DCA7DE0}"/>
                  </a:ext>
                </a:extLst>
              </p:cNvPr>
              <p:cNvCxnSpPr>
                <a:cxnSpLocks/>
                <a:stCxn id="48" idx="6"/>
              </p:cNvCxnSpPr>
              <p:nvPr/>
            </p:nvCxnSpPr>
            <p:spPr bwMode="auto">
              <a:xfrm>
                <a:off x="1564194" y="2815904"/>
                <a:ext cx="1248513" cy="117465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Gerader Verbinder 86">
                <a:extLst>
                  <a:ext uri="{FF2B5EF4-FFF2-40B4-BE49-F238E27FC236}">
                    <a16:creationId xmlns:a16="http://schemas.microsoft.com/office/drawing/2014/main" id="{5E12DDC9-CD9F-4730-A7E4-6DB7B54C556D}"/>
                  </a:ext>
                </a:extLst>
              </p:cNvPr>
              <p:cNvCxnSpPr>
                <a:cxnSpLocks/>
                <a:endCxn id="11" idx="5"/>
              </p:cNvCxnSpPr>
              <p:nvPr/>
            </p:nvCxnSpPr>
            <p:spPr bwMode="auto">
              <a:xfrm flipV="1">
                <a:off x="1366268" y="2974202"/>
                <a:ext cx="1438819" cy="99614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Gerader Verbinder 87">
                <a:extLst>
                  <a:ext uri="{FF2B5EF4-FFF2-40B4-BE49-F238E27FC236}">
                    <a16:creationId xmlns:a16="http://schemas.microsoft.com/office/drawing/2014/main" id="{BEC2616F-8FF2-4F78-947F-CC72FA5F33C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 bwMode="auto">
              <a:xfrm flipH="1">
                <a:off x="2864348" y="3048828"/>
                <a:ext cx="48740" cy="618624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Gerader Verbinder 88">
                <a:extLst>
                  <a:ext uri="{FF2B5EF4-FFF2-40B4-BE49-F238E27FC236}">
                    <a16:creationId xmlns:a16="http://schemas.microsoft.com/office/drawing/2014/main" id="{1DEC75FF-E5DF-4840-8D91-D8951C057077}"/>
                  </a:ext>
                </a:extLst>
              </p:cNvPr>
              <p:cNvCxnSpPr>
                <a:cxnSpLocks/>
                <a:endCxn id="19" idx="5"/>
              </p:cNvCxnSpPr>
              <p:nvPr/>
            </p:nvCxnSpPr>
            <p:spPr bwMode="auto">
              <a:xfrm flipV="1">
                <a:off x="1434483" y="1782953"/>
                <a:ext cx="2029367" cy="926648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Gerader Verbinder 89">
                <a:extLst>
                  <a:ext uri="{FF2B5EF4-FFF2-40B4-BE49-F238E27FC236}">
                    <a16:creationId xmlns:a16="http://schemas.microsoft.com/office/drawing/2014/main" id="{0F7E24EC-DE33-46DB-868B-346D593A143B}"/>
                  </a:ext>
                </a:extLst>
              </p:cNvPr>
              <p:cNvCxnSpPr>
                <a:cxnSpLocks/>
                <a:stCxn id="42" idx="5"/>
                <a:endCxn id="53" idx="1"/>
              </p:cNvCxnSpPr>
              <p:nvPr/>
            </p:nvCxnSpPr>
            <p:spPr bwMode="auto">
              <a:xfrm>
                <a:off x="966793" y="3799494"/>
                <a:ext cx="446607" cy="510221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Gerader Verbinder 90">
                <a:extLst>
                  <a:ext uri="{FF2B5EF4-FFF2-40B4-BE49-F238E27FC236}">
                    <a16:creationId xmlns:a16="http://schemas.microsoft.com/office/drawing/2014/main" id="{DA4A756C-B27D-435A-BDC9-E5F519F3CABC}"/>
                  </a:ext>
                </a:extLst>
              </p:cNvPr>
              <p:cNvCxnSpPr>
                <a:cxnSpLocks/>
                <a:endCxn id="12" idx="6"/>
              </p:cNvCxnSpPr>
              <p:nvPr/>
            </p:nvCxnSpPr>
            <p:spPr bwMode="auto">
              <a:xfrm>
                <a:off x="1004342" y="3602286"/>
                <a:ext cx="1747892" cy="114804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Gerader Verbinder 91">
                <a:extLst>
                  <a:ext uri="{FF2B5EF4-FFF2-40B4-BE49-F238E27FC236}">
                    <a16:creationId xmlns:a16="http://schemas.microsoft.com/office/drawing/2014/main" id="{6D1750D7-227B-4CD5-9E17-EAA218B3559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979297" y="3134168"/>
                <a:ext cx="203460" cy="353366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Gerader Verbinder 92">
                <a:extLst>
                  <a:ext uri="{FF2B5EF4-FFF2-40B4-BE49-F238E27FC236}">
                    <a16:creationId xmlns:a16="http://schemas.microsoft.com/office/drawing/2014/main" id="{731741FD-6FC6-49C2-833F-16FE6D0F4F2A}"/>
                  </a:ext>
                </a:extLst>
              </p:cNvPr>
              <p:cNvCxnSpPr>
                <a:cxnSpLocks/>
                <a:endCxn id="32" idx="0"/>
              </p:cNvCxnSpPr>
              <p:nvPr/>
            </p:nvCxnSpPr>
            <p:spPr bwMode="auto">
              <a:xfrm flipH="1">
                <a:off x="1302852" y="4864582"/>
                <a:ext cx="316480" cy="696753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Gerader Verbinder 93">
                <a:extLst>
                  <a:ext uri="{FF2B5EF4-FFF2-40B4-BE49-F238E27FC236}">
                    <a16:creationId xmlns:a16="http://schemas.microsoft.com/office/drawing/2014/main" id="{687066AB-BB2F-4E28-A00D-12E91D27CEA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830681" y="3834777"/>
                <a:ext cx="963339" cy="855867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Gerader Verbinder 94">
                <a:extLst>
                  <a:ext uri="{FF2B5EF4-FFF2-40B4-BE49-F238E27FC236}">
                    <a16:creationId xmlns:a16="http://schemas.microsoft.com/office/drawing/2014/main" id="{5150042A-39CF-4419-886F-19C84C21C9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902175" y="3871245"/>
                <a:ext cx="910532" cy="1943730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Gerader Verbinder 95">
                <a:extLst>
                  <a:ext uri="{FF2B5EF4-FFF2-40B4-BE49-F238E27FC236}">
                    <a16:creationId xmlns:a16="http://schemas.microsoft.com/office/drawing/2014/main" id="{D953CC0A-3AB6-44E0-8E96-F80B812A5342}"/>
                  </a:ext>
                </a:extLst>
              </p:cNvPr>
              <p:cNvCxnSpPr>
                <a:cxnSpLocks/>
                <a:stCxn id="9" idx="4"/>
                <a:endCxn id="31" idx="0"/>
              </p:cNvCxnSpPr>
              <p:nvPr/>
            </p:nvCxnSpPr>
            <p:spPr bwMode="auto">
              <a:xfrm flipH="1">
                <a:off x="1846105" y="3772922"/>
                <a:ext cx="1861575" cy="2091008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Gerader Verbinder 96">
                <a:extLst>
                  <a:ext uri="{FF2B5EF4-FFF2-40B4-BE49-F238E27FC236}">
                    <a16:creationId xmlns:a16="http://schemas.microsoft.com/office/drawing/2014/main" id="{7929E37A-0826-4B92-9955-E59D244C0A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55781" y="5692134"/>
                <a:ext cx="397900" cy="182016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Gerader Verbinder 97">
                <a:extLst>
                  <a:ext uri="{FF2B5EF4-FFF2-40B4-BE49-F238E27FC236}">
                    <a16:creationId xmlns:a16="http://schemas.microsoft.com/office/drawing/2014/main" id="{262DF3D8-2360-4A19-ACEC-96019FF37960}"/>
                  </a:ext>
                </a:extLst>
              </p:cNvPr>
              <p:cNvCxnSpPr>
                <a:cxnSpLocks/>
                <a:endCxn id="17" idx="9"/>
              </p:cNvCxnSpPr>
              <p:nvPr/>
            </p:nvCxnSpPr>
            <p:spPr bwMode="auto">
              <a:xfrm flipH="1">
                <a:off x="1307419" y="2866186"/>
                <a:ext cx="49200" cy="72608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Gerader Verbinder 98">
                <a:extLst>
                  <a:ext uri="{FF2B5EF4-FFF2-40B4-BE49-F238E27FC236}">
                    <a16:creationId xmlns:a16="http://schemas.microsoft.com/office/drawing/2014/main" id="{BEFEB3D7-EBFB-42E6-B6D5-1ABD420DC954}"/>
                  </a:ext>
                </a:extLst>
              </p:cNvPr>
              <p:cNvCxnSpPr>
                <a:cxnSpLocks/>
                <a:stCxn id="34" idx="6"/>
                <a:endCxn id="43" idx="2"/>
              </p:cNvCxnSpPr>
              <p:nvPr/>
            </p:nvCxnSpPr>
            <p:spPr bwMode="auto">
              <a:xfrm>
                <a:off x="2425456" y="1689323"/>
                <a:ext cx="1079057" cy="60256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Gerader Verbinder 99">
                <a:extLst>
                  <a:ext uri="{FF2B5EF4-FFF2-40B4-BE49-F238E27FC236}">
                    <a16:creationId xmlns:a16="http://schemas.microsoft.com/office/drawing/2014/main" id="{BC1E98AA-C4BC-405D-ADB2-D23A9C652EEF}"/>
                  </a:ext>
                </a:extLst>
              </p:cNvPr>
              <p:cNvCxnSpPr>
                <a:cxnSpLocks/>
                <a:endCxn id="16" idx="9"/>
              </p:cNvCxnSpPr>
              <p:nvPr/>
            </p:nvCxnSpPr>
            <p:spPr bwMode="auto">
              <a:xfrm flipH="1">
                <a:off x="1464884" y="1746513"/>
                <a:ext cx="841200" cy="963450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Gerader Verbinder 100">
                <a:extLst>
                  <a:ext uri="{FF2B5EF4-FFF2-40B4-BE49-F238E27FC236}">
                    <a16:creationId xmlns:a16="http://schemas.microsoft.com/office/drawing/2014/main" id="{74A02238-C83D-46EB-95FC-143177ADFC4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327763" y="2965709"/>
                <a:ext cx="525155" cy="317274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Gerader Verbinder 101">
                <a:extLst>
                  <a:ext uri="{FF2B5EF4-FFF2-40B4-BE49-F238E27FC236}">
                    <a16:creationId xmlns:a16="http://schemas.microsoft.com/office/drawing/2014/main" id="{B6D9E3DA-6189-4876-B856-6D008390C315}"/>
                  </a:ext>
                </a:extLst>
              </p:cNvPr>
              <p:cNvCxnSpPr>
                <a:cxnSpLocks/>
                <a:endCxn id="39" idx="2"/>
              </p:cNvCxnSpPr>
              <p:nvPr/>
            </p:nvCxnSpPr>
            <p:spPr bwMode="auto">
              <a:xfrm flipV="1">
                <a:off x="1289885" y="3337122"/>
                <a:ext cx="832645" cy="54200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Gerader Verbinder 102">
                <a:extLst>
                  <a:ext uri="{FF2B5EF4-FFF2-40B4-BE49-F238E27FC236}">
                    <a16:creationId xmlns:a16="http://schemas.microsoft.com/office/drawing/2014/main" id="{9E2F906D-8850-448C-98C0-C61FD153035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11540" y="3451788"/>
                <a:ext cx="93451" cy="88414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Gerader Verbinder 103">
                <a:extLst>
                  <a:ext uri="{FF2B5EF4-FFF2-40B4-BE49-F238E27FC236}">
                    <a16:creationId xmlns:a16="http://schemas.microsoft.com/office/drawing/2014/main" id="{EA03BBEE-A529-470A-AAC5-1355C449A926}"/>
                  </a:ext>
                </a:extLst>
              </p:cNvPr>
              <p:cNvCxnSpPr>
                <a:cxnSpLocks/>
                <a:endCxn id="51" idx="0"/>
              </p:cNvCxnSpPr>
              <p:nvPr/>
            </p:nvCxnSpPr>
            <p:spPr bwMode="auto">
              <a:xfrm>
                <a:off x="1783680" y="4828912"/>
                <a:ext cx="39072" cy="396903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Gerader Verbinder 104">
                <a:extLst>
                  <a:ext uri="{FF2B5EF4-FFF2-40B4-BE49-F238E27FC236}">
                    <a16:creationId xmlns:a16="http://schemas.microsoft.com/office/drawing/2014/main" id="{9C38B75A-72AF-424F-8D38-DBE3F67321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818958" y="5368044"/>
                <a:ext cx="25916" cy="431480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Gerader Verbinder 105">
                <a:extLst>
                  <a:ext uri="{FF2B5EF4-FFF2-40B4-BE49-F238E27FC236}">
                    <a16:creationId xmlns:a16="http://schemas.microsoft.com/office/drawing/2014/main" id="{2520B267-4964-48D1-8411-FD5E5D647DD1}"/>
                  </a:ext>
                </a:extLst>
              </p:cNvPr>
              <p:cNvCxnSpPr>
                <a:cxnSpLocks/>
                <a:endCxn id="11" idx="8"/>
              </p:cNvCxnSpPr>
              <p:nvPr/>
            </p:nvCxnSpPr>
            <p:spPr bwMode="auto">
              <a:xfrm>
                <a:off x="2353558" y="1759084"/>
                <a:ext cx="559530" cy="1073744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Gerader Verbinder 106">
                <a:extLst>
                  <a:ext uri="{FF2B5EF4-FFF2-40B4-BE49-F238E27FC236}">
                    <a16:creationId xmlns:a16="http://schemas.microsoft.com/office/drawing/2014/main" id="{70DF388A-F30E-464D-8441-CD93D9C781E0}"/>
                  </a:ext>
                </a:extLst>
              </p:cNvPr>
              <p:cNvCxnSpPr>
                <a:cxnSpLocks/>
                <a:endCxn id="15" idx="8"/>
              </p:cNvCxnSpPr>
              <p:nvPr/>
            </p:nvCxnSpPr>
            <p:spPr bwMode="auto">
              <a:xfrm>
                <a:off x="1503426" y="4430716"/>
                <a:ext cx="151904" cy="217866"/>
              </a:xfrm>
              <a:prstGeom prst="line">
                <a:avLst/>
              </a:prstGeom>
              <a:ln w="19050">
                <a:solidFill>
                  <a:srgbClr val="FFD966">
                    <a:alpha val="3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F437A656-22D9-4B3E-AD94-243CA1E51AC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50752" y="3398442"/>
              <a:ext cx="441447" cy="1204572"/>
            </a:xfrm>
            <a:prstGeom prst="line">
              <a:avLst/>
            </a:prstGeom>
            <a:ln w="19050">
              <a:solidFill>
                <a:srgbClr val="FFD966">
                  <a:alpha val="3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8" name="Grafik 107">
            <a:extLst>
              <a:ext uri="{FF2B5EF4-FFF2-40B4-BE49-F238E27FC236}">
                <a16:creationId xmlns:a16="http://schemas.microsoft.com/office/drawing/2014/main" id="{61F1630F-DC9C-405A-88A8-DA8BB4820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788656" y="2129391"/>
            <a:ext cx="1558026" cy="426651"/>
          </a:xfrm>
          <a:prstGeom prst="rect">
            <a:avLst/>
          </a:prstGeom>
        </p:spPr>
      </p:pic>
      <p:sp>
        <p:nvSpPr>
          <p:cNvPr id="109" name="Textfeld 108">
            <a:extLst>
              <a:ext uri="{FF2B5EF4-FFF2-40B4-BE49-F238E27FC236}">
                <a16:creationId xmlns:a16="http://schemas.microsoft.com/office/drawing/2014/main" id="{F341B8DA-26A7-497F-85FC-D41118E89533}"/>
              </a:ext>
            </a:extLst>
          </p:cNvPr>
          <p:cNvSpPr txBox="1"/>
          <p:nvPr/>
        </p:nvSpPr>
        <p:spPr bwMode="auto">
          <a:xfrm>
            <a:off x="6859874" y="1788556"/>
            <a:ext cx="4727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i="1" dirty="0"/>
              <a:t>But not: a</a:t>
            </a:r>
            <a:r>
              <a:rPr lang="de-DE" sz="1600" dirty="0"/>
              <a:t> </a:t>
            </a:r>
            <a:r>
              <a:rPr lang="de-DE" sz="1600" dirty="0" err="1"/>
              <a:t>central</a:t>
            </a:r>
            <a:r>
              <a:rPr lang="de-DE" sz="1600" dirty="0"/>
              <a:t> </a:t>
            </a:r>
            <a:r>
              <a:rPr lang="de-DE" sz="1600" dirty="0" err="1"/>
              <a:t>data</a:t>
            </a:r>
            <a:r>
              <a:rPr lang="de-DE" sz="1600" dirty="0"/>
              <a:t> </a:t>
            </a:r>
            <a:r>
              <a:rPr lang="de-DE" sz="1600" dirty="0" err="1"/>
              <a:t>archive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all </a:t>
            </a:r>
            <a:r>
              <a:rPr lang="de-DE" sz="1600" dirty="0" err="1"/>
              <a:t>bioimaging</a:t>
            </a:r>
            <a:r>
              <a:rPr lang="de-DE" sz="1600" dirty="0"/>
              <a:t> </a:t>
            </a:r>
            <a:r>
              <a:rPr lang="de-DE" sz="1600" dirty="0" err="1"/>
              <a:t>data</a:t>
            </a:r>
            <a:endParaRPr lang="de-DE" sz="1600" dirty="0"/>
          </a:p>
        </p:txBody>
      </p:sp>
      <p:pic>
        <p:nvPicPr>
          <p:cNvPr id="110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65E7B3F9-630C-4524-B37F-2E4B2972A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78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38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Task Areas: Goals</a:t>
            </a: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pic>
        <p:nvPicPr>
          <p:cNvPr id="9" name="Picture 7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0A8F3C9B-E338-45BA-A4CA-B8F93631A1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32" t="39319" r="66990" b="52322"/>
          <a:stretch/>
        </p:blipFill>
        <p:spPr bwMode="auto">
          <a:xfrm>
            <a:off x="235131" y="1292352"/>
            <a:ext cx="2968754" cy="469392"/>
          </a:xfrm>
          <a:prstGeom prst="rect">
            <a:avLst/>
          </a:prstGeom>
        </p:spPr>
      </p:pic>
      <p:pic>
        <p:nvPicPr>
          <p:cNvPr id="22" name="Picture 7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5E1503A7-E8B2-4248-9D2C-39A494A474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408" t="39392" r="36814" b="52249"/>
          <a:stretch/>
        </p:blipFill>
        <p:spPr bwMode="auto">
          <a:xfrm>
            <a:off x="3515401" y="1292290"/>
            <a:ext cx="2968754" cy="469392"/>
          </a:xfrm>
          <a:prstGeom prst="rect">
            <a:avLst/>
          </a:prstGeom>
        </p:spPr>
      </p:pic>
      <p:pic>
        <p:nvPicPr>
          <p:cNvPr id="23" name="Picture 7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CA2BBB70-31E9-40ED-8A61-3FF08AC3F9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19" t="39503" r="4103" b="52138"/>
          <a:stretch/>
        </p:blipFill>
        <p:spPr bwMode="auto">
          <a:xfrm>
            <a:off x="8126541" y="1292290"/>
            <a:ext cx="2968754" cy="469392"/>
          </a:xfrm>
          <a:prstGeom prst="rect">
            <a:avLst/>
          </a:prstGeom>
        </p:spPr>
      </p:pic>
      <p:pic>
        <p:nvPicPr>
          <p:cNvPr id="24" name="Picture 7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D8ED2003-3EF2-4030-9E48-6C3D3BB8DA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72" t="80711" r="67050" b="10930"/>
          <a:stretch/>
        </p:blipFill>
        <p:spPr bwMode="auto">
          <a:xfrm>
            <a:off x="235131" y="4032380"/>
            <a:ext cx="2968754" cy="469392"/>
          </a:xfrm>
          <a:prstGeom prst="rect">
            <a:avLst/>
          </a:prstGeom>
        </p:spPr>
      </p:pic>
      <p:pic>
        <p:nvPicPr>
          <p:cNvPr id="25" name="Picture 7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799D0090-1696-4470-9566-5E37D239AE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18" t="80268" r="37004" b="11373"/>
          <a:stretch/>
        </p:blipFill>
        <p:spPr bwMode="auto">
          <a:xfrm>
            <a:off x="3515401" y="4032380"/>
            <a:ext cx="2968754" cy="469392"/>
          </a:xfrm>
          <a:prstGeom prst="rect">
            <a:avLst/>
          </a:prstGeom>
        </p:spPr>
      </p:pic>
      <p:pic>
        <p:nvPicPr>
          <p:cNvPr id="26" name="Picture 7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08EB28FF-5D75-4BE4-BF3B-2FFC2E3B65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838" t="80268" r="4384" b="11373"/>
          <a:stretch/>
        </p:blipFill>
        <p:spPr bwMode="auto">
          <a:xfrm>
            <a:off x="8126541" y="4032380"/>
            <a:ext cx="2968754" cy="46939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F566DA50-DFBB-45AE-9372-1019B43C280B}"/>
              </a:ext>
            </a:extLst>
          </p:cNvPr>
          <p:cNvSpPr txBox="1"/>
          <p:nvPr/>
        </p:nvSpPr>
        <p:spPr>
          <a:xfrm>
            <a:off x="235130" y="1883664"/>
            <a:ext cx="30810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FAIR Digital Objects </a:t>
            </a:r>
            <a:r>
              <a:rPr lang="de-DE" dirty="0" err="1"/>
              <a:t>for</a:t>
            </a:r>
            <a:r>
              <a:rPr lang="de-DE" dirty="0"/>
              <a:t> Bioimaging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Cloud-</a:t>
            </a:r>
            <a:r>
              <a:rPr lang="de-DE" dirty="0" err="1"/>
              <a:t>ready</a:t>
            </a:r>
            <a:r>
              <a:rPr lang="de-DE" dirty="0"/>
              <a:t>, open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formats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Metadata</a:t>
            </a:r>
            <a:r>
              <a:rPr lang="de-DE" dirty="0"/>
              <a:t> </a:t>
            </a:r>
            <a:r>
              <a:rPr lang="de-DE" dirty="0" err="1"/>
              <a:t>standards</a:t>
            </a:r>
            <a:r>
              <a:rPr lang="de-DE" dirty="0"/>
              <a:t> &amp; </a:t>
            </a:r>
            <a:r>
              <a:rPr lang="de-DE" dirty="0" err="1"/>
              <a:t>tools</a:t>
            </a:r>
            <a:endParaRPr lang="de-DE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65A295C7-2016-4495-AFB1-597A72C3CE6D}"/>
              </a:ext>
            </a:extLst>
          </p:cNvPr>
          <p:cNvSpPr txBox="1"/>
          <p:nvPr/>
        </p:nvSpPr>
        <p:spPr>
          <a:xfrm>
            <a:off x="3459914" y="1878092"/>
            <a:ext cx="29687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(Community) Software &amp; Infrastructure </a:t>
            </a:r>
            <a:r>
              <a:rPr lang="de-DE" dirty="0" err="1"/>
              <a:t>as</a:t>
            </a:r>
            <a:r>
              <a:rPr lang="de-DE" dirty="0"/>
              <a:t> a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Virtual Desktop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Workflows and </a:t>
            </a:r>
            <a:r>
              <a:rPr lang="de-DE" dirty="0" err="1"/>
              <a:t>pipelines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cloud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E8D61CB8-AC3A-4847-8E1E-37111916DBB3}"/>
              </a:ext>
            </a:extLst>
          </p:cNvPr>
          <p:cNvSpPr txBox="1"/>
          <p:nvPr/>
        </p:nvSpPr>
        <p:spPr>
          <a:xfrm>
            <a:off x="235131" y="4642566"/>
            <a:ext cx="29687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Sample </a:t>
            </a:r>
            <a:r>
              <a:rPr lang="de-DE" dirty="0" err="1"/>
              <a:t>tracking</a:t>
            </a:r>
            <a:r>
              <a:rPr lang="de-DE" dirty="0"/>
              <a:t> and </a:t>
            </a:r>
            <a:r>
              <a:rPr lang="de-DE" dirty="0" err="1"/>
              <a:t>identification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Integrative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multimodal </a:t>
            </a:r>
            <a:r>
              <a:rPr lang="de-DE" dirty="0" err="1"/>
              <a:t>data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Multimodal </a:t>
            </a:r>
            <a:r>
              <a:rPr lang="de-DE" dirty="0" err="1"/>
              <a:t>graph</a:t>
            </a:r>
            <a:r>
              <a:rPr lang="de-DE" dirty="0"/>
              <a:t> </a:t>
            </a:r>
            <a:r>
              <a:rPr lang="de-DE" dirty="0" err="1"/>
              <a:t>database</a:t>
            </a:r>
            <a:endParaRPr lang="de-DE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17B65D4F-8973-444A-A744-0CF8F72C129B}"/>
              </a:ext>
            </a:extLst>
          </p:cNvPr>
          <p:cNvSpPr txBox="1"/>
          <p:nvPr/>
        </p:nvSpPr>
        <p:spPr>
          <a:xfrm>
            <a:off x="3459914" y="4642566"/>
            <a:ext cx="35321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reproducibility</a:t>
            </a:r>
            <a:r>
              <a:rPr lang="de-DE" dirty="0"/>
              <a:t> of </a:t>
            </a:r>
            <a:r>
              <a:rPr lang="de-DE" dirty="0" err="1"/>
              <a:t>bioimage</a:t>
            </a:r>
            <a:r>
              <a:rPr lang="de-DE" dirty="0"/>
              <a:t> </a:t>
            </a:r>
            <a:r>
              <a:rPr lang="de-DE" dirty="0" err="1"/>
              <a:t>analysis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interoperability</a:t>
            </a:r>
            <a:r>
              <a:rPr lang="de-DE" dirty="0"/>
              <a:t> &amp; </a:t>
            </a:r>
            <a:r>
              <a:rPr lang="de-DE" dirty="0" err="1"/>
              <a:t>scaling</a:t>
            </a:r>
            <a:r>
              <a:rPr lang="de-DE" dirty="0"/>
              <a:t> of </a:t>
            </a:r>
            <a:r>
              <a:rPr lang="de-DE" dirty="0" err="1"/>
              <a:t>popular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tools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community</a:t>
            </a:r>
            <a:r>
              <a:rPr lang="de-DE" dirty="0"/>
              <a:t> </a:t>
            </a:r>
            <a:r>
              <a:rPr lang="de-DE" dirty="0" err="1"/>
              <a:t>access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-of-</a:t>
            </a:r>
            <a:r>
              <a:rPr lang="de-DE" dirty="0" err="1"/>
              <a:t>the</a:t>
            </a:r>
            <a:r>
              <a:rPr lang="de-DE" dirty="0"/>
              <a:t>-art </a:t>
            </a:r>
            <a:r>
              <a:rPr lang="de-DE" dirty="0" err="1"/>
              <a:t>tools</a:t>
            </a:r>
            <a:endParaRPr lang="de-DE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566D5D1-BE05-419C-816D-3879EC686C64}"/>
              </a:ext>
            </a:extLst>
          </p:cNvPr>
          <p:cNvSpPr txBox="1"/>
          <p:nvPr/>
        </p:nvSpPr>
        <p:spPr>
          <a:xfrm>
            <a:off x="8071054" y="1766271"/>
            <a:ext cx="35540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Training &amp; Community Engagement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Data Stewardship and </a:t>
            </a:r>
            <a:r>
              <a:rPr lang="de-DE" dirty="0" err="1"/>
              <a:t>HelpDesk</a:t>
            </a:r>
            <a:r>
              <a:rPr lang="de-DE" dirty="0"/>
              <a:t> (operational </a:t>
            </a:r>
            <a:r>
              <a:rPr lang="de-DE" dirty="0" err="1"/>
              <a:t>level</a:t>
            </a:r>
            <a:r>
              <a:rPr lang="de-DE" dirty="0"/>
              <a:t>)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219628F-1972-4F1D-87E5-EF12DB183CBE}"/>
              </a:ext>
            </a:extLst>
          </p:cNvPr>
          <p:cNvSpPr txBox="1"/>
          <p:nvPr/>
        </p:nvSpPr>
        <p:spPr>
          <a:xfrm>
            <a:off x="8126541" y="4506361"/>
            <a:ext cx="3906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Communication </a:t>
            </a:r>
            <a:r>
              <a:rPr lang="de-DE" dirty="0" err="1"/>
              <a:t>channels</a:t>
            </a:r>
            <a:r>
              <a:rPr lang="de-DE" dirty="0"/>
              <a:t>, </a:t>
            </a:r>
            <a:r>
              <a:rPr lang="de-DE" dirty="0" err="1"/>
              <a:t>outreach</a:t>
            </a:r>
            <a:r>
              <a:rPr lang="de-DE" dirty="0"/>
              <a:t>, Administration, </a:t>
            </a:r>
            <a:r>
              <a:rPr lang="de-DE" dirty="0" err="1"/>
              <a:t>governance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Networking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Data Stewardship and </a:t>
            </a:r>
            <a:r>
              <a:rPr lang="de-DE" dirty="0" err="1"/>
              <a:t>HelpDesk</a:t>
            </a:r>
            <a:br>
              <a:rPr lang="de-DE" dirty="0"/>
            </a:br>
            <a:r>
              <a:rPr lang="de-DE" dirty="0"/>
              <a:t>(administrative </a:t>
            </a:r>
            <a:r>
              <a:rPr lang="de-DE" dirty="0" err="1"/>
              <a:t>level</a:t>
            </a:r>
            <a:r>
              <a:rPr lang="de-DE" dirty="0"/>
              <a:t>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97AC719-8F82-4F4B-BBC0-9C28D9BE08B8}"/>
              </a:ext>
            </a:extLst>
          </p:cNvPr>
          <p:cNvSpPr txBox="1"/>
          <p:nvPr/>
        </p:nvSpPr>
        <p:spPr>
          <a:xfrm>
            <a:off x="2566253" y="1342320"/>
            <a:ext cx="52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TA1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7EF5D1C-4519-4543-95A4-7AF6FC7E45A7}"/>
              </a:ext>
            </a:extLst>
          </p:cNvPr>
          <p:cNvSpPr txBox="1"/>
          <p:nvPr/>
        </p:nvSpPr>
        <p:spPr>
          <a:xfrm>
            <a:off x="5879865" y="4082410"/>
            <a:ext cx="52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TA4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A1D68473-6547-4014-BE76-C092ABE0D3DE}"/>
              </a:ext>
            </a:extLst>
          </p:cNvPr>
          <p:cNvSpPr txBox="1"/>
          <p:nvPr/>
        </p:nvSpPr>
        <p:spPr>
          <a:xfrm>
            <a:off x="10464057" y="4075053"/>
            <a:ext cx="52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TA6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2E19D42-EBE5-44D6-80BF-44AD202B2358}"/>
              </a:ext>
            </a:extLst>
          </p:cNvPr>
          <p:cNvSpPr txBox="1"/>
          <p:nvPr/>
        </p:nvSpPr>
        <p:spPr>
          <a:xfrm>
            <a:off x="10464056" y="1353127"/>
            <a:ext cx="52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TA5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4F544318-993A-421E-8687-16733F97641C}"/>
              </a:ext>
            </a:extLst>
          </p:cNvPr>
          <p:cNvSpPr txBox="1"/>
          <p:nvPr/>
        </p:nvSpPr>
        <p:spPr>
          <a:xfrm>
            <a:off x="5879865" y="1342320"/>
            <a:ext cx="52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TA2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3B79F507-2B58-4C35-B277-B6F55F053B1C}"/>
              </a:ext>
            </a:extLst>
          </p:cNvPr>
          <p:cNvSpPr txBox="1"/>
          <p:nvPr/>
        </p:nvSpPr>
        <p:spPr>
          <a:xfrm>
            <a:off x="2591903" y="4069812"/>
            <a:ext cx="52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TA3</a:t>
            </a:r>
          </a:p>
        </p:txBody>
      </p:sp>
      <p:pic>
        <p:nvPicPr>
          <p:cNvPr id="32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5A05BB5B-3740-4904-91B8-5D92F13CF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13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28" grpId="0"/>
      <p:bldP spid="29" grpId="0"/>
      <p:bldP spid="17" grpId="0"/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25A53E1-2E1C-42E2-82AE-61FF6FA80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48" y="1123438"/>
            <a:ext cx="11345576" cy="5213454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39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NFDI4BIOIMAGE Task Areas</a:t>
            </a: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pic>
        <p:nvPicPr>
          <p:cNvPr id="22" name="Picture 2" descr="https://gerbi-gmb.de/wp-content/uploads/2021/06/GerBI_Logo_396px-800x259.png">
            <a:extLst>
              <a:ext uri="{FF2B5EF4-FFF2-40B4-BE49-F238E27FC236}">
                <a16:creationId xmlns:a16="http://schemas.microsoft.com/office/drawing/2014/main" id="{6A8B6062-ECE0-4F12-8B75-95E764167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0344">
            <a:off x="3074259" y="2905178"/>
            <a:ext cx="1315610" cy="42592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3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5A367D87-A23F-4199-BBE2-7A666BD89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22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40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The </a:t>
            </a:r>
            <a:r>
              <a:rPr lang="de-DE" dirty="0" err="1">
                <a:latin typeface="+mj-lt"/>
              </a:rPr>
              <a:t>main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objectives</a:t>
            </a:r>
            <a:r>
              <a:rPr lang="de-DE" dirty="0">
                <a:latin typeface="+mj-lt"/>
              </a:rPr>
              <a:t> in a </a:t>
            </a:r>
            <a:r>
              <a:rPr lang="de-DE" dirty="0" err="1">
                <a:latin typeface="+mj-lt"/>
              </a:rPr>
              <a:t>nutshell</a:t>
            </a:r>
            <a:endParaRPr lang="de-DE" dirty="0">
              <a:latin typeface="+mj-lt"/>
            </a:endParaRP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pic>
        <p:nvPicPr>
          <p:cNvPr id="8" name="Picture 20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41FA51E9-5563-4639-9F29-56FCB8159E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87" t="9745" r="31681"/>
          <a:stretch/>
        </p:blipFill>
        <p:spPr bwMode="auto">
          <a:xfrm>
            <a:off x="4158017" y="1610435"/>
            <a:ext cx="4060210" cy="3442675"/>
          </a:xfrm>
          <a:prstGeom prst="rect">
            <a:avLst/>
          </a:prstGeom>
        </p:spPr>
      </p:pic>
      <p:pic>
        <p:nvPicPr>
          <p:cNvPr id="9" name="Picture 20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5EFBA4B8-87A4-4790-80FF-A339D9D73A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87" t="9745" r="-673"/>
          <a:stretch/>
        </p:blipFill>
        <p:spPr bwMode="auto">
          <a:xfrm>
            <a:off x="4158016" y="1610434"/>
            <a:ext cx="7908877" cy="3442675"/>
          </a:xfrm>
          <a:prstGeom prst="rect">
            <a:avLst/>
          </a:prstGeom>
        </p:spPr>
      </p:pic>
      <p:pic>
        <p:nvPicPr>
          <p:cNvPr id="11" name="Picture 20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5FE6C9C3-6798-4E6F-ACB5-F390F9B5FE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5" t="9745" r="-674"/>
          <a:stretch/>
        </p:blipFill>
        <p:spPr bwMode="auto">
          <a:xfrm>
            <a:off x="196462" y="1614708"/>
            <a:ext cx="11870432" cy="3442675"/>
          </a:xfrm>
          <a:prstGeom prst="rect">
            <a:avLst/>
          </a:prstGeom>
        </p:spPr>
      </p:pic>
      <p:pic>
        <p:nvPicPr>
          <p:cNvPr id="12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BBEA0BD2-A931-40A3-9BFC-FEF09052C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09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F4F3EAF2-379D-4ACE-9A91-C090F2AFF2E2}"/>
              </a:ext>
            </a:extLst>
          </p:cNvPr>
          <p:cNvSpPr/>
          <p:nvPr/>
        </p:nvSpPr>
        <p:spPr>
          <a:xfrm>
            <a:off x="194099" y="3567623"/>
            <a:ext cx="4999809" cy="485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41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latin typeface="+mj-lt"/>
              </a:rPr>
              <a:t>Smaller-scale</a:t>
            </a:r>
            <a:r>
              <a:rPr lang="de-DE" dirty="0">
                <a:latin typeface="+mj-lt"/>
              </a:rPr>
              <a:t> initiative: I3D:bio</a:t>
            </a: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BA794823-E61F-4D59-B457-1FA8356D6655}"/>
              </a:ext>
            </a:extLst>
          </p:cNvPr>
          <p:cNvSpPr/>
          <p:nvPr/>
        </p:nvSpPr>
        <p:spPr bwMode="auto">
          <a:xfrm>
            <a:off x="5594858" y="1111998"/>
            <a:ext cx="6249386" cy="516984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" name="Picture 2" descr="https://gerbi-gmb.de/wp-content/uploads/2021/06/GerBI_Logo_396px-800x259.png">
            <a:extLst>
              <a:ext uri="{FF2B5EF4-FFF2-40B4-BE49-F238E27FC236}">
                <a16:creationId xmlns:a16="http://schemas.microsoft.com/office/drawing/2014/main" id="{BBEFB75E-5CBE-4BA2-9F41-29C67DFF3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02" y="1409592"/>
            <a:ext cx="1315610" cy="42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B7B8B2F7-FFF0-4047-968E-6B82B5F2EE5B}"/>
              </a:ext>
            </a:extLst>
          </p:cNvPr>
          <p:cNvSpPr txBox="1"/>
          <p:nvPr/>
        </p:nvSpPr>
        <p:spPr bwMode="auto">
          <a:xfrm>
            <a:off x="195804" y="1246053"/>
            <a:ext cx="4003384" cy="706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WG6 of </a:t>
            </a:r>
            <a:r>
              <a:rPr lang="de-DE" sz="2000" dirty="0" err="1">
                <a:hlinkClick r:id="rId4"/>
              </a:rPr>
              <a:t>GerBI</a:t>
            </a:r>
            <a:r>
              <a:rPr lang="de-DE" sz="2000" dirty="0">
                <a:hlinkClick r:id="rId4"/>
              </a:rPr>
              <a:t>-GMB</a:t>
            </a:r>
            <a:r>
              <a:rPr lang="de-DE" sz="2000" dirty="0"/>
              <a:t> (Image Analysis) </a:t>
            </a:r>
            <a:r>
              <a:rPr lang="de-DE" sz="2000" dirty="0" err="1"/>
              <a:t>started</a:t>
            </a:r>
            <a:r>
              <a:rPr lang="de-DE" sz="2000" dirty="0"/>
              <a:t> </a:t>
            </a:r>
            <a:r>
              <a:rPr lang="de-DE" sz="2000" dirty="0" err="1"/>
              <a:t>focussing</a:t>
            </a:r>
            <a:r>
              <a:rPr lang="de-DE" sz="2000" dirty="0"/>
              <a:t> on RDM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AABF7A2-FCAA-414E-ACD9-ECD88D92F8D0}"/>
              </a:ext>
            </a:extLst>
          </p:cNvPr>
          <p:cNvSpPr txBox="1"/>
          <p:nvPr/>
        </p:nvSpPr>
        <p:spPr bwMode="auto">
          <a:xfrm>
            <a:off x="194099" y="2304254"/>
            <a:ext cx="5192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OMERO </a:t>
            </a:r>
            <a:r>
              <a:rPr lang="de-DE" sz="2000" dirty="0" err="1"/>
              <a:t>user</a:t>
            </a:r>
            <a:r>
              <a:rPr lang="de-DE" sz="2000" dirty="0"/>
              <a:t> </a:t>
            </a:r>
            <a:r>
              <a:rPr lang="de-DE" sz="2000" dirty="0" err="1"/>
              <a:t>group</a:t>
            </a:r>
            <a:r>
              <a:rPr lang="de-DE" sz="2000" dirty="0"/>
              <a:t> (</a:t>
            </a:r>
            <a:r>
              <a:rPr lang="de-DE" sz="2000" dirty="0" err="1"/>
              <a:t>with</a:t>
            </a:r>
            <a:r>
              <a:rPr lang="de-DE" sz="2000" dirty="0"/>
              <a:t> OME-team </a:t>
            </a:r>
            <a:r>
              <a:rPr lang="de-DE" sz="2000" dirty="0" err="1"/>
              <a:t>members</a:t>
            </a:r>
            <a:r>
              <a:rPr lang="de-DE" sz="20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000" b="1" dirty="0">
                <a:sym typeface="Wingdings" panose="05000000000000000000" pitchFamily="2" charset="2"/>
                <a:hlinkClick r:id="rId5"/>
              </a:rPr>
              <a:t>RDM4mic </a:t>
            </a:r>
            <a:r>
              <a:rPr lang="de-DE" sz="2000" b="1" dirty="0" err="1">
                <a:sym typeface="Wingdings" panose="05000000000000000000" pitchFamily="2" charset="2"/>
                <a:hlinkClick r:id="rId5"/>
              </a:rPr>
              <a:t>group</a:t>
            </a:r>
            <a:r>
              <a:rPr lang="de-DE" sz="2000" b="1" dirty="0">
                <a:sym typeface="Wingdings" panose="05000000000000000000" pitchFamily="2" charset="2"/>
                <a:hlinkClick r:id="rId5"/>
              </a:rPr>
              <a:t> </a:t>
            </a:r>
            <a:endParaRPr lang="de-DE" sz="2000" dirty="0"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000" dirty="0">
                <a:sym typeface="Wingdings" panose="05000000000000000000" pitchFamily="2" charset="2"/>
              </a:rPr>
              <a:t>Exchange </a:t>
            </a:r>
            <a:r>
              <a:rPr lang="de-DE" sz="2000" dirty="0" err="1">
                <a:sym typeface="Wingdings" panose="05000000000000000000" pitchFamily="2" charset="2"/>
              </a:rPr>
              <a:t>about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common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needs</a:t>
            </a:r>
            <a:endParaRPr lang="de-DE" sz="2000" dirty="0"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000" dirty="0">
                <a:sym typeface="Wingdings" panose="05000000000000000000" pitchFamily="2" charset="2"/>
              </a:rPr>
              <a:t>Limited </a:t>
            </a:r>
            <a:r>
              <a:rPr lang="de-DE" sz="2000" dirty="0" err="1">
                <a:sym typeface="Wingdings" panose="05000000000000000000" pitchFamily="2" charset="2"/>
              </a:rPr>
              <a:t>or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no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capacity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to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work</a:t>
            </a:r>
            <a:r>
              <a:rPr lang="de-DE" sz="2000" dirty="0">
                <a:sym typeface="Wingdings" panose="05000000000000000000" pitchFamily="2" charset="2"/>
              </a:rPr>
              <a:t> on </a:t>
            </a:r>
            <a:r>
              <a:rPr lang="de-DE" sz="2000" dirty="0" err="1">
                <a:sym typeface="Wingdings" panose="05000000000000000000" pitchFamily="2" charset="2"/>
              </a:rPr>
              <a:t>solutions</a:t>
            </a:r>
            <a:endParaRPr lang="de-DE" sz="2000" dirty="0"/>
          </a:p>
        </p:txBody>
      </p:sp>
      <p:pic>
        <p:nvPicPr>
          <p:cNvPr id="14" name="Picture 4" descr="https://www.ibios.uni-osnabrueck.de/kategorien/Home/dateien/header_logo4.png">
            <a:extLst>
              <a:ext uri="{FF2B5EF4-FFF2-40B4-BE49-F238E27FC236}">
                <a16:creationId xmlns:a16="http://schemas.microsoft.com/office/drawing/2014/main" id="{F3C067C8-CF18-4C6B-B9CB-9E9F80EF64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" t="19276" r="87396" b="19438"/>
          <a:stretch/>
        </p:blipFill>
        <p:spPr bwMode="auto">
          <a:xfrm>
            <a:off x="4237930" y="3567623"/>
            <a:ext cx="955978" cy="48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s://www.cecad.uni-koeln.de/fileadmin/user_upload/Imaginglogo_klein.jpg">
            <a:extLst>
              <a:ext uri="{FF2B5EF4-FFF2-40B4-BE49-F238E27FC236}">
                <a16:creationId xmlns:a16="http://schemas.microsoft.com/office/drawing/2014/main" id="{36123504-4E86-4A5A-9D8F-26D0A0E397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6" t="13157" r="13016" b="28971"/>
          <a:stretch/>
        </p:blipFill>
        <p:spPr bwMode="auto">
          <a:xfrm>
            <a:off x="3036913" y="3610449"/>
            <a:ext cx="1187046" cy="43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DD0CA59A-37DD-40DE-B046-218B34B5595C}"/>
              </a:ext>
            </a:extLst>
          </p:cNvPr>
          <p:cNvSpPr txBox="1"/>
          <p:nvPr/>
        </p:nvSpPr>
        <p:spPr bwMode="auto">
          <a:xfrm>
            <a:off x="194099" y="4424350"/>
            <a:ext cx="540075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/>
              <a:t>Information Infrastructure </a:t>
            </a:r>
            <a:r>
              <a:rPr lang="de-DE" sz="2200" b="1" dirty="0" err="1"/>
              <a:t>for</a:t>
            </a:r>
            <a:r>
              <a:rPr lang="de-DE" sz="2200" b="1" dirty="0"/>
              <a:t> </a:t>
            </a:r>
            <a:r>
              <a:rPr lang="de-DE" sz="2200" b="1" dirty="0" err="1"/>
              <a:t>BioImage</a:t>
            </a:r>
            <a:r>
              <a:rPr lang="de-DE" sz="2200" b="1" dirty="0"/>
              <a:t> Data (</a:t>
            </a:r>
            <a:r>
              <a:rPr lang="de-DE" sz="2200" b="1" dirty="0">
                <a:hlinkClick r:id="rId8"/>
              </a:rPr>
              <a:t>I3D:bio</a:t>
            </a:r>
            <a:r>
              <a:rPr lang="de-DE" sz="2200" b="1" dirty="0"/>
              <a:t>) </a:t>
            </a:r>
            <a:r>
              <a:rPr lang="de-DE" dirty="0"/>
              <a:t>(DFG LIS </a:t>
            </a:r>
            <a:r>
              <a:rPr lang="de-DE" dirty="0" err="1"/>
              <a:t>programme</a:t>
            </a:r>
            <a:r>
              <a:rPr lang="de-DE" dirty="0"/>
              <a:t>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200" dirty="0">
                <a:sym typeface="Wingdings" panose="05000000000000000000" pitchFamily="2" charset="2"/>
              </a:rPr>
              <a:t>Focus on </a:t>
            </a:r>
          </a:p>
          <a:p>
            <a:pPr marL="800100" lvl="1" indent="-342900">
              <a:buFont typeface="Wingdings" panose="05000000000000000000" pitchFamily="2" charset="2"/>
              <a:buChar char="à"/>
            </a:pPr>
            <a:r>
              <a:rPr lang="de-DE" sz="2200" b="1" dirty="0">
                <a:sym typeface="Wingdings" panose="05000000000000000000" pitchFamily="2" charset="2"/>
              </a:rPr>
              <a:t>OMERO &amp; </a:t>
            </a:r>
            <a:r>
              <a:rPr lang="de-DE" sz="2200" b="1" dirty="0" err="1">
                <a:sym typeface="Wingdings" panose="05000000000000000000" pitchFamily="2" charset="2"/>
              </a:rPr>
              <a:t>metadata</a:t>
            </a:r>
            <a:endParaRPr lang="de-DE" sz="2200" b="1" dirty="0"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dirty="0" err="1">
                <a:sym typeface="Wingdings" panose="05000000000000000000" pitchFamily="2" charset="2"/>
              </a:rPr>
              <a:t>Capacitate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the</a:t>
            </a:r>
            <a:r>
              <a:rPr lang="de-DE" dirty="0">
                <a:sym typeface="Wingdings" panose="05000000000000000000" pitchFamily="2" charset="2"/>
              </a:rPr>
              <a:t> RDM4mic </a:t>
            </a:r>
            <a:r>
              <a:rPr lang="de-DE" dirty="0" err="1">
                <a:sym typeface="Wingdings" panose="05000000000000000000" pitchFamily="2" charset="2"/>
              </a:rPr>
              <a:t>group</a:t>
            </a:r>
            <a:endParaRPr lang="de-DE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17A9631C-AB99-4125-9DDC-3349E9F820C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52" t="13471" r="79999" b="77968"/>
          <a:stretch/>
        </p:blipFill>
        <p:spPr bwMode="auto">
          <a:xfrm>
            <a:off x="221651" y="3634957"/>
            <a:ext cx="1329374" cy="40142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71FE46F7-B9C6-4F88-9BE6-350C738B7A7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6250" t="48333" r="7214" b="40196"/>
          <a:stretch/>
        </p:blipFill>
        <p:spPr bwMode="auto">
          <a:xfrm>
            <a:off x="1608214" y="3661137"/>
            <a:ext cx="1364322" cy="331744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EEC7F615-28C8-4BB0-9511-B730C433393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560" t="-872" r="6348" b="834"/>
          <a:stretch/>
        </p:blipFill>
        <p:spPr bwMode="auto">
          <a:xfrm>
            <a:off x="5904340" y="1300296"/>
            <a:ext cx="5717249" cy="4754607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2230AA60-76A6-4799-AEE8-724B7FECC2D9}"/>
              </a:ext>
            </a:extLst>
          </p:cNvPr>
          <p:cNvSpPr txBox="1"/>
          <p:nvPr/>
        </p:nvSpPr>
        <p:spPr bwMode="auto">
          <a:xfrm>
            <a:off x="6714522" y="6206867"/>
            <a:ext cx="4907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2022-2024; 3.5 FTE; HHU, ALU-FR, DKFZ, UOS</a:t>
            </a:r>
          </a:p>
        </p:txBody>
      </p:sp>
      <p:pic>
        <p:nvPicPr>
          <p:cNvPr id="21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0C259A7D-BDD6-4C1E-9910-A57C76984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85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/>
      <p:bldP spid="13" grpId="0"/>
      <p:bldP spid="16" grpId="0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42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latin typeface="+mj-lt"/>
              </a:rPr>
              <a:t>Why</a:t>
            </a:r>
            <a:r>
              <a:rPr lang="de-DE" dirty="0">
                <a:latin typeface="+mj-lt"/>
              </a:rPr>
              <a:t> OMERO and </a:t>
            </a:r>
            <a:r>
              <a:rPr lang="de-DE" dirty="0" err="1">
                <a:latin typeface="+mj-lt"/>
              </a:rPr>
              <a:t>Metadata</a:t>
            </a:r>
            <a:r>
              <a:rPr lang="de-DE" dirty="0">
                <a:latin typeface="+mj-lt"/>
              </a:rPr>
              <a:t>?</a:t>
            </a: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609F513-4088-47B0-A142-C0589AD67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462"/>
          <a:stretch/>
        </p:blipFill>
        <p:spPr bwMode="auto">
          <a:xfrm>
            <a:off x="235131" y="978574"/>
            <a:ext cx="7037408" cy="2342363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B5684ECD-BA57-499F-BA90-5D88132A46AD}"/>
              </a:ext>
            </a:extLst>
          </p:cNvPr>
          <p:cNvSpPr/>
          <p:nvPr/>
        </p:nvSpPr>
        <p:spPr bwMode="auto">
          <a:xfrm>
            <a:off x="5090616" y="3141161"/>
            <a:ext cx="2181923" cy="179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F95BA29-E755-4FB9-A231-11FB655758F2}"/>
              </a:ext>
            </a:extLst>
          </p:cNvPr>
          <p:cNvSpPr txBox="1"/>
          <p:nvPr/>
        </p:nvSpPr>
        <p:spPr bwMode="auto">
          <a:xfrm>
            <a:off x="7157638" y="1347647"/>
            <a:ext cx="4961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OMERO = </a:t>
            </a:r>
            <a:r>
              <a:rPr lang="de-DE" sz="2800" dirty="0" err="1"/>
              <a:t>most</a:t>
            </a:r>
            <a:r>
              <a:rPr lang="de-DE" sz="2800" dirty="0"/>
              <a:t> </a:t>
            </a:r>
            <a:r>
              <a:rPr lang="de-DE" sz="2800" dirty="0" err="1"/>
              <a:t>widely</a:t>
            </a:r>
            <a:r>
              <a:rPr lang="de-DE" sz="2800" dirty="0"/>
              <a:t> </a:t>
            </a:r>
            <a:r>
              <a:rPr lang="de-DE" sz="2800" dirty="0" err="1"/>
              <a:t>used</a:t>
            </a:r>
            <a:r>
              <a:rPr lang="de-DE" sz="2800" dirty="0"/>
              <a:t> &amp; </a:t>
            </a:r>
            <a:r>
              <a:rPr lang="de-DE" sz="2800" dirty="0" err="1"/>
              <a:t>best</a:t>
            </a:r>
            <a:r>
              <a:rPr lang="de-DE" sz="2800" dirty="0"/>
              <a:t> </a:t>
            </a:r>
            <a:r>
              <a:rPr lang="de-DE" sz="2800" dirty="0" err="1"/>
              <a:t>known</a:t>
            </a:r>
            <a:r>
              <a:rPr lang="de-DE" sz="2800" dirty="0"/>
              <a:t> RDM </a:t>
            </a:r>
            <a:r>
              <a:rPr lang="de-DE" sz="2800" dirty="0" err="1"/>
              <a:t>system</a:t>
            </a:r>
            <a:endParaRPr lang="de-DE" sz="28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34EFEEB-277C-4E24-8071-8BA22D60B3D2}"/>
              </a:ext>
            </a:extLst>
          </p:cNvPr>
          <p:cNvSpPr txBox="1"/>
          <p:nvPr/>
        </p:nvSpPr>
        <p:spPr bwMode="auto">
          <a:xfrm>
            <a:off x="2026602" y="4494431"/>
            <a:ext cx="4114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/>
              <a:t>Metadata</a:t>
            </a:r>
            <a:r>
              <a:rPr lang="de-DE" sz="2800" dirty="0"/>
              <a:t> </a:t>
            </a:r>
            <a:r>
              <a:rPr lang="de-DE" sz="2800" dirty="0" err="1"/>
              <a:t>guidelines</a:t>
            </a:r>
            <a:r>
              <a:rPr lang="de-DE" sz="2800" dirty="0"/>
              <a:t> and </a:t>
            </a:r>
            <a:r>
              <a:rPr lang="de-DE" sz="2800" dirty="0" err="1"/>
              <a:t>tools</a:t>
            </a:r>
            <a:r>
              <a:rPr lang="de-DE" sz="2800" dirty="0"/>
              <a:t> </a:t>
            </a:r>
            <a:r>
              <a:rPr lang="de-DE" sz="2800" dirty="0" err="1"/>
              <a:t>are</a:t>
            </a:r>
            <a:r>
              <a:rPr lang="de-DE" sz="2800" dirty="0"/>
              <a:t> </a:t>
            </a:r>
            <a:r>
              <a:rPr lang="de-DE" sz="2800" dirty="0" err="1"/>
              <a:t>requested</a:t>
            </a:r>
            <a:endParaRPr lang="de-DE" sz="2800" dirty="0"/>
          </a:p>
          <a:p>
            <a:endParaRPr lang="de-DE" sz="280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505EBCC-C4DF-4808-A918-B86422F3B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922284" y="3060363"/>
            <a:ext cx="6082352" cy="3423840"/>
          </a:xfrm>
          <a:prstGeom prst="rect">
            <a:avLst/>
          </a:prstGeom>
        </p:spPr>
      </p:pic>
      <p:pic>
        <p:nvPicPr>
          <p:cNvPr id="14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8098EE19-944D-44B6-9850-128B3C959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7B8D05C-04F6-46FD-A912-CDEEDA897729}"/>
              </a:ext>
            </a:extLst>
          </p:cNvPr>
          <p:cNvSpPr txBox="1"/>
          <p:nvPr/>
        </p:nvSpPr>
        <p:spPr bwMode="auto">
          <a:xfrm>
            <a:off x="59050" y="5826253"/>
            <a:ext cx="47190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Schmidt C, Hanne J, Moore J et al. Research data management for bioimaging: the 2021 NFDI4BIOIMAGE community survey [version 2; peer review: 2 approved]. F1000Research 2022, 11:638 (</a:t>
            </a:r>
            <a:r>
              <a:rPr lang="en-US" sz="1000" dirty="0">
                <a:hlinkClick r:id="rId6"/>
              </a:rPr>
              <a:t>https://doi.org/10.12688/f1000research.121714.2</a:t>
            </a:r>
            <a:r>
              <a:rPr lang="en-US" sz="1000" dirty="0"/>
              <a:t>)</a:t>
            </a:r>
          </a:p>
          <a:p>
            <a:r>
              <a:rPr lang="de-DE" sz="1000" dirty="0"/>
              <a:t>CC-BY 4.0 (</a:t>
            </a:r>
            <a:r>
              <a:rPr lang="de-DE" sz="1000" dirty="0">
                <a:hlinkClick r:id="rId7"/>
              </a:rPr>
              <a:t>http://creativecommons.org/licenses/by/4.0</a:t>
            </a:r>
            <a:r>
              <a:rPr lang="de-DE" sz="1000" dirty="0"/>
              <a:t>)</a:t>
            </a:r>
          </a:p>
          <a:p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53592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43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The </a:t>
            </a:r>
            <a:r>
              <a:rPr lang="de-DE" dirty="0" err="1">
                <a:latin typeface="+mj-lt"/>
              </a:rPr>
              <a:t>importance</a:t>
            </a:r>
            <a:r>
              <a:rPr lang="de-DE" dirty="0">
                <a:latin typeface="+mj-lt"/>
              </a:rPr>
              <a:t> of </a:t>
            </a:r>
            <a:r>
              <a:rPr lang="de-DE" dirty="0" err="1">
                <a:latin typeface="+mj-lt"/>
              </a:rPr>
              <a:t>metadata</a:t>
            </a:r>
            <a:endParaRPr lang="de-DE" dirty="0">
              <a:latin typeface="+mj-lt"/>
            </a:endParaRP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8136A13-188F-4F1F-AEFE-F93AC3089ABA}"/>
              </a:ext>
            </a:extLst>
          </p:cNvPr>
          <p:cNvSpPr/>
          <p:nvPr/>
        </p:nvSpPr>
        <p:spPr bwMode="auto">
          <a:xfrm>
            <a:off x="507791" y="5734971"/>
            <a:ext cx="5322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Nature 609, 222 (2022) </a:t>
            </a:r>
            <a:r>
              <a:rPr lang="fr-FR" sz="1400" dirty="0">
                <a:hlinkClick r:id="rId3"/>
              </a:rPr>
              <a:t>https://doi.org/10.1038/d41586-022-02820-7</a:t>
            </a:r>
            <a:r>
              <a:rPr lang="fr-FR" sz="1400" dirty="0"/>
              <a:t> </a:t>
            </a:r>
            <a:endParaRPr lang="de-DE" sz="1400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ACABE87-5B62-4A8A-86E7-13C42F6DD859}"/>
              </a:ext>
            </a:extLst>
          </p:cNvPr>
          <p:cNvSpPr/>
          <p:nvPr/>
        </p:nvSpPr>
        <p:spPr bwMode="auto">
          <a:xfrm>
            <a:off x="6069141" y="571958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dirty="0">
                <a:hlinkClick r:id="rId4"/>
              </a:rPr>
              <a:t>https://gerbi-gmb.de/i3dbio/i3dbio-resources/metadata-guide/</a:t>
            </a:r>
            <a:r>
              <a:rPr lang="de-DE" sz="1600" dirty="0"/>
              <a:t> 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BFCCE26-297C-4BAE-8D16-397FFD6A55B1}"/>
              </a:ext>
            </a:extLst>
          </p:cNvPr>
          <p:cNvSpPr txBox="1"/>
          <p:nvPr/>
        </p:nvSpPr>
        <p:spPr bwMode="auto">
          <a:xfrm>
            <a:off x="6069141" y="1179513"/>
            <a:ext cx="57437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chemeClr val="accent6">
                    <a:lumMod val="50000"/>
                  </a:schemeClr>
                </a:solidFill>
              </a:rPr>
              <a:t>Poster </a:t>
            </a:r>
            <a:r>
              <a:rPr lang="de-DE" sz="2000" dirty="0" err="1">
                <a:solidFill>
                  <a:schemeClr val="accent6">
                    <a:lumMod val="50000"/>
                  </a:schemeClr>
                </a:solidFill>
              </a:rPr>
              <a:t>presentation</a:t>
            </a:r>
            <a:r>
              <a:rPr lang="de-DE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accent6">
                    <a:lumMod val="50000"/>
                  </a:schemeClr>
                </a:solidFill>
              </a:rPr>
              <a:t>by</a:t>
            </a:r>
            <a:r>
              <a:rPr lang="de-DE" sz="2000" dirty="0">
                <a:solidFill>
                  <a:schemeClr val="accent6">
                    <a:lumMod val="50000"/>
                  </a:schemeClr>
                </a:solidFill>
              </a:rPr>
              <a:t> Susanne Kunis, Uni Osnabrück</a:t>
            </a:r>
          </a:p>
        </p:txBody>
      </p:sp>
      <p:pic>
        <p:nvPicPr>
          <p:cNvPr id="15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BF4C6862-7AC3-4BFC-9386-2A23C7E82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6BA6E80-2495-40DE-BEFA-3C671709BC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141" y="1805611"/>
            <a:ext cx="5761219" cy="391397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783BF5D-6C1C-462D-AD93-E1A084299D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131" y="1791629"/>
            <a:ext cx="5322269" cy="38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3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635F5A50-A785-49C2-A6DB-FE25BAB23C69}"/>
              </a:ext>
            </a:extLst>
          </p:cNvPr>
          <p:cNvSpPr/>
          <p:nvPr/>
        </p:nvSpPr>
        <p:spPr>
          <a:xfrm>
            <a:off x="460370" y="4920953"/>
            <a:ext cx="2132518" cy="786796"/>
          </a:xfrm>
          <a:prstGeom prst="rect">
            <a:avLst/>
          </a:prstGeom>
          <a:solidFill>
            <a:srgbClr val="5D8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44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latin typeface="+mj-lt"/>
              </a:rPr>
              <a:t>Useful</a:t>
            </a:r>
            <a:r>
              <a:rPr lang="de-DE" dirty="0">
                <a:latin typeface="+mj-lt"/>
              </a:rPr>
              <a:t> links and </a:t>
            </a:r>
            <a:r>
              <a:rPr lang="de-DE" dirty="0" err="1">
                <a:latin typeface="+mj-lt"/>
              </a:rPr>
              <a:t>resources</a:t>
            </a:r>
            <a:endParaRPr lang="de-DE" dirty="0">
              <a:latin typeface="+mj-lt"/>
            </a:endParaRP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pic>
        <p:nvPicPr>
          <p:cNvPr id="2050" name="Picture 2" descr="https://gerbi-gmb.de/wp-content/uploads/2022/04/I3Dbio_Logo_Website-300x219.png">
            <a:extLst>
              <a:ext uri="{FF2B5EF4-FFF2-40B4-BE49-F238E27FC236}">
                <a16:creationId xmlns:a16="http://schemas.microsoft.com/office/drawing/2014/main" id="{7B5E0C90-349B-4A3D-829F-D88732C84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" y="1418925"/>
            <a:ext cx="1528176" cy="111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14F3593-E712-4460-A579-5B2D7388F3EA}"/>
              </a:ext>
            </a:extLst>
          </p:cNvPr>
          <p:cNvSpPr txBox="1"/>
          <p:nvPr/>
        </p:nvSpPr>
        <p:spPr>
          <a:xfrm>
            <a:off x="2889504" y="1414272"/>
            <a:ext cx="5711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4"/>
              </a:rPr>
              <a:t>https://www.i3dbio.de</a:t>
            </a:r>
            <a:r>
              <a:rPr lang="de-DE" dirty="0"/>
              <a:t> (</a:t>
            </a:r>
            <a:r>
              <a:rPr lang="de-DE" dirty="0" err="1"/>
              <a:t>under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)</a:t>
            </a:r>
          </a:p>
          <a:p>
            <a:pPr marL="285750" indent="-285750">
              <a:buFontTx/>
              <a:buChar char="-"/>
            </a:pPr>
            <a:r>
              <a:rPr lang="de-DE" dirty="0"/>
              <a:t>Knowledge </a:t>
            </a:r>
            <a:r>
              <a:rPr lang="de-DE" dirty="0" err="1"/>
              <a:t>base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HelpDesk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Tangibles</a:t>
            </a:r>
          </a:p>
        </p:txBody>
      </p:sp>
      <p:pic>
        <p:nvPicPr>
          <p:cNvPr id="2052" name="Picture 4" descr="https://nfdi4bioimage.de/fileadmin/_processed_/2/d/csm_Logo_NFDI4BIOIMAGE_a5164acef3.png">
            <a:extLst>
              <a:ext uri="{FF2B5EF4-FFF2-40B4-BE49-F238E27FC236}">
                <a16:creationId xmlns:a16="http://schemas.microsoft.com/office/drawing/2014/main" id="{1F18BDB6-F13B-4192-9C61-2689904AC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99" y="3473225"/>
            <a:ext cx="1950720" cy="53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4CCD74F-FB20-4847-9400-CDCB1A11DA3B}"/>
              </a:ext>
            </a:extLst>
          </p:cNvPr>
          <p:cNvSpPr txBox="1"/>
          <p:nvPr/>
        </p:nvSpPr>
        <p:spPr>
          <a:xfrm>
            <a:off x="2940249" y="2968619"/>
            <a:ext cx="62342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6"/>
              </a:rPr>
              <a:t>https://nfdi4bioimage.de</a:t>
            </a:r>
            <a:r>
              <a:rPr lang="de-DE" dirty="0"/>
              <a:t> (</a:t>
            </a:r>
            <a:r>
              <a:rPr lang="de-DE" dirty="0" err="1"/>
              <a:t>preliminary</a:t>
            </a:r>
            <a:r>
              <a:rPr lang="de-DE" dirty="0"/>
              <a:t>, </a:t>
            </a:r>
            <a:r>
              <a:rPr lang="de-DE" dirty="0" err="1"/>
              <a:t>under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)</a:t>
            </a:r>
          </a:p>
          <a:p>
            <a:pPr marL="285750" indent="-285750">
              <a:buFontTx/>
              <a:buChar char="-"/>
            </a:pPr>
            <a:r>
              <a:rPr lang="de-DE" dirty="0"/>
              <a:t>Project </a:t>
            </a:r>
            <a:r>
              <a:rPr lang="de-DE" dirty="0" err="1"/>
              <a:t>overview</a:t>
            </a:r>
            <a:r>
              <a:rPr lang="de-DE" dirty="0"/>
              <a:t>, </a:t>
            </a:r>
            <a:r>
              <a:rPr lang="de-DE" dirty="0" err="1"/>
              <a:t>general</a:t>
            </a:r>
            <a:r>
              <a:rPr lang="de-DE" dirty="0"/>
              <a:t> </a:t>
            </a:r>
            <a:r>
              <a:rPr lang="de-DE" dirty="0" err="1"/>
              <a:t>information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NFDI4BIOIMAGE </a:t>
            </a:r>
            <a:r>
              <a:rPr lang="de-DE" dirty="0" err="1"/>
              <a:t>newsletter</a:t>
            </a:r>
            <a:r>
              <a:rPr lang="de-DE" dirty="0"/>
              <a:t> (</a:t>
            </a:r>
            <a:r>
              <a:rPr lang="de-DE" dirty="0" err="1"/>
              <a:t>soon</a:t>
            </a:r>
            <a:r>
              <a:rPr lang="de-DE" dirty="0"/>
              <a:t> </a:t>
            </a:r>
            <a:r>
              <a:rPr lang="de-DE" dirty="0" err="1"/>
              <a:t>moving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NFDI </a:t>
            </a:r>
            <a:r>
              <a:rPr lang="de-DE" dirty="0" err="1"/>
              <a:t>listservers</a:t>
            </a:r>
            <a:r>
              <a:rPr lang="de-DE" dirty="0"/>
              <a:t>)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developed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of </a:t>
            </a:r>
            <a:r>
              <a:rPr lang="de-DE" dirty="0" err="1"/>
              <a:t>entry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bioimaging</a:t>
            </a:r>
            <a:r>
              <a:rPr lang="de-DE" dirty="0"/>
              <a:t> RDM </a:t>
            </a:r>
            <a:r>
              <a:rPr lang="de-DE" dirty="0" err="1"/>
              <a:t>matters</a:t>
            </a:r>
            <a:endParaRPr lang="de-DE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B8D06B10-958D-4CC0-8802-4B7BD845B8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663" y="4940519"/>
            <a:ext cx="2015356" cy="718810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67401665-751A-480B-9CB0-26BB14118B1B}"/>
              </a:ext>
            </a:extLst>
          </p:cNvPr>
          <p:cNvSpPr txBox="1"/>
          <p:nvPr/>
        </p:nvSpPr>
        <p:spPr>
          <a:xfrm>
            <a:off x="2952025" y="4604417"/>
            <a:ext cx="6234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8"/>
              </a:rPr>
              <a:t>https://nfdi.de</a:t>
            </a:r>
            <a:r>
              <a:rPr lang="de-DE" dirty="0"/>
              <a:t> 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Overview</a:t>
            </a:r>
            <a:r>
              <a:rPr lang="de-DE" dirty="0"/>
              <a:t> of </a:t>
            </a:r>
            <a:r>
              <a:rPr lang="de-DE" dirty="0" err="1"/>
              <a:t>the</a:t>
            </a:r>
            <a:r>
              <a:rPr lang="de-DE" dirty="0"/>
              <a:t> NFDI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whole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Links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events</a:t>
            </a:r>
            <a:r>
              <a:rPr lang="de-DE" dirty="0"/>
              <a:t> and </a:t>
            </a:r>
            <a:r>
              <a:rPr lang="de-DE" dirty="0" err="1"/>
              <a:t>job</a:t>
            </a:r>
            <a:r>
              <a:rPr lang="de-DE" dirty="0"/>
              <a:t> </a:t>
            </a:r>
            <a:r>
              <a:rPr lang="de-DE" dirty="0" err="1"/>
              <a:t>opportunities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Information on </a:t>
            </a:r>
            <a:r>
              <a:rPr lang="de-DE" dirty="0" err="1"/>
              <a:t>sections</a:t>
            </a:r>
            <a:r>
              <a:rPr lang="de-DE" dirty="0"/>
              <a:t> and </a:t>
            </a:r>
            <a:r>
              <a:rPr lang="de-DE" dirty="0" err="1"/>
              <a:t>cross-cutting</a:t>
            </a:r>
            <a:r>
              <a:rPr lang="de-DE" dirty="0"/>
              <a:t> </a:t>
            </a:r>
            <a:r>
              <a:rPr lang="de-DE" dirty="0" err="1"/>
              <a:t>topics</a:t>
            </a:r>
            <a:endParaRPr lang="de-DE" dirty="0"/>
          </a:p>
        </p:txBody>
      </p:sp>
      <p:pic>
        <p:nvPicPr>
          <p:cNvPr id="13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8DC3DB7E-5CFC-4BDB-AB21-03FD59602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9388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45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>
                <a:latin typeface="+mj-lt"/>
              </a:rPr>
              <a:t>Getting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started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with</a:t>
            </a:r>
            <a:r>
              <a:rPr lang="de-DE" dirty="0">
                <a:latin typeface="+mj-lt"/>
              </a:rPr>
              <a:t> Bioimaging RDM</a:t>
            </a: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29B49A27-FDE1-43CE-B913-C6B686F777D0}"/>
              </a:ext>
            </a:extLst>
          </p:cNvPr>
          <p:cNvSpPr/>
          <p:nvPr/>
        </p:nvSpPr>
        <p:spPr>
          <a:xfrm>
            <a:off x="527739" y="1249697"/>
            <a:ext cx="1950720" cy="51159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0A9FAE78-868D-4B05-AC62-BAA40B463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84" y="1320916"/>
            <a:ext cx="1793406" cy="374184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4E14FA34-2760-4B3D-9649-CD8A5DC9B21F}"/>
              </a:ext>
            </a:extLst>
          </p:cNvPr>
          <p:cNvSpPr txBox="1"/>
          <p:nvPr/>
        </p:nvSpPr>
        <p:spPr>
          <a:xfrm>
            <a:off x="3322754" y="1126544"/>
            <a:ext cx="6874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4"/>
              </a:rPr>
              <a:t>https://rdmkit.elixir-europe.org/</a:t>
            </a:r>
            <a:r>
              <a:rPr lang="de-DE" dirty="0"/>
              <a:t> (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contributions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GerBI</a:t>
            </a:r>
            <a:r>
              <a:rPr lang="de-DE" dirty="0"/>
              <a:t> et al.)</a:t>
            </a:r>
          </a:p>
          <a:p>
            <a:pPr marL="285750" indent="-285750">
              <a:buFontTx/>
              <a:buChar char="-"/>
            </a:pPr>
            <a:r>
              <a:rPr lang="de-DE" dirty="0" err="1"/>
              <a:t>Overview</a:t>
            </a:r>
            <a:r>
              <a:rPr lang="de-DE" dirty="0"/>
              <a:t> and links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repositories</a:t>
            </a:r>
            <a:r>
              <a:rPr lang="de-DE" dirty="0"/>
              <a:t>, </a:t>
            </a:r>
            <a:r>
              <a:rPr lang="de-DE" dirty="0" err="1"/>
              <a:t>ontologies</a:t>
            </a:r>
            <a:r>
              <a:rPr lang="de-DE" dirty="0"/>
              <a:t>, etc.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BBBEB70-DAF1-4AB6-B4DF-DC541D1507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372" y="2232166"/>
            <a:ext cx="2170830" cy="542706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3ADCD9EB-969B-46EA-80A4-BCA565CD46F9}"/>
              </a:ext>
            </a:extLst>
          </p:cNvPr>
          <p:cNvSpPr txBox="1"/>
          <p:nvPr/>
        </p:nvSpPr>
        <p:spPr>
          <a:xfrm>
            <a:off x="3322753" y="1903354"/>
            <a:ext cx="6874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6"/>
              </a:rPr>
              <a:t>https://openmicroscopy.org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Developers of OMERO, Bio-Formats, and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tools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Installation </a:t>
            </a:r>
            <a:r>
              <a:rPr lang="de-DE" dirty="0" err="1"/>
              <a:t>guidelines</a:t>
            </a:r>
            <a:r>
              <a:rPr lang="de-DE" dirty="0"/>
              <a:t>, </a:t>
            </a:r>
            <a:r>
              <a:rPr lang="de-DE" dirty="0" err="1"/>
              <a:t>client</a:t>
            </a:r>
            <a:r>
              <a:rPr lang="de-DE" dirty="0"/>
              <a:t> </a:t>
            </a:r>
            <a:r>
              <a:rPr lang="de-DE" dirty="0" err="1"/>
              <a:t>downloads</a:t>
            </a:r>
            <a:r>
              <a:rPr lang="de-DE" dirty="0"/>
              <a:t>, and </a:t>
            </a:r>
            <a:r>
              <a:rPr lang="de-DE" dirty="0" err="1"/>
              <a:t>more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/>
              <a:t>Community </a:t>
            </a:r>
            <a:r>
              <a:rPr lang="de-DE" dirty="0" err="1"/>
              <a:t>events</a:t>
            </a:r>
            <a:r>
              <a:rPr lang="de-DE" dirty="0"/>
              <a:t> and </a:t>
            </a:r>
            <a:r>
              <a:rPr lang="de-DE" dirty="0" err="1"/>
              <a:t>talks</a:t>
            </a:r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914FA05-D6C1-42BA-AC91-4FD4205DF041}"/>
              </a:ext>
            </a:extLst>
          </p:cNvPr>
          <p:cNvSpPr/>
          <p:nvPr/>
        </p:nvSpPr>
        <p:spPr>
          <a:xfrm>
            <a:off x="3274915" y="3283844"/>
            <a:ext cx="4609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hlinkClick r:id="rId7"/>
              </a:rPr>
              <a:t>https://www.nature.com/collections/djiciihhjh</a:t>
            </a:r>
            <a:r>
              <a:rPr lang="de-DE" dirty="0"/>
              <a:t>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D5F22CC-56F8-43D3-8885-43B029BBA5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2065" y="3607009"/>
            <a:ext cx="6428112" cy="154548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2C479C5-DB9A-45BD-90FF-4BCF6332CC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131" y="3256683"/>
            <a:ext cx="2814282" cy="50593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57A1670-9EBA-4B26-88B5-74FA6265EA01}"/>
              </a:ext>
            </a:extLst>
          </p:cNvPr>
          <p:cNvSpPr/>
          <p:nvPr/>
        </p:nvSpPr>
        <p:spPr>
          <a:xfrm>
            <a:off x="3322753" y="5504763"/>
            <a:ext cx="54974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hlinkClick r:id="rId10"/>
              </a:rPr>
              <a:t>https://f1000research.com/articles/11-638</a:t>
            </a:r>
            <a:r>
              <a:rPr lang="de-DE" dirty="0"/>
              <a:t> </a:t>
            </a:r>
          </a:p>
          <a:p>
            <a:r>
              <a:rPr lang="de-DE" dirty="0"/>
              <a:t>- </a:t>
            </a:r>
            <a:r>
              <a:rPr lang="de-DE" dirty="0" err="1"/>
              <a:t>Results</a:t>
            </a:r>
            <a:r>
              <a:rPr lang="de-DE" dirty="0"/>
              <a:t> of </a:t>
            </a:r>
            <a:r>
              <a:rPr lang="de-DE" dirty="0" err="1"/>
              <a:t>the</a:t>
            </a:r>
            <a:r>
              <a:rPr lang="de-DE" dirty="0"/>
              <a:t> NFDI4BIOIMAGE </a:t>
            </a:r>
            <a:r>
              <a:rPr lang="de-DE" dirty="0" err="1"/>
              <a:t>community</a:t>
            </a:r>
            <a:r>
              <a:rPr lang="de-DE" dirty="0"/>
              <a:t> </a:t>
            </a:r>
            <a:r>
              <a:rPr lang="de-DE" dirty="0" err="1"/>
              <a:t>survey</a:t>
            </a:r>
            <a:r>
              <a:rPr lang="de-DE" dirty="0"/>
              <a:t> 2021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151756E-7C99-492A-9699-DA9ECD5EE8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5131" y="5349704"/>
            <a:ext cx="3039784" cy="897872"/>
          </a:xfrm>
          <a:prstGeom prst="rect">
            <a:avLst/>
          </a:prstGeom>
        </p:spPr>
      </p:pic>
      <p:pic>
        <p:nvPicPr>
          <p:cNvPr id="16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CD75BECF-DD49-4F31-BA40-E4DBB768C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4841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46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Contact</a:t>
            </a: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sp>
        <p:nvSpPr>
          <p:cNvPr id="9" name="Textfeld 6">
            <a:extLst>
              <a:ext uri="{FF2B5EF4-FFF2-40B4-BE49-F238E27FC236}">
                <a16:creationId xmlns:a16="http://schemas.microsoft.com/office/drawing/2014/main" id="{B1507DEF-A99D-4B3B-A947-8DE4AC7BEF3D}"/>
              </a:ext>
            </a:extLst>
          </p:cNvPr>
          <p:cNvSpPr txBox="1">
            <a:spLocks/>
          </p:cNvSpPr>
          <p:nvPr/>
        </p:nvSpPr>
        <p:spPr bwMode="auto">
          <a:xfrm>
            <a:off x="1911735" y="1146510"/>
            <a:ext cx="5348065" cy="464640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400" b="1"/>
              <a:t>Christian Schmidt</a:t>
            </a:r>
            <a:br>
              <a:rPr lang="en-US" sz="2400" b="1"/>
            </a:br>
            <a:r>
              <a:rPr lang="en-US" sz="2400"/>
              <a:t>German Cancer Research Center, </a:t>
            </a:r>
            <a:br>
              <a:rPr lang="en-US" sz="2400"/>
            </a:br>
            <a:r>
              <a:rPr lang="en-US" sz="2400"/>
              <a:t>Heidelberg</a:t>
            </a:r>
            <a:br>
              <a:rPr lang="en-US" sz="2400"/>
            </a:br>
            <a:r>
              <a:rPr lang="en-US" sz="2400"/>
              <a:t>Project Coordinator NFDI4BIOIMAGE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400" b="1">
                <a:hlinkClick r:id="rId3"/>
              </a:rPr>
              <a:t>https://nfdi4bioimage.de</a:t>
            </a:r>
            <a:r>
              <a:rPr lang="en-US" sz="2400" b="1"/>
              <a:t>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400">
                <a:hlinkClick r:id="rId4"/>
              </a:rPr>
              <a:t>nfdi4bioimage@uni-konstanz.de</a:t>
            </a:r>
            <a:r>
              <a:rPr lang="en-US" sz="2400"/>
              <a:t>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240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400"/>
              <a:t>Project Office I3D:bio (WP 3)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400" b="1">
                <a:hlinkClick r:id="rId5"/>
              </a:rPr>
              <a:t>https://www.i3dbio.de</a:t>
            </a:r>
            <a:r>
              <a:rPr lang="en-US" sz="2400" b="1"/>
              <a:t>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400" u="sng">
                <a:hlinkClick r:id="rId6" tooltip="mailto:christian01.Schmidt@dkfz-heidelberg.de"/>
              </a:rPr>
              <a:t>christian01.schmidt@dkfz-heidelberg.de</a:t>
            </a:r>
            <a:endParaRPr lang="en-US" sz="240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400"/>
              <a:t>+49 6221 42 2657</a:t>
            </a:r>
            <a:endParaRPr lang="en-US" sz="24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FD3A287-50B3-43E8-8F6E-8BFC6643BB82}"/>
              </a:ext>
            </a:extLst>
          </p:cNvPr>
          <p:cNvSpPr txBox="1"/>
          <p:nvPr/>
        </p:nvSpPr>
        <p:spPr bwMode="auto">
          <a:xfrm>
            <a:off x="7556130" y="1394085"/>
            <a:ext cx="406545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dirty="0"/>
              <a:t>Elisa May</a:t>
            </a:r>
            <a:br>
              <a:rPr lang="en-US" sz="1600" dirty="0"/>
            </a:br>
            <a:r>
              <a:rPr lang="en-US" sz="1600" dirty="0"/>
              <a:t>German Cancer Research Center, Heidelberg</a:t>
            </a:r>
            <a:br>
              <a:rPr lang="en-US" sz="1600" dirty="0"/>
            </a:br>
            <a:r>
              <a:rPr lang="en-US" sz="1600" dirty="0"/>
              <a:t>Co-spokesperson NFDI4BIOIMAGE (TA 6)</a:t>
            </a:r>
          </a:p>
          <a:p>
            <a:pPr>
              <a:defRPr/>
            </a:pPr>
            <a:r>
              <a:rPr lang="en-US" sz="1600" dirty="0"/>
              <a:t>Co-applicant I3D:bio (WP 3)</a:t>
            </a:r>
          </a:p>
          <a:p>
            <a:pPr>
              <a:defRPr/>
            </a:pPr>
            <a:r>
              <a:rPr lang="en-US" sz="1600" dirty="0">
                <a:hlinkClick r:id="rId7"/>
              </a:rPr>
              <a:t>Elisa.May@dkfz.de</a:t>
            </a:r>
            <a:r>
              <a:rPr lang="en-US" sz="1600" dirty="0"/>
              <a:t> 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b="1" dirty="0"/>
              <a:t>Stefanie Weidtkamp-Peters</a:t>
            </a:r>
          </a:p>
          <a:p>
            <a:pPr>
              <a:defRPr/>
            </a:pPr>
            <a:r>
              <a:rPr lang="en-US" sz="1600" dirty="0"/>
              <a:t>Heinrich Heine University Düsseldorf</a:t>
            </a:r>
          </a:p>
          <a:p>
            <a:pPr>
              <a:defRPr/>
            </a:pPr>
            <a:r>
              <a:rPr lang="en-US" sz="1600" dirty="0"/>
              <a:t>Spokesperson NFDI4BIOIMAGE (TA 1, TA 6)</a:t>
            </a:r>
          </a:p>
          <a:p>
            <a:pPr>
              <a:defRPr/>
            </a:pPr>
            <a:r>
              <a:rPr lang="en-US" sz="1600" dirty="0"/>
              <a:t>Co-applicant I3D:bio (WP 1)</a:t>
            </a:r>
          </a:p>
          <a:p>
            <a:pPr>
              <a:defRPr/>
            </a:pPr>
            <a:r>
              <a:rPr lang="en-US" sz="1600" dirty="0">
                <a:hlinkClick r:id="rId8"/>
              </a:rPr>
              <a:t>Stefanie.Weidtkamp-Peters@hhu.de</a:t>
            </a:r>
            <a:r>
              <a:rPr lang="en-US" sz="1600" dirty="0"/>
              <a:t> </a:t>
            </a:r>
          </a:p>
          <a:p>
            <a:pPr>
              <a:defRPr/>
            </a:pPr>
            <a:endParaRPr lang="en-US" sz="16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510898E-B410-4D7E-BA24-EE645788BEDF}"/>
              </a:ext>
            </a:extLst>
          </p:cNvPr>
          <p:cNvSpPr txBox="1"/>
          <p:nvPr/>
        </p:nvSpPr>
        <p:spPr bwMode="auto">
          <a:xfrm>
            <a:off x="7556130" y="4330070"/>
            <a:ext cx="44423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Special </a:t>
            </a:r>
            <a:r>
              <a:rPr lang="de-DE" sz="2400" dirty="0" err="1"/>
              <a:t>thanks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br>
              <a:rPr lang="de-DE" sz="2400" dirty="0"/>
            </a:br>
            <a:r>
              <a:rPr lang="de-DE" sz="2400" dirty="0"/>
              <a:t>German </a:t>
            </a:r>
            <a:r>
              <a:rPr lang="de-DE" sz="2400" dirty="0" err="1"/>
              <a:t>BioImaging</a:t>
            </a:r>
            <a:r>
              <a:rPr lang="de-DE" sz="2400" dirty="0"/>
              <a:t>,</a:t>
            </a:r>
          </a:p>
          <a:p>
            <a:r>
              <a:rPr lang="de-DE" sz="2400" dirty="0" err="1"/>
              <a:t>the</a:t>
            </a:r>
            <a:r>
              <a:rPr lang="de-DE" sz="2400" dirty="0"/>
              <a:t> I3D:bio </a:t>
            </a:r>
            <a:r>
              <a:rPr lang="de-DE" sz="2400" dirty="0" err="1"/>
              <a:t>team</a:t>
            </a:r>
            <a:r>
              <a:rPr lang="de-DE" sz="2400" dirty="0"/>
              <a:t>, </a:t>
            </a:r>
          </a:p>
          <a:p>
            <a:r>
              <a:rPr lang="de-DE" sz="2400" dirty="0" err="1"/>
              <a:t>the</a:t>
            </a:r>
            <a:r>
              <a:rPr lang="de-DE" sz="2400" dirty="0"/>
              <a:t> NFDI4BIOIMAGE </a:t>
            </a:r>
            <a:r>
              <a:rPr lang="de-DE" sz="2400" dirty="0" err="1"/>
              <a:t>members</a:t>
            </a:r>
            <a:r>
              <a:rPr lang="de-DE" sz="2400" dirty="0"/>
              <a:t>,</a:t>
            </a:r>
          </a:p>
          <a:p>
            <a:r>
              <a:rPr lang="de-DE" sz="2400" dirty="0"/>
              <a:t>and </a:t>
            </a:r>
            <a:r>
              <a:rPr lang="de-DE" sz="2400" dirty="0" err="1"/>
              <a:t>the</a:t>
            </a:r>
            <a:r>
              <a:rPr lang="de-DE" sz="2400" dirty="0"/>
              <a:t> RDM4mic </a:t>
            </a:r>
            <a:r>
              <a:rPr lang="de-DE" sz="2400" dirty="0" err="1"/>
              <a:t>group</a:t>
            </a:r>
            <a:endParaRPr lang="de-DE" sz="2400" dirty="0"/>
          </a:p>
          <a:p>
            <a:endParaRPr lang="de-DE" sz="240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9B1F7B5-037C-4733-8773-BD80BFA0C39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5827" t="68878" r="19063" b="21049"/>
          <a:stretch/>
        </p:blipFill>
        <p:spPr bwMode="auto">
          <a:xfrm>
            <a:off x="0" y="2311738"/>
            <a:ext cx="1640910" cy="1039660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33497FCE-29A7-456E-B280-EABD4FFB8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 l="1928" t="13703" r="64751" b="18085"/>
          <a:stretch/>
        </p:blipFill>
        <p:spPr bwMode="auto">
          <a:xfrm>
            <a:off x="5598787" y="5973748"/>
            <a:ext cx="1482136" cy="540070"/>
          </a:xfrm>
          <a:prstGeom prst="rect">
            <a:avLst/>
          </a:prstGeom>
          <a:noFill/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39777BC4-92B5-43C7-89C6-E72B81F7F148}"/>
              </a:ext>
            </a:extLst>
          </p:cNvPr>
          <p:cNvSpPr txBox="1"/>
          <p:nvPr/>
        </p:nvSpPr>
        <p:spPr bwMode="auto">
          <a:xfrm>
            <a:off x="1820336" y="5985932"/>
            <a:ext cx="382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Funded</a:t>
            </a:r>
            <a:r>
              <a:rPr lang="de-DE" sz="1400" dirty="0"/>
              <a:t> </a:t>
            </a:r>
            <a:r>
              <a:rPr lang="de-DE" sz="1400" dirty="0" err="1"/>
              <a:t>by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Deutsche Forschungsgemeinschaft (DFG, German Research </a:t>
            </a:r>
            <a:r>
              <a:rPr lang="de-DE" sz="1400" dirty="0" err="1"/>
              <a:t>Foundation</a:t>
            </a:r>
            <a:r>
              <a:rPr lang="de-DE" sz="1400" dirty="0"/>
              <a:t>) - 462231789</a:t>
            </a:r>
          </a:p>
        </p:txBody>
      </p:sp>
    </p:spTree>
    <p:extLst>
      <p:ext uri="{BB962C8B-B14F-4D97-AF65-F5344CB8AC3E}">
        <p14:creationId xmlns:p14="http://schemas.microsoft.com/office/powerpoint/2010/main" val="7664946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503F1908-0066-4745-8F91-622DECA7F7F7}"/>
              </a:ext>
            </a:extLst>
          </p:cNvPr>
          <p:cNvSpPr/>
          <p:nvPr/>
        </p:nvSpPr>
        <p:spPr>
          <a:xfrm>
            <a:off x="1212825" y="5718048"/>
            <a:ext cx="9764964" cy="818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C48280B8-6AA1-4767-A400-F2492078DF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4"/>
          <a:stretch/>
        </p:blipFill>
        <p:spPr bwMode="auto">
          <a:xfrm>
            <a:off x="1213518" y="1024128"/>
            <a:ext cx="9764964" cy="505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9">
            <a:extLst>
              <a:ext uri="{FF2B5EF4-FFF2-40B4-BE49-F238E27FC236}">
                <a16:creationId xmlns:a16="http://schemas.microsoft.com/office/drawing/2014/main" id="{3CBB8362-8D0E-4A19-9D1D-A10E74883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6457" y="5933246"/>
            <a:ext cx="8473719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The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value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of 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1D9BF0"/>
                </a:solidFill>
                <a:effectLst/>
                <a:latin typeface="TwitterChirp"/>
                <a:hlinkClick r:id="rId4"/>
              </a:rPr>
              <a:t>#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1D9BF0"/>
                </a:solidFill>
                <a:effectLst/>
                <a:latin typeface="TwitterChirp"/>
                <a:hlinkClick r:id="rId4"/>
              </a:rPr>
              <a:t>imaging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data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multiplies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when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we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work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together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as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a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community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, and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the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base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for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this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: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research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data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management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1D9BF0"/>
                </a:solidFill>
                <a:effectLst/>
                <a:latin typeface="TwitterChirp"/>
                <a:hlinkClick r:id="rId5"/>
              </a:rPr>
              <a:t>#RDM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.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We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are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proud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to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be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part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of 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1D9BF0"/>
                </a:solidFill>
                <a:effectLst/>
                <a:latin typeface="TwitterChirp"/>
                <a:hlinkClick r:id="rId6"/>
              </a:rPr>
              <a:t>#NFDI4BIOIMAGE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hoping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to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shape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this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future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. Image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credit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0F1419"/>
                </a:solidFill>
                <a:effectLst/>
                <a:latin typeface="TwitterChirp"/>
              </a:rPr>
              <a:t>: 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rgbClr val="1D9BF0"/>
                </a:solidFill>
                <a:effectLst/>
                <a:latin typeface="TwitterChirp"/>
                <a:hlinkClick r:id="rId7"/>
              </a:rPr>
              <a:t>@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rgbClr val="1D9BF0"/>
                </a:solidFill>
                <a:effectLst/>
                <a:latin typeface="TwitterChirp"/>
                <a:hlinkClick r:id="rId7"/>
              </a:rPr>
              <a:t>DrHenningFalk</a:t>
            </a:r>
            <a:endParaRPr kumimoji="0" lang="de-DE" altLang="de-DE" sz="1200" b="0" i="0" u="none" strike="noStrike" cap="none" normalizeH="0" baseline="0" dirty="0">
              <a:ln>
                <a:noFill/>
              </a:ln>
              <a:solidFill>
                <a:srgbClr val="1D9BF0"/>
              </a:solidFill>
              <a:effectLst/>
              <a:latin typeface="TwitterChirp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200" b="0" i="0" u="none" strike="noStrike" cap="none" normalizeH="0" baseline="0" dirty="0">
              <a:ln>
                <a:noFill/>
              </a:ln>
              <a:solidFill>
                <a:srgbClr val="0F1419"/>
              </a:solidFill>
              <a:effectLst/>
              <a:latin typeface="TwitterChirp"/>
            </a:endParaRP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47</a:t>
            </a:fld>
            <a:endParaRPr lang="de-DE" dirty="0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F340F9E-8C84-4E1A-BCDE-243F23862D14}"/>
              </a:ext>
            </a:extLst>
          </p:cNvPr>
          <p:cNvSpPr/>
          <p:nvPr/>
        </p:nvSpPr>
        <p:spPr>
          <a:xfrm>
            <a:off x="1231806" y="6306854"/>
            <a:ext cx="641908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https://twitter.com/GerBI_GMB/status/1491039495524732928?s=20&amp;t=7L7Xlu6eqULgS4VEQRM5kQ</a:t>
            </a:r>
            <a:r>
              <a:rPr lang="de-DE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4" name="Picture 10" descr="🤞">
            <a:extLst>
              <a:ext uri="{FF2B5EF4-FFF2-40B4-BE49-F238E27FC236}">
                <a16:creationId xmlns:a16="http://schemas.microsoft.com/office/drawing/2014/main" id="{6E1760B3-65EF-4421-B556-B3DEE70FE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032" y="6126206"/>
            <a:ext cx="309661" cy="33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🤞">
            <a:extLst>
              <a:ext uri="{FF2B5EF4-FFF2-40B4-BE49-F238E27FC236}">
                <a16:creationId xmlns:a16="http://schemas.microsoft.com/office/drawing/2014/main" id="{2D0D4F7E-FC47-45E6-B871-5F56275E4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873" y="6126206"/>
            <a:ext cx="309661" cy="33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2AF8AED1-3008-4139-ACD3-7C2606323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692" y="6574833"/>
            <a:ext cx="618308" cy="22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3524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59A241F-A18F-4999-88D5-8617E95B9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06.02.2023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2EEAB3-56D8-4AAB-8C16-B5B60402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383B-F147-4BDE-BDA0-AE8ABB1D943C}" type="slidenum">
              <a:rPr lang="de-DE" smtClean="0"/>
              <a:pPr/>
              <a:t>48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C0D60E-FEF1-479E-8DC0-850CE9F9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latin typeface="+mj-lt"/>
              </a:rPr>
              <a:t>Acknowledgments</a:t>
            </a:r>
            <a:endParaRPr lang="de-DE" dirty="0">
              <a:latin typeface="+mj-lt"/>
            </a:endParaRPr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E7BC2CF-D7B0-47FE-8092-042A887B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1741" y="6538912"/>
            <a:ext cx="4114800" cy="312871"/>
          </a:xfrm>
        </p:spPr>
        <p:txBody>
          <a:bodyPr/>
          <a:lstStyle/>
          <a:p>
            <a:r>
              <a:rPr lang="de-DE" dirty="0"/>
              <a:t>32nd </a:t>
            </a:r>
            <a:r>
              <a:rPr lang="de-DE" dirty="0" err="1"/>
              <a:t>MoMAN</a:t>
            </a:r>
            <a:r>
              <a:rPr lang="de-DE" dirty="0"/>
              <a:t> Seminar, Ulm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E4F2D785-746E-440E-AE4A-078B6CC751B1}"/>
              </a:ext>
            </a:extLst>
          </p:cNvPr>
          <p:cNvSpPr txBox="1"/>
          <p:nvPr/>
        </p:nvSpPr>
        <p:spPr>
          <a:xfrm>
            <a:off x="204894" y="1118631"/>
            <a:ext cx="280878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CAi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team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 Düsseldorf</a:t>
            </a:r>
          </a:p>
          <a:p>
            <a:pPr algn="l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Sebastian Hänsch</a:t>
            </a:r>
          </a:p>
          <a:p>
            <a:pPr algn="l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Miriam Bäumers</a:t>
            </a:r>
          </a:p>
          <a:p>
            <a:pPr algn="l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Tom Boissonnet</a:t>
            </a:r>
          </a:p>
          <a:p>
            <a:pPr algn="l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Anna Hamacher</a:t>
            </a:r>
          </a:p>
          <a:p>
            <a:pPr algn="l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Jessica Hausmann</a:t>
            </a:r>
          </a:p>
          <a:p>
            <a:pPr algn="l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Steffen Köhler</a:t>
            </a:r>
          </a:p>
          <a:p>
            <a:pPr algn="l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Sarah Loeck</a:t>
            </a:r>
          </a:p>
          <a:p>
            <a:pPr algn="l"/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CRC 1208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teams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Yvonne Stahl &amp;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team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our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local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early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adopters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0C03D5A-AD62-40F3-B0B2-9A9C6450921B}"/>
              </a:ext>
            </a:extLst>
          </p:cNvPr>
          <p:cNvSpPr txBox="1"/>
          <p:nvPr/>
        </p:nvSpPr>
        <p:spPr>
          <a:xfrm>
            <a:off x="3391367" y="1090053"/>
            <a:ext cx="4239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I3D:bio – NFDI4bioimage - </a:t>
            </a:r>
            <a:r>
              <a:rPr lang="de-DE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GerBI</a:t>
            </a: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D2521440-9A1D-402D-9798-D486533DF67B}"/>
              </a:ext>
            </a:extLst>
          </p:cNvPr>
          <p:cNvSpPr txBox="1"/>
          <p:nvPr/>
        </p:nvSpPr>
        <p:spPr>
          <a:xfrm>
            <a:off x="3369672" y="1430617"/>
            <a:ext cx="285634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686074" rtl="0">
              <a:defRPr/>
            </a:pPr>
            <a:r>
              <a:rPr lang="de-DE" sz="2000" kern="1200" dirty="0">
                <a:latin typeface="Calibri" panose="020F0502020204030204" pitchFamily="34" charset="0"/>
                <a:cs typeface="Calibri" panose="020F0502020204030204" pitchFamily="34" charset="0"/>
              </a:rPr>
              <a:t>Elisa May</a:t>
            </a:r>
          </a:p>
          <a:p>
            <a:pPr lvl="0" defTabSz="686074" rtl="0">
              <a:defRPr/>
            </a:pPr>
            <a:r>
              <a:rPr lang="de-DE" sz="2000" kern="1200" dirty="0">
                <a:latin typeface="Calibri" panose="020F0502020204030204" pitchFamily="34" charset="0"/>
                <a:cs typeface="Calibri" panose="020F0502020204030204" pitchFamily="34" charset="0"/>
              </a:rPr>
              <a:t>Roland Nitschke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Susanne Kunis</a:t>
            </a:r>
          </a:p>
          <a:p>
            <a:pPr lvl="0" defTabSz="686074" rtl="0">
              <a:defRPr/>
            </a:pPr>
            <a:r>
              <a:rPr lang="de-DE" sz="2000" kern="1200" dirty="0">
                <a:latin typeface="Calibri" panose="020F0502020204030204" pitchFamily="34" charset="0"/>
                <a:cs typeface="Calibri" panose="020F0502020204030204" pitchFamily="34" charset="0"/>
              </a:rPr>
              <a:t>Karen Bernhardt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Josh Moore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Björn Grüning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Markus Blank-Burian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Jan-Philipp Mallm</a:t>
            </a:r>
          </a:p>
          <a:p>
            <a:pPr lvl="0" defTabSz="686074" rtl="0">
              <a:defRPr/>
            </a:pPr>
            <a:endParaRPr lang="de-DE" sz="20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BBDDBD3-75E1-44F5-AEB2-BF0339BC7633}"/>
              </a:ext>
            </a:extLst>
          </p:cNvPr>
          <p:cNvSpPr txBox="1"/>
          <p:nvPr/>
        </p:nvSpPr>
        <p:spPr>
          <a:xfrm>
            <a:off x="5972085" y="1412803"/>
            <a:ext cx="26613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Werner Zuschratter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Torsten Stöter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Anna Kreshuk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Marc-Thilo Figge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Carl-Magnus Svensson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Robert Haase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Thomas Zobel</a:t>
            </a:r>
          </a:p>
          <a:p>
            <a:pPr defTabSz="686074" rtl="0">
              <a:defRPr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participating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cases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de-DE" sz="2000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FABA46D2-F36A-4634-96AA-42B58811D2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210" y="5790294"/>
            <a:ext cx="1932108" cy="627935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893EA31C-B57C-487C-A34A-06451CDFE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15" y="5344257"/>
            <a:ext cx="1097826" cy="801412"/>
          </a:xfrm>
          <a:prstGeom prst="rect">
            <a:avLst/>
          </a:prstGeom>
        </p:spPr>
      </p:pic>
      <p:pic>
        <p:nvPicPr>
          <p:cNvPr id="22" name="Grafik 6">
            <a:extLst>
              <a:ext uri="{FF2B5EF4-FFF2-40B4-BE49-F238E27FC236}">
                <a16:creationId xmlns:a16="http://schemas.microsoft.com/office/drawing/2014/main" id="{8E9CD40E-1A01-4C0F-A021-E283FCD058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638" t="20783" b="19696"/>
          <a:stretch/>
        </p:blipFill>
        <p:spPr bwMode="auto">
          <a:xfrm>
            <a:off x="9662387" y="5274722"/>
            <a:ext cx="2070076" cy="69374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600169CF-4AE4-4F1A-9BD3-D681210F8A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6171" y="5344257"/>
            <a:ext cx="2021786" cy="553646"/>
          </a:xfrm>
          <a:prstGeom prst="rect">
            <a:avLst/>
          </a:prstGeom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2B743750-42F3-424D-8D91-3430BC147FDD}"/>
              </a:ext>
            </a:extLst>
          </p:cNvPr>
          <p:cNvSpPr/>
          <p:nvPr/>
        </p:nvSpPr>
        <p:spPr>
          <a:xfrm>
            <a:off x="3665919" y="6152900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hlinkClick r:id="rId7"/>
              </a:rPr>
              <a:t>https://www.i3dbio.de</a:t>
            </a:r>
            <a:r>
              <a:rPr lang="de-DE" dirty="0"/>
              <a:t> 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E78241D5-A6F0-4F4C-BDEE-A75B0FF33853}"/>
              </a:ext>
            </a:extLst>
          </p:cNvPr>
          <p:cNvSpPr/>
          <p:nvPr/>
        </p:nvSpPr>
        <p:spPr>
          <a:xfrm>
            <a:off x="6279240" y="5955077"/>
            <a:ext cx="261962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hlinkClick r:id="rId8"/>
              </a:rPr>
              <a:t>https://nfdi4bioimage.de</a:t>
            </a:r>
            <a:r>
              <a:rPr lang="de-DE" dirty="0"/>
              <a:t> </a:t>
            </a:r>
            <a:br>
              <a:rPr lang="de-DE" dirty="0"/>
            </a:br>
            <a:r>
              <a:rPr lang="de-DE" sz="1600" dirty="0"/>
              <a:t>Twitter: @nfdi4bioimage</a:t>
            </a:r>
            <a:endParaRPr lang="de-DE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201F90F1-5762-4C31-A154-D3D9A72241C4}"/>
              </a:ext>
            </a:extLst>
          </p:cNvPr>
          <p:cNvSpPr txBox="1"/>
          <p:nvPr/>
        </p:nvSpPr>
        <p:spPr>
          <a:xfrm>
            <a:off x="8822329" y="1406841"/>
            <a:ext cx="331100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Jason Swedlow 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OME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team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Caterina Strambio De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Castillia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4DNucleome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QUAREP-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LiMi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6074" rtl="0">
              <a:defRPr/>
            </a:pP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BioImaging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North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America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Euro-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BioImaging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ERIC</a:t>
            </a: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Global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BioImaging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6074" rtl="0">
              <a:defRPr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EMBL-EBI - BIA</a:t>
            </a:r>
          </a:p>
          <a:p>
            <a:pPr defTabSz="686074" rtl="0">
              <a:defRPr/>
            </a:pP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de-DE" sz="2000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80F65BE-D486-41F8-95D3-30DA9AD39965}"/>
              </a:ext>
            </a:extLst>
          </p:cNvPr>
          <p:cNvSpPr txBox="1"/>
          <p:nvPr/>
        </p:nvSpPr>
        <p:spPr>
          <a:xfrm>
            <a:off x="8822329" y="1083655"/>
            <a:ext cx="2417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Collaborators</a:t>
            </a: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5ABD842A-E051-41B5-9688-030BB7E9FBA7}"/>
              </a:ext>
            </a:extLst>
          </p:cNvPr>
          <p:cNvSpPr/>
          <p:nvPr/>
        </p:nvSpPr>
        <p:spPr>
          <a:xfrm>
            <a:off x="9734800" y="5978329"/>
            <a:ext cx="204812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hlinkClick r:id="rId9"/>
              </a:rPr>
              <a:t>www.gerbi-gmb.de</a:t>
            </a:r>
            <a:endParaRPr lang="de-DE" dirty="0"/>
          </a:p>
          <a:p>
            <a:r>
              <a:rPr lang="de-DE" sz="1600" dirty="0"/>
              <a:t>Twitter: @</a:t>
            </a:r>
            <a:r>
              <a:rPr lang="de-DE" sz="1600" dirty="0" err="1"/>
              <a:t>GerBI_GMB</a:t>
            </a:r>
            <a:endParaRPr lang="de-DE" sz="1600" dirty="0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03CE5085-3678-433F-916B-A031BF5D8A0D}"/>
              </a:ext>
            </a:extLst>
          </p:cNvPr>
          <p:cNvGrpSpPr/>
          <p:nvPr/>
        </p:nvGrpSpPr>
        <p:grpSpPr>
          <a:xfrm>
            <a:off x="249870" y="5768239"/>
            <a:ext cx="1153739" cy="675255"/>
            <a:chOff x="6914444" y="1513313"/>
            <a:chExt cx="1225747" cy="738823"/>
          </a:xfrm>
        </p:grpSpPr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D85FF2FD-1C89-40FD-9ABF-627B26BAC452}"/>
                </a:ext>
              </a:extLst>
            </p:cNvPr>
            <p:cNvSpPr/>
            <p:nvPr/>
          </p:nvSpPr>
          <p:spPr>
            <a:xfrm>
              <a:off x="6914444" y="1513313"/>
              <a:ext cx="1224845" cy="7388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006AB3"/>
                </a:solidFill>
              </a:endParaRPr>
            </a:p>
          </p:txBody>
        </p:sp>
        <p:pic>
          <p:nvPicPr>
            <p:cNvPr id="31" name="Bild 7" descr="LOGO_Bild copy.tif">
              <a:extLst>
                <a:ext uri="{FF2B5EF4-FFF2-40B4-BE49-F238E27FC236}">
                  <a16:creationId xmlns:a16="http://schemas.microsoft.com/office/drawing/2014/main" id="{20BD4B6F-D0B8-4DCC-BA74-7C47979FC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3267" y="1541533"/>
              <a:ext cx="539580" cy="682959"/>
            </a:xfrm>
            <a:prstGeom prst="rect">
              <a:avLst/>
            </a:prstGeom>
          </p:spPr>
        </p:pic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CFA50FD8-CA79-4618-B314-DCC234AB7F02}"/>
                </a:ext>
              </a:extLst>
            </p:cNvPr>
            <p:cNvSpPr txBox="1"/>
            <p:nvPr/>
          </p:nvSpPr>
          <p:spPr>
            <a:xfrm>
              <a:off x="7359208" y="1722392"/>
              <a:ext cx="78098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solidFill>
                    <a:srgbClr val="006AB3"/>
                  </a:solidFill>
                  <a:cs typeface="Arial"/>
                </a:rPr>
                <a:t>CRC 1208</a:t>
              </a:r>
            </a:p>
          </p:txBody>
        </p:sp>
      </p:grpSp>
      <p:pic>
        <p:nvPicPr>
          <p:cNvPr id="33" name="Grafik 32">
            <a:extLst>
              <a:ext uri="{FF2B5EF4-FFF2-40B4-BE49-F238E27FC236}">
                <a16:creationId xmlns:a16="http://schemas.microsoft.com/office/drawing/2014/main" id="{38C6A8B3-24BD-4891-A406-FCC4DB41B72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64" y="5041509"/>
            <a:ext cx="2015950" cy="77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322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3539</Words>
  <Application>Microsoft Office PowerPoint</Application>
  <PresentationFormat>Breitbild</PresentationFormat>
  <Paragraphs>732</Paragraphs>
  <Slides>48</Slides>
  <Notes>27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48</vt:i4>
      </vt:variant>
    </vt:vector>
  </HeadingPairs>
  <TitlesOfParts>
    <vt:vector size="58" baseType="lpstr">
      <vt:lpstr>Arial</vt:lpstr>
      <vt:lpstr>Arial Narrow</vt:lpstr>
      <vt:lpstr>Calibri</vt:lpstr>
      <vt:lpstr>Calibri Light</vt:lpstr>
      <vt:lpstr>Source Sans Pro</vt:lpstr>
      <vt:lpstr>Times New Roman</vt:lpstr>
      <vt:lpstr>Titillium Web</vt:lpstr>
      <vt:lpstr>TwitterChirp</vt:lpstr>
      <vt:lpstr>Wingdings</vt:lpstr>
      <vt:lpstr>1_Office</vt:lpstr>
      <vt:lpstr>A journey to FAIR microscopy data – part I </vt:lpstr>
      <vt:lpstr>Motivation for FAIR microscopy data</vt:lpstr>
      <vt:lpstr>… a few are published – what about re-use?</vt:lpstr>
      <vt:lpstr>Local information infrastructure</vt:lpstr>
      <vt:lpstr>FAIR image data management is the prerequisite for re-use</vt:lpstr>
      <vt:lpstr>Motivation for FAIR microscopy data</vt:lpstr>
      <vt:lpstr>Local information infrastructure w/ OMERO</vt:lpstr>
      <vt:lpstr>OMERO in use: sharing of image data</vt:lpstr>
      <vt:lpstr>OMERO in use: tagging and searching</vt:lpstr>
      <vt:lpstr>Towards a FAIR bioimage workflow</vt:lpstr>
      <vt:lpstr>Where is the entry point into the bioimage workflow?</vt:lpstr>
      <vt:lpstr>Usage of information infrastructures</vt:lpstr>
      <vt:lpstr>Summary &amp; take home</vt:lpstr>
      <vt:lpstr>The journey to FAIR image data management</vt:lpstr>
      <vt:lpstr>A journey to FAIR microscopy data – part II </vt:lpstr>
      <vt:lpstr>GMB? </vt:lpstr>
      <vt:lpstr>GerBI‘s Journey </vt:lpstr>
      <vt:lpstr>Members </vt:lpstr>
      <vt:lpstr>RDM test event </vt:lpstr>
      <vt:lpstr>GerBI Teams </vt:lpstr>
      <vt:lpstr>RDM4mic</vt:lpstr>
      <vt:lpstr>Maus Türöffner Tag </vt:lpstr>
      <vt:lpstr>CF Leadership &amp; Management course </vt:lpstr>
      <vt:lpstr>GerBI online Events </vt:lpstr>
      <vt:lpstr>Funding: CZI  </vt:lpstr>
      <vt:lpstr>Funding: CZI </vt:lpstr>
      <vt:lpstr>Funding: NEUBIAS 2.0</vt:lpstr>
      <vt:lpstr>Funding: NFDI4BIOIMAGE</vt:lpstr>
      <vt:lpstr>GerBI Journey – a FAIR Journey </vt:lpstr>
      <vt:lpstr>PART III</vt:lpstr>
      <vt:lpstr>Significance of research data management</vt:lpstr>
      <vt:lpstr>Research data ecosystems emerging</vt:lpstr>
      <vt:lpstr>The FAIR principles</vt:lpstr>
      <vt:lpstr>The FAIR principles</vt:lpstr>
      <vt:lpstr>Research Data Ecosystems emerging</vt:lpstr>
      <vt:lpstr>Nationale Forschungsdateninfrastruktur</vt:lpstr>
      <vt:lpstr>The NFDI4BIOIMAGE network</vt:lpstr>
      <vt:lpstr>Task Areas: Goals</vt:lpstr>
      <vt:lpstr>NFDI4BIOIMAGE Task Areas</vt:lpstr>
      <vt:lpstr>The main objectives in a nutshell</vt:lpstr>
      <vt:lpstr>Smaller-scale initiative: I3D:bio</vt:lpstr>
      <vt:lpstr>Why OMERO and Metadata?</vt:lpstr>
      <vt:lpstr>The importance of metadata</vt:lpstr>
      <vt:lpstr>Useful links and resources</vt:lpstr>
      <vt:lpstr>Getting started with Bioimaging RDM</vt:lpstr>
      <vt:lpstr>Contact</vt:lpstr>
      <vt:lpstr>PowerPoint-Präsentation</vt:lpstr>
      <vt:lpstr>Acknowledgments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Digital Infrastructure</dc:title>
  <dc:subject/>
  <dc:creator>Stefanie Weidtkamp-Peters</dc:creator>
  <cp:keywords/>
  <dc:description/>
  <cp:lastModifiedBy>Schmidt, Christian</cp:lastModifiedBy>
  <cp:revision>384</cp:revision>
  <cp:lastPrinted>2022-01-31T08:58:05Z</cp:lastPrinted>
  <dcterms:created xsi:type="dcterms:W3CDTF">2021-03-09T11:04:16Z</dcterms:created>
  <dcterms:modified xsi:type="dcterms:W3CDTF">2023-05-05T11:48:17Z</dcterms:modified>
  <cp:category/>
  <dc:identifier/>
  <cp:contentStatus/>
  <dc:language/>
</cp:coreProperties>
</file>