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1" r:id="rId3"/>
    <p:sldId id="272" r:id="rId4"/>
    <p:sldId id="288" r:id="rId5"/>
    <p:sldId id="282" r:id="rId6"/>
    <p:sldId id="271" r:id="rId7"/>
    <p:sldId id="269" r:id="rId8"/>
    <p:sldId id="260" r:id="rId9"/>
    <p:sldId id="283" r:id="rId10"/>
    <p:sldId id="275" r:id="rId11"/>
    <p:sldId id="286" r:id="rId12"/>
    <p:sldId id="284" r:id="rId13"/>
    <p:sldId id="285" r:id="rId14"/>
    <p:sldId id="263" r:id="rId15"/>
    <p:sldId id="279" r:id="rId16"/>
    <p:sldId id="264" r:id="rId17"/>
    <p:sldId id="287"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EC8CFF-510A-49A5-B468-B0B411941941}">
          <p14:sldIdLst>
            <p14:sldId id="256"/>
          </p14:sldIdLst>
        </p14:section>
        <p14:section name="Why" id="{71FEF5DA-2493-494B-ABEE-6B26F2DDC96A}">
          <p14:sldIdLst>
            <p14:sldId id="281"/>
            <p14:sldId id="272"/>
            <p14:sldId id="288"/>
          </p14:sldIdLst>
        </p14:section>
        <p14:section name="What" id="{86A25DFD-AEE2-4D2A-845A-E7E516550A88}">
          <p14:sldIdLst>
            <p14:sldId id="282"/>
            <p14:sldId id="271"/>
            <p14:sldId id="269"/>
            <p14:sldId id="260"/>
          </p14:sldIdLst>
        </p14:section>
        <p14:section name="How" id="{9D3D3BB0-3751-4E43-A50B-FB2C07236033}">
          <p14:sldIdLst>
            <p14:sldId id="283"/>
            <p14:sldId id="275"/>
            <p14:sldId id="286"/>
            <p14:sldId id="284"/>
            <p14:sldId id="285"/>
            <p14:sldId id="263"/>
            <p14:sldId id="279"/>
            <p14:sldId id="264"/>
            <p14:sldId id="287"/>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78" autoAdjust="0"/>
  </p:normalViewPr>
  <p:slideViewPr>
    <p:cSldViewPr snapToGrid="0">
      <p:cViewPr varScale="1">
        <p:scale>
          <a:sx n="101" d="100"/>
          <a:sy n="101" d="100"/>
        </p:scale>
        <p:origin x="5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6A704B-A44E-4274-8A98-6ED8E5496AD2}"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45B5C8-DBFE-4211-B514-56E0AFFCAB1B}" type="slidenum">
              <a:rPr lang="en-US" smtClean="0"/>
              <a:t>‹#›</a:t>
            </a:fld>
            <a:endParaRPr lang="en-US"/>
          </a:p>
        </p:txBody>
      </p:sp>
    </p:spTree>
    <p:extLst>
      <p:ext uri="{BB962C8B-B14F-4D97-AF65-F5344CB8AC3E}">
        <p14:creationId xmlns:p14="http://schemas.microsoft.com/office/powerpoint/2010/main" val="378956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excited to be part of this meeting to learn about new approaches to data management.</a:t>
            </a:r>
          </a:p>
          <a:p>
            <a:endParaRPr lang="en-US" dirty="0"/>
          </a:p>
          <a:p>
            <a:r>
              <a:rPr lang="en-US" dirty="0"/>
              <a:t>This data portal is labor of love. It started at a hackathon while interning in Lawrence Livermore National Laboratory.</a:t>
            </a:r>
          </a:p>
          <a:p>
            <a:endParaRPr lang="en-US" dirty="0"/>
          </a:p>
          <a:p>
            <a:r>
              <a:rPr lang="en-US" dirty="0"/>
              <a:t>I am grateful for NSDF and SCI that provide the network and hardware to host the datasets.</a:t>
            </a:r>
          </a:p>
        </p:txBody>
      </p:sp>
      <p:sp>
        <p:nvSpPr>
          <p:cNvPr id="4" name="Slide Number Placeholder 3"/>
          <p:cNvSpPr>
            <a:spLocks noGrp="1"/>
          </p:cNvSpPr>
          <p:nvPr>
            <p:ph type="sldNum" sz="quarter" idx="5"/>
          </p:nvPr>
        </p:nvSpPr>
        <p:spPr/>
        <p:txBody>
          <a:bodyPr/>
          <a:lstStyle/>
          <a:p>
            <a:fld id="{D145B5C8-DBFE-4211-B514-56E0AFFCAB1B}" type="slidenum">
              <a:rPr lang="en-US" smtClean="0"/>
              <a:t>1</a:t>
            </a:fld>
            <a:endParaRPr lang="en-US"/>
          </a:p>
        </p:txBody>
      </p:sp>
    </p:spTree>
    <p:extLst>
      <p:ext uri="{BB962C8B-B14F-4D97-AF65-F5344CB8AC3E}">
        <p14:creationId xmlns:p14="http://schemas.microsoft.com/office/powerpoint/2010/main" val="1750790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45B5C8-DBFE-4211-B514-56E0AFFCAB1B}" type="slidenum">
              <a:rPr lang="en-US" smtClean="0"/>
              <a:t>2</a:t>
            </a:fld>
            <a:endParaRPr lang="en-US"/>
          </a:p>
        </p:txBody>
      </p:sp>
    </p:spTree>
    <p:extLst>
      <p:ext uri="{BB962C8B-B14F-4D97-AF65-F5344CB8AC3E}">
        <p14:creationId xmlns:p14="http://schemas.microsoft.com/office/powerpoint/2010/main" val="1022604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analysis or often research in visualization or data analysis algorithms starts with a motivating problem and datasets.</a:t>
            </a:r>
          </a:p>
          <a:p>
            <a:endParaRPr lang="en-US" dirty="0"/>
          </a:p>
          <a:p>
            <a:r>
              <a:rPr lang="en-US" dirty="0"/>
              <a:t>A new technique is developed or existing techniques are combined in novel ways to analyze a dataset.</a:t>
            </a:r>
          </a:p>
          <a:p>
            <a:endParaRPr lang="en-US" dirty="0"/>
          </a:p>
          <a:p>
            <a:r>
              <a:rPr lang="en-US" dirty="0"/>
              <a:t>The output ranges from a picture for volume rendering algorithms to per feature statistics from topological data analysis techniques.</a:t>
            </a:r>
          </a:p>
        </p:txBody>
      </p:sp>
      <p:sp>
        <p:nvSpPr>
          <p:cNvPr id="4" name="Slide Number Placeholder 3"/>
          <p:cNvSpPr>
            <a:spLocks noGrp="1"/>
          </p:cNvSpPr>
          <p:nvPr>
            <p:ph type="sldNum" sz="quarter" idx="5"/>
          </p:nvPr>
        </p:nvSpPr>
        <p:spPr/>
        <p:txBody>
          <a:bodyPr/>
          <a:lstStyle/>
          <a:p>
            <a:fld id="{D145B5C8-DBFE-4211-B514-56E0AFFCAB1B}" type="slidenum">
              <a:rPr lang="en-US" smtClean="0"/>
              <a:t>3</a:t>
            </a:fld>
            <a:endParaRPr lang="en-US"/>
          </a:p>
        </p:txBody>
      </p:sp>
    </p:spTree>
    <p:extLst>
      <p:ext uri="{BB962C8B-B14F-4D97-AF65-F5344CB8AC3E}">
        <p14:creationId xmlns:p14="http://schemas.microsoft.com/office/powerpoint/2010/main" val="1588728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benefits are multifold…</a:t>
            </a:r>
          </a:p>
          <a:p>
            <a:endParaRPr lang="en-US" dirty="0"/>
          </a:p>
          <a:p>
            <a:r>
              <a:rPr lang="en-US" dirty="0"/>
              <a:t>I work on this repository out of principle, and it is heart warming to hear from people that used the website how it helped when working on new algorithms.</a:t>
            </a:r>
          </a:p>
        </p:txBody>
      </p:sp>
      <p:sp>
        <p:nvSpPr>
          <p:cNvPr id="4" name="Slide Number Placeholder 3"/>
          <p:cNvSpPr>
            <a:spLocks noGrp="1"/>
          </p:cNvSpPr>
          <p:nvPr>
            <p:ph type="sldNum" sz="quarter" idx="5"/>
          </p:nvPr>
        </p:nvSpPr>
        <p:spPr/>
        <p:txBody>
          <a:bodyPr/>
          <a:lstStyle/>
          <a:p>
            <a:fld id="{D145B5C8-DBFE-4211-B514-56E0AFFCAB1B}" type="slidenum">
              <a:rPr lang="en-US" smtClean="0"/>
              <a:t>4</a:t>
            </a:fld>
            <a:endParaRPr lang="en-US"/>
          </a:p>
        </p:txBody>
      </p:sp>
    </p:spTree>
    <p:extLst>
      <p:ext uri="{BB962C8B-B14F-4D97-AF65-F5344CB8AC3E}">
        <p14:creationId xmlns:p14="http://schemas.microsoft.com/office/powerpoint/2010/main" val="2064463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change preview to Truss</a:t>
            </a:r>
          </a:p>
        </p:txBody>
      </p:sp>
      <p:sp>
        <p:nvSpPr>
          <p:cNvPr id="4" name="Slide Number Placeholder 3"/>
          <p:cNvSpPr>
            <a:spLocks noGrp="1"/>
          </p:cNvSpPr>
          <p:nvPr>
            <p:ph type="sldNum" sz="quarter" idx="5"/>
          </p:nvPr>
        </p:nvSpPr>
        <p:spPr/>
        <p:txBody>
          <a:bodyPr/>
          <a:lstStyle/>
          <a:p>
            <a:fld id="{D145B5C8-DBFE-4211-B514-56E0AFFCAB1B}" type="slidenum">
              <a:rPr lang="en-US" smtClean="0"/>
              <a:t>6</a:t>
            </a:fld>
            <a:endParaRPr lang="en-US"/>
          </a:p>
        </p:txBody>
      </p:sp>
    </p:spTree>
    <p:extLst>
      <p:ext uri="{BB962C8B-B14F-4D97-AF65-F5344CB8AC3E}">
        <p14:creationId xmlns:p14="http://schemas.microsoft.com/office/powerpoint/2010/main" val="2908224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change preview to truss</a:t>
            </a:r>
          </a:p>
        </p:txBody>
      </p:sp>
      <p:sp>
        <p:nvSpPr>
          <p:cNvPr id="4" name="Slide Number Placeholder 3"/>
          <p:cNvSpPr>
            <a:spLocks noGrp="1"/>
          </p:cNvSpPr>
          <p:nvPr>
            <p:ph type="sldNum" sz="quarter" idx="5"/>
          </p:nvPr>
        </p:nvSpPr>
        <p:spPr/>
        <p:txBody>
          <a:bodyPr/>
          <a:lstStyle/>
          <a:p>
            <a:fld id="{D145B5C8-DBFE-4211-B514-56E0AFFCAB1B}" type="slidenum">
              <a:rPr lang="en-US" smtClean="0"/>
              <a:t>7</a:t>
            </a:fld>
            <a:endParaRPr lang="en-US"/>
          </a:p>
        </p:txBody>
      </p:sp>
    </p:spTree>
    <p:extLst>
      <p:ext uri="{BB962C8B-B14F-4D97-AF65-F5344CB8AC3E}">
        <p14:creationId xmlns:p14="http://schemas.microsoft.com/office/powerpoint/2010/main" val="2513418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45B5C8-DBFE-4211-B514-56E0AFFCAB1B}" type="slidenum">
              <a:rPr lang="en-US" smtClean="0"/>
              <a:t>10</a:t>
            </a:fld>
            <a:endParaRPr lang="en-US"/>
          </a:p>
        </p:txBody>
      </p:sp>
    </p:spTree>
    <p:extLst>
      <p:ext uri="{BB962C8B-B14F-4D97-AF65-F5344CB8AC3E}">
        <p14:creationId xmlns:p14="http://schemas.microsoft.com/office/powerpoint/2010/main" val="1130181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Saying no is essential.</a:t>
            </a:r>
          </a:p>
        </p:txBody>
      </p:sp>
      <p:sp>
        <p:nvSpPr>
          <p:cNvPr id="4" name="Slide Number Placeholder 3"/>
          <p:cNvSpPr>
            <a:spLocks noGrp="1"/>
          </p:cNvSpPr>
          <p:nvPr>
            <p:ph type="sldNum" sz="quarter" idx="5"/>
          </p:nvPr>
        </p:nvSpPr>
        <p:spPr/>
        <p:txBody>
          <a:bodyPr/>
          <a:lstStyle/>
          <a:p>
            <a:fld id="{D145B5C8-DBFE-4211-B514-56E0AFFCAB1B}" type="slidenum">
              <a:rPr lang="en-US" smtClean="0"/>
              <a:t>11</a:t>
            </a:fld>
            <a:endParaRPr lang="en-US"/>
          </a:p>
        </p:txBody>
      </p:sp>
    </p:spTree>
    <p:extLst>
      <p:ext uri="{BB962C8B-B14F-4D97-AF65-F5344CB8AC3E}">
        <p14:creationId xmlns:p14="http://schemas.microsoft.com/office/powerpoint/2010/main" val="119218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Previews can use too much memory and crash, they can hog down the server. The code computing previews can crash due to bugs (as we have seen). We need to run more complicated server.</a:t>
            </a:r>
          </a:p>
        </p:txBody>
      </p:sp>
      <p:sp>
        <p:nvSpPr>
          <p:cNvPr id="4" name="Slide Number Placeholder 3"/>
          <p:cNvSpPr>
            <a:spLocks noGrp="1"/>
          </p:cNvSpPr>
          <p:nvPr>
            <p:ph type="sldNum" sz="quarter" idx="5"/>
          </p:nvPr>
        </p:nvSpPr>
        <p:spPr/>
        <p:txBody>
          <a:bodyPr/>
          <a:lstStyle/>
          <a:p>
            <a:fld id="{D145B5C8-DBFE-4211-B514-56E0AFFCAB1B}" type="slidenum">
              <a:rPr lang="en-US" smtClean="0"/>
              <a:t>12</a:t>
            </a:fld>
            <a:endParaRPr lang="en-US"/>
          </a:p>
        </p:txBody>
      </p:sp>
    </p:spTree>
    <p:extLst>
      <p:ext uri="{BB962C8B-B14F-4D97-AF65-F5344CB8AC3E}">
        <p14:creationId xmlns:p14="http://schemas.microsoft.com/office/powerpoint/2010/main" val="2247895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server instead of using third-party provider.</a:t>
            </a:r>
          </a:p>
        </p:txBody>
      </p:sp>
      <p:sp>
        <p:nvSpPr>
          <p:cNvPr id="4" name="Slide Number Placeholder 3"/>
          <p:cNvSpPr>
            <a:spLocks noGrp="1"/>
          </p:cNvSpPr>
          <p:nvPr>
            <p:ph type="sldNum" sz="quarter" idx="5"/>
          </p:nvPr>
        </p:nvSpPr>
        <p:spPr/>
        <p:txBody>
          <a:bodyPr/>
          <a:lstStyle/>
          <a:p>
            <a:fld id="{D145B5C8-DBFE-4211-B514-56E0AFFCAB1B}" type="slidenum">
              <a:rPr lang="en-US" smtClean="0"/>
              <a:t>14</a:t>
            </a:fld>
            <a:endParaRPr lang="en-US"/>
          </a:p>
        </p:txBody>
      </p:sp>
    </p:spTree>
    <p:extLst>
      <p:ext uri="{BB962C8B-B14F-4D97-AF65-F5344CB8AC3E}">
        <p14:creationId xmlns:p14="http://schemas.microsoft.com/office/powerpoint/2010/main" val="2791670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Hosting large amount of data is expensive in cloud, and SCI generously hosted data for us.</a:t>
            </a:r>
          </a:p>
          <a:p>
            <a:endParaRPr lang="en-US" dirty="0"/>
          </a:p>
          <a:p>
            <a:r>
              <a:rPr lang="en-US" dirty="0"/>
              <a:t>However, we want to keep control over the links (in case we move the data).</a:t>
            </a:r>
          </a:p>
          <a:p>
            <a:endParaRPr lang="en-US" dirty="0"/>
          </a:p>
          <a:p>
            <a:r>
              <a:rPr lang="en-US" dirty="0"/>
              <a:t>Little more complex than having everything on one server. We chose to optimize for the cost here.</a:t>
            </a:r>
          </a:p>
        </p:txBody>
      </p:sp>
      <p:sp>
        <p:nvSpPr>
          <p:cNvPr id="4" name="Slide Number Placeholder 3"/>
          <p:cNvSpPr>
            <a:spLocks noGrp="1"/>
          </p:cNvSpPr>
          <p:nvPr>
            <p:ph type="sldNum" sz="quarter" idx="5"/>
          </p:nvPr>
        </p:nvSpPr>
        <p:spPr/>
        <p:txBody>
          <a:bodyPr/>
          <a:lstStyle/>
          <a:p>
            <a:fld id="{D145B5C8-DBFE-4211-B514-56E0AFFCAB1B}" type="slidenum">
              <a:rPr lang="en-US" smtClean="0"/>
              <a:t>15</a:t>
            </a:fld>
            <a:endParaRPr lang="en-US"/>
          </a:p>
        </p:txBody>
      </p:sp>
    </p:spTree>
    <p:extLst>
      <p:ext uri="{BB962C8B-B14F-4D97-AF65-F5344CB8AC3E}">
        <p14:creationId xmlns:p14="http://schemas.microsoft.com/office/powerpoint/2010/main" val="2194029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45B5C8-DBFE-4211-B514-56E0AFFCAB1B}" type="slidenum">
              <a:rPr lang="en-US" smtClean="0"/>
              <a:t>18</a:t>
            </a:fld>
            <a:endParaRPr lang="en-US"/>
          </a:p>
        </p:txBody>
      </p:sp>
    </p:spTree>
    <p:extLst>
      <p:ext uri="{BB962C8B-B14F-4D97-AF65-F5344CB8AC3E}">
        <p14:creationId xmlns:p14="http://schemas.microsoft.com/office/powerpoint/2010/main" val="1388588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0478-4FF2-33B0-2625-1C4EB4EFC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93B207-B1D3-F2EE-8612-5C52FD115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08E60C-1846-8ABA-AE92-78CDA0A1B768}"/>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17BE0641-47B6-76B6-D704-8C6CC2A93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0F6B33-517B-A872-82D4-2CD51B987D3F}"/>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3044562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1103-3500-5124-CB23-2F279C03BA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03ACEB-A18A-DB18-3142-183A6961D9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2AD6B-51D8-6447-750E-C0DDAB3DE86F}"/>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0EB39B35-97BF-DCB4-AA75-81EC27088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8FAC0F-E7BF-00EF-74A1-17F0D2FDB5AD}"/>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6687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30CE7-CD54-B8BE-73E5-78FB259F7E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061FAE-14D1-4DCF-94D7-AD12767FCC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B90749-803F-AB0E-337D-6D0D15579603}"/>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1E7A4D8A-8565-0759-74A6-218232E789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3134B2-38D2-8C9F-23A4-F1447CF887B3}"/>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293962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27182-CDC7-04AD-FA6C-1E4DE9B27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8A9744-8CFE-6A0A-4AFA-6052E766C9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F9892A-86D2-5C25-98F7-BA9935CF67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4D3CE3-8F78-210E-A1EF-AF86460475F0}"/>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6" name="Footer Placeholder 5">
            <a:extLst>
              <a:ext uri="{FF2B5EF4-FFF2-40B4-BE49-F238E27FC236}">
                <a16:creationId xmlns:a16="http://schemas.microsoft.com/office/drawing/2014/main" id="{06BC44A8-3A2C-5979-C02F-66FDE2CE5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3C5FA4-1338-427A-BF92-1BAE8154EBE5}"/>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1136116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32E0-0637-0C3A-81E7-64E0597EC9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BCFAAE-25BF-220C-16DC-CCDD860A6B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075EDD-29D8-2A42-F877-93F30EFD9C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547B8-5E24-7027-4013-451166EA34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06351-8663-36D5-6A1D-650259F850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C59FAE-499B-60DE-3084-5D16F58D976D}"/>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8" name="Footer Placeholder 7">
            <a:extLst>
              <a:ext uri="{FF2B5EF4-FFF2-40B4-BE49-F238E27FC236}">
                <a16:creationId xmlns:a16="http://schemas.microsoft.com/office/drawing/2014/main" id="{E3EA244A-F7F3-0E04-15CA-F2A98F4664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DACC73-7989-5A7E-076B-127AFCC70B83}"/>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2090694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810E-7D11-65D6-36C2-15795BF8ED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50321A-CCF3-CECB-2419-FA4097D3F921}"/>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4" name="Footer Placeholder 3">
            <a:extLst>
              <a:ext uri="{FF2B5EF4-FFF2-40B4-BE49-F238E27FC236}">
                <a16:creationId xmlns:a16="http://schemas.microsoft.com/office/drawing/2014/main" id="{AAAF5D65-6ACC-86CB-8A05-1083517B93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D9AD0E-1B58-76D8-75DB-A79EBBD4D94E}"/>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781474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B22556-B015-EFA3-E9B3-16C7A5E1A622}"/>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3" name="Footer Placeholder 2">
            <a:extLst>
              <a:ext uri="{FF2B5EF4-FFF2-40B4-BE49-F238E27FC236}">
                <a16:creationId xmlns:a16="http://schemas.microsoft.com/office/drawing/2014/main" id="{E4ED2645-6508-1ECB-4C3C-29C583AA92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8B3460-25A5-6D80-9EDF-1F6073ACB71A}"/>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344027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1599C-3237-5E71-0FF8-ED9903C99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129281-245E-EA42-3B2A-3F30300A27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A0F454-AC34-B7CC-5417-475E76CC2F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AAE751-35EB-55FE-DF5D-37D0E33C76EC}"/>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6" name="Footer Placeholder 5">
            <a:extLst>
              <a:ext uri="{FF2B5EF4-FFF2-40B4-BE49-F238E27FC236}">
                <a16:creationId xmlns:a16="http://schemas.microsoft.com/office/drawing/2014/main" id="{7D747FD2-0D5C-E3E1-8AEC-1B2D2B8841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6C3AA1-8584-27DB-EBF4-28FE6B8B4647}"/>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1299477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9ABE-1816-2C32-4DF9-75D11DBF3F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65D6A8-E945-3DA5-FDC2-311FE25920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76C2A3-2C47-3FC9-5DE2-A4BDA56BD6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5F3F1C-0362-17F6-1278-70959C1DDF0E}"/>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6" name="Footer Placeholder 5">
            <a:extLst>
              <a:ext uri="{FF2B5EF4-FFF2-40B4-BE49-F238E27FC236}">
                <a16:creationId xmlns:a16="http://schemas.microsoft.com/office/drawing/2014/main" id="{06EC964F-1FB6-3D46-4C0F-21A75D2395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A3C07F-9DD5-B213-3F9E-84B11B80D2BC}"/>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2394790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567EC-933C-92FD-716C-151A9C14AF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E2833-709D-084B-C4DB-96AF48457F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B9C7F6-FF69-A802-B584-9B79259BE4E3}"/>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886F6745-723F-6431-7D81-0D892B9E5A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98F7F-5B52-945B-6F9C-4C1CABECDDD0}"/>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1591520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521C0F-D4CE-3B92-B628-286B562CDB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653BB9-B283-E9DF-5AA5-E02F3AB005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7645E8-48E2-B4A2-8750-605F4ACEDE93}"/>
              </a:ext>
            </a:extLst>
          </p:cNvPr>
          <p:cNvSpPr>
            <a:spLocks noGrp="1"/>
          </p:cNvSpPr>
          <p:nvPr>
            <p:ph type="dt" sz="half" idx="10"/>
          </p:nvPr>
        </p:nvSpPr>
        <p:spPr/>
        <p:txBody>
          <a:body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E868720B-8AFE-DAAD-A24D-A4BE974B3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62094-E15F-3D1B-C48B-ADC2D79885BC}"/>
              </a:ext>
            </a:extLst>
          </p:cNvPr>
          <p:cNvSpPr>
            <a:spLocks noGrp="1"/>
          </p:cNvSpPr>
          <p:nvPr>
            <p:ph type="sldNum" sz="quarter" idx="12"/>
          </p:nvPr>
        </p:nvSpPr>
        <p:spPr/>
        <p:txBody>
          <a:bodyPr/>
          <a:lstStyle/>
          <a:p>
            <a:fld id="{053432C6-2232-413A-AE0D-6029D03C2AA5}" type="slidenum">
              <a:rPr lang="en-US" smtClean="0"/>
              <a:t>‹#›</a:t>
            </a:fld>
            <a:endParaRPr lang="en-US"/>
          </a:p>
        </p:txBody>
      </p:sp>
    </p:spTree>
    <p:extLst>
      <p:ext uri="{BB962C8B-B14F-4D97-AF65-F5344CB8AC3E}">
        <p14:creationId xmlns:p14="http://schemas.microsoft.com/office/powerpoint/2010/main" val="442297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9E001D-1A8E-5E66-80B4-BF08140671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C0DE8E-3F55-099F-CD7A-B34178EF8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1FF32-BC95-901E-C276-F76308216F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BD4699-E7EB-4FEB-8583-1243460D3CF9}" type="datetimeFigureOut">
              <a:rPr lang="en-US" smtClean="0"/>
              <a:t>4/17/2023</a:t>
            </a:fld>
            <a:endParaRPr lang="en-US"/>
          </a:p>
        </p:txBody>
      </p:sp>
      <p:sp>
        <p:nvSpPr>
          <p:cNvPr id="5" name="Footer Placeholder 4">
            <a:extLst>
              <a:ext uri="{FF2B5EF4-FFF2-40B4-BE49-F238E27FC236}">
                <a16:creationId xmlns:a16="http://schemas.microsoft.com/office/drawing/2014/main" id="{7385DE08-AE24-5140-50EC-AAB057B084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313DB6-B501-BE1E-9240-FE4765FDA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3432C6-2232-413A-AE0D-6029D03C2AA5}" type="slidenum">
              <a:rPr lang="en-US" smtClean="0"/>
              <a:t>‹#›</a:t>
            </a:fld>
            <a:endParaRPr lang="en-US"/>
          </a:p>
        </p:txBody>
      </p:sp>
    </p:spTree>
    <p:extLst>
      <p:ext uri="{BB962C8B-B14F-4D97-AF65-F5344CB8AC3E}">
        <p14:creationId xmlns:p14="http://schemas.microsoft.com/office/powerpoint/2010/main" val="2755100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hyperlink" Target="https://klacansky.com/open-scivis-datasets"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github.com/sci-visus/open-scivis-dataset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github.com/sci-visus/open-scivis-dataset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EB70-AF8B-E079-F6B8-57E905FBA3D5}"/>
              </a:ext>
            </a:extLst>
          </p:cNvPr>
          <p:cNvSpPr>
            <a:spLocks noGrp="1"/>
          </p:cNvSpPr>
          <p:nvPr>
            <p:ph type="ctrTitle"/>
          </p:nvPr>
        </p:nvSpPr>
        <p:spPr/>
        <p:txBody>
          <a:bodyPr>
            <a:normAutofit fontScale="90000"/>
          </a:bodyPr>
          <a:lstStyle/>
          <a:p>
            <a:r>
              <a:rPr lang="en-US" dirty="0"/>
              <a:t>Building a Large-Scale Community Data Portal with Commodity Hardware</a:t>
            </a:r>
          </a:p>
        </p:txBody>
      </p:sp>
      <p:sp>
        <p:nvSpPr>
          <p:cNvPr id="3" name="Subtitle 2">
            <a:extLst>
              <a:ext uri="{FF2B5EF4-FFF2-40B4-BE49-F238E27FC236}">
                <a16:creationId xmlns:a16="http://schemas.microsoft.com/office/drawing/2014/main" id="{DF9B0854-649D-81F5-D394-CF97D939E2CC}"/>
              </a:ext>
            </a:extLst>
          </p:cNvPr>
          <p:cNvSpPr>
            <a:spLocks noGrp="1"/>
          </p:cNvSpPr>
          <p:nvPr>
            <p:ph type="subTitle" idx="1"/>
          </p:nvPr>
        </p:nvSpPr>
        <p:spPr/>
        <p:txBody>
          <a:bodyPr/>
          <a:lstStyle/>
          <a:p>
            <a:r>
              <a:rPr lang="en-US" dirty="0">
                <a:hlinkClick r:id="rId3"/>
              </a:rPr>
              <a:t>https://klacansky.com/open-scivis-datasets</a:t>
            </a:r>
            <a:endParaRPr lang="en-US" dirty="0"/>
          </a:p>
          <a:p>
            <a:r>
              <a:rPr lang="en-US" dirty="0">
                <a:hlinkClick r:id="rId4"/>
              </a:rPr>
              <a:t>https://github.com/sci-visus/open-scivis-datasets</a:t>
            </a:r>
            <a:endParaRPr lang="en-US" dirty="0"/>
          </a:p>
          <a:p>
            <a:endParaRPr lang="en-US" dirty="0"/>
          </a:p>
          <a:p>
            <a:endParaRPr lang="en-US" dirty="0"/>
          </a:p>
        </p:txBody>
      </p:sp>
      <p:pic>
        <p:nvPicPr>
          <p:cNvPr id="1026" name="Picture 2">
            <a:extLst>
              <a:ext uri="{FF2B5EF4-FFF2-40B4-BE49-F238E27FC236}">
                <a16:creationId xmlns:a16="http://schemas.microsoft.com/office/drawing/2014/main" id="{CA848F85-95E6-7B45-4176-6370E712ED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1498" y="5163970"/>
            <a:ext cx="2916691" cy="1502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tional Science Data Fabric">
            <a:extLst>
              <a:ext uri="{FF2B5EF4-FFF2-40B4-BE49-F238E27FC236}">
                <a16:creationId xmlns:a16="http://schemas.microsoft.com/office/drawing/2014/main" id="{D3E9E869-2043-D626-F094-EE3AA5BDE5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5870" y="5257800"/>
            <a:ext cx="251460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a:extLst>
              <a:ext uri="{FF2B5EF4-FFF2-40B4-BE49-F238E27FC236}">
                <a16:creationId xmlns:a16="http://schemas.microsoft.com/office/drawing/2014/main" id="{5651F435-B5F6-174B-3203-202854BDCF1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6265" y="5529335"/>
            <a:ext cx="4591550" cy="771380"/>
          </a:xfrm>
          <a:prstGeom prst="rect">
            <a:avLst/>
          </a:prstGeom>
        </p:spPr>
      </p:pic>
    </p:spTree>
    <p:extLst>
      <p:ext uri="{BB962C8B-B14F-4D97-AF65-F5344CB8AC3E}">
        <p14:creationId xmlns:p14="http://schemas.microsoft.com/office/powerpoint/2010/main" val="4162497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7DC3D8-5B46-CFAA-7FAD-79C07252F40C}"/>
              </a:ext>
            </a:extLst>
          </p:cNvPr>
          <p:cNvSpPr>
            <a:spLocks noGrp="1"/>
          </p:cNvSpPr>
          <p:nvPr>
            <p:ph type="title"/>
          </p:nvPr>
        </p:nvSpPr>
        <p:spPr/>
        <p:txBody>
          <a:bodyPr/>
          <a:lstStyle/>
          <a:p>
            <a:r>
              <a:rPr lang="en-US" dirty="0"/>
              <a:t>Motivation</a:t>
            </a:r>
          </a:p>
        </p:txBody>
      </p:sp>
      <p:sp>
        <p:nvSpPr>
          <p:cNvPr id="7" name="Text Placeholder 6">
            <a:extLst>
              <a:ext uri="{FF2B5EF4-FFF2-40B4-BE49-F238E27FC236}">
                <a16:creationId xmlns:a16="http://schemas.microsoft.com/office/drawing/2014/main" id="{982E85D5-27AE-92B2-E700-1545E6370DF4}"/>
              </a:ext>
            </a:extLst>
          </p:cNvPr>
          <p:cNvSpPr>
            <a:spLocks noGrp="1"/>
          </p:cNvSpPr>
          <p:nvPr>
            <p:ph type="body" idx="1"/>
          </p:nvPr>
        </p:nvSpPr>
        <p:spPr/>
        <p:txBody>
          <a:bodyPr/>
          <a:lstStyle/>
          <a:p>
            <a:r>
              <a:rPr lang="en-US" dirty="0"/>
              <a:t>Why do we need public datasets repository?</a:t>
            </a:r>
          </a:p>
        </p:txBody>
      </p:sp>
    </p:spTree>
    <p:extLst>
      <p:ext uri="{BB962C8B-B14F-4D97-AF65-F5344CB8AC3E}">
        <p14:creationId xmlns:p14="http://schemas.microsoft.com/office/powerpoint/2010/main" val="1522102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EFAA-E0A0-2C45-EAA3-AC9FBADBE923}"/>
              </a:ext>
            </a:extLst>
          </p:cNvPr>
          <p:cNvSpPr>
            <a:spLocks noGrp="1"/>
          </p:cNvSpPr>
          <p:nvPr>
            <p:ph type="title"/>
          </p:nvPr>
        </p:nvSpPr>
        <p:spPr/>
        <p:txBody>
          <a:bodyPr>
            <a:normAutofit/>
          </a:bodyPr>
          <a:lstStyle/>
          <a:p>
            <a:r>
              <a:rPr lang="en-US" dirty="0"/>
              <a:t>Visualization and Data Analysis Research is Largely Driven by Available Datasets</a:t>
            </a:r>
          </a:p>
        </p:txBody>
      </p:sp>
      <p:sp>
        <p:nvSpPr>
          <p:cNvPr id="6" name="Flowchart: Process 5">
            <a:extLst>
              <a:ext uri="{FF2B5EF4-FFF2-40B4-BE49-F238E27FC236}">
                <a16:creationId xmlns:a16="http://schemas.microsoft.com/office/drawing/2014/main" id="{3E2260FE-821C-02F0-4285-E8ED8537A048}"/>
              </a:ext>
            </a:extLst>
          </p:cNvPr>
          <p:cNvSpPr/>
          <p:nvPr/>
        </p:nvSpPr>
        <p:spPr>
          <a:xfrm>
            <a:off x="1003669" y="3617709"/>
            <a:ext cx="2486291" cy="923330"/>
          </a:xfrm>
          <a:prstGeom prst="flowChart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Input (dataset)</a:t>
            </a:r>
          </a:p>
        </p:txBody>
      </p:sp>
      <p:grpSp>
        <p:nvGrpSpPr>
          <p:cNvPr id="16" name="Group 15">
            <a:extLst>
              <a:ext uri="{FF2B5EF4-FFF2-40B4-BE49-F238E27FC236}">
                <a16:creationId xmlns:a16="http://schemas.microsoft.com/office/drawing/2014/main" id="{4CDB7ED1-D2AE-3F22-18B0-8F64AA1C99CE}"/>
              </a:ext>
            </a:extLst>
          </p:cNvPr>
          <p:cNvGrpSpPr/>
          <p:nvPr/>
        </p:nvGrpSpPr>
        <p:grpSpPr>
          <a:xfrm>
            <a:off x="3678647" y="3617709"/>
            <a:ext cx="3660499" cy="923330"/>
            <a:chOff x="3678647" y="3617709"/>
            <a:chExt cx="3660499" cy="923330"/>
          </a:xfrm>
          <a:solidFill>
            <a:schemeClr val="accent2">
              <a:lumMod val="75000"/>
            </a:schemeClr>
          </a:solidFill>
        </p:grpSpPr>
        <p:sp>
          <p:nvSpPr>
            <p:cNvPr id="9" name="Flowchart: Process 8">
              <a:extLst>
                <a:ext uri="{FF2B5EF4-FFF2-40B4-BE49-F238E27FC236}">
                  <a16:creationId xmlns:a16="http://schemas.microsoft.com/office/drawing/2014/main" id="{6BC7E818-4630-9F80-3B7B-8A38BAF27A57}"/>
                </a:ext>
              </a:extLst>
            </p:cNvPr>
            <p:cNvSpPr/>
            <p:nvPr/>
          </p:nvSpPr>
          <p:spPr>
            <a:xfrm>
              <a:off x="4852855" y="3617709"/>
              <a:ext cx="2486291" cy="923330"/>
            </a:xfrm>
            <a:prstGeom prst="flowChartProcess">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Algorithm</a:t>
              </a:r>
            </a:p>
          </p:txBody>
        </p:sp>
        <p:cxnSp>
          <p:nvCxnSpPr>
            <p:cNvPr id="12" name="Straight Arrow Connector 11">
              <a:extLst>
                <a:ext uri="{FF2B5EF4-FFF2-40B4-BE49-F238E27FC236}">
                  <a16:creationId xmlns:a16="http://schemas.microsoft.com/office/drawing/2014/main" id="{9C5457FD-6591-A993-3253-DF8E4A3A3575}"/>
                </a:ext>
              </a:extLst>
            </p:cNvPr>
            <p:cNvCxnSpPr>
              <a:cxnSpLocks/>
            </p:cNvCxnSpPr>
            <p:nvPr/>
          </p:nvCxnSpPr>
          <p:spPr>
            <a:xfrm>
              <a:off x="3678647" y="4079374"/>
              <a:ext cx="1020353" cy="0"/>
            </a:xfrm>
            <a:prstGeom prst="straightConnector1">
              <a:avLst/>
            </a:prstGeom>
            <a:grpFill/>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4F6B3249-8997-0D34-051C-3F8AD9B7E79A}"/>
              </a:ext>
            </a:extLst>
          </p:cNvPr>
          <p:cNvGrpSpPr/>
          <p:nvPr/>
        </p:nvGrpSpPr>
        <p:grpSpPr>
          <a:xfrm>
            <a:off x="7503886" y="3617709"/>
            <a:ext cx="3684447" cy="923330"/>
            <a:chOff x="7503886" y="3617709"/>
            <a:chExt cx="3684447" cy="923330"/>
          </a:xfrm>
          <a:solidFill>
            <a:schemeClr val="accent6">
              <a:lumMod val="75000"/>
            </a:schemeClr>
          </a:solidFill>
        </p:grpSpPr>
        <p:sp>
          <p:nvSpPr>
            <p:cNvPr id="10" name="Flowchart: Process 9">
              <a:extLst>
                <a:ext uri="{FF2B5EF4-FFF2-40B4-BE49-F238E27FC236}">
                  <a16:creationId xmlns:a16="http://schemas.microsoft.com/office/drawing/2014/main" id="{B533B3D2-84F2-6E4F-6C0B-000166AB6CE8}"/>
                </a:ext>
              </a:extLst>
            </p:cNvPr>
            <p:cNvSpPr/>
            <p:nvPr/>
          </p:nvSpPr>
          <p:spPr>
            <a:xfrm>
              <a:off x="8702042" y="3617709"/>
              <a:ext cx="2486291" cy="923330"/>
            </a:xfrm>
            <a:prstGeom prst="flowChartProcess">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Output (picture)</a:t>
              </a:r>
            </a:p>
          </p:txBody>
        </p:sp>
        <p:cxnSp>
          <p:nvCxnSpPr>
            <p:cNvPr id="15" name="Straight Arrow Connector 14">
              <a:extLst>
                <a:ext uri="{FF2B5EF4-FFF2-40B4-BE49-F238E27FC236}">
                  <a16:creationId xmlns:a16="http://schemas.microsoft.com/office/drawing/2014/main" id="{956D6191-0017-BCC9-2B1F-2E3DA3FDF1FC}"/>
                </a:ext>
              </a:extLst>
            </p:cNvPr>
            <p:cNvCxnSpPr>
              <a:cxnSpLocks/>
            </p:cNvCxnSpPr>
            <p:nvPr/>
          </p:nvCxnSpPr>
          <p:spPr>
            <a:xfrm>
              <a:off x="7503886" y="4079374"/>
              <a:ext cx="1020353" cy="0"/>
            </a:xfrm>
            <a:prstGeom prst="straightConnector1">
              <a:avLst/>
            </a:prstGeom>
            <a:grpFill/>
            <a:ln w="76200">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0C15B518-35BC-0032-DAB5-F3B8D95F414E}"/>
              </a:ext>
            </a:extLst>
          </p:cNvPr>
          <p:cNvGrpSpPr/>
          <p:nvPr/>
        </p:nvGrpSpPr>
        <p:grpSpPr>
          <a:xfrm>
            <a:off x="1121594" y="4938504"/>
            <a:ext cx="9802036" cy="1117858"/>
            <a:chOff x="1121594" y="4938504"/>
            <a:chExt cx="9802036" cy="1117858"/>
          </a:xfrm>
        </p:grpSpPr>
        <p:sp>
          <p:nvSpPr>
            <p:cNvPr id="19" name="TextBox 18">
              <a:extLst>
                <a:ext uri="{FF2B5EF4-FFF2-40B4-BE49-F238E27FC236}">
                  <a16:creationId xmlns:a16="http://schemas.microsoft.com/office/drawing/2014/main" id="{50C6B18D-95EF-76EC-8423-71B8CFCA993A}"/>
                </a:ext>
              </a:extLst>
            </p:cNvPr>
            <p:cNvSpPr txBox="1"/>
            <p:nvPr/>
          </p:nvSpPr>
          <p:spPr>
            <a:xfrm>
              <a:off x="1121594" y="4938504"/>
              <a:ext cx="2250440" cy="584775"/>
            </a:xfrm>
            <a:prstGeom prst="rect">
              <a:avLst/>
            </a:prstGeom>
            <a:noFill/>
          </p:spPr>
          <p:txBody>
            <a:bodyPr wrap="square" rtlCol="0">
              <a:spAutoFit/>
            </a:bodyPr>
            <a:lstStyle/>
            <a:p>
              <a:r>
                <a:rPr lang="en-US" sz="3200" dirty="0"/>
                <a:t>Unavailable</a:t>
              </a:r>
            </a:p>
          </p:txBody>
        </p:sp>
        <p:sp>
          <p:nvSpPr>
            <p:cNvPr id="21" name="TextBox 20">
              <a:extLst>
                <a:ext uri="{FF2B5EF4-FFF2-40B4-BE49-F238E27FC236}">
                  <a16:creationId xmlns:a16="http://schemas.microsoft.com/office/drawing/2014/main" id="{1CD139C8-B266-1201-2436-0A22653E64D5}"/>
                </a:ext>
              </a:extLst>
            </p:cNvPr>
            <p:cNvSpPr txBox="1"/>
            <p:nvPr/>
          </p:nvSpPr>
          <p:spPr>
            <a:xfrm>
              <a:off x="4926514" y="4979144"/>
              <a:ext cx="2250440" cy="1077218"/>
            </a:xfrm>
            <a:prstGeom prst="rect">
              <a:avLst/>
            </a:prstGeom>
            <a:noFill/>
          </p:spPr>
          <p:txBody>
            <a:bodyPr wrap="square" rtlCol="0">
              <a:spAutoFit/>
            </a:bodyPr>
            <a:lstStyle/>
            <a:p>
              <a:r>
                <a:rPr lang="en-US" sz="3200" dirty="0"/>
                <a:t>Somewhat available</a:t>
              </a:r>
            </a:p>
          </p:txBody>
        </p:sp>
        <p:sp>
          <p:nvSpPr>
            <p:cNvPr id="22" name="TextBox 21">
              <a:extLst>
                <a:ext uri="{FF2B5EF4-FFF2-40B4-BE49-F238E27FC236}">
                  <a16:creationId xmlns:a16="http://schemas.microsoft.com/office/drawing/2014/main" id="{9DCACCE8-07A9-CFEB-FFA1-D63A85A6F4A1}"/>
                </a:ext>
              </a:extLst>
            </p:cNvPr>
            <p:cNvSpPr txBox="1"/>
            <p:nvPr/>
          </p:nvSpPr>
          <p:spPr>
            <a:xfrm>
              <a:off x="8966744" y="4995128"/>
              <a:ext cx="1956886" cy="584775"/>
            </a:xfrm>
            <a:prstGeom prst="rect">
              <a:avLst/>
            </a:prstGeom>
            <a:noFill/>
          </p:spPr>
          <p:txBody>
            <a:bodyPr wrap="square" rtlCol="0">
              <a:spAutoFit/>
            </a:bodyPr>
            <a:lstStyle/>
            <a:p>
              <a:r>
                <a:rPr lang="en-US" sz="3200" dirty="0"/>
                <a:t>Available</a:t>
              </a:r>
            </a:p>
          </p:txBody>
        </p:sp>
      </p:grpSp>
    </p:spTree>
    <p:extLst>
      <p:ext uri="{BB962C8B-B14F-4D97-AF65-F5344CB8AC3E}">
        <p14:creationId xmlns:p14="http://schemas.microsoft.com/office/powerpoint/2010/main" val="382538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EFAA-E0A0-2C45-EAA3-AC9FBADBE923}"/>
              </a:ext>
            </a:extLst>
          </p:cNvPr>
          <p:cNvSpPr>
            <a:spLocks noGrp="1"/>
          </p:cNvSpPr>
          <p:nvPr>
            <p:ph type="title"/>
          </p:nvPr>
        </p:nvSpPr>
        <p:spPr/>
        <p:txBody>
          <a:bodyPr>
            <a:normAutofit/>
          </a:bodyPr>
          <a:lstStyle/>
          <a:p>
            <a:r>
              <a:rPr lang="en-US" dirty="0"/>
              <a:t>Benefits of Public (Contemporary) Datasets</a:t>
            </a:r>
          </a:p>
        </p:txBody>
      </p:sp>
      <p:sp>
        <p:nvSpPr>
          <p:cNvPr id="3" name="Content Placeholder 2">
            <a:extLst>
              <a:ext uri="{FF2B5EF4-FFF2-40B4-BE49-F238E27FC236}">
                <a16:creationId xmlns:a16="http://schemas.microsoft.com/office/drawing/2014/main" id="{8C2B6672-2B0C-A061-3F91-A31A4F6B322B}"/>
              </a:ext>
            </a:extLst>
          </p:cNvPr>
          <p:cNvSpPr>
            <a:spLocks noGrp="1"/>
          </p:cNvSpPr>
          <p:nvPr>
            <p:ph idx="1"/>
          </p:nvPr>
        </p:nvSpPr>
        <p:spPr/>
        <p:txBody>
          <a:bodyPr/>
          <a:lstStyle/>
          <a:p>
            <a:r>
              <a:rPr lang="en-US" dirty="0"/>
              <a:t>Level playing field by making large and interesting datasets available</a:t>
            </a:r>
          </a:p>
          <a:p>
            <a:r>
              <a:rPr lang="en-US" dirty="0"/>
              <a:t>Benchmark techniques against state-of-the-art datasets</a:t>
            </a:r>
          </a:p>
          <a:p>
            <a:r>
              <a:rPr lang="en-US" dirty="0"/>
              <a:t>Compare algorithms across publications</a:t>
            </a:r>
          </a:p>
          <a:p>
            <a:r>
              <a:rPr lang="en-US" b="1" dirty="0"/>
              <a:t>Reproduce published results</a:t>
            </a:r>
          </a:p>
        </p:txBody>
      </p:sp>
      <p:sp>
        <p:nvSpPr>
          <p:cNvPr id="4" name="TextBox 3">
            <a:extLst>
              <a:ext uri="{FF2B5EF4-FFF2-40B4-BE49-F238E27FC236}">
                <a16:creationId xmlns:a16="http://schemas.microsoft.com/office/drawing/2014/main" id="{01B029E4-8BC5-E785-9BFB-9B47AA6191EE}"/>
              </a:ext>
            </a:extLst>
          </p:cNvPr>
          <p:cNvSpPr txBox="1"/>
          <p:nvPr/>
        </p:nvSpPr>
        <p:spPr>
          <a:xfrm>
            <a:off x="896989" y="4193889"/>
            <a:ext cx="4621427" cy="923330"/>
          </a:xfrm>
          <a:prstGeom prst="rect">
            <a:avLst/>
          </a:prstGeom>
          <a:noFill/>
        </p:spPr>
        <p:txBody>
          <a:bodyPr wrap="square" rtlCol="0">
            <a:spAutoFit/>
          </a:bodyPr>
          <a:lstStyle/>
          <a:p>
            <a:r>
              <a:rPr lang="en-US" dirty="0"/>
              <a:t>“I couldn’t have made it without your website. Thank you. It is a valuable resource and would like to help and contribute.” TAJO</a:t>
            </a:r>
          </a:p>
        </p:txBody>
      </p:sp>
      <p:sp>
        <p:nvSpPr>
          <p:cNvPr id="5" name="TextBox 4">
            <a:extLst>
              <a:ext uri="{FF2B5EF4-FFF2-40B4-BE49-F238E27FC236}">
                <a16:creationId xmlns:a16="http://schemas.microsoft.com/office/drawing/2014/main" id="{E38D7499-61C7-8CFE-4651-E7708277801C}"/>
              </a:ext>
            </a:extLst>
          </p:cNvPr>
          <p:cNvSpPr txBox="1"/>
          <p:nvPr/>
        </p:nvSpPr>
        <p:spPr>
          <a:xfrm>
            <a:off x="6204300" y="4889849"/>
            <a:ext cx="4410990" cy="646331"/>
          </a:xfrm>
          <a:prstGeom prst="rect">
            <a:avLst/>
          </a:prstGeom>
          <a:noFill/>
        </p:spPr>
        <p:txBody>
          <a:bodyPr wrap="square" rtlCol="0">
            <a:spAutoFit/>
          </a:bodyPr>
          <a:lstStyle/>
          <a:p>
            <a:r>
              <a:rPr lang="en-US" dirty="0"/>
              <a:t>“Thanks for sharing the volumetric datasets… It is an excellent resource.” Andreas</a:t>
            </a:r>
          </a:p>
        </p:txBody>
      </p:sp>
    </p:spTree>
    <p:extLst>
      <p:ext uri="{BB962C8B-B14F-4D97-AF65-F5344CB8AC3E}">
        <p14:creationId xmlns:p14="http://schemas.microsoft.com/office/powerpoint/2010/main" val="342413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B6E288-45DF-B653-9C66-EAC0FB5316E8}"/>
              </a:ext>
            </a:extLst>
          </p:cNvPr>
          <p:cNvSpPr>
            <a:spLocks noGrp="1"/>
          </p:cNvSpPr>
          <p:nvPr>
            <p:ph type="title"/>
          </p:nvPr>
        </p:nvSpPr>
        <p:spPr/>
        <p:txBody>
          <a:bodyPr/>
          <a:lstStyle/>
          <a:p>
            <a:r>
              <a:rPr lang="en-US" dirty="0"/>
              <a:t>Open </a:t>
            </a:r>
            <a:r>
              <a:rPr lang="en-US" dirty="0" err="1"/>
              <a:t>Scivis</a:t>
            </a:r>
            <a:r>
              <a:rPr lang="en-US" dirty="0"/>
              <a:t> Datasets Repository</a:t>
            </a:r>
          </a:p>
        </p:txBody>
      </p:sp>
      <p:sp>
        <p:nvSpPr>
          <p:cNvPr id="5" name="Text Placeholder 4">
            <a:extLst>
              <a:ext uri="{FF2B5EF4-FFF2-40B4-BE49-F238E27FC236}">
                <a16:creationId xmlns:a16="http://schemas.microsoft.com/office/drawing/2014/main" id="{B993FCEE-496B-324F-F46A-72FE55801683}"/>
              </a:ext>
            </a:extLst>
          </p:cNvPr>
          <p:cNvSpPr>
            <a:spLocks noGrp="1"/>
          </p:cNvSpPr>
          <p:nvPr>
            <p:ph type="body" idx="1"/>
          </p:nvPr>
        </p:nvSpPr>
        <p:spPr/>
        <p:txBody>
          <a:bodyPr/>
          <a:lstStyle/>
          <a:p>
            <a:r>
              <a:rPr lang="en-US" dirty="0"/>
              <a:t>Overview of the repository and demo.</a:t>
            </a:r>
          </a:p>
        </p:txBody>
      </p:sp>
    </p:spTree>
    <p:extLst>
      <p:ext uri="{BB962C8B-B14F-4D97-AF65-F5344CB8AC3E}">
        <p14:creationId xmlns:p14="http://schemas.microsoft.com/office/powerpoint/2010/main" val="4108538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A3DF0A8-BC08-10AC-B061-4B7F8BFC067B}"/>
              </a:ext>
            </a:extLst>
          </p:cNvPr>
          <p:cNvPicPr>
            <a:picLocks noChangeAspect="1"/>
          </p:cNvPicPr>
          <p:nvPr/>
        </p:nvPicPr>
        <p:blipFill>
          <a:blip r:embed="rId3"/>
          <a:stretch>
            <a:fillRect/>
          </a:stretch>
        </p:blipFill>
        <p:spPr>
          <a:xfrm>
            <a:off x="991560" y="1754217"/>
            <a:ext cx="5412613" cy="5089816"/>
          </a:xfrm>
          <a:prstGeom prst="rect">
            <a:avLst/>
          </a:prstGeom>
        </p:spPr>
      </p:pic>
      <p:sp>
        <p:nvSpPr>
          <p:cNvPr id="2" name="Title 1">
            <a:extLst>
              <a:ext uri="{FF2B5EF4-FFF2-40B4-BE49-F238E27FC236}">
                <a16:creationId xmlns:a16="http://schemas.microsoft.com/office/drawing/2014/main" id="{E614AEEC-DF9D-B662-3E22-9649DF3339E3}"/>
              </a:ext>
            </a:extLst>
          </p:cNvPr>
          <p:cNvSpPr>
            <a:spLocks noGrp="1"/>
          </p:cNvSpPr>
          <p:nvPr>
            <p:ph type="title"/>
          </p:nvPr>
        </p:nvSpPr>
        <p:spPr/>
        <p:txBody>
          <a:bodyPr>
            <a:normAutofit fontScale="90000"/>
          </a:bodyPr>
          <a:lstStyle/>
          <a:p>
            <a:r>
              <a:rPr lang="en-US" dirty="0"/>
              <a:t>Curated Repository Provides Research Community with Variety of Volumetric Datasets</a:t>
            </a:r>
          </a:p>
        </p:txBody>
      </p:sp>
      <p:grpSp>
        <p:nvGrpSpPr>
          <p:cNvPr id="18" name="Group 17">
            <a:extLst>
              <a:ext uri="{FF2B5EF4-FFF2-40B4-BE49-F238E27FC236}">
                <a16:creationId xmlns:a16="http://schemas.microsoft.com/office/drawing/2014/main" id="{3C121029-2697-1837-5B98-79F2344773DB}"/>
              </a:ext>
            </a:extLst>
          </p:cNvPr>
          <p:cNvGrpSpPr/>
          <p:nvPr/>
        </p:nvGrpSpPr>
        <p:grpSpPr>
          <a:xfrm>
            <a:off x="5969000" y="1754217"/>
            <a:ext cx="5291709" cy="4788823"/>
            <a:chOff x="5969000" y="1754217"/>
            <a:chExt cx="5291709" cy="4788823"/>
          </a:xfrm>
        </p:grpSpPr>
        <p:pic>
          <p:nvPicPr>
            <p:cNvPr id="12" name="Picture 11">
              <a:extLst>
                <a:ext uri="{FF2B5EF4-FFF2-40B4-BE49-F238E27FC236}">
                  <a16:creationId xmlns:a16="http://schemas.microsoft.com/office/drawing/2014/main" id="{6DA95271-C3BE-1855-EAB4-0C256E6A6E2A}"/>
                </a:ext>
              </a:extLst>
            </p:cNvPr>
            <p:cNvPicPr>
              <a:picLocks noChangeAspect="1"/>
            </p:cNvPicPr>
            <p:nvPr/>
          </p:nvPicPr>
          <p:blipFill>
            <a:blip r:embed="rId4"/>
            <a:stretch>
              <a:fillRect/>
            </a:stretch>
          </p:blipFill>
          <p:spPr>
            <a:xfrm>
              <a:off x="6835388" y="1754217"/>
              <a:ext cx="4425321" cy="4494153"/>
            </a:xfrm>
            <a:prstGeom prst="rect">
              <a:avLst/>
            </a:prstGeom>
          </p:spPr>
        </p:pic>
        <p:cxnSp>
          <p:nvCxnSpPr>
            <p:cNvPr id="5" name="Straight Arrow Connector 4">
              <a:extLst>
                <a:ext uri="{FF2B5EF4-FFF2-40B4-BE49-F238E27FC236}">
                  <a16:creationId xmlns:a16="http://schemas.microsoft.com/office/drawing/2014/main" id="{70C89FB1-EA25-013A-CD88-EA627D39088E}"/>
                </a:ext>
              </a:extLst>
            </p:cNvPr>
            <p:cNvCxnSpPr>
              <a:cxnSpLocks/>
            </p:cNvCxnSpPr>
            <p:nvPr/>
          </p:nvCxnSpPr>
          <p:spPr>
            <a:xfrm flipV="1">
              <a:off x="5969000" y="4353560"/>
              <a:ext cx="1849120" cy="218948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4EDA1952-7012-BC17-B697-A9DB7150EE2C}"/>
              </a:ext>
            </a:extLst>
          </p:cNvPr>
          <p:cNvSpPr/>
          <p:nvPr/>
        </p:nvSpPr>
        <p:spPr>
          <a:xfrm>
            <a:off x="2493010" y="1911350"/>
            <a:ext cx="2506980" cy="27813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FBA76C7-4F18-9EEC-9D3B-273E1545151A}"/>
              </a:ext>
            </a:extLst>
          </p:cNvPr>
          <p:cNvSpPr/>
          <p:nvPr/>
        </p:nvSpPr>
        <p:spPr>
          <a:xfrm>
            <a:off x="4480560" y="6415406"/>
            <a:ext cx="1183640" cy="27813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189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A8C2-F346-C596-46B9-0EB12A525CF2}"/>
              </a:ext>
            </a:extLst>
          </p:cNvPr>
          <p:cNvSpPr>
            <a:spLocks noGrp="1"/>
          </p:cNvSpPr>
          <p:nvPr>
            <p:ph type="title"/>
          </p:nvPr>
        </p:nvSpPr>
        <p:spPr/>
        <p:txBody>
          <a:bodyPr/>
          <a:lstStyle/>
          <a:p>
            <a:r>
              <a:rPr lang="en-US" dirty="0"/>
              <a:t>Fast Remote Dataset Access May Change How We Work with Data</a:t>
            </a:r>
          </a:p>
        </p:txBody>
      </p:sp>
      <p:pic>
        <p:nvPicPr>
          <p:cNvPr id="8" name="Content Placeholder 7">
            <a:extLst>
              <a:ext uri="{FF2B5EF4-FFF2-40B4-BE49-F238E27FC236}">
                <a16:creationId xmlns:a16="http://schemas.microsoft.com/office/drawing/2014/main" id="{145B3056-E77C-B346-ABA8-E8C7CAB3073C}"/>
              </a:ext>
            </a:extLst>
          </p:cNvPr>
          <p:cNvPicPr>
            <a:picLocks noGrp="1" noChangeAspect="1"/>
          </p:cNvPicPr>
          <p:nvPr>
            <p:ph sz="half" idx="1"/>
          </p:nvPr>
        </p:nvPicPr>
        <p:blipFill>
          <a:blip r:embed="rId3"/>
          <a:stretch>
            <a:fillRect/>
          </a:stretch>
        </p:blipFill>
        <p:spPr>
          <a:xfrm>
            <a:off x="838200" y="1938027"/>
            <a:ext cx="5181600" cy="4126533"/>
          </a:xfrm>
        </p:spPr>
      </p:pic>
      <p:pic>
        <p:nvPicPr>
          <p:cNvPr id="17" name="Content Placeholder 16">
            <a:extLst>
              <a:ext uri="{FF2B5EF4-FFF2-40B4-BE49-F238E27FC236}">
                <a16:creationId xmlns:a16="http://schemas.microsoft.com/office/drawing/2014/main" id="{6B6B5F89-D616-3822-9FA2-0F23F4009415}"/>
              </a:ext>
            </a:extLst>
          </p:cNvPr>
          <p:cNvPicPr>
            <a:picLocks noGrp="1" noChangeAspect="1"/>
          </p:cNvPicPr>
          <p:nvPr>
            <p:ph sz="half" idx="2"/>
          </p:nvPr>
        </p:nvPicPr>
        <p:blipFill>
          <a:blip r:embed="rId4"/>
          <a:stretch>
            <a:fillRect/>
          </a:stretch>
        </p:blipFill>
        <p:spPr>
          <a:xfrm>
            <a:off x="6172200" y="2027690"/>
            <a:ext cx="5181600" cy="3947208"/>
          </a:xfrm>
        </p:spPr>
      </p:pic>
      <p:cxnSp>
        <p:nvCxnSpPr>
          <p:cNvPr id="13" name="Straight Arrow Connector 12">
            <a:extLst>
              <a:ext uri="{FF2B5EF4-FFF2-40B4-BE49-F238E27FC236}">
                <a16:creationId xmlns:a16="http://schemas.microsoft.com/office/drawing/2014/main" id="{178DA7F2-BBA5-E43C-EF32-96C9ED525D75}"/>
              </a:ext>
            </a:extLst>
          </p:cNvPr>
          <p:cNvCxnSpPr>
            <a:cxnSpLocks/>
          </p:cNvCxnSpPr>
          <p:nvPr/>
        </p:nvCxnSpPr>
        <p:spPr>
          <a:xfrm flipV="1">
            <a:off x="3881120" y="2880360"/>
            <a:ext cx="2773680" cy="291592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F550D9C-C4F7-1CF7-7670-5A03A8C6BD88}"/>
              </a:ext>
            </a:extLst>
          </p:cNvPr>
          <p:cNvSpPr/>
          <p:nvPr/>
        </p:nvSpPr>
        <p:spPr>
          <a:xfrm>
            <a:off x="6019800" y="4597400"/>
            <a:ext cx="5455920" cy="147828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68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6DD8-9279-B228-4801-13EB15EB4004}"/>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271D9216-EDF3-CF56-6F4B-98F474690156}"/>
              </a:ext>
            </a:extLst>
          </p:cNvPr>
          <p:cNvSpPr>
            <a:spLocks noGrp="1"/>
          </p:cNvSpPr>
          <p:nvPr>
            <p:ph idx="1"/>
          </p:nvPr>
        </p:nvSpPr>
        <p:spPr/>
        <p:txBody>
          <a:bodyPr/>
          <a:lstStyle/>
          <a:p>
            <a:r>
              <a:rPr lang="en-US" dirty="0"/>
              <a:t>Navigate website</a:t>
            </a:r>
          </a:p>
          <a:p>
            <a:r>
              <a:rPr lang="en-US" dirty="0"/>
              <a:t>Show a preview of the truss dataset</a:t>
            </a:r>
          </a:p>
          <a:p>
            <a:r>
              <a:rPr lang="en-US" dirty="0"/>
              <a:t>Determine region of interest</a:t>
            </a:r>
          </a:p>
          <a:p>
            <a:r>
              <a:rPr lang="en-US" dirty="0"/>
              <a:t>Query dataset in a notebook</a:t>
            </a:r>
          </a:p>
          <a:p>
            <a:r>
              <a:rPr lang="en-US" dirty="0"/>
              <a:t>Visualize defects in the notebook</a:t>
            </a:r>
          </a:p>
        </p:txBody>
      </p:sp>
    </p:spTree>
    <p:extLst>
      <p:ext uri="{BB962C8B-B14F-4D97-AF65-F5344CB8AC3E}">
        <p14:creationId xmlns:p14="http://schemas.microsoft.com/office/powerpoint/2010/main" val="916632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E9EDEB-D0C9-0E0C-901C-754C704148A3}"/>
              </a:ext>
            </a:extLst>
          </p:cNvPr>
          <p:cNvSpPr>
            <a:spLocks noGrp="1"/>
          </p:cNvSpPr>
          <p:nvPr>
            <p:ph type="title"/>
          </p:nvPr>
        </p:nvSpPr>
        <p:spPr/>
        <p:txBody>
          <a:bodyPr/>
          <a:lstStyle/>
          <a:p>
            <a:r>
              <a:rPr lang="en-US" dirty="0"/>
              <a:t>Design and Infrastructure</a:t>
            </a:r>
          </a:p>
        </p:txBody>
      </p:sp>
      <p:sp>
        <p:nvSpPr>
          <p:cNvPr id="5" name="Text Placeholder 4">
            <a:extLst>
              <a:ext uri="{FF2B5EF4-FFF2-40B4-BE49-F238E27FC236}">
                <a16:creationId xmlns:a16="http://schemas.microsoft.com/office/drawing/2014/main" id="{39AD3D38-2897-500C-F095-8587143B08F5}"/>
              </a:ext>
            </a:extLst>
          </p:cNvPr>
          <p:cNvSpPr>
            <a:spLocks noGrp="1"/>
          </p:cNvSpPr>
          <p:nvPr>
            <p:ph type="body" idx="1"/>
          </p:nvPr>
        </p:nvSpPr>
        <p:spPr/>
        <p:txBody>
          <a:bodyPr/>
          <a:lstStyle/>
          <a:p>
            <a:r>
              <a:rPr lang="en-US" dirty="0"/>
              <a:t>Process of creating the repository. Simplicity, time commitment, and cost.</a:t>
            </a:r>
          </a:p>
        </p:txBody>
      </p:sp>
    </p:spTree>
    <p:extLst>
      <p:ext uri="{BB962C8B-B14F-4D97-AF65-F5344CB8AC3E}">
        <p14:creationId xmlns:p14="http://schemas.microsoft.com/office/powerpoint/2010/main" val="1969281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26C49-67EC-14E8-6374-0D90EFF12F08}"/>
              </a:ext>
            </a:extLst>
          </p:cNvPr>
          <p:cNvSpPr>
            <a:spLocks noGrp="1"/>
          </p:cNvSpPr>
          <p:nvPr>
            <p:ph type="title"/>
          </p:nvPr>
        </p:nvSpPr>
        <p:spPr/>
        <p:txBody>
          <a:bodyPr/>
          <a:lstStyle/>
          <a:p>
            <a:r>
              <a:rPr lang="en-US" dirty="0"/>
              <a:t>Bottom-up Design by Observations/Feedback</a:t>
            </a:r>
          </a:p>
        </p:txBody>
      </p:sp>
      <p:sp>
        <p:nvSpPr>
          <p:cNvPr id="3" name="Content Placeholder 2">
            <a:extLst>
              <a:ext uri="{FF2B5EF4-FFF2-40B4-BE49-F238E27FC236}">
                <a16:creationId xmlns:a16="http://schemas.microsoft.com/office/drawing/2014/main" id="{807F28BC-E2A6-1FC2-4112-ED5A0F1CE6A7}"/>
              </a:ext>
            </a:extLst>
          </p:cNvPr>
          <p:cNvSpPr>
            <a:spLocks noGrp="1"/>
          </p:cNvSpPr>
          <p:nvPr>
            <p:ph idx="1"/>
          </p:nvPr>
        </p:nvSpPr>
        <p:spPr/>
        <p:txBody>
          <a:bodyPr/>
          <a:lstStyle/>
          <a:p>
            <a:r>
              <a:rPr lang="en-US" dirty="0"/>
              <a:t>Publication used most of the datasets</a:t>
            </a:r>
          </a:p>
          <a:p>
            <a:pPr lvl="1"/>
            <a:r>
              <a:rPr lang="en-US" dirty="0"/>
              <a:t>Provide machine readable metadata file</a:t>
            </a:r>
          </a:p>
          <a:p>
            <a:r>
              <a:rPr lang="en-US" dirty="0"/>
              <a:t>Publication used previews in figures</a:t>
            </a:r>
          </a:p>
          <a:p>
            <a:pPr lvl="1"/>
            <a:r>
              <a:rPr lang="en-US" dirty="0"/>
              <a:t>Working on adding isovalue, resolution, and precision text to preview</a:t>
            </a:r>
          </a:p>
          <a:p>
            <a:pPr lvl="1"/>
            <a:r>
              <a:rPr lang="en-US" dirty="0"/>
              <a:t>Thinking how to improve quality</a:t>
            </a:r>
          </a:p>
          <a:p>
            <a:r>
              <a:rPr lang="en-US" dirty="0"/>
              <a:t>Publications do not cite individual datasets at times</a:t>
            </a:r>
          </a:p>
          <a:p>
            <a:pPr lvl="1"/>
            <a:r>
              <a:rPr lang="en-US" dirty="0"/>
              <a:t>Plan to list publications citing a dataset (win-win)</a:t>
            </a:r>
          </a:p>
          <a:p>
            <a:r>
              <a:rPr lang="en-US" dirty="0"/>
              <a:t>Slower internet connections in developing countries</a:t>
            </a:r>
          </a:p>
          <a:p>
            <a:pPr lvl="1"/>
            <a:r>
              <a:rPr lang="en-US" dirty="0"/>
              <a:t>Compress previews</a:t>
            </a:r>
          </a:p>
        </p:txBody>
      </p:sp>
    </p:spTree>
    <p:extLst>
      <p:ext uri="{BB962C8B-B14F-4D97-AF65-F5344CB8AC3E}">
        <p14:creationId xmlns:p14="http://schemas.microsoft.com/office/powerpoint/2010/main" val="206261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22959-57A7-7EC2-D822-F81701A1DCB6}"/>
              </a:ext>
            </a:extLst>
          </p:cNvPr>
          <p:cNvSpPr>
            <a:spLocks noGrp="1"/>
          </p:cNvSpPr>
          <p:nvPr>
            <p:ph type="title"/>
          </p:nvPr>
        </p:nvSpPr>
        <p:spPr/>
        <p:txBody>
          <a:bodyPr/>
          <a:lstStyle/>
          <a:p>
            <a:r>
              <a:rPr lang="en-US" dirty="0"/>
              <a:t>Examples of Design Choices</a:t>
            </a:r>
          </a:p>
        </p:txBody>
      </p:sp>
      <p:sp>
        <p:nvSpPr>
          <p:cNvPr id="6" name="Text Placeholder 5">
            <a:extLst>
              <a:ext uri="{FF2B5EF4-FFF2-40B4-BE49-F238E27FC236}">
                <a16:creationId xmlns:a16="http://schemas.microsoft.com/office/drawing/2014/main" id="{341C4D45-747F-FBB3-1F29-254B66818EC7}"/>
              </a:ext>
            </a:extLst>
          </p:cNvPr>
          <p:cNvSpPr>
            <a:spLocks noGrp="1"/>
          </p:cNvSpPr>
          <p:nvPr>
            <p:ph type="body" idx="1"/>
          </p:nvPr>
        </p:nvSpPr>
        <p:spPr/>
        <p:txBody>
          <a:bodyPr/>
          <a:lstStyle/>
          <a:p>
            <a:r>
              <a:rPr lang="en-US" dirty="0"/>
              <a:t>Simple (short term)</a:t>
            </a:r>
          </a:p>
        </p:txBody>
      </p:sp>
      <p:sp>
        <p:nvSpPr>
          <p:cNvPr id="4" name="Content Placeholder 3">
            <a:extLst>
              <a:ext uri="{FF2B5EF4-FFF2-40B4-BE49-F238E27FC236}">
                <a16:creationId xmlns:a16="http://schemas.microsoft.com/office/drawing/2014/main" id="{F176AEBE-DA02-DC15-0398-96917196E341}"/>
              </a:ext>
            </a:extLst>
          </p:cNvPr>
          <p:cNvSpPr>
            <a:spLocks noGrp="1"/>
          </p:cNvSpPr>
          <p:nvPr>
            <p:ph sz="half" idx="2"/>
          </p:nvPr>
        </p:nvSpPr>
        <p:spPr/>
        <p:txBody>
          <a:bodyPr/>
          <a:lstStyle/>
          <a:p>
            <a:r>
              <a:rPr lang="en-US" dirty="0"/>
              <a:t>Dynamic content</a:t>
            </a:r>
          </a:p>
          <a:p>
            <a:r>
              <a:rPr lang="en-US" dirty="0"/>
              <a:t>Apache, Python server</a:t>
            </a:r>
          </a:p>
          <a:p>
            <a:r>
              <a:rPr lang="en-US" dirty="0"/>
              <a:t>2D image previews</a:t>
            </a:r>
          </a:p>
          <a:p>
            <a:r>
              <a:rPr lang="en-US" dirty="0"/>
              <a:t>Server box queries</a:t>
            </a:r>
          </a:p>
          <a:p>
            <a:r>
              <a:rPr lang="en-US" dirty="0"/>
              <a:t>VTK.js rendering</a:t>
            </a:r>
          </a:p>
        </p:txBody>
      </p:sp>
      <p:sp>
        <p:nvSpPr>
          <p:cNvPr id="7" name="Text Placeholder 6">
            <a:extLst>
              <a:ext uri="{FF2B5EF4-FFF2-40B4-BE49-F238E27FC236}">
                <a16:creationId xmlns:a16="http://schemas.microsoft.com/office/drawing/2014/main" id="{C22BAC67-75EA-8E36-AAC3-8B4C970A78DF}"/>
              </a:ext>
            </a:extLst>
          </p:cNvPr>
          <p:cNvSpPr>
            <a:spLocks noGrp="1"/>
          </p:cNvSpPr>
          <p:nvPr>
            <p:ph type="body" sz="quarter" idx="3"/>
          </p:nvPr>
        </p:nvSpPr>
        <p:spPr/>
        <p:txBody>
          <a:bodyPr/>
          <a:lstStyle/>
          <a:p>
            <a:r>
              <a:rPr lang="en-US" dirty="0"/>
              <a:t>Simple (long term)</a:t>
            </a:r>
          </a:p>
        </p:txBody>
      </p:sp>
      <p:sp>
        <p:nvSpPr>
          <p:cNvPr id="5" name="Content Placeholder 4">
            <a:extLst>
              <a:ext uri="{FF2B5EF4-FFF2-40B4-BE49-F238E27FC236}">
                <a16:creationId xmlns:a16="http://schemas.microsoft.com/office/drawing/2014/main" id="{05B89CE1-78DA-9766-D473-1C1CAEBC73EA}"/>
              </a:ext>
            </a:extLst>
          </p:cNvPr>
          <p:cNvSpPr>
            <a:spLocks noGrp="1"/>
          </p:cNvSpPr>
          <p:nvPr>
            <p:ph sz="quarter" idx="4"/>
          </p:nvPr>
        </p:nvSpPr>
        <p:spPr/>
        <p:txBody>
          <a:bodyPr/>
          <a:lstStyle/>
          <a:p>
            <a:r>
              <a:rPr lang="en-US" dirty="0"/>
              <a:t>Static content</a:t>
            </a:r>
          </a:p>
          <a:p>
            <a:r>
              <a:rPr lang="en-US" dirty="0"/>
              <a:t>Go server</a:t>
            </a:r>
          </a:p>
          <a:p>
            <a:r>
              <a:rPr lang="en-US" dirty="0"/>
              <a:t>3D volume previews</a:t>
            </a:r>
          </a:p>
          <a:p>
            <a:r>
              <a:rPr lang="en-US" dirty="0"/>
              <a:t>Client box queries</a:t>
            </a:r>
          </a:p>
          <a:p>
            <a:r>
              <a:rPr lang="en-US" dirty="0"/>
              <a:t>Custom rendering</a:t>
            </a:r>
          </a:p>
          <a:p>
            <a:endParaRPr lang="en-US" dirty="0"/>
          </a:p>
        </p:txBody>
      </p:sp>
      <p:sp>
        <p:nvSpPr>
          <p:cNvPr id="8" name="TextBox 7">
            <a:extLst>
              <a:ext uri="{FF2B5EF4-FFF2-40B4-BE49-F238E27FC236}">
                <a16:creationId xmlns:a16="http://schemas.microsoft.com/office/drawing/2014/main" id="{6577B0E2-F7F2-5961-262A-84F8E59ABC53}"/>
              </a:ext>
            </a:extLst>
          </p:cNvPr>
          <p:cNvSpPr txBox="1"/>
          <p:nvPr/>
        </p:nvSpPr>
        <p:spPr>
          <a:xfrm>
            <a:off x="3336620" y="5481777"/>
            <a:ext cx="5321909" cy="707886"/>
          </a:xfrm>
          <a:prstGeom prst="rect">
            <a:avLst/>
          </a:prstGeom>
          <a:noFill/>
        </p:spPr>
        <p:txBody>
          <a:bodyPr wrap="square" rtlCol="0">
            <a:spAutoFit/>
          </a:bodyPr>
          <a:lstStyle/>
          <a:p>
            <a:r>
              <a:rPr lang="en-US" sz="4000" dirty="0"/>
              <a:t>Move code to the client.</a:t>
            </a:r>
          </a:p>
        </p:txBody>
      </p:sp>
    </p:spTree>
    <p:extLst>
      <p:ext uri="{BB962C8B-B14F-4D97-AF65-F5344CB8AC3E}">
        <p14:creationId xmlns:p14="http://schemas.microsoft.com/office/powerpoint/2010/main" val="237497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42EE8-79DF-22F1-1D62-190EB5D8526D}"/>
              </a:ext>
            </a:extLst>
          </p:cNvPr>
          <p:cNvSpPr>
            <a:spLocks noGrp="1"/>
          </p:cNvSpPr>
          <p:nvPr>
            <p:ph type="title"/>
          </p:nvPr>
        </p:nvSpPr>
        <p:spPr/>
        <p:txBody>
          <a:bodyPr/>
          <a:lstStyle/>
          <a:p>
            <a:r>
              <a:rPr lang="en-US" dirty="0"/>
              <a:t>Case Study: Precomputed Previews are Simple and Robust</a:t>
            </a:r>
          </a:p>
        </p:txBody>
      </p:sp>
      <p:sp>
        <p:nvSpPr>
          <p:cNvPr id="3" name="Content Placeholder 2">
            <a:extLst>
              <a:ext uri="{FF2B5EF4-FFF2-40B4-BE49-F238E27FC236}">
                <a16:creationId xmlns:a16="http://schemas.microsoft.com/office/drawing/2014/main" id="{E9D81B6A-2BAB-38DB-82E8-CAE32DBF33A2}"/>
              </a:ext>
            </a:extLst>
          </p:cNvPr>
          <p:cNvSpPr>
            <a:spLocks noGrp="1"/>
          </p:cNvSpPr>
          <p:nvPr>
            <p:ph sz="half" idx="1"/>
          </p:nvPr>
        </p:nvSpPr>
        <p:spPr/>
        <p:txBody>
          <a:bodyPr/>
          <a:lstStyle/>
          <a:p>
            <a:r>
              <a:rPr lang="en-US" dirty="0"/>
              <a:t>Computing previews on demand on server is not robust</a:t>
            </a:r>
          </a:p>
          <a:p>
            <a:r>
              <a:rPr lang="en-US" dirty="0"/>
              <a:t>Precomputed previews:</a:t>
            </a:r>
          </a:p>
          <a:p>
            <a:pPr lvl="1"/>
            <a:r>
              <a:rPr lang="en-US" dirty="0"/>
              <a:t>Simple deployment (only file server)</a:t>
            </a:r>
          </a:p>
          <a:p>
            <a:pPr lvl="1"/>
            <a:r>
              <a:rPr lang="en-US" dirty="0"/>
              <a:t>Predictable performance</a:t>
            </a:r>
          </a:p>
          <a:p>
            <a:pPr lvl="1"/>
            <a:r>
              <a:rPr lang="en-US" dirty="0"/>
              <a:t>Predictable memory usage</a:t>
            </a:r>
          </a:p>
          <a:p>
            <a:endParaRPr lang="en-US" dirty="0"/>
          </a:p>
        </p:txBody>
      </p:sp>
      <p:pic>
        <p:nvPicPr>
          <p:cNvPr id="7" name="Content Placeholder 6">
            <a:extLst>
              <a:ext uri="{FF2B5EF4-FFF2-40B4-BE49-F238E27FC236}">
                <a16:creationId xmlns:a16="http://schemas.microsoft.com/office/drawing/2014/main" id="{3E7D8875-E449-A38A-9784-DB113389D0AA}"/>
              </a:ext>
            </a:extLst>
          </p:cNvPr>
          <p:cNvPicPr>
            <a:picLocks noGrp="1" noChangeAspect="1"/>
          </p:cNvPicPr>
          <p:nvPr>
            <p:ph sz="half" idx="2"/>
          </p:nvPr>
        </p:nvPicPr>
        <p:blipFill>
          <a:blip r:embed="rId3"/>
          <a:stretch>
            <a:fillRect/>
          </a:stretch>
        </p:blipFill>
        <p:spPr>
          <a:xfrm>
            <a:off x="6644654" y="1825625"/>
            <a:ext cx="4236692" cy="4351338"/>
          </a:xfrm>
          <a:prstGeom prst="rect">
            <a:avLst/>
          </a:prstGeom>
        </p:spPr>
      </p:pic>
    </p:spTree>
    <p:extLst>
      <p:ext uri="{BB962C8B-B14F-4D97-AF65-F5344CB8AC3E}">
        <p14:creationId xmlns:p14="http://schemas.microsoft.com/office/powerpoint/2010/main" val="3472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C64F-E5FF-4BAE-7A81-2F2BCF467BE5}"/>
              </a:ext>
            </a:extLst>
          </p:cNvPr>
          <p:cNvSpPr>
            <a:spLocks noGrp="1"/>
          </p:cNvSpPr>
          <p:nvPr>
            <p:ph type="title"/>
          </p:nvPr>
        </p:nvSpPr>
        <p:spPr/>
        <p:txBody>
          <a:bodyPr/>
          <a:lstStyle/>
          <a:p>
            <a:r>
              <a:rPr lang="en-US" dirty="0"/>
              <a:t>Raw File Format and Checksums for Data Integrity</a:t>
            </a:r>
          </a:p>
        </p:txBody>
      </p:sp>
      <p:sp>
        <p:nvSpPr>
          <p:cNvPr id="3" name="Content Placeholder 2">
            <a:extLst>
              <a:ext uri="{FF2B5EF4-FFF2-40B4-BE49-F238E27FC236}">
                <a16:creationId xmlns:a16="http://schemas.microsoft.com/office/drawing/2014/main" id="{4C3D6C25-04CA-FA45-3FA9-F77A4D35728C}"/>
              </a:ext>
            </a:extLst>
          </p:cNvPr>
          <p:cNvSpPr>
            <a:spLocks noGrp="1"/>
          </p:cNvSpPr>
          <p:nvPr>
            <p:ph idx="1"/>
          </p:nvPr>
        </p:nvSpPr>
        <p:spPr/>
        <p:txBody>
          <a:bodyPr/>
          <a:lstStyle/>
          <a:p>
            <a:r>
              <a:rPr lang="en-US" dirty="0"/>
              <a:t>Raw format: aneurism_256x256x256_uint8.raw</a:t>
            </a:r>
          </a:p>
          <a:p>
            <a:endParaRPr lang="en-US" dirty="0"/>
          </a:p>
          <a:p>
            <a:endParaRPr lang="en-US" dirty="0"/>
          </a:p>
          <a:p>
            <a:endParaRPr lang="en-US" dirty="0"/>
          </a:p>
          <a:p>
            <a:r>
              <a:rPr lang="en-US" dirty="0"/>
              <a:t>Easy to read in any programming language</a:t>
            </a:r>
          </a:p>
          <a:p>
            <a:r>
              <a:rPr lang="en-US" dirty="0"/>
              <a:t>Directory per dataset to enforce unique identifiers</a:t>
            </a:r>
          </a:p>
          <a:p>
            <a:r>
              <a:rPr lang="en-US" dirty="0"/>
              <a:t>SHA 512 checksum per dataset (the real identifier)</a:t>
            </a:r>
          </a:p>
        </p:txBody>
      </p:sp>
      <p:grpSp>
        <p:nvGrpSpPr>
          <p:cNvPr id="4" name="Group 3">
            <a:extLst>
              <a:ext uri="{FF2B5EF4-FFF2-40B4-BE49-F238E27FC236}">
                <a16:creationId xmlns:a16="http://schemas.microsoft.com/office/drawing/2014/main" id="{B020CCA2-6D90-63BD-9998-A736A6EFFCD6}"/>
              </a:ext>
            </a:extLst>
          </p:cNvPr>
          <p:cNvGrpSpPr/>
          <p:nvPr/>
        </p:nvGrpSpPr>
        <p:grpSpPr>
          <a:xfrm>
            <a:off x="2788358" y="2330689"/>
            <a:ext cx="1048172" cy="963440"/>
            <a:chOff x="2788358" y="2330689"/>
            <a:chExt cx="1048172" cy="963440"/>
          </a:xfrm>
        </p:grpSpPr>
        <p:cxnSp>
          <p:nvCxnSpPr>
            <p:cNvPr id="5" name="Straight Arrow Connector 4">
              <a:extLst>
                <a:ext uri="{FF2B5EF4-FFF2-40B4-BE49-F238E27FC236}">
                  <a16:creationId xmlns:a16="http://schemas.microsoft.com/office/drawing/2014/main" id="{3A2F0B31-45C7-40C0-A9F3-F0952409E47B}"/>
                </a:ext>
              </a:extLst>
            </p:cNvPr>
            <p:cNvCxnSpPr>
              <a:cxnSpLocks/>
              <a:stCxn id="10" idx="0"/>
            </p:cNvCxnSpPr>
            <p:nvPr/>
          </p:nvCxnSpPr>
          <p:spPr>
            <a:xfrm flipV="1">
              <a:off x="3312444" y="2330689"/>
              <a:ext cx="200777" cy="5941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4D60CBA-0D61-FD3B-2C01-BD88FA2495CE}"/>
                </a:ext>
              </a:extLst>
            </p:cNvPr>
            <p:cNvSpPr txBox="1"/>
            <p:nvPr/>
          </p:nvSpPr>
          <p:spPr>
            <a:xfrm>
              <a:off x="2788358" y="2924797"/>
              <a:ext cx="1048172" cy="369332"/>
            </a:xfrm>
            <a:prstGeom prst="rect">
              <a:avLst/>
            </a:prstGeom>
            <a:noFill/>
          </p:spPr>
          <p:txBody>
            <a:bodyPr wrap="none" rtlCol="0">
              <a:spAutoFit/>
            </a:bodyPr>
            <a:lstStyle/>
            <a:p>
              <a:r>
                <a:rPr lang="en-US" dirty="0"/>
                <a:t>Identifier</a:t>
              </a:r>
            </a:p>
          </p:txBody>
        </p:sp>
      </p:grpSp>
      <p:grpSp>
        <p:nvGrpSpPr>
          <p:cNvPr id="7" name="Group 6">
            <a:extLst>
              <a:ext uri="{FF2B5EF4-FFF2-40B4-BE49-F238E27FC236}">
                <a16:creationId xmlns:a16="http://schemas.microsoft.com/office/drawing/2014/main" id="{82DA4106-3187-F7A4-53CC-51EF477229BB}"/>
              </a:ext>
            </a:extLst>
          </p:cNvPr>
          <p:cNvGrpSpPr/>
          <p:nvPr/>
        </p:nvGrpSpPr>
        <p:grpSpPr>
          <a:xfrm>
            <a:off x="4146706" y="2330689"/>
            <a:ext cx="2544351" cy="963440"/>
            <a:chOff x="4146706" y="2330689"/>
            <a:chExt cx="2544351" cy="963440"/>
          </a:xfrm>
        </p:grpSpPr>
        <p:cxnSp>
          <p:nvCxnSpPr>
            <p:cNvPr id="6" name="Straight Arrow Connector 5">
              <a:extLst>
                <a:ext uri="{FF2B5EF4-FFF2-40B4-BE49-F238E27FC236}">
                  <a16:creationId xmlns:a16="http://schemas.microsoft.com/office/drawing/2014/main" id="{7654B874-8097-1CED-6E66-153278466FCF}"/>
                </a:ext>
              </a:extLst>
            </p:cNvPr>
            <p:cNvCxnSpPr>
              <a:cxnSpLocks/>
              <a:stCxn id="12" idx="0"/>
            </p:cNvCxnSpPr>
            <p:nvPr/>
          </p:nvCxnSpPr>
          <p:spPr>
            <a:xfrm flipV="1">
              <a:off x="5418882" y="2330689"/>
              <a:ext cx="5185" cy="5941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9C29437-010A-1FC3-A4FA-E6705E45A0C9}"/>
                </a:ext>
              </a:extLst>
            </p:cNvPr>
            <p:cNvSpPr txBox="1"/>
            <p:nvPr/>
          </p:nvSpPr>
          <p:spPr>
            <a:xfrm>
              <a:off x="4146706" y="2924797"/>
              <a:ext cx="2544351" cy="369332"/>
            </a:xfrm>
            <a:prstGeom prst="rect">
              <a:avLst/>
            </a:prstGeom>
            <a:noFill/>
          </p:spPr>
          <p:txBody>
            <a:bodyPr wrap="none" rtlCol="0">
              <a:spAutoFit/>
            </a:bodyPr>
            <a:lstStyle/>
            <a:p>
              <a:r>
                <a:rPr lang="en-US" dirty="0"/>
                <a:t>Width, height, and depth</a:t>
              </a:r>
            </a:p>
          </p:txBody>
        </p:sp>
      </p:grpSp>
      <p:grpSp>
        <p:nvGrpSpPr>
          <p:cNvPr id="9" name="Group 8">
            <a:extLst>
              <a:ext uri="{FF2B5EF4-FFF2-40B4-BE49-F238E27FC236}">
                <a16:creationId xmlns:a16="http://schemas.microsoft.com/office/drawing/2014/main" id="{8738DDA7-4FF0-F79A-C377-5367B288209B}"/>
              </a:ext>
            </a:extLst>
          </p:cNvPr>
          <p:cNvGrpSpPr/>
          <p:nvPr/>
        </p:nvGrpSpPr>
        <p:grpSpPr>
          <a:xfrm>
            <a:off x="7003768" y="2330689"/>
            <a:ext cx="1091837" cy="963440"/>
            <a:chOff x="7003768" y="2330689"/>
            <a:chExt cx="1091837" cy="963440"/>
          </a:xfrm>
        </p:grpSpPr>
        <p:cxnSp>
          <p:nvCxnSpPr>
            <p:cNvPr id="8" name="Straight Arrow Connector 7">
              <a:extLst>
                <a:ext uri="{FF2B5EF4-FFF2-40B4-BE49-F238E27FC236}">
                  <a16:creationId xmlns:a16="http://schemas.microsoft.com/office/drawing/2014/main" id="{51653FA9-4796-7739-1E37-554DAAD11911}"/>
                </a:ext>
              </a:extLst>
            </p:cNvPr>
            <p:cNvCxnSpPr>
              <a:cxnSpLocks/>
            </p:cNvCxnSpPr>
            <p:nvPr/>
          </p:nvCxnSpPr>
          <p:spPr>
            <a:xfrm flipH="1" flipV="1">
              <a:off x="7184571" y="2330689"/>
              <a:ext cx="362580" cy="5941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132B6FE-EAF9-3AD6-3313-E6B92FA44213}"/>
                </a:ext>
              </a:extLst>
            </p:cNvPr>
            <p:cNvSpPr txBox="1"/>
            <p:nvPr/>
          </p:nvSpPr>
          <p:spPr>
            <a:xfrm>
              <a:off x="7003768" y="2924797"/>
              <a:ext cx="1091837" cy="369332"/>
            </a:xfrm>
            <a:prstGeom prst="rect">
              <a:avLst/>
            </a:prstGeom>
            <a:noFill/>
          </p:spPr>
          <p:txBody>
            <a:bodyPr wrap="none" rtlCol="0">
              <a:spAutoFit/>
            </a:bodyPr>
            <a:lstStyle/>
            <a:p>
              <a:r>
                <a:rPr lang="en-US" dirty="0"/>
                <a:t>Data type</a:t>
              </a:r>
            </a:p>
          </p:txBody>
        </p:sp>
      </p:grpSp>
    </p:spTree>
    <p:extLst>
      <p:ext uri="{BB962C8B-B14F-4D97-AF65-F5344CB8AC3E}">
        <p14:creationId xmlns:p14="http://schemas.microsoft.com/office/powerpoint/2010/main" val="136392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1DA-1382-7CBD-0493-3B33E2F270E4}"/>
              </a:ext>
            </a:extLst>
          </p:cNvPr>
          <p:cNvSpPr>
            <a:spLocks noGrp="1"/>
          </p:cNvSpPr>
          <p:nvPr>
            <p:ph type="title"/>
          </p:nvPr>
        </p:nvSpPr>
        <p:spPr/>
        <p:txBody>
          <a:bodyPr/>
          <a:lstStyle/>
          <a:p>
            <a:r>
              <a:rPr lang="en-US" dirty="0"/>
              <a:t>We Commit to Maintain Links Indefinitely</a:t>
            </a:r>
          </a:p>
        </p:txBody>
      </p:sp>
      <p:sp>
        <p:nvSpPr>
          <p:cNvPr id="3" name="Content Placeholder 2">
            <a:extLst>
              <a:ext uri="{FF2B5EF4-FFF2-40B4-BE49-F238E27FC236}">
                <a16:creationId xmlns:a16="http://schemas.microsoft.com/office/drawing/2014/main" id="{2D91279E-1978-62F3-9AE0-F2A289FE6018}"/>
              </a:ext>
            </a:extLst>
          </p:cNvPr>
          <p:cNvSpPr>
            <a:spLocks noGrp="1"/>
          </p:cNvSpPr>
          <p:nvPr>
            <p:ph idx="1"/>
          </p:nvPr>
        </p:nvSpPr>
        <p:spPr/>
        <p:txBody>
          <a:bodyPr/>
          <a:lstStyle/>
          <a:p>
            <a:r>
              <a:rPr lang="en-US" dirty="0"/>
              <a:t>People refer online to raw files using the links</a:t>
            </a:r>
          </a:p>
          <a:p>
            <a:r>
              <a:rPr lang="en-US" dirty="0"/>
              <a:t>Solution:</a:t>
            </a:r>
          </a:p>
          <a:p>
            <a:pPr lvl="1"/>
            <a:r>
              <a:rPr lang="en-US" dirty="0"/>
              <a:t>All links go through fixed domain</a:t>
            </a:r>
          </a:p>
          <a:p>
            <a:pPr lvl="1"/>
            <a:r>
              <a:rPr lang="en-US" dirty="0"/>
              <a:t>Server redirects requests to backing server</a:t>
            </a:r>
          </a:p>
          <a:p>
            <a:r>
              <a:rPr lang="en-US" b="1" dirty="0"/>
              <a:t>Test checking links</a:t>
            </a:r>
          </a:p>
        </p:txBody>
      </p:sp>
    </p:spTree>
    <p:extLst>
      <p:ext uri="{BB962C8B-B14F-4D97-AF65-F5344CB8AC3E}">
        <p14:creationId xmlns:p14="http://schemas.microsoft.com/office/powerpoint/2010/main" val="274736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56D6-2F83-9BC1-E54F-0B804AD79787}"/>
              </a:ext>
            </a:extLst>
          </p:cNvPr>
          <p:cNvSpPr>
            <a:spLocks noGrp="1"/>
          </p:cNvSpPr>
          <p:nvPr>
            <p:ph type="title"/>
          </p:nvPr>
        </p:nvSpPr>
        <p:spPr/>
        <p:txBody>
          <a:bodyPr/>
          <a:lstStyle/>
          <a:p>
            <a:r>
              <a:rPr lang="en-US" dirty="0"/>
              <a:t>Repository on AWS Server and File Server</a:t>
            </a:r>
          </a:p>
        </p:txBody>
      </p:sp>
      <p:sp>
        <p:nvSpPr>
          <p:cNvPr id="3" name="Content Placeholder 2">
            <a:extLst>
              <a:ext uri="{FF2B5EF4-FFF2-40B4-BE49-F238E27FC236}">
                <a16:creationId xmlns:a16="http://schemas.microsoft.com/office/drawing/2014/main" id="{282E12DB-8898-1626-935E-90D185168C2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9FDAA0E9-9AF8-609A-3932-EB1CF06EE8E0}"/>
              </a:ext>
            </a:extLst>
          </p:cNvPr>
          <p:cNvPicPr>
            <a:picLocks noChangeAspect="1"/>
          </p:cNvPicPr>
          <p:nvPr/>
        </p:nvPicPr>
        <p:blipFill>
          <a:blip r:embed="rId3"/>
          <a:stretch>
            <a:fillRect/>
          </a:stretch>
        </p:blipFill>
        <p:spPr>
          <a:xfrm>
            <a:off x="402126" y="2456519"/>
            <a:ext cx="5517409" cy="2731062"/>
          </a:xfrm>
          <a:prstGeom prst="rect">
            <a:avLst/>
          </a:prstGeom>
        </p:spPr>
      </p:pic>
      <p:sp>
        <p:nvSpPr>
          <p:cNvPr id="6" name="TextBox 5">
            <a:extLst>
              <a:ext uri="{FF2B5EF4-FFF2-40B4-BE49-F238E27FC236}">
                <a16:creationId xmlns:a16="http://schemas.microsoft.com/office/drawing/2014/main" id="{3D1AC910-FC60-9F01-C732-1BEA5B6333C6}"/>
              </a:ext>
            </a:extLst>
          </p:cNvPr>
          <p:cNvSpPr txBox="1"/>
          <p:nvPr/>
        </p:nvSpPr>
        <p:spPr>
          <a:xfrm>
            <a:off x="1925052" y="5312940"/>
            <a:ext cx="3157339" cy="369332"/>
          </a:xfrm>
          <a:prstGeom prst="rect">
            <a:avLst/>
          </a:prstGeom>
          <a:noFill/>
        </p:spPr>
        <p:txBody>
          <a:bodyPr wrap="none" rtlCol="0">
            <a:spAutoFit/>
          </a:bodyPr>
          <a:lstStyle/>
          <a:p>
            <a:r>
              <a:rPr lang="en-US" dirty="0"/>
              <a:t>AWS instance for fixed domain.</a:t>
            </a:r>
          </a:p>
        </p:txBody>
      </p:sp>
      <p:grpSp>
        <p:nvGrpSpPr>
          <p:cNvPr id="10" name="Group 9">
            <a:extLst>
              <a:ext uri="{FF2B5EF4-FFF2-40B4-BE49-F238E27FC236}">
                <a16:creationId xmlns:a16="http://schemas.microsoft.com/office/drawing/2014/main" id="{1B20AF70-3CC4-E37F-45F5-80DEAA515A07}"/>
              </a:ext>
            </a:extLst>
          </p:cNvPr>
          <p:cNvGrpSpPr/>
          <p:nvPr/>
        </p:nvGrpSpPr>
        <p:grpSpPr>
          <a:xfrm>
            <a:off x="5749453" y="1458222"/>
            <a:ext cx="4991386" cy="4135153"/>
            <a:chOff x="5749453" y="1458222"/>
            <a:chExt cx="4991386" cy="4135153"/>
          </a:xfrm>
        </p:grpSpPr>
        <p:grpSp>
          <p:nvGrpSpPr>
            <p:cNvPr id="4" name="Group 3">
              <a:extLst>
                <a:ext uri="{FF2B5EF4-FFF2-40B4-BE49-F238E27FC236}">
                  <a16:creationId xmlns:a16="http://schemas.microsoft.com/office/drawing/2014/main" id="{34569262-86E3-2222-2CD0-0090DEBAF938}"/>
                </a:ext>
              </a:extLst>
            </p:cNvPr>
            <p:cNvGrpSpPr/>
            <p:nvPr/>
          </p:nvGrpSpPr>
          <p:grpSpPr>
            <a:xfrm>
              <a:off x="5749453" y="4300840"/>
              <a:ext cx="4991386" cy="1292535"/>
              <a:chOff x="5754533" y="3705726"/>
              <a:chExt cx="4991386" cy="1292535"/>
            </a:xfrm>
          </p:grpSpPr>
          <p:cxnSp>
            <p:nvCxnSpPr>
              <p:cNvPr id="8" name="Straight Arrow Connector 7">
                <a:extLst>
                  <a:ext uri="{FF2B5EF4-FFF2-40B4-BE49-F238E27FC236}">
                    <a16:creationId xmlns:a16="http://schemas.microsoft.com/office/drawing/2014/main" id="{3B68B873-09EA-1967-647D-F05FFE0496D7}"/>
                  </a:ext>
                </a:extLst>
              </p:cNvPr>
              <p:cNvCxnSpPr>
                <a:cxnSpLocks/>
                <a:endCxn id="9" idx="1"/>
              </p:cNvCxnSpPr>
              <p:nvPr/>
            </p:nvCxnSpPr>
            <p:spPr>
              <a:xfrm>
                <a:off x="5754533" y="4104487"/>
                <a:ext cx="2578195" cy="24750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Flowchart: Process 8">
                <a:extLst>
                  <a:ext uri="{FF2B5EF4-FFF2-40B4-BE49-F238E27FC236}">
                    <a16:creationId xmlns:a16="http://schemas.microsoft.com/office/drawing/2014/main" id="{196F65E1-2A18-2B27-E3EE-BA1D7A43F111}"/>
                  </a:ext>
                </a:extLst>
              </p:cNvPr>
              <p:cNvSpPr/>
              <p:nvPr/>
            </p:nvSpPr>
            <p:spPr>
              <a:xfrm>
                <a:off x="8332728" y="3705726"/>
                <a:ext cx="2413191" cy="129253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SCI file server (desktop in Valerio’s office)</a:t>
                </a:r>
              </a:p>
            </p:txBody>
          </p:sp>
        </p:grpSp>
        <p:pic>
          <p:nvPicPr>
            <p:cNvPr id="7" name="Picture 6" descr="Text, whiteboard&#10;&#10;Description automatically generated">
              <a:extLst>
                <a:ext uri="{FF2B5EF4-FFF2-40B4-BE49-F238E27FC236}">
                  <a16:creationId xmlns:a16="http://schemas.microsoft.com/office/drawing/2014/main" id="{F8C4DDEF-D18D-C21B-7C9F-0754334455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146668" y="2065286"/>
              <a:ext cx="2775149" cy="1561021"/>
            </a:xfrm>
            <a:prstGeom prst="rect">
              <a:avLst/>
            </a:prstGeom>
          </p:spPr>
        </p:pic>
      </p:grpSp>
      <p:sp>
        <p:nvSpPr>
          <p:cNvPr id="12" name="TextBox 11">
            <a:extLst>
              <a:ext uri="{FF2B5EF4-FFF2-40B4-BE49-F238E27FC236}">
                <a16:creationId xmlns:a16="http://schemas.microsoft.com/office/drawing/2014/main" id="{51786ADD-7439-7F9A-C186-D52E9B26870B}"/>
              </a:ext>
            </a:extLst>
          </p:cNvPr>
          <p:cNvSpPr txBox="1"/>
          <p:nvPr/>
        </p:nvSpPr>
        <p:spPr>
          <a:xfrm>
            <a:off x="3703320" y="6238486"/>
            <a:ext cx="4556760" cy="523220"/>
          </a:xfrm>
          <a:prstGeom prst="rect">
            <a:avLst/>
          </a:prstGeom>
          <a:noFill/>
        </p:spPr>
        <p:txBody>
          <a:bodyPr wrap="square">
            <a:spAutoFit/>
          </a:bodyPr>
          <a:lstStyle/>
          <a:p>
            <a:r>
              <a:rPr lang="en-US" sz="2800" dirty="0" err="1"/>
              <a:t>Downnotifier</a:t>
            </a:r>
            <a:r>
              <a:rPr lang="en-US" sz="2800" dirty="0"/>
              <a:t> on both servers</a:t>
            </a:r>
          </a:p>
        </p:txBody>
      </p:sp>
    </p:spTree>
    <p:extLst>
      <p:ext uri="{BB962C8B-B14F-4D97-AF65-F5344CB8AC3E}">
        <p14:creationId xmlns:p14="http://schemas.microsoft.com/office/powerpoint/2010/main" val="37715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1712-D237-E3F5-8F40-6A938E0733A5}"/>
              </a:ext>
            </a:extLst>
          </p:cNvPr>
          <p:cNvSpPr>
            <a:spLocks noGrp="1"/>
          </p:cNvSpPr>
          <p:nvPr>
            <p:ph type="title"/>
          </p:nvPr>
        </p:nvSpPr>
        <p:spPr/>
        <p:txBody>
          <a:bodyPr/>
          <a:lstStyle/>
          <a:p>
            <a:r>
              <a:rPr lang="en-US" dirty="0"/>
              <a:t>Future Improvement to the Repository</a:t>
            </a:r>
          </a:p>
        </p:txBody>
      </p:sp>
      <p:sp>
        <p:nvSpPr>
          <p:cNvPr id="3" name="Content Placeholder 2">
            <a:extLst>
              <a:ext uri="{FF2B5EF4-FFF2-40B4-BE49-F238E27FC236}">
                <a16:creationId xmlns:a16="http://schemas.microsoft.com/office/drawing/2014/main" id="{3B71DA5E-5332-F539-CEC8-7FAD7AF75873}"/>
              </a:ext>
            </a:extLst>
          </p:cNvPr>
          <p:cNvSpPr>
            <a:spLocks noGrp="1"/>
          </p:cNvSpPr>
          <p:nvPr>
            <p:ph idx="1"/>
          </p:nvPr>
        </p:nvSpPr>
        <p:spPr/>
        <p:txBody>
          <a:bodyPr/>
          <a:lstStyle/>
          <a:p>
            <a:r>
              <a:rPr lang="en-US" dirty="0"/>
              <a:t>Unique global identifier per dataset</a:t>
            </a:r>
          </a:p>
          <a:p>
            <a:pPr lvl="1"/>
            <a:r>
              <a:rPr lang="en-US" dirty="0"/>
              <a:t>Need to be short to be cited (maybe </a:t>
            </a:r>
            <a:r>
              <a:rPr lang="en-US"/>
              <a:t>first N </a:t>
            </a:r>
            <a:r>
              <a:rPr lang="en-US" dirty="0"/>
              <a:t>characters of SHA 512?)</a:t>
            </a:r>
          </a:p>
          <a:p>
            <a:r>
              <a:rPr lang="en-US" dirty="0"/>
              <a:t>Incentive needed for researchers to cite individual datasets</a:t>
            </a:r>
          </a:p>
          <a:p>
            <a:pPr lvl="1"/>
            <a:r>
              <a:rPr lang="en-US" dirty="0"/>
              <a:t>Manually add papers citing each dataset to the website</a:t>
            </a:r>
          </a:p>
          <a:p>
            <a:pPr lvl="1"/>
            <a:r>
              <a:rPr lang="en-US" dirty="0"/>
              <a:t>Form for researchers to submit paper and cited datasets</a:t>
            </a:r>
          </a:p>
          <a:p>
            <a:r>
              <a:rPr lang="en-US" dirty="0"/>
              <a:t>Mixed resolution-precision data access</a:t>
            </a:r>
          </a:p>
          <a:p>
            <a:r>
              <a:rPr lang="en-US" dirty="0"/>
              <a:t>Multifield and time varying data</a:t>
            </a:r>
          </a:p>
        </p:txBody>
      </p:sp>
    </p:spTree>
    <p:extLst>
      <p:ext uri="{BB962C8B-B14F-4D97-AF65-F5344CB8AC3E}">
        <p14:creationId xmlns:p14="http://schemas.microsoft.com/office/powerpoint/2010/main" val="147264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32EA8-55CC-67A6-5C17-4D2006D249CD}"/>
              </a:ext>
            </a:extLst>
          </p:cNvPr>
          <p:cNvSpPr>
            <a:spLocks noGrp="1"/>
          </p:cNvSpPr>
          <p:nvPr>
            <p:ph type="title"/>
          </p:nvPr>
        </p:nvSpPr>
        <p:spPr/>
        <p:txBody>
          <a:bodyPr/>
          <a:lstStyle/>
          <a:p>
            <a:r>
              <a:rPr lang="en-US" dirty="0"/>
              <a:t>By Simplicity We Hope to Avoid Death</a:t>
            </a:r>
          </a:p>
        </p:txBody>
      </p:sp>
      <p:sp>
        <p:nvSpPr>
          <p:cNvPr id="3" name="Content Placeholder 2">
            <a:extLst>
              <a:ext uri="{FF2B5EF4-FFF2-40B4-BE49-F238E27FC236}">
                <a16:creationId xmlns:a16="http://schemas.microsoft.com/office/drawing/2014/main" id="{44038B37-FF2B-EB26-52BD-0B82E95FA38C}"/>
              </a:ext>
            </a:extLst>
          </p:cNvPr>
          <p:cNvSpPr>
            <a:spLocks noGrp="1"/>
          </p:cNvSpPr>
          <p:nvPr>
            <p:ph idx="1"/>
          </p:nvPr>
        </p:nvSpPr>
        <p:spPr/>
        <p:txBody>
          <a:bodyPr/>
          <a:lstStyle/>
          <a:p>
            <a:r>
              <a:rPr lang="en-US" dirty="0"/>
              <a:t>Actively working on reducing complexity of deployment</a:t>
            </a:r>
          </a:p>
          <a:p>
            <a:r>
              <a:rPr lang="en-US" dirty="0"/>
              <a:t>Ideally multiple repositories running</a:t>
            </a:r>
          </a:p>
          <a:p>
            <a:r>
              <a:rPr lang="en-US" dirty="0">
                <a:hlinkClick r:id="rId2"/>
              </a:rPr>
              <a:t>https://github.com/sci-visus/open-scivis-datasets</a:t>
            </a:r>
            <a:endParaRPr lang="en-US" dirty="0"/>
          </a:p>
          <a:p>
            <a:pPr marL="0" indent="0">
              <a:buNone/>
            </a:pPr>
            <a:endParaRPr lang="en-US" dirty="0"/>
          </a:p>
        </p:txBody>
      </p:sp>
      <p:grpSp>
        <p:nvGrpSpPr>
          <p:cNvPr id="7" name="Group 6">
            <a:extLst>
              <a:ext uri="{FF2B5EF4-FFF2-40B4-BE49-F238E27FC236}">
                <a16:creationId xmlns:a16="http://schemas.microsoft.com/office/drawing/2014/main" id="{4C8241D2-2099-442E-38DA-7619CEB660DB}"/>
              </a:ext>
            </a:extLst>
          </p:cNvPr>
          <p:cNvGrpSpPr/>
          <p:nvPr/>
        </p:nvGrpSpPr>
        <p:grpSpPr>
          <a:xfrm>
            <a:off x="2700902" y="3933418"/>
            <a:ext cx="5449060" cy="2007861"/>
            <a:chOff x="2700902" y="3933418"/>
            <a:chExt cx="5449060" cy="2007861"/>
          </a:xfrm>
        </p:grpSpPr>
        <p:pic>
          <p:nvPicPr>
            <p:cNvPr id="5" name="Picture 4">
              <a:extLst>
                <a:ext uri="{FF2B5EF4-FFF2-40B4-BE49-F238E27FC236}">
                  <a16:creationId xmlns:a16="http://schemas.microsoft.com/office/drawing/2014/main" id="{BC18C678-FC72-FBAC-384C-387A33BE4463}"/>
                </a:ext>
              </a:extLst>
            </p:cNvPr>
            <p:cNvPicPr>
              <a:picLocks noChangeAspect="1"/>
            </p:cNvPicPr>
            <p:nvPr/>
          </p:nvPicPr>
          <p:blipFill>
            <a:blip r:embed="rId3"/>
            <a:stretch>
              <a:fillRect/>
            </a:stretch>
          </p:blipFill>
          <p:spPr>
            <a:xfrm>
              <a:off x="2700902" y="3933418"/>
              <a:ext cx="5449060" cy="1638529"/>
            </a:xfrm>
            <a:prstGeom prst="rect">
              <a:avLst/>
            </a:prstGeom>
          </p:spPr>
        </p:pic>
        <p:sp>
          <p:nvSpPr>
            <p:cNvPr id="6" name="TextBox 5">
              <a:extLst>
                <a:ext uri="{FF2B5EF4-FFF2-40B4-BE49-F238E27FC236}">
                  <a16:creationId xmlns:a16="http://schemas.microsoft.com/office/drawing/2014/main" id="{A3B27ABE-E7A3-ED31-3B2D-106ECB86A4FF}"/>
                </a:ext>
              </a:extLst>
            </p:cNvPr>
            <p:cNvSpPr txBox="1"/>
            <p:nvPr/>
          </p:nvSpPr>
          <p:spPr>
            <a:xfrm>
              <a:off x="3545068" y="5571947"/>
              <a:ext cx="3760728" cy="369332"/>
            </a:xfrm>
            <a:prstGeom prst="rect">
              <a:avLst/>
            </a:prstGeom>
            <a:noFill/>
          </p:spPr>
          <p:txBody>
            <a:bodyPr wrap="square" rtlCol="0">
              <a:spAutoFit/>
            </a:bodyPr>
            <a:lstStyle/>
            <a:p>
              <a:r>
                <a:rPr lang="en-US" dirty="0"/>
                <a:t>When does Open </a:t>
              </a:r>
              <a:r>
                <a:rPr lang="en-US" dirty="0" err="1"/>
                <a:t>Scivis</a:t>
              </a:r>
              <a:r>
                <a:rPr lang="en-US" dirty="0"/>
                <a:t> Datasets die?</a:t>
              </a:r>
            </a:p>
          </p:txBody>
        </p:sp>
      </p:grpSp>
    </p:spTree>
    <p:extLst>
      <p:ext uri="{BB962C8B-B14F-4D97-AF65-F5344CB8AC3E}">
        <p14:creationId xmlns:p14="http://schemas.microsoft.com/office/powerpoint/2010/main" val="172329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D296-3F8F-3A65-A4A7-DD77D744B06F}"/>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A50A92CB-039F-9F3A-4D8C-9EC83AA16049}"/>
              </a:ext>
            </a:extLst>
          </p:cNvPr>
          <p:cNvSpPr>
            <a:spLocks noGrp="1"/>
          </p:cNvSpPr>
          <p:nvPr>
            <p:ph idx="1"/>
          </p:nvPr>
        </p:nvSpPr>
        <p:spPr/>
        <p:txBody>
          <a:bodyPr>
            <a:normAutofit/>
          </a:bodyPr>
          <a:lstStyle/>
          <a:p>
            <a:r>
              <a:rPr lang="en-US" dirty="0"/>
              <a:t>People who provided datasets</a:t>
            </a:r>
          </a:p>
          <a:p>
            <a:r>
              <a:rPr lang="en-US" dirty="0"/>
              <a:t>LLNL for hackathons</a:t>
            </a:r>
          </a:p>
          <a:p>
            <a:r>
              <a:rPr lang="en-US" dirty="0"/>
              <a:t>SCI for hosting the data</a:t>
            </a:r>
          </a:p>
          <a:p>
            <a:r>
              <a:rPr lang="en-US" dirty="0"/>
              <a:t>NSDF for storage</a:t>
            </a:r>
          </a:p>
          <a:p>
            <a:r>
              <a:rPr lang="en-US" dirty="0"/>
              <a:t>Zfp and OpenVisus libraries</a:t>
            </a:r>
          </a:p>
        </p:txBody>
      </p:sp>
      <p:pic>
        <p:nvPicPr>
          <p:cNvPr id="4" name="Picture 2">
            <a:extLst>
              <a:ext uri="{FF2B5EF4-FFF2-40B4-BE49-F238E27FC236}">
                <a16:creationId xmlns:a16="http://schemas.microsoft.com/office/drawing/2014/main" id="{608DADAA-F9CA-ED36-B1FC-511018F7D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1498" y="5163970"/>
            <a:ext cx="2916691" cy="15021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ational Science Data Fabric">
            <a:extLst>
              <a:ext uri="{FF2B5EF4-FFF2-40B4-BE49-F238E27FC236}">
                <a16:creationId xmlns:a16="http://schemas.microsoft.com/office/drawing/2014/main" id="{30A9C749-9CB0-7634-0D61-A11FC36F7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5870" y="5257800"/>
            <a:ext cx="251460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AEA126F0-1837-41EF-1489-1791DD4BD9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6265" y="5529335"/>
            <a:ext cx="4591550" cy="771380"/>
          </a:xfrm>
          <a:prstGeom prst="rect">
            <a:avLst/>
          </a:prstGeom>
        </p:spPr>
      </p:pic>
    </p:spTree>
    <p:extLst>
      <p:ext uri="{BB962C8B-B14F-4D97-AF65-F5344CB8AC3E}">
        <p14:creationId xmlns:p14="http://schemas.microsoft.com/office/powerpoint/2010/main" val="4090991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5501</TotalTime>
  <Words>853</Words>
  <Application>Microsoft Office PowerPoint</Application>
  <PresentationFormat>Widescreen</PresentationFormat>
  <Paragraphs>136</Paragraphs>
  <Slides>18</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Building a Large-Scale Community Data Portal with Commodity Hardware</vt:lpstr>
      <vt:lpstr>Motivation</vt:lpstr>
      <vt:lpstr>Visualization and Data Analysis Research is Largely Driven by Available Datasets</vt:lpstr>
      <vt:lpstr>Benefits of Public (Contemporary) Datasets</vt:lpstr>
      <vt:lpstr>Open Scivis Datasets Repository</vt:lpstr>
      <vt:lpstr>Curated Repository Provides Research Community with Variety of Volumetric Datasets</vt:lpstr>
      <vt:lpstr>Fast Remote Dataset Access May Change How We Work with Data</vt:lpstr>
      <vt:lpstr>Demo</vt:lpstr>
      <vt:lpstr>Design and Infrastructure</vt:lpstr>
      <vt:lpstr>Bottom-up Design by Observations/Feedback</vt:lpstr>
      <vt:lpstr>Examples of Design Choices</vt:lpstr>
      <vt:lpstr>Case Study: Precomputed Previews are Simple and Robust</vt:lpstr>
      <vt:lpstr>Raw File Format and Checksums for Data Integrity</vt:lpstr>
      <vt:lpstr>We Commit to Maintain Links Indefinitely</vt:lpstr>
      <vt:lpstr>Repository on AWS Server and File Server</vt:lpstr>
      <vt:lpstr>Future Improvement to the Repository</vt:lpstr>
      <vt:lpstr>By Simplicity We Hope to Avoid Death</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PAVOL KLACANSKY</dc:creator>
  <cp:lastModifiedBy>Giorgio Scorzelli</cp:lastModifiedBy>
  <cp:revision>234</cp:revision>
  <dcterms:created xsi:type="dcterms:W3CDTF">2023-04-08T13:34:53Z</dcterms:created>
  <dcterms:modified xsi:type="dcterms:W3CDTF">2023-04-18T01:47:15Z</dcterms:modified>
</cp:coreProperties>
</file>