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jeV/FPDVitXM+g+ejZmvnqU8jt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309cd0e296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2309cd0e296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309cd0e296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2309cd0e296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g2309cd0e296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309cd0e296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309cd0e296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2309cd0e296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309cd0e296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309cd0e296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2309cd0e296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309cd0e296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309cd0e296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2309cd0e296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309cd0e296_1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309cd0e296_1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2309cd0e296_1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309cd0e296_1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309cd0e296_1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2309cd0e296_1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/>
          <p:cNvPicPr preferRelativeResize="0"/>
          <p:nvPr/>
        </p:nvPicPr>
        <p:blipFill rotWithShape="1">
          <a:blip r:embed="rId2">
            <a:alphaModFix/>
          </a:blip>
          <a:srcRect b="1914" l="860" r="13436" t="1339"/>
          <a:stretch/>
        </p:blipFill>
        <p:spPr>
          <a:xfrm>
            <a:off x="0" y="0"/>
            <a:ext cx="12192000" cy="6872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/>
          <p:nvPr>
            <p:ph type="ctrTitle"/>
          </p:nvPr>
        </p:nvSpPr>
        <p:spPr>
          <a:xfrm>
            <a:off x="2184920" y="2019300"/>
            <a:ext cx="7921105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subTitle"/>
          </p:nvPr>
        </p:nvSpPr>
        <p:spPr>
          <a:xfrm>
            <a:off x="2184919" y="4275137"/>
            <a:ext cx="792110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F7FE"/>
              </a:buClr>
              <a:buSzPts val="2400"/>
              <a:buNone/>
              <a:defRPr b="0" sz="2400">
                <a:solidFill>
                  <a:srgbClr val="15F7FE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9" name="Google Shape;19;p5"/>
          <p:cNvPicPr preferRelativeResize="0"/>
          <p:nvPr/>
        </p:nvPicPr>
        <p:blipFill rotWithShape="1">
          <a:blip r:embed="rId3">
            <a:alphaModFix/>
          </a:blip>
          <a:srcRect b="0" l="47793" r="0" t="0"/>
          <a:stretch/>
        </p:blipFill>
        <p:spPr>
          <a:xfrm>
            <a:off x="0" y="2019300"/>
            <a:ext cx="2184920" cy="2255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5"/>
          <p:cNvPicPr preferRelativeResize="0"/>
          <p:nvPr/>
        </p:nvPicPr>
        <p:blipFill rotWithShape="1">
          <a:blip r:embed="rId4">
            <a:alphaModFix/>
          </a:blip>
          <a:srcRect b="0" l="1" r="63167" t="33164"/>
          <a:stretch/>
        </p:blipFill>
        <p:spPr>
          <a:xfrm>
            <a:off x="10106025" y="2043111"/>
            <a:ext cx="2085975" cy="1881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38586" y="505889"/>
            <a:ext cx="4314825" cy="126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466725" y="365125"/>
            <a:ext cx="113537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052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11239500" y="6365875"/>
            <a:ext cx="5810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/>
          <p:cNvPicPr preferRelativeResize="0"/>
          <p:nvPr/>
        </p:nvPicPr>
        <p:blipFill rotWithShape="1">
          <a:blip r:embed="rId2">
            <a:alphaModFix/>
          </a:blip>
          <a:srcRect b="1914" l="860" r="13436" t="1339"/>
          <a:stretch/>
        </p:blipFill>
        <p:spPr>
          <a:xfrm>
            <a:off x="0" y="0"/>
            <a:ext cx="12192000" cy="687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50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/>
          <p:nvPr>
            <p:ph type="title"/>
          </p:nvPr>
        </p:nvSpPr>
        <p:spPr>
          <a:xfrm>
            <a:off x="638176" y="2987916"/>
            <a:ext cx="109061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9" name="Google Shape;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5850" y="376842"/>
            <a:ext cx="3080314" cy="153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836" y="293731"/>
            <a:ext cx="2091320" cy="183397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"/>
          <p:cNvSpPr/>
          <p:nvPr/>
        </p:nvSpPr>
        <p:spPr>
          <a:xfrm>
            <a:off x="0" y="6048375"/>
            <a:ext cx="12192000" cy="8332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7"/>
          <p:cNvPicPr preferRelativeResize="0"/>
          <p:nvPr/>
        </p:nvPicPr>
        <p:blipFill rotWithShape="1">
          <a:blip r:embed="rId6">
            <a:alphaModFix/>
          </a:blip>
          <a:srcRect b="0" l="0" r="0" t="46448"/>
          <a:stretch/>
        </p:blipFill>
        <p:spPr>
          <a:xfrm>
            <a:off x="6047790" y="6189038"/>
            <a:ext cx="5725109" cy="567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7"/>
          <p:cNvPicPr preferRelativeResize="0"/>
          <p:nvPr/>
        </p:nvPicPr>
        <p:blipFill rotWithShape="1">
          <a:blip r:embed="rId6">
            <a:alphaModFix/>
          </a:blip>
          <a:srcRect b="53349" l="0" r="0" t="0"/>
          <a:stretch/>
        </p:blipFill>
        <p:spPr>
          <a:xfrm>
            <a:off x="409574" y="6189775"/>
            <a:ext cx="5725109" cy="494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66725" y="365125"/>
            <a:ext cx="113537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052D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66725" y="1825625"/>
            <a:ext cx="113537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8052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052D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8052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11239500" y="6365875"/>
            <a:ext cx="5810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1" i="0" sz="1800" u="none" cap="none" strike="noStrike">
                <a:solidFill>
                  <a:srgbClr val="15F7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" name="Google Shape;13;p4"/>
          <p:cNvPicPr preferRelativeResize="0"/>
          <p:nvPr/>
        </p:nvPicPr>
        <p:blipFill rotWithShape="1">
          <a:blip r:embed="rId1">
            <a:alphaModFix/>
          </a:blip>
          <a:srcRect b="45966" l="23984" r="11093" t="26249"/>
          <a:stretch/>
        </p:blipFill>
        <p:spPr>
          <a:xfrm>
            <a:off x="1809749" y="6083390"/>
            <a:ext cx="10382251" cy="774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7539" y="6267001"/>
            <a:ext cx="1698242" cy="59099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idades.ibge.gov.br/brasil/rj/japeri/panorama" TargetMode="External"/><Relationship Id="rId4" Type="http://schemas.openxmlformats.org/officeDocument/2006/relationships/hyperlink" Target="http://lattes.cnpq.br/4538807955974945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"/>
          <p:cNvSpPr txBox="1"/>
          <p:nvPr>
            <p:ph type="ctrTitle"/>
          </p:nvPr>
        </p:nvSpPr>
        <p:spPr>
          <a:xfrm>
            <a:off x="2135445" y="2322625"/>
            <a:ext cx="79212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pt-BR"/>
              <a:t>UMA ANÁLISE DO ÍNDICE DE MOBILIDADE URBANA SUSTENTÁVEL SOB A ÓTICA DAS HUMANIDADES DIGITAIS</a:t>
            </a:r>
            <a:endParaRPr/>
          </a:p>
        </p:txBody>
      </p:sp>
      <p:sp>
        <p:nvSpPr>
          <p:cNvPr id="39" name="Google Shape;39;p1"/>
          <p:cNvSpPr txBox="1"/>
          <p:nvPr>
            <p:ph idx="1" type="subTitle"/>
          </p:nvPr>
        </p:nvSpPr>
        <p:spPr>
          <a:xfrm>
            <a:off x="2135444" y="5040062"/>
            <a:ext cx="79212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F7FE"/>
              </a:buClr>
              <a:buSzPct val="100000"/>
              <a:buNone/>
            </a:pPr>
            <a:r>
              <a:rPr lang="pt-BR"/>
              <a:t>Otavio Alves de Brito Lucindo da Silva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F7FE"/>
              </a:buClr>
              <a:buSzPct val="100000"/>
              <a:buNone/>
            </a:pPr>
            <a:r>
              <a:rPr lang="pt-BR"/>
              <a:t>Mestrando em Humanidades Digitais (PPGIHD - UFRRJ)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"/>
          <p:cNvSpPr txBox="1"/>
          <p:nvPr>
            <p:ph type="title"/>
          </p:nvPr>
        </p:nvSpPr>
        <p:spPr>
          <a:xfrm>
            <a:off x="466725" y="365125"/>
            <a:ext cx="113537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052D"/>
              </a:buClr>
              <a:buSzPts val="4400"/>
              <a:buFont typeface="Calibri"/>
              <a:buNone/>
            </a:pPr>
            <a:r>
              <a:rPr lang="pt-BR"/>
              <a:t>Índice de Mobilidade Urbana Sustentável (IMUS)</a:t>
            </a:r>
            <a:endParaRPr/>
          </a:p>
        </p:txBody>
      </p:sp>
      <p:sp>
        <p:nvSpPr>
          <p:cNvPr id="45" name="Google Shape;45;p2"/>
          <p:cNvSpPr txBox="1"/>
          <p:nvPr/>
        </p:nvSpPr>
        <p:spPr>
          <a:xfrm>
            <a:off x="466650" y="1583225"/>
            <a:ext cx="113538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9 Áreas Temáticas (Domínios)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Acessibilidade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Aspectos Ambientais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Aspectos Sociais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Aspectos Políticos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Infra-Estrutura de Transportes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Modos Não-Motorizados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Planejamento Integrado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Tráfego e Circulação Urbana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Sistemas de Transporte Urbano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    37 Temas e 87 indicadores (cerca de 108 dados necessários para elaboração das performances)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309cd0e296_0_1"/>
          <p:cNvSpPr txBox="1"/>
          <p:nvPr>
            <p:ph type="title"/>
          </p:nvPr>
        </p:nvSpPr>
        <p:spPr>
          <a:xfrm>
            <a:off x="466725" y="365125"/>
            <a:ext cx="11353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052D"/>
              </a:buClr>
              <a:buSzPts val="4400"/>
              <a:buFont typeface="Calibri"/>
              <a:buNone/>
            </a:pPr>
            <a:r>
              <a:rPr lang="pt-BR"/>
              <a:t>Transdisciplinariedade: O Potencial das Humanidades Digitais</a:t>
            </a:r>
            <a:endParaRPr/>
          </a:p>
        </p:txBody>
      </p:sp>
      <p:pic>
        <p:nvPicPr>
          <p:cNvPr id="51" name="Google Shape;51;g2309cd0e296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9950" y="2018450"/>
            <a:ext cx="6992100" cy="25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g2309cd0e296_0_1"/>
          <p:cNvSpPr txBox="1"/>
          <p:nvPr/>
        </p:nvSpPr>
        <p:spPr>
          <a:xfrm>
            <a:off x="2599950" y="4604000"/>
            <a:ext cx="75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Calibri"/>
                <a:ea typeface="Calibri"/>
                <a:cs typeface="Calibri"/>
                <a:sym typeface="Calibri"/>
              </a:rPr>
              <a:t>Adaptada a partir da fonte: https://eventos.ufrj.br/evento/i-jornada-nacional-de-humanidades-digitais/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09cd0e296_0_10"/>
          <p:cNvSpPr txBox="1"/>
          <p:nvPr>
            <p:ph type="title"/>
          </p:nvPr>
        </p:nvSpPr>
        <p:spPr>
          <a:xfrm>
            <a:off x="321650" y="74975"/>
            <a:ext cx="113538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Divisão dos Dados do IMUS Por Seção</a:t>
            </a:r>
            <a:endParaRPr/>
          </a:p>
        </p:txBody>
      </p:sp>
      <p:sp>
        <p:nvSpPr>
          <p:cNvPr id="59" name="Google Shape;59;g2309cd0e296_0_10"/>
          <p:cNvSpPr txBox="1"/>
          <p:nvPr>
            <p:ph idx="12" type="sldNum"/>
          </p:nvPr>
        </p:nvSpPr>
        <p:spPr>
          <a:xfrm>
            <a:off x="11239500" y="6365875"/>
            <a:ext cx="581100" cy="3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0" name="Google Shape;60;g2309cd0e296_0_10"/>
          <p:cNvSpPr txBox="1"/>
          <p:nvPr/>
        </p:nvSpPr>
        <p:spPr>
          <a:xfrm>
            <a:off x="715800" y="1279900"/>
            <a:ext cx="111048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AutoNum type="arabicParenBoth"/>
            </a:pPr>
            <a:r>
              <a:rPr b="1" lang="pt-BR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Dados Estruturados</a:t>
            </a:r>
            <a:endParaRPr b="1"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Estão em formato digital de maneira acessível e prontos para serem utilizados.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AutoNum type="arabicParenBoth"/>
            </a:pPr>
            <a:r>
              <a:rPr b="1" lang="pt-BR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Dados Semi-Estruturados</a:t>
            </a:r>
            <a:endParaRPr b="1"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Estão em formato digital porém não necessariamente em um repositório facilmente acessível e geralmente em formato que demanda algum nível de limpeza ou reestruturação.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AutoNum type="arabicParenBoth"/>
            </a:pPr>
            <a:r>
              <a:rPr b="1" lang="pt-BR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Dados Não Estruturados</a:t>
            </a:r>
            <a:endParaRPr b="1"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Estão em repositórios ou afins difusos, em formato digital, costumam demandar métodos de raspagem da web, e dessa forma precisam de maior trabalho para coleta, limpeza e organização dos dados.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AutoNum type="arabicParenBoth"/>
            </a:pPr>
            <a:r>
              <a:rPr b="1" lang="pt-BR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Não Existentes</a:t>
            </a:r>
            <a:endParaRPr b="1"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Não existem de forma digital ou não são acessíveis dessa forma.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g2309cd0e296_0_10"/>
          <p:cNvSpPr txBox="1"/>
          <p:nvPr/>
        </p:nvSpPr>
        <p:spPr>
          <a:xfrm>
            <a:off x="8552050" y="1055700"/>
            <a:ext cx="37059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Information Technology Infrastructure Library - ITIL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(Biblioteca de Infraestrutura de Tecnologia da Informação)</a:t>
            </a:r>
            <a:endParaRPr i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309cd0e296_0_26"/>
          <p:cNvSpPr txBox="1"/>
          <p:nvPr>
            <p:ph type="title"/>
          </p:nvPr>
        </p:nvSpPr>
        <p:spPr>
          <a:xfrm>
            <a:off x="466725" y="141175"/>
            <a:ext cx="113538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Exemplos do Estudo de Caso em Japeri/RJ</a:t>
            </a:r>
            <a:endParaRPr/>
          </a:p>
        </p:txBody>
      </p:sp>
      <p:sp>
        <p:nvSpPr>
          <p:cNvPr id="68" name="Google Shape;68;g2309cd0e296_0_26"/>
          <p:cNvSpPr txBox="1"/>
          <p:nvPr>
            <p:ph idx="12" type="sldNum"/>
          </p:nvPr>
        </p:nvSpPr>
        <p:spPr>
          <a:xfrm>
            <a:off x="11239500" y="6365875"/>
            <a:ext cx="581100" cy="3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9" name="Google Shape;69;g2309cd0e296_0_26"/>
          <p:cNvSpPr txBox="1"/>
          <p:nvPr/>
        </p:nvSpPr>
        <p:spPr>
          <a:xfrm>
            <a:off x="466725" y="1466875"/>
            <a:ext cx="115185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Indicador -&gt; </a:t>
            </a:r>
            <a:r>
              <a:rPr b="1"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Acessibilidade ao Transporte Público (1)</a:t>
            </a:r>
            <a:endParaRPr b="1"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 cálculo é realizado com base na razão entre a </a:t>
            </a:r>
            <a:r>
              <a:rPr lang="pt-BR" sz="3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população atendida pelo transporte público na área urbana </a:t>
            </a: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 o </a:t>
            </a:r>
            <a:r>
              <a:rPr lang="pt-BR" sz="30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total da população residente na área urbana</a:t>
            </a: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Referente ao total da população residente na área urbanizada da cidade, o dado pôde ser encontrado no site do IBGE.</a:t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Quanto a: quais regiões da cidade são urbanas, itinerários e número de linhas. </a:t>
            </a:r>
            <a:endParaRPr sz="30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g2309cd0e296_0_26"/>
          <p:cNvSpPr txBox="1"/>
          <p:nvPr/>
        </p:nvSpPr>
        <p:spPr>
          <a:xfrm rot="675086">
            <a:off x="10349825" y="3337288"/>
            <a:ext cx="1094740" cy="4924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Seção 1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g2309cd0e296_0_26"/>
          <p:cNvSpPr txBox="1"/>
          <p:nvPr/>
        </p:nvSpPr>
        <p:spPr>
          <a:xfrm rot="529640">
            <a:off x="8049143" y="2118031"/>
            <a:ext cx="1094767" cy="4924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Seção 3 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309cd0e296_0_36"/>
          <p:cNvSpPr txBox="1"/>
          <p:nvPr>
            <p:ph type="title"/>
          </p:nvPr>
        </p:nvSpPr>
        <p:spPr>
          <a:xfrm>
            <a:off x="288500" y="-94100"/>
            <a:ext cx="43242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Dado da Seção 1</a:t>
            </a:r>
            <a:endParaRPr/>
          </a:p>
        </p:txBody>
      </p:sp>
      <p:sp>
        <p:nvSpPr>
          <p:cNvPr id="78" name="Google Shape;78;g2309cd0e296_0_36"/>
          <p:cNvSpPr txBox="1"/>
          <p:nvPr>
            <p:ph idx="12" type="sldNum"/>
          </p:nvPr>
        </p:nvSpPr>
        <p:spPr>
          <a:xfrm>
            <a:off x="11239500" y="6365875"/>
            <a:ext cx="581100" cy="3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9" name="Google Shape;79;g2309cd0e296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050" y="1080950"/>
            <a:ext cx="7029475" cy="49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2309cd0e296_0_36"/>
          <p:cNvSpPr txBox="1"/>
          <p:nvPr/>
        </p:nvSpPr>
        <p:spPr>
          <a:xfrm>
            <a:off x="7329575" y="5935475"/>
            <a:ext cx="241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(Silva e Marques, 2022, p.6)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g2309cd0e296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00" y="1231600"/>
            <a:ext cx="4550025" cy="439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2309cd0e296_0_36"/>
          <p:cNvSpPr txBox="1"/>
          <p:nvPr/>
        </p:nvSpPr>
        <p:spPr>
          <a:xfrm>
            <a:off x="1243850" y="5626400"/>
            <a:ext cx="241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Retirado do IBGE Cidades (2023)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g2309cd0e296_0_36"/>
          <p:cNvSpPr txBox="1"/>
          <p:nvPr>
            <p:ph type="title"/>
          </p:nvPr>
        </p:nvSpPr>
        <p:spPr>
          <a:xfrm>
            <a:off x="6303350" y="-94100"/>
            <a:ext cx="43242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Dados da Seção 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309cd0e296_0_48"/>
          <p:cNvSpPr txBox="1"/>
          <p:nvPr>
            <p:ph idx="12" type="sldNum"/>
          </p:nvPr>
        </p:nvSpPr>
        <p:spPr>
          <a:xfrm>
            <a:off x="11239500" y="6365875"/>
            <a:ext cx="581100" cy="3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0" name="Google Shape;90;g2309cd0e296_0_48"/>
          <p:cNvSpPr txBox="1"/>
          <p:nvPr/>
        </p:nvSpPr>
        <p:spPr>
          <a:xfrm>
            <a:off x="440350" y="0"/>
            <a:ext cx="11518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Indicador -&gt; </a:t>
            </a:r>
            <a:r>
              <a:rPr b="1" lang="pt-BR" sz="18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Acessibilidade aos Serviços Essenciais (8)</a:t>
            </a:r>
            <a:endParaRPr b="1" sz="18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 cálculo é realizado com base no </a:t>
            </a:r>
            <a:r>
              <a:rPr lang="pt-BR" sz="1800">
                <a:solidFill>
                  <a:srgbClr val="333333"/>
                </a:solidFill>
                <a:highlight>
                  <a:srgbClr val="15F7FE"/>
                </a:highlight>
                <a:latin typeface="Calibri"/>
                <a:ea typeface="Calibri"/>
                <a:cs typeface="Calibri"/>
                <a:sym typeface="Calibri"/>
              </a:rPr>
              <a:t>percentual da população residente na área urbanizada, que possui acesso direto a serviços de educação e/ou saúde</a:t>
            </a:r>
            <a:r>
              <a:rPr lang="pt-BR" sz="18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Os dados necessários foram encontrados no site da Prefeitura Municipal de Japeri e Inep Data, após foram estruturados em informações georeferenciadas com uso do GeoPy e do QGIS, o uso da malha demarca a região de atendimento.</a:t>
            </a:r>
            <a:endParaRPr sz="18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g2309cd0e296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098" y="2023700"/>
            <a:ext cx="6068675" cy="4229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2309cd0e296_0_48"/>
          <p:cNvSpPr txBox="1"/>
          <p:nvPr/>
        </p:nvSpPr>
        <p:spPr>
          <a:xfrm>
            <a:off x="2883100" y="6348325"/>
            <a:ext cx="606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Elaborado pelo autor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309cd0e296_0_48"/>
          <p:cNvSpPr txBox="1"/>
          <p:nvPr/>
        </p:nvSpPr>
        <p:spPr>
          <a:xfrm rot="373856">
            <a:off x="8951794" y="298162"/>
            <a:ext cx="1094566" cy="4925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Seção 2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09cd0e296_1_4"/>
          <p:cNvSpPr txBox="1"/>
          <p:nvPr>
            <p:ph idx="12" type="sldNum"/>
          </p:nvPr>
        </p:nvSpPr>
        <p:spPr>
          <a:xfrm>
            <a:off x="11239500" y="6365875"/>
            <a:ext cx="581100" cy="3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0" name="Google Shape;100;g2309cd0e296_1_4"/>
          <p:cNvSpPr txBox="1"/>
          <p:nvPr/>
        </p:nvSpPr>
        <p:spPr>
          <a:xfrm>
            <a:off x="590275" y="580900"/>
            <a:ext cx="41544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Indicador -&gt; </a:t>
            </a:r>
            <a:r>
              <a:rPr b="1" lang="pt-BR" sz="2200">
                <a:latin typeface="Calibri"/>
                <a:ea typeface="Calibri"/>
                <a:cs typeface="Calibri"/>
                <a:sym typeface="Calibri"/>
              </a:rPr>
              <a:t>População Exposta ao Ruído de Tráfego (13)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O cálculo é com base no </a:t>
            </a:r>
            <a:r>
              <a:rPr lang="pt-BR" sz="2200">
                <a:highlight>
                  <a:srgbClr val="FF9900"/>
                </a:highlight>
                <a:latin typeface="Calibri"/>
                <a:ea typeface="Calibri"/>
                <a:cs typeface="Calibri"/>
                <a:sym typeface="Calibri"/>
              </a:rPr>
              <a:t>percentual da população exposta a um número de decibéis superior a 65.</a:t>
            </a:r>
            <a:endParaRPr sz="2200">
              <a:highlight>
                <a:srgbClr val="FF99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Calibri"/>
                <a:ea typeface="Calibri"/>
                <a:cs typeface="Calibri"/>
                <a:sym typeface="Calibri"/>
              </a:rPr>
              <a:t>Não foram encontrados estudos realizados na cidade sobre o tema, nem qualquer dado a respeito desse tipo de poluição sobre a cidade, dessa forma os dados coletados tiveram como base o trabalho de campo.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309cd0e296_1_4"/>
          <p:cNvSpPr txBox="1"/>
          <p:nvPr/>
        </p:nvSpPr>
        <p:spPr>
          <a:xfrm>
            <a:off x="5393550" y="5932075"/>
            <a:ext cx="606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Silva e Silva (2022)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g2309cd0e296_1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7075" y="152400"/>
            <a:ext cx="7061676" cy="58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2309cd0e296_1_4"/>
          <p:cNvSpPr txBox="1"/>
          <p:nvPr/>
        </p:nvSpPr>
        <p:spPr>
          <a:xfrm rot="1805960">
            <a:off x="4224470" y="1669764"/>
            <a:ext cx="1094714" cy="4926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Seção 4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title"/>
          </p:nvPr>
        </p:nvSpPr>
        <p:spPr>
          <a:xfrm>
            <a:off x="638176" y="2987916"/>
            <a:ext cx="109061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/>
              <a:t>COSTA, M. S. (2008). Um Índice de Mobilidade Urbana Sustentável. Tese (Doutorado) - Escola de Engenharia de São Carlos, Universidade de São Paulo, São Carlos, 2008.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/>
              <a:t>IBGE Cidades, Japeri, disponível em: </a:t>
            </a:r>
            <a:r>
              <a:rPr lang="pt-BR" sz="1800">
                <a:uFill>
                  <a:noFill/>
                </a:uFill>
                <a:hlinkClick r:id="rId3"/>
              </a:rPr>
              <a:t>https://cidades.ibge.gov.br/brasil/rj/japeri/panorama</a:t>
            </a:r>
            <a:r>
              <a:rPr lang="pt-BR" sz="1800"/>
              <a:t> acessado em 18 de abril de 2023.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pt-BR" sz="1800">
                <a:uFill>
                  <a:noFill/>
                </a:uFill>
                <a:hlinkClick r:id="rId4"/>
              </a:rPr>
              <a:t>SILVA, O. A. B. L.</a:t>
            </a:r>
            <a:r>
              <a:rPr lang="pt-BR" sz="1800"/>
              <a:t>; SILVA, P. D. . Poluição Sonora: Uma Análise de Japeri/RJ. In: Semana Científica do Agreste Pernambuco - IV Secap, 2022, Garanhuns. Ciências Sociais Aplicadas, 2022. v. 4. p. 2756-2759.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lang="pt-BR" sz="1800"/>
              <a:t>Otavio Alves de Brito Lucindo da Silva, &amp; Maria Aparecida do Nascimento Cavalcanti Marques. (2022). Mobilidade e políticas públicas em transportes: uma análise da cidade de Japeri/RJ. </a:t>
            </a:r>
            <a:r>
              <a:rPr b="0" i="1" lang="pt-BR" sz="1800"/>
              <a:t>Congresso Brasileiro De Ciências E Saberes Multidisciplinares</a:t>
            </a:r>
            <a:r>
              <a:rPr b="0" lang="pt-BR" sz="1800"/>
              <a:t>, 1–9. Recuperado de https://conferenciasunifoa.emnuvens.com.br/tc/article/view/74</a:t>
            </a:r>
            <a:endParaRPr sz="1800"/>
          </a:p>
        </p:txBody>
      </p:sp>
      <p:sp>
        <p:nvSpPr>
          <p:cNvPr id="109" name="Google Shape;109;p3"/>
          <p:cNvSpPr txBox="1"/>
          <p:nvPr>
            <p:ph idx="4294967295" type="sldNum"/>
          </p:nvPr>
        </p:nvSpPr>
        <p:spPr>
          <a:xfrm>
            <a:off x="11610975" y="6365875"/>
            <a:ext cx="581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4750800" y="1253550"/>
            <a:ext cx="3402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09cd0e296_1_19"/>
          <p:cNvSpPr txBox="1"/>
          <p:nvPr>
            <p:ph type="title"/>
          </p:nvPr>
        </p:nvSpPr>
        <p:spPr>
          <a:xfrm>
            <a:off x="638176" y="2987916"/>
            <a:ext cx="109062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MUITO OBRIGADO PELA OPORTUNIDADE!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Dúvidas, comentários ou sugestões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/>
              <a:t>ot.debrito@gmail.com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2023-03-27T23:50:15Z</dcterms:created>
  <dc:creator>Rodrigo dos Santos</dc:creator>
</cp:coreProperties>
</file>