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 Klöcking"/>
  <p:cmAuthor clrIdx="1" id="1" initials="" lastIdx="1" name="Alexander Prent"/>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11-13T13:39:21.682">
    <p:pos x="6000" y="0"/>
    <p:text>this is terrifying and super overwhelming. Can you summarise it somehow with less text?</p:text>
  </p:cm>
  <p:cm authorId="1" idx="1" dt="2022-11-13T13:39:21.682">
    <p:pos x="6000" y="0"/>
    <p:text>Hahaha that's why no-one filled one out...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8a63819574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8a63819574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8a63819574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8a63819574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8c0178cf85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8c0178cf85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8a63819574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8a63819574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904b57fbb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904b57fbb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83ce137ff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83ce137ff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8a63819574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8a6381957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8a63819574_0_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8a63819574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8a6d09bfa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8a6d09bfa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8c0178cf8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8c0178cf8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8a63819574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8a63819574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8a63819574_0_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8a63819574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8a63819574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8a63819574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collection of FAIR implementation choices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8b646e4e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8b646e4e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8b646e4ed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8b646e4ed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8a63819574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8a63819574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8a63819574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8a63819574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collection of FAIR implementation choices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8a63819574_0_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18a63819574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8a63819574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8a63819574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8a63819574_0_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8a63819574_0_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8a63819574_0_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18a63819574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8a63819574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8a63819574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8a638195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18a638195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0" y="668300"/>
            <a:ext cx="8520600" cy="878400"/>
          </a:xfrm>
          <a:prstGeom prst="rect">
            <a:avLst/>
          </a:prstGeom>
        </p:spPr>
        <p:txBody>
          <a:bodyPr anchorCtr="0" anchor="t"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5150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434343"/>
              </a:buClr>
              <a:buSzPts val="2800"/>
              <a:buNone/>
              <a:defRPr sz="2800">
                <a:solidFill>
                  <a:srgbClr val="434343"/>
                </a:solidFill>
              </a:defRPr>
            </a:lvl1pPr>
            <a:lvl2pPr lvl="1" algn="ctr">
              <a:lnSpc>
                <a:spcPct val="100000"/>
              </a:lnSpc>
              <a:spcBef>
                <a:spcPts val="0"/>
              </a:spcBef>
              <a:spcAft>
                <a:spcPts val="0"/>
              </a:spcAft>
              <a:buClr>
                <a:srgbClr val="434343"/>
              </a:buClr>
              <a:buSzPts val="2800"/>
              <a:buNone/>
              <a:defRPr sz="2800">
                <a:solidFill>
                  <a:srgbClr val="434343"/>
                </a:solidFill>
              </a:defRPr>
            </a:lvl2pPr>
            <a:lvl3pPr lvl="2" algn="ctr">
              <a:lnSpc>
                <a:spcPct val="100000"/>
              </a:lnSpc>
              <a:spcBef>
                <a:spcPts val="0"/>
              </a:spcBef>
              <a:spcAft>
                <a:spcPts val="0"/>
              </a:spcAft>
              <a:buClr>
                <a:srgbClr val="434343"/>
              </a:buClr>
              <a:buSzPts val="2800"/>
              <a:buNone/>
              <a:defRPr sz="2800">
                <a:solidFill>
                  <a:srgbClr val="434343"/>
                </a:solidFill>
              </a:defRPr>
            </a:lvl3pPr>
            <a:lvl4pPr lvl="3" algn="ctr">
              <a:lnSpc>
                <a:spcPct val="100000"/>
              </a:lnSpc>
              <a:spcBef>
                <a:spcPts val="0"/>
              </a:spcBef>
              <a:spcAft>
                <a:spcPts val="0"/>
              </a:spcAft>
              <a:buClr>
                <a:srgbClr val="434343"/>
              </a:buClr>
              <a:buSzPts val="2800"/>
              <a:buNone/>
              <a:defRPr sz="2800">
                <a:solidFill>
                  <a:srgbClr val="434343"/>
                </a:solidFill>
              </a:defRPr>
            </a:lvl4pPr>
            <a:lvl5pPr lvl="4" algn="ctr">
              <a:lnSpc>
                <a:spcPct val="100000"/>
              </a:lnSpc>
              <a:spcBef>
                <a:spcPts val="0"/>
              </a:spcBef>
              <a:spcAft>
                <a:spcPts val="0"/>
              </a:spcAft>
              <a:buClr>
                <a:srgbClr val="434343"/>
              </a:buClr>
              <a:buSzPts val="2800"/>
              <a:buNone/>
              <a:defRPr sz="2800">
                <a:solidFill>
                  <a:srgbClr val="434343"/>
                </a:solidFill>
              </a:defRPr>
            </a:lvl5pPr>
            <a:lvl6pPr lvl="5" algn="ctr">
              <a:lnSpc>
                <a:spcPct val="100000"/>
              </a:lnSpc>
              <a:spcBef>
                <a:spcPts val="0"/>
              </a:spcBef>
              <a:spcAft>
                <a:spcPts val="0"/>
              </a:spcAft>
              <a:buClr>
                <a:srgbClr val="434343"/>
              </a:buClr>
              <a:buSzPts val="2800"/>
              <a:buNone/>
              <a:defRPr sz="2800">
                <a:solidFill>
                  <a:srgbClr val="434343"/>
                </a:solidFill>
              </a:defRPr>
            </a:lvl6pPr>
            <a:lvl7pPr lvl="6" algn="ctr">
              <a:lnSpc>
                <a:spcPct val="100000"/>
              </a:lnSpc>
              <a:spcBef>
                <a:spcPts val="0"/>
              </a:spcBef>
              <a:spcAft>
                <a:spcPts val="0"/>
              </a:spcAft>
              <a:buClr>
                <a:srgbClr val="434343"/>
              </a:buClr>
              <a:buSzPts val="2800"/>
              <a:buNone/>
              <a:defRPr sz="2800">
                <a:solidFill>
                  <a:srgbClr val="434343"/>
                </a:solidFill>
              </a:defRPr>
            </a:lvl7pPr>
            <a:lvl8pPr lvl="7" algn="ctr">
              <a:lnSpc>
                <a:spcPct val="100000"/>
              </a:lnSpc>
              <a:spcBef>
                <a:spcPts val="0"/>
              </a:spcBef>
              <a:spcAft>
                <a:spcPts val="0"/>
              </a:spcAft>
              <a:buClr>
                <a:srgbClr val="434343"/>
              </a:buClr>
              <a:buSzPts val="2800"/>
              <a:buNone/>
              <a:defRPr sz="2800">
                <a:solidFill>
                  <a:srgbClr val="434343"/>
                </a:solidFill>
              </a:defRPr>
            </a:lvl8pPr>
            <a:lvl9pPr lvl="8" algn="ctr">
              <a:lnSpc>
                <a:spcPct val="100000"/>
              </a:lnSpc>
              <a:spcBef>
                <a:spcPts val="0"/>
              </a:spcBef>
              <a:spcAft>
                <a:spcPts val="0"/>
              </a:spcAft>
              <a:buClr>
                <a:srgbClr val="434343"/>
              </a:buClr>
              <a:buSzPts val="2800"/>
              <a:buNone/>
              <a:defRPr sz="2800">
                <a:solidFill>
                  <a:srgbClr val="434343"/>
                </a:solidFill>
              </a:defRPr>
            </a:lvl9pPr>
          </a:lstStyle>
          <a:p/>
        </p:txBody>
      </p:sp>
      <p:cxnSp>
        <p:nvCxnSpPr>
          <p:cNvPr id="12" name="Google Shape;12;p2"/>
          <p:cNvCxnSpPr/>
          <p:nvPr/>
        </p:nvCxnSpPr>
        <p:spPr>
          <a:xfrm>
            <a:off x="1245525" y="1699100"/>
            <a:ext cx="6649200" cy="0"/>
          </a:xfrm>
          <a:prstGeom prst="straightConnector1">
            <a:avLst/>
          </a:prstGeom>
          <a:noFill/>
          <a:ln cap="flat" cmpd="sng" w="38100">
            <a:solidFill>
              <a:srgbClr val="4D989E"/>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5" name="Google Shape;15;p3"/>
          <p:cNvSpPr txBox="1"/>
          <p:nvPr>
            <p:ph idx="1" type="body"/>
          </p:nvPr>
        </p:nvSpPr>
        <p:spPr>
          <a:xfrm>
            <a:off x="162300" y="1076275"/>
            <a:ext cx="8819100" cy="3663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434343"/>
              </a:buClr>
              <a:buSzPts val="1800"/>
              <a:buChar char="●"/>
              <a:defRPr>
                <a:solidFill>
                  <a:srgbClr val="434343"/>
                </a:solidFill>
              </a:defRPr>
            </a:lvl1pPr>
            <a:lvl2pPr indent="-317500" lvl="1" marL="914400">
              <a:spcBef>
                <a:spcPts val="0"/>
              </a:spcBef>
              <a:spcAft>
                <a:spcPts val="0"/>
              </a:spcAft>
              <a:buClr>
                <a:srgbClr val="434343"/>
              </a:buClr>
              <a:buSzPts val="1400"/>
              <a:buChar char="○"/>
              <a:defRPr>
                <a:solidFill>
                  <a:srgbClr val="434343"/>
                </a:solidFill>
              </a:defRPr>
            </a:lvl2pPr>
            <a:lvl3pPr indent="-317500" lvl="2" marL="1371600">
              <a:spcBef>
                <a:spcPts val="0"/>
              </a:spcBef>
              <a:spcAft>
                <a:spcPts val="0"/>
              </a:spcAft>
              <a:buClr>
                <a:srgbClr val="434343"/>
              </a:buClr>
              <a:buSzPts val="1400"/>
              <a:buChar char="■"/>
              <a:defRPr>
                <a:solidFill>
                  <a:srgbClr val="434343"/>
                </a:solidFill>
              </a:defRPr>
            </a:lvl3pPr>
            <a:lvl4pPr indent="-317500" lvl="3" marL="1828800">
              <a:spcBef>
                <a:spcPts val="0"/>
              </a:spcBef>
              <a:spcAft>
                <a:spcPts val="0"/>
              </a:spcAft>
              <a:buClr>
                <a:srgbClr val="434343"/>
              </a:buClr>
              <a:buSzPts val="1400"/>
              <a:buChar char="●"/>
              <a:defRPr>
                <a:solidFill>
                  <a:srgbClr val="434343"/>
                </a:solidFill>
              </a:defRPr>
            </a:lvl4pPr>
            <a:lvl5pPr indent="-317500" lvl="4" marL="2286000">
              <a:spcBef>
                <a:spcPts val="0"/>
              </a:spcBef>
              <a:spcAft>
                <a:spcPts val="0"/>
              </a:spcAft>
              <a:buClr>
                <a:srgbClr val="434343"/>
              </a:buClr>
              <a:buSzPts val="1400"/>
              <a:buChar char="○"/>
              <a:defRPr>
                <a:solidFill>
                  <a:srgbClr val="434343"/>
                </a:solidFill>
              </a:defRPr>
            </a:lvl5pPr>
            <a:lvl6pPr indent="-317500" lvl="5" marL="2743200">
              <a:spcBef>
                <a:spcPts val="0"/>
              </a:spcBef>
              <a:spcAft>
                <a:spcPts val="0"/>
              </a:spcAft>
              <a:buClr>
                <a:srgbClr val="434343"/>
              </a:buClr>
              <a:buSzPts val="1400"/>
              <a:buChar char="■"/>
              <a:defRPr>
                <a:solidFill>
                  <a:srgbClr val="434343"/>
                </a:solidFill>
              </a:defRPr>
            </a:lvl6pPr>
            <a:lvl7pPr indent="-317500" lvl="6" marL="3200400">
              <a:spcBef>
                <a:spcPts val="0"/>
              </a:spcBef>
              <a:spcAft>
                <a:spcPts val="0"/>
              </a:spcAft>
              <a:buClr>
                <a:srgbClr val="434343"/>
              </a:buClr>
              <a:buSzPts val="1400"/>
              <a:buChar char="●"/>
              <a:defRPr>
                <a:solidFill>
                  <a:srgbClr val="434343"/>
                </a:solidFill>
              </a:defRPr>
            </a:lvl7pPr>
            <a:lvl8pPr indent="-317500" lvl="7" marL="3657600">
              <a:spcBef>
                <a:spcPts val="0"/>
              </a:spcBef>
              <a:spcAft>
                <a:spcPts val="0"/>
              </a:spcAft>
              <a:buClr>
                <a:srgbClr val="434343"/>
              </a:buClr>
              <a:buSzPts val="1400"/>
              <a:buChar char="○"/>
              <a:defRPr>
                <a:solidFill>
                  <a:srgbClr val="434343"/>
                </a:solidFill>
              </a:defRPr>
            </a:lvl8pPr>
            <a:lvl9pPr indent="-317500" lvl="8" marL="4114800">
              <a:spcBef>
                <a:spcPts val="0"/>
              </a:spcBef>
              <a:spcAft>
                <a:spcPts val="0"/>
              </a:spcAft>
              <a:buClr>
                <a:srgbClr val="434343"/>
              </a:buClr>
              <a:buSzPts val="1400"/>
              <a:buChar char="■"/>
              <a:defRPr>
                <a:solidFill>
                  <a:srgbClr val="434343"/>
                </a:solidFill>
              </a:defRPr>
            </a:lvl9pPr>
          </a:lstStyle>
          <a:p/>
        </p:txBody>
      </p:sp>
      <p:cxnSp>
        <p:nvCxnSpPr>
          <p:cNvPr id="16" name="Google Shape;16;p3"/>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17" name="Google Shape;17;p3"/>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18" name="Google Shape;18;p3"/>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
        <p:nvSpPr>
          <p:cNvPr id="19" name="Google Shape;19;p3"/>
          <p:cNvSpPr txBox="1"/>
          <p:nvPr/>
        </p:nvSpPr>
        <p:spPr>
          <a:xfrm>
            <a:off x="87010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4"/>
          <p:cNvSpPr txBox="1"/>
          <p:nvPr>
            <p:ph idx="1" type="body"/>
          </p:nvPr>
        </p:nvSpPr>
        <p:spPr>
          <a:xfrm>
            <a:off x="162450" y="1076275"/>
            <a:ext cx="4149300" cy="36633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434343"/>
              </a:buClr>
              <a:buSzPts val="1400"/>
              <a:buChar char="●"/>
              <a:defRPr sz="1400">
                <a:solidFill>
                  <a:srgbClr val="434343"/>
                </a:solidFill>
              </a:defRPr>
            </a:lvl1pPr>
            <a:lvl2pPr indent="-304800" lvl="1" marL="914400">
              <a:spcBef>
                <a:spcPts val="0"/>
              </a:spcBef>
              <a:spcAft>
                <a:spcPts val="0"/>
              </a:spcAft>
              <a:buClr>
                <a:srgbClr val="434343"/>
              </a:buClr>
              <a:buSzPts val="1200"/>
              <a:buChar char="○"/>
              <a:defRPr sz="1200">
                <a:solidFill>
                  <a:srgbClr val="434343"/>
                </a:solidFill>
              </a:defRPr>
            </a:lvl2pPr>
            <a:lvl3pPr indent="-304800" lvl="2" marL="1371600">
              <a:spcBef>
                <a:spcPts val="0"/>
              </a:spcBef>
              <a:spcAft>
                <a:spcPts val="0"/>
              </a:spcAft>
              <a:buClr>
                <a:srgbClr val="434343"/>
              </a:buClr>
              <a:buSzPts val="1200"/>
              <a:buChar char="■"/>
              <a:defRPr sz="1200">
                <a:solidFill>
                  <a:srgbClr val="434343"/>
                </a:solidFill>
              </a:defRPr>
            </a:lvl3pPr>
            <a:lvl4pPr indent="-304800" lvl="3" marL="1828800">
              <a:spcBef>
                <a:spcPts val="0"/>
              </a:spcBef>
              <a:spcAft>
                <a:spcPts val="0"/>
              </a:spcAft>
              <a:buClr>
                <a:srgbClr val="434343"/>
              </a:buClr>
              <a:buSzPts val="1200"/>
              <a:buChar char="●"/>
              <a:defRPr sz="1200">
                <a:solidFill>
                  <a:srgbClr val="434343"/>
                </a:solidFill>
              </a:defRPr>
            </a:lvl4pPr>
            <a:lvl5pPr indent="-304800" lvl="4" marL="2286000">
              <a:spcBef>
                <a:spcPts val="0"/>
              </a:spcBef>
              <a:spcAft>
                <a:spcPts val="0"/>
              </a:spcAft>
              <a:buClr>
                <a:srgbClr val="434343"/>
              </a:buClr>
              <a:buSzPts val="1200"/>
              <a:buChar char="○"/>
              <a:defRPr sz="1200">
                <a:solidFill>
                  <a:srgbClr val="434343"/>
                </a:solidFill>
              </a:defRPr>
            </a:lvl5pPr>
            <a:lvl6pPr indent="-304800" lvl="5" marL="2743200">
              <a:spcBef>
                <a:spcPts val="0"/>
              </a:spcBef>
              <a:spcAft>
                <a:spcPts val="0"/>
              </a:spcAft>
              <a:buClr>
                <a:srgbClr val="434343"/>
              </a:buClr>
              <a:buSzPts val="1200"/>
              <a:buChar char="■"/>
              <a:defRPr sz="1200">
                <a:solidFill>
                  <a:srgbClr val="434343"/>
                </a:solidFill>
              </a:defRPr>
            </a:lvl6pPr>
            <a:lvl7pPr indent="-304800" lvl="6" marL="3200400">
              <a:spcBef>
                <a:spcPts val="0"/>
              </a:spcBef>
              <a:spcAft>
                <a:spcPts val="0"/>
              </a:spcAft>
              <a:buClr>
                <a:srgbClr val="434343"/>
              </a:buClr>
              <a:buSzPts val="1200"/>
              <a:buChar char="●"/>
              <a:defRPr sz="1200">
                <a:solidFill>
                  <a:srgbClr val="434343"/>
                </a:solidFill>
              </a:defRPr>
            </a:lvl7pPr>
            <a:lvl8pPr indent="-304800" lvl="7" marL="3657600">
              <a:spcBef>
                <a:spcPts val="0"/>
              </a:spcBef>
              <a:spcAft>
                <a:spcPts val="0"/>
              </a:spcAft>
              <a:buClr>
                <a:srgbClr val="434343"/>
              </a:buClr>
              <a:buSzPts val="1200"/>
              <a:buChar char="○"/>
              <a:defRPr sz="1200">
                <a:solidFill>
                  <a:srgbClr val="434343"/>
                </a:solidFill>
              </a:defRPr>
            </a:lvl8pPr>
            <a:lvl9pPr indent="-304800" lvl="8" marL="4114800">
              <a:spcBef>
                <a:spcPts val="0"/>
              </a:spcBef>
              <a:spcAft>
                <a:spcPts val="0"/>
              </a:spcAft>
              <a:buClr>
                <a:srgbClr val="434343"/>
              </a:buClr>
              <a:buSzPts val="1200"/>
              <a:buChar char="■"/>
              <a:defRPr sz="1200">
                <a:solidFill>
                  <a:srgbClr val="434343"/>
                </a:solidFill>
              </a:defRPr>
            </a:lvl9pPr>
          </a:lstStyle>
          <a:p/>
        </p:txBody>
      </p:sp>
      <p:sp>
        <p:nvSpPr>
          <p:cNvPr id="22" name="Google Shape;22;p4"/>
          <p:cNvSpPr txBox="1"/>
          <p:nvPr>
            <p:ph idx="2" type="body"/>
          </p:nvPr>
        </p:nvSpPr>
        <p:spPr>
          <a:xfrm>
            <a:off x="4832400" y="1076275"/>
            <a:ext cx="4149300" cy="36633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434343"/>
              </a:buClr>
              <a:buSzPts val="1400"/>
              <a:buChar char="●"/>
              <a:defRPr sz="1400">
                <a:solidFill>
                  <a:srgbClr val="434343"/>
                </a:solidFill>
              </a:defRPr>
            </a:lvl1pPr>
            <a:lvl2pPr indent="-304800" lvl="1" marL="914400">
              <a:spcBef>
                <a:spcPts val="0"/>
              </a:spcBef>
              <a:spcAft>
                <a:spcPts val="0"/>
              </a:spcAft>
              <a:buClr>
                <a:srgbClr val="434343"/>
              </a:buClr>
              <a:buSzPts val="1200"/>
              <a:buChar char="○"/>
              <a:defRPr sz="1200">
                <a:solidFill>
                  <a:srgbClr val="434343"/>
                </a:solidFill>
              </a:defRPr>
            </a:lvl2pPr>
            <a:lvl3pPr indent="-304800" lvl="2" marL="1371600">
              <a:spcBef>
                <a:spcPts val="0"/>
              </a:spcBef>
              <a:spcAft>
                <a:spcPts val="0"/>
              </a:spcAft>
              <a:buClr>
                <a:srgbClr val="434343"/>
              </a:buClr>
              <a:buSzPts val="1200"/>
              <a:buChar char="■"/>
              <a:defRPr sz="1200">
                <a:solidFill>
                  <a:srgbClr val="434343"/>
                </a:solidFill>
              </a:defRPr>
            </a:lvl3pPr>
            <a:lvl4pPr indent="-304800" lvl="3" marL="1828800">
              <a:spcBef>
                <a:spcPts val="0"/>
              </a:spcBef>
              <a:spcAft>
                <a:spcPts val="0"/>
              </a:spcAft>
              <a:buClr>
                <a:srgbClr val="434343"/>
              </a:buClr>
              <a:buSzPts val="1200"/>
              <a:buChar char="●"/>
              <a:defRPr sz="1200">
                <a:solidFill>
                  <a:srgbClr val="434343"/>
                </a:solidFill>
              </a:defRPr>
            </a:lvl4pPr>
            <a:lvl5pPr indent="-304800" lvl="4" marL="2286000">
              <a:spcBef>
                <a:spcPts val="0"/>
              </a:spcBef>
              <a:spcAft>
                <a:spcPts val="0"/>
              </a:spcAft>
              <a:buClr>
                <a:srgbClr val="434343"/>
              </a:buClr>
              <a:buSzPts val="1200"/>
              <a:buChar char="○"/>
              <a:defRPr sz="1200">
                <a:solidFill>
                  <a:srgbClr val="434343"/>
                </a:solidFill>
              </a:defRPr>
            </a:lvl5pPr>
            <a:lvl6pPr indent="-304800" lvl="5" marL="2743200">
              <a:spcBef>
                <a:spcPts val="0"/>
              </a:spcBef>
              <a:spcAft>
                <a:spcPts val="0"/>
              </a:spcAft>
              <a:buClr>
                <a:srgbClr val="434343"/>
              </a:buClr>
              <a:buSzPts val="1200"/>
              <a:buChar char="■"/>
              <a:defRPr sz="1200">
                <a:solidFill>
                  <a:srgbClr val="434343"/>
                </a:solidFill>
              </a:defRPr>
            </a:lvl6pPr>
            <a:lvl7pPr indent="-304800" lvl="6" marL="3200400">
              <a:spcBef>
                <a:spcPts val="0"/>
              </a:spcBef>
              <a:spcAft>
                <a:spcPts val="0"/>
              </a:spcAft>
              <a:buClr>
                <a:srgbClr val="434343"/>
              </a:buClr>
              <a:buSzPts val="1200"/>
              <a:buChar char="●"/>
              <a:defRPr sz="1200">
                <a:solidFill>
                  <a:srgbClr val="434343"/>
                </a:solidFill>
              </a:defRPr>
            </a:lvl7pPr>
            <a:lvl8pPr indent="-304800" lvl="7" marL="3657600">
              <a:spcBef>
                <a:spcPts val="0"/>
              </a:spcBef>
              <a:spcAft>
                <a:spcPts val="0"/>
              </a:spcAft>
              <a:buClr>
                <a:srgbClr val="434343"/>
              </a:buClr>
              <a:buSzPts val="1200"/>
              <a:buChar char="○"/>
              <a:defRPr sz="1200">
                <a:solidFill>
                  <a:srgbClr val="434343"/>
                </a:solidFill>
              </a:defRPr>
            </a:lvl8pPr>
            <a:lvl9pPr indent="-304800" lvl="8" marL="4114800">
              <a:spcBef>
                <a:spcPts val="0"/>
              </a:spcBef>
              <a:spcAft>
                <a:spcPts val="0"/>
              </a:spcAft>
              <a:buClr>
                <a:srgbClr val="434343"/>
              </a:buClr>
              <a:buSzPts val="1200"/>
              <a:buChar char="■"/>
              <a:defRPr sz="1200">
                <a:solidFill>
                  <a:srgbClr val="434343"/>
                </a:solidFill>
              </a:defRPr>
            </a:lvl9pPr>
          </a:lstStyle>
          <a:p/>
        </p:txBody>
      </p:sp>
      <p:sp>
        <p:nvSpPr>
          <p:cNvPr id="23" name="Google Shape;23;p4"/>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cxnSp>
        <p:nvCxnSpPr>
          <p:cNvPr id="24" name="Google Shape;24;p4"/>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25" name="Google Shape;25;p4"/>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26" name="Google Shape;26;p4"/>
          <p:cNvSpPr txBox="1"/>
          <p:nvPr/>
        </p:nvSpPr>
        <p:spPr>
          <a:xfrm>
            <a:off x="87010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27" name="Google Shape;27;p4"/>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5"/>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cxnSp>
        <p:nvCxnSpPr>
          <p:cNvPr id="30" name="Google Shape;30;p5"/>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31" name="Google Shape;31;p5"/>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32" name="Google Shape;32;p5"/>
          <p:cNvSpPr txBox="1"/>
          <p:nvPr/>
        </p:nvSpPr>
        <p:spPr>
          <a:xfrm>
            <a:off x="87010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33" name="Google Shape;33;p5"/>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6"/>
          <p:cNvSpPr/>
          <p:nvPr/>
        </p:nvSpPr>
        <p:spPr>
          <a:xfrm>
            <a:off x="4572000" y="-125"/>
            <a:ext cx="4572000" cy="5143500"/>
          </a:xfrm>
          <a:prstGeom prst="rect">
            <a:avLst/>
          </a:prstGeom>
          <a:solidFill>
            <a:srgbClr val="4D989E">
              <a:alpha val="215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7" name="Google Shape;37;p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9" name="Google Shape;3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0" name="Google Shape;40;p6"/>
          <p:cNvCxnSpPr/>
          <p:nvPr/>
        </p:nvCxnSpPr>
        <p:spPr>
          <a:xfrm flipH="1" rot="10800000">
            <a:off x="265500" y="2691775"/>
            <a:ext cx="4007400" cy="23700"/>
          </a:xfrm>
          <a:prstGeom prst="straightConnector1">
            <a:avLst/>
          </a:prstGeom>
          <a:noFill/>
          <a:ln cap="flat" cmpd="sng" w="38100">
            <a:solidFill>
              <a:srgbClr val="4D989E"/>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 name="Shape 45"/>
        <p:cNvGrpSpPr/>
        <p:nvPr/>
      </p:nvGrpSpPr>
      <p:grpSpPr>
        <a:xfrm>
          <a:off x="0" y="0"/>
          <a:ext cx="0" cy="0"/>
          <a:chOff x="0" y="0"/>
          <a:chExt cx="0" cy="0"/>
        </a:xfrm>
      </p:grpSpPr>
      <p:sp>
        <p:nvSpPr>
          <p:cNvPr id="46" name="Google Shape;46;p8"/>
          <p:cNvSpPr txBox="1"/>
          <p:nvPr>
            <p:ph type="ctrTitle"/>
          </p:nvPr>
        </p:nvSpPr>
        <p:spPr>
          <a:xfrm>
            <a:off x="311700" y="668300"/>
            <a:ext cx="8520600" cy="8784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7" name="Google Shape;47;p8"/>
          <p:cNvSpPr txBox="1"/>
          <p:nvPr>
            <p:ph idx="1" type="subTitle"/>
          </p:nvPr>
        </p:nvSpPr>
        <p:spPr>
          <a:xfrm>
            <a:off x="311700" y="1851500"/>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rgbClr val="434343"/>
              </a:buClr>
              <a:buSzPts val="2800"/>
              <a:buNone/>
              <a:defRPr sz="2800">
                <a:solidFill>
                  <a:srgbClr val="434343"/>
                </a:solidFill>
              </a:defRPr>
            </a:lvl1pPr>
            <a:lvl2pPr lvl="1" rtl="0" algn="ctr">
              <a:lnSpc>
                <a:spcPct val="100000"/>
              </a:lnSpc>
              <a:spcBef>
                <a:spcPts val="0"/>
              </a:spcBef>
              <a:spcAft>
                <a:spcPts val="0"/>
              </a:spcAft>
              <a:buClr>
                <a:srgbClr val="434343"/>
              </a:buClr>
              <a:buSzPts val="2800"/>
              <a:buNone/>
              <a:defRPr sz="2800">
                <a:solidFill>
                  <a:srgbClr val="434343"/>
                </a:solidFill>
              </a:defRPr>
            </a:lvl2pPr>
            <a:lvl3pPr lvl="2" rtl="0" algn="ctr">
              <a:lnSpc>
                <a:spcPct val="100000"/>
              </a:lnSpc>
              <a:spcBef>
                <a:spcPts val="0"/>
              </a:spcBef>
              <a:spcAft>
                <a:spcPts val="0"/>
              </a:spcAft>
              <a:buClr>
                <a:srgbClr val="434343"/>
              </a:buClr>
              <a:buSzPts val="2800"/>
              <a:buNone/>
              <a:defRPr sz="2800">
                <a:solidFill>
                  <a:srgbClr val="434343"/>
                </a:solidFill>
              </a:defRPr>
            </a:lvl3pPr>
            <a:lvl4pPr lvl="3" rtl="0" algn="ctr">
              <a:lnSpc>
                <a:spcPct val="100000"/>
              </a:lnSpc>
              <a:spcBef>
                <a:spcPts val="0"/>
              </a:spcBef>
              <a:spcAft>
                <a:spcPts val="0"/>
              </a:spcAft>
              <a:buClr>
                <a:srgbClr val="434343"/>
              </a:buClr>
              <a:buSzPts val="2800"/>
              <a:buNone/>
              <a:defRPr sz="2800">
                <a:solidFill>
                  <a:srgbClr val="434343"/>
                </a:solidFill>
              </a:defRPr>
            </a:lvl4pPr>
            <a:lvl5pPr lvl="4" rtl="0" algn="ctr">
              <a:lnSpc>
                <a:spcPct val="100000"/>
              </a:lnSpc>
              <a:spcBef>
                <a:spcPts val="0"/>
              </a:spcBef>
              <a:spcAft>
                <a:spcPts val="0"/>
              </a:spcAft>
              <a:buClr>
                <a:srgbClr val="434343"/>
              </a:buClr>
              <a:buSzPts val="2800"/>
              <a:buNone/>
              <a:defRPr sz="2800">
                <a:solidFill>
                  <a:srgbClr val="434343"/>
                </a:solidFill>
              </a:defRPr>
            </a:lvl5pPr>
            <a:lvl6pPr lvl="5" rtl="0" algn="ctr">
              <a:lnSpc>
                <a:spcPct val="100000"/>
              </a:lnSpc>
              <a:spcBef>
                <a:spcPts val="0"/>
              </a:spcBef>
              <a:spcAft>
                <a:spcPts val="0"/>
              </a:spcAft>
              <a:buClr>
                <a:srgbClr val="434343"/>
              </a:buClr>
              <a:buSzPts val="2800"/>
              <a:buNone/>
              <a:defRPr sz="2800">
                <a:solidFill>
                  <a:srgbClr val="434343"/>
                </a:solidFill>
              </a:defRPr>
            </a:lvl6pPr>
            <a:lvl7pPr lvl="6" rtl="0" algn="ctr">
              <a:lnSpc>
                <a:spcPct val="100000"/>
              </a:lnSpc>
              <a:spcBef>
                <a:spcPts val="0"/>
              </a:spcBef>
              <a:spcAft>
                <a:spcPts val="0"/>
              </a:spcAft>
              <a:buClr>
                <a:srgbClr val="434343"/>
              </a:buClr>
              <a:buSzPts val="2800"/>
              <a:buNone/>
              <a:defRPr sz="2800">
                <a:solidFill>
                  <a:srgbClr val="434343"/>
                </a:solidFill>
              </a:defRPr>
            </a:lvl7pPr>
            <a:lvl8pPr lvl="7" rtl="0" algn="ctr">
              <a:lnSpc>
                <a:spcPct val="100000"/>
              </a:lnSpc>
              <a:spcBef>
                <a:spcPts val="0"/>
              </a:spcBef>
              <a:spcAft>
                <a:spcPts val="0"/>
              </a:spcAft>
              <a:buClr>
                <a:srgbClr val="434343"/>
              </a:buClr>
              <a:buSzPts val="2800"/>
              <a:buNone/>
              <a:defRPr sz="2800">
                <a:solidFill>
                  <a:srgbClr val="434343"/>
                </a:solidFill>
              </a:defRPr>
            </a:lvl8pPr>
            <a:lvl9pPr lvl="8" rtl="0" algn="ctr">
              <a:lnSpc>
                <a:spcPct val="100000"/>
              </a:lnSpc>
              <a:spcBef>
                <a:spcPts val="0"/>
              </a:spcBef>
              <a:spcAft>
                <a:spcPts val="0"/>
              </a:spcAft>
              <a:buClr>
                <a:srgbClr val="434343"/>
              </a:buClr>
              <a:buSzPts val="2800"/>
              <a:buNone/>
              <a:defRPr sz="2800">
                <a:solidFill>
                  <a:srgbClr val="434343"/>
                </a:solidFill>
              </a:defRPr>
            </a:lvl9pPr>
          </a:lstStyle>
          <a:p/>
        </p:txBody>
      </p:sp>
      <p:cxnSp>
        <p:nvCxnSpPr>
          <p:cNvPr id="48" name="Google Shape;48;p8"/>
          <p:cNvCxnSpPr/>
          <p:nvPr/>
        </p:nvCxnSpPr>
        <p:spPr>
          <a:xfrm>
            <a:off x="1245525" y="1699100"/>
            <a:ext cx="6649200" cy="0"/>
          </a:xfrm>
          <a:prstGeom prst="straightConnector1">
            <a:avLst/>
          </a:prstGeom>
          <a:noFill/>
          <a:ln cap="flat" cmpd="sng" w="38100">
            <a:solidFill>
              <a:srgbClr val="4D989E"/>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sp>
        <p:nvSpPr>
          <p:cNvPr id="50" name="Google Shape;50;p9"/>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1" name="Google Shape;51;p9"/>
          <p:cNvSpPr txBox="1"/>
          <p:nvPr>
            <p:ph idx="1" type="body"/>
          </p:nvPr>
        </p:nvSpPr>
        <p:spPr>
          <a:xfrm>
            <a:off x="162450" y="1076275"/>
            <a:ext cx="8819100" cy="3663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34343"/>
              </a:buClr>
              <a:buSzPts val="1800"/>
              <a:buChar char="●"/>
              <a:defRPr>
                <a:solidFill>
                  <a:srgbClr val="434343"/>
                </a:solidFill>
              </a:defRPr>
            </a:lvl1pPr>
            <a:lvl2pPr indent="-317500" lvl="1" marL="914400" rtl="0">
              <a:spcBef>
                <a:spcPts val="0"/>
              </a:spcBef>
              <a:spcAft>
                <a:spcPts val="0"/>
              </a:spcAft>
              <a:buClr>
                <a:srgbClr val="434343"/>
              </a:buClr>
              <a:buSzPts val="1400"/>
              <a:buChar char="○"/>
              <a:defRPr>
                <a:solidFill>
                  <a:srgbClr val="434343"/>
                </a:solidFill>
              </a:defRPr>
            </a:lvl2pPr>
            <a:lvl3pPr indent="-317500" lvl="2" marL="1371600" rtl="0">
              <a:spcBef>
                <a:spcPts val="0"/>
              </a:spcBef>
              <a:spcAft>
                <a:spcPts val="0"/>
              </a:spcAft>
              <a:buClr>
                <a:srgbClr val="434343"/>
              </a:buClr>
              <a:buSzPts val="1400"/>
              <a:buChar char="■"/>
              <a:defRPr>
                <a:solidFill>
                  <a:srgbClr val="434343"/>
                </a:solidFill>
              </a:defRPr>
            </a:lvl3pPr>
            <a:lvl4pPr indent="-317500" lvl="3" marL="1828800" rtl="0">
              <a:spcBef>
                <a:spcPts val="0"/>
              </a:spcBef>
              <a:spcAft>
                <a:spcPts val="0"/>
              </a:spcAft>
              <a:buClr>
                <a:srgbClr val="434343"/>
              </a:buClr>
              <a:buSzPts val="1400"/>
              <a:buChar char="●"/>
              <a:defRPr>
                <a:solidFill>
                  <a:srgbClr val="434343"/>
                </a:solidFill>
              </a:defRPr>
            </a:lvl4pPr>
            <a:lvl5pPr indent="-317500" lvl="4" marL="2286000" rtl="0">
              <a:spcBef>
                <a:spcPts val="0"/>
              </a:spcBef>
              <a:spcAft>
                <a:spcPts val="0"/>
              </a:spcAft>
              <a:buClr>
                <a:srgbClr val="434343"/>
              </a:buClr>
              <a:buSzPts val="1400"/>
              <a:buChar char="○"/>
              <a:defRPr>
                <a:solidFill>
                  <a:srgbClr val="434343"/>
                </a:solidFill>
              </a:defRPr>
            </a:lvl5pPr>
            <a:lvl6pPr indent="-317500" lvl="5" marL="2743200" rtl="0">
              <a:spcBef>
                <a:spcPts val="0"/>
              </a:spcBef>
              <a:spcAft>
                <a:spcPts val="0"/>
              </a:spcAft>
              <a:buClr>
                <a:srgbClr val="434343"/>
              </a:buClr>
              <a:buSzPts val="1400"/>
              <a:buChar char="■"/>
              <a:defRPr>
                <a:solidFill>
                  <a:srgbClr val="434343"/>
                </a:solidFill>
              </a:defRPr>
            </a:lvl6pPr>
            <a:lvl7pPr indent="-317500" lvl="6" marL="3200400" rtl="0">
              <a:spcBef>
                <a:spcPts val="0"/>
              </a:spcBef>
              <a:spcAft>
                <a:spcPts val="0"/>
              </a:spcAft>
              <a:buClr>
                <a:srgbClr val="434343"/>
              </a:buClr>
              <a:buSzPts val="1400"/>
              <a:buChar char="●"/>
              <a:defRPr>
                <a:solidFill>
                  <a:srgbClr val="434343"/>
                </a:solidFill>
              </a:defRPr>
            </a:lvl7pPr>
            <a:lvl8pPr indent="-317500" lvl="7" marL="3657600" rtl="0">
              <a:spcBef>
                <a:spcPts val="0"/>
              </a:spcBef>
              <a:spcAft>
                <a:spcPts val="0"/>
              </a:spcAft>
              <a:buClr>
                <a:srgbClr val="434343"/>
              </a:buClr>
              <a:buSzPts val="1400"/>
              <a:buChar char="○"/>
              <a:defRPr>
                <a:solidFill>
                  <a:srgbClr val="434343"/>
                </a:solidFill>
              </a:defRPr>
            </a:lvl8pPr>
            <a:lvl9pPr indent="-317500" lvl="8" marL="4114800" rtl="0">
              <a:spcBef>
                <a:spcPts val="0"/>
              </a:spcBef>
              <a:spcAft>
                <a:spcPts val="0"/>
              </a:spcAft>
              <a:buClr>
                <a:srgbClr val="434343"/>
              </a:buClr>
              <a:buSzPts val="1400"/>
              <a:buChar char="■"/>
              <a:defRPr>
                <a:solidFill>
                  <a:srgbClr val="434343"/>
                </a:solidFill>
              </a:defRPr>
            </a:lvl9pPr>
          </a:lstStyle>
          <a:p/>
        </p:txBody>
      </p:sp>
      <p:cxnSp>
        <p:nvCxnSpPr>
          <p:cNvPr id="52" name="Google Shape;52;p9"/>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53" name="Google Shape;53;p9"/>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54" name="Google Shape;54;p9"/>
          <p:cNvSpPr txBox="1"/>
          <p:nvPr/>
        </p:nvSpPr>
        <p:spPr>
          <a:xfrm>
            <a:off x="86248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55" name="Google Shape;55;p9"/>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10"/>
          <p:cNvSpPr txBox="1"/>
          <p:nvPr>
            <p:ph idx="1" type="body"/>
          </p:nvPr>
        </p:nvSpPr>
        <p:spPr>
          <a:xfrm>
            <a:off x="162450" y="1076275"/>
            <a:ext cx="4149300" cy="36633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rgbClr val="434343"/>
              </a:buClr>
              <a:buSzPts val="1400"/>
              <a:buChar char="●"/>
              <a:defRPr sz="1400">
                <a:solidFill>
                  <a:srgbClr val="434343"/>
                </a:solidFill>
              </a:defRPr>
            </a:lvl1pPr>
            <a:lvl2pPr indent="-304800" lvl="1" marL="914400" rtl="0">
              <a:spcBef>
                <a:spcPts val="0"/>
              </a:spcBef>
              <a:spcAft>
                <a:spcPts val="0"/>
              </a:spcAft>
              <a:buClr>
                <a:srgbClr val="434343"/>
              </a:buClr>
              <a:buSzPts val="1200"/>
              <a:buChar char="○"/>
              <a:defRPr sz="1200">
                <a:solidFill>
                  <a:srgbClr val="434343"/>
                </a:solidFill>
              </a:defRPr>
            </a:lvl2pPr>
            <a:lvl3pPr indent="-304800" lvl="2" marL="1371600" rtl="0">
              <a:spcBef>
                <a:spcPts val="0"/>
              </a:spcBef>
              <a:spcAft>
                <a:spcPts val="0"/>
              </a:spcAft>
              <a:buClr>
                <a:srgbClr val="434343"/>
              </a:buClr>
              <a:buSzPts val="1200"/>
              <a:buChar char="■"/>
              <a:defRPr sz="1200">
                <a:solidFill>
                  <a:srgbClr val="434343"/>
                </a:solidFill>
              </a:defRPr>
            </a:lvl3pPr>
            <a:lvl4pPr indent="-304800" lvl="3" marL="1828800" rtl="0">
              <a:spcBef>
                <a:spcPts val="0"/>
              </a:spcBef>
              <a:spcAft>
                <a:spcPts val="0"/>
              </a:spcAft>
              <a:buClr>
                <a:srgbClr val="434343"/>
              </a:buClr>
              <a:buSzPts val="1200"/>
              <a:buChar char="●"/>
              <a:defRPr sz="1200">
                <a:solidFill>
                  <a:srgbClr val="434343"/>
                </a:solidFill>
              </a:defRPr>
            </a:lvl4pPr>
            <a:lvl5pPr indent="-304800" lvl="4" marL="2286000" rtl="0">
              <a:spcBef>
                <a:spcPts val="0"/>
              </a:spcBef>
              <a:spcAft>
                <a:spcPts val="0"/>
              </a:spcAft>
              <a:buClr>
                <a:srgbClr val="434343"/>
              </a:buClr>
              <a:buSzPts val="1200"/>
              <a:buChar char="○"/>
              <a:defRPr sz="1200">
                <a:solidFill>
                  <a:srgbClr val="434343"/>
                </a:solidFill>
              </a:defRPr>
            </a:lvl5pPr>
            <a:lvl6pPr indent="-304800" lvl="5" marL="2743200" rtl="0">
              <a:spcBef>
                <a:spcPts val="0"/>
              </a:spcBef>
              <a:spcAft>
                <a:spcPts val="0"/>
              </a:spcAft>
              <a:buClr>
                <a:srgbClr val="434343"/>
              </a:buClr>
              <a:buSzPts val="1200"/>
              <a:buChar char="■"/>
              <a:defRPr sz="1200">
                <a:solidFill>
                  <a:srgbClr val="434343"/>
                </a:solidFill>
              </a:defRPr>
            </a:lvl6pPr>
            <a:lvl7pPr indent="-304800" lvl="6" marL="3200400" rtl="0">
              <a:spcBef>
                <a:spcPts val="0"/>
              </a:spcBef>
              <a:spcAft>
                <a:spcPts val="0"/>
              </a:spcAft>
              <a:buClr>
                <a:srgbClr val="434343"/>
              </a:buClr>
              <a:buSzPts val="1200"/>
              <a:buChar char="●"/>
              <a:defRPr sz="1200">
                <a:solidFill>
                  <a:srgbClr val="434343"/>
                </a:solidFill>
              </a:defRPr>
            </a:lvl7pPr>
            <a:lvl8pPr indent="-304800" lvl="7" marL="3657600" rtl="0">
              <a:spcBef>
                <a:spcPts val="0"/>
              </a:spcBef>
              <a:spcAft>
                <a:spcPts val="0"/>
              </a:spcAft>
              <a:buClr>
                <a:srgbClr val="434343"/>
              </a:buClr>
              <a:buSzPts val="1200"/>
              <a:buChar char="○"/>
              <a:defRPr sz="1200">
                <a:solidFill>
                  <a:srgbClr val="434343"/>
                </a:solidFill>
              </a:defRPr>
            </a:lvl8pPr>
            <a:lvl9pPr indent="-304800" lvl="8" marL="4114800" rtl="0">
              <a:spcBef>
                <a:spcPts val="0"/>
              </a:spcBef>
              <a:spcAft>
                <a:spcPts val="0"/>
              </a:spcAft>
              <a:buClr>
                <a:srgbClr val="434343"/>
              </a:buClr>
              <a:buSzPts val="1200"/>
              <a:buChar char="■"/>
              <a:defRPr sz="1200">
                <a:solidFill>
                  <a:srgbClr val="434343"/>
                </a:solidFill>
              </a:defRPr>
            </a:lvl9pPr>
          </a:lstStyle>
          <a:p/>
        </p:txBody>
      </p:sp>
      <p:sp>
        <p:nvSpPr>
          <p:cNvPr id="58" name="Google Shape;58;p10"/>
          <p:cNvSpPr txBox="1"/>
          <p:nvPr>
            <p:ph idx="2" type="body"/>
          </p:nvPr>
        </p:nvSpPr>
        <p:spPr>
          <a:xfrm>
            <a:off x="4832400" y="1076275"/>
            <a:ext cx="4149300" cy="36633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rgbClr val="434343"/>
              </a:buClr>
              <a:buSzPts val="1400"/>
              <a:buChar char="●"/>
              <a:defRPr sz="1400">
                <a:solidFill>
                  <a:srgbClr val="434343"/>
                </a:solidFill>
              </a:defRPr>
            </a:lvl1pPr>
            <a:lvl2pPr indent="-304800" lvl="1" marL="914400" rtl="0">
              <a:spcBef>
                <a:spcPts val="0"/>
              </a:spcBef>
              <a:spcAft>
                <a:spcPts val="0"/>
              </a:spcAft>
              <a:buClr>
                <a:srgbClr val="434343"/>
              </a:buClr>
              <a:buSzPts val="1200"/>
              <a:buChar char="○"/>
              <a:defRPr sz="1200">
                <a:solidFill>
                  <a:srgbClr val="434343"/>
                </a:solidFill>
              </a:defRPr>
            </a:lvl2pPr>
            <a:lvl3pPr indent="-304800" lvl="2" marL="1371600" rtl="0">
              <a:spcBef>
                <a:spcPts val="0"/>
              </a:spcBef>
              <a:spcAft>
                <a:spcPts val="0"/>
              </a:spcAft>
              <a:buClr>
                <a:srgbClr val="434343"/>
              </a:buClr>
              <a:buSzPts val="1200"/>
              <a:buChar char="■"/>
              <a:defRPr sz="1200">
                <a:solidFill>
                  <a:srgbClr val="434343"/>
                </a:solidFill>
              </a:defRPr>
            </a:lvl3pPr>
            <a:lvl4pPr indent="-304800" lvl="3" marL="1828800" rtl="0">
              <a:spcBef>
                <a:spcPts val="0"/>
              </a:spcBef>
              <a:spcAft>
                <a:spcPts val="0"/>
              </a:spcAft>
              <a:buClr>
                <a:srgbClr val="434343"/>
              </a:buClr>
              <a:buSzPts val="1200"/>
              <a:buChar char="●"/>
              <a:defRPr sz="1200">
                <a:solidFill>
                  <a:srgbClr val="434343"/>
                </a:solidFill>
              </a:defRPr>
            </a:lvl4pPr>
            <a:lvl5pPr indent="-304800" lvl="4" marL="2286000" rtl="0">
              <a:spcBef>
                <a:spcPts val="0"/>
              </a:spcBef>
              <a:spcAft>
                <a:spcPts val="0"/>
              </a:spcAft>
              <a:buClr>
                <a:srgbClr val="434343"/>
              </a:buClr>
              <a:buSzPts val="1200"/>
              <a:buChar char="○"/>
              <a:defRPr sz="1200">
                <a:solidFill>
                  <a:srgbClr val="434343"/>
                </a:solidFill>
              </a:defRPr>
            </a:lvl5pPr>
            <a:lvl6pPr indent="-304800" lvl="5" marL="2743200" rtl="0">
              <a:spcBef>
                <a:spcPts val="0"/>
              </a:spcBef>
              <a:spcAft>
                <a:spcPts val="0"/>
              </a:spcAft>
              <a:buClr>
                <a:srgbClr val="434343"/>
              </a:buClr>
              <a:buSzPts val="1200"/>
              <a:buChar char="■"/>
              <a:defRPr sz="1200">
                <a:solidFill>
                  <a:srgbClr val="434343"/>
                </a:solidFill>
              </a:defRPr>
            </a:lvl6pPr>
            <a:lvl7pPr indent="-304800" lvl="6" marL="3200400" rtl="0">
              <a:spcBef>
                <a:spcPts val="0"/>
              </a:spcBef>
              <a:spcAft>
                <a:spcPts val="0"/>
              </a:spcAft>
              <a:buClr>
                <a:srgbClr val="434343"/>
              </a:buClr>
              <a:buSzPts val="1200"/>
              <a:buChar char="●"/>
              <a:defRPr sz="1200">
                <a:solidFill>
                  <a:srgbClr val="434343"/>
                </a:solidFill>
              </a:defRPr>
            </a:lvl7pPr>
            <a:lvl8pPr indent="-304800" lvl="7" marL="3657600" rtl="0">
              <a:spcBef>
                <a:spcPts val="0"/>
              </a:spcBef>
              <a:spcAft>
                <a:spcPts val="0"/>
              </a:spcAft>
              <a:buClr>
                <a:srgbClr val="434343"/>
              </a:buClr>
              <a:buSzPts val="1200"/>
              <a:buChar char="○"/>
              <a:defRPr sz="1200">
                <a:solidFill>
                  <a:srgbClr val="434343"/>
                </a:solidFill>
              </a:defRPr>
            </a:lvl8pPr>
            <a:lvl9pPr indent="-304800" lvl="8" marL="4114800" rtl="0">
              <a:spcBef>
                <a:spcPts val="0"/>
              </a:spcBef>
              <a:spcAft>
                <a:spcPts val="0"/>
              </a:spcAft>
              <a:buClr>
                <a:srgbClr val="434343"/>
              </a:buClr>
              <a:buSzPts val="1200"/>
              <a:buChar char="■"/>
              <a:defRPr sz="1200">
                <a:solidFill>
                  <a:srgbClr val="434343"/>
                </a:solidFill>
              </a:defRPr>
            </a:lvl9pPr>
          </a:lstStyle>
          <a:p/>
        </p:txBody>
      </p:sp>
      <p:sp>
        <p:nvSpPr>
          <p:cNvPr id="59" name="Google Shape;59;p10"/>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cxnSp>
        <p:nvCxnSpPr>
          <p:cNvPr id="60" name="Google Shape;60;p10"/>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61" name="Google Shape;61;p10"/>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62" name="Google Shape;62;p10"/>
          <p:cNvSpPr txBox="1"/>
          <p:nvPr/>
        </p:nvSpPr>
        <p:spPr>
          <a:xfrm>
            <a:off x="86248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63" name="Google Shape;63;p10"/>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11"/>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cxnSp>
        <p:nvCxnSpPr>
          <p:cNvPr id="66" name="Google Shape;66;p11"/>
          <p:cNvCxnSpPr/>
          <p:nvPr/>
        </p:nvCxnSpPr>
        <p:spPr>
          <a:xfrm>
            <a:off x="162450" y="732334"/>
            <a:ext cx="8819100" cy="0"/>
          </a:xfrm>
          <a:prstGeom prst="straightConnector1">
            <a:avLst/>
          </a:prstGeom>
          <a:noFill/>
          <a:ln cap="flat" cmpd="sng" w="38100">
            <a:solidFill>
              <a:srgbClr val="4D989E"/>
            </a:solidFill>
            <a:prstDash val="solid"/>
            <a:round/>
            <a:headEnd len="med" w="med" type="none"/>
            <a:tailEnd len="med" w="med" type="none"/>
          </a:ln>
        </p:spPr>
      </p:cxnSp>
      <p:sp>
        <p:nvSpPr>
          <p:cNvPr id="67" name="Google Shape;67;p11"/>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68" name="Google Shape;68;p11"/>
          <p:cNvSpPr txBox="1"/>
          <p:nvPr/>
        </p:nvSpPr>
        <p:spPr>
          <a:xfrm>
            <a:off x="86248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69" name="Google Shape;69;p11"/>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p:cSld name="TITLE_ONLY_1">
    <p:spTree>
      <p:nvGrpSpPr>
        <p:cNvPr id="70" name="Shape 70"/>
        <p:cNvGrpSpPr/>
        <p:nvPr/>
      </p:nvGrpSpPr>
      <p:grpSpPr>
        <a:xfrm>
          <a:off x="0" y="0"/>
          <a:ext cx="0" cy="0"/>
          <a:chOff x="0" y="0"/>
          <a:chExt cx="0" cy="0"/>
        </a:xfrm>
      </p:grpSpPr>
      <p:sp>
        <p:nvSpPr>
          <p:cNvPr id="71" name="Google Shape;71;p12"/>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72" name="Google Shape;72;p12"/>
          <p:cNvSpPr txBox="1"/>
          <p:nvPr/>
        </p:nvSpPr>
        <p:spPr>
          <a:xfrm>
            <a:off x="86248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73" name="Google Shape;73;p12"/>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Empty">
  <p:cSld name="TITLE_ONLY_1_1">
    <p:spTree>
      <p:nvGrpSpPr>
        <p:cNvPr id="74" name="Shape 74"/>
        <p:cNvGrpSpPr/>
        <p:nvPr/>
      </p:nvGrpSpPr>
      <p:grpSpPr>
        <a:xfrm>
          <a:off x="0" y="0"/>
          <a:ext cx="0" cy="0"/>
          <a:chOff x="0" y="0"/>
          <a:chExt cx="0" cy="0"/>
        </a:xfrm>
      </p:grpSpPr>
      <p:cxnSp>
        <p:nvCxnSpPr>
          <p:cNvPr id="75" name="Google Shape;75;p13"/>
          <p:cNvCxnSpPr/>
          <p:nvPr/>
        </p:nvCxnSpPr>
        <p:spPr>
          <a:xfrm>
            <a:off x="1245525" y="1699100"/>
            <a:ext cx="6649200" cy="0"/>
          </a:xfrm>
          <a:prstGeom prst="straightConnector1">
            <a:avLst/>
          </a:prstGeom>
          <a:noFill/>
          <a:ln cap="flat" cmpd="sng" w="38100">
            <a:solidFill>
              <a:srgbClr val="4D989E"/>
            </a:solidFill>
            <a:prstDash val="solid"/>
            <a:round/>
            <a:headEnd len="med" w="med" type="none"/>
            <a:tailEnd len="med" w="med" type="none"/>
          </a:ln>
        </p:spPr>
      </p:cxnSp>
      <p:sp>
        <p:nvSpPr>
          <p:cNvPr id="76" name="Google Shape;76;p13"/>
          <p:cNvSpPr txBox="1"/>
          <p:nvPr/>
        </p:nvSpPr>
        <p:spPr>
          <a:xfrm>
            <a:off x="93350" y="4791988"/>
            <a:ext cx="2485800" cy="338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4D989E"/>
                </a:solidFill>
                <a:latin typeface="Calibri"/>
                <a:ea typeface="Calibri"/>
                <a:cs typeface="Calibri"/>
                <a:sym typeface="Calibri"/>
              </a:rPr>
              <a:t>OneGeochemistry</a:t>
            </a:r>
            <a:endParaRPr b="1" sz="800">
              <a:solidFill>
                <a:srgbClr val="4D989E"/>
              </a:solidFill>
              <a:latin typeface="Calibri"/>
              <a:ea typeface="Calibri"/>
              <a:cs typeface="Calibri"/>
              <a:sym typeface="Calibri"/>
            </a:endParaRPr>
          </a:p>
        </p:txBody>
      </p:sp>
      <p:sp>
        <p:nvSpPr>
          <p:cNvPr id="77" name="Google Shape;77;p13"/>
          <p:cNvSpPr txBox="1"/>
          <p:nvPr/>
        </p:nvSpPr>
        <p:spPr>
          <a:xfrm>
            <a:off x="8624858" y="4764538"/>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solidFill>
                  <a:srgbClr val="4D989E"/>
                </a:solidFill>
                <a:latin typeface="Calibri"/>
                <a:ea typeface="Calibri"/>
                <a:cs typeface="Calibri"/>
                <a:sym typeface="Calibri"/>
              </a:rPr>
              <a:t>‹#›</a:t>
            </a:fld>
            <a:endParaRPr sz="800">
              <a:solidFill>
                <a:srgbClr val="4D989E"/>
              </a:solidFill>
              <a:latin typeface="Calibri"/>
              <a:ea typeface="Calibri"/>
              <a:cs typeface="Calibri"/>
              <a:sym typeface="Calibri"/>
            </a:endParaRPr>
          </a:p>
        </p:txBody>
      </p:sp>
      <p:sp>
        <p:nvSpPr>
          <p:cNvPr id="78" name="Google Shape;78;p13"/>
          <p:cNvSpPr txBox="1"/>
          <p:nvPr/>
        </p:nvSpPr>
        <p:spPr>
          <a:xfrm>
            <a:off x="2040750" y="4791988"/>
            <a:ext cx="5062500" cy="33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4D989E"/>
                </a:solidFill>
                <a:latin typeface="Calibri"/>
                <a:ea typeface="Calibri"/>
                <a:cs typeface="Calibri"/>
                <a:sym typeface="Calibri"/>
              </a:rPr>
              <a:t>Marthe – Lucia – </a:t>
            </a:r>
            <a:r>
              <a:rPr lang="en" sz="800" u="sng">
                <a:solidFill>
                  <a:srgbClr val="4D989E"/>
                </a:solidFill>
                <a:latin typeface="Calibri"/>
                <a:ea typeface="Calibri"/>
                <a:cs typeface="Calibri"/>
                <a:sym typeface="Calibri"/>
              </a:rPr>
              <a:t>Alexander</a:t>
            </a:r>
            <a:r>
              <a:rPr lang="en" sz="800">
                <a:solidFill>
                  <a:srgbClr val="4D989E"/>
                </a:solidFill>
                <a:latin typeface="Calibri"/>
                <a:ea typeface="Calibri"/>
                <a:cs typeface="Calibri"/>
                <a:sym typeface="Calibri"/>
              </a:rPr>
              <a:t> – Rowan – Lesley – Kirsten – Manja – Kerstin – Dominik</a:t>
            </a:r>
            <a:endParaRPr sz="800">
              <a:solidFill>
                <a:srgbClr val="4D989E"/>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9" name="Shape 79"/>
        <p:cNvGrpSpPr/>
        <p:nvPr/>
      </p:nvGrpSpPr>
      <p:grpSpPr>
        <a:xfrm>
          <a:off x="0" y="0"/>
          <a:ext cx="0" cy="0"/>
          <a:chOff x="0" y="0"/>
          <a:chExt cx="0" cy="0"/>
        </a:xfrm>
      </p:grpSpPr>
      <p:sp>
        <p:nvSpPr>
          <p:cNvPr id="80" name="Google Shape;80;p14"/>
          <p:cNvSpPr/>
          <p:nvPr/>
        </p:nvSpPr>
        <p:spPr>
          <a:xfrm>
            <a:off x="4572000" y="-125"/>
            <a:ext cx="4572000" cy="5143500"/>
          </a:xfrm>
          <a:prstGeom prst="rect">
            <a:avLst/>
          </a:prstGeom>
          <a:solidFill>
            <a:srgbClr val="4D989E">
              <a:alpha val="215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2" name="Google Shape;82;p1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3" name="Google Shape;83;p1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4" name="Google Shape;84;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85" name="Google Shape;85;p14"/>
          <p:cNvCxnSpPr/>
          <p:nvPr/>
        </p:nvCxnSpPr>
        <p:spPr>
          <a:xfrm flipH="1" rot="10800000">
            <a:off x="265500" y="2691775"/>
            <a:ext cx="4007400" cy="23700"/>
          </a:xfrm>
          <a:prstGeom prst="straightConnector1">
            <a:avLst/>
          </a:prstGeom>
          <a:noFill/>
          <a:ln cap="flat" cmpd="sng" w="38100">
            <a:solidFill>
              <a:srgbClr val="4D989E"/>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1" name="Shape 41"/>
        <p:cNvGrpSpPr/>
        <p:nvPr/>
      </p:nvGrpSpPr>
      <p:grpSpPr>
        <a:xfrm>
          <a:off x="0" y="0"/>
          <a:ext cx="0" cy="0"/>
          <a:chOff x="0" y="0"/>
          <a:chExt cx="0" cy="0"/>
        </a:xfrm>
      </p:grpSpPr>
      <p:sp>
        <p:nvSpPr>
          <p:cNvPr id="42" name="Google Shape;42;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43" name="Google Shape;43;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44" name="Google Shape;4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orcid.org/0000-0001-7036-1977" TargetMode="External"/><Relationship Id="rId10" Type="http://schemas.openxmlformats.org/officeDocument/2006/relationships/hyperlink" Target="https://orcid.org/0000-0002-5765-0245" TargetMode="External"/><Relationship Id="rId13" Type="http://schemas.openxmlformats.org/officeDocument/2006/relationships/image" Target="../media/image2.png"/><Relationship Id="rId12" Type="http://schemas.openxmlformats.org/officeDocument/2006/relationships/hyperlink" Target="https://orcid.org/0000-0002-5059-2281"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orcid.org/0000-0002-6592-9270" TargetMode="External"/><Relationship Id="rId4" Type="http://schemas.openxmlformats.org/officeDocument/2006/relationships/hyperlink" Target="https://orcid.org/0000-0001-9642-7620" TargetMode="External"/><Relationship Id="rId9" Type="http://schemas.openxmlformats.org/officeDocument/2006/relationships/hyperlink" Target="https://orcid.org/0000-0001-5140-8602" TargetMode="External"/><Relationship Id="rId15" Type="http://schemas.openxmlformats.org/officeDocument/2006/relationships/image" Target="../media/image3.png"/><Relationship Id="rId14" Type="http://schemas.openxmlformats.org/officeDocument/2006/relationships/image" Target="../media/image1.png"/><Relationship Id="rId16" Type="http://schemas.openxmlformats.org/officeDocument/2006/relationships/image" Target="../media/image11.jpg"/><Relationship Id="rId5" Type="http://schemas.openxmlformats.org/officeDocument/2006/relationships/hyperlink" Target="https://orcid.org/0000-0001-9642-7620" TargetMode="External"/><Relationship Id="rId6" Type="http://schemas.openxmlformats.org/officeDocument/2006/relationships/hyperlink" Target="https://orcid.org/0000-0002-1321-7319" TargetMode="External"/><Relationship Id="rId7" Type="http://schemas.openxmlformats.org/officeDocument/2006/relationships/hyperlink" Target="https://orcid.org/0000-0002-1955-1262" TargetMode="External"/><Relationship Id="rId8" Type="http://schemas.openxmlformats.org/officeDocument/2006/relationships/hyperlink" Target="https://orcid.org/0000-0001-5976-4943" TargetMode="External"/></Relationships>
</file>

<file path=ppt/slides/_rels/slide2.xml.rels><?xml version="1.0" encoding="UTF-8" standalone="yes"?><Relationships xmlns="http://schemas.openxmlformats.org/package/2006/relationships"><Relationship Id="rId11" Type="http://schemas.openxmlformats.org/officeDocument/2006/relationships/hyperlink" Target="https://orcid.org/0000-0001-7036-1977" TargetMode="External"/><Relationship Id="rId10" Type="http://schemas.openxmlformats.org/officeDocument/2006/relationships/hyperlink" Target="https://orcid.org/0000-0002-5765-0245" TargetMode="External"/><Relationship Id="rId13" Type="http://schemas.openxmlformats.org/officeDocument/2006/relationships/image" Target="../media/image2.png"/><Relationship Id="rId12" Type="http://schemas.openxmlformats.org/officeDocument/2006/relationships/hyperlink" Target="https://orcid.org/0000-0002-5059-2281"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orcid.org/0000-0002-6592-9270" TargetMode="External"/><Relationship Id="rId4" Type="http://schemas.openxmlformats.org/officeDocument/2006/relationships/hyperlink" Target="https://orcid.org/0000-0001-9642-7620" TargetMode="External"/><Relationship Id="rId9" Type="http://schemas.openxmlformats.org/officeDocument/2006/relationships/hyperlink" Target="https://orcid.org/0000-0001-5140-8602" TargetMode="External"/><Relationship Id="rId15" Type="http://schemas.openxmlformats.org/officeDocument/2006/relationships/image" Target="../media/image3.png"/><Relationship Id="rId14" Type="http://schemas.openxmlformats.org/officeDocument/2006/relationships/image" Target="../media/image1.png"/><Relationship Id="rId16" Type="http://schemas.openxmlformats.org/officeDocument/2006/relationships/image" Target="../media/image11.jpg"/><Relationship Id="rId5" Type="http://schemas.openxmlformats.org/officeDocument/2006/relationships/hyperlink" Target="https://orcid.org/0000-0001-9642-7620" TargetMode="External"/><Relationship Id="rId6" Type="http://schemas.openxmlformats.org/officeDocument/2006/relationships/hyperlink" Target="https://orcid.org/0000-0002-1321-7319" TargetMode="External"/><Relationship Id="rId7" Type="http://schemas.openxmlformats.org/officeDocument/2006/relationships/hyperlink" Target="https://orcid.org/0000-0002-1955-1262" TargetMode="External"/><Relationship Id="rId8" Type="http://schemas.openxmlformats.org/officeDocument/2006/relationships/hyperlink" Target="https://orcid.org/0000-0001-5976-494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6.png"/><Relationship Id="rId13" Type="http://schemas.openxmlformats.org/officeDocument/2006/relationships/image" Target="../media/image12.png"/><Relationship Id="rId12" Type="http://schemas.openxmlformats.org/officeDocument/2006/relationships/image" Target="../media/image15.png"/><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10.png"/><Relationship Id="rId15" Type="http://schemas.openxmlformats.org/officeDocument/2006/relationships/image" Target="../media/image17.png"/><Relationship Id="rId14" Type="http://schemas.openxmlformats.org/officeDocument/2006/relationships/image" Target="../media/image14.png"/><Relationship Id="rId17" Type="http://schemas.openxmlformats.org/officeDocument/2006/relationships/image" Target="../media/image30.png"/><Relationship Id="rId16" Type="http://schemas.openxmlformats.org/officeDocument/2006/relationships/image" Target="../media/image25.png"/><Relationship Id="rId5" Type="http://schemas.openxmlformats.org/officeDocument/2006/relationships/image" Target="../media/image20.png"/><Relationship Id="rId19" Type="http://schemas.openxmlformats.org/officeDocument/2006/relationships/image" Target="../media/image23.png"/><Relationship Id="rId6" Type="http://schemas.openxmlformats.org/officeDocument/2006/relationships/image" Target="../media/image6.png"/><Relationship Id="rId18" Type="http://schemas.openxmlformats.org/officeDocument/2006/relationships/image" Target="../media/image27.png"/><Relationship Id="rId7" Type="http://schemas.openxmlformats.org/officeDocument/2006/relationships/image" Target="../media/image7.png"/><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20" Type="http://schemas.openxmlformats.org/officeDocument/2006/relationships/image" Target="../media/image31.png"/><Relationship Id="rId11" Type="http://schemas.openxmlformats.org/officeDocument/2006/relationships/image" Target="../media/image33.png"/><Relationship Id="rId10" Type="http://schemas.openxmlformats.org/officeDocument/2006/relationships/image" Target="../media/image39.png"/><Relationship Id="rId13" Type="http://schemas.openxmlformats.org/officeDocument/2006/relationships/image" Target="../media/image32.jpg"/><Relationship Id="rId12" Type="http://schemas.openxmlformats.org/officeDocument/2006/relationships/image" Target="../media/image38.jpg"/><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22.png"/><Relationship Id="rId9" Type="http://schemas.openxmlformats.org/officeDocument/2006/relationships/image" Target="../media/image24.jpg"/><Relationship Id="rId15" Type="http://schemas.openxmlformats.org/officeDocument/2006/relationships/image" Target="../media/image51.jpg"/><Relationship Id="rId14" Type="http://schemas.openxmlformats.org/officeDocument/2006/relationships/image" Target="../media/image68.jpg"/><Relationship Id="rId17" Type="http://schemas.openxmlformats.org/officeDocument/2006/relationships/image" Target="../media/image37.jpg"/><Relationship Id="rId16" Type="http://schemas.openxmlformats.org/officeDocument/2006/relationships/image" Target="../media/image34.png"/><Relationship Id="rId5" Type="http://schemas.openxmlformats.org/officeDocument/2006/relationships/image" Target="../media/image29.png"/><Relationship Id="rId19" Type="http://schemas.openxmlformats.org/officeDocument/2006/relationships/image" Target="../media/image3.png"/><Relationship Id="rId6" Type="http://schemas.openxmlformats.org/officeDocument/2006/relationships/image" Target="../media/image28.png"/><Relationship Id="rId18" Type="http://schemas.openxmlformats.org/officeDocument/2006/relationships/image" Target="../media/image35.png"/><Relationship Id="rId7" Type="http://schemas.openxmlformats.org/officeDocument/2006/relationships/image" Target="../media/image36.jpg"/><Relationship Id="rId8"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9.png"/><Relationship Id="rId4" Type="http://schemas.openxmlformats.org/officeDocument/2006/relationships/hyperlink" Target="https://hazen.carnegiescience.edu/research/mineral-network-analysis" TargetMode="External"/><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6.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hyperlink" Target="https://doi.org/10.3233/SW-180320" TargetMode="External"/><Relationship Id="rId5" Type="http://schemas.openxmlformats.org/officeDocument/2006/relationships/hyperlink" Target="https://doi.org/10.3233/SW-18032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14.xml.rels><?xml version="1.0" encoding="UTF-8" standalone="yes"?><Relationships xmlns="http://schemas.openxmlformats.org/package/2006/relationships"><Relationship Id="rId10"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42.png"/><Relationship Id="rId4" Type="http://schemas.openxmlformats.org/officeDocument/2006/relationships/image" Target="../media/image54.png"/><Relationship Id="rId9" Type="http://schemas.openxmlformats.org/officeDocument/2006/relationships/image" Target="../media/image48.png"/><Relationship Id="rId5" Type="http://schemas.openxmlformats.org/officeDocument/2006/relationships/image" Target="../media/image41.png"/><Relationship Id="rId6" Type="http://schemas.openxmlformats.org/officeDocument/2006/relationships/image" Target="../media/image43.png"/><Relationship Id="rId7" Type="http://schemas.openxmlformats.org/officeDocument/2006/relationships/image" Target="../media/image50.png"/><Relationship Id="rId8"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56.png"/><Relationship Id="rId4" Type="http://schemas.openxmlformats.org/officeDocument/2006/relationships/hyperlink" Target="https://www.nsf.gov/awardsearch/showAward?AWD_ID=2126315&amp;HistoricalAwards=fals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6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57.png"/><Relationship Id="rId4" Type="http://schemas.openxmlformats.org/officeDocument/2006/relationships/image" Target="../media/image5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comments" Target="../comments/comment1.xml"/><Relationship Id="rId4" Type="http://schemas.openxmlformats.org/officeDocument/2006/relationships/image" Target="../media/image63.png"/><Relationship Id="rId5" Type="http://schemas.openxmlformats.org/officeDocument/2006/relationships/image" Target="../media/image69.png"/><Relationship Id="rId6" Type="http://schemas.openxmlformats.org/officeDocument/2006/relationships/image" Target="../media/image5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6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21.png"/><Relationship Id="rId6" Type="http://schemas.openxmlformats.org/officeDocument/2006/relationships/image" Target="../media/image36.jpg"/><Relationship Id="rId7"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5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60.png"/><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1" Type="http://schemas.openxmlformats.org/officeDocument/2006/relationships/hyperlink" Target="https://orcid.org/0000-0001-7036-1977" TargetMode="External"/><Relationship Id="rId10" Type="http://schemas.openxmlformats.org/officeDocument/2006/relationships/hyperlink" Target="https://orcid.org/0000-0002-5765-0245" TargetMode="External"/><Relationship Id="rId12" Type="http://schemas.openxmlformats.org/officeDocument/2006/relationships/hyperlink" Target="https://orcid.org/0000-0002-5059-2281"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orcid.org/0000-0002-6592-9270" TargetMode="External"/><Relationship Id="rId4" Type="http://schemas.openxmlformats.org/officeDocument/2006/relationships/hyperlink" Target="https://orcid.org/0000-0001-9642-7620" TargetMode="External"/><Relationship Id="rId9" Type="http://schemas.openxmlformats.org/officeDocument/2006/relationships/hyperlink" Target="https://orcid.org/0000-0001-5140-8602" TargetMode="External"/><Relationship Id="rId5" Type="http://schemas.openxmlformats.org/officeDocument/2006/relationships/hyperlink" Target="https://orcid.org/0000-0001-9642-7620" TargetMode="External"/><Relationship Id="rId6" Type="http://schemas.openxmlformats.org/officeDocument/2006/relationships/hyperlink" Target="https://orcid.org/0000-0002-1321-7319" TargetMode="External"/><Relationship Id="rId7" Type="http://schemas.openxmlformats.org/officeDocument/2006/relationships/hyperlink" Target="https://orcid.org/0000-0002-1955-1262" TargetMode="External"/><Relationship Id="rId8" Type="http://schemas.openxmlformats.org/officeDocument/2006/relationships/hyperlink" Target="https://orcid.org/0000-0001-5976-494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5"/>
          <p:cNvSpPr txBox="1"/>
          <p:nvPr>
            <p:ph type="ctrTitle"/>
          </p:nvPr>
        </p:nvSpPr>
        <p:spPr>
          <a:xfrm>
            <a:off x="311700" y="668300"/>
            <a:ext cx="8520600" cy="87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100"/>
              <a:buNone/>
            </a:pPr>
            <a:r>
              <a:rPr b="1" lang="en" sz="2100"/>
              <a:t>Developing Vocabularies for the International OneGeochemistry Initiative: Specifying Locally, Harmonising Globally</a:t>
            </a:r>
            <a:endParaRPr b="1" sz="2100"/>
          </a:p>
        </p:txBody>
      </p:sp>
      <p:sp>
        <p:nvSpPr>
          <p:cNvPr id="91" name="Google Shape;91;p15"/>
          <p:cNvSpPr txBox="1"/>
          <p:nvPr>
            <p:ph idx="1" type="subTitle"/>
          </p:nvPr>
        </p:nvSpPr>
        <p:spPr>
          <a:xfrm>
            <a:off x="311700" y="1851500"/>
            <a:ext cx="8520600" cy="9573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1150"/>
              <a:t>Marthe Klöcking, Göttingen University, Germany, </a:t>
            </a:r>
            <a:r>
              <a:rPr lang="en" sz="1150" u="sng">
                <a:solidFill>
                  <a:srgbClr val="1155CC"/>
                </a:solidFill>
                <a:hlinkClick r:id="rId3">
                  <a:extLst>
                    <a:ext uri="{A12FA001-AC4F-418D-AE19-62706E023703}">
                      <ahyp:hlinkClr val="tx"/>
                    </a:ext>
                  </a:extLst>
                </a:hlinkClick>
              </a:rPr>
              <a:t>ORCID</a:t>
            </a:r>
            <a:r>
              <a:rPr lang="en" sz="1150"/>
              <a:t>; Lucia Profeta, Columbia University, USA, </a:t>
            </a:r>
            <a:r>
              <a:rPr lang="en" sz="1150" u="sng">
                <a:solidFill>
                  <a:srgbClr val="1155CC"/>
                </a:solidFill>
                <a:hlinkClick r:id="rId4">
                  <a:extLst>
                    <a:ext uri="{A12FA001-AC4F-418D-AE19-62706E023703}">
                      <ahyp:hlinkClr val="tx"/>
                    </a:ext>
                  </a:extLst>
                </a:hlinkClick>
              </a:rPr>
              <a:t>ORCID</a:t>
            </a:r>
            <a:r>
              <a:rPr lang="en" sz="1150">
                <a:solidFill>
                  <a:srgbClr val="1155CC"/>
                </a:solidFill>
                <a:uFill>
                  <a:noFill/>
                </a:uFill>
                <a:hlinkClick r:id="rId5">
                  <a:extLst>
                    <a:ext uri="{A12FA001-AC4F-418D-AE19-62706E023703}">
                      <ahyp:hlinkClr val="tx"/>
                    </a:ext>
                  </a:extLst>
                </a:hlinkClick>
              </a:rPr>
              <a:t>; </a:t>
            </a:r>
            <a:r>
              <a:rPr b="1" lang="en" sz="1150"/>
              <a:t>Alexander Prent*</a:t>
            </a:r>
            <a:r>
              <a:rPr lang="en" sz="1150"/>
              <a:t>, AuScope, </a:t>
            </a:r>
            <a:r>
              <a:rPr lang="en" sz="1150" u="sng">
                <a:solidFill>
                  <a:srgbClr val="1155CC"/>
                </a:solidFill>
                <a:hlinkClick r:id="rId6">
                  <a:extLst>
                    <a:ext uri="{A12FA001-AC4F-418D-AE19-62706E023703}">
                      <ahyp:hlinkClr val="tx"/>
                    </a:ext>
                  </a:extLst>
                </a:hlinkClick>
              </a:rPr>
              <a:t>ORCID</a:t>
            </a:r>
            <a:r>
              <a:rPr lang="en" sz="1150"/>
              <a:t>; Rowan Brownlee, ARDC, </a:t>
            </a:r>
            <a:r>
              <a:rPr lang="en" sz="1150" u="sng">
                <a:solidFill>
                  <a:srgbClr val="1155CC"/>
                </a:solidFill>
                <a:hlinkClick r:id="rId7">
                  <a:extLst>
                    <a:ext uri="{A12FA001-AC4F-418D-AE19-62706E023703}">
                      <ahyp:hlinkClr val="tx"/>
                    </a:ext>
                  </a:extLst>
                </a:hlinkClick>
              </a:rPr>
              <a:t>ORCID</a:t>
            </a:r>
            <a:r>
              <a:rPr lang="en" sz="1150"/>
              <a:t>; Lesley Wyborn, Australian National University, </a:t>
            </a:r>
            <a:r>
              <a:rPr lang="en" sz="1150" u="sng">
                <a:solidFill>
                  <a:srgbClr val="1155CC"/>
                </a:solidFill>
                <a:hlinkClick r:id="rId8">
                  <a:extLst>
                    <a:ext uri="{A12FA001-AC4F-418D-AE19-62706E023703}">
                      <ahyp:hlinkClr val="tx"/>
                    </a:ext>
                  </a:extLst>
                </a:hlinkClick>
              </a:rPr>
              <a:t>ORCID</a:t>
            </a:r>
            <a:r>
              <a:rPr lang="en" sz="1150"/>
              <a:t>; Kirsten Elger, GFZ German Research Centre for Geosciences, </a:t>
            </a:r>
            <a:r>
              <a:rPr lang="en" sz="1150" u="sng">
                <a:solidFill>
                  <a:srgbClr val="1155CC"/>
                </a:solidFill>
                <a:hlinkClick r:id="rId9">
                  <a:extLst>
                    <a:ext uri="{A12FA001-AC4F-418D-AE19-62706E023703}">
                      <ahyp:hlinkClr val="tx"/>
                    </a:ext>
                  </a:extLst>
                </a:hlinkClick>
              </a:rPr>
              <a:t>ORCID</a:t>
            </a:r>
            <a:r>
              <a:rPr lang="en" sz="1150"/>
              <a:t>; Manja Luzi-Helbing, GFZ German Research Centre for Geosciences, </a:t>
            </a:r>
            <a:r>
              <a:rPr lang="en" sz="1150" u="sng">
                <a:solidFill>
                  <a:srgbClr val="1155CC"/>
                </a:solidFill>
                <a:hlinkClick r:id="rId10">
                  <a:extLst>
                    <a:ext uri="{A12FA001-AC4F-418D-AE19-62706E023703}">
                      <ahyp:hlinkClr val="tx"/>
                    </a:ext>
                  </a:extLst>
                </a:hlinkClick>
              </a:rPr>
              <a:t>ORCID</a:t>
            </a:r>
            <a:r>
              <a:rPr lang="en" sz="1150"/>
              <a:t>; Kerstin Lehnert, Columbia University, USA, </a:t>
            </a:r>
            <a:r>
              <a:rPr lang="en" sz="1150" u="sng">
                <a:solidFill>
                  <a:srgbClr val="1155CC"/>
                </a:solidFill>
                <a:hlinkClick r:id="rId11">
                  <a:extLst>
                    <a:ext uri="{A12FA001-AC4F-418D-AE19-62706E023703}">
                      <ahyp:hlinkClr val="tx"/>
                    </a:ext>
                  </a:extLst>
                </a:hlinkClick>
              </a:rPr>
              <a:t>ORCID</a:t>
            </a:r>
            <a:r>
              <a:rPr lang="en" sz="1150"/>
              <a:t>; Dominik Hezel, Frankfurt University, Germany, </a:t>
            </a:r>
            <a:r>
              <a:rPr lang="en" sz="1150" u="sng">
                <a:solidFill>
                  <a:srgbClr val="1155CC"/>
                </a:solidFill>
                <a:hlinkClick r:id="rId12">
                  <a:extLst>
                    <a:ext uri="{A12FA001-AC4F-418D-AE19-62706E023703}">
                      <ahyp:hlinkClr val="tx"/>
                    </a:ext>
                  </a:extLst>
                </a:hlinkClick>
              </a:rPr>
              <a:t>ORCID</a:t>
            </a:r>
            <a:r>
              <a:rPr lang="en" sz="1150"/>
              <a:t>  </a:t>
            </a:r>
            <a:endParaRPr sz="1150"/>
          </a:p>
        </p:txBody>
      </p:sp>
      <p:pic>
        <p:nvPicPr>
          <p:cNvPr id="92" name="Google Shape;92;p15"/>
          <p:cNvPicPr preferRelativeResize="0"/>
          <p:nvPr/>
        </p:nvPicPr>
        <p:blipFill>
          <a:blip r:embed="rId13">
            <a:alphaModFix/>
          </a:blip>
          <a:stretch>
            <a:fillRect/>
          </a:stretch>
        </p:blipFill>
        <p:spPr>
          <a:xfrm>
            <a:off x="4055612" y="4513450"/>
            <a:ext cx="1273052" cy="551686"/>
          </a:xfrm>
          <a:prstGeom prst="rect">
            <a:avLst/>
          </a:prstGeom>
          <a:noFill/>
          <a:ln>
            <a:noFill/>
          </a:ln>
        </p:spPr>
      </p:pic>
      <p:pic>
        <p:nvPicPr>
          <p:cNvPr descr="AuScope Limited | ESIP" id="93" name="Google Shape;93;p15"/>
          <p:cNvPicPr preferRelativeResize="0"/>
          <p:nvPr/>
        </p:nvPicPr>
        <p:blipFill rotWithShape="1">
          <a:blip r:embed="rId14">
            <a:alphaModFix/>
          </a:blip>
          <a:srcRect b="0" l="0" r="0" t="0"/>
          <a:stretch/>
        </p:blipFill>
        <p:spPr>
          <a:xfrm>
            <a:off x="5927604" y="4565219"/>
            <a:ext cx="1889190" cy="448145"/>
          </a:xfrm>
          <a:prstGeom prst="rect">
            <a:avLst/>
          </a:prstGeom>
          <a:noFill/>
          <a:ln>
            <a:noFill/>
          </a:ln>
        </p:spPr>
      </p:pic>
      <p:pic>
        <p:nvPicPr>
          <p:cNvPr id="94" name="Google Shape;94;p15"/>
          <p:cNvPicPr preferRelativeResize="0"/>
          <p:nvPr/>
        </p:nvPicPr>
        <p:blipFill>
          <a:blip r:embed="rId15">
            <a:alphaModFix/>
          </a:blip>
          <a:stretch>
            <a:fillRect/>
          </a:stretch>
        </p:blipFill>
        <p:spPr>
          <a:xfrm>
            <a:off x="3887500" y="2937144"/>
            <a:ext cx="1369001" cy="1336374"/>
          </a:xfrm>
          <a:prstGeom prst="rect">
            <a:avLst/>
          </a:prstGeom>
          <a:noFill/>
          <a:ln>
            <a:noFill/>
          </a:ln>
        </p:spPr>
      </p:pic>
      <p:pic>
        <p:nvPicPr>
          <p:cNvPr id="95" name="Google Shape;95;p15"/>
          <p:cNvPicPr preferRelativeResize="0"/>
          <p:nvPr/>
        </p:nvPicPr>
        <p:blipFill>
          <a:blip r:embed="rId16">
            <a:alphaModFix/>
          </a:blip>
          <a:stretch>
            <a:fillRect/>
          </a:stretch>
        </p:blipFill>
        <p:spPr>
          <a:xfrm>
            <a:off x="1251022" y="4539327"/>
            <a:ext cx="2415288" cy="4999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6"/>
          <p:cNvSpPr txBox="1"/>
          <p:nvPr>
            <p:ph type="ctrTitle"/>
          </p:nvPr>
        </p:nvSpPr>
        <p:spPr>
          <a:xfrm>
            <a:off x="311700" y="668300"/>
            <a:ext cx="8520600" cy="87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100"/>
              <a:buNone/>
            </a:pPr>
            <a:r>
              <a:rPr b="1" lang="en" sz="2100"/>
              <a:t>Developing Vocabularies for the International </a:t>
            </a:r>
            <a:r>
              <a:rPr b="1" lang="en" sz="2100">
                <a:solidFill>
                  <a:srgbClr val="E69138"/>
                </a:solidFill>
              </a:rPr>
              <a:t>OneGeochemistry</a:t>
            </a:r>
            <a:r>
              <a:rPr b="1" lang="en" sz="2100"/>
              <a:t> Initiative: Specifying Locally, Harmonising Globally</a:t>
            </a:r>
            <a:endParaRPr b="1" sz="2100"/>
          </a:p>
        </p:txBody>
      </p:sp>
      <p:sp>
        <p:nvSpPr>
          <p:cNvPr id="101" name="Google Shape;101;p16"/>
          <p:cNvSpPr txBox="1"/>
          <p:nvPr>
            <p:ph idx="1" type="subTitle"/>
          </p:nvPr>
        </p:nvSpPr>
        <p:spPr>
          <a:xfrm>
            <a:off x="311700" y="1851500"/>
            <a:ext cx="8520600" cy="9573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 sz="1150"/>
              <a:t>Marthe Klöcking, Göttingen University, Germany, </a:t>
            </a:r>
            <a:r>
              <a:rPr lang="en" sz="1150" u="sng">
                <a:solidFill>
                  <a:srgbClr val="1155CC"/>
                </a:solidFill>
                <a:hlinkClick r:id="rId3">
                  <a:extLst>
                    <a:ext uri="{A12FA001-AC4F-418D-AE19-62706E023703}">
                      <ahyp:hlinkClr val="tx"/>
                    </a:ext>
                  </a:extLst>
                </a:hlinkClick>
              </a:rPr>
              <a:t>ORCID</a:t>
            </a:r>
            <a:r>
              <a:rPr lang="en" sz="1150"/>
              <a:t>; Lucia Profeta, Columbia University, USA, </a:t>
            </a:r>
            <a:r>
              <a:rPr lang="en" sz="1150" u="sng">
                <a:solidFill>
                  <a:srgbClr val="1155CC"/>
                </a:solidFill>
                <a:hlinkClick r:id="rId4">
                  <a:extLst>
                    <a:ext uri="{A12FA001-AC4F-418D-AE19-62706E023703}">
                      <ahyp:hlinkClr val="tx"/>
                    </a:ext>
                  </a:extLst>
                </a:hlinkClick>
              </a:rPr>
              <a:t>ORCID</a:t>
            </a:r>
            <a:r>
              <a:rPr lang="en" sz="1150">
                <a:solidFill>
                  <a:srgbClr val="1155CC"/>
                </a:solidFill>
                <a:uFill>
                  <a:noFill/>
                </a:uFill>
                <a:hlinkClick r:id="rId5">
                  <a:extLst>
                    <a:ext uri="{A12FA001-AC4F-418D-AE19-62706E023703}">
                      <ahyp:hlinkClr val="tx"/>
                    </a:ext>
                  </a:extLst>
                </a:hlinkClick>
              </a:rPr>
              <a:t>; </a:t>
            </a:r>
            <a:r>
              <a:rPr b="1" lang="en" sz="1150"/>
              <a:t>Alexander Prent*</a:t>
            </a:r>
            <a:r>
              <a:rPr lang="en" sz="1150"/>
              <a:t>, AuScope, </a:t>
            </a:r>
            <a:r>
              <a:rPr lang="en" sz="1150" u="sng">
                <a:solidFill>
                  <a:srgbClr val="1155CC"/>
                </a:solidFill>
                <a:hlinkClick r:id="rId6">
                  <a:extLst>
                    <a:ext uri="{A12FA001-AC4F-418D-AE19-62706E023703}">
                      <ahyp:hlinkClr val="tx"/>
                    </a:ext>
                  </a:extLst>
                </a:hlinkClick>
              </a:rPr>
              <a:t>ORCID</a:t>
            </a:r>
            <a:r>
              <a:rPr lang="en" sz="1150"/>
              <a:t>; Rowan Brownlee, ARDC, </a:t>
            </a:r>
            <a:r>
              <a:rPr lang="en" sz="1150" u="sng">
                <a:solidFill>
                  <a:srgbClr val="1155CC"/>
                </a:solidFill>
                <a:hlinkClick r:id="rId7">
                  <a:extLst>
                    <a:ext uri="{A12FA001-AC4F-418D-AE19-62706E023703}">
                      <ahyp:hlinkClr val="tx"/>
                    </a:ext>
                  </a:extLst>
                </a:hlinkClick>
              </a:rPr>
              <a:t>ORCID</a:t>
            </a:r>
            <a:r>
              <a:rPr lang="en" sz="1150"/>
              <a:t>; Lesley Wyborn, Australian National University, </a:t>
            </a:r>
            <a:r>
              <a:rPr lang="en" sz="1150" u="sng">
                <a:solidFill>
                  <a:srgbClr val="1155CC"/>
                </a:solidFill>
                <a:hlinkClick r:id="rId8">
                  <a:extLst>
                    <a:ext uri="{A12FA001-AC4F-418D-AE19-62706E023703}">
                      <ahyp:hlinkClr val="tx"/>
                    </a:ext>
                  </a:extLst>
                </a:hlinkClick>
              </a:rPr>
              <a:t>ORCID</a:t>
            </a:r>
            <a:r>
              <a:rPr lang="en" sz="1150"/>
              <a:t>; Kirsten Elger, GFZ German Research Centre for Geosciences, </a:t>
            </a:r>
            <a:r>
              <a:rPr lang="en" sz="1150" u="sng">
                <a:solidFill>
                  <a:srgbClr val="1155CC"/>
                </a:solidFill>
                <a:hlinkClick r:id="rId9">
                  <a:extLst>
                    <a:ext uri="{A12FA001-AC4F-418D-AE19-62706E023703}">
                      <ahyp:hlinkClr val="tx"/>
                    </a:ext>
                  </a:extLst>
                </a:hlinkClick>
              </a:rPr>
              <a:t>ORCID</a:t>
            </a:r>
            <a:r>
              <a:rPr lang="en" sz="1150"/>
              <a:t>; Manja Luzi-Helbing, GFZ German Research Centre for Geosciences, </a:t>
            </a:r>
            <a:r>
              <a:rPr lang="en" sz="1150" u="sng">
                <a:solidFill>
                  <a:srgbClr val="1155CC"/>
                </a:solidFill>
                <a:hlinkClick r:id="rId10">
                  <a:extLst>
                    <a:ext uri="{A12FA001-AC4F-418D-AE19-62706E023703}">
                      <ahyp:hlinkClr val="tx"/>
                    </a:ext>
                  </a:extLst>
                </a:hlinkClick>
              </a:rPr>
              <a:t>ORCID</a:t>
            </a:r>
            <a:r>
              <a:rPr lang="en" sz="1150"/>
              <a:t>; Kerstin Lehnert, Columbia University, USA, </a:t>
            </a:r>
            <a:r>
              <a:rPr lang="en" sz="1150" u="sng">
                <a:solidFill>
                  <a:srgbClr val="1155CC"/>
                </a:solidFill>
                <a:hlinkClick r:id="rId11">
                  <a:extLst>
                    <a:ext uri="{A12FA001-AC4F-418D-AE19-62706E023703}">
                      <ahyp:hlinkClr val="tx"/>
                    </a:ext>
                  </a:extLst>
                </a:hlinkClick>
              </a:rPr>
              <a:t>ORCID</a:t>
            </a:r>
            <a:r>
              <a:rPr lang="en" sz="1150"/>
              <a:t>; Dominik Hezel, Frankfurt University, Germany, </a:t>
            </a:r>
            <a:r>
              <a:rPr lang="en" sz="1150" u="sng">
                <a:solidFill>
                  <a:srgbClr val="1155CC"/>
                </a:solidFill>
                <a:hlinkClick r:id="rId12">
                  <a:extLst>
                    <a:ext uri="{A12FA001-AC4F-418D-AE19-62706E023703}">
                      <ahyp:hlinkClr val="tx"/>
                    </a:ext>
                  </a:extLst>
                </a:hlinkClick>
              </a:rPr>
              <a:t>ORCID</a:t>
            </a:r>
            <a:r>
              <a:rPr lang="en" sz="1150"/>
              <a:t>  </a:t>
            </a:r>
            <a:endParaRPr sz="1150"/>
          </a:p>
        </p:txBody>
      </p:sp>
      <p:pic>
        <p:nvPicPr>
          <p:cNvPr id="102" name="Google Shape;102;p16"/>
          <p:cNvPicPr preferRelativeResize="0"/>
          <p:nvPr/>
        </p:nvPicPr>
        <p:blipFill>
          <a:blip r:embed="rId13">
            <a:alphaModFix/>
          </a:blip>
          <a:stretch>
            <a:fillRect/>
          </a:stretch>
        </p:blipFill>
        <p:spPr>
          <a:xfrm>
            <a:off x="4055612" y="4513450"/>
            <a:ext cx="1273052" cy="551686"/>
          </a:xfrm>
          <a:prstGeom prst="rect">
            <a:avLst/>
          </a:prstGeom>
          <a:noFill/>
          <a:ln>
            <a:noFill/>
          </a:ln>
        </p:spPr>
      </p:pic>
      <p:pic>
        <p:nvPicPr>
          <p:cNvPr descr="AuScope Limited | ESIP" id="103" name="Google Shape;103;p16"/>
          <p:cNvPicPr preferRelativeResize="0"/>
          <p:nvPr/>
        </p:nvPicPr>
        <p:blipFill rotWithShape="1">
          <a:blip r:embed="rId14">
            <a:alphaModFix/>
          </a:blip>
          <a:srcRect b="0" l="0" r="0" t="0"/>
          <a:stretch/>
        </p:blipFill>
        <p:spPr>
          <a:xfrm>
            <a:off x="5927604" y="4565219"/>
            <a:ext cx="1889190" cy="448145"/>
          </a:xfrm>
          <a:prstGeom prst="rect">
            <a:avLst/>
          </a:prstGeom>
          <a:noFill/>
          <a:ln>
            <a:noFill/>
          </a:ln>
        </p:spPr>
      </p:pic>
      <p:pic>
        <p:nvPicPr>
          <p:cNvPr id="104" name="Google Shape;104;p16"/>
          <p:cNvPicPr preferRelativeResize="0"/>
          <p:nvPr/>
        </p:nvPicPr>
        <p:blipFill>
          <a:blip r:embed="rId15">
            <a:alphaModFix/>
          </a:blip>
          <a:stretch>
            <a:fillRect/>
          </a:stretch>
        </p:blipFill>
        <p:spPr>
          <a:xfrm>
            <a:off x="3887500" y="2937144"/>
            <a:ext cx="1369001" cy="1336374"/>
          </a:xfrm>
          <a:prstGeom prst="rect">
            <a:avLst/>
          </a:prstGeom>
          <a:noFill/>
          <a:ln>
            <a:noFill/>
          </a:ln>
        </p:spPr>
      </p:pic>
      <p:pic>
        <p:nvPicPr>
          <p:cNvPr id="105" name="Google Shape;105;p16"/>
          <p:cNvPicPr preferRelativeResize="0"/>
          <p:nvPr/>
        </p:nvPicPr>
        <p:blipFill>
          <a:blip r:embed="rId16">
            <a:alphaModFix/>
          </a:blip>
          <a:stretch>
            <a:fillRect/>
          </a:stretch>
        </p:blipFill>
        <p:spPr>
          <a:xfrm>
            <a:off x="1251022" y="4539327"/>
            <a:ext cx="2415288" cy="4999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Geochemistry Data – Relevance to Society</a:t>
            </a:r>
            <a:endParaRPr/>
          </a:p>
        </p:txBody>
      </p:sp>
      <p:pic>
        <p:nvPicPr>
          <p:cNvPr id="111" name="Google Shape;111;p17"/>
          <p:cNvPicPr preferRelativeResize="0"/>
          <p:nvPr/>
        </p:nvPicPr>
        <p:blipFill rotWithShape="1">
          <a:blip r:embed="rId3">
            <a:alphaModFix/>
          </a:blip>
          <a:srcRect b="9771" l="0" r="0" t="24779"/>
          <a:stretch/>
        </p:blipFill>
        <p:spPr>
          <a:xfrm>
            <a:off x="926575" y="1397227"/>
            <a:ext cx="7290553" cy="3372048"/>
          </a:xfrm>
          <a:prstGeom prst="rect">
            <a:avLst/>
          </a:prstGeom>
          <a:noFill/>
          <a:ln>
            <a:noFill/>
          </a:ln>
        </p:spPr>
      </p:pic>
      <p:sp>
        <p:nvSpPr>
          <p:cNvPr id="112" name="Google Shape;112;p17"/>
          <p:cNvSpPr/>
          <p:nvPr/>
        </p:nvSpPr>
        <p:spPr>
          <a:xfrm>
            <a:off x="1237759" y="2550619"/>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3" name="Google Shape;113;p17"/>
          <p:cNvSpPr/>
          <p:nvPr/>
        </p:nvSpPr>
        <p:spPr>
          <a:xfrm>
            <a:off x="2362727" y="2550619"/>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4" name="Google Shape;114;p17"/>
          <p:cNvSpPr/>
          <p:nvPr/>
        </p:nvSpPr>
        <p:spPr>
          <a:xfrm>
            <a:off x="3487696" y="2550619"/>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 name="Google Shape;115;p17"/>
          <p:cNvSpPr/>
          <p:nvPr/>
        </p:nvSpPr>
        <p:spPr>
          <a:xfrm>
            <a:off x="1237759" y="3686785"/>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6" name="Google Shape;116;p17"/>
          <p:cNvSpPr/>
          <p:nvPr/>
        </p:nvSpPr>
        <p:spPr>
          <a:xfrm>
            <a:off x="3487696" y="3686785"/>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7" name="Google Shape;117;p17"/>
          <p:cNvSpPr/>
          <p:nvPr/>
        </p:nvSpPr>
        <p:spPr>
          <a:xfrm>
            <a:off x="6886454" y="1441551"/>
            <a:ext cx="1017900" cy="1023900"/>
          </a:xfrm>
          <a:prstGeom prst="rect">
            <a:avLst/>
          </a:prstGeom>
          <a:noFill/>
          <a:ln cap="flat" cmpd="sng" w="38100">
            <a:solidFill>
              <a:schemeClr val="dk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8" name="Google Shape;118;p17"/>
          <p:cNvSpPr/>
          <p:nvPr/>
        </p:nvSpPr>
        <p:spPr>
          <a:xfrm>
            <a:off x="2322073" y="3677096"/>
            <a:ext cx="1101300" cy="1033800"/>
          </a:xfrm>
          <a:prstGeom prst="rect">
            <a:avLst/>
          </a:prstGeom>
          <a:solidFill>
            <a:schemeClr val="lt1">
              <a:alpha val="6000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9" name="Google Shape;119;p17"/>
          <p:cNvSpPr/>
          <p:nvPr/>
        </p:nvSpPr>
        <p:spPr>
          <a:xfrm>
            <a:off x="4618968" y="1338727"/>
            <a:ext cx="2162100" cy="3372000"/>
          </a:xfrm>
          <a:prstGeom prst="rect">
            <a:avLst/>
          </a:prstGeom>
          <a:solidFill>
            <a:schemeClr val="lt1">
              <a:alpha val="6000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0" name="Google Shape;120;p17"/>
          <p:cNvSpPr/>
          <p:nvPr/>
        </p:nvSpPr>
        <p:spPr>
          <a:xfrm>
            <a:off x="1237758" y="1431862"/>
            <a:ext cx="3286800" cy="1033800"/>
          </a:xfrm>
          <a:prstGeom prst="rect">
            <a:avLst/>
          </a:prstGeom>
          <a:solidFill>
            <a:schemeClr val="lt1">
              <a:alpha val="6000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1" name="Google Shape;121;p17"/>
          <p:cNvSpPr/>
          <p:nvPr/>
        </p:nvSpPr>
        <p:spPr>
          <a:xfrm>
            <a:off x="6844740" y="2550619"/>
            <a:ext cx="1101300" cy="1033800"/>
          </a:xfrm>
          <a:prstGeom prst="rect">
            <a:avLst/>
          </a:prstGeom>
          <a:solidFill>
            <a:schemeClr val="lt1">
              <a:alpha val="6000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122" name="Google Shape;122;p17"/>
          <p:cNvPicPr preferRelativeResize="0"/>
          <p:nvPr/>
        </p:nvPicPr>
        <p:blipFill rotWithShape="1">
          <a:blip r:embed="rId3">
            <a:alphaModFix/>
          </a:blip>
          <a:srcRect b="79605" l="0" r="0" t="10372"/>
          <a:stretch/>
        </p:blipFill>
        <p:spPr>
          <a:xfrm>
            <a:off x="926575" y="857975"/>
            <a:ext cx="7290553" cy="516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p:nvPr/>
        </p:nvSpPr>
        <p:spPr>
          <a:xfrm>
            <a:off x="162300" y="761700"/>
            <a:ext cx="8819100" cy="405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8"/>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Geochemical Data Needs Standardisation</a:t>
            </a:r>
            <a:endParaRPr baseline="30000"/>
          </a:p>
        </p:txBody>
      </p:sp>
      <p:sp>
        <p:nvSpPr>
          <p:cNvPr id="129" name="Google Shape;129;p18"/>
          <p:cNvSpPr txBox="1"/>
          <p:nvPr/>
        </p:nvSpPr>
        <p:spPr>
          <a:xfrm>
            <a:off x="5234000" y="1244775"/>
            <a:ext cx="336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rPr>
              <a:t>Fewer</a:t>
            </a:r>
            <a:r>
              <a:rPr lang="en">
                <a:solidFill>
                  <a:srgbClr val="434343"/>
                </a:solidFill>
              </a:rPr>
              <a:t> Mistakes, Failures, Catastrophes</a:t>
            </a:r>
            <a:endParaRPr>
              <a:solidFill>
                <a:srgbClr val="434343"/>
              </a:solidFill>
            </a:endParaRPr>
          </a:p>
        </p:txBody>
      </p:sp>
      <p:pic>
        <p:nvPicPr>
          <p:cNvPr id="130" name="Google Shape;130;p18"/>
          <p:cNvPicPr preferRelativeResize="0"/>
          <p:nvPr/>
        </p:nvPicPr>
        <p:blipFill>
          <a:blip r:embed="rId3">
            <a:alphaModFix/>
          </a:blip>
          <a:stretch>
            <a:fillRect/>
          </a:stretch>
        </p:blipFill>
        <p:spPr>
          <a:xfrm>
            <a:off x="5234000" y="1957200"/>
            <a:ext cx="3360600" cy="2460300"/>
          </a:xfrm>
          <a:prstGeom prst="roundRect">
            <a:avLst>
              <a:gd fmla="val 16667" name="adj"/>
            </a:avLst>
          </a:prstGeom>
          <a:noFill/>
          <a:ln>
            <a:noFill/>
          </a:ln>
        </p:spPr>
      </p:pic>
      <p:grpSp>
        <p:nvGrpSpPr>
          <p:cNvPr id="131" name="Google Shape;131;p18"/>
          <p:cNvGrpSpPr/>
          <p:nvPr/>
        </p:nvGrpSpPr>
        <p:grpSpPr>
          <a:xfrm>
            <a:off x="190839" y="780112"/>
            <a:ext cx="4190496" cy="4021491"/>
            <a:chOff x="2863750" y="1240906"/>
            <a:chExt cx="3416351" cy="3278568"/>
          </a:xfrm>
        </p:grpSpPr>
        <p:pic>
          <p:nvPicPr>
            <p:cNvPr id="132" name="Google Shape;132;p18"/>
            <p:cNvPicPr preferRelativeResize="0"/>
            <p:nvPr/>
          </p:nvPicPr>
          <p:blipFill rotWithShape="1">
            <a:blip r:embed="rId4">
              <a:alphaModFix/>
            </a:blip>
            <a:srcRect b="0" l="0" r="0" t="39503"/>
            <a:stretch/>
          </p:blipFill>
          <p:spPr>
            <a:xfrm>
              <a:off x="2863750" y="2308850"/>
              <a:ext cx="3416201" cy="2210624"/>
            </a:xfrm>
            <a:prstGeom prst="rect">
              <a:avLst/>
            </a:prstGeom>
            <a:noFill/>
            <a:ln>
              <a:noFill/>
            </a:ln>
          </p:spPr>
        </p:pic>
        <p:sp>
          <p:nvSpPr>
            <p:cNvPr id="133" name="Google Shape;133;p18"/>
            <p:cNvSpPr/>
            <p:nvPr/>
          </p:nvSpPr>
          <p:spPr>
            <a:xfrm>
              <a:off x="2894750" y="2982625"/>
              <a:ext cx="1632300" cy="316500"/>
            </a:xfrm>
            <a:prstGeom prst="rect">
              <a:avLst/>
            </a:prstGeom>
            <a:solidFill>
              <a:srgbClr val="FF9900">
                <a:alpha val="26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p:nvPr/>
          </p:nvSpPr>
          <p:spPr>
            <a:xfrm>
              <a:off x="2894725" y="3384375"/>
              <a:ext cx="1632300" cy="213000"/>
            </a:xfrm>
            <a:prstGeom prst="rect">
              <a:avLst/>
            </a:prstGeom>
            <a:solidFill>
              <a:srgbClr val="FF9900">
                <a:alpha val="26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8"/>
            <p:cNvSpPr/>
            <p:nvPr/>
          </p:nvSpPr>
          <p:spPr>
            <a:xfrm>
              <a:off x="2894750" y="3597375"/>
              <a:ext cx="1017900" cy="97500"/>
            </a:xfrm>
            <a:prstGeom prst="rect">
              <a:avLst/>
            </a:prstGeom>
            <a:solidFill>
              <a:srgbClr val="FF9900">
                <a:alpha val="26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6" name="Google Shape;136;p18"/>
            <p:cNvPicPr preferRelativeResize="0"/>
            <p:nvPr/>
          </p:nvPicPr>
          <p:blipFill rotWithShape="1">
            <a:blip r:embed="rId4">
              <a:alphaModFix/>
            </a:blip>
            <a:srcRect b="83153" l="0" r="0" t="0"/>
            <a:stretch/>
          </p:blipFill>
          <p:spPr>
            <a:xfrm>
              <a:off x="2863900" y="1240906"/>
              <a:ext cx="3416201" cy="615600"/>
            </a:xfrm>
            <a:prstGeom prst="rect">
              <a:avLst/>
            </a:prstGeom>
            <a:noFill/>
            <a:ln>
              <a:noFill/>
            </a:ln>
          </p:spPr>
        </p:pic>
        <p:pic>
          <p:nvPicPr>
            <p:cNvPr id="137" name="Google Shape;137;p18"/>
            <p:cNvPicPr preferRelativeResize="0"/>
            <p:nvPr/>
          </p:nvPicPr>
          <p:blipFill rotWithShape="1">
            <a:blip r:embed="rId4">
              <a:alphaModFix/>
            </a:blip>
            <a:srcRect b="66059" l="0" r="0" t="22142"/>
            <a:stretch/>
          </p:blipFill>
          <p:spPr>
            <a:xfrm>
              <a:off x="2863900" y="1855433"/>
              <a:ext cx="3416201" cy="431100"/>
            </a:xfrm>
            <a:prstGeom prst="rect">
              <a:avLst/>
            </a:prstGeom>
            <a:noFill/>
            <a:ln>
              <a:noFill/>
            </a:ln>
          </p:spPr>
        </p:pic>
      </p:grpSp>
      <p:sp>
        <p:nvSpPr>
          <p:cNvPr id="138" name="Google Shape;138;p18"/>
          <p:cNvSpPr txBox="1"/>
          <p:nvPr/>
        </p:nvSpPr>
        <p:spPr>
          <a:xfrm>
            <a:off x="2538907" y="914100"/>
            <a:ext cx="1921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Nature Comments (2022), doi.org/10.1038/d41586-022-01233-w</a:t>
            </a:r>
            <a:endParaRPr sz="800"/>
          </a:p>
        </p:txBody>
      </p:sp>
      <p:sp>
        <p:nvSpPr>
          <p:cNvPr id="139" name="Google Shape;139;p18"/>
          <p:cNvSpPr/>
          <p:nvPr/>
        </p:nvSpPr>
        <p:spPr>
          <a:xfrm>
            <a:off x="67550" y="4371500"/>
            <a:ext cx="2287200" cy="4536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9"/>
          <p:cNvPicPr preferRelativeResize="0"/>
          <p:nvPr/>
        </p:nvPicPr>
        <p:blipFill>
          <a:blip r:embed="rId3">
            <a:alphaModFix/>
          </a:blip>
          <a:stretch>
            <a:fillRect/>
          </a:stretch>
        </p:blipFill>
        <p:spPr>
          <a:xfrm>
            <a:off x="1030350" y="881700"/>
            <a:ext cx="5129825" cy="3847350"/>
          </a:xfrm>
          <a:prstGeom prst="rect">
            <a:avLst/>
          </a:prstGeom>
          <a:noFill/>
          <a:ln>
            <a:noFill/>
          </a:ln>
        </p:spPr>
      </p:pic>
      <p:sp>
        <p:nvSpPr>
          <p:cNvPr id="145" name="Google Shape;145;p19"/>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Geochemistry Data – LongTail</a:t>
            </a:r>
            <a:endParaRPr/>
          </a:p>
        </p:txBody>
      </p:sp>
      <p:sp>
        <p:nvSpPr>
          <p:cNvPr id="146" name="Google Shape;146;p19"/>
          <p:cNvSpPr txBox="1"/>
          <p:nvPr/>
        </p:nvSpPr>
        <p:spPr>
          <a:xfrm>
            <a:off x="1584650" y="4477650"/>
            <a:ext cx="5597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http://juliegood.wordpress.com/tag/long-tail</a:t>
            </a:r>
            <a:endParaRPr sz="1000"/>
          </a:p>
        </p:txBody>
      </p:sp>
      <p:sp>
        <p:nvSpPr>
          <p:cNvPr id="147" name="Google Shape;147;p19"/>
          <p:cNvSpPr txBox="1"/>
          <p:nvPr/>
        </p:nvSpPr>
        <p:spPr>
          <a:xfrm>
            <a:off x="2936525" y="968950"/>
            <a:ext cx="1113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The Head:</a:t>
            </a:r>
            <a:endParaRPr b="1" sz="1200"/>
          </a:p>
          <a:p>
            <a:pPr indent="0" lvl="0" marL="0" rtl="0" algn="l">
              <a:spcBef>
                <a:spcPts val="0"/>
              </a:spcBef>
              <a:spcAft>
                <a:spcPts val="0"/>
              </a:spcAft>
              <a:buNone/>
            </a:pPr>
            <a:r>
              <a:rPr lang="en" sz="1200"/>
              <a:t>Astronomy,</a:t>
            </a:r>
            <a:endParaRPr sz="1200"/>
          </a:p>
          <a:p>
            <a:pPr indent="0" lvl="0" marL="0" rtl="0" algn="l">
              <a:spcBef>
                <a:spcPts val="0"/>
              </a:spcBef>
              <a:spcAft>
                <a:spcPts val="0"/>
              </a:spcAft>
              <a:buNone/>
            </a:pPr>
            <a:r>
              <a:rPr lang="en" sz="1200"/>
              <a:t>Climate,</a:t>
            </a:r>
            <a:endParaRPr sz="1200"/>
          </a:p>
          <a:p>
            <a:pPr indent="0" lvl="0" marL="0" rtl="0" algn="l">
              <a:spcBef>
                <a:spcPts val="0"/>
              </a:spcBef>
              <a:spcAft>
                <a:spcPts val="0"/>
              </a:spcAft>
              <a:buNone/>
            </a:pPr>
            <a:r>
              <a:rPr lang="en" sz="1200"/>
              <a:t>High Energy,</a:t>
            </a:r>
            <a:endParaRPr sz="1200"/>
          </a:p>
          <a:p>
            <a:pPr indent="0" lvl="0" marL="0" rtl="0" algn="l">
              <a:spcBef>
                <a:spcPts val="0"/>
              </a:spcBef>
              <a:spcAft>
                <a:spcPts val="0"/>
              </a:spcAft>
              <a:buNone/>
            </a:pPr>
            <a:r>
              <a:rPr lang="en" sz="1200"/>
              <a:t>Physics,</a:t>
            </a:r>
            <a:endParaRPr sz="1200"/>
          </a:p>
          <a:p>
            <a:pPr indent="0" lvl="0" marL="0" rtl="0" algn="l">
              <a:spcBef>
                <a:spcPts val="0"/>
              </a:spcBef>
              <a:spcAft>
                <a:spcPts val="0"/>
              </a:spcAft>
              <a:buNone/>
            </a:pPr>
            <a:r>
              <a:rPr lang="en" sz="1200"/>
              <a:t>Genomics</a:t>
            </a:r>
            <a:endParaRPr sz="1200"/>
          </a:p>
        </p:txBody>
      </p:sp>
      <p:sp>
        <p:nvSpPr>
          <p:cNvPr id="148" name="Google Shape;148;p19"/>
          <p:cNvSpPr/>
          <p:nvPr/>
        </p:nvSpPr>
        <p:spPr>
          <a:xfrm rot="-1199867">
            <a:off x="2501773" y="1129022"/>
            <a:ext cx="400019" cy="273890"/>
          </a:xfrm>
          <a:prstGeom prst="leftArrow">
            <a:avLst>
              <a:gd fmla="val 50000" name="adj1"/>
              <a:gd fmla="val 50000" name="adj2"/>
            </a:avLst>
          </a:prstGeom>
          <a:solidFill>
            <a:srgbClr val="FF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txBox="1"/>
          <p:nvPr/>
        </p:nvSpPr>
        <p:spPr>
          <a:xfrm>
            <a:off x="4368175" y="2564350"/>
            <a:ext cx="1553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Long</a:t>
            </a:r>
            <a:r>
              <a:rPr b="1" lang="en" sz="1200"/>
              <a:t> Tail:</a:t>
            </a:r>
            <a:endParaRPr b="1" sz="1200"/>
          </a:p>
          <a:p>
            <a:pPr indent="0" lvl="0" marL="0" rtl="0" algn="l">
              <a:spcBef>
                <a:spcPts val="0"/>
              </a:spcBef>
              <a:spcAft>
                <a:spcPts val="0"/>
              </a:spcAft>
              <a:buNone/>
            </a:pPr>
            <a:r>
              <a:rPr lang="en" sz="1200"/>
              <a:t>Environmental and Earth Sciences</a:t>
            </a:r>
            <a:endParaRPr sz="1200"/>
          </a:p>
        </p:txBody>
      </p:sp>
      <p:sp>
        <p:nvSpPr>
          <p:cNvPr id="150" name="Google Shape;150;p19"/>
          <p:cNvSpPr/>
          <p:nvPr/>
        </p:nvSpPr>
        <p:spPr>
          <a:xfrm rot="-5400000">
            <a:off x="4944925" y="3301976"/>
            <a:ext cx="399900" cy="273900"/>
          </a:xfrm>
          <a:prstGeom prst="leftArrow">
            <a:avLst>
              <a:gd fmla="val 50000" name="adj1"/>
              <a:gd fmla="val 50000" name="adj2"/>
            </a:avLst>
          </a:prstGeom>
          <a:solidFill>
            <a:srgbClr val="FF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9"/>
          <p:cNvSpPr txBox="1"/>
          <p:nvPr/>
        </p:nvSpPr>
        <p:spPr>
          <a:xfrm>
            <a:off x="6578900" y="1555800"/>
            <a:ext cx="24024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Long Tail Characteristics</a:t>
            </a:r>
            <a:endParaRPr b="1" sz="1200"/>
          </a:p>
          <a:p>
            <a:pPr indent="-304800" lvl="0" marL="457200" rtl="0" algn="l">
              <a:spcBef>
                <a:spcPts val="0"/>
              </a:spcBef>
              <a:spcAft>
                <a:spcPts val="0"/>
              </a:spcAft>
              <a:buSzPts val="1200"/>
              <a:buChar char="❏"/>
            </a:pPr>
            <a:r>
              <a:rPr lang="en" sz="1200"/>
              <a:t>More specialised</a:t>
            </a:r>
            <a:endParaRPr sz="1200"/>
          </a:p>
          <a:p>
            <a:pPr indent="-304800" lvl="0" marL="457200" rtl="0" algn="l">
              <a:spcBef>
                <a:spcPts val="0"/>
              </a:spcBef>
              <a:spcAft>
                <a:spcPts val="0"/>
              </a:spcAft>
              <a:buSzPts val="1200"/>
              <a:buChar char="❏"/>
            </a:pPr>
            <a:r>
              <a:rPr lang="en" sz="1200"/>
              <a:t>Low volume</a:t>
            </a:r>
            <a:endParaRPr sz="1200"/>
          </a:p>
          <a:p>
            <a:pPr indent="-304800" lvl="0" marL="457200" rtl="0" algn="l">
              <a:spcBef>
                <a:spcPts val="0"/>
              </a:spcBef>
              <a:spcAft>
                <a:spcPts val="0"/>
              </a:spcAft>
              <a:buSzPts val="1200"/>
              <a:buChar char="❏"/>
            </a:pPr>
            <a:r>
              <a:rPr lang="en" sz="1200"/>
              <a:t>On C drives</a:t>
            </a:r>
            <a:endParaRPr sz="1200"/>
          </a:p>
          <a:p>
            <a:pPr indent="-304800" lvl="0" marL="457200" rtl="0" algn="l">
              <a:spcBef>
                <a:spcPts val="0"/>
              </a:spcBef>
              <a:spcAft>
                <a:spcPts val="0"/>
              </a:spcAft>
              <a:buSzPts val="1200"/>
              <a:buChar char="❏"/>
            </a:pPr>
            <a:r>
              <a:rPr lang="en" sz="1200"/>
              <a:t>Hard to find</a:t>
            </a:r>
            <a:endParaRPr sz="1200"/>
          </a:p>
          <a:p>
            <a:pPr indent="-304800" lvl="0" marL="457200" rtl="0" algn="l">
              <a:spcBef>
                <a:spcPts val="0"/>
              </a:spcBef>
              <a:spcAft>
                <a:spcPts val="0"/>
              </a:spcAft>
              <a:buSzPts val="1200"/>
              <a:buChar char="❏"/>
            </a:pPr>
            <a:r>
              <a:rPr lang="en" sz="1200"/>
              <a:t>Heterogeneous</a:t>
            </a:r>
            <a:endParaRPr sz="1200"/>
          </a:p>
          <a:p>
            <a:pPr indent="-304800" lvl="0" marL="457200" rtl="0" algn="l">
              <a:spcBef>
                <a:spcPts val="0"/>
              </a:spcBef>
              <a:spcAft>
                <a:spcPts val="0"/>
              </a:spcAft>
              <a:buSzPts val="1200"/>
              <a:buChar char="❏"/>
            </a:pPr>
            <a:r>
              <a:rPr lang="en" sz="1200"/>
              <a:t>Collected by many people</a:t>
            </a:r>
            <a:endParaRPr sz="1200"/>
          </a:p>
          <a:p>
            <a:pPr indent="-304800" lvl="0" marL="457200" rtl="0" algn="l">
              <a:spcBef>
                <a:spcPts val="0"/>
              </a:spcBef>
              <a:spcAft>
                <a:spcPts val="0"/>
              </a:spcAft>
              <a:buSzPts val="1200"/>
              <a:buChar char="❏"/>
            </a:pPr>
            <a:r>
              <a:rPr lang="en" sz="1200"/>
              <a:t>Citizen science</a:t>
            </a:r>
            <a:endParaRPr sz="1200"/>
          </a:p>
          <a:p>
            <a:pPr indent="-304800" lvl="0" marL="457200" rtl="0" algn="l">
              <a:spcBef>
                <a:spcPts val="0"/>
              </a:spcBef>
              <a:spcAft>
                <a:spcPts val="0"/>
              </a:spcAft>
              <a:buSzPts val="1200"/>
              <a:buChar char="❏"/>
            </a:pPr>
            <a:r>
              <a:rPr lang="en" sz="1200"/>
              <a:t>Etc…</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p:nvPr/>
        </p:nvSpPr>
        <p:spPr>
          <a:xfrm>
            <a:off x="1525" y="3026500"/>
            <a:ext cx="9142500" cy="1767900"/>
          </a:xfrm>
          <a:prstGeom prst="rect">
            <a:avLst/>
          </a:prstGeom>
          <a:solidFill>
            <a:srgbClr val="9FC5E8"/>
          </a:solidFill>
          <a:ln cap="flat" cmpd="sng" w="2857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0"/>
          <p:cNvSpPr/>
          <p:nvPr/>
        </p:nvSpPr>
        <p:spPr>
          <a:xfrm>
            <a:off x="1525" y="917800"/>
            <a:ext cx="9142500" cy="2108700"/>
          </a:xfrm>
          <a:prstGeom prst="rect">
            <a:avLst/>
          </a:prstGeom>
          <a:solidFill>
            <a:srgbClr val="D5A6BD"/>
          </a:solidFill>
          <a:ln cap="flat" cmpd="sng" w="28575">
            <a:solidFill>
              <a:srgbClr val="A64D7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0"/>
          <p:cNvSpPr/>
          <p:nvPr/>
        </p:nvSpPr>
        <p:spPr>
          <a:xfrm>
            <a:off x="6002475" y="4338550"/>
            <a:ext cx="3085800" cy="359700"/>
          </a:xfrm>
          <a:prstGeom prst="rect">
            <a:avLst/>
          </a:prstGeom>
          <a:solidFill>
            <a:schemeClr val="lt2"/>
          </a:solid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0"/>
          <p:cNvSpPr/>
          <p:nvPr/>
        </p:nvSpPr>
        <p:spPr>
          <a:xfrm>
            <a:off x="8011200" y="2319975"/>
            <a:ext cx="1064400" cy="507900"/>
          </a:xfrm>
          <a:prstGeom prst="rect">
            <a:avLst/>
          </a:prstGeom>
          <a:solidFill>
            <a:schemeClr val="lt2"/>
          </a:solidFill>
          <a:ln cap="flat" cmpd="sng" w="28575">
            <a:solidFill>
              <a:srgbClr val="A64D7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No single authority: 5 Unions and ~40 Societies</a:t>
            </a:r>
            <a:endParaRPr/>
          </a:p>
        </p:txBody>
      </p:sp>
      <p:pic>
        <p:nvPicPr>
          <p:cNvPr id="161" name="Google Shape;161;p20"/>
          <p:cNvPicPr preferRelativeResize="0"/>
          <p:nvPr/>
        </p:nvPicPr>
        <p:blipFill rotWithShape="1">
          <a:blip r:embed="rId3">
            <a:alphaModFix/>
          </a:blip>
          <a:srcRect b="0" l="0" r="0" t="0"/>
          <a:stretch/>
        </p:blipFill>
        <p:spPr>
          <a:xfrm>
            <a:off x="6553200" y="3102700"/>
            <a:ext cx="1887454" cy="1105975"/>
          </a:xfrm>
          <a:prstGeom prst="rect">
            <a:avLst/>
          </a:prstGeom>
          <a:noFill/>
          <a:ln cap="flat" cmpd="sng" w="38100">
            <a:solidFill>
              <a:srgbClr val="3C78D8"/>
            </a:solidFill>
            <a:prstDash val="solid"/>
            <a:round/>
            <a:headEnd len="sm" w="sm" type="none"/>
            <a:tailEnd len="sm" w="sm" type="none"/>
          </a:ln>
        </p:spPr>
      </p:pic>
      <p:pic>
        <p:nvPicPr>
          <p:cNvPr id="162" name="Google Shape;162;p20"/>
          <p:cNvPicPr preferRelativeResize="0"/>
          <p:nvPr/>
        </p:nvPicPr>
        <p:blipFill rotWithShape="1">
          <a:blip r:embed="rId4">
            <a:alphaModFix/>
          </a:blip>
          <a:srcRect b="0" l="0" r="0" t="0"/>
          <a:stretch/>
        </p:blipFill>
        <p:spPr>
          <a:xfrm>
            <a:off x="6088770" y="4283950"/>
            <a:ext cx="2964255" cy="405875"/>
          </a:xfrm>
          <a:prstGeom prst="rect">
            <a:avLst/>
          </a:prstGeom>
          <a:noFill/>
          <a:ln>
            <a:noFill/>
          </a:ln>
        </p:spPr>
      </p:pic>
      <p:pic>
        <p:nvPicPr>
          <p:cNvPr id="163" name="Google Shape;163;p20"/>
          <p:cNvPicPr preferRelativeResize="0"/>
          <p:nvPr/>
        </p:nvPicPr>
        <p:blipFill rotWithShape="1">
          <a:blip r:embed="rId5">
            <a:alphaModFix/>
          </a:blip>
          <a:srcRect b="0" l="891" r="0" t="0"/>
          <a:stretch/>
        </p:blipFill>
        <p:spPr>
          <a:xfrm>
            <a:off x="162300" y="3061650"/>
            <a:ext cx="5416301" cy="570725"/>
          </a:xfrm>
          <a:prstGeom prst="rect">
            <a:avLst/>
          </a:prstGeom>
          <a:noFill/>
          <a:ln cap="flat" cmpd="sng" w="28575">
            <a:solidFill>
              <a:srgbClr val="3C78D8"/>
            </a:solidFill>
            <a:prstDash val="solid"/>
            <a:round/>
            <a:headEnd len="sm" w="sm" type="none"/>
            <a:tailEnd len="sm" w="sm" type="none"/>
          </a:ln>
        </p:spPr>
      </p:pic>
      <p:sp>
        <p:nvSpPr>
          <p:cNvPr id="164" name="Google Shape;164;p20"/>
          <p:cNvSpPr txBox="1"/>
          <p:nvPr/>
        </p:nvSpPr>
        <p:spPr>
          <a:xfrm>
            <a:off x="158390" y="3755050"/>
            <a:ext cx="1579200" cy="446400"/>
          </a:xfrm>
          <a:prstGeom prst="rect">
            <a:avLst/>
          </a:prstGeom>
          <a:solidFill>
            <a:srgbClr val="CFE2F3"/>
          </a:solidFill>
          <a:ln cap="flat" cmpd="sng" w="28575">
            <a:solidFill>
              <a:srgbClr val="3D85C6"/>
            </a:solidFill>
            <a:prstDash val="solid"/>
            <a:round/>
            <a:headEnd len="sm" w="sm" type="none"/>
            <a:tailEnd len="sm" w="sm" type="none"/>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None/>
            </a:pPr>
            <a:r>
              <a:rPr b="1" i="1" lang="en" sz="1300" u="none" cap="none" strike="noStrike">
                <a:solidFill>
                  <a:srgbClr val="000000"/>
                </a:solidFill>
                <a:latin typeface="Arial"/>
                <a:ea typeface="Arial"/>
                <a:cs typeface="Arial"/>
                <a:sym typeface="Arial"/>
              </a:rPr>
              <a:t>Science Unions</a:t>
            </a:r>
            <a:endParaRPr b="1" i="1" sz="1300" u="none" cap="none" strike="noStrike">
              <a:solidFill>
                <a:srgbClr val="000000"/>
              </a:solidFill>
              <a:latin typeface="Arial"/>
              <a:ea typeface="Arial"/>
              <a:cs typeface="Arial"/>
              <a:sym typeface="Arial"/>
            </a:endParaRPr>
          </a:p>
        </p:txBody>
      </p:sp>
      <p:sp>
        <p:nvSpPr>
          <p:cNvPr id="165" name="Google Shape;165;p20"/>
          <p:cNvSpPr/>
          <p:nvPr/>
        </p:nvSpPr>
        <p:spPr>
          <a:xfrm>
            <a:off x="7416475" y="2603275"/>
            <a:ext cx="177900" cy="672300"/>
          </a:xfrm>
          <a:prstGeom prst="downArrow">
            <a:avLst>
              <a:gd fmla="val 50000" name="adj1"/>
              <a:gd fmla="val 50000" name="adj2"/>
            </a:avLst>
          </a:prstGeom>
          <a:solidFill>
            <a:srgbClr val="3C78D8"/>
          </a:solidFill>
          <a:ln cap="flat" cmpd="sng" w="9525">
            <a:solidFill>
              <a:srgbClr val="24285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166" name="Google Shape;166;p20"/>
          <p:cNvSpPr/>
          <p:nvPr/>
        </p:nvSpPr>
        <p:spPr>
          <a:xfrm>
            <a:off x="1488925" y="2595124"/>
            <a:ext cx="177900" cy="570600"/>
          </a:xfrm>
          <a:prstGeom prst="downArrow">
            <a:avLst>
              <a:gd fmla="val 50000" name="adj1"/>
              <a:gd fmla="val 50000" name="adj2"/>
            </a:avLst>
          </a:prstGeom>
          <a:solidFill>
            <a:srgbClr val="6AA84F"/>
          </a:solidFill>
          <a:ln cap="flat" cmpd="sng" w="9525">
            <a:solidFill>
              <a:srgbClr val="24285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pic>
        <p:nvPicPr>
          <p:cNvPr id="167" name="Google Shape;167;p20"/>
          <p:cNvPicPr preferRelativeResize="0"/>
          <p:nvPr/>
        </p:nvPicPr>
        <p:blipFill rotWithShape="1">
          <a:blip r:embed="rId6">
            <a:alphaModFix/>
          </a:blip>
          <a:srcRect b="0" l="0" r="3241" t="0"/>
          <a:stretch/>
        </p:blipFill>
        <p:spPr>
          <a:xfrm>
            <a:off x="787950" y="4262350"/>
            <a:ext cx="2390425" cy="405875"/>
          </a:xfrm>
          <a:prstGeom prst="rect">
            <a:avLst/>
          </a:prstGeom>
          <a:noFill/>
          <a:ln cap="flat" cmpd="sng" w="28575">
            <a:solidFill>
              <a:srgbClr val="3C78D8"/>
            </a:solidFill>
            <a:prstDash val="solid"/>
            <a:round/>
            <a:headEnd len="sm" w="sm" type="none"/>
            <a:tailEnd len="sm" w="sm" type="none"/>
          </a:ln>
        </p:spPr>
      </p:pic>
      <p:pic>
        <p:nvPicPr>
          <p:cNvPr id="168" name="Google Shape;168;p20"/>
          <p:cNvPicPr preferRelativeResize="0"/>
          <p:nvPr/>
        </p:nvPicPr>
        <p:blipFill rotWithShape="1">
          <a:blip r:embed="rId7">
            <a:alphaModFix/>
          </a:blip>
          <a:srcRect b="0" l="0" r="0" t="0"/>
          <a:stretch/>
        </p:blipFill>
        <p:spPr>
          <a:xfrm>
            <a:off x="3322700" y="3978025"/>
            <a:ext cx="2500175" cy="572700"/>
          </a:xfrm>
          <a:prstGeom prst="rect">
            <a:avLst/>
          </a:prstGeom>
          <a:noFill/>
          <a:ln cap="flat" cmpd="sng" w="28575">
            <a:solidFill>
              <a:srgbClr val="3C78D8"/>
            </a:solidFill>
            <a:prstDash val="solid"/>
            <a:round/>
            <a:headEnd len="sm" w="sm" type="none"/>
            <a:tailEnd len="sm" w="sm" type="none"/>
          </a:ln>
        </p:spPr>
      </p:pic>
      <p:pic>
        <p:nvPicPr>
          <p:cNvPr id="169" name="Google Shape;169;p20"/>
          <p:cNvPicPr preferRelativeResize="0"/>
          <p:nvPr/>
        </p:nvPicPr>
        <p:blipFill rotWithShape="1">
          <a:blip r:embed="rId8">
            <a:alphaModFix/>
          </a:blip>
          <a:srcRect b="0" l="0" r="0" t="0"/>
          <a:stretch/>
        </p:blipFill>
        <p:spPr>
          <a:xfrm>
            <a:off x="-117675" y="4171725"/>
            <a:ext cx="1089888" cy="572700"/>
          </a:xfrm>
          <a:prstGeom prst="rect">
            <a:avLst/>
          </a:prstGeom>
          <a:noFill/>
          <a:ln>
            <a:noFill/>
          </a:ln>
        </p:spPr>
      </p:pic>
      <p:pic>
        <p:nvPicPr>
          <p:cNvPr id="170" name="Google Shape;170;p20"/>
          <p:cNvPicPr preferRelativeResize="0"/>
          <p:nvPr/>
        </p:nvPicPr>
        <p:blipFill>
          <a:blip r:embed="rId9">
            <a:alphaModFix/>
          </a:blip>
          <a:stretch>
            <a:fillRect/>
          </a:stretch>
        </p:blipFill>
        <p:spPr>
          <a:xfrm>
            <a:off x="6469396" y="2274926"/>
            <a:ext cx="1162679" cy="523200"/>
          </a:xfrm>
          <a:prstGeom prst="rect">
            <a:avLst/>
          </a:prstGeom>
          <a:noFill/>
          <a:ln cap="flat" cmpd="sng" w="28575">
            <a:solidFill>
              <a:srgbClr val="A64D79"/>
            </a:solidFill>
            <a:prstDash val="solid"/>
            <a:round/>
            <a:headEnd len="sm" w="sm" type="none"/>
            <a:tailEnd len="sm" w="sm" type="none"/>
          </a:ln>
        </p:spPr>
      </p:pic>
      <p:pic>
        <p:nvPicPr>
          <p:cNvPr id="171" name="Google Shape;171;p20"/>
          <p:cNvPicPr preferRelativeResize="0"/>
          <p:nvPr/>
        </p:nvPicPr>
        <p:blipFill>
          <a:blip r:embed="rId10">
            <a:alphaModFix/>
          </a:blip>
          <a:stretch>
            <a:fillRect/>
          </a:stretch>
        </p:blipFill>
        <p:spPr>
          <a:xfrm>
            <a:off x="3311490" y="2141076"/>
            <a:ext cx="790900" cy="790900"/>
          </a:xfrm>
          <a:prstGeom prst="rect">
            <a:avLst/>
          </a:prstGeom>
          <a:noFill/>
          <a:ln cap="flat" cmpd="sng" w="28575">
            <a:solidFill>
              <a:srgbClr val="A64D79"/>
            </a:solidFill>
            <a:prstDash val="solid"/>
            <a:round/>
            <a:headEnd len="sm" w="sm" type="none"/>
            <a:tailEnd len="sm" w="sm" type="none"/>
          </a:ln>
        </p:spPr>
      </p:pic>
      <p:pic>
        <p:nvPicPr>
          <p:cNvPr id="172" name="Google Shape;172;p20"/>
          <p:cNvPicPr preferRelativeResize="0"/>
          <p:nvPr/>
        </p:nvPicPr>
        <p:blipFill>
          <a:blip r:embed="rId11">
            <a:alphaModFix/>
          </a:blip>
          <a:stretch>
            <a:fillRect/>
          </a:stretch>
        </p:blipFill>
        <p:spPr>
          <a:xfrm>
            <a:off x="4208805" y="2141076"/>
            <a:ext cx="790900" cy="790900"/>
          </a:xfrm>
          <a:prstGeom prst="rect">
            <a:avLst/>
          </a:prstGeom>
          <a:noFill/>
          <a:ln cap="flat" cmpd="sng" w="28575">
            <a:solidFill>
              <a:srgbClr val="A64D79"/>
            </a:solidFill>
            <a:prstDash val="solid"/>
            <a:round/>
            <a:headEnd len="sm" w="sm" type="none"/>
            <a:tailEnd len="sm" w="sm" type="none"/>
          </a:ln>
        </p:spPr>
      </p:pic>
      <p:sp>
        <p:nvSpPr>
          <p:cNvPr id="173" name="Google Shape;173;p20"/>
          <p:cNvSpPr txBox="1"/>
          <p:nvPr/>
        </p:nvSpPr>
        <p:spPr>
          <a:xfrm>
            <a:off x="158390" y="1639200"/>
            <a:ext cx="2031000" cy="430800"/>
          </a:xfrm>
          <a:prstGeom prst="rect">
            <a:avLst/>
          </a:prstGeom>
          <a:solidFill>
            <a:srgbClr val="EAD1DC"/>
          </a:solidFill>
          <a:ln cap="flat" cmpd="sng" w="28575">
            <a:solidFill>
              <a:srgbClr val="A64D79"/>
            </a:solidFill>
            <a:prstDash val="solid"/>
            <a:round/>
            <a:headEnd len="sm" w="sm" type="none"/>
            <a:tailEnd len="sm" w="sm" type="none"/>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None/>
            </a:pPr>
            <a:r>
              <a:rPr b="1" i="1" lang="en" sz="1200"/>
              <a:t>Societies/Associations</a:t>
            </a:r>
            <a:endParaRPr b="1" i="1" sz="1200" u="none" cap="none" strike="noStrike">
              <a:solidFill>
                <a:srgbClr val="000000"/>
              </a:solidFill>
              <a:latin typeface="Arial"/>
              <a:ea typeface="Arial"/>
              <a:cs typeface="Arial"/>
              <a:sym typeface="Arial"/>
            </a:endParaRPr>
          </a:p>
        </p:txBody>
      </p:sp>
      <p:sp>
        <p:nvSpPr>
          <p:cNvPr id="174" name="Google Shape;174;p20"/>
          <p:cNvSpPr/>
          <p:nvPr/>
        </p:nvSpPr>
        <p:spPr>
          <a:xfrm>
            <a:off x="7927875" y="2704875"/>
            <a:ext cx="177900" cy="570600"/>
          </a:xfrm>
          <a:prstGeom prst="downArrow">
            <a:avLst>
              <a:gd fmla="val 50000" name="adj1"/>
              <a:gd fmla="val 50000" name="adj2"/>
            </a:avLst>
          </a:prstGeom>
          <a:solidFill>
            <a:srgbClr val="3C78D8"/>
          </a:solidFill>
          <a:ln cap="flat" cmpd="sng" w="9525">
            <a:solidFill>
              <a:srgbClr val="24285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175" name="Google Shape;175;p20"/>
          <p:cNvSpPr/>
          <p:nvPr/>
        </p:nvSpPr>
        <p:spPr>
          <a:xfrm>
            <a:off x="7672175" y="1977625"/>
            <a:ext cx="177900" cy="1297800"/>
          </a:xfrm>
          <a:prstGeom prst="downArrow">
            <a:avLst>
              <a:gd fmla="val 50000" name="adj1"/>
              <a:gd fmla="val 50000" name="adj2"/>
            </a:avLst>
          </a:prstGeom>
          <a:solidFill>
            <a:srgbClr val="3C78D8"/>
          </a:solidFill>
          <a:ln cap="flat" cmpd="sng" w="9525">
            <a:solidFill>
              <a:srgbClr val="24285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pic>
        <p:nvPicPr>
          <p:cNvPr id="176" name="Google Shape;176;p20"/>
          <p:cNvPicPr preferRelativeResize="0"/>
          <p:nvPr/>
        </p:nvPicPr>
        <p:blipFill rotWithShape="1">
          <a:blip r:embed="rId12">
            <a:alphaModFix/>
          </a:blip>
          <a:srcRect b="0" l="0" r="0" t="0"/>
          <a:stretch/>
        </p:blipFill>
        <p:spPr>
          <a:xfrm>
            <a:off x="2797387" y="1585879"/>
            <a:ext cx="3085821" cy="405875"/>
          </a:xfrm>
          <a:prstGeom prst="rect">
            <a:avLst/>
          </a:prstGeom>
          <a:noFill/>
          <a:ln cap="flat" cmpd="sng" w="28575">
            <a:solidFill>
              <a:srgbClr val="A64D79"/>
            </a:solidFill>
            <a:prstDash val="solid"/>
            <a:round/>
            <a:headEnd len="sm" w="sm" type="none"/>
            <a:tailEnd len="sm" w="sm" type="none"/>
          </a:ln>
        </p:spPr>
      </p:pic>
      <p:pic>
        <p:nvPicPr>
          <p:cNvPr id="177" name="Google Shape;177;p20"/>
          <p:cNvPicPr preferRelativeResize="0"/>
          <p:nvPr/>
        </p:nvPicPr>
        <p:blipFill>
          <a:blip r:embed="rId13">
            <a:alphaModFix/>
          </a:blip>
          <a:stretch>
            <a:fillRect/>
          </a:stretch>
        </p:blipFill>
        <p:spPr>
          <a:xfrm>
            <a:off x="6894725" y="989256"/>
            <a:ext cx="1699750" cy="1105969"/>
          </a:xfrm>
          <a:prstGeom prst="rect">
            <a:avLst/>
          </a:prstGeom>
          <a:noFill/>
          <a:ln cap="flat" cmpd="sng" w="28575">
            <a:solidFill>
              <a:srgbClr val="A64D79"/>
            </a:solidFill>
            <a:prstDash val="solid"/>
            <a:round/>
            <a:headEnd len="sm" w="sm" type="none"/>
            <a:tailEnd len="sm" w="sm" type="none"/>
          </a:ln>
        </p:spPr>
      </p:pic>
      <p:pic>
        <p:nvPicPr>
          <p:cNvPr id="178" name="Google Shape;178;p20"/>
          <p:cNvPicPr preferRelativeResize="0"/>
          <p:nvPr/>
        </p:nvPicPr>
        <p:blipFill rotWithShape="1">
          <a:blip r:embed="rId14">
            <a:alphaModFix/>
          </a:blip>
          <a:srcRect b="0" l="6390" r="-6389" t="0"/>
          <a:stretch/>
        </p:blipFill>
        <p:spPr>
          <a:xfrm>
            <a:off x="7920200" y="2307674"/>
            <a:ext cx="1118378" cy="490452"/>
          </a:xfrm>
          <a:prstGeom prst="rect">
            <a:avLst/>
          </a:prstGeom>
          <a:noFill/>
          <a:ln cap="flat" cmpd="sng" w="28575">
            <a:solidFill>
              <a:srgbClr val="A64D79"/>
            </a:solidFill>
            <a:prstDash val="solid"/>
            <a:round/>
            <a:headEnd len="sm" w="sm" type="none"/>
            <a:tailEnd len="sm" w="sm" type="none"/>
          </a:ln>
        </p:spPr>
      </p:pic>
      <p:pic>
        <p:nvPicPr>
          <p:cNvPr id="179" name="Google Shape;179;p20"/>
          <p:cNvPicPr preferRelativeResize="0"/>
          <p:nvPr/>
        </p:nvPicPr>
        <p:blipFill>
          <a:blip r:embed="rId15">
            <a:alphaModFix/>
          </a:blip>
          <a:stretch>
            <a:fillRect/>
          </a:stretch>
        </p:blipFill>
        <p:spPr>
          <a:xfrm>
            <a:off x="4796473" y="989249"/>
            <a:ext cx="1933576" cy="507809"/>
          </a:xfrm>
          <a:prstGeom prst="rect">
            <a:avLst/>
          </a:prstGeom>
          <a:noFill/>
          <a:ln cap="flat" cmpd="sng" w="28575">
            <a:solidFill>
              <a:srgbClr val="A64D79"/>
            </a:solidFill>
            <a:prstDash val="solid"/>
            <a:round/>
            <a:headEnd len="sm" w="sm" type="none"/>
            <a:tailEnd len="sm" w="sm" type="none"/>
          </a:ln>
        </p:spPr>
      </p:pic>
      <p:sp>
        <p:nvSpPr>
          <p:cNvPr id="180" name="Google Shape;180;p20"/>
          <p:cNvSpPr/>
          <p:nvPr/>
        </p:nvSpPr>
        <p:spPr>
          <a:xfrm>
            <a:off x="86100" y="2141075"/>
            <a:ext cx="3119100" cy="716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1" name="Google Shape;181;p20"/>
          <p:cNvPicPr preferRelativeResize="0"/>
          <p:nvPr/>
        </p:nvPicPr>
        <p:blipFill rotWithShape="1">
          <a:blip r:embed="rId16">
            <a:alphaModFix/>
          </a:blip>
          <a:srcRect b="0" l="0" r="0" t="0"/>
          <a:stretch/>
        </p:blipFill>
        <p:spPr>
          <a:xfrm>
            <a:off x="86000" y="2175625"/>
            <a:ext cx="3119100" cy="685800"/>
          </a:xfrm>
          <a:prstGeom prst="rect">
            <a:avLst/>
          </a:prstGeom>
          <a:noFill/>
          <a:ln cap="flat" cmpd="sng" w="28575">
            <a:solidFill>
              <a:srgbClr val="A64D79"/>
            </a:solidFill>
            <a:prstDash val="solid"/>
            <a:round/>
            <a:headEnd len="sm" w="sm" type="none"/>
            <a:tailEnd len="sm" w="sm" type="none"/>
          </a:ln>
        </p:spPr>
      </p:pic>
      <p:pic>
        <p:nvPicPr>
          <p:cNvPr id="182" name="Google Shape;182;p20"/>
          <p:cNvPicPr preferRelativeResize="0"/>
          <p:nvPr/>
        </p:nvPicPr>
        <p:blipFill rotWithShape="1">
          <a:blip r:embed="rId17">
            <a:alphaModFix/>
          </a:blip>
          <a:srcRect b="0" l="0" r="0" t="0"/>
          <a:stretch/>
        </p:blipFill>
        <p:spPr>
          <a:xfrm>
            <a:off x="1832075" y="989256"/>
            <a:ext cx="2756970" cy="523200"/>
          </a:xfrm>
          <a:prstGeom prst="rect">
            <a:avLst/>
          </a:prstGeom>
          <a:noFill/>
          <a:ln cap="flat" cmpd="sng" w="28575">
            <a:solidFill>
              <a:srgbClr val="A64D79"/>
            </a:solidFill>
            <a:prstDash val="solid"/>
            <a:round/>
            <a:headEnd len="sm" w="sm" type="none"/>
            <a:tailEnd len="sm" w="sm" type="none"/>
          </a:ln>
        </p:spPr>
      </p:pic>
      <p:pic>
        <p:nvPicPr>
          <p:cNvPr id="183" name="Google Shape;183;p20"/>
          <p:cNvPicPr preferRelativeResize="0"/>
          <p:nvPr/>
        </p:nvPicPr>
        <p:blipFill rotWithShape="1">
          <a:blip r:embed="rId18">
            <a:alphaModFix/>
          </a:blip>
          <a:srcRect b="0" l="0" r="0" t="0"/>
          <a:stretch/>
        </p:blipFill>
        <p:spPr>
          <a:xfrm>
            <a:off x="85975" y="989256"/>
            <a:ext cx="1579066" cy="523200"/>
          </a:xfrm>
          <a:prstGeom prst="rect">
            <a:avLst/>
          </a:prstGeom>
          <a:noFill/>
          <a:ln cap="flat" cmpd="sng" w="28575">
            <a:solidFill>
              <a:srgbClr val="A64D79"/>
            </a:solidFill>
            <a:prstDash val="solid"/>
            <a:round/>
            <a:headEnd len="sm" w="sm" type="none"/>
            <a:tailEnd len="sm" w="sm" type="none"/>
          </a:ln>
        </p:spPr>
      </p:pic>
      <p:pic>
        <p:nvPicPr>
          <p:cNvPr id="184" name="Google Shape;184;p20"/>
          <p:cNvPicPr preferRelativeResize="0"/>
          <p:nvPr/>
        </p:nvPicPr>
        <p:blipFill rotWithShape="1">
          <a:blip r:embed="rId19">
            <a:alphaModFix/>
          </a:blip>
          <a:srcRect b="0" l="3781" r="0" t="0"/>
          <a:stretch/>
        </p:blipFill>
        <p:spPr>
          <a:xfrm>
            <a:off x="5106120" y="2220763"/>
            <a:ext cx="1256861" cy="631525"/>
          </a:xfrm>
          <a:prstGeom prst="rect">
            <a:avLst/>
          </a:prstGeom>
          <a:noFill/>
          <a:ln cap="flat" cmpd="sng" w="28575">
            <a:solidFill>
              <a:srgbClr val="A64D79"/>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1"/>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An international c</a:t>
            </a:r>
            <a:r>
              <a:rPr lang="en"/>
              <a:t>ollaboration</a:t>
            </a:r>
            <a:endParaRPr/>
          </a:p>
        </p:txBody>
      </p:sp>
      <p:pic>
        <p:nvPicPr>
          <p:cNvPr id="190" name="Google Shape;190;p21"/>
          <p:cNvPicPr preferRelativeResize="0"/>
          <p:nvPr/>
        </p:nvPicPr>
        <p:blipFill rotWithShape="1">
          <a:blip r:embed="rId3">
            <a:alphaModFix/>
          </a:blip>
          <a:srcRect b="21104" l="0" r="0" t="0"/>
          <a:stretch/>
        </p:blipFill>
        <p:spPr>
          <a:xfrm>
            <a:off x="1162153" y="3417987"/>
            <a:ext cx="1198006" cy="945125"/>
          </a:xfrm>
          <a:prstGeom prst="rect">
            <a:avLst/>
          </a:prstGeom>
          <a:noFill/>
          <a:ln>
            <a:noFill/>
          </a:ln>
        </p:spPr>
      </p:pic>
      <p:pic>
        <p:nvPicPr>
          <p:cNvPr id="191" name="Google Shape;191;p21"/>
          <p:cNvPicPr preferRelativeResize="0"/>
          <p:nvPr/>
        </p:nvPicPr>
        <p:blipFill>
          <a:blip r:embed="rId4">
            <a:alphaModFix/>
          </a:blip>
          <a:stretch>
            <a:fillRect/>
          </a:stretch>
        </p:blipFill>
        <p:spPr>
          <a:xfrm>
            <a:off x="-8936" y="3670661"/>
            <a:ext cx="1164825" cy="461388"/>
          </a:xfrm>
          <a:prstGeom prst="rect">
            <a:avLst/>
          </a:prstGeom>
          <a:noFill/>
          <a:ln>
            <a:noFill/>
          </a:ln>
        </p:spPr>
      </p:pic>
      <p:grpSp>
        <p:nvGrpSpPr>
          <p:cNvPr id="192" name="Google Shape;192;p21"/>
          <p:cNvGrpSpPr/>
          <p:nvPr/>
        </p:nvGrpSpPr>
        <p:grpSpPr>
          <a:xfrm>
            <a:off x="4335661" y="3569522"/>
            <a:ext cx="1555447" cy="816067"/>
            <a:chOff x="7356887" y="2684275"/>
            <a:chExt cx="1713424" cy="898950"/>
          </a:xfrm>
        </p:grpSpPr>
        <p:pic>
          <p:nvPicPr>
            <p:cNvPr id="193" name="Google Shape;193;p21"/>
            <p:cNvPicPr preferRelativeResize="0"/>
            <p:nvPr/>
          </p:nvPicPr>
          <p:blipFill rotWithShape="1">
            <a:blip r:embed="rId5">
              <a:alphaModFix/>
            </a:blip>
            <a:srcRect b="0" l="23629" r="0" t="0"/>
            <a:stretch/>
          </p:blipFill>
          <p:spPr>
            <a:xfrm>
              <a:off x="7356887" y="3114575"/>
              <a:ext cx="1713424" cy="468650"/>
            </a:xfrm>
            <a:prstGeom prst="rect">
              <a:avLst/>
            </a:prstGeom>
            <a:noFill/>
            <a:ln>
              <a:noFill/>
            </a:ln>
          </p:spPr>
        </p:pic>
        <p:pic>
          <p:nvPicPr>
            <p:cNvPr id="194" name="Google Shape;194;p21"/>
            <p:cNvPicPr preferRelativeResize="0"/>
            <p:nvPr/>
          </p:nvPicPr>
          <p:blipFill rotWithShape="1">
            <a:blip r:embed="rId5">
              <a:alphaModFix/>
            </a:blip>
            <a:srcRect b="0" l="0" r="79071" t="0"/>
            <a:stretch/>
          </p:blipFill>
          <p:spPr>
            <a:xfrm>
              <a:off x="7978824" y="2684275"/>
              <a:ext cx="469550" cy="468650"/>
            </a:xfrm>
            <a:prstGeom prst="rect">
              <a:avLst/>
            </a:prstGeom>
            <a:noFill/>
            <a:ln>
              <a:noFill/>
            </a:ln>
          </p:spPr>
        </p:pic>
      </p:grpSp>
      <p:grpSp>
        <p:nvGrpSpPr>
          <p:cNvPr id="195" name="Google Shape;195;p21"/>
          <p:cNvGrpSpPr/>
          <p:nvPr/>
        </p:nvGrpSpPr>
        <p:grpSpPr>
          <a:xfrm>
            <a:off x="7982450" y="3497380"/>
            <a:ext cx="1164825" cy="808000"/>
            <a:chOff x="3632913" y="1994450"/>
            <a:chExt cx="1164825" cy="808000"/>
          </a:xfrm>
        </p:grpSpPr>
        <p:pic>
          <p:nvPicPr>
            <p:cNvPr id="196" name="Google Shape;196;p21"/>
            <p:cNvPicPr preferRelativeResize="0"/>
            <p:nvPr/>
          </p:nvPicPr>
          <p:blipFill rotWithShape="1">
            <a:blip r:embed="rId6">
              <a:alphaModFix/>
            </a:blip>
            <a:srcRect b="23791" l="32545" r="7484" t="9135"/>
            <a:stretch/>
          </p:blipFill>
          <p:spPr>
            <a:xfrm>
              <a:off x="3632913" y="2277425"/>
              <a:ext cx="1164825" cy="525025"/>
            </a:xfrm>
            <a:prstGeom prst="rect">
              <a:avLst/>
            </a:prstGeom>
            <a:noFill/>
            <a:ln>
              <a:noFill/>
            </a:ln>
          </p:spPr>
        </p:pic>
        <p:pic>
          <p:nvPicPr>
            <p:cNvPr id="197" name="Google Shape;197;p21"/>
            <p:cNvPicPr preferRelativeResize="0"/>
            <p:nvPr/>
          </p:nvPicPr>
          <p:blipFill rotWithShape="1">
            <a:blip r:embed="rId6">
              <a:alphaModFix/>
            </a:blip>
            <a:srcRect b="23791" l="9672" r="66152" t="9135"/>
            <a:stretch/>
          </p:blipFill>
          <p:spPr>
            <a:xfrm>
              <a:off x="3980550" y="1994450"/>
              <a:ext cx="469550" cy="525025"/>
            </a:xfrm>
            <a:prstGeom prst="rect">
              <a:avLst/>
            </a:prstGeom>
            <a:noFill/>
            <a:ln>
              <a:noFill/>
            </a:ln>
          </p:spPr>
        </p:pic>
      </p:grpSp>
      <p:grpSp>
        <p:nvGrpSpPr>
          <p:cNvPr id="198" name="Google Shape;198;p21"/>
          <p:cNvGrpSpPr/>
          <p:nvPr/>
        </p:nvGrpSpPr>
        <p:grpSpPr>
          <a:xfrm>
            <a:off x="3350988" y="3469513"/>
            <a:ext cx="978408" cy="863685"/>
            <a:chOff x="3251688" y="3662251"/>
            <a:chExt cx="978408" cy="863685"/>
          </a:xfrm>
        </p:grpSpPr>
        <p:pic>
          <p:nvPicPr>
            <p:cNvPr descr="DIGIS on Twitter: &amp;quot;Watch this space as we will soon seek your input for # GEOROC 2.0! The existing GEOROC database will continue to be updated and  curated. A beta version of GEOROC" id="199" name="Google Shape;199;p21"/>
            <p:cNvPicPr preferRelativeResize="0"/>
            <p:nvPr/>
          </p:nvPicPr>
          <p:blipFill rotWithShape="1">
            <a:blip r:embed="rId7">
              <a:alphaModFix/>
            </a:blip>
            <a:srcRect b="20470" l="0" r="0" t="0"/>
            <a:stretch/>
          </p:blipFill>
          <p:spPr>
            <a:xfrm>
              <a:off x="3308300" y="3662251"/>
              <a:ext cx="865202" cy="688075"/>
            </a:xfrm>
            <a:prstGeom prst="rect">
              <a:avLst/>
            </a:prstGeom>
            <a:noFill/>
            <a:ln>
              <a:noFill/>
            </a:ln>
          </p:spPr>
        </p:pic>
        <p:pic>
          <p:nvPicPr>
            <p:cNvPr id="200" name="Google Shape;200;p21"/>
            <p:cNvPicPr preferRelativeResize="0"/>
            <p:nvPr/>
          </p:nvPicPr>
          <p:blipFill rotWithShape="1">
            <a:blip r:embed="rId8">
              <a:alphaModFix/>
            </a:blip>
            <a:srcRect b="23515" l="0" r="0" t="57093"/>
            <a:stretch/>
          </p:blipFill>
          <p:spPr>
            <a:xfrm>
              <a:off x="3251688" y="4350324"/>
              <a:ext cx="978408" cy="175611"/>
            </a:xfrm>
            <a:prstGeom prst="rect">
              <a:avLst/>
            </a:prstGeom>
            <a:noFill/>
            <a:ln>
              <a:noFill/>
            </a:ln>
          </p:spPr>
        </p:pic>
      </p:grpSp>
      <p:pic>
        <p:nvPicPr>
          <p:cNvPr id="201" name="Google Shape;201;p21"/>
          <p:cNvPicPr preferRelativeResize="0"/>
          <p:nvPr/>
        </p:nvPicPr>
        <p:blipFill rotWithShape="1">
          <a:blip r:embed="rId9">
            <a:alphaModFix/>
          </a:blip>
          <a:srcRect b="21559" l="16979" r="26944" t="5206"/>
          <a:stretch/>
        </p:blipFill>
        <p:spPr>
          <a:xfrm>
            <a:off x="-1" y="1495934"/>
            <a:ext cx="1253775" cy="1648175"/>
          </a:xfrm>
          <a:prstGeom prst="rect">
            <a:avLst/>
          </a:prstGeom>
          <a:noFill/>
          <a:ln>
            <a:noFill/>
          </a:ln>
        </p:spPr>
      </p:pic>
      <p:grpSp>
        <p:nvGrpSpPr>
          <p:cNvPr id="202" name="Google Shape;202;p21"/>
          <p:cNvGrpSpPr/>
          <p:nvPr/>
        </p:nvGrpSpPr>
        <p:grpSpPr>
          <a:xfrm>
            <a:off x="2366424" y="3501423"/>
            <a:ext cx="978300" cy="952265"/>
            <a:chOff x="1999390" y="3621494"/>
            <a:chExt cx="978300" cy="952265"/>
          </a:xfrm>
        </p:grpSpPr>
        <p:pic>
          <p:nvPicPr>
            <p:cNvPr id="203" name="Google Shape;203;p21"/>
            <p:cNvPicPr preferRelativeResize="0"/>
            <p:nvPr/>
          </p:nvPicPr>
          <p:blipFill rotWithShape="1">
            <a:blip r:embed="rId10">
              <a:alphaModFix/>
            </a:blip>
            <a:srcRect b="0" l="0" r="67445" t="0"/>
            <a:stretch/>
          </p:blipFill>
          <p:spPr>
            <a:xfrm>
              <a:off x="2088566" y="3621494"/>
              <a:ext cx="865200" cy="625226"/>
            </a:xfrm>
            <a:prstGeom prst="rect">
              <a:avLst/>
            </a:prstGeom>
            <a:noFill/>
            <a:ln>
              <a:noFill/>
            </a:ln>
          </p:spPr>
        </p:pic>
        <p:sp>
          <p:nvSpPr>
            <p:cNvPr id="204" name="Google Shape;204;p21"/>
            <p:cNvSpPr txBox="1"/>
            <p:nvPr/>
          </p:nvSpPr>
          <p:spPr>
            <a:xfrm>
              <a:off x="1999390" y="4188859"/>
              <a:ext cx="978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Impact"/>
                  <a:ea typeface="Impact"/>
                  <a:cs typeface="Impact"/>
                  <a:sym typeface="Impact"/>
                </a:rPr>
                <a:t>ASTROMAT</a:t>
              </a:r>
              <a:endParaRPr sz="1300">
                <a:latin typeface="Impact"/>
                <a:ea typeface="Impact"/>
                <a:cs typeface="Impact"/>
                <a:sym typeface="Impact"/>
              </a:endParaRPr>
            </a:p>
          </p:txBody>
        </p:sp>
      </p:grpSp>
      <p:pic>
        <p:nvPicPr>
          <p:cNvPr id="205" name="Google Shape;205;p21"/>
          <p:cNvPicPr preferRelativeResize="0"/>
          <p:nvPr/>
        </p:nvPicPr>
        <p:blipFill rotWithShape="1">
          <a:blip r:embed="rId11">
            <a:alphaModFix/>
          </a:blip>
          <a:srcRect b="20185" l="11491" r="23438" t="0"/>
          <a:stretch/>
        </p:blipFill>
        <p:spPr>
          <a:xfrm>
            <a:off x="1172712" y="1495947"/>
            <a:ext cx="1211499" cy="1648149"/>
          </a:xfrm>
          <a:prstGeom prst="rect">
            <a:avLst/>
          </a:prstGeom>
          <a:noFill/>
          <a:ln>
            <a:noFill/>
          </a:ln>
        </p:spPr>
      </p:pic>
      <p:pic>
        <p:nvPicPr>
          <p:cNvPr id="206" name="Google Shape;206;p21"/>
          <p:cNvPicPr preferRelativeResize="0"/>
          <p:nvPr/>
        </p:nvPicPr>
        <p:blipFill rotWithShape="1">
          <a:blip r:embed="rId12">
            <a:alphaModFix/>
          </a:blip>
          <a:srcRect b="14529" l="24156" r="14421" t="0"/>
          <a:stretch/>
        </p:blipFill>
        <p:spPr>
          <a:xfrm>
            <a:off x="2303150" y="1495925"/>
            <a:ext cx="1203636" cy="1648194"/>
          </a:xfrm>
          <a:prstGeom prst="rect">
            <a:avLst/>
          </a:prstGeom>
          <a:noFill/>
          <a:ln>
            <a:noFill/>
          </a:ln>
        </p:spPr>
      </p:pic>
      <p:pic>
        <p:nvPicPr>
          <p:cNvPr id="207" name="Google Shape;207;p21"/>
          <p:cNvPicPr preferRelativeResize="0"/>
          <p:nvPr/>
        </p:nvPicPr>
        <p:blipFill rotWithShape="1">
          <a:blip r:embed="rId13">
            <a:alphaModFix/>
          </a:blip>
          <a:srcRect b="0" l="4450" r="2647" t="0"/>
          <a:stretch/>
        </p:blipFill>
        <p:spPr>
          <a:xfrm>
            <a:off x="3425725" y="1497062"/>
            <a:ext cx="1154872" cy="1645920"/>
          </a:xfrm>
          <a:prstGeom prst="rect">
            <a:avLst/>
          </a:prstGeom>
          <a:noFill/>
          <a:ln>
            <a:noFill/>
          </a:ln>
        </p:spPr>
      </p:pic>
      <p:pic>
        <p:nvPicPr>
          <p:cNvPr id="208" name="Google Shape;208;p21"/>
          <p:cNvPicPr preferRelativeResize="0"/>
          <p:nvPr/>
        </p:nvPicPr>
        <p:blipFill rotWithShape="1">
          <a:blip r:embed="rId14">
            <a:alphaModFix/>
          </a:blip>
          <a:srcRect b="0" l="51273" r="2165" t="13934"/>
          <a:stretch/>
        </p:blipFill>
        <p:spPr>
          <a:xfrm>
            <a:off x="4509500" y="1497062"/>
            <a:ext cx="1178225" cy="1645920"/>
          </a:xfrm>
          <a:prstGeom prst="rect">
            <a:avLst/>
          </a:prstGeom>
          <a:noFill/>
          <a:ln>
            <a:noFill/>
          </a:ln>
        </p:spPr>
      </p:pic>
      <p:pic>
        <p:nvPicPr>
          <p:cNvPr id="209" name="Google Shape;209;p21"/>
          <p:cNvPicPr preferRelativeResize="0"/>
          <p:nvPr/>
        </p:nvPicPr>
        <p:blipFill rotWithShape="1">
          <a:blip r:embed="rId15">
            <a:alphaModFix/>
          </a:blip>
          <a:srcRect b="46475" l="24100" r="17190" t="0"/>
          <a:stretch/>
        </p:blipFill>
        <p:spPr>
          <a:xfrm>
            <a:off x="5626425" y="1497062"/>
            <a:ext cx="1187221" cy="1645920"/>
          </a:xfrm>
          <a:prstGeom prst="rect">
            <a:avLst/>
          </a:prstGeom>
          <a:noFill/>
          <a:ln>
            <a:noFill/>
          </a:ln>
        </p:spPr>
      </p:pic>
      <p:pic>
        <p:nvPicPr>
          <p:cNvPr id="210" name="Google Shape;210;p21"/>
          <p:cNvPicPr preferRelativeResize="0"/>
          <p:nvPr/>
        </p:nvPicPr>
        <p:blipFill rotWithShape="1">
          <a:blip r:embed="rId16">
            <a:alphaModFix/>
          </a:blip>
          <a:srcRect b="11134" l="3025" r="10281" t="0"/>
          <a:stretch/>
        </p:blipFill>
        <p:spPr>
          <a:xfrm>
            <a:off x="6756864" y="1497062"/>
            <a:ext cx="1187221" cy="1645920"/>
          </a:xfrm>
          <a:prstGeom prst="rect">
            <a:avLst/>
          </a:prstGeom>
          <a:noFill/>
          <a:ln>
            <a:noFill/>
          </a:ln>
        </p:spPr>
      </p:pic>
      <p:pic>
        <p:nvPicPr>
          <p:cNvPr id="211" name="Google Shape;211;p21"/>
          <p:cNvPicPr preferRelativeResize="0"/>
          <p:nvPr/>
        </p:nvPicPr>
        <p:blipFill rotWithShape="1">
          <a:blip r:embed="rId17">
            <a:alphaModFix/>
          </a:blip>
          <a:srcRect b="12249" l="17331" r="15649" t="0"/>
          <a:stretch/>
        </p:blipFill>
        <p:spPr>
          <a:xfrm>
            <a:off x="7897455" y="1497062"/>
            <a:ext cx="1249843" cy="1645920"/>
          </a:xfrm>
          <a:prstGeom prst="rect">
            <a:avLst/>
          </a:prstGeom>
          <a:noFill/>
          <a:ln>
            <a:noFill/>
          </a:ln>
        </p:spPr>
      </p:pic>
      <p:pic>
        <p:nvPicPr>
          <p:cNvPr id="212" name="Google Shape;212;p21"/>
          <p:cNvPicPr preferRelativeResize="0"/>
          <p:nvPr/>
        </p:nvPicPr>
        <p:blipFill>
          <a:blip r:embed="rId18">
            <a:alphaModFix/>
          </a:blip>
          <a:stretch>
            <a:fillRect/>
          </a:stretch>
        </p:blipFill>
        <p:spPr>
          <a:xfrm>
            <a:off x="5621353" y="3697193"/>
            <a:ext cx="1069150" cy="408350"/>
          </a:xfrm>
          <a:prstGeom prst="rect">
            <a:avLst/>
          </a:prstGeom>
          <a:noFill/>
          <a:ln>
            <a:noFill/>
          </a:ln>
        </p:spPr>
      </p:pic>
      <p:pic>
        <p:nvPicPr>
          <p:cNvPr id="213" name="Google Shape;213;p21"/>
          <p:cNvPicPr preferRelativeResize="0"/>
          <p:nvPr/>
        </p:nvPicPr>
        <p:blipFill>
          <a:blip r:embed="rId19">
            <a:alphaModFix/>
          </a:blip>
          <a:stretch>
            <a:fillRect/>
          </a:stretch>
        </p:blipFill>
        <p:spPr>
          <a:xfrm>
            <a:off x="8325681" y="97325"/>
            <a:ext cx="630644" cy="615599"/>
          </a:xfrm>
          <a:prstGeom prst="rect">
            <a:avLst/>
          </a:prstGeom>
          <a:noFill/>
          <a:ln>
            <a:noFill/>
          </a:ln>
        </p:spPr>
      </p:pic>
      <p:pic>
        <p:nvPicPr>
          <p:cNvPr id="214" name="Google Shape;214;p21"/>
          <p:cNvPicPr preferRelativeResize="0"/>
          <p:nvPr/>
        </p:nvPicPr>
        <p:blipFill>
          <a:blip r:embed="rId19">
            <a:alphaModFix/>
          </a:blip>
          <a:stretch>
            <a:fillRect/>
          </a:stretch>
        </p:blipFill>
        <p:spPr>
          <a:xfrm>
            <a:off x="162306" y="97325"/>
            <a:ext cx="630644" cy="615599"/>
          </a:xfrm>
          <a:prstGeom prst="rect">
            <a:avLst/>
          </a:prstGeom>
          <a:noFill/>
          <a:ln>
            <a:noFill/>
          </a:ln>
        </p:spPr>
      </p:pic>
      <p:grpSp>
        <p:nvGrpSpPr>
          <p:cNvPr id="215" name="Google Shape;215;p21"/>
          <p:cNvGrpSpPr/>
          <p:nvPr/>
        </p:nvGrpSpPr>
        <p:grpSpPr>
          <a:xfrm>
            <a:off x="6882028" y="3667034"/>
            <a:ext cx="1069175" cy="621068"/>
            <a:chOff x="7382325" y="3591700"/>
            <a:chExt cx="906849" cy="526775"/>
          </a:xfrm>
        </p:grpSpPr>
        <p:pic>
          <p:nvPicPr>
            <p:cNvPr id="216" name="Google Shape;216;p21"/>
            <p:cNvPicPr preferRelativeResize="0"/>
            <p:nvPr/>
          </p:nvPicPr>
          <p:blipFill rotWithShape="1">
            <a:blip r:embed="rId20">
              <a:alphaModFix/>
            </a:blip>
            <a:srcRect b="0" l="0" r="59455" t="0"/>
            <a:stretch/>
          </p:blipFill>
          <p:spPr>
            <a:xfrm>
              <a:off x="7491475" y="3591700"/>
              <a:ext cx="630650" cy="308150"/>
            </a:xfrm>
            <a:prstGeom prst="rect">
              <a:avLst/>
            </a:prstGeom>
            <a:noFill/>
            <a:ln>
              <a:noFill/>
            </a:ln>
          </p:spPr>
        </p:pic>
        <p:pic>
          <p:nvPicPr>
            <p:cNvPr id="217" name="Google Shape;217;p21"/>
            <p:cNvPicPr preferRelativeResize="0"/>
            <p:nvPr/>
          </p:nvPicPr>
          <p:blipFill rotWithShape="1">
            <a:blip r:embed="rId20">
              <a:alphaModFix/>
            </a:blip>
            <a:srcRect b="0" l="41697" r="0" t="22402"/>
            <a:stretch/>
          </p:blipFill>
          <p:spPr>
            <a:xfrm>
              <a:off x="7382325" y="3879350"/>
              <a:ext cx="906849" cy="239125"/>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2"/>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Facilitating Science through Data Standardisation</a:t>
            </a:r>
            <a:endParaRPr/>
          </a:p>
        </p:txBody>
      </p:sp>
      <p:sp>
        <p:nvSpPr>
          <p:cNvPr id="223" name="Google Shape;223;p22"/>
          <p:cNvSpPr txBox="1"/>
          <p:nvPr/>
        </p:nvSpPr>
        <p:spPr>
          <a:xfrm>
            <a:off x="162300" y="1071763"/>
            <a:ext cx="8819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rPr>
              <a:t>OneGeochemistry is an international collaboration between multiple organisations that support geochemistry capability and data production</a:t>
            </a:r>
            <a:endParaRPr b="1"/>
          </a:p>
        </p:txBody>
      </p:sp>
      <p:pic>
        <p:nvPicPr>
          <p:cNvPr id="224" name="Google Shape;224;p22"/>
          <p:cNvPicPr preferRelativeResize="0"/>
          <p:nvPr/>
        </p:nvPicPr>
        <p:blipFill rotWithShape="1">
          <a:blip r:embed="rId3">
            <a:alphaModFix/>
          </a:blip>
          <a:srcRect b="0" l="0" r="0" t="0"/>
          <a:stretch/>
        </p:blipFill>
        <p:spPr>
          <a:xfrm>
            <a:off x="2733088" y="1799325"/>
            <a:ext cx="3677700" cy="2800200"/>
          </a:xfrm>
          <a:prstGeom prst="roundRect">
            <a:avLst>
              <a:gd fmla="val 16667" name="adj"/>
            </a:avLst>
          </a:prstGeom>
          <a:noFill/>
          <a:ln cap="flat" cmpd="sng" w="12700">
            <a:solidFill>
              <a:srgbClr val="000000"/>
            </a:solidFill>
            <a:prstDash val="solid"/>
            <a:round/>
            <a:headEnd len="sm" w="sm" type="none"/>
            <a:tailEnd len="sm" w="sm" type="none"/>
          </a:ln>
        </p:spPr>
      </p:pic>
      <p:sp>
        <p:nvSpPr>
          <p:cNvPr id="225" name="Google Shape;225;p22"/>
          <p:cNvSpPr txBox="1"/>
          <p:nvPr/>
        </p:nvSpPr>
        <p:spPr>
          <a:xfrm>
            <a:off x="6441600" y="2614400"/>
            <a:ext cx="25398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rPr>
              <a:t>When provenance, methodology and a measure of data quality are consistently documented others will be enabled to trust, interpret and reuse data.</a:t>
            </a:r>
            <a:endParaRPr sz="1200"/>
          </a:p>
        </p:txBody>
      </p:sp>
      <p:sp>
        <p:nvSpPr>
          <p:cNvPr id="226" name="Google Shape;226;p22"/>
          <p:cNvSpPr txBox="1"/>
          <p:nvPr/>
        </p:nvSpPr>
        <p:spPr>
          <a:xfrm>
            <a:off x="162300" y="2614400"/>
            <a:ext cx="25707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rPr>
              <a:t>Enabling and simplifying the (re)use of geochemical data in order to facilitate acceleration of the generation of new geoscientific knowledge and discoveries.</a:t>
            </a:r>
            <a:endParaRPr sz="1200"/>
          </a:p>
        </p:txBody>
      </p:sp>
      <p:sp>
        <p:nvSpPr>
          <p:cNvPr id="227" name="Google Shape;227;p22"/>
          <p:cNvSpPr txBox="1"/>
          <p:nvPr/>
        </p:nvSpPr>
        <p:spPr>
          <a:xfrm>
            <a:off x="2733150" y="4521773"/>
            <a:ext cx="36777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u="sng">
                <a:solidFill>
                  <a:srgbClr val="9454C3"/>
                </a:solidFill>
                <a:latin typeface="Calibri"/>
                <a:ea typeface="Calibri"/>
                <a:cs typeface="Calibri"/>
                <a:sym typeface="Calibri"/>
                <a:hlinkClick r:id="rId4">
                  <a:extLst>
                    <a:ext uri="{A12FA001-AC4F-418D-AE19-62706E023703}">
                      <ahyp:hlinkClr val="tx"/>
                    </a:ext>
                  </a:extLst>
                </a:hlinkClick>
              </a:rPr>
              <a:t>https://hazen.carnegiescience.edu/research/mineral-network-analysis</a:t>
            </a:r>
            <a:r>
              <a:rPr lang="en" sz="900">
                <a:solidFill>
                  <a:srgbClr val="000000"/>
                </a:solidFill>
                <a:latin typeface="Calibri"/>
                <a:ea typeface="Calibri"/>
                <a:cs typeface="Calibri"/>
                <a:sym typeface="Calibri"/>
              </a:rPr>
              <a:t> </a:t>
            </a:r>
            <a:endParaRPr sz="900">
              <a:solidFill>
                <a:srgbClr val="000000"/>
              </a:solidFill>
              <a:latin typeface="Calibri"/>
              <a:ea typeface="Calibri"/>
              <a:cs typeface="Calibri"/>
              <a:sym typeface="Calibri"/>
            </a:endParaRPr>
          </a:p>
        </p:txBody>
      </p:sp>
      <p:pic>
        <p:nvPicPr>
          <p:cNvPr id="228" name="Google Shape;228;p22"/>
          <p:cNvPicPr preferRelativeResize="0"/>
          <p:nvPr/>
        </p:nvPicPr>
        <p:blipFill>
          <a:blip r:embed="rId5">
            <a:alphaModFix/>
          </a:blip>
          <a:stretch>
            <a:fillRect/>
          </a:stretch>
        </p:blipFill>
        <p:spPr>
          <a:xfrm>
            <a:off x="8325681" y="97325"/>
            <a:ext cx="630644" cy="615599"/>
          </a:xfrm>
          <a:prstGeom prst="rect">
            <a:avLst/>
          </a:prstGeom>
          <a:noFill/>
          <a:ln>
            <a:noFill/>
          </a:ln>
        </p:spPr>
      </p:pic>
      <p:pic>
        <p:nvPicPr>
          <p:cNvPr id="229" name="Google Shape;229;p22"/>
          <p:cNvPicPr preferRelativeResize="0"/>
          <p:nvPr/>
        </p:nvPicPr>
        <p:blipFill>
          <a:blip r:embed="rId5">
            <a:alphaModFix/>
          </a:blip>
          <a:stretch>
            <a:fillRect/>
          </a:stretch>
        </p:blipFill>
        <p:spPr>
          <a:xfrm>
            <a:off x="162306" y="97325"/>
            <a:ext cx="630644" cy="6155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3"/>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First steps – </a:t>
            </a:r>
            <a:r>
              <a:rPr lang="en"/>
              <a:t>How?</a:t>
            </a:r>
            <a:endParaRPr/>
          </a:p>
        </p:txBody>
      </p:sp>
      <p:pic>
        <p:nvPicPr>
          <p:cNvPr id="235" name="Google Shape;235;p23"/>
          <p:cNvPicPr preferRelativeResize="0"/>
          <p:nvPr/>
        </p:nvPicPr>
        <p:blipFill rotWithShape="1">
          <a:blip r:embed="rId3">
            <a:alphaModFix/>
          </a:blip>
          <a:srcRect b="40360" l="2367" r="71534" t="2904"/>
          <a:stretch/>
        </p:blipFill>
        <p:spPr>
          <a:xfrm>
            <a:off x="654900" y="1691237"/>
            <a:ext cx="1109699" cy="1235762"/>
          </a:xfrm>
          <a:prstGeom prst="rect">
            <a:avLst/>
          </a:prstGeom>
          <a:noFill/>
          <a:ln>
            <a:noFill/>
          </a:ln>
        </p:spPr>
      </p:pic>
      <p:sp>
        <p:nvSpPr>
          <p:cNvPr id="236" name="Google Shape;236;p23"/>
          <p:cNvSpPr txBox="1"/>
          <p:nvPr/>
        </p:nvSpPr>
        <p:spPr>
          <a:xfrm>
            <a:off x="533825" y="1379225"/>
            <a:ext cx="112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rPr>
              <a:t>Community</a:t>
            </a:r>
            <a:endParaRPr>
              <a:solidFill>
                <a:srgbClr val="434343"/>
              </a:solidFill>
            </a:endParaRPr>
          </a:p>
        </p:txBody>
      </p:sp>
      <p:sp>
        <p:nvSpPr>
          <p:cNvPr id="237" name="Google Shape;237;p23"/>
          <p:cNvSpPr/>
          <p:nvPr/>
        </p:nvSpPr>
        <p:spPr>
          <a:xfrm>
            <a:off x="2296725" y="2827475"/>
            <a:ext cx="666000" cy="20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3"/>
          <p:cNvSpPr/>
          <p:nvPr/>
        </p:nvSpPr>
        <p:spPr>
          <a:xfrm>
            <a:off x="5712850" y="2827475"/>
            <a:ext cx="666000" cy="20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
          <p:cNvSpPr/>
          <p:nvPr/>
        </p:nvSpPr>
        <p:spPr>
          <a:xfrm>
            <a:off x="754894" y="3397768"/>
            <a:ext cx="294900" cy="551700"/>
          </a:xfrm>
          <a:prstGeom prst="can">
            <a:avLst>
              <a:gd fmla="val 25000" name="adj"/>
            </a:avLst>
          </a:prstGeom>
          <a:solidFill>
            <a:srgbClr val="FFC000"/>
          </a:solidFill>
          <a:ln cap="flat" cmpd="sng" w="15875">
            <a:solidFill>
              <a:srgbClr val="FFC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40" name="Google Shape;240;p23"/>
          <p:cNvSpPr/>
          <p:nvPr/>
        </p:nvSpPr>
        <p:spPr>
          <a:xfrm>
            <a:off x="1253314" y="3330559"/>
            <a:ext cx="294900" cy="551700"/>
          </a:xfrm>
          <a:prstGeom prst="can">
            <a:avLst>
              <a:gd fmla="val 25000" name="adj"/>
            </a:avLst>
          </a:prstGeom>
          <a:solidFill>
            <a:srgbClr val="2EABBB"/>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41" name="Google Shape;241;p23"/>
          <p:cNvSpPr/>
          <p:nvPr/>
        </p:nvSpPr>
        <p:spPr>
          <a:xfrm>
            <a:off x="352981" y="3098943"/>
            <a:ext cx="294900" cy="551700"/>
          </a:xfrm>
          <a:prstGeom prst="can">
            <a:avLst>
              <a:gd fmla="val 25000" name="adj"/>
            </a:avLst>
          </a:prstGeom>
          <a:solidFill>
            <a:srgbClr val="FFC000"/>
          </a:solidFill>
          <a:ln cap="flat" cmpd="sng" w="15875">
            <a:solidFill>
              <a:srgbClr val="FFC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42" name="Google Shape;242;p23"/>
          <p:cNvSpPr/>
          <p:nvPr/>
        </p:nvSpPr>
        <p:spPr>
          <a:xfrm>
            <a:off x="522289" y="3650659"/>
            <a:ext cx="294900" cy="551700"/>
          </a:xfrm>
          <a:prstGeom prst="can">
            <a:avLst>
              <a:gd fmla="val 25000" name="adj"/>
            </a:avLst>
          </a:prstGeom>
          <a:solidFill>
            <a:srgbClr val="2EABBB"/>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43" name="Google Shape;243;p23"/>
          <p:cNvSpPr/>
          <p:nvPr/>
        </p:nvSpPr>
        <p:spPr>
          <a:xfrm>
            <a:off x="1038989" y="3098950"/>
            <a:ext cx="294900" cy="551700"/>
          </a:xfrm>
          <a:prstGeom prst="can">
            <a:avLst>
              <a:gd fmla="val 25000" name="adj"/>
            </a:avLst>
          </a:prstGeom>
          <a:solidFill>
            <a:srgbClr val="417B84"/>
          </a:solidFill>
          <a:ln cap="flat" cmpd="sng" w="15875">
            <a:solidFill>
              <a:srgbClr val="0070C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44" name="Google Shape;244;p23"/>
          <p:cNvSpPr txBox="1"/>
          <p:nvPr/>
        </p:nvSpPr>
        <p:spPr>
          <a:xfrm>
            <a:off x="3719800" y="1379225"/>
            <a:ext cx="161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rPr>
              <a:t>Communication</a:t>
            </a:r>
            <a:endParaRPr>
              <a:solidFill>
                <a:srgbClr val="434343"/>
              </a:solidFill>
            </a:endParaRPr>
          </a:p>
        </p:txBody>
      </p:sp>
      <p:sp>
        <p:nvSpPr>
          <p:cNvPr id="245" name="Google Shape;245;p23"/>
          <p:cNvSpPr txBox="1"/>
          <p:nvPr/>
        </p:nvSpPr>
        <p:spPr>
          <a:xfrm>
            <a:off x="7395088" y="1379225"/>
            <a:ext cx="112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rPr>
              <a:t>Enabled</a:t>
            </a:r>
            <a:endParaRPr>
              <a:solidFill>
                <a:srgbClr val="434343"/>
              </a:solidFill>
            </a:endParaRPr>
          </a:p>
        </p:txBody>
      </p:sp>
      <p:pic>
        <p:nvPicPr>
          <p:cNvPr id="246" name="Google Shape;246;p23"/>
          <p:cNvPicPr preferRelativeResize="0"/>
          <p:nvPr/>
        </p:nvPicPr>
        <p:blipFill rotWithShape="1">
          <a:blip r:embed="rId4">
            <a:alphaModFix/>
          </a:blip>
          <a:srcRect b="24471" l="22125" r="22562" t="0"/>
          <a:stretch/>
        </p:blipFill>
        <p:spPr>
          <a:xfrm rot="5400000">
            <a:off x="7422225" y="2167375"/>
            <a:ext cx="841250" cy="1523000"/>
          </a:xfrm>
          <a:prstGeom prst="rect">
            <a:avLst/>
          </a:prstGeom>
          <a:noFill/>
          <a:ln>
            <a:noFill/>
          </a:ln>
        </p:spPr>
      </p:pic>
      <p:sp>
        <p:nvSpPr>
          <p:cNvPr id="247" name="Google Shape;247;p23"/>
          <p:cNvSpPr txBox="1"/>
          <p:nvPr/>
        </p:nvSpPr>
        <p:spPr>
          <a:xfrm>
            <a:off x="4017000" y="2467175"/>
            <a:ext cx="11097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t>?</a:t>
            </a:r>
            <a:endParaRPr sz="4800"/>
          </a:p>
        </p:txBody>
      </p:sp>
      <p:sp>
        <p:nvSpPr>
          <p:cNvPr id="248" name="Google Shape;248;p23"/>
          <p:cNvSpPr txBox="1"/>
          <p:nvPr/>
        </p:nvSpPr>
        <p:spPr>
          <a:xfrm>
            <a:off x="3072000" y="317470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rPr>
              <a:t>! </a:t>
            </a:r>
            <a:r>
              <a:rPr lang="en">
                <a:solidFill>
                  <a:srgbClr val="434343"/>
                </a:solidFill>
              </a:rPr>
              <a:t>controlled vocabularies !</a:t>
            </a:r>
            <a:endParaRPr>
              <a:solidFill>
                <a:srgbClr val="434343"/>
              </a:solidFill>
            </a:endParaRPr>
          </a:p>
        </p:txBody>
      </p:sp>
      <p:sp>
        <p:nvSpPr>
          <p:cNvPr id="249" name="Google Shape;249;p23"/>
          <p:cNvSpPr txBox="1"/>
          <p:nvPr/>
        </p:nvSpPr>
        <p:spPr>
          <a:xfrm>
            <a:off x="5981400" y="4429225"/>
            <a:ext cx="30000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rgbClr val="434343"/>
                </a:solidFill>
              </a:rPr>
              <a:t>1st need = overview</a:t>
            </a:r>
            <a:endParaRPr>
              <a:solidFill>
                <a:srgbClr val="4343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4"/>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First Steps – Controlled Vocabularies</a:t>
            </a:r>
            <a:endParaRPr/>
          </a:p>
        </p:txBody>
      </p:sp>
      <p:sp>
        <p:nvSpPr>
          <p:cNvPr id="255" name="Google Shape;255;p24"/>
          <p:cNvSpPr txBox="1"/>
          <p:nvPr/>
        </p:nvSpPr>
        <p:spPr>
          <a:xfrm>
            <a:off x="312500" y="1040075"/>
            <a:ext cx="8668800" cy="213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solidFill>
                  <a:srgbClr val="434343"/>
                </a:solidFill>
              </a:rPr>
              <a:t>Harmonisation of controlled vocabularies for geochemical data between </a:t>
            </a:r>
            <a:r>
              <a:rPr lang="en" sz="1600">
                <a:solidFill>
                  <a:srgbClr val="434343"/>
                </a:solidFill>
              </a:rPr>
              <a:t>GEOROC, PetDB/EarthChem, Astromat and AGN and registration with RVA</a:t>
            </a:r>
            <a:endParaRPr sz="1600">
              <a:solidFill>
                <a:srgbClr val="434343"/>
              </a:solidFill>
            </a:endParaRPr>
          </a:p>
          <a:p>
            <a:pPr indent="-330200" lvl="0" marL="457200" rtl="0" algn="l">
              <a:lnSpc>
                <a:spcPct val="115000"/>
              </a:lnSpc>
              <a:spcBef>
                <a:spcPts val="0"/>
              </a:spcBef>
              <a:spcAft>
                <a:spcPts val="0"/>
              </a:spcAft>
              <a:buClr>
                <a:srgbClr val="434343"/>
              </a:buClr>
              <a:buSzPts val="1600"/>
              <a:buChar char="●"/>
            </a:pPr>
            <a:r>
              <a:rPr lang="en" sz="1600">
                <a:solidFill>
                  <a:srgbClr val="434343"/>
                </a:solidFill>
              </a:rPr>
              <a:t>sample descriptions (materials, lithologies, sampling techniques)</a:t>
            </a:r>
            <a:endParaRPr sz="1600">
              <a:solidFill>
                <a:srgbClr val="434343"/>
              </a:solidFill>
            </a:endParaRPr>
          </a:p>
          <a:p>
            <a:pPr indent="-330200" lvl="0" marL="457200" rtl="0" algn="l">
              <a:lnSpc>
                <a:spcPct val="115000"/>
              </a:lnSpc>
              <a:spcBef>
                <a:spcPts val="0"/>
              </a:spcBef>
              <a:spcAft>
                <a:spcPts val="0"/>
              </a:spcAft>
              <a:buClr>
                <a:srgbClr val="434343"/>
              </a:buClr>
              <a:buSzPts val="1600"/>
              <a:buChar char="●"/>
            </a:pPr>
            <a:r>
              <a:rPr lang="en" sz="1600">
                <a:solidFill>
                  <a:srgbClr val="434343"/>
                </a:solidFill>
              </a:rPr>
              <a:t>geospatial location</a:t>
            </a:r>
            <a:endParaRPr sz="1600">
              <a:solidFill>
                <a:srgbClr val="434343"/>
              </a:solidFill>
            </a:endParaRPr>
          </a:p>
          <a:p>
            <a:pPr indent="-330200" lvl="0" marL="457200" rtl="0" algn="l">
              <a:lnSpc>
                <a:spcPct val="115000"/>
              </a:lnSpc>
              <a:spcBef>
                <a:spcPts val="0"/>
              </a:spcBef>
              <a:spcAft>
                <a:spcPts val="0"/>
              </a:spcAft>
              <a:buClr>
                <a:srgbClr val="434343"/>
              </a:buClr>
              <a:buSzPts val="1600"/>
              <a:buChar char="●"/>
            </a:pPr>
            <a:r>
              <a:rPr lang="en" sz="1600">
                <a:solidFill>
                  <a:srgbClr val="434343"/>
                </a:solidFill>
              </a:rPr>
              <a:t>analytical methods </a:t>
            </a:r>
            <a:endParaRPr sz="1600">
              <a:solidFill>
                <a:srgbClr val="434343"/>
              </a:solidFill>
            </a:endParaRPr>
          </a:p>
          <a:p>
            <a:pPr indent="-330200" lvl="0" marL="457200" rtl="0" algn="l">
              <a:lnSpc>
                <a:spcPct val="115000"/>
              </a:lnSpc>
              <a:spcBef>
                <a:spcPts val="0"/>
              </a:spcBef>
              <a:spcAft>
                <a:spcPts val="0"/>
              </a:spcAft>
              <a:buClr>
                <a:srgbClr val="434343"/>
              </a:buClr>
              <a:buSzPts val="1600"/>
              <a:buChar char="●"/>
            </a:pPr>
            <a:r>
              <a:rPr lang="en" sz="1600">
                <a:solidFill>
                  <a:srgbClr val="434343"/>
                </a:solidFill>
              </a:rPr>
              <a:t>mineral names: new profile: Mindat mineral names for AusGeochem </a:t>
            </a:r>
            <a:endParaRPr sz="1600">
              <a:solidFill>
                <a:srgbClr val="434343"/>
              </a:solidFill>
            </a:endParaRPr>
          </a:p>
          <a:p>
            <a:pPr indent="-330200" lvl="0" marL="457200" rtl="0" algn="l">
              <a:lnSpc>
                <a:spcPct val="115000"/>
              </a:lnSpc>
              <a:spcBef>
                <a:spcPts val="0"/>
              </a:spcBef>
              <a:spcAft>
                <a:spcPts val="0"/>
              </a:spcAft>
              <a:buClr>
                <a:srgbClr val="434343"/>
              </a:buClr>
              <a:buSzPts val="1600"/>
              <a:buChar char="●"/>
            </a:pPr>
            <a:r>
              <a:rPr lang="en" sz="1600">
                <a:solidFill>
                  <a:srgbClr val="434343"/>
                </a:solidFill>
              </a:rPr>
              <a:t>analytical instruments</a:t>
            </a:r>
            <a:endParaRPr sz="1600">
              <a:solidFill>
                <a:srgbClr val="434343"/>
              </a:solidFill>
            </a:endParaRPr>
          </a:p>
        </p:txBody>
      </p:sp>
      <p:sp>
        <p:nvSpPr>
          <p:cNvPr id="256" name="Google Shape;256;p24"/>
          <p:cNvSpPr txBox="1"/>
          <p:nvPr/>
        </p:nvSpPr>
        <p:spPr>
          <a:xfrm>
            <a:off x="416725" y="3232575"/>
            <a:ext cx="80196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34343"/>
                </a:solidFill>
              </a:rPr>
              <a:t>Joint effort between: </a:t>
            </a:r>
            <a:endParaRPr sz="1600">
              <a:solidFill>
                <a:srgbClr val="434343"/>
              </a:solidFill>
            </a:endParaRPr>
          </a:p>
          <a:p>
            <a:pPr indent="0" lvl="0" marL="0" rtl="0" algn="l">
              <a:spcBef>
                <a:spcPts val="0"/>
              </a:spcBef>
              <a:spcAft>
                <a:spcPts val="0"/>
              </a:spcAft>
              <a:buNone/>
            </a:pPr>
            <a:r>
              <a:rPr lang="en" sz="1600">
                <a:solidFill>
                  <a:srgbClr val="434343"/>
                </a:solidFill>
              </a:rPr>
              <a:t>EarthChem, Georoc, </a:t>
            </a:r>
            <a:r>
              <a:rPr lang="en" sz="1600">
                <a:solidFill>
                  <a:srgbClr val="434343"/>
                </a:solidFill>
              </a:rPr>
              <a:t>Astromat, EPOS Multi-scale laboratories, Geo.X, AusGeochem</a:t>
            </a:r>
            <a:endParaRPr sz="1600">
              <a:solidFill>
                <a:srgbClr val="434343"/>
              </a:solidFill>
            </a:endParaRPr>
          </a:p>
          <a:p>
            <a:pPr indent="0" lvl="0" marL="0" rtl="0" algn="l">
              <a:spcBef>
                <a:spcPts val="0"/>
              </a:spcBef>
              <a:spcAft>
                <a:spcPts val="0"/>
              </a:spcAft>
              <a:buNone/>
            </a:pPr>
            <a:r>
              <a:t/>
            </a:r>
            <a:endParaRPr sz="1600">
              <a:solidFill>
                <a:srgbClr val="434343"/>
              </a:solidFill>
            </a:endParaRPr>
          </a:p>
          <a:p>
            <a:pPr indent="0" lvl="0" marL="0" rtl="0" algn="l">
              <a:spcBef>
                <a:spcPts val="0"/>
              </a:spcBef>
              <a:spcAft>
                <a:spcPts val="0"/>
              </a:spcAft>
              <a:buNone/>
            </a:pPr>
            <a:r>
              <a:rPr lang="en" sz="1600">
                <a:solidFill>
                  <a:srgbClr val="434343"/>
                </a:solidFill>
              </a:rPr>
              <a:t>Registration of agreed vocabularies with RVA and provision in SKOS-aligned RDF format</a:t>
            </a:r>
            <a:endParaRPr sz="1600">
              <a:solidFill>
                <a:srgbClr val="43434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5"/>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Separate, Connected Vocabularies</a:t>
            </a:r>
            <a:endParaRPr/>
          </a:p>
        </p:txBody>
      </p:sp>
      <p:pic>
        <p:nvPicPr>
          <p:cNvPr id="262" name="Google Shape;262;p25"/>
          <p:cNvPicPr preferRelativeResize="0"/>
          <p:nvPr/>
        </p:nvPicPr>
        <p:blipFill>
          <a:blip r:embed="rId3">
            <a:alphaModFix/>
          </a:blip>
          <a:stretch>
            <a:fillRect/>
          </a:stretch>
        </p:blipFill>
        <p:spPr>
          <a:xfrm>
            <a:off x="180825" y="812425"/>
            <a:ext cx="8782050" cy="4191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6"/>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Components to Address</a:t>
            </a:r>
            <a:endParaRPr/>
          </a:p>
        </p:txBody>
      </p:sp>
      <p:sp>
        <p:nvSpPr>
          <p:cNvPr id="268" name="Google Shape;268;p26"/>
          <p:cNvSpPr/>
          <p:nvPr/>
        </p:nvSpPr>
        <p:spPr>
          <a:xfrm>
            <a:off x="1286150" y="1198744"/>
            <a:ext cx="6477900" cy="3672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269" name="Google Shape;269;p26"/>
          <p:cNvPicPr preferRelativeResize="0"/>
          <p:nvPr/>
        </p:nvPicPr>
        <p:blipFill rotWithShape="1">
          <a:blip r:embed="rId3">
            <a:alphaModFix/>
          </a:blip>
          <a:srcRect b="0" l="0" r="0" t="0"/>
          <a:stretch/>
        </p:blipFill>
        <p:spPr>
          <a:xfrm>
            <a:off x="834150" y="828901"/>
            <a:ext cx="7475700" cy="3987051"/>
          </a:xfrm>
          <a:prstGeom prst="rect">
            <a:avLst/>
          </a:prstGeom>
          <a:noFill/>
          <a:ln>
            <a:noFill/>
          </a:ln>
        </p:spPr>
      </p:pic>
      <p:sp>
        <p:nvSpPr>
          <p:cNvPr id="270" name="Google Shape;270;p26"/>
          <p:cNvSpPr txBox="1"/>
          <p:nvPr/>
        </p:nvSpPr>
        <p:spPr>
          <a:xfrm>
            <a:off x="2503500" y="4589400"/>
            <a:ext cx="6477900" cy="5541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Font typeface="Arial"/>
              <a:buNone/>
            </a:pPr>
            <a:r>
              <a:rPr lang="en" sz="800">
                <a:solidFill>
                  <a:srgbClr val="000000"/>
                </a:solidFill>
              </a:rPr>
              <a:t>Source: Haller, A, Janowicz, K, Cox, SJD, Lefrançois, M, Phuoc, DL, Lieberman, J, García-Castro, R, Atkinson, RA and Stadler, C. 2019. The Modular SSN Ontology: A Joint W3C and OGC Standard Specifying the Semantics of Sensors, Observations, Sampling, and Actuation. </a:t>
            </a:r>
            <a:r>
              <a:rPr i="1" lang="en" sz="800">
                <a:solidFill>
                  <a:srgbClr val="000000"/>
                </a:solidFill>
              </a:rPr>
              <a:t>Semantic Web</a:t>
            </a:r>
            <a:r>
              <a:rPr lang="en" sz="800">
                <a:solidFill>
                  <a:srgbClr val="000000"/>
                </a:solidFill>
              </a:rPr>
              <a:t>, 10(1): 9–32. DOI:</a:t>
            </a:r>
            <a:r>
              <a:rPr lang="en" sz="800" u="sng">
                <a:solidFill>
                  <a:srgbClr val="000000"/>
                </a:solidFill>
                <a:hlinkClick r:id="rId4">
                  <a:extLst>
                    <a:ext uri="{A12FA001-AC4F-418D-AE19-62706E023703}">
                      <ahyp:hlinkClr val="tx"/>
                    </a:ext>
                  </a:extLst>
                </a:hlinkClick>
              </a:rPr>
              <a:t> </a:t>
            </a:r>
            <a:r>
              <a:rPr lang="en" sz="800" u="sng">
                <a:solidFill>
                  <a:srgbClr val="0563C1"/>
                </a:solidFill>
                <a:hlinkClick r:id="rId5">
                  <a:extLst>
                    <a:ext uri="{A12FA001-AC4F-418D-AE19-62706E023703}">
                      <ahyp:hlinkClr val="tx"/>
                    </a:ext>
                  </a:extLst>
                </a:hlinkClick>
              </a:rPr>
              <a:t>https://doi.org/10.3233/SW-180320</a:t>
            </a:r>
            <a:endParaRPr sz="8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27"/>
          <p:cNvPicPr preferRelativeResize="0"/>
          <p:nvPr/>
        </p:nvPicPr>
        <p:blipFill rotWithShape="1">
          <a:blip r:embed="rId3">
            <a:alphaModFix/>
          </a:blip>
          <a:srcRect b="0" l="0" r="0" t="0"/>
          <a:stretch/>
        </p:blipFill>
        <p:spPr>
          <a:xfrm>
            <a:off x="834150" y="828901"/>
            <a:ext cx="7475700" cy="3987051"/>
          </a:xfrm>
          <a:prstGeom prst="rect">
            <a:avLst/>
          </a:prstGeom>
          <a:noFill/>
          <a:ln>
            <a:noFill/>
          </a:ln>
        </p:spPr>
      </p:pic>
      <p:sp>
        <p:nvSpPr>
          <p:cNvPr id="276" name="Google Shape;276;p27"/>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Components Available for R</a:t>
            </a:r>
            <a:r>
              <a:rPr lang="en"/>
              <a:t>euse</a:t>
            </a:r>
            <a:endParaRPr/>
          </a:p>
        </p:txBody>
      </p:sp>
      <p:sp>
        <p:nvSpPr>
          <p:cNvPr id="277" name="Google Shape;277;p27"/>
          <p:cNvSpPr txBox="1"/>
          <p:nvPr/>
        </p:nvSpPr>
        <p:spPr>
          <a:xfrm rot="-2700000">
            <a:off x="502930" y="3150246"/>
            <a:ext cx="784889" cy="267711"/>
          </a:xfrm>
          <a:prstGeom prst="rect">
            <a:avLst/>
          </a:prstGeom>
          <a:solidFill>
            <a:srgbClr val="FFFFFF"/>
          </a:solidFill>
          <a:ln cap="flat" cmpd="sng" w="38100">
            <a:solidFill>
              <a:srgbClr val="FF0000"/>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60000"/>
              </a:lnSpc>
              <a:spcBef>
                <a:spcPts val="0"/>
              </a:spcBef>
              <a:spcAft>
                <a:spcPts val="0"/>
              </a:spcAft>
              <a:buClr>
                <a:srgbClr val="000000"/>
              </a:buClr>
              <a:buSzPts val="1500"/>
              <a:buFont typeface="Arial"/>
              <a:buNone/>
            </a:pPr>
            <a:r>
              <a:rPr lang="en">
                <a:latin typeface="Calibri"/>
                <a:ea typeface="Calibri"/>
                <a:cs typeface="Calibri"/>
                <a:sym typeface="Calibri"/>
              </a:rPr>
              <a:t>ISO </a:t>
            </a:r>
            <a:r>
              <a:rPr b="0" i="0" lang="en" u="none" cap="none" strike="noStrike">
                <a:solidFill>
                  <a:srgbClr val="000000"/>
                </a:solidFill>
                <a:latin typeface="Calibri"/>
                <a:ea typeface="Calibri"/>
                <a:cs typeface="Calibri"/>
                <a:sym typeface="Calibri"/>
              </a:rPr>
              <a:t>Time</a:t>
            </a:r>
            <a:endParaRPr b="0" i="0" u="none" cap="none" strike="noStrike">
              <a:solidFill>
                <a:srgbClr val="000000"/>
              </a:solidFill>
              <a:latin typeface="Calibri"/>
              <a:ea typeface="Calibri"/>
              <a:cs typeface="Calibri"/>
              <a:sym typeface="Calibri"/>
            </a:endParaRPr>
          </a:p>
        </p:txBody>
      </p:sp>
      <p:sp>
        <p:nvSpPr>
          <p:cNvPr id="278" name="Google Shape;278;p27"/>
          <p:cNvSpPr txBox="1"/>
          <p:nvPr/>
        </p:nvSpPr>
        <p:spPr>
          <a:xfrm rot="-2700000">
            <a:off x="4107603" y="1464994"/>
            <a:ext cx="1632144" cy="397111"/>
          </a:xfrm>
          <a:prstGeom prst="rect">
            <a:avLst/>
          </a:prstGeom>
          <a:solidFill>
            <a:srgbClr val="FFFFFF"/>
          </a:solidFill>
          <a:ln cap="flat" cmpd="sng" w="38100">
            <a:solidFill>
              <a:srgbClr val="FF0000"/>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60000"/>
              </a:lnSpc>
              <a:spcBef>
                <a:spcPts val="0"/>
              </a:spcBef>
              <a:spcAft>
                <a:spcPts val="0"/>
              </a:spcAft>
              <a:buClr>
                <a:srgbClr val="000000"/>
              </a:buClr>
              <a:buSzPts val="1500"/>
              <a:buFont typeface="Arial"/>
              <a:buNone/>
            </a:pPr>
            <a:r>
              <a:rPr b="0" i="0" lang="en" u="none" cap="none" strike="noStrike">
                <a:solidFill>
                  <a:srgbClr val="000000"/>
                </a:solidFill>
                <a:latin typeface="Calibri"/>
                <a:ea typeface="Calibri"/>
                <a:cs typeface="Calibri"/>
                <a:sym typeface="Calibri"/>
              </a:rPr>
              <a:t>Instrument / </a:t>
            </a:r>
            <a:br>
              <a:rPr b="0" i="0" lang="en" u="none" cap="none" strike="noStrike">
                <a:solidFill>
                  <a:srgbClr val="000000"/>
                </a:solidFill>
                <a:latin typeface="Calibri"/>
                <a:ea typeface="Calibri"/>
                <a:cs typeface="Calibri"/>
                <a:sym typeface="Calibri"/>
              </a:rPr>
            </a:br>
            <a:r>
              <a:rPr b="0" i="0" lang="en" u="none" cap="none" strike="noStrike">
                <a:solidFill>
                  <a:srgbClr val="000000"/>
                </a:solidFill>
                <a:latin typeface="Calibri"/>
                <a:ea typeface="Calibri"/>
                <a:cs typeface="Calibri"/>
                <a:sym typeface="Calibri"/>
              </a:rPr>
              <a:t>PIDS for instruments</a:t>
            </a:r>
            <a:endParaRPr b="0" i="0" u="none" cap="none" strike="noStrike">
              <a:solidFill>
                <a:srgbClr val="000000"/>
              </a:solidFill>
              <a:latin typeface="Calibri"/>
              <a:ea typeface="Calibri"/>
              <a:cs typeface="Calibri"/>
              <a:sym typeface="Calibri"/>
            </a:endParaRPr>
          </a:p>
        </p:txBody>
      </p:sp>
      <p:sp>
        <p:nvSpPr>
          <p:cNvPr id="279" name="Google Shape;279;p27"/>
          <p:cNvSpPr txBox="1"/>
          <p:nvPr/>
        </p:nvSpPr>
        <p:spPr>
          <a:xfrm rot="-2700000">
            <a:off x="537333" y="1833183"/>
            <a:ext cx="744583" cy="267711"/>
          </a:xfrm>
          <a:prstGeom prst="rect">
            <a:avLst/>
          </a:prstGeom>
          <a:solidFill>
            <a:srgbClr val="FFFFFF"/>
          </a:solidFill>
          <a:ln cap="flat" cmpd="sng" w="38100">
            <a:solidFill>
              <a:srgbClr val="84B2F6"/>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60000"/>
              </a:lnSpc>
              <a:spcBef>
                <a:spcPts val="0"/>
              </a:spcBef>
              <a:spcAft>
                <a:spcPts val="0"/>
              </a:spcAft>
              <a:buClr>
                <a:srgbClr val="000000"/>
              </a:buClr>
              <a:buSzPts val="1500"/>
              <a:buFont typeface="Arial"/>
              <a:buNone/>
            </a:pPr>
            <a:r>
              <a:rPr b="0" i="0" lang="en" u="none" cap="none" strike="noStrike">
                <a:solidFill>
                  <a:srgbClr val="000000"/>
                </a:solidFill>
                <a:latin typeface="Calibri"/>
                <a:ea typeface="Calibri"/>
                <a:cs typeface="Calibri"/>
                <a:sym typeface="Calibri"/>
              </a:rPr>
              <a:t>Method</a:t>
            </a:r>
            <a:endParaRPr b="0" i="0" u="none" cap="none" strike="noStrike">
              <a:solidFill>
                <a:srgbClr val="000000"/>
              </a:solidFill>
              <a:latin typeface="Calibri"/>
              <a:ea typeface="Calibri"/>
              <a:cs typeface="Calibri"/>
              <a:sym typeface="Calibri"/>
            </a:endParaRPr>
          </a:p>
        </p:txBody>
      </p:sp>
      <p:sp>
        <p:nvSpPr>
          <p:cNvPr id="280" name="Google Shape;280;p27"/>
          <p:cNvSpPr txBox="1"/>
          <p:nvPr/>
        </p:nvSpPr>
        <p:spPr>
          <a:xfrm rot="-2700000">
            <a:off x="6337459" y="1373382"/>
            <a:ext cx="1119633" cy="440386"/>
          </a:xfrm>
          <a:prstGeom prst="rect">
            <a:avLst/>
          </a:prstGeom>
          <a:solidFill>
            <a:srgbClr val="FFFFFF"/>
          </a:solidFill>
          <a:ln cap="flat" cmpd="sng" w="38100">
            <a:solidFill>
              <a:srgbClr val="84B2F6"/>
            </a:solidFill>
            <a:prstDash val="solid"/>
            <a:round/>
            <a:headEnd len="sm" w="sm" type="none"/>
            <a:tailEnd len="sm" w="sm" type="none"/>
          </a:ln>
        </p:spPr>
        <p:txBody>
          <a:bodyPr anchorCtr="0" anchor="t" bIns="68575" lIns="68575" spcFirstLastPara="1" rIns="68575" wrap="square" tIns="68575">
            <a:spAutoFit/>
          </a:bodyPr>
          <a:lstStyle/>
          <a:p>
            <a:pPr indent="0" lvl="0" marL="0" marR="0" rtl="0" algn="ctr">
              <a:lnSpc>
                <a:spcPct val="70000"/>
              </a:lnSpc>
              <a:spcBef>
                <a:spcPts val="0"/>
              </a:spcBef>
              <a:spcAft>
                <a:spcPts val="0"/>
              </a:spcAft>
              <a:buClr>
                <a:srgbClr val="000000"/>
              </a:buClr>
              <a:buSzPts val="1500"/>
              <a:buFont typeface="Arial"/>
              <a:buNone/>
            </a:pPr>
            <a:r>
              <a:rPr lang="en">
                <a:latin typeface="Calibri"/>
                <a:ea typeface="Calibri"/>
                <a:cs typeface="Calibri"/>
                <a:sym typeface="Calibri"/>
              </a:rPr>
              <a:t>IUPAC</a:t>
            </a:r>
            <a:br>
              <a:rPr lang="en">
                <a:latin typeface="Calibri"/>
                <a:ea typeface="Calibri"/>
                <a:cs typeface="Calibri"/>
                <a:sym typeface="Calibri"/>
              </a:rPr>
            </a:br>
            <a:r>
              <a:rPr lang="en">
                <a:latin typeface="Calibri"/>
                <a:ea typeface="Calibri"/>
                <a:cs typeface="Calibri"/>
                <a:sym typeface="Calibri"/>
              </a:rPr>
              <a:t>Colour Books</a:t>
            </a:r>
            <a:endParaRPr b="0" i="0" u="none" cap="none" strike="noStrike">
              <a:solidFill>
                <a:srgbClr val="000000"/>
              </a:solidFill>
              <a:latin typeface="Calibri"/>
              <a:ea typeface="Calibri"/>
              <a:cs typeface="Calibri"/>
              <a:sym typeface="Calibri"/>
            </a:endParaRPr>
          </a:p>
        </p:txBody>
      </p:sp>
      <p:sp>
        <p:nvSpPr>
          <p:cNvPr id="281" name="Google Shape;281;p27"/>
          <p:cNvSpPr txBox="1"/>
          <p:nvPr/>
        </p:nvSpPr>
        <p:spPr>
          <a:xfrm rot="-2700000">
            <a:off x="4102311" y="3069644"/>
            <a:ext cx="1408132" cy="289348"/>
          </a:xfrm>
          <a:prstGeom prst="rect">
            <a:avLst/>
          </a:prstGeom>
          <a:solidFill>
            <a:srgbClr val="FFFFFF"/>
          </a:solidFill>
          <a:ln cap="flat" cmpd="sng" w="38100">
            <a:solidFill>
              <a:srgbClr val="FF0000"/>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70000"/>
              </a:lnSpc>
              <a:spcBef>
                <a:spcPts val="0"/>
              </a:spcBef>
              <a:spcAft>
                <a:spcPts val="0"/>
              </a:spcAft>
              <a:buClr>
                <a:srgbClr val="000000"/>
              </a:buClr>
              <a:buSzPts val="1500"/>
              <a:buFont typeface="Arial"/>
              <a:buNone/>
            </a:pPr>
            <a:r>
              <a:rPr b="0" i="0" lang="en" u="none" cap="none" strike="noStrike">
                <a:solidFill>
                  <a:srgbClr val="000000"/>
                </a:solidFill>
                <a:latin typeface="Calibri"/>
                <a:ea typeface="Calibri"/>
                <a:cs typeface="Calibri"/>
                <a:sym typeface="Calibri"/>
              </a:rPr>
              <a:t>Units of Measure</a:t>
            </a:r>
            <a:endParaRPr b="0" i="0" u="none" cap="none" strike="noStrike">
              <a:solidFill>
                <a:srgbClr val="000000"/>
              </a:solidFill>
              <a:latin typeface="Calibri"/>
              <a:ea typeface="Calibri"/>
              <a:cs typeface="Calibri"/>
              <a:sym typeface="Calibri"/>
            </a:endParaRPr>
          </a:p>
        </p:txBody>
      </p:sp>
      <p:sp>
        <p:nvSpPr>
          <p:cNvPr id="282" name="Google Shape;282;p27"/>
          <p:cNvSpPr txBox="1"/>
          <p:nvPr/>
        </p:nvSpPr>
        <p:spPr>
          <a:xfrm rot="-2700000">
            <a:off x="6458375" y="2726421"/>
            <a:ext cx="877802" cy="397111"/>
          </a:xfrm>
          <a:prstGeom prst="rect">
            <a:avLst/>
          </a:prstGeom>
          <a:solidFill>
            <a:srgbClr val="FFFFFF"/>
          </a:solidFill>
          <a:ln cap="flat" cmpd="sng" w="38100">
            <a:solidFill>
              <a:srgbClr val="FF0000"/>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60000"/>
              </a:lnSpc>
              <a:spcBef>
                <a:spcPts val="0"/>
              </a:spcBef>
              <a:spcAft>
                <a:spcPts val="0"/>
              </a:spcAft>
              <a:buClr>
                <a:srgbClr val="000000"/>
              </a:buClr>
              <a:buSzPts val="1500"/>
              <a:buFont typeface="Arial"/>
              <a:buNone/>
            </a:pPr>
            <a:r>
              <a:rPr b="0" i="0" lang="en" u="none" cap="none" strike="noStrike">
                <a:solidFill>
                  <a:srgbClr val="000000"/>
                </a:solidFill>
                <a:latin typeface="Calibri"/>
                <a:ea typeface="Calibri"/>
                <a:cs typeface="Calibri"/>
                <a:sym typeface="Calibri"/>
              </a:rPr>
              <a:t>Location</a:t>
            </a:r>
            <a:br>
              <a:rPr b="0" i="0" lang="en" u="none" cap="none" strike="noStrike">
                <a:solidFill>
                  <a:srgbClr val="000000"/>
                </a:solidFill>
                <a:latin typeface="Calibri"/>
                <a:ea typeface="Calibri"/>
                <a:cs typeface="Calibri"/>
                <a:sym typeface="Calibri"/>
              </a:rPr>
            </a:br>
            <a:r>
              <a:rPr b="0" i="0" lang="en" u="none" cap="none" strike="noStrike">
                <a:solidFill>
                  <a:srgbClr val="000000"/>
                </a:solidFill>
                <a:latin typeface="Calibri"/>
                <a:ea typeface="Calibri"/>
                <a:cs typeface="Calibri"/>
                <a:sym typeface="Calibri"/>
              </a:rPr>
              <a:t>ISO 19115</a:t>
            </a:r>
            <a:endParaRPr b="0" i="0" u="none" cap="none" strike="noStrike">
              <a:solidFill>
                <a:srgbClr val="000000"/>
              </a:solidFill>
              <a:latin typeface="Calibri"/>
              <a:ea typeface="Calibri"/>
              <a:cs typeface="Calibri"/>
              <a:sym typeface="Calibri"/>
            </a:endParaRPr>
          </a:p>
        </p:txBody>
      </p:sp>
      <p:sp>
        <p:nvSpPr>
          <p:cNvPr id="283" name="Google Shape;283;p27"/>
          <p:cNvSpPr txBox="1"/>
          <p:nvPr/>
        </p:nvSpPr>
        <p:spPr>
          <a:xfrm rot="-2700000">
            <a:off x="6252393" y="3998571"/>
            <a:ext cx="1289763" cy="267711"/>
          </a:xfrm>
          <a:prstGeom prst="rect">
            <a:avLst/>
          </a:prstGeom>
          <a:solidFill>
            <a:srgbClr val="FFFFFF"/>
          </a:solidFill>
          <a:ln cap="flat" cmpd="sng" w="38100">
            <a:solidFill>
              <a:srgbClr val="B45F06"/>
            </a:solidFill>
            <a:prstDash val="solid"/>
            <a:round/>
            <a:headEnd len="sm" w="sm" type="none"/>
            <a:tailEnd len="sm" w="sm" type="none"/>
          </a:ln>
        </p:spPr>
        <p:txBody>
          <a:bodyPr anchorCtr="0" anchor="t" bIns="68575" lIns="68575" spcFirstLastPara="1" rIns="68575" wrap="square" tIns="68575">
            <a:spAutoFit/>
          </a:bodyPr>
          <a:lstStyle/>
          <a:p>
            <a:pPr indent="0" lvl="0" marL="0" marR="0" rtl="0" algn="l">
              <a:lnSpc>
                <a:spcPct val="60000"/>
              </a:lnSpc>
              <a:spcBef>
                <a:spcPts val="0"/>
              </a:spcBef>
              <a:spcAft>
                <a:spcPts val="0"/>
              </a:spcAft>
              <a:buClr>
                <a:srgbClr val="000000"/>
              </a:buClr>
              <a:buSzPts val="1500"/>
              <a:buFont typeface="Arial"/>
              <a:buNone/>
            </a:pPr>
            <a:r>
              <a:rPr lang="en">
                <a:latin typeface="Calibri"/>
                <a:ea typeface="Calibri"/>
                <a:cs typeface="Calibri"/>
                <a:sym typeface="Calibri"/>
              </a:rPr>
              <a:t>IUGS / MINDAT</a:t>
            </a:r>
            <a:endParaRPr b="0" i="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8"/>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Methods Toward FAIR – Best Practices</a:t>
            </a:r>
            <a:endParaRPr/>
          </a:p>
        </p:txBody>
      </p:sp>
      <p:pic>
        <p:nvPicPr>
          <p:cNvPr id="289" name="Google Shape;289;p28"/>
          <p:cNvPicPr preferRelativeResize="0"/>
          <p:nvPr/>
        </p:nvPicPr>
        <p:blipFill rotWithShape="1">
          <a:blip r:embed="rId3">
            <a:alphaModFix/>
          </a:blip>
          <a:srcRect b="0" l="0" r="0" t="0"/>
          <a:stretch/>
        </p:blipFill>
        <p:spPr>
          <a:xfrm>
            <a:off x="162300" y="774419"/>
            <a:ext cx="3204433" cy="1016550"/>
          </a:xfrm>
          <a:prstGeom prst="rect">
            <a:avLst/>
          </a:prstGeom>
          <a:noFill/>
          <a:ln cap="flat" cmpd="sng" w="9525">
            <a:solidFill>
              <a:srgbClr val="242852"/>
            </a:solidFill>
            <a:prstDash val="solid"/>
            <a:round/>
            <a:headEnd len="sm" w="sm" type="none"/>
            <a:tailEnd len="sm" w="sm" type="none"/>
          </a:ln>
        </p:spPr>
      </p:pic>
      <p:pic>
        <p:nvPicPr>
          <p:cNvPr id="290" name="Google Shape;290;p28"/>
          <p:cNvPicPr preferRelativeResize="0"/>
          <p:nvPr/>
        </p:nvPicPr>
        <p:blipFill rotWithShape="1">
          <a:blip r:embed="rId4">
            <a:alphaModFix/>
          </a:blip>
          <a:srcRect b="4030" l="10374" r="9019" t="9658"/>
          <a:stretch/>
        </p:blipFill>
        <p:spPr>
          <a:xfrm>
            <a:off x="3477638" y="774425"/>
            <a:ext cx="2467076" cy="3213976"/>
          </a:xfrm>
          <a:prstGeom prst="rect">
            <a:avLst/>
          </a:prstGeom>
          <a:noFill/>
          <a:ln cap="flat" cmpd="sng" w="9525">
            <a:solidFill>
              <a:srgbClr val="000000"/>
            </a:solidFill>
            <a:prstDash val="solid"/>
            <a:round/>
            <a:headEnd len="sm" w="sm" type="none"/>
            <a:tailEnd len="sm" w="sm" type="none"/>
          </a:ln>
        </p:spPr>
      </p:pic>
      <p:pic>
        <p:nvPicPr>
          <p:cNvPr id="291" name="Google Shape;291;p28"/>
          <p:cNvPicPr preferRelativeResize="0"/>
          <p:nvPr/>
        </p:nvPicPr>
        <p:blipFill rotWithShape="1">
          <a:blip r:embed="rId5">
            <a:alphaModFix/>
          </a:blip>
          <a:srcRect b="17191" l="0" r="51662" t="0"/>
          <a:stretch/>
        </p:blipFill>
        <p:spPr>
          <a:xfrm>
            <a:off x="6055650" y="774425"/>
            <a:ext cx="2925750" cy="3471400"/>
          </a:xfrm>
          <a:prstGeom prst="rect">
            <a:avLst/>
          </a:prstGeom>
          <a:noFill/>
          <a:ln cap="flat" cmpd="sng" w="9525">
            <a:solidFill>
              <a:srgbClr val="000000"/>
            </a:solidFill>
            <a:prstDash val="solid"/>
            <a:round/>
            <a:headEnd len="sm" w="sm" type="none"/>
            <a:tailEnd len="sm" w="sm" type="none"/>
          </a:ln>
        </p:spPr>
      </p:pic>
      <p:pic>
        <p:nvPicPr>
          <p:cNvPr id="292" name="Google Shape;292;p28"/>
          <p:cNvPicPr preferRelativeResize="0"/>
          <p:nvPr/>
        </p:nvPicPr>
        <p:blipFill rotWithShape="1">
          <a:blip r:embed="rId6">
            <a:alphaModFix/>
          </a:blip>
          <a:srcRect b="9" l="4013" r="2222" t="8272"/>
          <a:stretch/>
        </p:blipFill>
        <p:spPr>
          <a:xfrm>
            <a:off x="6622225" y="2724725"/>
            <a:ext cx="2359175" cy="2319926"/>
          </a:xfrm>
          <a:prstGeom prst="rect">
            <a:avLst/>
          </a:prstGeom>
          <a:noFill/>
          <a:ln cap="flat" cmpd="sng" w="9525">
            <a:solidFill>
              <a:srgbClr val="000000"/>
            </a:solidFill>
            <a:prstDash val="solid"/>
            <a:round/>
            <a:headEnd len="sm" w="sm" type="none"/>
            <a:tailEnd len="sm" w="sm" type="none"/>
          </a:ln>
        </p:spPr>
      </p:pic>
      <p:pic>
        <p:nvPicPr>
          <p:cNvPr id="293" name="Google Shape;293;p28"/>
          <p:cNvPicPr preferRelativeResize="0"/>
          <p:nvPr/>
        </p:nvPicPr>
        <p:blipFill rotWithShape="1">
          <a:blip r:embed="rId7">
            <a:alphaModFix/>
          </a:blip>
          <a:srcRect b="0" l="0" r="0" t="0"/>
          <a:stretch/>
        </p:blipFill>
        <p:spPr>
          <a:xfrm>
            <a:off x="345697" y="1621213"/>
            <a:ext cx="2837628" cy="2529299"/>
          </a:xfrm>
          <a:prstGeom prst="rect">
            <a:avLst/>
          </a:prstGeom>
          <a:noFill/>
          <a:ln cap="flat" cmpd="sng" w="9525">
            <a:solidFill>
              <a:srgbClr val="000000"/>
            </a:solidFill>
            <a:prstDash val="solid"/>
            <a:round/>
            <a:headEnd len="sm" w="sm" type="none"/>
            <a:tailEnd len="sm" w="sm" type="none"/>
          </a:ln>
        </p:spPr>
      </p:pic>
      <p:pic>
        <p:nvPicPr>
          <p:cNvPr id="294" name="Google Shape;294;p28"/>
          <p:cNvPicPr preferRelativeResize="0"/>
          <p:nvPr/>
        </p:nvPicPr>
        <p:blipFill rotWithShape="1">
          <a:blip r:embed="rId8">
            <a:alphaModFix/>
          </a:blip>
          <a:srcRect b="13474" l="5486" r="13476" t="2780"/>
          <a:stretch/>
        </p:blipFill>
        <p:spPr>
          <a:xfrm>
            <a:off x="2240823" y="3143450"/>
            <a:ext cx="1891400" cy="1901199"/>
          </a:xfrm>
          <a:prstGeom prst="rect">
            <a:avLst/>
          </a:prstGeom>
          <a:noFill/>
          <a:ln cap="flat" cmpd="sng" w="9525">
            <a:solidFill>
              <a:srgbClr val="242852"/>
            </a:solidFill>
            <a:prstDash val="solid"/>
            <a:round/>
            <a:headEnd len="sm" w="sm" type="none"/>
            <a:tailEnd len="sm" w="sm" type="none"/>
          </a:ln>
        </p:spPr>
      </p:pic>
      <p:pic>
        <p:nvPicPr>
          <p:cNvPr id="295" name="Google Shape;295;p28"/>
          <p:cNvPicPr preferRelativeResize="0"/>
          <p:nvPr/>
        </p:nvPicPr>
        <p:blipFill rotWithShape="1">
          <a:blip r:embed="rId9">
            <a:alphaModFix/>
          </a:blip>
          <a:srcRect b="0" l="0" r="0" t="0"/>
          <a:stretch/>
        </p:blipFill>
        <p:spPr>
          <a:xfrm>
            <a:off x="116191" y="3080280"/>
            <a:ext cx="2059219" cy="1964379"/>
          </a:xfrm>
          <a:prstGeom prst="rect">
            <a:avLst/>
          </a:prstGeom>
          <a:noFill/>
          <a:ln cap="flat" cmpd="sng" w="9525">
            <a:solidFill>
              <a:srgbClr val="000000"/>
            </a:solidFill>
            <a:prstDash val="solid"/>
            <a:round/>
            <a:headEnd len="sm" w="sm" type="none"/>
            <a:tailEnd len="sm" w="sm" type="none"/>
          </a:ln>
        </p:spPr>
      </p:pic>
      <p:pic>
        <p:nvPicPr>
          <p:cNvPr id="296" name="Google Shape;296;p28"/>
          <p:cNvPicPr preferRelativeResize="0"/>
          <p:nvPr/>
        </p:nvPicPr>
        <p:blipFill rotWithShape="1">
          <a:blip r:embed="rId10">
            <a:alphaModFix/>
          </a:blip>
          <a:srcRect b="0" l="0" r="0" t="7244"/>
          <a:stretch/>
        </p:blipFill>
        <p:spPr>
          <a:xfrm>
            <a:off x="4197637" y="3222650"/>
            <a:ext cx="2359174" cy="182200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ph idx="2" type="body"/>
          </p:nvPr>
        </p:nvSpPr>
        <p:spPr>
          <a:xfrm>
            <a:off x="4068575" y="823650"/>
            <a:ext cx="5030100" cy="401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Mindat is a community-driven, free-access, online database:</a:t>
            </a:r>
            <a:endParaRPr sz="1300"/>
          </a:p>
          <a:p>
            <a:pPr indent="-184150" lvl="0" marL="228600" rtl="0" algn="l">
              <a:spcBef>
                <a:spcPts val="0"/>
              </a:spcBef>
              <a:spcAft>
                <a:spcPts val="0"/>
              </a:spcAft>
              <a:buSzPts val="1100"/>
              <a:buChar char="●"/>
            </a:pPr>
            <a:r>
              <a:rPr lang="en" sz="1100"/>
              <a:t>I</a:t>
            </a:r>
            <a:r>
              <a:rPr lang="en" sz="1100"/>
              <a:t>s one of the largest mineral and rock databases in the world. </a:t>
            </a:r>
            <a:r>
              <a:rPr lang="en" sz="1100"/>
              <a:t>provides access to 5,800 </a:t>
            </a:r>
            <a:r>
              <a:rPr lang="en" sz="1100"/>
              <a:t>approved</a:t>
            </a:r>
            <a:r>
              <a:rPr lang="en" sz="1100"/>
              <a:t> Mineral names, ~45,000 alternative mineral names and 3,049 rock names.</a:t>
            </a:r>
            <a:endParaRPr sz="1100"/>
          </a:p>
          <a:p>
            <a:pPr indent="-184150" lvl="0" marL="228600" rtl="0" algn="l">
              <a:spcBef>
                <a:spcPts val="0"/>
              </a:spcBef>
              <a:spcAft>
                <a:spcPts val="0"/>
              </a:spcAft>
              <a:buSzPts val="1100"/>
              <a:buChar char="●"/>
            </a:pPr>
            <a:r>
              <a:rPr lang="en" sz="1100"/>
              <a:t>In 2021 h</a:t>
            </a:r>
            <a:r>
              <a:rPr lang="en" sz="1100"/>
              <a:t>ad 44.3M page vie</a:t>
            </a:r>
            <a:r>
              <a:rPr lang="en" sz="1100"/>
              <a:t>ws (1</a:t>
            </a:r>
            <a:r>
              <a:rPr lang="en" sz="1100"/>
              <a:t>0.1M unique visitors from 246 countries).</a:t>
            </a:r>
            <a:endParaRPr sz="1100"/>
          </a:p>
          <a:p>
            <a:pPr indent="-184150" lvl="0" marL="228600" rtl="0" algn="l">
              <a:spcBef>
                <a:spcPts val="0"/>
              </a:spcBef>
              <a:spcAft>
                <a:spcPts val="0"/>
              </a:spcAft>
              <a:buSzPts val="1100"/>
              <a:buChar char="●"/>
            </a:pPr>
            <a:r>
              <a:rPr lang="en" sz="1100"/>
              <a:t>A</a:t>
            </a:r>
            <a:r>
              <a:rPr lang="en" sz="1100"/>
              <a:t>s of July 2022 has 64,726 registered users. </a:t>
            </a:r>
            <a:endParaRPr sz="1100"/>
          </a:p>
          <a:p>
            <a:pPr indent="-184150" lvl="0" marL="228600" rtl="0" algn="l">
              <a:spcBef>
                <a:spcPts val="0"/>
              </a:spcBef>
              <a:spcAft>
                <a:spcPts val="0"/>
              </a:spcAft>
              <a:buSzPts val="1100"/>
              <a:buChar char="●"/>
            </a:pPr>
            <a:r>
              <a:rPr lang="en" sz="1100"/>
              <a:t>Has a management team of 53 mineralogical experts from around the world who oversee the review process and manage directions. </a:t>
            </a:r>
            <a:endParaRPr sz="1100"/>
          </a:p>
          <a:p>
            <a:pPr indent="0" lvl="0" marL="0" rtl="0" algn="l">
              <a:spcBef>
                <a:spcPts val="1200"/>
              </a:spcBef>
              <a:spcAft>
                <a:spcPts val="0"/>
              </a:spcAft>
              <a:buNone/>
            </a:pPr>
            <a:r>
              <a:rPr lang="en" sz="1250"/>
              <a:t>OneGeochemistry is c</a:t>
            </a:r>
            <a:r>
              <a:rPr lang="en" sz="1250"/>
              <a:t>ollaborating in the NSF OpenMindat project: Open Access and Interoperable Mineralogy Data to Broaden Community Access and Advance Geoscience Research</a:t>
            </a:r>
            <a:endParaRPr sz="1250"/>
          </a:p>
          <a:p>
            <a:pPr indent="0" lvl="0" marL="0" rtl="0" algn="l">
              <a:spcBef>
                <a:spcPts val="1200"/>
              </a:spcBef>
              <a:spcAft>
                <a:spcPts val="0"/>
              </a:spcAft>
              <a:buNone/>
            </a:pPr>
            <a:r>
              <a:rPr lang="en" sz="1250"/>
              <a:t>OpenMindat seeks to make Mindat FAIR compliant and will develop a fully open access and interoperable architecture including machine-friendly interfaces for data query and access.</a:t>
            </a:r>
            <a:endParaRPr sz="1250"/>
          </a:p>
          <a:p>
            <a:pPr indent="0" lvl="0" marL="0" rtl="0" algn="l">
              <a:spcBef>
                <a:spcPts val="1200"/>
              </a:spcBef>
              <a:spcAft>
                <a:spcPts val="0"/>
              </a:spcAft>
              <a:buNone/>
            </a:pPr>
            <a:r>
              <a:rPr lang="en" sz="1250"/>
              <a:t>But not all our required terms are in Mindat…</a:t>
            </a:r>
            <a:endParaRPr sz="1250"/>
          </a:p>
          <a:p>
            <a:pPr indent="0" lvl="0" marL="0" rtl="0" algn="l">
              <a:spcBef>
                <a:spcPts val="1200"/>
              </a:spcBef>
              <a:spcAft>
                <a:spcPts val="1200"/>
              </a:spcAft>
              <a:buNone/>
            </a:pPr>
            <a:r>
              <a:t/>
            </a:r>
            <a:endParaRPr sz="1100">
              <a:solidFill>
                <a:schemeClr val="dk1"/>
              </a:solidFill>
            </a:endParaRPr>
          </a:p>
        </p:txBody>
      </p:sp>
      <p:sp>
        <p:nvSpPr>
          <p:cNvPr id="302" name="Google Shape;302;p29"/>
          <p:cNvSpPr txBox="1"/>
          <p:nvPr>
            <p:ph type="title"/>
          </p:nvPr>
        </p:nvSpPr>
        <p:spPr>
          <a:xfrm>
            <a:off x="162300" y="140225"/>
            <a:ext cx="88191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990"/>
              <a:buNone/>
            </a:pPr>
            <a:r>
              <a:rPr lang="en" sz="2420"/>
              <a:t>OpenMindat: Harmonising globally on mineral and rock names</a:t>
            </a:r>
            <a:endParaRPr sz="2420"/>
          </a:p>
        </p:txBody>
      </p:sp>
      <p:pic>
        <p:nvPicPr>
          <p:cNvPr id="303" name="Google Shape;303;p29"/>
          <p:cNvPicPr preferRelativeResize="0"/>
          <p:nvPr/>
        </p:nvPicPr>
        <p:blipFill>
          <a:blip r:embed="rId3">
            <a:alphaModFix/>
          </a:blip>
          <a:stretch>
            <a:fillRect/>
          </a:stretch>
        </p:blipFill>
        <p:spPr>
          <a:xfrm>
            <a:off x="66475" y="870775"/>
            <a:ext cx="3925900" cy="3577625"/>
          </a:xfrm>
          <a:prstGeom prst="rect">
            <a:avLst/>
          </a:prstGeom>
          <a:noFill/>
          <a:ln cap="flat" cmpd="sng" w="19050">
            <a:solidFill>
              <a:schemeClr val="dk2"/>
            </a:solidFill>
            <a:prstDash val="solid"/>
            <a:round/>
            <a:headEnd len="sm" w="sm" type="none"/>
            <a:tailEnd len="sm" w="sm" type="none"/>
          </a:ln>
        </p:spPr>
      </p:pic>
      <p:sp>
        <p:nvSpPr>
          <p:cNvPr id="304" name="Google Shape;304;p29"/>
          <p:cNvSpPr txBox="1"/>
          <p:nvPr/>
        </p:nvSpPr>
        <p:spPr>
          <a:xfrm>
            <a:off x="66475" y="4453850"/>
            <a:ext cx="4362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u="sng">
                <a:solidFill>
                  <a:schemeClr val="hlink"/>
                </a:solidFill>
                <a:hlinkClick r:id="rId4"/>
              </a:rPr>
              <a:t>https://www.nsf.gov/awardsearch/showAward?AWD_ID=2126315&amp;HistoricalAwards=false</a:t>
            </a:r>
            <a:r>
              <a:rPr lang="en" sz="700"/>
              <a:t> </a:t>
            </a:r>
            <a:endParaRPr sz="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0"/>
          <p:cNvSpPr txBox="1"/>
          <p:nvPr>
            <p:ph idx="2" type="body"/>
          </p:nvPr>
        </p:nvSpPr>
        <p:spPr>
          <a:xfrm>
            <a:off x="4628325" y="1076275"/>
            <a:ext cx="4353300" cy="366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EarthChem, GEOROC, AGN, Astromat all have additional requirements for mineral and rock names that are not in MINDAT, as well as other data types (e.g., analytical methods).</a:t>
            </a:r>
            <a:endParaRPr/>
          </a:p>
          <a:p>
            <a:pPr indent="0" lvl="0" marL="0" rtl="0" algn="l">
              <a:spcBef>
                <a:spcPts val="1200"/>
              </a:spcBef>
              <a:spcAft>
                <a:spcPts val="0"/>
              </a:spcAft>
              <a:buNone/>
            </a:pPr>
            <a:r>
              <a:rPr lang="en"/>
              <a:t>Extras will be stored in Research Vocabularies Australia and will compliment Mindat and other international vocabularies (DRUM, IUPAC, etc)</a:t>
            </a:r>
            <a:endParaRPr/>
          </a:p>
          <a:p>
            <a:pPr indent="0" lvl="0" marL="0" rtl="0" algn="l">
              <a:spcBef>
                <a:spcPts val="1200"/>
              </a:spcBef>
              <a:spcAft>
                <a:spcPts val="0"/>
              </a:spcAft>
              <a:buNone/>
            </a:pPr>
            <a:r>
              <a:rPr lang="en"/>
              <a:t>All terms will have URIs - for a specific vocabulary within a dataset, individual terms could come from multiple global sources. </a:t>
            </a:r>
            <a:endParaRPr/>
          </a:p>
          <a:p>
            <a:pPr indent="0" lvl="0" marL="0" rtl="0" algn="l">
              <a:spcBef>
                <a:spcPts val="1200"/>
              </a:spcBef>
              <a:spcAft>
                <a:spcPts val="1200"/>
              </a:spcAft>
              <a:buNone/>
            </a:pPr>
            <a:r>
              <a:rPr lang="en"/>
              <a:t>Each vocabulary profile will be registered as a FAIR </a:t>
            </a:r>
            <a:r>
              <a:rPr lang="en"/>
              <a:t>enabling</a:t>
            </a:r>
            <a:r>
              <a:rPr lang="en"/>
              <a:t> resource (FER)</a:t>
            </a:r>
            <a:endParaRPr/>
          </a:p>
        </p:txBody>
      </p:sp>
      <p:sp>
        <p:nvSpPr>
          <p:cNvPr id="310" name="Google Shape;310;p30"/>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Specifying</a:t>
            </a:r>
            <a:r>
              <a:rPr lang="en"/>
              <a:t> Locally: Harmonising Globally</a:t>
            </a:r>
            <a:endParaRPr/>
          </a:p>
        </p:txBody>
      </p:sp>
      <p:pic>
        <p:nvPicPr>
          <p:cNvPr id="311" name="Google Shape;311;p30"/>
          <p:cNvPicPr preferRelativeResize="0"/>
          <p:nvPr/>
        </p:nvPicPr>
        <p:blipFill rotWithShape="1">
          <a:blip r:embed="rId3">
            <a:alphaModFix/>
          </a:blip>
          <a:srcRect b="-2891" l="0" r="0" t="0"/>
          <a:stretch/>
        </p:blipFill>
        <p:spPr>
          <a:xfrm>
            <a:off x="79425" y="1262375"/>
            <a:ext cx="4415949" cy="31332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1"/>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FERs and FIPs – CODATA WorldFAIR</a:t>
            </a:r>
            <a:endParaRPr/>
          </a:p>
        </p:txBody>
      </p:sp>
      <p:pic>
        <p:nvPicPr>
          <p:cNvPr id="317" name="Google Shape;317;p31"/>
          <p:cNvPicPr preferRelativeResize="0"/>
          <p:nvPr/>
        </p:nvPicPr>
        <p:blipFill>
          <a:blip r:embed="rId3">
            <a:alphaModFix/>
          </a:blip>
          <a:stretch>
            <a:fillRect/>
          </a:stretch>
        </p:blipFill>
        <p:spPr>
          <a:xfrm>
            <a:off x="3084075" y="700025"/>
            <a:ext cx="4414649" cy="4156574"/>
          </a:xfrm>
          <a:prstGeom prst="rect">
            <a:avLst/>
          </a:prstGeom>
          <a:noFill/>
          <a:ln>
            <a:noFill/>
          </a:ln>
        </p:spPr>
      </p:pic>
      <p:pic>
        <p:nvPicPr>
          <p:cNvPr id="318" name="Google Shape;318;p31"/>
          <p:cNvPicPr preferRelativeResize="0"/>
          <p:nvPr/>
        </p:nvPicPr>
        <p:blipFill>
          <a:blip r:embed="rId4">
            <a:alphaModFix/>
          </a:blip>
          <a:stretch>
            <a:fillRect/>
          </a:stretch>
        </p:blipFill>
        <p:spPr>
          <a:xfrm>
            <a:off x="162301" y="2285400"/>
            <a:ext cx="2727603" cy="572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2"/>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Methods Toward FAIR – FAIR Implementation Profiles</a:t>
            </a:r>
            <a:endParaRPr/>
          </a:p>
        </p:txBody>
      </p:sp>
      <p:pic>
        <p:nvPicPr>
          <p:cNvPr id="324" name="Google Shape;324;p32"/>
          <p:cNvPicPr preferRelativeResize="0"/>
          <p:nvPr/>
        </p:nvPicPr>
        <p:blipFill rotWithShape="1">
          <a:blip r:embed="rId4">
            <a:alphaModFix/>
          </a:blip>
          <a:srcRect b="620" l="754" r="0" t="866"/>
          <a:stretch/>
        </p:blipFill>
        <p:spPr>
          <a:xfrm>
            <a:off x="4055025" y="1632400"/>
            <a:ext cx="5002573" cy="2308325"/>
          </a:xfrm>
          <a:prstGeom prst="rect">
            <a:avLst/>
          </a:prstGeom>
          <a:noFill/>
          <a:ln>
            <a:noFill/>
          </a:ln>
        </p:spPr>
      </p:pic>
      <p:grpSp>
        <p:nvGrpSpPr>
          <p:cNvPr id="325" name="Google Shape;325;p32"/>
          <p:cNvGrpSpPr/>
          <p:nvPr/>
        </p:nvGrpSpPr>
        <p:grpSpPr>
          <a:xfrm>
            <a:off x="229608" y="1752562"/>
            <a:ext cx="3214051" cy="2308160"/>
            <a:chOff x="1946565" y="871454"/>
            <a:chExt cx="5250860" cy="3891688"/>
          </a:xfrm>
        </p:grpSpPr>
        <p:pic>
          <p:nvPicPr>
            <p:cNvPr id="326" name="Google Shape;326;p32"/>
            <p:cNvPicPr preferRelativeResize="0"/>
            <p:nvPr/>
          </p:nvPicPr>
          <p:blipFill rotWithShape="1">
            <a:blip r:embed="rId5">
              <a:alphaModFix/>
            </a:blip>
            <a:srcRect b="60683" l="8011" r="75968" t="9200"/>
            <a:stretch/>
          </p:blipFill>
          <p:spPr>
            <a:xfrm>
              <a:off x="1946573" y="871454"/>
              <a:ext cx="960000" cy="960000"/>
            </a:xfrm>
            <a:prstGeom prst="ellipse">
              <a:avLst/>
            </a:prstGeom>
            <a:noFill/>
            <a:ln>
              <a:noFill/>
            </a:ln>
          </p:spPr>
        </p:pic>
        <p:pic>
          <p:nvPicPr>
            <p:cNvPr id="327" name="Google Shape;327;p32"/>
            <p:cNvPicPr preferRelativeResize="0"/>
            <p:nvPr/>
          </p:nvPicPr>
          <p:blipFill rotWithShape="1">
            <a:blip r:embed="rId5">
              <a:alphaModFix/>
            </a:blip>
            <a:srcRect b="60683" l="30724" r="53256" t="9200"/>
            <a:stretch/>
          </p:blipFill>
          <p:spPr>
            <a:xfrm>
              <a:off x="1946565" y="1849262"/>
              <a:ext cx="960000" cy="960000"/>
            </a:xfrm>
            <a:prstGeom prst="ellipse">
              <a:avLst/>
            </a:prstGeom>
            <a:noFill/>
            <a:ln>
              <a:noFill/>
            </a:ln>
          </p:spPr>
        </p:pic>
        <p:pic>
          <p:nvPicPr>
            <p:cNvPr id="328" name="Google Shape;328;p32"/>
            <p:cNvPicPr preferRelativeResize="0"/>
            <p:nvPr/>
          </p:nvPicPr>
          <p:blipFill rotWithShape="1">
            <a:blip r:embed="rId5">
              <a:alphaModFix/>
            </a:blip>
            <a:srcRect b="61272" l="53281" r="30698" t="8610"/>
            <a:stretch/>
          </p:blipFill>
          <p:spPr>
            <a:xfrm>
              <a:off x="1946583" y="2827054"/>
              <a:ext cx="960000" cy="960000"/>
            </a:xfrm>
            <a:prstGeom prst="ellipse">
              <a:avLst/>
            </a:prstGeom>
            <a:noFill/>
            <a:ln>
              <a:noFill/>
            </a:ln>
          </p:spPr>
        </p:pic>
        <p:pic>
          <p:nvPicPr>
            <p:cNvPr id="329" name="Google Shape;329;p32"/>
            <p:cNvPicPr preferRelativeResize="0"/>
            <p:nvPr/>
          </p:nvPicPr>
          <p:blipFill rotWithShape="1">
            <a:blip r:embed="rId5">
              <a:alphaModFix/>
            </a:blip>
            <a:srcRect b="60687" l="76001" r="7978" t="9197"/>
            <a:stretch/>
          </p:blipFill>
          <p:spPr>
            <a:xfrm>
              <a:off x="1946575" y="3803142"/>
              <a:ext cx="960000" cy="960000"/>
            </a:xfrm>
            <a:prstGeom prst="ellipse">
              <a:avLst/>
            </a:prstGeom>
            <a:noFill/>
            <a:ln>
              <a:noFill/>
            </a:ln>
          </p:spPr>
        </p:pic>
        <p:pic>
          <p:nvPicPr>
            <p:cNvPr id="330" name="Google Shape;330;p32"/>
            <p:cNvPicPr preferRelativeResize="0"/>
            <p:nvPr/>
          </p:nvPicPr>
          <p:blipFill rotWithShape="1">
            <a:blip r:embed="rId6">
              <a:alphaModFix/>
            </a:blip>
            <a:srcRect b="77192" l="21110" r="61793" t="722"/>
            <a:stretch/>
          </p:blipFill>
          <p:spPr>
            <a:xfrm>
              <a:off x="3025025" y="917066"/>
              <a:ext cx="896100" cy="868800"/>
            </a:xfrm>
            <a:prstGeom prst="roundRect">
              <a:avLst>
                <a:gd fmla="val 16667" name="adj"/>
              </a:avLst>
            </a:prstGeom>
            <a:noFill/>
            <a:ln>
              <a:noFill/>
            </a:ln>
          </p:spPr>
        </p:pic>
        <p:pic>
          <p:nvPicPr>
            <p:cNvPr id="331" name="Google Shape;331;p32"/>
            <p:cNvPicPr preferRelativeResize="0"/>
            <p:nvPr/>
          </p:nvPicPr>
          <p:blipFill rotWithShape="1">
            <a:blip r:embed="rId6">
              <a:alphaModFix/>
            </a:blip>
            <a:srcRect b="77194" l="41454" r="41450" t="719"/>
            <a:stretch/>
          </p:blipFill>
          <p:spPr>
            <a:xfrm>
              <a:off x="4117125" y="917059"/>
              <a:ext cx="896100" cy="868800"/>
            </a:xfrm>
            <a:prstGeom prst="roundRect">
              <a:avLst>
                <a:gd fmla="val 16667" name="adj"/>
              </a:avLst>
            </a:prstGeom>
            <a:noFill/>
            <a:ln>
              <a:noFill/>
            </a:ln>
          </p:spPr>
        </p:pic>
        <p:pic>
          <p:nvPicPr>
            <p:cNvPr id="332" name="Google Shape;332;p32"/>
            <p:cNvPicPr preferRelativeResize="0"/>
            <p:nvPr/>
          </p:nvPicPr>
          <p:blipFill rotWithShape="1">
            <a:blip r:embed="rId6">
              <a:alphaModFix/>
            </a:blip>
            <a:srcRect b="77194" l="61617" r="21286" t="719"/>
            <a:stretch/>
          </p:blipFill>
          <p:spPr>
            <a:xfrm>
              <a:off x="5209225" y="917070"/>
              <a:ext cx="896100" cy="868800"/>
            </a:xfrm>
            <a:prstGeom prst="roundRect">
              <a:avLst>
                <a:gd fmla="val 16667" name="adj"/>
              </a:avLst>
            </a:prstGeom>
            <a:noFill/>
            <a:ln>
              <a:noFill/>
            </a:ln>
          </p:spPr>
        </p:pic>
        <p:pic>
          <p:nvPicPr>
            <p:cNvPr id="333" name="Google Shape;333;p32"/>
            <p:cNvPicPr preferRelativeResize="0"/>
            <p:nvPr/>
          </p:nvPicPr>
          <p:blipFill rotWithShape="1">
            <a:blip r:embed="rId6">
              <a:alphaModFix/>
            </a:blip>
            <a:srcRect b="77194" l="81602" r="1302" t="719"/>
            <a:stretch/>
          </p:blipFill>
          <p:spPr>
            <a:xfrm>
              <a:off x="6301325" y="917070"/>
              <a:ext cx="896100" cy="868800"/>
            </a:xfrm>
            <a:prstGeom prst="roundRect">
              <a:avLst>
                <a:gd fmla="val 16667" name="adj"/>
              </a:avLst>
            </a:prstGeom>
            <a:noFill/>
            <a:ln>
              <a:noFill/>
            </a:ln>
          </p:spPr>
        </p:pic>
        <p:pic>
          <p:nvPicPr>
            <p:cNvPr id="334" name="Google Shape;334;p32"/>
            <p:cNvPicPr preferRelativeResize="0"/>
            <p:nvPr/>
          </p:nvPicPr>
          <p:blipFill rotWithShape="1">
            <a:blip r:embed="rId6">
              <a:alphaModFix/>
            </a:blip>
            <a:srcRect b="52013" l="21110" r="61793" t="25901"/>
            <a:stretch/>
          </p:blipFill>
          <p:spPr>
            <a:xfrm>
              <a:off x="3025013" y="1894862"/>
              <a:ext cx="896100" cy="868800"/>
            </a:xfrm>
            <a:prstGeom prst="roundRect">
              <a:avLst>
                <a:gd fmla="val 16667" name="adj"/>
              </a:avLst>
            </a:prstGeom>
            <a:noFill/>
            <a:ln>
              <a:noFill/>
            </a:ln>
          </p:spPr>
        </p:pic>
        <p:pic>
          <p:nvPicPr>
            <p:cNvPr id="335" name="Google Shape;335;p32"/>
            <p:cNvPicPr preferRelativeResize="0"/>
            <p:nvPr/>
          </p:nvPicPr>
          <p:blipFill rotWithShape="1">
            <a:blip r:embed="rId6">
              <a:alphaModFix/>
            </a:blip>
            <a:srcRect b="52015" l="41454" r="41450" t="25899"/>
            <a:stretch/>
          </p:blipFill>
          <p:spPr>
            <a:xfrm>
              <a:off x="4117113" y="1894862"/>
              <a:ext cx="896100" cy="868800"/>
            </a:xfrm>
            <a:prstGeom prst="roundRect">
              <a:avLst>
                <a:gd fmla="val 16667" name="adj"/>
              </a:avLst>
            </a:prstGeom>
            <a:noFill/>
            <a:ln>
              <a:noFill/>
            </a:ln>
          </p:spPr>
        </p:pic>
        <p:pic>
          <p:nvPicPr>
            <p:cNvPr id="336" name="Google Shape;336;p32"/>
            <p:cNvPicPr preferRelativeResize="0"/>
            <p:nvPr/>
          </p:nvPicPr>
          <p:blipFill rotWithShape="1">
            <a:blip r:embed="rId6">
              <a:alphaModFix/>
            </a:blip>
            <a:srcRect b="52015" l="61617" r="21286" t="25899"/>
            <a:stretch/>
          </p:blipFill>
          <p:spPr>
            <a:xfrm>
              <a:off x="5209213" y="1894862"/>
              <a:ext cx="896100" cy="868800"/>
            </a:xfrm>
            <a:prstGeom prst="roundRect">
              <a:avLst>
                <a:gd fmla="val 16667" name="adj"/>
              </a:avLst>
            </a:prstGeom>
            <a:noFill/>
            <a:ln>
              <a:noFill/>
            </a:ln>
          </p:spPr>
        </p:pic>
        <p:pic>
          <p:nvPicPr>
            <p:cNvPr id="337" name="Google Shape;337;p32"/>
            <p:cNvPicPr preferRelativeResize="0"/>
            <p:nvPr/>
          </p:nvPicPr>
          <p:blipFill rotWithShape="1">
            <a:blip r:embed="rId6">
              <a:alphaModFix/>
            </a:blip>
            <a:srcRect b="26833" l="21110" r="61793" t="51081"/>
            <a:stretch/>
          </p:blipFill>
          <p:spPr>
            <a:xfrm>
              <a:off x="3025025" y="2872654"/>
              <a:ext cx="896100" cy="868800"/>
            </a:xfrm>
            <a:prstGeom prst="roundRect">
              <a:avLst>
                <a:gd fmla="val 16667" name="adj"/>
              </a:avLst>
            </a:prstGeom>
            <a:noFill/>
            <a:ln>
              <a:noFill/>
            </a:ln>
          </p:spPr>
        </p:pic>
        <p:pic>
          <p:nvPicPr>
            <p:cNvPr id="338" name="Google Shape;338;p32"/>
            <p:cNvPicPr preferRelativeResize="0"/>
            <p:nvPr/>
          </p:nvPicPr>
          <p:blipFill rotWithShape="1">
            <a:blip r:embed="rId6">
              <a:alphaModFix/>
            </a:blip>
            <a:srcRect b="26835" l="41454" r="41450" t="51078"/>
            <a:stretch/>
          </p:blipFill>
          <p:spPr>
            <a:xfrm>
              <a:off x="4117125" y="2872654"/>
              <a:ext cx="896100" cy="868800"/>
            </a:xfrm>
            <a:prstGeom prst="roundRect">
              <a:avLst>
                <a:gd fmla="val 16667" name="adj"/>
              </a:avLst>
            </a:prstGeom>
            <a:noFill/>
            <a:ln>
              <a:noFill/>
            </a:ln>
          </p:spPr>
        </p:pic>
        <p:pic>
          <p:nvPicPr>
            <p:cNvPr id="339" name="Google Shape;339;p32"/>
            <p:cNvPicPr preferRelativeResize="0"/>
            <p:nvPr/>
          </p:nvPicPr>
          <p:blipFill rotWithShape="1">
            <a:blip r:embed="rId6">
              <a:alphaModFix/>
            </a:blip>
            <a:srcRect b="26835" l="61617" r="21286" t="51078"/>
            <a:stretch/>
          </p:blipFill>
          <p:spPr>
            <a:xfrm>
              <a:off x="5209225" y="2872654"/>
              <a:ext cx="896100" cy="868800"/>
            </a:xfrm>
            <a:prstGeom prst="roundRect">
              <a:avLst>
                <a:gd fmla="val 16667" name="adj"/>
              </a:avLst>
            </a:prstGeom>
            <a:noFill/>
            <a:ln>
              <a:noFill/>
            </a:ln>
          </p:spPr>
        </p:pic>
        <p:pic>
          <p:nvPicPr>
            <p:cNvPr id="340" name="Google Shape;340;p32"/>
            <p:cNvPicPr preferRelativeResize="0"/>
            <p:nvPr/>
          </p:nvPicPr>
          <p:blipFill rotWithShape="1">
            <a:blip r:embed="rId6">
              <a:alphaModFix/>
            </a:blip>
            <a:srcRect b="1881" l="21110" r="61793" t="76033"/>
            <a:stretch/>
          </p:blipFill>
          <p:spPr>
            <a:xfrm>
              <a:off x="3025025" y="3848742"/>
              <a:ext cx="896100" cy="868800"/>
            </a:xfrm>
            <a:prstGeom prst="roundRect">
              <a:avLst>
                <a:gd fmla="val 16667" name="adj"/>
              </a:avLst>
            </a:prstGeom>
            <a:noFill/>
            <a:ln>
              <a:noFill/>
            </a:ln>
          </p:spPr>
        </p:pic>
        <p:pic>
          <p:nvPicPr>
            <p:cNvPr id="341" name="Google Shape;341;p32"/>
            <p:cNvPicPr preferRelativeResize="0"/>
            <p:nvPr/>
          </p:nvPicPr>
          <p:blipFill rotWithShape="1">
            <a:blip r:embed="rId6">
              <a:alphaModFix/>
            </a:blip>
            <a:srcRect b="1656" l="41454" r="41450" t="76258"/>
            <a:stretch/>
          </p:blipFill>
          <p:spPr>
            <a:xfrm>
              <a:off x="4117125" y="3848742"/>
              <a:ext cx="896100" cy="868800"/>
            </a:xfrm>
            <a:prstGeom prst="roundRect">
              <a:avLst>
                <a:gd fmla="val 16667" name="adj"/>
              </a:avLst>
            </a:prstGeom>
            <a:noFill/>
            <a:ln>
              <a:noFill/>
            </a:ln>
          </p:spPr>
        </p:pic>
        <p:pic>
          <p:nvPicPr>
            <p:cNvPr id="342" name="Google Shape;342;p32"/>
            <p:cNvPicPr preferRelativeResize="0"/>
            <p:nvPr/>
          </p:nvPicPr>
          <p:blipFill rotWithShape="1">
            <a:blip r:embed="rId6">
              <a:alphaModFix/>
            </a:blip>
            <a:srcRect b="1656" l="61617" r="21286" t="76258"/>
            <a:stretch/>
          </p:blipFill>
          <p:spPr>
            <a:xfrm>
              <a:off x="5209225" y="3848742"/>
              <a:ext cx="896100" cy="868800"/>
            </a:xfrm>
            <a:prstGeom prst="roundRect">
              <a:avLst>
                <a:gd fmla="val 16667" name="adj"/>
              </a:avLst>
            </a:prstGeom>
            <a:noFill/>
            <a:ln>
              <a:noFill/>
            </a:ln>
          </p:spPr>
        </p:pic>
        <p:pic>
          <p:nvPicPr>
            <p:cNvPr id="343" name="Google Shape;343;p32"/>
            <p:cNvPicPr preferRelativeResize="0"/>
            <p:nvPr/>
          </p:nvPicPr>
          <p:blipFill rotWithShape="1">
            <a:blip r:embed="rId6">
              <a:alphaModFix/>
            </a:blip>
            <a:srcRect b="52015" l="81422" r="1482" t="25899"/>
            <a:stretch/>
          </p:blipFill>
          <p:spPr>
            <a:xfrm>
              <a:off x="6301313" y="1894862"/>
              <a:ext cx="896100" cy="868800"/>
            </a:xfrm>
            <a:prstGeom prst="roundRect">
              <a:avLst>
                <a:gd fmla="val 16667" name="adj"/>
              </a:avLst>
            </a:prstGeom>
            <a:noFill/>
            <a:ln>
              <a:noFill/>
            </a:ln>
          </p:spPr>
        </p:pic>
        <p:pic>
          <p:nvPicPr>
            <p:cNvPr id="344" name="Google Shape;344;p32"/>
            <p:cNvPicPr preferRelativeResize="0"/>
            <p:nvPr/>
          </p:nvPicPr>
          <p:blipFill rotWithShape="1">
            <a:blip r:embed="rId6">
              <a:alphaModFix/>
            </a:blip>
            <a:srcRect b="1881" l="81494" r="1410" t="76033"/>
            <a:stretch/>
          </p:blipFill>
          <p:spPr>
            <a:xfrm>
              <a:off x="6301325" y="3848742"/>
              <a:ext cx="896100" cy="868800"/>
            </a:xfrm>
            <a:prstGeom prst="roundRect">
              <a:avLst>
                <a:gd fmla="val 16667" name="adj"/>
              </a:avLst>
            </a:prstGeom>
            <a:noFill/>
            <a:ln>
              <a:noFill/>
            </a:ln>
          </p:spPr>
        </p:pic>
      </p:grpSp>
      <p:sp>
        <p:nvSpPr>
          <p:cNvPr id="345" name="Google Shape;345;p32"/>
          <p:cNvSpPr/>
          <p:nvPr/>
        </p:nvSpPr>
        <p:spPr>
          <a:xfrm>
            <a:off x="3544025" y="2868700"/>
            <a:ext cx="841800" cy="572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3"/>
          <p:cNvSpPr/>
          <p:nvPr/>
        </p:nvSpPr>
        <p:spPr>
          <a:xfrm>
            <a:off x="858600" y="3423455"/>
            <a:ext cx="187500" cy="436500"/>
          </a:xfrm>
          <a:prstGeom prst="can">
            <a:avLst>
              <a:gd fmla="val 25000" name="adj"/>
            </a:avLst>
          </a:prstGeom>
          <a:solidFill>
            <a:srgbClr val="FFC000"/>
          </a:solidFill>
          <a:ln cap="flat" cmpd="sng" w="15875">
            <a:solidFill>
              <a:srgbClr val="FFC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1" name="Google Shape;351;p33"/>
          <p:cNvSpPr/>
          <p:nvPr/>
        </p:nvSpPr>
        <p:spPr>
          <a:xfrm>
            <a:off x="400660" y="2145899"/>
            <a:ext cx="366000" cy="851700"/>
          </a:xfrm>
          <a:prstGeom prst="can">
            <a:avLst>
              <a:gd fmla="val 25000" name="adj"/>
            </a:avLst>
          </a:prstGeom>
          <a:solidFill>
            <a:srgbClr val="2EABBB"/>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2" name="Google Shape;352;p33"/>
          <p:cNvSpPr/>
          <p:nvPr/>
        </p:nvSpPr>
        <p:spPr>
          <a:xfrm>
            <a:off x="1138127" y="1373200"/>
            <a:ext cx="303300" cy="705900"/>
          </a:xfrm>
          <a:prstGeom prst="can">
            <a:avLst>
              <a:gd fmla="val 25000" name="adj"/>
            </a:avLst>
          </a:prstGeom>
          <a:solidFill>
            <a:srgbClr val="417B84"/>
          </a:solidFill>
          <a:ln cap="flat" cmpd="sng" w="15875">
            <a:solidFill>
              <a:srgbClr val="0070C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3" name="Google Shape;353;p33"/>
          <p:cNvSpPr/>
          <p:nvPr/>
        </p:nvSpPr>
        <p:spPr>
          <a:xfrm>
            <a:off x="3590244" y="1525753"/>
            <a:ext cx="770400" cy="1793100"/>
          </a:xfrm>
          <a:prstGeom prst="can">
            <a:avLst>
              <a:gd fmla="val 25000" name="adj"/>
            </a:avLst>
          </a:prstGeom>
          <a:solidFill>
            <a:srgbClr val="417B84"/>
          </a:solidFill>
          <a:ln cap="flat" cmpd="sng" w="15875">
            <a:solidFill>
              <a:srgbClr val="0070C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4" name="Google Shape;354;p33"/>
          <p:cNvSpPr/>
          <p:nvPr/>
        </p:nvSpPr>
        <p:spPr>
          <a:xfrm>
            <a:off x="2819677" y="1525777"/>
            <a:ext cx="770400" cy="1793100"/>
          </a:xfrm>
          <a:prstGeom prst="can">
            <a:avLst>
              <a:gd fmla="val 25000" name="adj"/>
            </a:avLst>
          </a:prstGeom>
          <a:solidFill>
            <a:srgbClr val="2EABBB"/>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5" name="Google Shape;355;p33"/>
          <p:cNvSpPr/>
          <p:nvPr/>
        </p:nvSpPr>
        <p:spPr>
          <a:xfrm>
            <a:off x="1504121" y="2333079"/>
            <a:ext cx="493500" cy="1148400"/>
          </a:xfrm>
          <a:prstGeom prst="can">
            <a:avLst>
              <a:gd fmla="val 25000" name="adj"/>
            </a:avLst>
          </a:prstGeom>
          <a:solidFill>
            <a:srgbClr val="3D85C6"/>
          </a:solidFill>
          <a:ln cap="flat" cmpd="sng" w="15875">
            <a:solidFill>
              <a:srgbClr val="0070C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6" name="Google Shape;356;p33"/>
          <p:cNvSpPr/>
          <p:nvPr/>
        </p:nvSpPr>
        <p:spPr>
          <a:xfrm>
            <a:off x="6813400" y="1604788"/>
            <a:ext cx="366000" cy="851700"/>
          </a:xfrm>
          <a:prstGeom prst="can">
            <a:avLst>
              <a:gd fmla="val 25000" name="adj"/>
            </a:avLst>
          </a:prstGeom>
          <a:solidFill>
            <a:srgbClr val="FFC000"/>
          </a:solidFill>
          <a:ln cap="flat" cmpd="sng" w="15875">
            <a:solidFill>
              <a:srgbClr val="FFC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7" name="Google Shape;357;p33"/>
          <p:cNvSpPr/>
          <p:nvPr/>
        </p:nvSpPr>
        <p:spPr>
          <a:xfrm>
            <a:off x="7284602" y="3309773"/>
            <a:ext cx="303300" cy="705600"/>
          </a:xfrm>
          <a:prstGeom prst="can">
            <a:avLst>
              <a:gd fmla="val 25000" name="adj"/>
            </a:avLst>
          </a:prstGeom>
          <a:solidFill>
            <a:srgbClr val="417B84"/>
          </a:solidFill>
          <a:ln cap="flat" cmpd="sng" w="15875">
            <a:solidFill>
              <a:srgbClr val="0070C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8" name="Google Shape;358;p33"/>
          <p:cNvSpPr/>
          <p:nvPr/>
        </p:nvSpPr>
        <p:spPr>
          <a:xfrm>
            <a:off x="7587793" y="3309782"/>
            <a:ext cx="303300" cy="705600"/>
          </a:xfrm>
          <a:prstGeom prst="can">
            <a:avLst>
              <a:gd fmla="val 25000" name="adj"/>
            </a:avLst>
          </a:prstGeom>
          <a:solidFill>
            <a:srgbClr val="2EABBB"/>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59" name="Google Shape;359;p33"/>
          <p:cNvSpPr/>
          <p:nvPr/>
        </p:nvSpPr>
        <p:spPr>
          <a:xfrm>
            <a:off x="7890985" y="3309782"/>
            <a:ext cx="303300" cy="705600"/>
          </a:xfrm>
          <a:prstGeom prst="can">
            <a:avLst>
              <a:gd fmla="val 25000" name="adj"/>
            </a:avLst>
          </a:prstGeom>
          <a:solidFill>
            <a:schemeClr val="accent4"/>
          </a:solidFill>
          <a:ln cap="flat" cmpd="sng" w="15875">
            <a:solidFill>
              <a:srgbClr val="2EABB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360" name="Google Shape;360;p33"/>
          <p:cNvSpPr txBox="1"/>
          <p:nvPr/>
        </p:nvSpPr>
        <p:spPr>
          <a:xfrm>
            <a:off x="2663150" y="1156450"/>
            <a:ext cx="1889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t>GEOROC + PetDB</a:t>
            </a:r>
            <a:endParaRPr b="1" sz="1200"/>
          </a:p>
        </p:txBody>
      </p:sp>
      <p:sp>
        <p:nvSpPr>
          <p:cNvPr id="361" name="Google Shape;361;p33"/>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Methods Toward FAIR – Convergence of DBs</a:t>
            </a:r>
            <a:endParaRPr/>
          </a:p>
        </p:txBody>
      </p:sp>
      <p:pic>
        <p:nvPicPr>
          <p:cNvPr id="362" name="Google Shape;362;p33"/>
          <p:cNvPicPr preferRelativeResize="0"/>
          <p:nvPr/>
        </p:nvPicPr>
        <p:blipFill>
          <a:blip r:embed="rId3">
            <a:alphaModFix/>
          </a:blip>
          <a:stretch>
            <a:fillRect/>
          </a:stretch>
        </p:blipFill>
        <p:spPr>
          <a:xfrm>
            <a:off x="2506515" y="2804549"/>
            <a:ext cx="3263797" cy="1793099"/>
          </a:xfrm>
          <a:prstGeom prst="rect">
            <a:avLst/>
          </a:prstGeom>
          <a:noFill/>
          <a:ln>
            <a:noFill/>
          </a:ln>
        </p:spPr>
      </p:pic>
      <p:sp>
        <p:nvSpPr>
          <p:cNvPr id="363" name="Google Shape;363;p33"/>
          <p:cNvSpPr txBox="1"/>
          <p:nvPr/>
        </p:nvSpPr>
        <p:spPr>
          <a:xfrm>
            <a:off x="4485725" y="2373450"/>
            <a:ext cx="1284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800"/>
              <a:t>~ 39 million </a:t>
            </a:r>
            <a:br>
              <a:rPr b="1" lang="en" sz="800"/>
            </a:br>
            <a:r>
              <a:rPr b="1" lang="en" sz="800"/>
              <a:t>single data values</a:t>
            </a:r>
            <a:endParaRPr b="1" sz="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4"/>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FIPs 4 Repository / Platform / Database</a:t>
            </a:r>
            <a:endParaRPr/>
          </a:p>
        </p:txBody>
      </p:sp>
      <p:pic>
        <p:nvPicPr>
          <p:cNvPr id="369" name="Google Shape;369;p34"/>
          <p:cNvPicPr preferRelativeResize="0"/>
          <p:nvPr/>
        </p:nvPicPr>
        <p:blipFill rotWithShape="1">
          <a:blip r:embed="rId3">
            <a:alphaModFix/>
          </a:blip>
          <a:srcRect b="620" l="754" r="0" t="866"/>
          <a:stretch/>
        </p:blipFill>
        <p:spPr>
          <a:xfrm>
            <a:off x="1640448" y="2267762"/>
            <a:ext cx="2018625" cy="931449"/>
          </a:xfrm>
          <a:prstGeom prst="rect">
            <a:avLst/>
          </a:prstGeom>
          <a:noFill/>
          <a:ln>
            <a:noFill/>
          </a:ln>
        </p:spPr>
      </p:pic>
      <p:sp>
        <p:nvSpPr>
          <p:cNvPr id="370" name="Google Shape;370;p34"/>
          <p:cNvSpPr txBox="1"/>
          <p:nvPr/>
        </p:nvSpPr>
        <p:spPr>
          <a:xfrm>
            <a:off x="3246450" y="4323250"/>
            <a:ext cx="26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00">
                <a:solidFill>
                  <a:srgbClr val="8AB4F8"/>
                </a:solidFill>
              </a:rPr>
              <a:t>https://img.freepik.com/premium-vector/gear-wheels…g?size=626&amp;ext=jpg&amp;ga=GA1.2.1254696273.1668346327</a:t>
            </a:r>
            <a:endParaRPr sz="700"/>
          </a:p>
        </p:txBody>
      </p:sp>
      <p:pic>
        <p:nvPicPr>
          <p:cNvPr id="371" name="Google Shape;371;p34"/>
          <p:cNvPicPr preferRelativeResize="0"/>
          <p:nvPr/>
        </p:nvPicPr>
        <p:blipFill rotWithShape="1">
          <a:blip r:embed="rId4">
            <a:alphaModFix/>
          </a:blip>
          <a:srcRect b="10759" l="2134" r="2591" t="10357"/>
          <a:stretch/>
        </p:blipFill>
        <p:spPr>
          <a:xfrm>
            <a:off x="3890937" y="2416230"/>
            <a:ext cx="1353900" cy="630600"/>
          </a:xfrm>
          <a:prstGeom prst="roundRect">
            <a:avLst>
              <a:gd fmla="val 16667" name="adj"/>
            </a:avLst>
          </a:prstGeom>
          <a:noFill/>
          <a:ln>
            <a:noFill/>
          </a:ln>
        </p:spPr>
      </p:pic>
      <p:pic>
        <p:nvPicPr>
          <p:cNvPr id="372" name="Google Shape;372;p34"/>
          <p:cNvPicPr preferRelativeResize="0"/>
          <p:nvPr/>
        </p:nvPicPr>
        <p:blipFill rotWithShape="1">
          <a:blip r:embed="rId5">
            <a:alphaModFix/>
          </a:blip>
          <a:srcRect b="21104" l="0" r="0" t="0"/>
          <a:stretch/>
        </p:blipFill>
        <p:spPr>
          <a:xfrm>
            <a:off x="162300" y="2150425"/>
            <a:ext cx="1478150" cy="1166138"/>
          </a:xfrm>
          <a:prstGeom prst="rect">
            <a:avLst/>
          </a:prstGeom>
          <a:noFill/>
          <a:ln>
            <a:noFill/>
          </a:ln>
        </p:spPr>
      </p:pic>
      <p:grpSp>
        <p:nvGrpSpPr>
          <p:cNvPr id="373" name="Google Shape;373;p34"/>
          <p:cNvGrpSpPr/>
          <p:nvPr/>
        </p:nvGrpSpPr>
        <p:grpSpPr>
          <a:xfrm>
            <a:off x="7618021" y="2218643"/>
            <a:ext cx="1166556" cy="1029685"/>
            <a:chOff x="3251688" y="3662251"/>
            <a:chExt cx="978408" cy="863685"/>
          </a:xfrm>
        </p:grpSpPr>
        <p:pic>
          <p:nvPicPr>
            <p:cNvPr descr="DIGIS on Twitter: &amp;quot;Watch this space as we will soon seek your input for # GEOROC 2.0! The existing GEOROC database will continue to be updated and  curated. A beta version of GEOROC" id="374" name="Google Shape;374;p34"/>
            <p:cNvPicPr preferRelativeResize="0"/>
            <p:nvPr/>
          </p:nvPicPr>
          <p:blipFill rotWithShape="1">
            <a:blip r:embed="rId6">
              <a:alphaModFix/>
            </a:blip>
            <a:srcRect b="20470" l="0" r="0" t="0"/>
            <a:stretch/>
          </p:blipFill>
          <p:spPr>
            <a:xfrm>
              <a:off x="3308300" y="3662251"/>
              <a:ext cx="865202" cy="688075"/>
            </a:xfrm>
            <a:prstGeom prst="rect">
              <a:avLst/>
            </a:prstGeom>
            <a:noFill/>
            <a:ln>
              <a:noFill/>
            </a:ln>
          </p:spPr>
        </p:pic>
        <p:pic>
          <p:nvPicPr>
            <p:cNvPr id="375" name="Google Shape;375;p34"/>
            <p:cNvPicPr preferRelativeResize="0"/>
            <p:nvPr/>
          </p:nvPicPr>
          <p:blipFill rotWithShape="1">
            <a:blip r:embed="rId7">
              <a:alphaModFix/>
            </a:blip>
            <a:srcRect b="23515" l="0" r="0" t="57093"/>
            <a:stretch/>
          </p:blipFill>
          <p:spPr>
            <a:xfrm>
              <a:off x="3251688" y="4350324"/>
              <a:ext cx="978408" cy="175611"/>
            </a:xfrm>
            <a:prstGeom prst="rect">
              <a:avLst/>
            </a:prstGeom>
            <a:noFill/>
            <a:ln>
              <a:noFill/>
            </a:ln>
          </p:spPr>
        </p:pic>
      </p:grpSp>
      <p:pic>
        <p:nvPicPr>
          <p:cNvPr id="376" name="Google Shape;376;p34"/>
          <p:cNvPicPr preferRelativeResize="0"/>
          <p:nvPr/>
        </p:nvPicPr>
        <p:blipFill rotWithShape="1">
          <a:blip r:embed="rId3">
            <a:alphaModFix/>
          </a:blip>
          <a:srcRect b="620" l="754" r="0" t="866"/>
          <a:stretch/>
        </p:blipFill>
        <p:spPr>
          <a:xfrm>
            <a:off x="5408723" y="2267762"/>
            <a:ext cx="2018625" cy="9314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5"/>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OneGeochemistry CODATA Working Group</a:t>
            </a:r>
            <a:endParaRPr/>
          </a:p>
        </p:txBody>
      </p:sp>
      <p:pic>
        <p:nvPicPr>
          <p:cNvPr id="382" name="Google Shape;382;p35"/>
          <p:cNvPicPr preferRelativeResize="0"/>
          <p:nvPr/>
        </p:nvPicPr>
        <p:blipFill>
          <a:blip r:embed="rId3">
            <a:alphaModFix/>
          </a:blip>
          <a:stretch>
            <a:fillRect/>
          </a:stretch>
        </p:blipFill>
        <p:spPr>
          <a:xfrm>
            <a:off x="162300" y="776225"/>
            <a:ext cx="3890261" cy="3662837"/>
          </a:xfrm>
          <a:prstGeom prst="rect">
            <a:avLst/>
          </a:prstGeom>
          <a:noFill/>
          <a:ln>
            <a:noFill/>
          </a:ln>
        </p:spPr>
      </p:pic>
      <p:pic>
        <p:nvPicPr>
          <p:cNvPr id="383" name="Google Shape;383;p35"/>
          <p:cNvPicPr preferRelativeResize="0"/>
          <p:nvPr/>
        </p:nvPicPr>
        <p:blipFill>
          <a:blip r:embed="rId4">
            <a:alphaModFix/>
          </a:blip>
          <a:stretch>
            <a:fillRect/>
          </a:stretch>
        </p:blipFill>
        <p:spPr>
          <a:xfrm>
            <a:off x="1851108" y="4502375"/>
            <a:ext cx="1451674" cy="304800"/>
          </a:xfrm>
          <a:prstGeom prst="rect">
            <a:avLst/>
          </a:prstGeom>
          <a:noFill/>
          <a:ln>
            <a:noFill/>
          </a:ln>
        </p:spPr>
      </p:pic>
      <p:sp>
        <p:nvSpPr>
          <p:cNvPr id="384" name="Google Shape;384;p35"/>
          <p:cNvSpPr txBox="1"/>
          <p:nvPr>
            <p:ph idx="4294967295" type="body"/>
          </p:nvPr>
        </p:nvSpPr>
        <p:spPr>
          <a:xfrm>
            <a:off x="4628325" y="1076275"/>
            <a:ext cx="4353300" cy="366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OneGeochemistry as a </a:t>
            </a:r>
            <a:r>
              <a:rPr lang="en">
                <a:solidFill>
                  <a:srgbClr val="434343"/>
                </a:solidFill>
              </a:rPr>
              <a:t>CODATA Working Group:</a:t>
            </a:r>
            <a:endParaRPr>
              <a:solidFill>
                <a:srgbClr val="434343"/>
              </a:solidFill>
            </a:endParaRPr>
          </a:p>
          <a:p>
            <a:pPr indent="0" lvl="0" marL="0" rtl="0" algn="l">
              <a:spcBef>
                <a:spcPts val="1200"/>
              </a:spcBef>
              <a:spcAft>
                <a:spcPts val="0"/>
              </a:spcAft>
              <a:buNone/>
            </a:pPr>
            <a:r>
              <a:rPr lang="en" sz="1400">
                <a:solidFill>
                  <a:srgbClr val="434343"/>
                </a:solidFill>
              </a:rPr>
              <a:t>Bringing together geochemistry community around data organization via collaboration with existing initiatives in the world.</a:t>
            </a:r>
            <a:endParaRPr sz="1400">
              <a:solidFill>
                <a:srgbClr val="434343"/>
              </a:solidFill>
            </a:endParaRPr>
          </a:p>
          <a:p>
            <a:pPr indent="0" lvl="0" marL="0" rtl="0" algn="l">
              <a:spcBef>
                <a:spcPts val="1200"/>
              </a:spcBef>
              <a:spcAft>
                <a:spcPts val="0"/>
              </a:spcAft>
              <a:buNone/>
            </a:pPr>
            <a:r>
              <a:rPr lang="en" sz="1400">
                <a:solidFill>
                  <a:srgbClr val="434343"/>
                </a:solidFill>
              </a:rPr>
              <a:t>Working with groups that have invented the wheel and collaborating around making such resources available to a wider community in an integrated manner.</a:t>
            </a:r>
            <a:endParaRPr sz="1400">
              <a:solidFill>
                <a:srgbClr val="434343"/>
              </a:solidFill>
            </a:endParaRPr>
          </a:p>
          <a:p>
            <a:pPr indent="0" lvl="0" marL="0" rtl="0" algn="l">
              <a:spcBef>
                <a:spcPts val="1200"/>
              </a:spcBef>
              <a:spcAft>
                <a:spcPts val="0"/>
              </a:spcAft>
              <a:buNone/>
            </a:pPr>
            <a:r>
              <a:rPr lang="en" sz="1400">
                <a:solidFill>
                  <a:srgbClr val="434343"/>
                </a:solidFill>
              </a:rPr>
              <a:t>DRUM + IUPAC + OneGeochemistry + … → 	</a:t>
            </a:r>
            <a:endParaRPr sz="1400">
              <a:solidFill>
                <a:srgbClr val="434343"/>
              </a:solidFill>
            </a:endParaRPr>
          </a:p>
          <a:p>
            <a:pPr indent="0" lvl="0" marL="1828800" rtl="0" algn="l">
              <a:spcBef>
                <a:spcPts val="1200"/>
              </a:spcBef>
              <a:spcAft>
                <a:spcPts val="1200"/>
              </a:spcAft>
              <a:buNone/>
            </a:pPr>
            <a:r>
              <a:rPr lang="en" sz="1400">
                <a:solidFill>
                  <a:srgbClr val="434343"/>
                </a:solidFill>
              </a:rPr>
              <a:t>        FAIR Geochemical Data</a:t>
            </a:r>
            <a:endParaRPr sz="1400">
              <a:solidFill>
                <a:srgbClr val="434343"/>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6"/>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Thank you FAIRy much</a:t>
            </a:r>
            <a:endParaRPr/>
          </a:p>
        </p:txBody>
      </p:sp>
      <p:sp>
        <p:nvSpPr>
          <p:cNvPr id="390" name="Google Shape;390;p36"/>
          <p:cNvSpPr txBox="1"/>
          <p:nvPr/>
        </p:nvSpPr>
        <p:spPr>
          <a:xfrm>
            <a:off x="3319500" y="2809600"/>
            <a:ext cx="25047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t>alexander@auscope.org.au</a:t>
            </a:r>
            <a:endParaRPr/>
          </a:p>
        </p:txBody>
      </p:sp>
      <p:sp>
        <p:nvSpPr>
          <p:cNvPr id="391" name="Google Shape;391;p36"/>
          <p:cNvSpPr txBox="1"/>
          <p:nvPr/>
        </p:nvSpPr>
        <p:spPr>
          <a:xfrm>
            <a:off x="173675" y="1760019"/>
            <a:ext cx="384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Webpage</a:t>
            </a:r>
            <a:endParaRPr/>
          </a:p>
        </p:txBody>
      </p:sp>
      <p:pic>
        <p:nvPicPr>
          <p:cNvPr id="392" name="Google Shape;392;p36"/>
          <p:cNvPicPr preferRelativeResize="0"/>
          <p:nvPr/>
        </p:nvPicPr>
        <p:blipFill>
          <a:blip r:embed="rId3">
            <a:alphaModFix/>
          </a:blip>
          <a:stretch>
            <a:fillRect/>
          </a:stretch>
        </p:blipFill>
        <p:spPr>
          <a:xfrm>
            <a:off x="7297978" y="2114750"/>
            <a:ext cx="1683423" cy="1692076"/>
          </a:xfrm>
          <a:prstGeom prst="rect">
            <a:avLst/>
          </a:prstGeom>
          <a:noFill/>
          <a:ln>
            <a:noFill/>
          </a:ln>
        </p:spPr>
      </p:pic>
      <p:sp>
        <p:nvSpPr>
          <p:cNvPr id="393" name="Google Shape;393;p36"/>
          <p:cNvSpPr txBox="1"/>
          <p:nvPr/>
        </p:nvSpPr>
        <p:spPr>
          <a:xfrm>
            <a:off x="7494824" y="1760025"/>
            <a:ext cx="145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Slack Channel</a:t>
            </a:r>
            <a:endParaRPr/>
          </a:p>
        </p:txBody>
      </p:sp>
      <p:pic>
        <p:nvPicPr>
          <p:cNvPr id="394" name="Google Shape;394;p36"/>
          <p:cNvPicPr preferRelativeResize="0"/>
          <p:nvPr/>
        </p:nvPicPr>
        <p:blipFill>
          <a:blip r:embed="rId4">
            <a:alphaModFix/>
          </a:blip>
          <a:stretch>
            <a:fillRect/>
          </a:stretch>
        </p:blipFill>
        <p:spPr>
          <a:xfrm>
            <a:off x="162300" y="2114750"/>
            <a:ext cx="1698876" cy="16920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7"/>
          <p:cNvSpPr txBox="1"/>
          <p:nvPr>
            <p:ph type="title"/>
          </p:nvPr>
        </p:nvSpPr>
        <p:spPr>
          <a:xfrm>
            <a:off x="162300" y="140225"/>
            <a:ext cx="88191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Thank You</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8"/>
          <p:cNvSpPr txBox="1"/>
          <p:nvPr>
            <p:ph type="title"/>
          </p:nvPr>
        </p:nvSpPr>
        <p:spPr>
          <a:xfrm>
            <a:off x="162300" y="140225"/>
            <a:ext cx="88191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1520"/>
              <a:t>RVA abstract: Developing Vocabularies for the International OneGeochemistry Initiative: Specifying Locally, Harmonising Globally</a:t>
            </a:r>
            <a:endParaRPr sz="1520"/>
          </a:p>
        </p:txBody>
      </p:sp>
      <p:sp>
        <p:nvSpPr>
          <p:cNvPr id="405" name="Google Shape;405;p38"/>
          <p:cNvSpPr txBox="1"/>
          <p:nvPr>
            <p:ph idx="1" type="body"/>
          </p:nvPr>
        </p:nvSpPr>
        <p:spPr>
          <a:xfrm>
            <a:off x="162300" y="762350"/>
            <a:ext cx="8819100" cy="4110900"/>
          </a:xfrm>
          <a:prstGeom prst="rect">
            <a:avLst/>
          </a:prstGeom>
        </p:spPr>
        <p:txBody>
          <a:bodyPr anchorCtr="0" anchor="t" bIns="91425" lIns="91425" spcFirstLastPara="1" rIns="91425" wrap="square" tIns="91425">
            <a:normAutofit fontScale="62500"/>
          </a:bodyPr>
          <a:lstStyle/>
          <a:p>
            <a:pPr indent="0" lvl="0" marL="0" rtl="0" algn="l">
              <a:spcBef>
                <a:spcPts val="1600"/>
              </a:spcBef>
              <a:spcAft>
                <a:spcPts val="0"/>
              </a:spcAft>
              <a:buClr>
                <a:schemeClr val="dk1"/>
              </a:buClr>
              <a:buSzPct val="71296"/>
              <a:buFont typeface="Arial"/>
              <a:buNone/>
            </a:pPr>
            <a:r>
              <a:rPr lang="en" sz="1542"/>
              <a:t>Abstract</a:t>
            </a:r>
            <a:endParaRPr sz="1542"/>
          </a:p>
          <a:p>
            <a:pPr indent="0" lvl="0" marL="0" rtl="0" algn="l">
              <a:spcBef>
                <a:spcPts val="400"/>
              </a:spcBef>
              <a:spcAft>
                <a:spcPts val="0"/>
              </a:spcAft>
              <a:buClr>
                <a:schemeClr val="dk1"/>
              </a:buClr>
              <a:buSzPct val="71296"/>
              <a:buFont typeface="Arial"/>
              <a:buNone/>
            </a:pPr>
            <a:r>
              <a:rPr lang="en" sz="1542">
                <a:solidFill>
                  <a:schemeClr val="dk1"/>
                </a:solidFill>
              </a:rPr>
              <a:t>Over the last century enormous volumes of geochemical data have been acquired and thousands of globally distributed geochemical databases across the academic, government and industry sectors now exist. Unfortunately, there have been few efforts to standardise data or the diverse approaches for processing and modelling them, making it difficult to harness these data assets and contribute to global societal challenges (e.g. the UN Sustainable Development Goals).</a:t>
            </a:r>
            <a:endParaRPr sz="1542">
              <a:solidFill>
                <a:schemeClr val="dk1"/>
              </a:solidFill>
            </a:endParaRPr>
          </a:p>
          <a:p>
            <a:pPr indent="0" lvl="0" marL="0" rtl="0" algn="l">
              <a:spcBef>
                <a:spcPts val="0"/>
              </a:spcBef>
              <a:spcAft>
                <a:spcPts val="0"/>
              </a:spcAft>
              <a:buClr>
                <a:schemeClr val="dk1"/>
              </a:buClr>
              <a:buSzPct val="71296"/>
              <a:buFont typeface="Arial"/>
              <a:buNone/>
            </a:pPr>
            <a:r>
              <a:t/>
            </a:r>
            <a:endParaRPr sz="1542">
              <a:solidFill>
                <a:schemeClr val="dk1"/>
              </a:solidFill>
            </a:endParaRPr>
          </a:p>
          <a:p>
            <a:pPr indent="0" lvl="0" marL="0" rtl="0" algn="l">
              <a:spcBef>
                <a:spcPts val="0"/>
              </a:spcBef>
              <a:spcAft>
                <a:spcPts val="0"/>
              </a:spcAft>
              <a:buClr>
                <a:schemeClr val="dk1"/>
              </a:buClr>
              <a:buSzPct val="71296"/>
              <a:buFont typeface="Arial"/>
              <a:buNone/>
            </a:pPr>
            <a:r>
              <a:rPr lang="en" sz="1542">
                <a:solidFill>
                  <a:schemeClr val="dk1"/>
                </a:solidFill>
              </a:rPr>
              <a:t>OneGeochemistry is a new initiative that seeks to build and maintain consensus-driven standards to create a global network of findable and accessible geochemical data that is truly interoperable and reusable to both humans and machines. The highest priority is the development of internationally shared FAIR, machine-actionable vocabularies.</a:t>
            </a:r>
            <a:endParaRPr sz="1542">
              <a:solidFill>
                <a:schemeClr val="dk1"/>
              </a:solidFill>
            </a:endParaRPr>
          </a:p>
          <a:p>
            <a:pPr indent="0" lvl="0" marL="0" rtl="0" algn="l">
              <a:spcBef>
                <a:spcPts val="0"/>
              </a:spcBef>
              <a:spcAft>
                <a:spcPts val="0"/>
              </a:spcAft>
              <a:buClr>
                <a:schemeClr val="dk1"/>
              </a:buClr>
              <a:buSzPct val="71296"/>
              <a:buFont typeface="Arial"/>
              <a:buNone/>
            </a:pPr>
            <a:r>
              <a:rPr lang="en" sz="1542">
                <a:solidFill>
                  <a:schemeClr val="dk1"/>
                </a:solidFill>
              </a:rPr>
              <a:t>Progressing towards community-agreed vocabularies, as well as their endorsement and governance, is difficult because geochemistry is spread across four science unions and tens of international/national societies. Fortunately, geochemistry is one of eleven discipline case studies of the CODATA-led EU H2020 WorldFAIR project, which is exploring implementation of the FAIR principles across these case studies as well as leading the development of a global international framework for interdisciplinary interoperability and reusability of digital research objects.</a:t>
            </a:r>
            <a:endParaRPr sz="1542">
              <a:solidFill>
                <a:schemeClr val="dk1"/>
              </a:solidFill>
            </a:endParaRPr>
          </a:p>
          <a:p>
            <a:pPr indent="0" lvl="0" marL="0" rtl="0" algn="l">
              <a:spcBef>
                <a:spcPts val="0"/>
              </a:spcBef>
              <a:spcAft>
                <a:spcPts val="0"/>
              </a:spcAft>
              <a:buClr>
                <a:schemeClr val="dk1"/>
              </a:buClr>
              <a:buSzPct val="71296"/>
              <a:buFont typeface="Arial"/>
              <a:buNone/>
            </a:pPr>
            <a:r>
              <a:t/>
            </a:r>
            <a:endParaRPr sz="1542">
              <a:solidFill>
                <a:schemeClr val="dk1"/>
              </a:solidFill>
            </a:endParaRPr>
          </a:p>
          <a:p>
            <a:pPr indent="0" lvl="0" marL="0" rtl="0" algn="l">
              <a:spcBef>
                <a:spcPts val="0"/>
              </a:spcBef>
              <a:spcAft>
                <a:spcPts val="0"/>
              </a:spcAft>
              <a:buNone/>
            </a:pPr>
            <a:r>
              <a:rPr lang="en" sz="1542">
                <a:solidFill>
                  <a:schemeClr val="dk1"/>
                </a:solidFill>
              </a:rPr>
              <a:t>To start this process, four international geochemical databases (Astromat, AusGeochem, EarthChem, GEOROC) are now collaborating on a modular approach to develop shared terminologies. Where possible, terms from existing international vocabularies will be utilised (e.g., MINDAT, IUPAC chemical terminologies, DRUM). For remaining terms, local profiles will be published in Research Vocabularies Australia. The creation of a vocabularies record to be used by each database can converge databases to interoperability, with a vocabulary being a FAIR enabling resource (FER). FAIR Implementation Profiles are a tool to capture each of these FERs, and FER nanopublication URIs can help to enhance the machine readability and interoperability of local databases within a global network of geochemical data resources</a:t>
            </a:r>
            <a:endParaRPr sz="1542">
              <a:solidFill>
                <a:schemeClr val="dk1"/>
              </a:solidFill>
            </a:endParaRPr>
          </a:p>
          <a:p>
            <a:pPr indent="0" lvl="0" marL="0" rtl="0" algn="l">
              <a:spcBef>
                <a:spcPts val="0"/>
              </a:spcBef>
              <a:spcAft>
                <a:spcPts val="0"/>
              </a:spcAft>
              <a:buNone/>
            </a:pPr>
            <a:br>
              <a:rPr lang="en" sz="1542">
                <a:solidFill>
                  <a:schemeClr val="dk1"/>
                </a:solidFill>
              </a:rPr>
            </a:br>
            <a:r>
              <a:rPr lang="en" sz="1400"/>
              <a:t>By: </a:t>
            </a:r>
            <a:r>
              <a:rPr lang="en" sz="1400"/>
              <a:t>Marthe Klöcking, Göttingen University, Germany, </a:t>
            </a:r>
            <a:r>
              <a:rPr lang="en" sz="1400" u="sng">
                <a:solidFill>
                  <a:srgbClr val="1155CC"/>
                </a:solidFill>
                <a:hlinkClick r:id="rId3">
                  <a:extLst>
                    <a:ext uri="{A12FA001-AC4F-418D-AE19-62706E023703}">
                      <ahyp:hlinkClr val="tx"/>
                    </a:ext>
                  </a:extLst>
                </a:hlinkClick>
              </a:rPr>
              <a:t>ORCID</a:t>
            </a:r>
            <a:r>
              <a:rPr lang="en" sz="1400"/>
              <a:t>; Lucia Profeta, Columbia University, USA, </a:t>
            </a:r>
            <a:r>
              <a:rPr lang="en" sz="1400" u="sng">
                <a:solidFill>
                  <a:srgbClr val="1155CC"/>
                </a:solidFill>
                <a:hlinkClick r:id="rId4">
                  <a:extLst>
                    <a:ext uri="{A12FA001-AC4F-418D-AE19-62706E023703}">
                      <ahyp:hlinkClr val="tx"/>
                    </a:ext>
                  </a:extLst>
                </a:hlinkClick>
              </a:rPr>
              <a:t>ORCID</a:t>
            </a:r>
            <a:r>
              <a:rPr lang="en" sz="1400">
                <a:solidFill>
                  <a:srgbClr val="1155CC"/>
                </a:solidFill>
                <a:uFill>
                  <a:noFill/>
                </a:uFill>
                <a:hlinkClick r:id="rId5">
                  <a:extLst>
                    <a:ext uri="{A12FA001-AC4F-418D-AE19-62706E023703}">
                      <ahyp:hlinkClr val="tx"/>
                    </a:ext>
                  </a:extLst>
                </a:hlinkClick>
              </a:rPr>
              <a:t>; </a:t>
            </a:r>
            <a:r>
              <a:rPr b="1" lang="en" sz="1400"/>
              <a:t>Alexander Prent*</a:t>
            </a:r>
            <a:r>
              <a:rPr lang="en" sz="1400"/>
              <a:t>, AuScope, </a:t>
            </a:r>
            <a:r>
              <a:rPr lang="en" sz="1400" u="sng">
                <a:solidFill>
                  <a:srgbClr val="1155CC"/>
                </a:solidFill>
                <a:hlinkClick r:id="rId6">
                  <a:extLst>
                    <a:ext uri="{A12FA001-AC4F-418D-AE19-62706E023703}">
                      <ahyp:hlinkClr val="tx"/>
                    </a:ext>
                  </a:extLst>
                </a:hlinkClick>
              </a:rPr>
              <a:t>ORCID</a:t>
            </a:r>
            <a:r>
              <a:rPr lang="en" sz="1400"/>
              <a:t>; Rowan Brownlee, ARDC, </a:t>
            </a:r>
            <a:r>
              <a:rPr lang="en" sz="1400" u="sng">
                <a:solidFill>
                  <a:srgbClr val="1155CC"/>
                </a:solidFill>
                <a:hlinkClick r:id="rId7">
                  <a:extLst>
                    <a:ext uri="{A12FA001-AC4F-418D-AE19-62706E023703}">
                      <ahyp:hlinkClr val="tx"/>
                    </a:ext>
                  </a:extLst>
                </a:hlinkClick>
              </a:rPr>
              <a:t>ORCID</a:t>
            </a:r>
            <a:r>
              <a:rPr lang="en" sz="1400"/>
              <a:t>; Lesley Wyborn, Australian National University, </a:t>
            </a:r>
            <a:r>
              <a:rPr lang="en" sz="1400" u="sng">
                <a:solidFill>
                  <a:srgbClr val="1155CC"/>
                </a:solidFill>
                <a:hlinkClick r:id="rId8">
                  <a:extLst>
                    <a:ext uri="{A12FA001-AC4F-418D-AE19-62706E023703}">
                      <ahyp:hlinkClr val="tx"/>
                    </a:ext>
                  </a:extLst>
                </a:hlinkClick>
              </a:rPr>
              <a:t>ORCID</a:t>
            </a:r>
            <a:r>
              <a:rPr lang="en" sz="1400"/>
              <a:t>; Kirsten Elger, GFZ German Research Centre for Geosciences, </a:t>
            </a:r>
            <a:r>
              <a:rPr lang="en" sz="1400" u="sng">
                <a:solidFill>
                  <a:srgbClr val="1155CC"/>
                </a:solidFill>
                <a:hlinkClick r:id="rId9">
                  <a:extLst>
                    <a:ext uri="{A12FA001-AC4F-418D-AE19-62706E023703}">
                      <ahyp:hlinkClr val="tx"/>
                    </a:ext>
                  </a:extLst>
                </a:hlinkClick>
              </a:rPr>
              <a:t>ORCID</a:t>
            </a:r>
            <a:r>
              <a:rPr lang="en" sz="1400"/>
              <a:t>; Manja Luzi-Helbing, GFZ German Research Centre for Geosciences, </a:t>
            </a:r>
            <a:r>
              <a:rPr lang="en" sz="1400" u="sng">
                <a:solidFill>
                  <a:srgbClr val="1155CC"/>
                </a:solidFill>
                <a:hlinkClick r:id="rId10">
                  <a:extLst>
                    <a:ext uri="{A12FA001-AC4F-418D-AE19-62706E023703}">
                      <ahyp:hlinkClr val="tx"/>
                    </a:ext>
                  </a:extLst>
                </a:hlinkClick>
              </a:rPr>
              <a:t>ORCID</a:t>
            </a:r>
            <a:r>
              <a:rPr lang="en" sz="1400"/>
              <a:t>; Kerstin Lehnert, Columbia University, USA, </a:t>
            </a:r>
            <a:r>
              <a:rPr lang="en" sz="1400" u="sng">
                <a:solidFill>
                  <a:srgbClr val="1155CC"/>
                </a:solidFill>
                <a:hlinkClick r:id="rId11">
                  <a:extLst>
                    <a:ext uri="{A12FA001-AC4F-418D-AE19-62706E023703}">
                      <ahyp:hlinkClr val="tx"/>
                    </a:ext>
                  </a:extLst>
                </a:hlinkClick>
              </a:rPr>
              <a:t>ORCID</a:t>
            </a:r>
            <a:r>
              <a:rPr lang="en" sz="1400"/>
              <a:t>; Dominik Hezel, Frankfurt University, Germany, </a:t>
            </a:r>
            <a:r>
              <a:rPr lang="en" sz="1400" u="sng">
                <a:solidFill>
                  <a:srgbClr val="1155CC"/>
                </a:solidFill>
                <a:hlinkClick r:id="rId12">
                  <a:extLst>
                    <a:ext uri="{A12FA001-AC4F-418D-AE19-62706E023703}">
                      <ahyp:hlinkClr val="tx"/>
                    </a:ext>
                  </a:extLst>
                </a:hlinkClick>
              </a:rPr>
              <a:t>ORCID</a:t>
            </a:r>
            <a:endParaRPr sz="14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