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 id="2147483680" r:id="rId3"/>
    <p:sldMasterId id="2147483694" r:id="rId4"/>
  </p:sldMasterIdLst>
  <p:notesMasterIdLst>
    <p:notesMasterId r:id="rId54"/>
  </p:notesMasterIdLst>
  <p:sldIdLst>
    <p:sldId id="349" r:id="rId5"/>
    <p:sldId id="342" r:id="rId6"/>
    <p:sldId id="343" r:id="rId7"/>
    <p:sldId id="344" r:id="rId8"/>
    <p:sldId id="352" r:id="rId9"/>
    <p:sldId id="345" r:id="rId10"/>
    <p:sldId id="350" r:id="rId11"/>
    <p:sldId id="1282" r:id="rId12"/>
    <p:sldId id="348" r:id="rId13"/>
    <p:sldId id="1284" r:id="rId14"/>
    <p:sldId id="351" r:id="rId15"/>
    <p:sldId id="292" r:id="rId16"/>
    <p:sldId id="293" r:id="rId17"/>
    <p:sldId id="258" r:id="rId18"/>
    <p:sldId id="259" r:id="rId19"/>
    <p:sldId id="870" r:id="rId20"/>
    <p:sldId id="879" r:id="rId21"/>
    <p:sldId id="325" r:id="rId22"/>
    <p:sldId id="326" r:id="rId23"/>
    <p:sldId id="327" r:id="rId24"/>
    <p:sldId id="328" r:id="rId25"/>
    <p:sldId id="329" r:id="rId26"/>
    <p:sldId id="330" r:id="rId27"/>
    <p:sldId id="331" r:id="rId28"/>
    <p:sldId id="876" r:id="rId29"/>
    <p:sldId id="862" r:id="rId30"/>
    <p:sldId id="864" r:id="rId31"/>
    <p:sldId id="868" r:id="rId32"/>
    <p:sldId id="872" r:id="rId33"/>
    <p:sldId id="873" r:id="rId34"/>
    <p:sldId id="874" r:id="rId35"/>
    <p:sldId id="877" r:id="rId36"/>
    <p:sldId id="878" r:id="rId37"/>
    <p:sldId id="875" r:id="rId38"/>
    <p:sldId id="1261" r:id="rId39"/>
    <p:sldId id="321" r:id="rId40"/>
    <p:sldId id="320" r:id="rId41"/>
    <p:sldId id="1262" r:id="rId42"/>
    <p:sldId id="1263" r:id="rId43"/>
    <p:sldId id="1231" r:id="rId44"/>
    <p:sldId id="1276" r:id="rId45"/>
    <p:sldId id="1275" r:id="rId46"/>
    <p:sldId id="1281" r:id="rId47"/>
    <p:sldId id="1285" r:id="rId48"/>
    <p:sldId id="346" r:id="rId49"/>
    <p:sldId id="347" r:id="rId50"/>
    <p:sldId id="865" r:id="rId51"/>
    <p:sldId id="871" r:id="rId52"/>
    <p:sldId id="86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0" autoAdjust="0"/>
    <p:restoredTop sz="93975" autoAdjust="0"/>
  </p:normalViewPr>
  <p:slideViewPr>
    <p:cSldViewPr snapToGrid="0">
      <p:cViewPr>
        <p:scale>
          <a:sx n="140" d="100"/>
          <a:sy n="140" d="100"/>
        </p:scale>
        <p:origin x="14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67BCC4-6D5C-496E-A9FB-A2951907EF3C}" type="datetimeFigureOut">
              <a:rPr lang="en-US" smtClean="0"/>
              <a:t>3/22/23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058489-D9EE-4B14-ADA7-4E44AC48344C}" type="slidenum">
              <a:rPr lang="en-US" smtClean="0"/>
              <a:t>‹#›</a:t>
            </a:fld>
            <a:endParaRPr lang="en-US"/>
          </a:p>
        </p:txBody>
      </p:sp>
    </p:spTree>
    <p:extLst>
      <p:ext uri="{BB962C8B-B14F-4D97-AF65-F5344CB8AC3E}">
        <p14:creationId xmlns:p14="http://schemas.microsoft.com/office/powerpoint/2010/main" val="949284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github.com/mohimanilab/MetaMiner/releases/tag/metaminer-2.4.0"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proteomics2.ucsd.edu/ProteoSAFe/status.jsp?task=96f1de96ac2047d8abf68b8962faccdf" TargetMode="External"/><Relationship Id="rId2" Type="http://schemas.openxmlformats.org/officeDocument/2006/relationships/slide" Target="../slides/slide43.xml"/><Relationship Id="rId1" Type="http://schemas.openxmlformats.org/officeDocument/2006/relationships/notesMaster" Target="../notesMasters/notesMaster1.xml"/><Relationship Id="rId4" Type="http://schemas.openxmlformats.org/officeDocument/2006/relationships/hyperlink" Target="https://proteomics2.ucsd.edu/ProteoSAFe/status.jsp?task=62c6433498d549a3b1853fe7c033b2b6"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058489-D9EE-4B14-ADA7-4E44AC4834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3633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Cambria" panose="02040503050406030204" pitchFamily="18" charset="0"/>
              </a:rPr>
              <a:t>Fungal BGCs are distinct from their canonical bacterial counterparts. (</a:t>
            </a:r>
            <a:r>
              <a:rPr lang="en-US" b="0" i="1" dirty="0">
                <a:solidFill>
                  <a:srgbClr val="333333"/>
                </a:solidFill>
                <a:effectLst/>
                <a:latin typeface="Cambria" panose="02040503050406030204" pitchFamily="18" charset="0"/>
              </a:rPr>
              <a:t>A</a:t>
            </a:r>
            <a:r>
              <a:rPr lang="en-US" b="0" i="0" dirty="0">
                <a:solidFill>
                  <a:srgbClr val="333333"/>
                </a:solidFill>
                <a:effectLst/>
                <a:latin typeface="Cambria" panose="02040503050406030204" pitchFamily="18" charset="0"/>
              </a:rPr>
              <a:t>) PCA of 36,399 fungal and 24,024 bacteria BGCs, with points sized according to the number of BGCs analyzed. Fungal and bacterial taxonomic groups occupy distinct regions of this biosynthetic space. (</a:t>
            </a:r>
            <a:r>
              <a:rPr lang="en-US" b="0" i="1" dirty="0">
                <a:solidFill>
                  <a:srgbClr val="333333"/>
                </a:solidFill>
                <a:effectLst/>
                <a:latin typeface="Cambria" panose="02040503050406030204" pitchFamily="18" charset="0"/>
              </a:rPr>
              <a:t>B</a:t>
            </a:r>
            <a:r>
              <a:rPr lang="en-US" b="0" i="0" dirty="0">
                <a:solidFill>
                  <a:srgbClr val="333333"/>
                </a:solidFill>
                <a:effectLst/>
                <a:latin typeface="Cambria" panose="02040503050406030204" pitchFamily="18" charset="0"/>
              </a:rPr>
              <a:t>) Fungal and bacterial BGCs differ in backbone enzyme composition, with fungal NRPS and PKS clusters typically encoding only a single backbone, compared to multiple-backbone enzymes found in bacterial BGCs. (</a:t>
            </a:r>
            <a:r>
              <a:rPr lang="en-US" b="0" i="1" dirty="0">
                <a:solidFill>
                  <a:srgbClr val="333333"/>
                </a:solidFill>
                <a:effectLst/>
                <a:latin typeface="Cambria" panose="02040503050406030204" pitchFamily="18" charset="0"/>
              </a:rPr>
              <a:t>C</a:t>
            </a:r>
            <a:r>
              <a:rPr lang="en-US" b="0" i="0" dirty="0">
                <a:solidFill>
                  <a:srgbClr val="333333"/>
                </a:solidFill>
                <a:effectLst/>
                <a:latin typeface="Cambria" panose="02040503050406030204" pitchFamily="18" charset="0"/>
              </a:rPr>
              <a:t>) Fungal and bacterial NRPS BGCs differ dramatically in their use of termination domains for release of peptide intermediates. (</a:t>
            </a:r>
            <a:r>
              <a:rPr lang="en-US" b="0" i="1" dirty="0">
                <a:solidFill>
                  <a:srgbClr val="333333"/>
                </a:solidFill>
                <a:effectLst/>
                <a:latin typeface="Cambria" panose="02040503050406030204" pitchFamily="18" charset="0"/>
              </a:rPr>
              <a:t>D</a:t>
            </a:r>
            <a:r>
              <a:rPr lang="en-US" b="0" i="0" dirty="0">
                <a:solidFill>
                  <a:srgbClr val="333333"/>
                </a:solidFill>
                <a:effectLst/>
                <a:latin typeface="Cambria" panose="02040503050406030204" pitchFamily="18" charset="0"/>
              </a:rPr>
              <a:t>) Fungal NRPS logic is distinct from bacterial canon. Most fungal NRPS pathways involve a single NRPS enzyme that utilizes a terminal condensation domain to produce a cyclic peptide. In contrast, bacterial NRPS enzymes contain multiple NRPS enzymes that operate in a colinear fashion and typically utilize </a:t>
            </a:r>
            <a:r>
              <a:rPr lang="en-US" b="0" i="0" dirty="0" err="1">
                <a:solidFill>
                  <a:srgbClr val="333333"/>
                </a:solidFill>
                <a:effectLst/>
                <a:latin typeface="Cambria" panose="02040503050406030204" pitchFamily="18" charset="0"/>
              </a:rPr>
              <a:t>thioesterase</a:t>
            </a:r>
            <a:r>
              <a:rPr lang="en-US" b="0" i="0" dirty="0">
                <a:solidFill>
                  <a:srgbClr val="333333"/>
                </a:solidFill>
                <a:effectLst/>
                <a:latin typeface="Cambria" panose="02040503050406030204" pitchFamily="18" charset="0"/>
              </a:rPr>
              <a:t> domains to produce linear or cyclic peptides.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058489-D9EE-4B14-ADA7-4E44AC4834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7919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Cambria" panose="02040503050406030204" pitchFamily="18" charset="0"/>
              </a:rPr>
              <a:t>Bacteria and fungi are distinct sources for natural product scaffolds. (</a:t>
            </a:r>
            <a:r>
              <a:rPr lang="en-US" b="0" i="1" dirty="0">
                <a:solidFill>
                  <a:srgbClr val="333333"/>
                </a:solidFill>
                <a:effectLst/>
                <a:latin typeface="Cambria" panose="02040503050406030204" pitchFamily="18" charset="0"/>
              </a:rPr>
              <a:t>A</a:t>
            </a:r>
            <a:r>
              <a:rPr lang="en-US" b="0" i="0" dirty="0">
                <a:solidFill>
                  <a:srgbClr val="333333"/>
                </a:solidFill>
                <a:effectLst/>
                <a:latin typeface="Cambria" panose="02040503050406030204" pitchFamily="18" charset="0"/>
              </a:rPr>
              <a:t>) PCA of 24,595 known bacterial and fungal compounds, with points sized according to the number of compounds. Fungal and bacterial taxonomic groups occupy distinct regions in this representation of chemical space for natural products. (</a:t>
            </a:r>
            <a:r>
              <a:rPr lang="en-US" b="0" i="1" dirty="0">
                <a:solidFill>
                  <a:srgbClr val="333333"/>
                </a:solidFill>
                <a:effectLst/>
                <a:latin typeface="Cambria" panose="02040503050406030204" pitchFamily="18" charset="0"/>
              </a:rPr>
              <a:t>B</a:t>
            </a:r>
            <a:r>
              <a:rPr lang="en-US" b="0" i="0" dirty="0">
                <a:solidFill>
                  <a:srgbClr val="333333"/>
                </a:solidFill>
                <a:effectLst/>
                <a:latin typeface="Cambria" panose="02040503050406030204" pitchFamily="18" charset="0"/>
              </a:rPr>
              <a:t>) Quantitative comparison of structural classifications in bacterial versus fungal compounds. (</a:t>
            </a:r>
            <a:r>
              <a:rPr lang="en-US" b="0" i="1" dirty="0">
                <a:solidFill>
                  <a:srgbClr val="333333"/>
                </a:solidFill>
                <a:effectLst/>
                <a:latin typeface="Cambria" panose="02040503050406030204" pitchFamily="18" charset="0"/>
              </a:rPr>
              <a:t>C</a:t>
            </a:r>
            <a:r>
              <a:rPr lang="en-US" b="0" i="0" dirty="0">
                <a:solidFill>
                  <a:srgbClr val="333333"/>
                </a:solidFill>
                <a:effectLst/>
                <a:latin typeface="Cambria" panose="02040503050406030204" pitchFamily="18" charset="0"/>
              </a:rPr>
              <a:t>) Bacteria and fungi represent distinct pools for bioactive compounds and scaffolds. Selected chemical moieties enriched and characteristic of each taxonomic group are highlighted in yellow. The fold enrichment of the chemical moiety is indicated in green, with </a:t>
            </a:r>
            <a:r>
              <a:rPr lang="en-US" b="0" i="1" dirty="0">
                <a:solidFill>
                  <a:srgbClr val="333333"/>
                </a:solidFill>
                <a:effectLst/>
                <a:latin typeface="Cambria" panose="02040503050406030204" pitchFamily="18" charset="0"/>
              </a:rPr>
              <a:t>P</a:t>
            </a:r>
            <a:r>
              <a:rPr lang="en-US" b="0" i="0" dirty="0">
                <a:solidFill>
                  <a:srgbClr val="333333"/>
                </a:solidFill>
                <a:effectLst/>
                <a:latin typeface="Cambria" panose="02040503050406030204" pitchFamily="18" charset="0"/>
              </a:rPr>
              <a:t> values from a chi-squared test indicated.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058489-D9EE-4B14-ADA7-4E44AC4834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1823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058489-D9EE-4B14-ADA7-4E44AC4834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149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1" name="Google Shape;561;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1" name="Google Shape;601;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u="sng">
                <a:solidFill>
                  <a:schemeClr val="hlink"/>
                </a:solidFill>
                <a:hlinkClick r:id="rId3"/>
              </a:rPr>
              <a:t>https://github.com/mohimanilab/MetaMiner/releases/tag/metaminer-2.4.0</a:t>
            </a:r>
            <a:endParaRPr/>
          </a:p>
          <a:p>
            <a:pPr marL="0" lvl="0" indent="0" algn="l" rtl="0">
              <a:spcBef>
                <a:spcPts val="0"/>
              </a:spcBef>
              <a:spcAft>
                <a:spcPts val="0"/>
              </a:spcAft>
              <a:buNone/>
            </a:pPr>
            <a:endParaRPr/>
          </a:p>
        </p:txBody>
      </p:sp>
      <p:sp>
        <p:nvSpPr>
          <p:cNvPr id="602" name="Google Shape;602;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d288eec936_2_1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3" name="Google Shape;243;gd288eec936_2_1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d288eec936_2_1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0" name="Google Shape;250;gd288eec936_2_1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d288eec936_2_1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0" name="Google Shape;250;gd288eec936_2_1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52956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d288eec936_2_1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0" name="Google Shape;250;gd288eec936_2_1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78188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gd5c5d705b8_6_54:notes"/>
          <p:cNvSpPr txBox="1">
            <a:spLocks noGrp="1"/>
          </p:cNvSpPr>
          <p:nvPr>
            <p:ph type="body" idx="1"/>
          </p:nvPr>
        </p:nvSpPr>
        <p:spPr>
          <a:xfrm>
            <a:off x="685784" y="4343396"/>
            <a:ext cx="5486386" cy="4114791"/>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964" name="Google Shape;964;gd5c5d705b8_6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gd5c5d705b8_6_136:notes"/>
          <p:cNvSpPr txBox="1">
            <a:spLocks noGrp="1"/>
          </p:cNvSpPr>
          <p:nvPr>
            <p:ph type="body" idx="1"/>
          </p:nvPr>
        </p:nvSpPr>
        <p:spPr>
          <a:xfrm>
            <a:off x="685784" y="4343396"/>
            <a:ext cx="5486386" cy="4114791"/>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046" name="Google Shape;1046;gd5c5d705b8_6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gd5c5d705b8_6_237:notes"/>
          <p:cNvSpPr txBox="1">
            <a:spLocks noGrp="1"/>
          </p:cNvSpPr>
          <p:nvPr>
            <p:ph type="body" idx="1"/>
          </p:nvPr>
        </p:nvSpPr>
        <p:spPr>
          <a:xfrm>
            <a:off x="685784" y="4343396"/>
            <a:ext cx="5486386" cy="4114791"/>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148" name="Google Shape;1148;gd5c5d705b8_6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9"/>
        <p:cNvGrpSpPr/>
        <p:nvPr/>
      </p:nvGrpSpPr>
      <p:grpSpPr>
        <a:xfrm>
          <a:off x="0" y="0"/>
          <a:ext cx="0" cy="0"/>
          <a:chOff x="0" y="0"/>
          <a:chExt cx="0" cy="0"/>
        </a:xfrm>
      </p:grpSpPr>
      <p:sp>
        <p:nvSpPr>
          <p:cNvPr id="1180" name="Google Shape;1180;gd5c5d705b8_6_269:notes"/>
          <p:cNvSpPr txBox="1">
            <a:spLocks noGrp="1"/>
          </p:cNvSpPr>
          <p:nvPr>
            <p:ph type="body" idx="1"/>
          </p:nvPr>
        </p:nvSpPr>
        <p:spPr>
          <a:xfrm>
            <a:off x="685784" y="4343396"/>
            <a:ext cx="5486386" cy="4114791"/>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181" name="Google Shape;1181;gd5c5d705b8_6_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4"/>
        <p:cNvGrpSpPr/>
        <p:nvPr/>
      </p:nvGrpSpPr>
      <p:grpSpPr>
        <a:xfrm>
          <a:off x="0" y="0"/>
          <a:ext cx="0" cy="0"/>
          <a:chOff x="0" y="0"/>
          <a:chExt cx="0" cy="0"/>
        </a:xfrm>
      </p:grpSpPr>
      <p:sp>
        <p:nvSpPr>
          <p:cNvPr id="1215" name="Google Shape;1215;gd5c5d705b8_6_303:notes"/>
          <p:cNvSpPr txBox="1">
            <a:spLocks noGrp="1"/>
          </p:cNvSpPr>
          <p:nvPr>
            <p:ph type="body" idx="1"/>
          </p:nvPr>
        </p:nvSpPr>
        <p:spPr>
          <a:xfrm>
            <a:off x="685784" y="4343396"/>
            <a:ext cx="5486386" cy="4114791"/>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216" name="Google Shape;1216;gd5c5d705b8_6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3"/>
        <p:cNvGrpSpPr/>
        <p:nvPr/>
      </p:nvGrpSpPr>
      <p:grpSpPr>
        <a:xfrm>
          <a:off x="0" y="0"/>
          <a:ext cx="0" cy="0"/>
          <a:chOff x="0" y="0"/>
          <a:chExt cx="0" cy="0"/>
        </a:xfrm>
      </p:grpSpPr>
      <p:sp>
        <p:nvSpPr>
          <p:cNvPr id="1254" name="Google Shape;1254;gd5c5d705b8_6_341:notes"/>
          <p:cNvSpPr txBox="1">
            <a:spLocks noGrp="1"/>
          </p:cNvSpPr>
          <p:nvPr>
            <p:ph type="body" idx="1"/>
          </p:nvPr>
        </p:nvSpPr>
        <p:spPr>
          <a:xfrm>
            <a:off x="685784" y="4343396"/>
            <a:ext cx="5486386" cy="4114791"/>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255" name="Google Shape;1255;gd5c5d705b8_6_3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p:cNvGrpSpPr/>
        <p:nvPr/>
      </p:nvGrpSpPr>
      <p:grpSpPr>
        <a:xfrm>
          <a:off x="0" y="0"/>
          <a:ext cx="0" cy="0"/>
          <a:chOff x="0" y="0"/>
          <a:chExt cx="0" cy="0"/>
        </a:xfrm>
      </p:grpSpPr>
      <p:sp>
        <p:nvSpPr>
          <p:cNvPr id="1302" name="Google Shape;1302;gd5c5d705b8_6_388:notes"/>
          <p:cNvSpPr txBox="1">
            <a:spLocks noGrp="1"/>
          </p:cNvSpPr>
          <p:nvPr>
            <p:ph type="body" idx="1"/>
          </p:nvPr>
        </p:nvSpPr>
        <p:spPr>
          <a:xfrm>
            <a:off x="685784" y="4343396"/>
            <a:ext cx="5486386" cy="4114791"/>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303" name="Google Shape;1303;gd5c5d705b8_6_3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Development of the native metabolomics method was motivated by my desire to find all small-molecule siderophores when I started my postdoc. One approach to doing this would be mining public data.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My early attempts at this were not fruitful, because it was really challenging to search for MS1 patterns in GNPS.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This also isn’t possible the native metabolomics workflow because most datasets do not have the native metabolomics experimental component with it. </a:t>
            </a:r>
          </a:p>
          <a:p>
            <a:endParaRPr lang="en-US" dirty="0"/>
          </a:p>
          <a:p>
            <a:r>
              <a:rPr lang="en-US" dirty="0"/>
              <a:t>But this question was remained in the back of my mind …</a:t>
            </a:r>
          </a:p>
          <a:p>
            <a:endParaRPr lang="en-US" dirty="0"/>
          </a:p>
          <a:p>
            <a:r>
              <a:rPr lang="en-US" dirty="0"/>
              <a:t>So, when I was chatting with Ming last summer, and he told me about the new tool he was developing – </a:t>
            </a:r>
            <a:r>
              <a:rPr lang="en-US" dirty="0" err="1"/>
              <a:t>MassQL</a:t>
            </a:r>
            <a:r>
              <a:rPr lang="en-US" dirty="0"/>
              <a:t> – I thought, woah! this tool might be perfect for actually answering this question.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0212C-C5B5-4EBF-A529-F75F20E809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3107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Ming introduced </a:t>
            </a:r>
            <a:r>
              <a:rPr lang="en-US" dirty="0" err="1"/>
              <a:t>MassQL</a:t>
            </a:r>
            <a:r>
              <a:rPr lang="en-US" dirty="0"/>
              <a:t>, or the Mass query language, a few lab meetings back, but just as a refresher, the Mass Query language </a:t>
            </a:r>
            <a:r>
              <a:rPr lang="en-US" sz="1200" b="0" i="0" u="none" strike="noStrike" kern="1200" dirty="0">
                <a:solidFill>
                  <a:schemeClr val="tx1"/>
                </a:solidFill>
                <a:effectLst/>
                <a:latin typeface="+mn-lt"/>
                <a:ea typeface="+mn-ea"/>
                <a:cs typeface="+mn-cs"/>
              </a:rPr>
              <a:t>is a tool that allows us to search for patterns in mass spectrometry data using a simple set of search terms.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addition, </a:t>
            </a:r>
            <a:r>
              <a:rPr lang="en-US" sz="1200" b="0" i="0" u="none" strike="noStrike" kern="1200" dirty="0" err="1">
                <a:solidFill>
                  <a:schemeClr val="tx1"/>
                </a:solidFill>
                <a:effectLst/>
                <a:latin typeface="+mn-lt"/>
                <a:ea typeface="+mn-ea"/>
                <a:cs typeface="+mn-cs"/>
              </a:rPr>
              <a:t>MassQL</a:t>
            </a:r>
            <a:r>
              <a:rPr lang="en-US" sz="1200" b="0" i="0" u="none" strike="noStrike" kern="1200" dirty="0">
                <a:solidFill>
                  <a:schemeClr val="tx1"/>
                </a:solidFill>
                <a:effectLst/>
                <a:latin typeface="+mn-lt"/>
                <a:ea typeface="+mn-ea"/>
                <a:cs typeface="+mn-cs"/>
              </a:rPr>
              <a:t> is easy to read and write, can be used to describe rather complex patterns (as you’ll see in some of the queries I’ll show you), and is scalable and easy to share.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94A13B-CD00-4C33-8A02-FB255AEAEA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5312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this is what a query actually looks like. We can query both MS1 and MS2 data.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FD947E-A2E1-5C4D-8B34-1B9F3F7C4F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60489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find a peak in the MS2 or the MS1.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FD947E-A2E1-5C4D-8B34-1B9F3F7C4F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43627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we can find another peak. We can also define tolerances and intensities.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FD947E-A2E1-5C4D-8B34-1B9F3F7C4F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11586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I realized that using this tool, we can actually search for a metal-specific isotope patterns and </a:t>
            </a:r>
            <a:r>
              <a:rPr lang="en-US" sz="1200" b="0" i="1" u="none" strike="noStrike" kern="1200" dirty="0">
                <a:solidFill>
                  <a:schemeClr val="tx1"/>
                </a:solidFill>
                <a:effectLst/>
                <a:latin typeface="+mn-lt"/>
                <a:ea typeface="+mn-ea"/>
                <a:cs typeface="+mn-cs"/>
              </a:rPr>
              <a:t>m/z </a:t>
            </a:r>
            <a:r>
              <a:rPr lang="en-US" sz="1200" b="0" i="0" u="none" strike="noStrike" kern="1200" dirty="0">
                <a:solidFill>
                  <a:schemeClr val="tx1"/>
                </a:solidFill>
                <a:effectLst/>
                <a:latin typeface="+mn-lt"/>
                <a:ea typeface="+mn-ea"/>
                <a:cs typeface="+mn-cs"/>
              </a:rPr>
              <a:t>delta in the MS1. </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I realized that iron would be a great starting point for this, since it has a unique isotope pattern, with the presence of a diagnostic x-2 peak at 6.3% abundance that corresponds to the 54Fe isotope. </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Using the </a:t>
            </a:r>
            <a:r>
              <a:rPr lang="en-US" sz="1200" b="0" i="0" u="none" strike="noStrike" kern="1200" dirty="0" err="1">
                <a:solidFill>
                  <a:schemeClr val="tx1"/>
                </a:solidFill>
                <a:effectLst/>
                <a:latin typeface="+mn-lt"/>
                <a:ea typeface="+mn-ea"/>
                <a:cs typeface="+mn-cs"/>
              </a:rPr>
              <a:t>MassQL</a:t>
            </a:r>
            <a:r>
              <a:rPr lang="en-US" sz="1200" b="0" i="0" u="none" strike="noStrike" kern="1200" dirty="0">
                <a:solidFill>
                  <a:schemeClr val="tx1"/>
                </a:solidFill>
                <a:effectLst/>
                <a:latin typeface="+mn-lt"/>
                <a:ea typeface="+mn-ea"/>
                <a:cs typeface="+mn-cs"/>
              </a:rPr>
              <a:t>, we can write a simple query that searches all publicly available data for this very specific iron-diagnostic isotope pattern. We can visualize each part of the query in this plots.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0212C-C5B5-4EBF-A529-F75F20E809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3248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I have also been interested in querying for the MS2 associated with the metal-bound species. I am specifically interested in collecting these spectra to see if we can start to better understand how metal-binding affects MS2 fragmentation. The ideal case would be that we are actually able to find patterns that are diagnostic of metal-binding. </a:t>
            </a:r>
          </a:p>
          <a:p>
            <a:endParaRPr lang="en-US" dirty="0"/>
          </a:p>
          <a:p>
            <a:r>
              <a:rPr lang="en-US" dirty="0"/>
              <a:t>The difference between this query and the one in the last slide is again highlighted in pink.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0212C-C5B5-4EBF-A529-F75F20E809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0988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800" b="0" i="0" u="none" strike="noStrike" kern="1200" dirty="0">
                <a:solidFill>
                  <a:schemeClr val="tx1"/>
                </a:solidFill>
                <a:effectLst/>
                <a:latin typeface="+mn-lt"/>
                <a:ea typeface="+mn-ea"/>
                <a:cs typeface="+mn-cs"/>
              </a:rPr>
              <a:t>But even with the heavy lifting done on this query, I needed to figure out which scans we specifically wanted to find. </a:t>
            </a:r>
          </a:p>
          <a:p>
            <a:pPr rtl="0" fontAlgn="base"/>
            <a:endParaRPr lang="en-US" sz="800" b="0" i="0" u="none" strike="noStrike" kern="1200" dirty="0">
              <a:solidFill>
                <a:schemeClr val="tx1"/>
              </a:solidFill>
              <a:effectLst/>
              <a:latin typeface="+mn-lt"/>
              <a:ea typeface="+mn-ea"/>
              <a:cs typeface="+mn-cs"/>
            </a:endParaRPr>
          </a:p>
          <a:p>
            <a:pPr rtl="0" fontAlgn="base"/>
            <a:r>
              <a:rPr lang="en-US" sz="800" b="0" i="0" u="none" strike="noStrike" kern="1200" dirty="0">
                <a:solidFill>
                  <a:schemeClr val="tx1"/>
                </a:solidFill>
                <a:effectLst/>
                <a:latin typeface="+mn-lt"/>
                <a:ea typeface="+mn-ea"/>
                <a:cs typeface="+mn-cs"/>
              </a:rPr>
              <a:t>For molecular networking and for finding library matches in GNPS, I realized that we needed to find the MS2 of each proton-bound siderophore. That is what this query searches for – specifically highlighted by the pink part of the query. </a:t>
            </a:r>
          </a:p>
          <a:p>
            <a:pPr rtl="0" fontAlgn="base"/>
            <a:endParaRPr lang="en-US" sz="800" b="0" i="0" u="none" strike="noStrike" kern="1200" dirty="0">
              <a:solidFill>
                <a:schemeClr val="tx1"/>
              </a:solidFill>
              <a:effectLst/>
              <a:latin typeface="+mn-lt"/>
              <a:ea typeface="+mn-ea"/>
              <a:cs typeface="+mn-cs"/>
            </a:endParaRPr>
          </a:p>
          <a:p>
            <a:pPr rtl="0" fontAlgn="base"/>
            <a:r>
              <a:rPr lang="en-US" sz="800" b="0" i="0" u="none" strike="noStrike" kern="1200" dirty="0">
                <a:solidFill>
                  <a:schemeClr val="tx1"/>
                </a:solidFill>
                <a:effectLst/>
                <a:latin typeface="+mn-lt"/>
                <a:ea typeface="+mn-ea"/>
                <a:cs typeface="+mn-cs"/>
              </a:rPr>
              <a:t>The rest of the query was what we optimized using the Siderophore Base and computational isotope patterns that I showed in the last slide. </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0212C-C5B5-4EBF-A529-F75F20E809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49767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With proof-of-concept searches looking promising, I wanted to use this workflow to mine two datasets for novel siderophores – first, I wanted to look at a dataset containing thousands of streptomyces strains (spearheaded by Mauricio.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Excitingly, applying the </a:t>
            </a:r>
            <a:r>
              <a:rPr lang="en-US" sz="1200" b="0" i="0" u="none" strike="noStrike" kern="1200" dirty="0" err="1">
                <a:solidFill>
                  <a:schemeClr val="tx1"/>
                </a:solidFill>
                <a:effectLst/>
                <a:latin typeface="+mn-lt"/>
                <a:ea typeface="+mn-ea"/>
                <a:cs typeface="+mn-cs"/>
              </a:rPr>
              <a:t>MassQL</a:t>
            </a:r>
            <a:r>
              <a:rPr lang="en-US" sz="1200" b="0" i="0" u="none" strike="noStrike" kern="1200" dirty="0">
                <a:solidFill>
                  <a:schemeClr val="tx1"/>
                </a:solidFill>
                <a:effectLst/>
                <a:latin typeface="+mn-lt"/>
                <a:ea typeface="+mn-ea"/>
                <a:cs typeface="+mn-cs"/>
              </a:rPr>
              <a:t> query to this streptomyces dataset yielded siderophore hits. Mauricio and I decided that by comparing </a:t>
            </a:r>
            <a:r>
              <a:rPr lang="en-US" sz="1200" b="0" i="0" u="none" strike="noStrike" kern="1200" dirty="0" err="1">
                <a:solidFill>
                  <a:schemeClr val="tx1"/>
                </a:solidFill>
                <a:effectLst/>
                <a:latin typeface="+mn-lt"/>
                <a:ea typeface="+mn-ea"/>
                <a:cs typeface="+mn-cs"/>
              </a:rPr>
              <a:t>MassQL</a:t>
            </a:r>
            <a:r>
              <a:rPr lang="en-US" sz="1200" b="0" i="0" u="none" strike="noStrike" kern="1200" dirty="0">
                <a:solidFill>
                  <a:schemeClr val="tx1"/>
                </a:solidFill>
                <a:effectLst/>
                <a:latin typeface="+mn-lt"/>
                <a:ea typeface="+mn-ea"/>
                <a:cs typeface="+mn-cs"/>
              </a:rPr>
              <a:t> hits from samples run without post-LC iron infusion with samples run with infusion, we could find siderophores and weed out false hits.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We’ve gotten through just 60 isolates thus far, but here’s a network showing the </a:t>
            </a:r>
            <a:r>
              <a:rPr lang="en-US" sz="1200" b="0" i="0" u="none" strike="noStrike" kern="1200" dirty="0" err="1">
                <a:solidFill>
                  <a:schemeClr val="tx1"/>
                </a:solidFill>
                <a:effectLst/>
                <a:latin typeface="+mn-lt"/>
                <a:ea typeface="+mn-ea"/>
                <a:cs typeface="+mn-cs"/>
              </a:rPr>
              <a:t>MassQL</a:t>
            </a:r>
            <a:r>
              <a:rPr lang="en-US" sz="1200" b="0" i="0" u="none" strike="noStrike" kern="1200" dirty="0">
                <a:solidFill>
                  <a:schemeClr val="tx1"/>
                </a:solidFill>
                <a:effectLst/>
                <a:latin typeface="+mn-lt"/>
                <a:ea typeface="+mn-ea"/>
                <a:cs typeface="+mn-cs"/>
              </a:rPr>
              <a:t> hits. This workflow works really well – the purple nodes are annotated siderophores in GNPS. The blue nodes are unannotated compounds. The pink nodes are unannotated compounds that have the same exact mass as known siderophores.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I’m really excited to follow up on these pink nodes and add them to GNPS libraries, which promises to significantly increase the number of siderophores in GNPS.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I’m also eager to look through these genomes for biosynthetic machinery that can be linked to these blue nodes, with the goal of finding new metal-binding compounds from these strains.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endParaRPr lang="en-US" sz="1200" dirty="0">
              <a:hlinkClick r:id="" action="ppaction://noaction"/>
            </a:endParaRPr>
          </a:p>
          <a:p>
            <a:endParaRPr lang="en-US" sz="1200" dirty="0">
              <a:hlinkClick r:id="" action="ppaction://noaction"/>
            </a:endParaRPr>
          </a:p>
          <a:p>
            <a:endParaRPr lang="en-US" sz="1200" dirty="0">
              <a:hlinkClick r:id="" action="ppaction://noaction"/>
            </a:endParaRPr>
          </a:p>
          <a:p>
            <a:r>
              <a:rPr lang="en-US" sz="1200" dirty="0">
                <a:hlinkClick r:id="" action="ppaction://noaction"/>
              </a:rPr>
              <a:t>https://proteomics2.ucsd.edu/ProteoSAFe/status.jsp?task=b1461856b87d4e1b8d4492dbdcefe179#</a:t>
            </a:r>
            <a:endParaRPr lang="en-US" sz="1200" dirty="0"/>
          </a:p>
          <a:p>
            <a:r>
              <a:rPr lang="en-US" sz="1200" dirty="0">
                <a:hlinkClick r:id="rId3"/>
              </a:rPr>
              <a:t>https://proteomics2.ucsd.edu/ProteoSAFe/status.jsp?task=96f1de96ac2047d8abf68b8962faccdf</a:t>
            </a:r>
            <a:endParaRPr lang="en-US" sz="1200" dirty="0"/>
          </a:p>
          <a:p>
            <a:r>
              <a:rPr lang="en-US" sz="1200" dirty="0">
                <a:hlinkClick r:id="rId4"/>
              </a:rPr>
              <a:t>https://proteomics2.ucsd.edu/ProteoSAFe/status.jsp?task=62c6433498d549a3b1853fe7c033b2b6</a:t>
            </a:r>
            <a:endParaRPr lang="en-US" sz="1200" dirty="0"/>
          </a:p>
          <a:p>
            <a:pPr rtl="0" fontAlgn="base"/>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0212C-C5B5-4EBF-A529-F75F20E809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80737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Each gene in a BGC is assigned a </a:t>
            </a:r>
            <a:r>
              <a:rPr lang="en-US" dirty="0" err="1"/>
              <a:t>Pfam</a:t>
            </a:r>
            <a:r>
              <a:rPr lang="en-US" dirty="0"/>
              <a:t> domain (a “protein family” assigned based on sequence alignments with a purported function)</a:t>
            </a:r>
          </a:p>
          <a:p>
            <a:pPr marL="228600" indent="-228600">
              <a:buAutoNum type="arabicParenBoth"/>
            </a:pPr>
            <a:r>
              <a:rPr lang="en-US" dirty="0"/>
              <a:t>Redundant BGCs are filtered </a:t>
            </a:r>
          </a:p>
          <a:p>
            <a:pPr marL="228600" indent="-228600">
              <a:buAutoNum type="arabicParenBoth"/>
            </a:pPr>
            <a:r>
              <a:rPr lang="en-US" dirty="0"/>
              <a:t>Sub-clusters are detected within BGCs using two methods</a:t>
            </a:r>
          </a:p>
          <a:p>
            <a:pPr marL="685800" lvl="1" indent="-228600">
              <a:buAutoNum type="arabicParenBoth"/>
            </a:pPr>
            <a:r>
              <a:rPr lang="en-US" dirty="0"/>
              <a:t>Statistical approach “PRESTO-STAT”: finds sub-clusters (from which sub-structures can be predicted) based on genes that co-occur in a statistically significant fashion across a collection of BGCs</a:t>
            </a:r>
          </a:p>
          <a:p>
            <a:pPr marL="685800" lvl="1" indent="-228600">
              <a:buAutoNum type="arabicParenBoth"/>
            </a:pPr>
            <a:r>
              <a:rPr lang="en-US" dirty="0"/>
              <a:t>Topic modelling algorithm “PRESTO-TOP”: learns a set of sub-cluster motifs from a collection of BGCs</a:t>
            </a:r>
          </a:p>
          <a:p>
            <a:pPr marL="228600" lvl="0" indent="-228600">
              <a:buAutoNum type="arabicParenBoth"/>
            </a:pPr>
            <a:r>
              <a:rPr lang="en-US" dirty="0"/>
              <a:t>The resulting subclusters can then be annotated/dereplicated with the </a:t>
            </a:r>
            <a:r>
              <a:rPr lang="en-US" dirty="0" err="1"/>
              <a:t>MiBIG</a:t>
            </a:r>
            <a:r>
              <a:rPr lang="en-US" dirty="0"/>
              <a:t> database and used to predict substructures encoded by BGCs</a:t>
            </a:r>
          </a:p>
          <a:p>
            <a:pPr marL="0" lvl="0" indent="0">
              <a:buNone/>
            </a:pPr>
            <a:endParaRPr lang="en-US" dirty="0"/>
          </a:p>
        </p:txBody>
      </p:sp>
      <p:sp>
        <p:nvSpPr>
          <p:cNvPr id="4" name="Slide Number Placeholder 3"/>
          <p:cNvSpPr>
            <a:spLocks noGrp="1"/>
          </p:cNvSpPr>
          <p:nvPr>
            <p:ph type="sldNum" sz="quarter" idx="5"/>
          </p:nvPr>
        </p:nvSpPr>
        <p:spPr/>
        <p:txBody>
          <a:bodyPr/>
          <a:lstStyle/>
          <a:p>
            <a:fld id="{36058489-D9EE-4B14-ADA7-4E44AC48344C}" type="slidenum">
              <a:rPr lang="en-US" smtClean="0"/>
              <a:t>45</a:t>
            </a:fld>
            <a:endParaRPr lang="en-US"/>
          </a:p>
        </p:txBody>
      </p:sp>
    </p:spTree>
    <p:extLst>
      <p:ext uri="{BB962C8B-B14F-4D97-AF65-F5344CB8AC3E}">
        <p14:creationId xmlns:p14="http://schemas.microsoft.com/office/powerpoint/2010/main" val="31434512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iPRESTO</a:t>
            </a:r>
            <a:r>
              <a:rPr lang="en-US" dirty="0"/>
              <a:t> generated substructures from BGCs with no known metabolite products put into </a:t>
            </a:r>
            <a:r>
              <a:rPr lang="en-US" dirty="0" err="1"/>
              <a:t>NPAtlas</a:t>
            </a:r>
            <a:r>
              <a:rPr lang="en-US" dirty="0"/>
              <a:t> to find related metabolites</a:t>
            </a:r>
          </a:p>
          <a:p>
            <a:pPr lvl="1"/>
            <a:r>
              <a:rPr lang="en-US" i="1" dirty="0"/>
              <a:t>Note: many gene clusters were linked to metabolites this way, but many were known just not in </a:t>
            </a:r>
            <a:r>
              <a:rPr lang="en-US" i="1" dirty="0" err="1"/>
              <a:t>MiBIG</a:t>
            </a:r>
            <a:r>
              <a:rPr lang="en-US" i="1" dirty="0"/>
              <a:t>, our databases are not updated frequently, limiting progress! Data sharing is data caring </a:t>
            </a:r>
            <a:r>
              <a:rPr lang="en-US" i="1" dirty="0">
                <a:sym typeface="Wingdings" panose="05000000000000000000" pitchFamily="2" charset="2"/>
              </a:rPr>
              <a:t> </a:t>
            </a:r>
          </a:p>
          <a:p>
            <a:r>
              <a:rPr lang="en-US" i="1" dirty="0">
                <a:sym typeface="Wingdings" panose="05000000000000000000" pitchFamily="2" charset="2"/>
              </a:rPr>
              <a:t>In addition to finding knowns that were not previously on </a:t>
            </a:r>
            <a:r>
              <a:rPr lang="en-US" i="1" dirty="0" err="1">
                <a:sym typeface="Wingdings" panose="05000000000000000000" pitchFamily="2" charset="2"/>
              </a:rPr>
              <a:t>MiBIG</a:t>
            </a:r>
            <a:r>
              <a:rPr lang="en-US" i="1" dirty="0">
                <a:sym typeface="Wingdings" panose="05000000000000000000" pitchFamily="2" charset="2"/>
              </a:rPr>
              <a:t>, this approach successful linked </a:t>
            </a:r>
            <a:r>
              <a:rPr lang="en-US" i="1" dirty="0" err="1">
                <a:sym typeface="Wingdings" panose="05000000000000000000" pitchFamily="2" charset="2"/>
              </a:rPr>
              <a:t>akashin</a:t>
            </a:r>
            <a:r>
              <a:rPr lang="en-US" i="1" dirty="0">
                <a:sym typeface="Wingdings" panose="05000000000000000000" pitchFamily="2" charset="2"/>
              </a:rPr>
              <a:t> a, a previous “orphan metabolite” to its BGC</a:t>
            </a:r>
          </a:p>
          <a:p>
            <a:endParaRPr lang="en-US" dirty="0"/>
          </a:p>
        </p:txBody>
      </p:sp>
      <p:sp>
        <p:nvSpPr>
          <p:cNvPr id="4" name="Slide Number Placeholder 3"/>
          <p:cNvSpPr>
            <a:spLocks noGrp="1"/>
          </p:cNvSpPr>
          <p:nvPr>
            <p:ph type="sldNum" sz="quarter" idx="5"/>
          </p:nvPr>
        </p:nvSpPr>
        <p:spPr/>
        <p:txBody>
          <a:bodyPr/>
          <a:lstStyle/>
          <a:p>
            <a:fld id="{36058489-D9EE-4B14-ADA7-4E44AC48344C}" type="slidenum">
              <a:rPr lang="en-US" smtClean="0"/>
              <a:t>46</a:t>
            </a:fld>
            <a:endParaRPr lang="en-US"/>
          </a:p>
        </p:txBody>
      </p:sp>
    </p:spTree>
    <p:extLst>
      <p:ext uri="{BB962C8B-B14F-4D97-AF65-F5344CB8AC3E}">
        <p14:creationId xmlns:p14="http://schemas.microsoft.com/office/powerpoint/2010/main" val="944180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000000"/>
        </a:solidFill>
        <a:effectLst/>
      </p:bgPr>
    </p:bg>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2358400" y="2655751"/>
            <a:ext cx="7475200" cy="15464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FFFFFF"/>
              </a:buClr>
              <a:buSzPts val="3600"/>
              <a:buNone/>
              <a:defRPr sz="4800">
                <a:solidFill>
                  <a:srgbClr val="FFFFFF"/>
                </a:solidFill>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Tree>
    <p:extLst>
      <p:ext uri="{BB962C8B-B14F-4D97-AF65-F5344CB8AC3E}">
        <p14:creationId xmlns:p14="http://schemas.microsoft.com/office/powerpoint/2010/main" val="3326104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518607" y="451075"/>
            <a:ext cx="11154800" cy="1016800"/>
          </a:xfrm>
          <a:prstGeom prst="rect">
            <a:avLst/>
          </a:prstGeom>
        </p:spPr>
        <p:txBody>
          <a:bodyPr spcFirstLastPara="1" wrap="square" lIns="91425" tIns="91425" rIns="91425" bIns="91425" anchor="ctr" anchorCtr="0">
            <a:noAutofit/>
          </a:bodyPr>
          <a:lstStyle>
            <a:lvl1pPr lvl="0">
              <a:spcBef>
                <a:spcPts val="0"/>
              </a:spcBef>
              <a:spcAft>
                <a:spcPts val="0"/>
              </a:spcAft>
              <a:buSzPts val="1600"/>
              <a:buNone/>
              <a:defRPr>
                <a:highlight>
                  <a:srgbClr val="F3F3F3"/>
                </a:highlight>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24" name="Google Shape;24;p5"/>
          <p:cNvSpPr txBox="1">
            <a:spLocks noGrp="1"/>
          </p:cNvSpPr>
          <p:nvPr>
            <p:ph type="body" idx="1"/>
          </p:nvPr>
        </p:nvSpPr>
        <p:spPr>
          <a:xfrm>
            <a:off x="1668800" y="1697300"/>
            <a:ext cx="8854400" cy="4090000"/>
          </a:xfrm>
          <a:prstGeom prst="rect">
            <a:avLst/>
          </a:prstGeom>
        </p:spPr>
        <p:txBody>
          <a:bodyPr spcFirstLastPara="1" wrap="square" lIns="91425" tIns="91425" rIns="91425" bIns="91425" anchor="ctr" anchorCtr="0">
            <a:noAutofit/>
          </a:bodyPr>
          <a:lstStyle>
            <a:lvl1pPr marL="609585" lvl="0" indent="-474121">
              <a:spcBef>
                <a:spcPts val="800"/>
              </a:spcBef>
              <a:spcAft>
                <a:spcPts val="0"/>
              </a:spcAft>
              <a:buSzPts val="2000"/>
              <a:buChar char="▣"/>
              <a:defRPr/>
            </a:lvl1pPr>
            <a:lvl2pPr marL="1219170" lvl="1" indent="-474121">
              <a:spcBef>
                <a:spcPts val="0"/>
              </a:spcBef>
              <a:spcAft>
                <a:spcPts val="0"/>
              </a:spcAft>
              <a:buSzPts val="2000"/>
              <a:buChar char="○"/>
              <a:defRPr/>
            </a:lvl2pPr>
            <a:lvl3pPr marL="1828754" lvl="2" indent="-474121">
              <a:spcBef>
                <a:spcPts val="0"/>
              </a:spcBef>
              <a:spcAft>
                <a:spcPts val="0"/>
              </a:spcAft>
              <a:buSzPts val="2000"/>
              <a:buChar char="■"/>
              <a:defRPr/>
            </a:lvl3pPr>
            <a:lvl4pPr marL="2438339" lvl="3" indent="-474121">
              <a:spcBef>
                <a:spcPts val="0"/>
              </a:spcBef>
              <a:spcAft>
                <a:spcPts val="0"/>
              </a:spcAft>
              <a:buSzPts val="2000"/>
              <a:buChar char="●"/>
              <a:defRPr/>
            </a:lvl4pPr>
            <a:lvl5pPr marL="3047924" lvl="4" indent="-474121">
              <a:spcBef>
                <a:spcPts val="0"/>
              </a:spcBef>
              <a:spcAft>
                <a:spcPts val="0"/>
              </a:spcAft>
              <a:buSzPts val="2000"/>
              <a:buChar char="○"/>
              <a:defRPr/>
            </a:lvl5pPr>
            <a:lvl6pPr marL="3657509" lvl="5" indent="-474121">
              <a:spcBef>
                <a:spcPts val="0"/>
              </a:spcBef>
              <a:spcAft>
                <a:spcPts val="0"/>
              </a:spcAft>
              <a:buSzPts val="2000"/>
              <a:buChar char="■"/>
              <a:defRPr/>
            </a:lvl6pPr>
            <a:lvl7pPr marL="4267093" lvl="6" indent="-474121">
              <a:spcBef>
                <a:spcPts val="0"/>
              </a:spcBef>
              <a:spcAft>
                <a:spcPts val="0"/>
              </a:spcAft>
              <a:buSzPts val="2000"/>
              <a:buChar char="●"/>
              <a:defRPr/>
            </a:lvl7pPr>
            <a:lvl8pPr marL="4876678" lvl="7" indent="-474121">
              <a:spcBef>
                <a:spcPts val="0"/>
              </a:spcBef>
              <a:spcAft>
                <a:spcPts val="0"/>
              </a:spcAft>
              <a:buSzPts val="2000"/>
              <a:buChar char="○"/>
              <a:defRPr/>
            </a:lvl8pPr>
            <a:lvl9pPr marL="5486263" lvl="8" indent="-474121">
              <a:spcBef>
                <a:spcPts val="0"/>
              </a:spcBef>
              <a:spcAft>
                <a:spcPts val="0"/>
              </a:spcAft>
              <a:buSzPts val="2000"/>
              <a:buChar char="■"/>
              <a:defRPr/>
            </a:lvl9pPr>
          </a:lstStyle>
          <a:p>
            <a:endParaRPr/>
          </a:p>
        </p:txBody>
      </p:sp>
      <p:sp>
        <p:nvSpPr>
          <p:cNvPr id="25" name="Google Shape;25;p5"/>
          <p:cNvSpPr txBox="1">
            <a:spLocks noGrp="1"/>
          </p:cNvSpPr>
          <p:nvPr>
            <p:ph type="sldNum" idx="12"/>
          </p:nvPr>
        </p:nvSpPr>
        <p:spPr>
          <a:xfrm>
            <a:off x="5730200" y="5893117"/>
            <a:ext cx="731600" cy="524800"/>
          </a:xfrm>
          <a:prstGeom prst="rect">
            <a:avLst/>
          </a:prstGeom>
        </p:spPr>
        <p:txBody>
          <a:bodyPr spcFirstLastPara="1" wrap="square" lIns="91425" tIns="91425" rIns="91425" bIns="91425" anchor="b"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59002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518607" y="451075"/>
            <a:ext cx="11154800" cy="1016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highlight>
                  <a:srgbClr val="F3F3F3"/>
                </a:highlight>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3" name="Google Shape;33;p7"/>
          <p:cNvSpPr txBox="1">
            <a:spLocks noGrp="1"/>
          </p:cNvSpPr>
          <p:nvPr>
            <p:ph type="body" idx="1"/>
          </p:nvPr>
        </p:nvSpPr>
        <p:spPr>
          <a:xfrm>
            <a:off x="984787" y="1600200"/>
            <a:ext cx="3294800" cy="4233200"/>
          </a:xfrm>
          <a:prstGeom prst="rect">
            <a:avLst/>
          </a:prstGeom>
        </p:spPr>
        <p:txBody>
          <a:bodyPr spcFirstLastPara="1" wrap="square" lIns="91425" tIns="91425" rIns="91425" bIns="91425" anchor="t" anchorCtr="0">
            <a:noAutofit/>
          </a:bodyPr>
          <a:lstStyle>
            <a:lvl1pPr marL="609585" lvl="0" indent="-440256" rtl="0">
              <a:spcBef>
                <a:spcPts val="800"/>
              </a:spcBef>
              <a:spcAft>
                <a:spcPts val="0"/>
              </a:spcAft>
              <a:buSzPts val="1600"/>
              <a:buChar char="▣"/>
              <a:defRPr sz="2133"/>
            </a:lvl1pPr>
            <a:lvl2pPr marL="1219170" lvl="1" indent="-440256" rtl="0">
              <a:spcBef>
                <a:spcPts val="0"/>
              </a:spcBef>
              <a:spcAft>
                <a:spcPts val="0"/>
              </a:spcAft>
              <a:buSzPts val="1600"/>
              <a:buChar char="○"/>
              <a:defRPr sz="2133"/>
            </a:lvl2pPr>
            <a:lvl3pPr marL="1828754" lvl="2" indent="-440256" rtl="0">
              <a:spcBef>
                <a:spcPts val="0"/>
              </a:spcBef>
              <a:spcAft>
                <a:spcPts val="0"/>
              </a:spcAft>
              <a:buSzPts val="1600"/>
              <a:buChar char="■"/>
              <a:defRPr sz="2133"/>
            </a:lvl3pPr>
            <a:lvl4pPr marL="2438339" lvl="3" indent="-440256" rtl="0">
              <a:spcBef>
                <a:spcPts val="0"/>
              </a:spcBef>
              <a:spcAft>
                <a:spcPts val="0"/>
              </a:spcAft>
              <a:buSzPts val="1600"/>
              <a:buChar char="●"/>
              <a:defRPr sz="2133"/>
            </a:lvl4pPr>
            <a:lvl5pPr marL="3047924" lvl="4" indent="-440256" rtl="0">
              <a:spcBef>
                <a:spcPts val="0"/>
              </a:spcBef>
              <a:spcAft>
                <a:spcPts val="0"/>
              </a:spcAft>
              <a:buSzPts val="1600"/>
              <a:buChar char="○"/>
              <a:defRPr sz="2133"/>
            </a:lvl5pPr>
            <a:lvl6pPr marL="3657509" lvl="5" indent="-440256" rtl="0">
              <a:spcBef>
                <a:spcPts val="0"/>
              </a:spcBef>
              <a:spcAft>
                <a:spcPts val="0"/>
              </a:spcAft>
              <a:buSzPts val="1600"/>
              <a:buChar char="■"/>
              <a:defRPr sz="2133"/>
            </a:lvl6pPr>
            <a:lvl7pPr marL="4267093" lvl="6" indent="-440256" rtl="0">
              <a:spcBef>
                <a:spcPts val="0"/>
              </a:spcBef>
              <a:spcAft>
                <a:spcPts val="0"/>
              </a:spcAft>
              <a:buSzPts val="1600"/>
              <a:buChar char="●"/>
              <a:defRPr sz="2133"/>
            </a:lvl7pPr>
            <a:lvl8pPr marL="4876678" lvl="7" indent="-440256" rtl="0">
              <a:spcBef>
                <a:spcPts val="0"/>
              </a:spcBef>
              <a:spcAft>
                <a:spcPts val="0"/>
              </a:spcAft>
              <a:buSzPts val="1600"/>
              <a:buChar char="○"/>
              <a:defRPr sz="2133"/>
            </a:lvl8pPr>
            <a:lvl9pPr marL="5486263" lvl="8" indent="-440256" rtl="0">
              <a:spcBef>
                <a:spcPts val="0"/>
              </a:spcBef>
              <a:spcAft>
                <a:spcPts val="0"/>
              </a:spcAft>
              <a:buSzPts val="1600"/>
              <a:buChar char="■"/>
              <a:defRPr sz="2133"/>
            </a:lvl9pPr>
          </a:lstStyle>
          <a:p>
            <a:endParaRPr/>
          </a:p>
        </p:txBody>
      </p:sp>
      <p:sp>
        <p:nvSpPr>
          <p:cNvPr id="34" name="Google Shape;34;p7"/>
          <p:cNvSpPr txBox="1">
            <a:spLocks noGrp="1"/>
          </p:cNvSpPr>
          <p:nvPr>
            <p:ph type="body" idx="2"/>
          </p:nvPr>
        </p:nvSpPr>
        <p:spPr>
          <a:xfrm>
            <a:off x="4448600" y="1600200"/>
            <a:ext cx="3294800" cy="4233200"/>
          </a:xfrm>
          <a:prstGeom prst="rect">
            <a:avLst/>
          </a:prstGeom>
        </p:spPr>
        <p:txBody>
          <a:bodyPr spcFirstLastPara="1" wrap="square" lIns="91425" tIns="91425" rIns="91425" bIns="91425" anchor="t" anchorCtr="0">
            <a:noAutofit/>
          </a:bodyPr>
          <a:lstStyle>
            <a:lvl1pPr marL="609585" lvl="0" indent="-440256" rtl="0">
              <a:spcBef>
                <a:spcPts val="800"/>
              </a:spcBef>
              <a:spcAft>
                <a:spcPts val="0"/>
              </a:spcAft>
              <a:buSzPts val="1600"/>
              <a:buChar char="▣"/>
              <a:defRPr sz="2133"/>
            </a:lvl1pPr>
            <a:lvl2pPr marL="1219170" lvl="1" indent="-440256" rtl="0">
              <a:spcBef>
                <a:spcPts val="0"/>
              </a:spcBef>
              <a:spcAft>
                <a:spcPts val="0"/>
              </a:spcAft>
              <a:buSzPts val="1600"/>
              <a:buChar char="○"/>
              <a:defRPr sz="2133"/>
            </a:lvl2pPr>
            <a:lvl3pPr marL="1828754" lvl="2" indent="-440256" rtl="0">
              <a:spcBef>
                <a:spcPts val="0"/>
              </a:spcBef>
              <a:spcAft>
                <a:spcPts val="0"/>
              </a:spcAft>
              <a:buSzPts val="1600"/>
              <a:buChar char="■"/>
              <a:defRPr sz="2133"/>
            </a:lvl3pPr>
            <a:lvl4pPr marL="2438339" lvl="3" indent="-440256" rtl="0">
              <a:spcBef>
                <a:spcPts val="0"/>
              </a:spcBef>
              <a:spcAft>
                <a:spcPts val="0"/>
              </a:spcAft>
              <a:buSzPts val="1600"/>
              <a:buChar char="●"/>
              <a:defRPr sz="2133"/>
            </a:lvl4pPr>
            <a:lvl5pPr marL="3047924" lvl="4" indent="-440256" rtl="0">
              <a:spcBef>
                <a:spcPts val="0"/>
              </a:spcBef>
              <a:spcAft>
                <a:spcPts val="0"/>
              </a:spcAft>
              <a:buSzPts val="1600"/>
              <a:buChar char="○"/>
              <a:defRPr sz="2133"/>
            </a:lvl5pPr>
            <a:lvl6pPr marL="3657509" lvl="5" indent="-440256" rtl="0">
              <a:spcBef>
                <a:spcPts val="0"/>
              </a:spcBef>
              <a:spcAft>
                <a:spcPts val="0"/>
              </a:spcAft>
              <a:buSzPts val="1600"/>
              <a:buChar char="■"/>
              <a:defRPr sz="2133"/>
            </a:lvl6pPr>
            <a:lvl7pPr marL="4267093" lvl="6" indent="-440256" rtl="0">
              <a:spcBef>
                <a:spcPts val="0"/>
              </a:spcBef>
              <a:spcAft>
                <a:spcPts val="0"/>
              </a:spcAft>
              <a:buSzPts val="1600"/>
              <a:buChar char="●"/>
              <a:defRPr sz="2133"/>
            </a:lvl7pPr>
            <a:lvl8pPr marL="4876678" lvl="7" indent="-440256" rtl="0">
              <a:spcBef>
                <a:spcPts val="0"/>
              </a:spcBef>
              <a:spcAft>
                <a:spcPts val="0"/>
              </a:spcAft>
              <a:buSzPts val="1600"/>
              <a:buChar char="○"/>
              <a:defRPr sz="2133"/>
            </a:lvl8pPr>
            <a:lvl9pPr marL="5486263" lvl="8" indent="-440256" rtl="0">
              <a:spcBef>
                <a:spcPts val="0"/>
              </a:spcBef>
              <a:spcAft>
                <a:spcPts val="0"/>
              </a:spcAft>
              <a:buSzPts val="1600"/>
              <a:buChar char="■"/>
              <a:defRPr sz="2133"/>
            </a:lvl9pPr>
          </a:lstStyle>
          <a:p>
            <a:endParaRPr/>
          </a:p>
        </p:txBody>
      </p:sp>
      <p:sp>
        <p:nvSpPr>
          <p:cNvPr id="35" name="Google Shape;35;p7"/>
          <p:cNvSpPr txBox="1">
            <a:spLocks noGrp="1"/>
          </p:cNvSpPr>
          <p:nvPr>
            <p:ph type="body" idx="3"/>
          </p:nvPr>
        </p:nvSpPr>
        <p:spPr>
          <a:xfrm>
            <a:off x="7912413" y="1600200"/>
            <a:ext cx="3294800" cy="4233200"/>
          </a:xfrm>
          <a:prstGeom prst="rect">
            <a:avLst/>
          </a:prstGeom>
        </p:spPr>
        <p:txBody>
          <a:bodyPr spcFirstLastPara="1" wrap="square" lIns="91425" tIns="91425" rIns="91425" bIns="91425" anchor="t" anchorCtr="0">
            <a:noAutofit/>
          </a:bodyPr>
          <a:lstStyle>
            <a:lvl1pPr marL="609585" lvl="0" indent="-440256" rtl="0">
              <a:spcBef>
                <a:spcPts val="800"/>
              </a:spcBef>
              <a:spcAft>
                <a:spcPts val="0"/>
              </a:spcAft>
              <a:buSzPts val="1600"/>
              <a:buChar char="▣"/>
              <a:defRPr sz="2133"/>
            </a:lvl1pPr>
            <a:lvl2pPr marL="1219170" lvl="1" indent="-440256" rtl="0">
              <a:spcBef>
                <a:spcPts val="0"/>
              </a:spcBef>
              <a:spcAft>
                <a:spcPts val="0"/>
              </a:spcAft>
              <a:buSzPts val="1600"/>
              <a:buChar char="○"/>
              <a:defRPr sz="2133"/>
            </a:lvl2pPr>
            <a:lvl3pPr marL="1828754" lvl="2" indent="-440256" rtl="0">
              <a:spcBef>
                <a:spcPts val="0"/>
              </a:spcBef>
              <a:spcAft>
                <a:spcPts val="0"/>
              </a:spcAft>
              <a:buSzPts val="1600"/>
              <a:buChar char="■"/>
              <a:defRPr sz="2133"/>
            </a:lvl3pPr>
            <a:lvl4pPr marL="2438339" lvl="3" indent="-440256" rtl="0">
              <a:spcBef>
                <a:spcPts val="0"/>
              </a:spcBef>
              <a:spcAft>
                <a:spcPts val="0"/>
              </a:spcAft>
              <a:buSzPts val="1600"/>
              <a:buChar char="●"/>
              <a:defRPr sz="2133"/>
            </a:lvl4pPr>
            <a:lvl5pPr marL="3047924" lvl="4" indent="-440256" rtl="0">
              <a:spcBef>
                <a:spcPts val="0"/>
              </a:spcBef>
              <a:spcAft>
                <a:spcPts val="0"/>
              </a:spcAft>
              <a:buSzPts val="1600"/>
              <a:buChar char="○"/>
              <a:defRPr sz="2133"/>
            </a:lvl5pPr>
            <a:lvl6pPr marL="3657509" lvl="5" indent="-440256" rtl="0">
              <a:spcBef>
                <a:spcPts val="0"/>
              </a:spcBef>
              <a:spcAft>
                <a:spcPts val="0"/>
              </a:spcAft>
              <a:buSzPts val="1600"/>
              <a:buChar char="■"/>
              <a:defRPr sz="2133"/>
            </a:lvl6pPr>
            <a:lvl7pPr marL="4267093" lvl="6" indent="-440256" rtl="0">
              <a:spcBef>
                <a:spcPts val="0"/>
              </a:spcBef>
              <a:spcAft>
                <a:spcPts val="0"/>
              </a:spcAft>
              <a:buSzPts val="1600"/>
              <a:buChar char="●"/>
              <a:defRPr sz="2133"/>
            </a:lvl7pPr>
            <a:lvl8pPr marL="4876678" lvl="7" indent="-440256" rtl="0">
              <a:spcBef>
                <a:spcPts val="0"/>
              </a:spcBef>
              <a:spcAft>
                <a:spcPts val="0"/>
              </a:spcAft>
              <a:buSzPts val="1600"/>
              <a:buChar char="○"/>
              <a:defRPr sz="2133"/>
            </a:lvl8pPr>
            <a:lvl9pPr marL="5486263" lvl="8" indent="-440256" rtl="0">
              <a:spcBef>
                <a:spcPts val="0"/>
              </a:spcBef>
              <a:spcAft>
                <a:spcPts val="0"/>
              </a:spcAft>
              <a:buSzPts val="1600"/>
              <a:buChar char="■"/>
              <a:defRPr sz="2133"/>
            </a:lvl9pPr>
          </a:lstStyle>
          <a:p>
            <a:endParaRPr/>
          </a:p>
        </p:txBody>
      </p:sp>
      <p:sp>
        <p:nvSpPr>
          <p:cNvPr id="36" name="Google Shape;36;p7"/>
          <p:cNvSpPr txBox="1">
            <a:spLocks noGrp="1"/>
          </p:cNvSpPr>
          <p:nvPr>
            <p:ph type="sldNum" idx="12"/>
          </p:nvPr>
        </p:nvSpPr>
        <p:spPr>
          <a:xfrm>
            <a:off x="5730200" y="5893117"/>
            <a:ext cx="731600" cy="524800"/>
          </a:xfrm>
          <a:prstGeom prst="rect">
            <a:avLst/>
          </a:prstGeom>
        </p:spPr>
        <p:txBody>
          <a:bodyPr spcFirstLastPara="1" wrap="square" lIns="91425" tIns="91425" rIns="91425" bIns="91425" anchor="b"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19454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518607" y="451075"/>
            <a:ext cx="11154800" cy="1016800"/>
          </a:xfrm>
          <a:prstGeom prst="rect">
            <a:avLst/>
          </a:prstGeom>
        </p:spPr>
        <p:txBody>
          <a:bodyPr spcFirstLastPara="1" wrap="square" lIns="91425" tIns="91425" rIns="91425" bIns="91425" anchor="ctr" anchorCtr="0">
            <a:noAutofit/>
          </a:bodyPr>
          <a:lstStyle>
            <a:lvl1pPr lvl="0">
              <a:spcBef>
                <a:spcPts val="0"/>
              </a:spcBef>
              <a:spcAft>
                <a:spcPts val="0"/>
              </a:spcAft>
              <a:buSzPts val="1600"/>
              <a:buNone/>
              <a:defRPr>
                <a:highlight>
                  <a:srgbClr val="F3F3F3"/>
                </a:highlight>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39" name="Google Shape;39;p8"/>
          <p:cNvSpPr txBox="1">
            <a:spLocks noGrp="1"/>
          </p:cNvSpPr>
          <p:nvPr>
            <p:ph type="sldNum" idx="12"/>
          </p:nvPr>
        </p:nvSpPr>
        <p:spPr>
          <a:xfrm>
            <a:off x="5730200" y="5893117"/>
            <a:ext cx="731600" cy="524800"/>
          </a:xfrm>
          <a:prstGeom prst="rect">
            <a:avLst/>
          </a:prstGeom>
        </p:spPr>
        <p:txBody>
          <a:bodyPr spcFirstLastPara="1" wrap="square" lIns="91425" tIns="91425" rIns="91425" bIns="91425" anchor="b"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06703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7" name="Rectangle 6"/>
          <p:cNvSpPr/>
          <p:nvPr/>
        </p:nvSpPr>
        <p:spPr>
          <a:xfrm>
            <a:off x="446533" y="3085765"/>
            <a:ext cx="11262867"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1020432"/>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3" y="2495446"/>
            <a:ext cx="10993547" cy="590321"/>
          </a:xfrm>
        </p:spPr>
        <p:txBody>
          <a:bodyPr anchor="t">
            <a:normAutofit/>
          </a:bodyPr>
          <a:lstStyle>
            <a:lvl1pPr marL="0" indent="0" algn="l">
              <a:buNone/>
              <a:defRPr sz="1600" cap="all">
                <a:solidFill>
                  <a:schemeClr val="accent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8"/>
            <a:ext cx="2844800" cy="365125"/>
          </a:xfrm>
        </p:spPr>
        <p:txBody>
          <a:bodyPr/>
          <a:lstStyle>
            <a:lvl1pPr>
              <a:defRPr>
                <a:solidFill>
                  <a:schemeClr val="accent1">
                    <a:lumMod val="75000"/>
                    <a:lumOff val="25000"/>
                  </a:schemeClr>
                </a:solidFill>
              </a:defRPr>
            </a:lvl1pPr>
          </a:lstStyle>
          <a:p>
            <a:fld id="{DFDA6697-C0A1-4459-AE41-4D616CB5FB04}" type="datetimeFigureOut">
              <a:rPr lang="en-US" smtClean="0"/>
              <a:t>3/22/23</a:t>
            </a:fld>
            <a:endParaRPr lang="en-US"/>
          </a:p>
        </p:txBody>
      </p:sp>
      <p:sp>
        <p:nvSpPr>
          <p:cNvPr id="5" name="Footer Placeholder 4"/>
          <p:cNvSpPr>
            <a:spLocks noGrp="1"/>
          </p:cNvSpPr>
          <p:nvPr>
            <p:ph type="ftr" sz="quarter" idx="11"/>
          </p:nvPr>
        </p:nvSpPr>
        <p:spPr>
          <a:xfrm>
            <a:off x="581192" y="5951812"/>
            <a:ext cx="6917211"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8"/>
            <a:ext cx="1016440" cy="365125"/>
          </a:xfrm>
        </p:spPr>
        <p:txBody>
          <a:bodyPr/>
          <a:lstStyle>
            <a:lvl1pPr>
              <a:defRPr>
                <a:solidFill>
                  <a:schemeClr val="accent1">
                    <a:lumMod val="75000"/>
                    <a:lumOff val="25000"/>
                  </a:schemeClr>
                </a:solidFill>
              </a:defRPr>
            </a:lvl1pPr>
          </a:lstStyle>
          <a:p>
            <a:fld id="{0140EACA-9286-4B62-9616-2F3104E00830}" type="slidenum">
              <a:rPr lang="en-US" smtClean="0"/>
              <a:t>‹#›</a:t>
            </a:fld>
            <a:endParaRPr lang="en-US"/>
          </a:p>
        </p:txBody>
      </p:sp>
    </p:spTree>
    <p:extLst>
      <p:ext uri="{BB962C8B-B14F-4D97-AF65-F5344CB8AC3E}">
        <p14:creationId xmlns:p14="http://schemas.microsoft.com/office/powerpoint/2010/main" val="3568082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5" y="614407"/>
            <a:ext cx="11309339" cy="11892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4" y="2180498"/>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342A5D-AF01-4598-8231-01F481F34B88}" type="datetime1">
              <a:rPr lang="en-US" smtClean="0"/>
              <a:t>3/22/23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1" y="5956138"/>
            <a:ext cx="1052508" cy="365125"/>
          </a:xfrm>
        </p:spPr>
        <p:txBody>
          <a:bodyPr/>
          <a:lstStyle/>
          <a:p>
            <a:fld id="{E1709856-29CB-4854-8366-9CB25EED17F5}" type="slidenum">
              <a:rPr lang="en-US" smtClean="0"/>
              <a:t>‹#›</a:t>
            </a:fld>
            <a:endParaRPr lang="en-US"/>
          </a:p>
        </p:txBody>
      </p:sp>
    </p:spTree>
    <p:extLst>
      <p:ext uri="{BB962C8B-B14F-4D97-AF65-F5344CB8AC3E}">
        <p14:creationId xmlns:p14="http://schemas.microsoft.com/office/powerpoint/2010/main" val="115656399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8" y="5141975"/>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4" y="3043911"/>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4" y="4541418"/>
            <a:ext cx="11029615" cy="600556"/>
          </a:xfrm>
        </p:spPr>
        <p:txBody>
          <a:bodyPr anchor="t">
            <a:normAutofit/>
          </a:bodyPr>
          <a:lstStyle>
            <a:lvl1pPr marL="0" indent="0" algn="l">
              <a:buNone/>
              <a:defRPr sz="1800" cap="all">
                <a:solidFill>
                  <a:schemeClr val="accent2"/>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DFDA6697-C0A1-4459-AE41-4D616CB5FB04}" type="datetimeFigureOut">
              <a:rPr lang="en-US" smtClean="0"/>
              <a:t>3/22/23</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0140EACA-9286-4B62-9616-2F3104E00830}" type="slidenum">
              <a:rPr lang="en-US" smtClean="0"/>
              <a:t>‹#›</a:t>
            </a:fld>
            <a:endParaRPr lang="en-US"/>
          </a:p>
        </p:txBody>
      </p:sp>
    </p:spTree>
    <p:extLst>
      <p:ext uri="{BB962C8B-B14F-4D97-AF65-F5344CB8AC3E}">
        <p14:creationId xmlns:p14="http://schemas.microsoft.com/office/powerpoint/2010/main" val="2607341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white" type="blank">
  <p:cSld name="Blank white">
    <p:spTree>
      <p:nvGrpSpPr>
        <p:cNvPr id="1" name="Shape 43"/>
        <p:cNvGrpSpPr/>
        <p:nvPr/>
      </p:nvGrpSpPr>
      <p:grpSpPr>
        <a:xfrm>
          <a:off x="0" y="0"/>
          <a:ext cx="0" cy="0"/>
          <a:chOff x="0" y="0"/>
          <a:chExt cx="0" cy="0"/>
        </a:xfrm>
      </p:grpSpPr>
      <p:sp>
        <p:nvSpPr>
          <p:cNvPr id="44" name="Google Shape;44;p10"/>
          <p:cNvSpPr txBox="1">
            <a:spLocks noGrp="1"/>
          </p:cNvSpPr>
          <p:nvPr>
            <p:ph type="sldNum" idx="12"/>
          </p:nvPr>
        </p:nvSpPr>
        <p:spPr>
          <a:xfrm>
            <a:off x="5730200" y="5893117"/>
            <a:ext cx="731600" cy="524800"/>
          </a:xfrm>
          <a:prstGeom prst="rect">
            <a:avLst/>
          </a:prstGeom>
        </p:spPr>
        <p:txBody>
          <a:bodyPr spcFirstLastPara="1" wrap="square" lIns="91425" tIns="91425" rIns="91425" bIns="91425" anchor="b"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467" b="0" i="0" u="none" strike="noStrike" kern="1200" cap="none" spc="0" normalizeH="0" baseline="0" noProof="0" smtClean="0">
                <a:ln>
                  <a:noFill/>
                </a:ln>
                <a:solidFill>
                  <a:srgbClr val="CCCCCC"/>
                </a:solidFill>
                <a:effectLst/>
                <a:uLnTx/>
                <a:uFillTx/>
                <a:latin typeface="PT Serif"/>
                <a:sym typeface="PT Serif"/>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 sz="1467" b="0" i="0" u="none" strike="noStrike" kern="1200" cap="none" spc="0" normalizeH="0" baseline="0" noProof="0">
              <a:ln>
                <a:noFill/>
              </a:ln>
              <a:solidFill>
                <a:srgbClr val="CCCCCC"/>
              </a:solidFill>
              <a:effectLst/>
              <a:uLnTx/>
              <a:uFillTx/>
              <a:latin typeface="PT Serif"/>
              <a:sym typeface="PT Serif"/>
            </a:endParaRPr>
          </a:p>
        </p:txBody>
      </p:sp>
    </p:spTree>
    <p:extLst>
      <p:ext uri="{BB962C8B-B14F-4D97-AF65-F5344CB8AC3E}">
        <p14:creationId xmlns:p14="http://schemas.microsoft.com/office/powerpoint/2010/main" val="996930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2"/>
        <p:cNvGrpSpPr/>
        <p:nvPr/>
      </p:nvGrpSpPr>
      <p:grpSpPr>
        <a:xfrm>
          <a:off x="0" y="0"/>
          <a:ext cx="0" cy="0"/>
          <a:chOff x="0" y="0"/>
          <a:chExt cx="0" cy="0"/>
        </a:xfrm>
      </p:grpSpPr>
      <p:sp>
        <p:nvSpPr>
          <p:cNvPr id="23" name="Google Shape;23;p85"/>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85"/>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5" name="Google Shape;25;p8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8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28" name="Google Shape;28;p85" descr="http://ucpa.ucsd.edu/img/guidelines/gl-4-seal.png"/>
          <p:cNvPicPr preferRelativeResize="0"/>
          <p:nvPr/>
        </p:nvPicPr>
        <p:blipFill rotWithShape="1">
          <a:blip r:embed="rId2">
            <a:alphaModFix/>
          </a:blip>
          <a:srcRect/>
          <a:stretch/>
        </p:blipFill>
        <p:spPr>
          <a:xfrm>
            <a:off x="10398235" y="44451"/>
            <a:ext cx="2134037" cy="960316"/>
          </a:xfrm>
          <a:prstGeom prst="rect">
            <a:avLst/>
          </a:prstGeom>
          <a:noFill/>
          <a:ln>
            <a:noFill/>
          </a:ln>
        </p:spPr>
      </p:pic>
    </p:spTree>
    <p:extLst>
      <p:ext uri="{BB962C8B-B14F-4D97-AF65-F5344CB8AC3E}">
        <p14:creationId xmlns:p14="http://schemas.microsoft.com/office/powerpoint/2010/main" val="3404762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9"/>
        <p:cNvGrpSpPr/>
        <p:nvPr/>
      </p:nvGrpSpPr>
      <p:grpSpPr>
        <a:xfrm>
          <a:off x="0" y="0"/>
          <a:ext cx="0" cy="0"/>
          <a:chOff x="0" y="0"/>
          <a:chExt cx="0" cy="0"/>
        </a:xfrm>
      </p:grpSpPr>
      <p:sp>
        <p:nvSpPr>
          <p:cNvPr id="30" name="Google Shape;30;p8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8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8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33" name="Google Shape;33;p86" descr="http://ucpa.ucsd.edu/img/guidelines/gl-4-seal.png"/>
          <p:cNvPicPr preferRelativeResize="0"/>
          <p:nvPr/>
        </p:nvPicPr>
        <p:blipFill rotWithShape="1">
          <a:blip r:embed="rId2">
            <a:alphaModFix/>
          </a:blip>
          <a:srcRect/>
          <a:stretch/>
        </p:blipFill>
        <p:spPr>
          <a:xfrm>
            <a:off x="10398235" y="44451"/>
            <a:ext cx="2134037" cy="960316"/>
          </a:xfrm>
          <a:prstGeom prst="rect">
            <a:avLst/>
          </a:prstGeom>
          <a:noFill/>
          <a:ln>
            <a:noFill/>
          </a:ln>
        </p:spPr>
      </p:pic>
    </p:spTree>
    <p:extLst>
      <p:ext uri="{BB962C8B-B14F-4D97-AF65-F5344CB8AC3E}">
        <p14:creationId xmlns:p14="http://schemas.microsoft.com/office/powerpoint/2010/main" val="2154617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4"/>
        <p:cNvGrpSpPr/>
        <p:nvPr/>
      </p:nvGrpSpPr>
      <p:grpSpPr>
        <a:xfrm>
          <a:off x="0" y="0"/>
          <a:ext cx="0" cy="0"/>
          <a:chOff x="0" y="0"/>
          <a:chExt cx="0" cy="0"/>
        </a:xfrm>
      </p:grpSpPr>
      <p:sp>
        <p:nvSpPr>
          <p:cNvPr id="35" name="Google Shape;35;p87"/>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87"/>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7" name="Google Shape;37;p8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8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8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40" name="Google Shape;40;p87" descr="http://ucpa.ucsd.edu/img/guidelines/gl-4-seal.png"/>
          <p:cNvPicPr preferRelativeResize="0"/>
          <p:nvPr/>
        </p:nvPicPr>
        <p:blipFill rotWithShape="1">
          <a:blip r:embed="rId2">
            <a:alphaModFix/>
          </a:blip>
          <a:srcRect/>
          <a:stretch/>
        </p:blipFill>
        <p:spPr>
          <a:xfrm>
            <a:off x="10398235" y="44451"/>
            <a:ext cx="2134037" cy="960316"/>
          </a:xfrm>
          <a:prstGeom prst="rect">
            <a:avLst/>
          </a:prstGeom>
          <a:noFill/>
          <a:ln>
            <a:noFill/>
          </a:ln>
        </p:spPr>
      </p:pic>
    </p:spTree>
    <p:extLst>
      <p:ext uri="{BB962C8B-B14F-4D97-AF65-F5344CB8AC3E}">
        <p14:creationId xmlns:p14="http://schemas.microsoft.com/office/powerpoint/2010/main" val="2049381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1"/>
        <p:cNvGrpSpPr/>
        <p:nvPr/>
      </p:nvGrpSpPr>
      <p:grpSpPr>
        <a:xfrm>
          <a:off x="0" y="0"/>
          <a:ext cx="0" cy="0"/>
          <a:chOff x="0" y="0"/>
          <a:chExt cx="0" cy="0"/>
        </a:xfrm>
      </p:grpSpPr>
      <p:sp>
        <p:nvSpPr>
          <p:cNvPr id="42" name="Google Shape;42;p88"/>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88"/>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4" name="Google Shape;44;p88"/>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5" name="Google Shape;45;p8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8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8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48" name="Google Shape;48;p88" descr="http://ucpa.ucsd.edu/img/guidelines/gl-4-seal.png"/>
          <p:cNvPicPr preferRelativeResize="0"/>
          <p:nvPr/>
        </p:nvPicPr>
        <p:blipFill rotWithShape="1">
          <a:blip r:embed="rId2">
            <a:alphaModFix/>
          </a:blip>
          <a:srcRect/>
          <a:stretch/>
        </p:blipFill>
        <p:spPr>
          <a:xfrm>
            <a:off x="10398235" y="44451"/>
            <a:ext cx="2134037" cy="960316"/>
          </a:xfrm>
          <a:prstGeom prst="rect">
            <a:avLst/>
          </a:prstGeom>
          <a:noFill/>
          <a:ln>
            <a:noFill/>
          </a:ln>
        </p:spPr>
      </p:pic>
    </p:spTree>
    <p:extLst>
      <p:ext uri="{BB962C8B-B14F-4D97-AF65-F5344CB8AC3E}">
        <p14:creationId xmlns:p14="http://schemas.microsoft.com/office/powerpoint/2010/main" val="2260119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9"/>
        <p:cNvGrpSpPr/>
        <p:nvPr/>
      </p:nvGrpSpPr>
      <p:grpSpPr>
        <a:xfrm>
          <a:off x="0" y="0"/>
          <a:ext cx="0" cy="0"/>
          <a:chOff x="0" y="0"/>
          <a:chExt cx="0" cy="0"/>
        </a:xfrm>
      </p:grpSpPr>
      <p:sp>
        <p:nvSpPr>
          <p:cNvPr id="50" name="Google Shape;50;p89"/>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9"/>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2" name="Google Shape;52;p89"/>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3" name="Google Shape;53;p89"/>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4" name="Google Shape;54;p89"/>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5" name="Google Shape;55;p8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58" name="Google Shape;58;p89" descr="http://ucpa.ucsd.edu/img/guidelines/gl-4-seal.png"/>
          <p:cNvPicPr preferRelativeResize="0"/>
          <p:nvPr/>
        </p:nvPicPr>
        <p:blipFill rotWithShape="1">
          <a:blip r:embed="rId2">
            <a:alphaModFix/>
          </a:blip>
          <a:srcRect/>
          <a:stretch/>
        </p:blipFill>
        <p:spPr>
          <a:xfrm>
            <a:off x="10398235" y="44451"/>
            <a:ext cx="2134037" cy="960316"/>
          </a:xfrm>
          <a:prstGeom prst="rect">
            <a:avLst/>
          </a:prstGeom>
          <a:noFill/>
          <a:ln>
            <a:noFill/>
          </a:ln>
        </p:spPr>
      </p:pic>
    </p:spTree>
    <p:extLst>
      <p:ext uri="{BB962C8B-B14F-4D97-AF65-F5344CB8AC3E}">
        <p14:creationId xmlns:p14="http://schemas.microsoft.com/office/powerpoint/2010/main" val="2411174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9"/>
        <p:cNvGrpSpPr/>
        <p:nvPr/>
      </p:nvGrpSpPr>
      <p:grpSpPr>
        <a:xfrm>
          <a:off x="0" y="0"/>
          <a:ext cx="0" cy="0"/>
          <a:chOff x="0" y="0"/>
          <a:chExt cx="0" cy="0"/>
        </a:xfrm>
      </p:grpSpPr>
      <p:sp>
        <p:nvSpPr>
          <p:cNvPr id="60" name="Google Shape;60;p9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9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9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64" name="Google Shape;64;p90" descr="http://ucpa.ucsd.edu/img/guidelines/gl-4-seal.png"/>
          <p:cNvPicPr preferRelativeResize="0"/>
          <p:nvPr/>
        </p:nvPicPr>
        <p:blipFill rotWithShape="1">
          <a:blip r:embed="rId2">
            <a:alphaModFix/>
          </a:blip>
          <a:srcRect/>
          <a:stretch/>
        </p:blipFill>
        <p:spPr>
          <a:xfrm>
            <a:off x="10398235" y="44451"/>
            <a:ext cx="2134037" cy="960316"/>
          </a:xfrm>
          <a:prstGeom prst="rect">
            <a:avLst/>
          </a:prstGeom>
          <a:noFill/>
          <a:ln>
            <a:noFill/>
          </a:ln>
        </p:spPr>
      </p:pic>
    </p:spTree>
    <p:extLst>
      <p:ext uri="{BB962C8B-B14F-4D97-AF65-F5344CB8AC3E}">
        <p14:creationId xmlns:p14="http://schemas.microsoft.com/office/powerpoint/2010/main" val="5507416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5"/>
        <p:cNvGrpSpPr/>
        <p:nvPr/>
      </p:nvGrpSpPr>
      <p:grpSpPr>
        <a:xfrm>
          <a:off x="0" y="0"/>
          <a:ext cx="0" cy="0"/>
          <a:chOff x="0" y="0"/>
          <a:chExt cx="0" cy="0"/>
        </a:xfrm>
      </p:grpSpPr>
      <p:sp>
        <p:nvSpPr>
          <p:cNvPr id="66" name="Google Shape;66;p91"/>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91"/>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8" name="Google Shape;68;p91"/>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9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9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9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72" name="Google Shape;72;p91" descr="http://ucpa.ucsd.edu/img/guidelines/gl-4-seal.png"/>
          <p:cNvPicPr preferRelativeResize="0"/>
          <p:nvPr/>
        </p:nvPicPr>
        <p:blipFill rotWithShape="1">
          <a:blip r:embed="rId2">
            <a:alphaModFix/>
          </a:blip>
          <a:srcRect/>
          <a:stretch/>
        </p:blipFill>
        <p:spPr>
          <a:xfrm>
            <a:off x="10398235" y="44451"/>
            <a:ext cx="2134037" cy="960316"/>
          </a:xfrm>
          <a:prstGeom prst="rect">
            <a:avLst/>
          </a:prstGeom>
          <a:noFill/>
          <a:ln>
            <a:noFill/>
          </a:ln>
        </p:spPr>
      </p:pic>
    </p:spTree>
    <p:extLst>
      <p:ext uri="{BB962C8B-B14F-4D97-AF65-F5344CB8AC3E}">
        <p14:creationId xmlns:p14="http://schemas.microsoft.com/office/powerpoint/2010/main" val="41818411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3"/>
        <p:cNvGrpSpPr/>
        <p:nvPr/>
      </p:nvGrpSpPr>
      <p:grpSpPr>
        <a:xfrm>
          <a:off x="0" y="0"/>
          <a:ext cx="0" cy="0"/>
          <a:chOff x="0" y="0"/>
          <a:chExt cx="0" cy="0"/>
        </a:xfrm>
      </p:grpSpPr>
      <p:sp>
        <p:nvSpPr>
          <p:cNvPr id="74" name="Google Shape;74;p92"/>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92"/>
          <p:cNvSpPr>
            <a:spLocks noGrp="1"/>
          </p:cNvSpPr>
          <p:nvPr>
            <p:ph type="pic" idx="2"/>
          </p:nvPr>
        </p:nvSpPr>
        <p:spPr>
          <a:xfrm>
            <a:off x="2389717" y="612775"/>
            <a:ext cx="73152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6" name="Google Shape;76;p92"/>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7" name="Google Shape;77;p9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9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9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80" name="Google Shape;80;p92" descr="http://ucpa.ucsd.edu/img/guidelines/gl-4-seal.png"/>
          <p:cNvPicPr preferRelativeResize="0"/>
          <p:nvPr/>
        </p:nvPicPr>
        <p:blipFill rotWithShape="1">
          <a:blip r:embed="rId2">
            <a:alphaModFix/>
          </a:blip>
          <a:srcRect/>
          <a:stretch/>
        </p:blipFill>
        <p:spPr>
          <a:xfrm>
            <a:off x="10398235" y="44451"/>
            <a:ext cx="2134037" cy="960316"/>
          </a:xfrm>
          <a:prstGeom prst="rect">
            <a:avLst/>
          </a:prstGeom>
          <a:noFill/>
          <a:ln>
            <a:noFill/>
          </a:ln>
        </p:spPr>
      </p:pic>
    </p:spTree>
    <p:extLst>
      <p:ext uri="{BB962C8B-B14F-4D97-AF65-F5344CB8AC3E}">
        <p14:creationId xmlns:p14="http://schemas.microsoft.com/office/powerpoint/2010/main" val="16428058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81"/>
        <p:cNvGrpSpPr/>
        <p:nvPr/>
      </p:nvGrpSpPr>
      <p:grpSpPr>
        <a:xfrm>
          <a:off x="0" y="0"/>
          <a:ext cx="0" cy="0"/>
          <a:chOff x="0" y="0"/>
          <a:chExt cx="0" cy="0"/>
        </a:xfrm>
      </p:grpSpPr>
      <p:sp>
        <p:nvSpPr>
          <p:cNvPr id="82" name="Google Shape;82;p9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93"/>
          <p:cNvSpPr txBox="1">
            <a:spLocks noGrp="1"/>
          </p:cNvSpPr>
          <p:nvPr>
            <p:ph type="body" idx="1"/>
          </p:nvPr>
        </p:nvSpPr>
        <p:spPr>
          <a:xfrm rot="5400000">
            <a:off x="3833019" y="-1623219"/>
            <a:ext cx="4525963" cy="10972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4" name="Google Shape;84;p9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9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9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87" name="Google Shape;87;p93" descr="http://ucpa.ucsd.edu/img/guidelines/gl-4-seal.png"/>
          <p:cNvPicPr preferRelativeResize="0"/>
          <p:nvPr/>
        </p:nvPicPr>
        <p:blipFill rotWithShape="1">
          <a:blip r:embed="rId2">
            <a:alphaModFix/>
          </a:blip>
          <a:srcRect/>
          <a:stretch/>
        </p:blipFill>
        <p:spPr>
          <a:xfrm>
            <a:off x="10398235" y="44451"/>
            <a:ext cx="2134037" cy="960316"/>
          </a:xfrm>
          <a:prstGeom prst="rect">
            <a:avLst/>
          </a:prstGeom>
          <a:noFill/>
          <a:ln>
            <a:noFill/>
          </a:ln>
        </p:spPr>
      </p:pic>
    </p:spTree>
    <p:extLst>
      <p:ext uri="{BB962C8B-B14F-4D97-AF65-F5344CB8AC3E}">
        <p14:creationId xmlns:p14="http://schemas.microsoft.com/office/powerpoint/2010/main" val="6267234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8"/>
        <p:cNvGrpSpPr/>
        <p:nvPr/>
      </p:nvGrpSpPr>
      <p:grpSpPr>
        <a:xfrm>
          <a:off x="0" y="0"/>
          <a:ext cx="0" cy="0"/>
          <a:chOff x="0" y="0"/>
          <a:chExt cx="0" cy="0"/>
        </a:xfrm>
      </p:grpSpPr>
      <p:sp>
        <p:nvSpPr>
          <p:cNvPr id="89" name="Google Shape;89;p94"/>
          <p:cNvSpPr txBox="1">
            <a:spLocks noGrp="1"/>
          </p:cNvSpPr>
          <p:nvPr>
            <p:ph type="title"/>
          </p:nvPr>
        </p:nvSpPr>
        <p:spPr>
          <a:xfrm rot="5400000">
            <a:off x="7285038" y="1828800"/>
            <a:ext cx="5851525"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94"/>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1" name="Google Shape;91;p9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9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9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94" name="Google Shape;94;p94" descr="http://ucpa.ucsd.edu/img/guidelines/gl-4-seal.png"/>
          <p:cNvPicPr preferRelativeResize="0"/>
          <p:nvPr/>
        </p:nvPicPr>
        <p:blipFill rotWithShape="1">
          <a:blip r:embed="rId2">
            <a:alphaModFix/>
          </a:blip>
          <a:srcRect/>
          <a:stretch/>
        </p:blipFill>
        <p:spPr>
          <a:xfrm>
            <a:off x="10398235" y="44451"/>
            <a:ext cx="2134037" cy="960316"/>
          </a:xfrm>
          <a:prstGeom prst="rect">
            <a:avLst/>
          </a:prstGeom>
          <a:noFill/>
          <a:ln>
            <a:noFill/>
          </a:ln>
        </p:spPr>
      </p:pic>
    </p:spTree>
    <p:extLst>
      <p:ext uri="{BB962C8B-B14F-4D97-AF65-F5344CB8AC3E}">
        <p14:creationId xmlns:p14="http://schemas.microsoft.com/office/powerpoint/2010/main" val="2698717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type="tx">
  <p:cSld name="Title Slide">
    <p:spTree>
      <p:nvGrpSpPr>
        <p:cNvPr id="1" name="Shape 176"/>
        <p:cNvGrpSpPr/>
        <p:nvPr/>
      </p:nvGrpSpPr>
      <p:grpSpPr>
        <a:xfrm>
          <a:off x="0" y="0"/>
          <a:ext cx="0" cy="0"/>
          <a:chOff x="0" y="0"/>
          <a:chExt cx="0" cy="0"/>
        </a:xfrm>
      </p:grpSpPr>
      <p:sp>
        <p:nvSpPr>
          <p:cNvPr id="177" name="Google Shape;177;gd5c5d705b8_6_6"/>
          <p:cNvSpPr txBox="1">
            <a:spLocks noGrp="1"/>
          </p:cNvSpPr>
          <p:nvPr>
            <p:ph type="title"/>
          </p:nvPr>
        </p:nvSpPr>
        <p:spPr>
          <a:xfrm>
            <a:off x="609639" y="272520"/>
            <a:ext cx="10970579" cy="11430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gd5c5d705b8_6_6"/>
          <p:cNvSpPr txBox="1">
            <a:spLocks noGrp="1"/>
          </p:cNvSpPr>
          <p:nvPr>
            <p:ph type="subTitle" idx="1"/>
          </p:nvPr>
        </p:nvSpPr>
        <p:spPr>
          <a:xfrm>
            <a:off x="609639" y="1604880"/>
            <a:ext cx="10970579" cy="397512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177496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Slide" type="blank">
  <p:cSld name="Blank Slide">
    <p:spTree>
      <p:nvGrpSpPr>
        <p:cNvPr id="1" name="Shape 179"/>
        <p:cNvGrpSpPr/>
        <p:nvPr/>
      </p:nvGrpSpPr>
      <p:grpSpPr>
        <a:xfrm>
          <a:off x="0" y="0"/>
          <a:ext cx="0" cy="0"/>
          <a:chOff x="0" y="0"/>
          <a:chExt cx="0" cy="0"/>
        </a:xfrm>
      </p:grpSpPr>
    </p:spTree>
    <p:extLst>
      <p:ext uri="{BB962C8B-B14F-4D97-AF65-F5344CB8AC3E}">
        <p14:creationId xmlns:p14="http://schemas.microsoft.com/office/powerpoint/2010/main" val="26728153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Content" type="obj">
  <p:cSld name="Title, Content">
    <p:spTree>
      <p:nvGrpSpPr>
        <p:cNvPr id="1" name="Shape 180"/>
        <p:cNvGrpSpPr/>
        <p:nvPr/>
      </p:nvGrpSpPr>
      <p:grpSpPr>
        <a:xfrm>
          <a:off x="0" y="0"/>
          <a:ext cx="0" cy="0"/>
          <a:chOff x="0" y="0"/>
          <a:chExt cx="0" cy="0"/>
        </a:xfrm>
      </p:grpSpPr>
      <p:sp>
        <p:nvSpPr>
          <p:cNvPr id="181" name="Google Shape;181;gd5c5d705b8_6_10"/>
          <p:cNvSpPr txBox="1">
            <a:spLocks noGrp="1"/>
          </p:cNvSpPr>
          <p:nvPr>
            <p:ph type="title"/>
          </p:nvPr>
        </p:nvSpPr>
        <p:spPr>
          <a:xfrm>
            <a:off x="609639" y="272520"/>
            <a:ext cx="10970579" cy="11430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gd5c5d705b8_6_10"/>
          <p:cNvSpPr txBox="1">
            <a:spLocks noGrp="1"/>
          </p:cNvSpPr>
          <p:nvPr>
            <p:ph type="body" idx="1"/>
          </p:nvPr>
        </p:nvSpPr>
        <p:spPr>
          <a:xfrm>
            <a:off x="609639" y="1604880"/>
            <a:ext cx="10970579" cy="3975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extLst>
      <p:ext uri="{BB962C8B-B14F-4D97-AF65-F5344CB8AC3E}">
        <p14:creationId xmlns:p14="http://schemas.microsoft.com/office/powerpoint/2010/main" val="754060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2 Content" type="twoObj">
  <p:cSld name="Title, 2 Content">
    <p:spTree>
      <p:nvGrpSpPr>
        <p:cNvPr id="1" name="Shape 183"/>
        <p:cNvGrpSpPr/>
        <p:nvPr/>
      </p:nvGrpSpPr>
      <p:grpSpPr>
        <a:xfrm>
          <a:off x="0" y="0"/>
          <a:ext cx="0" cy="0"/>
          <a:chOff x="0" y="0"/>
          <a:chExt cx="0" cy="0"/>
        </a:xfrm>
      </p:grpSpPr>
      <p:sp>
        <p:nvSpPr>
          <p:cNvPr id="184" name="Google Shape;184;gd5c5d705b8_6_13"/>
          <p:cNvSpPr txBox="1">
            <a:spLocks noGrp="1"/>
          </p:cNvSpPr>
          <p:nvPr>
            <p:ph type="title"/>
          </p:nvPr>
        </p:nvSpPr>
        <p:spPr>
          <a:xfrm>
            <a:off x="609639" y="272520"/>
            <a:ext cx="10970579" cy="11430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gd5c5d705b8_6_13"/>
          <p:cNvSpPr txBox="1">
            <a:spLocks noGrp="1"/>
          </p:cNvSpPr>
          <p:nvPr>
            <p:ph type="body" idx="1"/>
          </p:nvPr>
        </p:nvSpPr>
        <p:spPr>
          <a:xfrm>
            <a:off x="609639" y="1604880"/>
            <a:ext cx="5353331" cy="3975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6" name="Google Shape;186;gd5c5d705b8_6_13"/>
          <p:cNvSpPr txBox="1">
            <a:spLocks noGrp="1"/>
          </p:cNvSpPr>
          <p:nvPr>
            <p:ph type="body" idx="2"/>
          </p:nvPr>
        </p:nvSpPr>
        <p:spPr>
          <a:xfrm>
            <a:off x="6231269" y="1604880"/>
            <a:ext cx="5353331" cy="3975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extLst>
      <p:ext uri="{BB962C8B-B14F-4D97-AF65-F5344CB8AC3E}">
        <p14:creationId xmlns:p14="http://schemas.microsoft.com/office/powerpoint/2010/main" val="2014610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87"/>
        <p:cNvGrpSpPr/>
        <p:nvPr/>
      </p:nvGrpSpPr>
      <p:grpSpPr>
        <a:xfrm>
          <a:off x="0" y="0"/>
          <a:ext cx="0" cy="0"/>
          <a:chOff x="0" y="0"/>
          <a:chExt cx="0" cy="0"/>
        </a:xfrm>
      </p:grpSpPr>
      <p:sp>
        <p:nvSpPr>
          <p:cNvPr id="188" name="Google Shape;188;gd5c5d705b8_6_17"/>
          <p:cNvSpPr txBox="1">
            <a:spLocks noGrp="1"/>
          </p:cNvSpPr>
          <p:nvPr>
            <p:ph type="title"/>
          </p:nvPr>
        </p:nvSpPr>
        <p:spPr>
          <a:xfrm>
            <a:off x="609639" y="272520"/>
            <a:ext cx="10970579" cy="11430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14999033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entered Text" type="objOnly">
  <p:cSld name="Centered Text">
    <p:spTree>
      <p:nvGrpSpPr>
        <p:cNvPr id="1" name="Shape 189"/>
        <p:cNvGrpSpPr/>
        <p:nvPr/>
      </p:nvGrpSpPr>
      <p:grpSpPr>
        <a:xfrm>
          <a:off x="0" y="0"/>
          <a:ext cx="0" cy="0"/>
          <a:chOff x="0" y="0"/>
          <a:chExt cx="0" cy="0"/>
        </a:xfrm>
      </p:grpSpPr>
      <p:sp>
        <p:nvSpPr>
          <p:cNvPr id="190" name="Google Shape;190;gd5c5d705b8_6_19"/>
          <p:cNvSpPr txBox="1">
            <a:spLocks noGrp="1"/>
          </p:cNvSpPr>
          <p:nvPr>
            <p:ph type="subTitle" idx="1"/>
          </p:nvPr>
        </p:nvSpPr>
        <p:spPr>
          <a:xfrm>
            <a:off x="609639" y="272520"/>
            <a:ext cx="10970579" cy="529956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9112491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itle, 2 Content and Content">
    <p:spTree>
      <p:nvGrpSpPr>
        <p:cNvPr id="1" name="Shape 191"/>
        <p:cNvGrpSpPr/>
        <p:nvPr/>
      </p:nvGrpSpPr>
      <p:grpSpPr>
        <a:xfrm>
          <a:off x="0" y="0"/>
          <a:ext cx="0" cy="0"/>
          <a:chOff x="0" y="0"/>
          <a:chExt cx="0" cy="0"/>
        </a:xfrm>
      </p:grpSpPr>
      <p:sp>
        <p:nvSpPr>
          <p:cNvPr id="192" name="Google Shape;192;gd5c5d705b8_6_21"/>
          <p:cNvSpPr txBox="1">
            <a:spLocks noGrp="1"/>
          </p:cNvSpPr>
          <p:nvPr>
            <p:ph type="title"/>
          </p:nvPr>
        </p:nvSpPr>
        <p:spPr>
          <a:xfrm>
            <a:off x="609639" y="272520"/>
            <a:ext cx="10970579" cy="11430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gd5c5d705b8_6_21"/>
          <p:cNvSpPr txBox="1">
            <a:spLocks noGrp="1"/>
          </p:cNvSpPr>
          <p:nvPr>
            <p:ph type="body" idx="1"/>
          </p:nvPr>
        </p:nvSpPr>
        <p:spPr>
          <a:xfrm>
            <a:off x="609639" y="1604880"/>
            <a:ext cx="5353331"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4" name="Google Shape;194;gd5c5d705b8_6_21"/>
          <p:cNvSpPr txBox="1">
            <a:spLocks noGrp="1"/>
          </p:cNvSpPr>
          <p:nvPr>
            <p:ph type="body" idx="2"/>
          </p:nvPr>
        </p:nvSpPr>
        <p:spPr>
          <a:xfrm>
            <a:off x="6231269" y="1604880"/>
            <a:ext cx="5353331" cy="3975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5" name="Google Shape;195;gd5c5d705b8_6_21"/>
          <p:cNvSpPr txBox="1">
            <a:spLocks noGrp="1"/>
          </p:cNvSpPr>
          <p:nvPr>
            <p:ph type="body" idx="3"/>
          </p:nvPr>
        </p:nvSpPr>
        <p:spPr>
          <a:xfrm>
            <a:off x="609639" y="3681360"/>
            <a:ext cx="5353331"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extLst>
      <p:ext uri="{BB962C8B-B14F-4D97-AF65-F5344CB8AC3E}">
        <p14:creationId xmlns:p14="http://schemas.microsoft.com/office/powerpoint/2010/main" val="39840191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Title Content and 2 Content">
    <p:spTree>
      <p:nvGrpSpPr>
        <p:cNvPr id="1" name="Shape 196"/>
        <p:cNvGrpSpPr/>
        <p:nvPr/>
      </p:nvGrpSpPr>
      <p:grpSpPr>
        <a:xfrm>
          <a:off x="0" y="0"/>
          <a:ext cx="0" cy="0"/>
          <a:chOff x="0" y="0"/>
          <a:chExt cx="0" cy="0"/>
        </a:xfrm>
      </p:grpSpPr>
      <p:sp>
        <p:nvSpPr>
          <p:cNvPr id="197" name="Google Shape;197;gd5c5d705b8_6_26"/>
          <p:cNvSpPr txBox="1">
            <a:spLocks noGrp="1"/>
          </p:cNvSpPr>
          <p:nvPr>
            <p:ph type="title"/>
          </p:nvPr>
        </p:nvSpPr>
        <p:spPr>
          <a:xfrm>
            <a:off x="609639" y="272520"/>
            <a:ext cx="10970579" cy="11430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gd5c5d705b8_6_26"/>
          <p:cNvSpPr txBox="1">
            <a:spLocks noGrp="1"/>
          </p:cNvSpPr>
          <p:nvPr>
            <p:ph type="body" idx="1"/>
          </p:nvPr>
        </p:nvSpPr>
        <p:spPr>
          <a:xfrm>
            <a:off x="609639" y="1604880"/>
            <a:ext cx="5353331" cy="3975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9" name="Google Shape;199;gd5c5d705b8_6_26"/>
          <p:cNvSpPr txBox="1">
            <a:spLocks noGrp="1"/>
          </p:cNvSpPr>
          <p:nvPr>
            <p:ph type="body" idx="2"/>
          </p:nvPr>
        </p:nvSpPr>
        <p:spPr>
          <a:xfrm>
            <a:off x="6231269" y="1604880"/>
            <a:ext cx="5353331"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00" name="Google Shape;200;gd5c5d705b8_6_26"/>
          <p:cNvSpPr txBox="1">
            <a:spLocks noGrp="1"/>
          </p:cNvSpPr>
          <p:nvPr>
            <p:ph type="body" idx="3"/>
          </p:nvPr>
        </p:nvSpPr>
        <p:spPr>
          <a:xfrm>
            <a:off x="6231269" y="3681360"/>
            <a:ext cx="5353331"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extLst>
      <p:ext uri="{BB962C8B-B14F-4D97-AF65-F5344CB8AC3E}">
        <p14:creationId xmlns:p14="http://schemas.microsoft.com/office/powerpoint/2010/main" val="27733394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itle, 2 Content over Content">
    <p:spTree>
      <p:nvGrpSpPr>
        <p:cNvPr id="1" name="Shape 201"/>
        <p:cNvGrpSpPr/>
        <p:nvPr/>
      </p:nvGrpSpPr>
      <p:grpSpPr>
        <a:xfrm>
          <a:off x="0" y="0"/>
          <a:ext cx="0" cy="0"/>
          <a:chOff x="0" y="0"/>
          <a:chExt cx="0" cy="0"/>
        </a:xfrm>
      </p:grpSpPr>
      <p:sp>
        <p:nvSpPr>
          <p:cNvPr id="202" name="Google Shape;202;gd5c5d705b8_6_31"/>
          <p:cNvSpPr txBox="1">
            <a:spLocks noGrp="1"/>
          </p:cNvSpPr>
          <p:nvPr>
            <p:ph type="title"/>
          </p:nvPr>
        </p:nvSpPr>
        <p:spPr>
          <a:xfrm>
            <a:off x="609639" y="272520"/>
            <a:ext cx="10970579" cy="11430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gd5c5d705b8_6_31"/>
          <p:cNvSpPr txBox="1">
            <a:spLocks noGrp="1"/>
          </p:cNvSpPr>
          <p:nvPr>
            <p:ph type="body" idx="1"/>
          </p:nvPr>
        </p:nvSpPr>
        <p:spPr>
          <a:xfrm>
            <a:off x="609639" y="1604880"/>
            <a:ext cx="5353331"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04" name="Google Shape;204;gd5c5d705b8_6_31"/>
          <p:cNvSpPr txBox="1">
            <a:spLocks noGrp="1"/>
          </p:cNvSpPr>
          <p:nvPr>
            <p:ph type="body" idx="2"/>
          </p:nvPr>
        </p:nvSpPr>
        <p:spPr>
          <a:xfrm>
            <a:off x="6231269" y="1604880"/>
            <a:ext cx="5353331"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05" name="Google Shape;205;gd5c5d705b8_6_31"/>
          <p:cNvSpPr txBox="1">
            <a:spLocks noGrp="1"/>
          </p:cNvSpPr>
          <p:nvPr>
            <p:ph type="body" idx="3"/>
          </p:nvPr>
        </p:nvSpPr>
        <p:spPr>
          <a:xfrm>
            <a:off x="609639" y="3681360"/>
            <a:ext cx="10970579"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extLst>
      <p:ext uri="{BB962C8B-B14F-4D97-AF65-F5344CB8AC3E}">
        <p14:creationId xmlns:p14="http://schemas.microsoft.com/office/powerpoint/2010/main" val="24761010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Content over Content" type="objOverTx">
  <p:cSld name="Title, Content over Content">
    <p:spTree>
      <p:nvGrpSpPr>
        <p:cNvPr id="1" name="Shape 206"/>
        <p:cNvGrpSpPr/>
        <p:nvPr/>
      </p:nvGrpSpPr>
      <p:grpSpPr>
        <a:xfrm>
          <a:off x="0" y="0"/>
          <a:ext cx="0" cy="0"/>
          <a:chOff x="0" y="0"/>
          <a:chExt cx="0" cy="0"/>
        </a:xfrm>
      </p:grpSpPr>
      <p:sp>
        <p:nvSpPr>
          <p:cNvPr id="207" name="Google Shape;207;gd5c5d705b8_6_36"/>
          <p:cNvSpPr txBox="1">
            <a:spLocks noGrp="1"/>
          </p:cNvSpPr>
          <p:nvPr>
            <p:ph type="title"/>
          </p:nvPr>
        </p:nvSpPr>
        <p:spPr>
          <a:xfrm>
            <a:off x="609639" y="272520"/>
            <a:ext cx="10970579" cy="11430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8" name="Google Shape;208;gd5c5d705b8_6_36"/>
          <p:cNvSpPr txBox="1">
            <a:spLocks noGrp="1"/>
          </p:cNvSpPr>
          <p:nvPr>
            <p:ph type="body" idx="1"/>
          </p:nvPr>
        </p:nvSpPr>
        <p:spPr>
          <a:xfrm>
            <a:off x="609639" y="1604880"/>
            <a:ext cx="10970579"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09" name="Google Shape;209;gd5c5d705b8_6_36"/>
          <p:cNvSpPr txBox="1">
            <a:spLocks noGrp="1"/>
          </p:cNvSpPr>
          <p:nvPr>
            <p:ph type="body" idx="2"/>
          </p:nvPr>
        </p:nvSpPr>
        <p:spPr>
          <a:xfrm>
            <a:off x="609639" y="3681360"/>
            <a:ext cx="10970579"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extLst>
      <p:ext uri="{BB962C8B-B14F-4D97-AF65-F5344CB8AC3E}">
        <p14:creationId xmlns:p14="http://schemas.microsoft.com/office/powerpoint/2010/main" val="38602958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4 Content" type="fourObj">
  <p:cSld name="Title, 4 Content">
    <p:spTree>
      <p:nvGrpSpPr>
        <p:cNvPr id="1" name="Shape 210"/>
        <p:cNvGrpSpPr/>
        <p:nvPr/>
      </p:nvGrpSpPr>
      <p:grpSpPr>
        <a:xfrm>
          <a:off x="0" y="0"/>
          <a:ext cx="0" cy="0"/>
          <a:chOff x="0" y="0"/>
          <a:chExt cx="0" cy="0"/>
        </a:xfrm>
      </p:grpSpPr>
      <p:sp>
        <p:nvSpPr>
          <p:cNvPr id="211" name="Google Shape;211;gd5c5d705b8_6_40"/>
          <p:cNvSpPr txBox="1">
            <a:spLocks noGrp="1"/>
          </p:cNvSpPr>
          <p:nvPr>
            <p:ph type="title"/>
          </p:nvPr>
        </p:nvSpPr>
        <p:spPr>
          <a:xfrm>
            <a:off x="609639" y="272520"/>
            <a:ext cx="10970579" cy="11430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2" name="Google Shape;212;gd5c5d705b8_6_40"/>
          <p:cNvSpPr txBox="1">
            <a:spLocks noGrp="1"/>
          </p:cNvSpPr>
          <p:nvPr>
            <p:ph type="body" idx="1"/>
          </p:nvPr>
        </p:nvSpPr>
        <p:spPr>
          <a:xfrm>
            <a:off x="609639" y="1604880"/>
            <a:ext cx="5353331"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13" name="Google Shape;213;gd5c5d705b8_6_40"/>
          <p:cNvSpPr txBox="1">
            <a:spLocks noGrp="1"/>
          </p:cNvSpPr>
          <p:nvPr>
            <p:ph type="body" idx="2"/>
          </p:nvPr>
        </p:nvSpPr>
        <p:spPr>
          <a:xfrm>
            <a:off x="6231269" y="1604880"/>
            <a:ext cx="5353331"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14" name="Google Shape;214;gd5c5d705b8_6_40"/>
          <p:cNvSpPr txBox="1">
            <a:spLocks noGrp="1"/>
          </p:cNvSpPr>
          <p:nvPr>
            <p:ph type="body" idx="3"/>
          </p:nvPr>
        </p:nvSpPr>
        <p:spPr>
          <a:xfrm>
            <a:off x="609639" y="3681360"/>
            <a:ext cx="5353331"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15" name="Google Shape;215;gd5c5d705b8_6_40"/>
          <p:cNvSpPr txBox="1">
            <a:spLocks noGrp="1"/>
          </p:cNvSpPr>
          <p:nvPr>
            <p:ph type="body" idx="4"/>
          </p:nvPr>
        </p:nvSpPr>
        <p:spPr>
          <a:xfrm>
            <a:off x="6231269" y="3681360"/>
            <a:ext cx="5353331"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extLst>
      <p:ext uri="{BB962C8B-B14F-4D97-AF65-F5344CB8AC3E}">
        <p14:creationId xmlns:p14="http://schemas.microsoft.com/office/powerpoint/2010/main" val="14203495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216"/>
        <p:cNvGrpSpPr/>
        <p:nvPr/>
      </p:nvGrpSpPr>
      <p:grpSpPr>
        <a:xfrm>
          <a:off x="0" y="0"/>
          <a:ext cx="0" cy="0"/>
          <a:chOff x="0" y="0"/>
          <a:chExt cx="0" cy="0"/>
        </a:xfrm>
      </p:grpSpPr>
      <p:sp>
        <p:nvSpPr>
          <p:cNvPr id="217" name="Google Shape;217;gd5c5d705b8_6_46"/>
          <p:cNvSpPr txBox="1">
            <a:spLocks noGrp="1"/>
          </p:cNvSpPr>
          <p:nvPr>
            <p:ph type="title"/>
          </p:nvPr>
        </p:nvSpPr>
        <p:spPr>
          <a:xfrm>
            <a:off x="609639" y="272520"/>
            <a:ext cx="10970579" cy="11430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8" name="Google Shape;218;gd5c5d705b8_6_46"/>
          <p:cNvSpPr txBox="1">
            <a:spLocks noGrp="1"/>
          </p:cNvSpPr>
          <p:nvPr>
            <p:ph type="body" idx="1"/>
          </p:nvPr>
        </p:nvSpPr>
        <p:spPr>
          <a:xfrm>
            <a:off x="609639" y="1604880"/>
            <a:ext cx="3532205"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19" name="Google Shape;219;gd5c5d705b8_6_46"/>
          <p:cNvSpPr txBox="1">
            <a:spLocks noGrp="1"/>
          </p:cNvSpPr>
          <p:nvPr>
            <p:ph type="body" idx="2"/>
          </p:nvPr>
        </p:nvSpPr>
        <p:spPr>
          <a:xfrm>
            <a:off x="4319087" y="1604880"/>
            <a:ext cx="3532205"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20" name="Google Shape;220;gd5c5d705b8_6_46"/>
          <p:cNvSpPr txBox="1">
            <a:spLocks noGrp="1"/>
          </p:cNvSpPr>
          <p:nvPr>
            <p:ph type="body" idx="3"/>
          </p:nvPr>
        </p:nvSpPr>
        <p:spPr>
          <a:xfrm>
            <a:off x="8028535" y="1604880"/>
            <a:ext cx="3532205"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21" name="Google Shape;221;gd5c5d705b8_6_46"/>
          <p:cNvSpPr txBox="1">
            <a:spLocks noGrp="1"/>
          </p:cNvSpPr>
          <p:nvPr>
            <p:ph type="body" idx="4"/>
          </p:nvPr>
        </p:nvSpPr>
        <p:spPr>
          <a:xfrm>
            <a:off x="609639" y="3681360"/>
            <a:ext cx="3532205"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22" name="Google Shape;222;gd5c5d705b8_6_46"/>
          <p:cNvSpPr txBox="1">
            <a:spLocks noGrp="1"/>
          </p:cNvSpPr>
          <p:nvPr>
            <p:ph type="body" idx="5"/>
          </p:nvPr>
        </p:nvSpPr>
        <p:spPr>
          <a:xfrm>
            <a:off x="4319087" y="3681360"/>
            <a:ext cx="3532205"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23" name="Google Shape;223;gd5c5d705b8_6_46"/>
          <p:cNvSpPr txBox="1">
            <a:spLocks noGrp="1"/>
          </p:cNvSpPr>
          <p:nvPr>
            <p:ph type="body" idx="6"/>
          </p:nvPr>
        </p:nvSpPr>
        <p:spPr>
          <a:xfrm>
            <a:off x="8028535" y="3681360"/>
            <a:ext cx="3532205" cy="1896120"/>
          </a:xfrm>
          <a:prstGeom prst="rect">
            <a:avLst/>
          </a:prstGeom>
          <a:noFill/>
          <a:ln>
            <a:noFill/>
          </a:ln>
        </p:spPr>
        <p:txBody>
          <a:bodyPr spcFirstLastPara="1" wrap="square" lIns="0" tIns="3455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extLst>
      <p:ext uri="{BB962C8B-B14F-4D97-AF65-F5344CB8AC3E}">
        <p14:creationId xmlns:p14="http://schemas.microsoft.com/office/powerpoint/2010/main" val="13810326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6B82C-EEB7-004B-8AB3-7B155F5CB0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2B8B00-D7C2-3348-8049-613F2EA4B7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ABFF06-D94C-AD43-9DE6-FB9BA03C5DA7}"/>
              </a:ext>
            </a:extLst>
          </p:cNvPr>
          <p:cNvSpPr>
            <a:spLocks noGrp="1"/>
          </p:cNvSpPr>
          <p:nvPr>
            <p:ph type="dt" sz="half" idx="10"/>
          </p:nvPr>
        </p:nvSpPr>
        <p:spPr/>
        <p:txBody>
          <a:bodyPr/>
          <a:lstStyle/>
          <a:p>
            <a:fld id="{EC5FC9C3-5BC2-3647-AD7A-35889DAE7F18}" type="datetimeFigureOut">
              <a:rPr lang="en-US" smtClean="0"/>
              <a:t>3/22/23</a:t>
            </a:fld>
            <a:endParaRPr lang="en-US"/>
          </a:p>
        </p:txBody>
      </p:sp>
      <p:sp>
        <p:nvSpPr>
          <p:cNvPr id="5" name="Footer Placeholder 4">
            <a:extLst>
              <a:ext uri="{FF2B5EF4-FFF2-40B4-BE49-F238E27FC236}">
                <a16:creationId xmlns:a16="http://schemas.microsoft.com/office/drawing/2014/main" id="{ADC078D5-A99C-D64A-B61E-3584F23D4E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17CE17-8067-4C42-AC24-954BA71DA072}"/>
              </a:ext>
            </a:extLst>
          </p:cNvPr>
          <p:cNvSpPr>
            <a:spLocks noGrp="1"/>
          </p:cNvSpPr>
          <p:nvPr>
            <p:ph type="sldNum" sz="quarter" idx="12"/>
          </p:nvPr>
        </p:nvSpPr>
        <p:spPr/>
        <p:txBody>
          <a:bodyPr/>
          <a:lstStyle/>
          <a:p>
            <a:fld id="{CF884AAC-56AA-D341-B9AA-7E6265A7193D}" type="slidenum">
              <a:rPr lang="en-US" smtClean="0"/>
              <a:t>‹#›</a:t>
            </a:fld>
            <a:endParaRPr lang="en-US"/>
          </a:p>
        </p:txBody>
      </p:sp>
    </p:spTree>
    <p:extLst>
      <p:ext uri="{BB962C8B-B14F-4D97-AF65-F5344CB8AC3E}">
        <p14:creationId xmlns:p14="http://schemas.microsoft.com/office/powerpoint/2010/main" val="7160782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0ACBE-753F-2642-A9A8-8DF04653CB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BE3F59-E794-214F-869C-FCC679251E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F6645F-9788-1543-AA23-6207A9393F5D}"/>
              </a:ext>
            </a:extLst>
          </p:cNvPr>
          <p:cNvSpPr>
            <a:spLocks noGrp="1"/>
          </p:cNvSpPr>
          <p:nvPr>
            <p:ph type="dt" sz="half" idx="10"/>
          </p:nvPr>
        </p:nvSpPr>
        <p:spPr/>
        <p:txBody>
          <a:bodyPr/>
          <a:lstStyle/>
          <a:p>
            <a:fld id="{EC5FC9C3-5BC2-3647-AD7A-35889DAE7F18}" type="datetimeFigureOut">
              <a:rPr lang="en-US" smtClean="0"/>
              <a:t>3/22/23</a:t>
            </a:fld>
            <a:endParaRPr lang="en-US"/>
          </a:p>
        </p:txBody>
      </p:sp>
      <p:sp>
        <p:nvSpPr>
          <p:cNvPr id="5" name="Footer Placeholder 4">
            <a:extLst>
              <a:ext uri="{FF2B5EF4-FFF2-40B4-BE49-F238E27FC236}">
                <a16:creationId xmlns:a16="http://schemas.microsoft.com/office/drawing/2014/main" id="{188C1F32-063F-2944-B52D-219EE5332E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B6D0FB-964E-7840-AF23-E34BE6B6FC1A}"/>
              </a:ext>
            </a:extLst>
          </p:cNvPr>
          <p:cNvSpPr>
            <a:spLocks noGrp="1"/>
          </p:cNvSpPr>
          <p:nvPr>
            <p:ph type="sldNum" sz="quarter" idx="12"/>
          </p:nvPr>
        </p:nvSpPr>
        <p:spPr/>
        <p:txBody>
          <a:bodyPr/>
          <a:lstStyle/>
          <a:p>
            <a:fld id="{CF884AAC-56AA-D341-B9AA-7E6265A7193D}" type="slidenum">
              <a:rPr lang="en-US" smtClean="0"/>
              <a:t>‹#›</a:t>
            </a:fld>
            <a:endParaRPr lang="en-US"/>
          </a:p>
        </p:txBody>
      </p:sp>
    </p:spTree>
    <p:extLst>
      <p:ext uri="{BB962C8B-B14F-4D97-AF65-F5344CB8AC3E}">
        <p14:creationId xmlns:p14="http://schemas.microsoft.com/office/powerpoint/2010/main" val="1818945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02921-C7AC-E34D-BF2A-041F46D899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75BBD5A-6198-8546-B3A5-0BC6F58F86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D57FE1-D0F2-AB4C-96C7-698377E0FDC7}"/>
              </a:ext>
            </a:extLst>
          </p:cNvPr>
          <p:cNvSpPr>
            <a:spLocks noGrp="1"/>
          </p:cNvSpPr>
          <p:nvPr>
            <p:ph type="dt" sz="half" idx="10"/>
          </p:nvPr>
        </p:nvSpPr>
        <p:spPr/>
        <p:txBody>
          <a:bodyPr/>
          <a:lstStyle/>
          <a:p>
            <a:fld id="{EC5FC9C3-5BC2-3647-AD7A-35889DAE7F18}" type="datetimeFigureOut">
              <a:rPr lang="en-US" smtClean="0"/>
              <a:t>3/22/23</a:t>
            </a:fld>
            <a:endParaRPr lang="en-US"/>
          </a:p>
        </p:txBody>
      </p:sp>
      <p:sp>
        <p:nvSpPr>
          <p:cNvPr id="5" name="Footer Placeholder 4">
            <a:extLst>
              <a:ext uri="{FF2B5EF4-FFF2-40B4-BE49-F238E27FC236}">
                <a16:creationId xmlns:a16="http://schemas.microsoft.com/office/drawing/2014/main" id="{98BF2D87-AA3F-5049-A084-01B03D3B23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9FF09F-0E64-8B4D-AB96-F190DC1EB469}"/>
              </a:ext>
            </a:extLst>
          </p:cNvPr>
          <p:cNvSpPr>
            <a:spLocks noGrp="1"/>
          </p:cNvSpPr>
          <p:nvPr>
            <p:ph type="sldNum" sz="quarter" idx="12"/>
          </p:nvPr>
        </p:nvSpPr>
        <p:spPr/>
        <p:txBody>
          <a:bodyPr/>
          <a:lstStyle/>
          <a:p>
            <a:fld id="{CF884AAC-56AA-D341-B9AA-7E6265A7193D}" type="slidenum">
              <a:rPr lang="en-US" smtClean="0"/>
              <a:t>‹#›</a:t>
            </a:fld>
            <a:endParaRPr lang="en-US"/>
          </a:p>
        </p:txBody>
      </p:sp>
    </p:spTree>
    <p:extLst>
      <p:ext uri="{BB962C8B-B14F-4D97-AF65-F5344CB8AC3E}">
        <p14:creationId xmlns:p14="http://schemas.microsoft.com/office/powerpoint/2010/main" val="2375063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1BD20-64A4-E24A-9065-91AE996C38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519E70-545B-8F4F-A263-1F368234A4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92E9FF-C328-0645-BA3D-B099F4612E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3CB297-569F-6441-AECB-292929E726B0}"/>
              </a:ext>
            </a:extLst>
          </p:cNvPr>
          <p:cNvSpPr>
            <a:spLocks noGrp="1"/>
          </p:cNvSpPr>
          <p:nvPr>
            <p:ph type="dt" sz="half" idx="10"/>
          </p:nvPr>
        </p:nvSpPr>
        <p:spPr/>
        <p:txBody>
          <a:bodyPr/>
          <a:lstStyle/>
          <a:p>
            <a:fld id="{EC5FC9C3-5BC2-3647-AD7A-35889DAE7F18}" type="datetimeFigureOut">
              <a:rPr lang="en-US" smtClean="0"/>
              <a:t>3/22/23</a:t>
            </a:fld>
            <a:endParaRPr lang="en-US"/>
          </a:p>
        </p:txBody>
      </p:sp>
      <p:sp>
        <p:nvSpPr>
          <p:cNvPr id="6" name="Footer Placeholder 5">
            <a:extLst>
              <a:ext uri="{FF2B5EF4-FFF2-40B4-BE49-F238E27FC236}">
                <a16:creationId xmlns:a16="http://schemas.microsoft.com/office/drawing/2014/main" id="{B43DE660-6A77-E247-B46B-89B66FB0A1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CCADAA-5E22-3B47-A89A-9E46B55A9B3A}"/>
              </a:ext>
            </a:extLst>
          </p:cNvPr>
          <p:cNvSpPr>
            <a:spLocks noGrp="1"/>
          </p:cNvSpPr>
          <p:nvPr>
            <p:ph type="sldNum" sz="quarter" idx="12"/>
          </p:nvPr>
        </p:nvSpPr>
        <p:spPr/>
        <p:txBody>
          <a:bodyPr/>
          <a:lstStyle/>
          <a:p>
            <a:fld id="{CF884AAC-56AA-D341-B9AA-7E6265A7193D}" type="slidenum">
              <a:rPr lang="en-US" smtClean="0"/>
              <a:t>‹#›</a:t>
            </a:fld>
            <a:endParaRPr lang="en-US"/>
          </a:p>
        </p:txBody>
      </p:sp>
    </p:spTree>
    <p:extLst>
      <p:ext uri="{BB962C8B-B14F-4D97-AF65-F5344CB8AC3E}">
        <p14:creationId xmlns:p14="http://schemas.microsoft.com/office/powerpoint/2010/main" val="39302635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11AEA-6B92-154C-AFFB-975D9A3E937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3572DE-DFA5-EC4D-A39F-00E6777BFE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16CF9C-0067-4C4D-8EB7-1FA0569E9A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57FCA9-A26C-CE40-8580-AB57E3B9CB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60C80C-93EC-FD46-A4DE-52F121D464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EC031F-642C-6B40-8173-3FE51EC0026C}"/>
              </a:ext>
            </a:extLst>
          </p:cNvPr>
          <p:cNvSpPr>
            <a:spLocks noGrp="1"/>
          </p:cNvSpPr>
          <p:nvPr>
            <p:ph type="dt" sz="half" idx="10"/>
          </p:nvPr>
        </p:nvSpPr>
        <p:spPr/>
        <p:txBody>
          <a:bodyPr/>
          <a:lstStyle/>
          <a:p>
            <a:fld id="{EC5FC9C3-5BC2-3647-AD7A-35889DAE7F18}" type="datetimeFigureOut">
              <a:rPr lang="en-US" smtClean="0"/>
              <a:t>3/22/23</a:t>
            </a:fld>
            <a:endParaRPr lang="en-US"/>
          </a:p>
        </p:txBody>
      </p:sp>
      <p:sp>
        <p:nvSpPr>
          <p:cNvPr id="8" name="Footer Placeholder 7">
            <a:extLst>
              <a:ext uri="{FF2B5EF4-FFF2-40B4-BE49-F238E27FC236}">
                <a16:creationId xmlns:a16="http://schemas.microsoft.com/office/drawing/2014/main" id="{2B37A212-340A-8146-89D8-8EDC69D1E1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246773-0E8A-1844-A13F-FFF262546BDD}"/>
              </a:ext>
            </a:extLst>
          </p:cNvPr>
          <p:cNvSpPr>
            <a:spLocks noGrp="1"/>
          </p:cNvSpPr>
          <p:nvPr>
            <p:ph type="sldNum" sz="quarter" idx="12"/>
          </p:nvPr>
        </p:nvSpPr>
        <p:spPr/>
        <p:txBody>
          <a:bodyPr/>
          <a:lstStyle/>
          <a:p>
            <a:fld id="{CF884AAC-56AA-D341-B9AA-7E6265A7193D}" type="slidenum">
              <a:rPr lang="en-US" smtClean="0"/>
              <a:t>‹#›</a:t>
            </a:fld>
            <a:endParaRPr lang="en-US"/>
          </a:p>
        </p:txBody>
      </p:sp>
    </p:spTree>
    <p:extLst>
      <p:ext uri="{BB962C8B-B14F-4D97-AF65-F5344CB8AC3E}">
        <p14:creationId xmlns:p14="http://schemas.microsoft.com/office/powerpoint/2010/main" val="36322721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BDC0B-3E13-A04A-8CB5-B504FC7EF3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A5E9CD-162B-8948-A9CA-B5528E543DB0}"/>
              </a:ext>
            </a:extLst>
          </p:cNvPr>
          <p:cNvSpPr>
            <a:spLocks noGrp="1"/>
          </p:cNvSpPr>
          <p:nvPr>
            <p:ph type="dt" sz="half" idx="10"/>
          </p:nvPr>
        </p:nvSpPr>
        <p:spPr/>
        <p:txBody>
          <a:bodyPr/>
          <a:lstStyle/>
          <a:p>
            <a:fld id="{EC5FC9C3-5BC2-3647-AD7A-35889DAE7F18}" type="datetimeFigureOut">
              <a:rPr lang="en-US" smtClean="0"/>
              <a:t>3/22/23</a:t>
            </a:fld>
            <a:endParaRPr lang="en-US"/>
          </a:p>
        </p:txBody>
      </p:sp>
      <p:sp>
        <p:nvSpPr>
          <p:cNvPr id="4" name="Footer Placeholder 3">
            <a:extLst>
              <a:ext uri="{FF2B5EF4-FFF2-40B4-BE49-F238E27FC236}">
                <a16:creationId xmlns:a16="http://schemas.microsoft.com/office/drawing/2014/main" id="{F3557D07-4B2C-464B-9D42-45253923EA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F88E0B-3154-EA4B-ABA6-5FD86DF1F531}"/>
              </a:ext>
            </a:extLst>
          </p:cNvPr>
          <p:cNvSpPr>
            <a:spLocks noGrp="1"/>
          </p:cNvSpPr>
          <p:nvPr>
            <p:ph type="sldNum" sz="quarter" idx="12"/>
          </p:nvPr>
        </p:nvSpPr>
        <p:spPr/>
        <p:txBody>
          <a:bodyPr/>
          <a:lstStyle/>
          <a:p>
            <a:fld id="{CF884AAC-56AA-D341-B9AA-7E6265A7193D}" type="slidenum">
              <a:rPr lang="en-US" smtClean="0"/>
              <a:t>‹#›</a:t>
            </a:fld>
            <a:endParaRPr lang="en-US"/>
          </a:p>
        </p:txBody>
      </p:sp>
    </p:spTree>
    <p:extLst>
      <p:ext uri="{BB962C8B-B14F-4D97-AF65-F5344CB8AC3E}">
        <p14:creationId xmlns:p14="http://schemas.microsoft.com/office/powerpoint/2010/main" val="5676874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B46587-FC38-424C-806F-32AC7DE97F46}"/>
              </a:ext>
            </a:extLst>
          </p:cNvPr>
          <p:cNvSpPr>
            <a:spLocks noGrp="1"/>
          </p:cNvSpPr>
          <p:nvPr>
            <p:ph type="dt" sz="half" idx="10"/>
          </p:nvPr>
        </p:nvSpPr>
        <p:spPr/>
        <p:txBody>
          <a:bodyPr/>
          <a:lstStyle/>
          <a:p>
            <a:fld id="{EC5FC9C3-5BC2-3647-AD7A-35889DAE7F18}" type="datetimeFigureOut">
              <a:rPr lang="en-US" smtClean="0"/>
              <a:t>3/22/23</a:t>
            </a:fld>
            <a:endParaRPr lang="en-US"/>
          </a:p>
        </p:txBody>
      </p:sp>
      <p:sp>
        <p:nvSpPr>
          <p:cNvPr id="3" name="Footer Placeholder 2">
            <a:extLst>
              <a:ext uri="{FF2B5EF4-FFF2-40B4-BE49-F238E27FC236}">
                <a16:creationId xmlns:a16="http://schemas.microsoft.com/office/drawing/2014/main" id="{A7DD0292-1371-E443-B303-6A0A9DC5BC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3C85E3-A27A-7346-9EE5-3B635E1C4C32}"/>
              </a:ext>
            </a:extLst>
          </p:cNvPr>
          <p:cNvSpPr>
            <a:spLocks noGrp="1"/>
          </p:cNvSpPr>
          <p:nvPr>
            <p:ph type="sldNum" sz="quarter" idx="12"/>
          </p:nvPr>
        </p:nvSpPr>
        <p:spPr/>
        <p:txBody>
          <a:bodyPr/>
          <a:lstStyle/>
          <a:p>
            <a:fld id="{CF884AAC-56AA-D341-B9AA-7E6265A7193D}" type="slidenum">
              <a:rPr lang="en-US" smtClean="0"/>
              <a:t>‹#›</a:t>
            </a:fld>
            <a:endParaRPr lang="en-US"/>
          </a:p>
        </p:txBody>
      </p:sp>
    </p:spTree>
    <p:extLst>
      <p:ext uri="{BB962C8B-B14F-4D97-AF65-F5344CB8AC3E}">
        <p14:creationId xmlns:p14="http://schemas.microsoft.com/office/powerpoint/2010/main" val="3130071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86BD-9A0C-2F4B-AF6D-38917BEA98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0596EA-F053-BD49-A708-15F75CD232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0C14C4F-C572-814F-9870-F88E793E99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5463F5-9E57-A942-9446-132EECF42657}"/>
              </a:ext>
            </a:extLst>
          </p:cNvPr>
          <p:cNvSpPr>
            <a:spLocks noGrp="1"/>
          </p:cNvSpPr>
          <p:nvPr>
            <p:ph type="dt" sz="half" idx="10"/>
          </p:nvPr>
        </p:nvSpPr>
        <p:spPr/>
        <p:txBody>
          <a:bodyPr/>
          <a:lstStyle/>
          <a:p>
            <a:fld id="{EC5FC9C3-5BC2-3647-AD7A-35889DAE7F18}" type="datetimeFigureOut">
              <a:rPr lang="en-US" smtClean="0"/>
              <a:t>3/22/23</a:t>
            </a:fld>
            <a:endParaRPr lang="en-US"/>
          </a:p>
        </p:txBody>
      </p:sp>
      <p:sp>
        <p:nvSpPr>
          <p:cNvPr id="6" name="Footer Placeholder 5">
            <a:extLst>
              <a:ext uri="{FF2B5EF4-FFF2-40B4-BE49-F238E27FC236}">
                <a16:creationId xmlns:a16="http://schemas.microsoft.com/office/drawing/2014/main" id="{20CA68BB-8D92-1C49-9A9D-F6AEB143CF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DE5E69-307A-A048-85C2-5D007903461C}"/>
              </a:ext>
            </a:extLst>
          </p:cNvPr>
          <p:cNvSpPr>
            <a:spLocks noGrp="1"/>
          </p:cNvSpPr>
          <p:nvPr>
            <p:ph type="sldNum" sz="quarter" idx="12"/>
          </p:nvPr>
        </p:nvSpPr>
        <p:spPr/>
        <p:txBody>
          <a:bodyPr/>
          <a:lstStyle/>
          <a:p>
            <a:fld id="{CF884AAC-56AA-D341-B9AA-7E6265A7193D}" type="slidenum">
              <a:rPr lang="en-US" smtClean="0"/>
              <a:t>‹#›</a:t>
            </a:fld>
            <a:endParaRPr lang="en-US"/>
          </a:p>
        </p:txBody>
      </p:sp>
    </p:spTree>
    <p:extLst>
      <p:ext uri="{BB962C8B-B14F-4D97-AF65-F5344CB8AC3E}">
        <p14:creationId xmlns:p14="http://schemas.microsoft.com/office/powerpoint/2010/main" val="7450013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52103-940C-CE46-A2C9-DA395191D7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AC0739-581A-A24A-8069-26D738031C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932825-D8BF-254A-A5BF-A0FE2EEDE0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1A97F5-BA1B-7B4E-8649-766EEB966883}"/>
              </a:ext>
            </a:extLst>
          </p:cNvPr>
          <p:cNvSpPr>
            <a:spLocks noGrp="1"/>
          </p:cNvSpPr>
          <p:nvPr>
            <p:ph type="dt" sz="half" idx="10"/>
          </p:nvPr>
        </p:nvSpPr>
        <p:spPr/>
        <p:txBody>
          <a:bodyPr/>
          <a:lstStyle/>
          <a:p>
            <a:fld id="{EC5FC9C3-5BC2-3647-AD7A-35889DAE7F18}" type="datetimeFigureOut">
              <a:rPr lang="en-US" smtClean="0"/>
              <a:t>3/22/23</a:t>
            </a:fld>
            <a:endParaRPr lang="en-US"/>
          </a:p>
        </p:txBody>
      </p:sp>
      <p:sp>
        <p:nvSpPr>
          <p:cNvPr id="6" name="Footer Placeholder 5">
            <a:extLst>
              <a:ext uri="{FF2B5EF4-FFF2-40B4-BE49-F238E27FC236}">
                <a16:creationId xmlns:a16="http://schemas.microsoft.com/office/drawing/2014/main" id="{A8F193E9-EC7A-7C47-8427-5C3C3CED75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A16A00-F14E-8A4A-BD7A-B83FB82F3E35}"/>
              </a:ext>
            </a:extLst>
          </p:cNvPr>
          <p:cNvSpPr>
            <a:spLocks noGrp="1"/>
          </p:cNvSpPr>
          <p:nvPr>
            <p:ph type="sldNum" sz="quarter" idx="12"/>
          </p:nvPr>
        </p:nvSpPr>
        <p:spPr/>
        <p:txBody>
          <a:bodyPr/>
          <a:lstStyle/>
          <a:p>
            <a:fld id="{CF884AAC-56AA-D341-B9AA-7E6265A7193D}" type="slidenum">
              <a:rPr lang="en-US" smtClean="0"/>
              <a:t>‹#›</a:t>
            </a:fld>
            <a:endParaRPr lang="en-US"/>
          </a:p>
        </p:txBody>
      </p:sp>
    </p:spTree>
    <p:extLst>
      <p:ext uri="{BB962C8B-B14F-4D97-AF65-F5344CB8AC3E}">
        <p14:creationId xmlns:p14="http://schemas.microsoft.com/office/powerpoint/2010/main" val="31120552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A11A5-F6F7-314B-8370-EA0C1295D5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19844C-BB51-4C40-AE70-85B3B83BB7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4FE90A-C0E3-8C43-8437-CA622E6EF5DF}"/>
              </a:ext>
            </a:extLst>
          </p:cNvPr>
          <p:cNvSpPr>
            <a:spLocks noGrp="1"/>
          </p:cNvSpPr>
          <p:nvPr>
            <p:ph type="dt" sz="half" idx="10"/>
          </p:nvPr>
        </p:nvSpPr>
        <p:spPr/>
        <p:txBody>
          <a:bodyPr/>
          <a:lstStyle/>
          <a:p>
            <a:fld id="{EC5FC9C3-5BC2-3647-AD7A-35889DAE7F18}" type="datetimeFigureOut">
              <a:rPr lang="en-US" smtClean="0"/>
              <a:t>3/22/23</a:t>
            </a:fld>
            <a:endParaRPr lang="en-US"/>
          </a:p>
        </p:txBody>
      </p:sp>
      <p:sp>
        <p:nvSpPr>
          <p:cNvPr id="5" name="Footer Placeholder 4">
            <a:extLst>
              <a:ext uri="{FF2B5EF4-FFF2-40B4-BE49-F238E27FC236}">
                <a16:creationId xmlns:a16="http://schemas.microsoft.com/office/drawing/2014/main" id="{DA38A98A-ED0A-7F46-B43E-E4E0630B1B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F4E69-75BB-C74D-92EF-2DAFC8B1A4F8}"/>
              </a:ext>
            </a:extLst>
          </p:cNvPr>
          <p:cNvSpPr>
            <a:spLocks noGrp="1"/>
          </p:cNvSpPr>
          <p:nvPr>
            <p:ph type="sldNum" sz="quarter" idx="12"/>
          </p:nvPr>
        </p:nvSpPr>
        <p:spPr/>
        <p:txBody>
          <a:bodyPr/>
          <a:lstStyle/>
          <a:p>
            <a:fld id="{CF884AAC-56AA-D341-B9AA-7E6265A7193D}" type="slidenum">
              <a:rPr lang="en-US" smtClean="0"/>
              <a:t>‹#›</a:t>
            </a:fld>
            <a:endParaRPr lang="en-US"/>
          </a:p>
        </p:txBody>
      </p:sp>
    </p:spTree>
    <p:extLst>
      <p:ext uri="{BB962C8B-B14F-4D97-AF65-F5344CB8AC3E}">
        <p14:creationId xmlns:p14="http://schemas.microsoft.com/office/powerpoint/2010/main" val="23715508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5B0E5E-16DE-DA4D-BFBC-56EE496935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D4E3F88-0F73-6C47-91B5-A00C8B2DC9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6984A7-46EC-F840-982F-B67BBD96801B}"/>
              </a:ext>
            </a:extLst>
          </p:cNvPr>
          <p:cNvSpPr>
            <a:spLocks noGrp="1"/>
          </p:cNvSpPr>
          <p:nvPr>
            <p:ph type="dt" sz="half" idx="10"/>
          </p:nvPr>
        </p:nvSpPr>
        <p:spPr/>
        <p:txBody>
          <a:bodyPr/>
          <a:lstStyle/>
          <a:p>
            <a:fld id="{EC5FC9C3-5BC2-3647-AD7A-35889DAE7F18}" type="datetimeFigureOut">
              <a:rPr lang="en-US" smtClean="0"/>
              <a:t>3/22/23</a:t>
            </a:fld>
            <a:endParaRPr lang="en-US"/>
          </a:p>
        </p:txBody>
      </p:sp>
      <p:sp>
        <p:nvSpPr>
          <p:cNvPr id="5" name="Footer Placeholder 4">
            <a:extLst>
              <a:ext uri="{FF2B5EF4-FFF2-40B4-BE49-F238E27FC236}">
                <a16:creationId xmlns:a16="http://schemas.microsoft.com/office/drawing/2014/main" id="{C8F4D938-2F8A-7E40-BE05-DA1D0A3501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20B80C-D7B5-3548-ACFE-79A19454C7DF}"/>
              </a:ext>
            </a:extLst>
          </p:cNvPr>
          <p:cNvSpPr>
            <a:spLocks noGrp="1"/>
          </p:cNvSpPr>
          <p:nvPr>
            <p:ph type="sldNum" sz="quarter" idx="12"/>
          </p:nvPr>
        </p:nvSpPr>
        <p:spPr/>
        <p:txBody>
          <a:bodyPr/>
          <a:lstStyle/>
          <a:p>
            <a:fld id="{CF884AAC-56AA-D341-B9AA-7E6265A7193D}" type="slidenum">
              <a:rPr lang="en-US" smtClean="0"/>
              <a:t>‹#›</a:t>
            </a:fld>
            <a:endParaRPr lang="en-US"/>
          </a:p>
        </p:txBody>
      </p:sp>
    </p:spTree>
    <p:extLst>
      <p:ext uri="{BB962C8B-B14F-4D97-AF65-F5344CB8AC3E}">
        <p14:creationId xmlns:p14="http://schemas.microsoft.com/office/powerpoint/2010/main" val="2695383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296833" y="302100"/>
            <a:ext cx="11598400" cy="6253600"/>
          </a:xfrm>
          <a:prstGeom prst="rect">
            <a:avLst/>
          </a:prstGeom>
          <a:noFill/>
          <a:ln w="28575" cap="flat" cmpd="sng">
            <a:solidFill>
              <a:srgbClr val="D9D9D9"/>
            </a:solidFill>
            <a:prstDash val="solid"/>
            <a:miter lim="8000"/>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 name="Google Shape;7;p1"/>
          <p:cNvSpPr/>
          <p:nvPr/>
        </p:nvSpPr>
        <p:spPr>
          <a:xfrm>
            <a:off x="384000" y="384167"/>
            <a:ext cx="11423600" cy="6089600"/>
          </a:xfrm>
          <a:prstGeom prst="rect">
            <a:avLst/>
          </a:prstGeom>
          <a:noFill/>
          <a:ln w="9525" cap="flat" cmpd="sng">
            <a:solidFill>
              <a:srgbClr val="D9D9D9"/>
            </a:solidFill>
            <a:prstDash val="solid"/>
            <a:miter lim="8000"/>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 name="Google Shape;8;p1"/>
          <p:cNvSpPr txBox="1">
            <a:spLocks noGrp="1"/>
          </p:cNvSpPr>
          <p:nvPr>
            <p:ph type="title"/>
          </p:nvPr>
        </p:nvSpPr>
        <p:spPr>
          <a:xfrm>
            <a:off x="518607" y="451075"/>
            <a:ext cx="11154800" cy="10168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Clr>
                <a:schemeClr val="dk1"/>
              </a:buClr>
              <a:buSzPts val="1600"/>
              <a:buFont typeface="Playfair Display"/>
              <a:buNone/>
              <a:defRPr sz="1600">
                <a:solidFill>
                  <a:schemeClr val="dk1"/>
                </a:solidFill>
                <a:latin typeface="Playfair Display"/>
                <a:ea typeface="Playfair Display"/>
                <a:cs typeface="Playfair Display"/>
                <a:sym typeface="Playfair Display"/>
              </a:defRPr>
            </a:lvl1pPr>
            <a:lvl2pPr lvl="1" algn="ctr">
              <a:spcBef>
                <a:spcPts val="0"/>
              </a:spcBef>
              <a:spcAft>
                <a:spcPts val="0"/>
              </a:spcAft>
              <a:buClr>
                <a:schemeClr val="dk1"/>
              </a:buClr>
              <a:buSzPts val="1600"/>
              <a:buFont typeface="Playfair Display"/>
              <a:buNone/>
              <a:defRPr sz="1600">
                <a:solidFill>
                  <a:schemeClr val="dk1"/>
                </a:solidFill>
                <a:latin typeface="Playfair Display"/>
                <a:ea typeface="Playfair Display"/>
                <a:cs typeface="Playfair Display"/>
                <a:sym typeface="Playfair Display"/>
              </a:defRPr>
            </a:lvl2pPr>
            <a:lvl3pPr lvl="2" algn="ctr">
              <a:spcBef>
                <a:spcPts val="0"/>
              </a:spcBef>
              <a:spcAft>
                <a:spcPts val="0"/>
              </a:spcAft>
              <a:buClr>
                <a:schemeClr val="dk1"/>
              </a:buClr>
              <a:buSzPts val="1600"/>
              <a:buFont typeface="Playfair Display"/>
              <a:buNone/>
              <a:defRPr sz="1600">
                <a:solidFill>
                  <a:schemeClr val="dk1"/>
                </a:solidFill>
                <a:latin typeface="Playfair Display"/>
                <a:ea typeface="Playfair Display"/>
                <a:cs typeface="Playfair Display"/>
                <a:sym typeface="Playfair Display"/>
              </a:defRPr>
            </a:lvl3pPr>
            <a:lvl4pPr lvl="3" algn="ctr">
              <a:spcBef>
                <a:spcPts val="0"/>
              </a:spcBef>
              <a:spcAft>
                <a:spcPts val="0"/>
              </a:spcAft>
              <a:buClr>
                <a:schemeClr val="dk1"/>
              </a:buClr>
              <a:buSzPts val="1600"/>
              <a:buFont typeface="Playfair Display"/>
              <a:buNone/>
              <a:defRPr sz="1600">
                <a:solidFill>
                  <a:schemeClr val="dk1"/>
                </a:solidFill>
                <a:latin typeface="Playfair Display"/>
                <a:ea typeface="Playfair Display"/>
                <a:cs typeface="Playfair Display"/>
                <a:sym typeface="Playfair Display"/>
              </a:defRPr>
            </a:lvl4pPr>
            <a:lvl5pPr lvl="4" algn="ctr">
              <a:spcBef>
                <a:spcPts val="0"/>
              </a:spcBef>
              <a:spcAft>
                <a:spcPts val="0"/>
              </a:spcAft>
              <a:buClr>
                <a:schemeClr val="dk1"/>
              </a:buClr>
              <a:buSzPts val="1600"/>
              <a:buFont typeface="Playfair Display"/>
              <a:buNone/>
              <a:defRPr sz="1600">
                <a:solidFill>
                  <a:schemeClr val="dk1"/>
                </a:solidFill>
                <a:latin typeface="Playfair Display"/>
                <a:ea typeface="Playfair Display"/>
                <a:cs typeface="Playfair Display"/>
                <a:sym typeface="Playfair Display"/>
              </a:defRPr>
            </a:lvl5pPr>
            <a:lvl6pPr lvl="5" algn="ctr">
              <a:spcBef>
                <a:spcPts val="0"/>
              </a:spcBef>
              <a:spcAft>
                <a:spcPts val="0"/>
              </a:spcAft>
              <a:buClr>
                <a:schemeClr val="dk1"/>
              </a:buClr>
              <a:buSzPts val="1600"/>
              <a:buFont typeface="Playfair Display"/>
              <a:buNone/>
              <a:defRPr sz="1600">
                <a:solidFill>
                  <a:schemeClr val="dk1"/>
                </a:solidFill>
                <a:latin typeface="Playfair Display"/>
                <a:ea typeface="Playfair Display"/>
                <a:cs typeface="Playfair Display"/>
                <a:sym typeface="Playfair Display"/>
              </a:defRPr>
            </a:lvl6pPr>
            <a:lvl7pPr lvl="6" algn="ctr">
              <a:spcBef>
                <a:spcPts val="0"/>
              </a:spcBef>
              <a:spcAft>
                <a:spcPts val="0"/>
              </a:spcAft>
              <a:buClr>
                <a:schemeClr val="dk1"/>
              </a:buClr>
              <a:buSzPts val="1600"/>
              <a:buFont typeface="Playfair Display"/>
              <a:buNone/>
              <a:defRPr sz="1600">
                <a:solidFill>
                  <a:schemeClr val="dk1"/>
                </a:solidFill>
                <a:latin typeface="Playfair Display"/>
                <a:ea typeface="Playfair Display"/>
                <a:cs typeface="Playfair Display"/>
                <a:sym typeface="Playfair Display"/>
              </a:defRPr>
            </a:lvl7pPr>
            <a:lvl8pPr lvl="7" algn="ctr">
              <a:spcBef>
                <a:spcPts val="0"/>
              </a:spcBef>
              <a:spcAft>
                <a:spcPts val="0"/>
              </a:spcAft>
              <a:buClr>
                <a:schemeClr val="dk1"/>
              </a:buClr>
              <a:buSzPts val="1600"/>
              <a:buFont typeface="Playfair Display"/>
              <a:buNone/>
              <a:defRPr sz="1600">
                <a:solidFill>
                  <a:schemeClr val="dk1"/>
                </a:solidFill>
                <a:latin typeface="Playfair Display"/>
                <a:ea typeface="Playfair Display"/>
                <a:cs typeface="Playfair Display"/>
                <a:sym typeface="Playfair Display"/>
              </a:defRPr>
            </a:lvl8pPr>
            <a:lvl9pPr lvl="8" algn="ctr">
              <a:spcBef>
                <a:spcPts val="0"/>
              </a:spcBef>
              <a:spcAft>
                <a:spcPts val="0"/>
              </a:spcAft>
              <a:buClr>
                <a:schemeClr val="dk1"/>
              </a:buClr>
              <a:buSzPts val="1600"/>
              <a:buFont typeface="Playfair Display"/>
              <a:buNone/>
              <a:defRPr sz="1600">
                <a:solidFill>
                  <a:schemeClr val="dk1"/>
                </a:solidFill>
                <a:latin typeface="Playfair Display"/>
                <a:ea typeface="Playfair Display"/>
                <a:cs typeface="Playfair Display"/>
                <a:sym typeface="Playfair Display"/>
              </a:defRPr>
            </a:lvl9pPr>
          </a:lstStyle>
          <a:p>
            <a:endParaRPr/>
          </a:p>
        </p:txBody>
      </p:sp>
      <p:sp>
        <p:nvSpPr>
          <p:cNvPr id="9" name="Google Shape;9;p1"/>
          <p:cNvSpPr txBox="1">
            <a:spLocks noGrp="1"/>
          </p:cNvSpPr>
          <p:nvPr>
            <p:ph type="body" idx="1"/>
          </p:nvPr>
        </p:nvSpPr>
        <p:spPr>
          <a:xfrm>
            <a:off x="1668800" y="1697300"/>
            <a:ext cx="8854400" cy="4090000"/>
          </a:xfrm>
          <a:prstGeom prst="rect">
            <a:avLst/>
          </a:prstGeom>
          <a:noFill/>
          <a:ln>
            <a:noFill/>
          </a:ln>
        </p:spPr>
        <p:txBody>
          <a:bodyPr spcFirstLastPara="1" wrap="square" lIns="91425" tIns="91425" rIns="91425" bIns="91425" anchor="t" anchorCtr="0">
            <a:noAutofit/>
          </a:bodyPr>
          <a:lstStyle>
            <a:lvl1pPr marL="457200" lvl="0" indent="-355600">
              <a:spcBef>
                <a:spcPts val="600"/>
              </a:spcBef>
              <a:spcAft>
                <a:spcPts val="0"/>
              </a:spcAft>
              <a:buClr>
                <a:schemeClr val="dk1"/>
              </a:buClr>
              <a:buSzPts val="2000"/>
              <a:buFont typeface="PT Serif"/>
              <a:buChar char="▣"/>
              <a:defRPr sz="2000">
                <a:solidFill>
                  <a:schemeClr val="dk1"/>
                </a:solidFill>
                <a:latin typeface="PT Serif"/>
                <a:ea typeface="PT Serif"/>
                <a:cs typeface="PT Serif"/>
                <a:sym typeface="PT Serif"/>
              </a:defRPr>
            </a:lvl1pPr>
            <a:lvl2pPr marL="914400" lvl="1" indent="-355600">
              <a:spcBef>
                <a:spcPts val="0"/>
              </a:spcBef>
              <a:spcAft>
                <a:spcPts val="0"/>
              </a:spcAft>
              <a:buClr>
                <a:schemeClr val="dk1"/>
              </a:buClr>
              <a:buSzPts val="2000"/>
              <a:buFont typeface="PT Serif"/>
              <a:buChar char="○"/>
              <a:defRPr sz="2000">
                <a:solidFill>
                  <a:schemeClr val="dk1"/>
                </a:solidFill>
                <a:latin typeface="PT Serif"/>
                <a:ea typeface="PT Serif"/>
                <a:cs typeface="PT Serif"/>
                <a:sym typeface="PT Serif"/>
              </a:defRPr>
            </a:lvl2pPr>
            <a:lvl3pPr marL="1371600" lvl="2" indent="-355600">
              <a:spcBef>
                <a:spcPts val="0"/>
              </a:spcBef>
              <a:spcAft>
                <a:spcPts val="0"/>
              </a:spcAft>
              <a:buClr>
                <a:schemeClr val="dk1"/>
              </a:buClr>
              <a:buSzPts val="2000"/>
              <a:buFont typeface="PT Serif"/>
              <a:buChar char="■"/>
              <a:defRPr sz="2000">
                <a:solidFill>
                  <a:schemeClr val="dk1"/>
                </a:solidFill>
                <a:latin typeface="PT Serif"/>
                <a:ea typeface="PT Serif"/>
                <a:cs typeface="PT Serif"/>
                <a:sym typeface="PT Serif"/>
              </a:defRPr>
            </a:lvl3pPr>
            <a:lvl4pPr marL="1828800" lvl="3" indent="-355600">
              <a:spcBef>
                <a:spcPts val="0"/>
              </a:spcBef>
              <a:spcAft>
                <a:spcPts val="0"/>
              </a:spcAft>
              <a:buClr>
                <a:schemeClr val="dk1"/>
              </a:buClr>
              <a:buSzPts val="2000"/>
              <a:buFont typeface="PT Serif"/>
              <a:buChar char="●"/>
              <a:defRPr sz="2000">
                <a:solidFill>
                  <a:schemeClr val="dk1"/>
                </a:solidFill>
                <a:latin typeface="PT Serif"/>
                <a:ea typeface="PT Serif"/>
                <a:cs typeface="PT Serif"/>
                <a:sym typeface="PT Serif"/>
              </a:defRPr>
            </a:lvl4pPr>
            <a:lvl5pPr marL="2286000" lvl="4" indent="-355600">
              <a:spcBef>
                <a:spcPts val="0"/>
              </a:spcBef>
              <a:spcAft>
                <a:spcPts val="0"/>
              </a:spcAft>
              <a:buClr>
                <a:schemeClr val="dk1"/>
              </a:buClr>
              <a:buSzPts val="2000"/>
              <a:buFont typeface="PT Serif"/>
              <a:buChar char="○"/>
              <a:defRPr sz="2000">
                <a:solidFill>
                  <a:schemeClr val="dk1"/>
                </a:solidFill>
                <a:latin typeface="PT Serif"/>
                <a:ea typeface="PT Serif"/>
                <a:cs typeface="PT Serif"/>
                <a:sym typeface="PT Serif"/>
              </a:defRPr>
            </a:lvl5pPr>
            <a:lvl6pPr marL="2743200" lvl="5" indent="-355600">
              <a:spcBef>
                <a:spcPts val="0"/>
              </a:spcBef>
              <a:spcAft>
                <a:spcPts val="0"/>
              </a:spcAft>
              <a:buClr>
                <a:schemeClr val="dk1"/>
              </a:buClr>
              <a:buSzPts val="2000"/>
              <a:buFont typeface="PT Serif"/>
              <a:buChar char="■"/>
              <a:defRPr sz="2000">
                <a:solidFill>
                  <a:schemeClr val="dk1"/>
                </a:solidFill>
                <a:latin typeface="PT Serif"/>
                <a:ea typeface="PT Serif"/>
                <a:cs typeface="PT Serif"/>
                <a:sym typeface="PT Serif"/>
              </a:defRPr>
            </a:lvl6pPr>
            <a:lvl7pPr marL="3200400" lvl="6" indent="-355600">
              <a:spcBef>
                <a:spcPts val="0"/>
              </a:spcBef>
              <a:spcAft>
                <a:spcPts val="0"/>
              </a:spcAft>
              <a:buClr>
                <a:schemeClr val="dk1"/>
              </a:buClr>
              <a:buSzPts val="2000"/>
              <a:buFont typeface="PT Serif"/>
              <a:buChar char="●"/>
              <a:defRPr sz="2000">
                <a:solidFill>
                  <a:schemeClr val="dk1"/>
                </a:solidFill>
                <a:latin typeface="PT Serif"/>
                <a:ea typeface="PT Serif"/>
                <a:cs typeface="PT Serif"/>
                <a:sym typeface="PT Serif"/>
              </a:defRPr>
            </a:lvl7pPr>
            <a:lvl8pPr marL="3657600" lvl="7" indent="-355600">
              <a:spcBef>
                <a:spcPts val="0"/>
              </a:spcBef>
              <a:spcAft>
                <a:spcPts val="0"/>
              </a:spcAft>
              <a:buClr>
                <a:schemeClr val="dk1"/>
              </a:buClr>
              <a:buSzPts val="2000"/>
              <a:buFont typeface="PT Serif"/>
              <a:buChar char="○"/>
              <a:defRPr sz="2000">
                <a:solidFill>
                  <a:schemeClr val="dk1"/>
                </a:solidFill>
                <a:latin typeface="PT Serif"/>
                <a:ea typeface="PT Serif"/>
                <a:cs typeface="PT Serif"/>
                <a:sym typeface="PT Serif"/>
              </a:defRPr>
            </a:lvl8pPr>
            <a:lvl9pPr marL="4114800" lvl="8" indent="-355600">
              <a:spcBef>
                <a:spcPts val="0"/>
              </a:spcBef>
              <a:spcAft>
                <a:spcPts val="0"/>
              </a:spcAft>
              <a:buClr>
                <a:schemeClr val="dk1"/>
              </a:buClr>
              <a:buSzPts val="2000"/>
              <a:buFont typeface="PT Serif"/>
              <a:buChar char="■"/>
              <a:defRPr sz="2000">
                <a:solidFill>
                  <a:schemeClr val="dk1"/>
                </a:solidFill>
                <a:latin typeface="PT Serif"/>
                <a:ea typeface="PT Serif"/>
                <a:cs typeface="PT Serif"/>
                <a:sym typeface="PT Serif"/>
              </a:defRPr>
            </a:lvl9pPr>
          </a:lstStyle>
          <a:p>
            <a:endParaRPr/>
          </a:p>
        </p:txBody>
      </p:sp>
      <p:sp>
        <p:nvSpPr>
          <p:cNvPr id="10" name="Google Shape;10;p1"/>
          <p:cNvSpPr txBox="1">
            <a:spLocks noGrp="1"/>
          </p:cNvSpPr>
          <p:nvPr>
            <p:ph type="sldNum" idx="12"/>
          </p:nvPr>
        </p:nvSpPr>
        <p:spPr>
          <a:xfrm>
            <a:off x="5730200" y="5893117"/>
            <a:ext cx="731600" cy="524800"/>
          </a:xfrm>
          <a:prstGeom prst="rect">
            <a:avLst/>
          </a:prstGeom>
          <a:noFill/>
          <a:ln>
            <a:noFill/>
          </a:ln>
        </p:spPr>
        <p:txBody>
          <a:bodyPr spcFirstLastPara="1" wrap="square" lIns="91425" tIns="91425" rIns="91425" bIns="91425" anchor="b" anchorCtr="0">
            <a:noAutofit/>
          </a:bodyPr>
          <a:lstStyle>
            <a:lvl1pPr lvl="0" algn="ctr">
              <a:buNone/>
              <a:defRPr sz="1467">
                <a:solidFill>
                  <a:schemeClr val="accent3"/>
                </a:solidFill>
                <a:latin typeface="PT Serif"/>
                <a:ea typeface="PT Serif"/>
                <a:cs typeface="PT Serif"/>
                <a:sym typeface="PT Serif"/>
              </a:defRPr>
            </a:lvl1pPr>
            <a:lvl2pPr lvl="1" algn="ctr">
              <a:buNone/>
              <a:defRPr sz="1467">
                <a:solidFill>
                  <a:schemeClr val="accent3"/>
                </a:solidFill>
                <a:latin typeface="PT Serif"/>
                <a:ea typeface="PT Serif"/>
                <a:cs typeface="PT Serif"/>
                <a:sym typeface="PT Serif"/>
              </a:defRPr>
            </a:lvl2pPr>
            <a:lvl3pPr lvl="2" algn="ctr">
              <a:buNone/>
              <a:defRPr sz="1467">
                <a:solidFill>
                  <a:schemeClr val="accent3"/>
                </a:solidFill>
                <a:latin typeface="PT Serif"/>
                <a:ea typeface="PT Serif"/>
                <a:cs typeface="PT Serif"/>
                <a:sym typeface="PT Serif"/>
              </a:defRPr>
            </a:lvl3pPr>
            <a:lvl4pPr lvl="3" algn="ctr">
              <a:buNone/>
              <a:defRPr sz="1467">
                <a:solidFill>
                  <a:schemeClr val="accent3"/>
                </a:solidFill>
                <a:latin typeface="PT Serif"/>
                <a:ea typeface="PT Serif"/>
                <a:cs typeface="PT Serif"/>
                <a:sym typeface="PT Serif"/>
              </a:defRPr>
            </a:lvl4pPr>
            <a:lvl5pPr lvl="4" algn="ctr">
              <a:buNone/>
              <a:defRPr sz="1467">
                <a:solidFill>
                  <a:schemeClr val="accent3"/>
                </a:solidFill>
                <a:latin typeface="PT Serif"/>
                <a:ea typeface="PT Serif"/>
                <a:cs typeface="PT Serif"/>
                <a:sym typeface="PT Serif"/>
              </a:defRPr>
            </a:lvl5pPr>
            <a:lvl6pPr lvl="5" algn="ctr">
              <a:buNone/>
              <a:defRPr sz="1467">
                <a:solidFill>
                  <a:schemeClr val="accent3"/>
                </a:solidFill>
                <a:latin typeface="PT Serif"/>
                <a:ea typeface="PT Serif"/>
                <a:cs typeface="PT Serif"/>
                <a:sym typeface="PT Serif"/>
              </a:defRPr>
            </a:lvl6pPr>
            <a:lvl7pPr lvl="6" algn="ctr">
              <a:buNone/>
              <a:defRPr sz="1467">
                <a:solidFill>
                  <a:schemeClr val="accent3"/>
                </a:solidFill>
                <a:latin typeface="PT Serif"/>
                <a:ea typeface="PT Serif"/>
                <a:cs typeface="PT Serif"/>
                <a:sym typeface="PT Serif"/>
              </a:defRPr>
            </a:lvl7pPr>
            <a:lvl8pPr lvl="7" algn="ctr">
              <a:buNone/>
              <a:defRPr sz="1467">
                <a:solidFill>
                  <a:schemeClr val="accent3"/>
                </a:solidFill>
                <a:latin typeface="PT Serif"/>
                <a:ea typeface="PT Serif"/>
                <a:cs typeface="PT Serif"/>
                <a:sym typeface="PT Serif"/>
              </a:defRPr>
            </a:lvl8pPr>
            <a:lvl9pPr lvl="8" algn="ctr">
              <a:buNone/>
              <a:defRPr sz="1467">
                <a:solidFill>
                  <a:schemeClr val="accent3"/>
                </a:solidFill>
                <a:latin typeface="PT Serif"/>
                <a:ea typeface="PT Serif"/>
                <a:cs typeface="PT Serif"/>
                <a:sym typeface="PT Serif"/>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3834152"/>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 id="2147483668" r:id="rId7"/>
    <p:sldLayoutId id="2147483706" r:id="rId8"/>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83"/>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8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8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20746642"/>
      </p:ext>
    </p:extLst>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Lst>
  <mc:AlternateContent xmlns:mc="http://schemas.openxmlformats.org/markup-compatibility/2006" xmlns:p14="http://schemas.microsoft.com/office/powerpoint/2010/main">
    <mc:Choice Requires="p14">
      <p:transition spd="slow">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0"/>
        <p:cNvGrpSpPr/>
        <p:nvPr/>
      </p:nvGrpSpPr>
      <p:grpSpPr>
        <a:xfrm>
          <a:off x="0" y="0"/>
          <a:ext cx="0" cy="0"/>
          <a:chOff x="0" y="0"/>
          <a:chExt cx="0" cy="0"/>
        </a:xfrm>
      </p:grpSpPr>
      <p:sp>
        <p:nvSpPr>
          <p:cNvPr id="171" name="Google Shape;171;gd5c5d705b8_6_0"/>
          <p:cNvSpPr txBox="1">
            <a:spLocks noGrp="1"/>
          </p:cNvSpPr>
          <p:nvPr>
            <p:ph type="title"/>
          </p:nvPr>
        </p:nvSpPr>
        <p:spPr>
          <a:xfrm>
            <a:off x="609639" y="272520"/>
            <a:ext cx="10970579" cy="11430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72" name="Google Shape;172;gd5c5d705b8_6_0"/>
          <p:cNvSpPr txBox="1">
            <a:spLocks noGrp="1"/>
          </p:cNvSpPr>
          <p:nvPr>
            <p:ph type="body" idx="1"/>
          </p:nvPr>
        </p:nvSpPr>
        <p:spPr>
          <a:xfrm>
            <a:off x="609639" y="1604880"/>
            <a:ext cx="10970579" cy="3975120"/>
          </a:xfrm>
          <a:prstGeom prst="rect">
            <a:avLst/>
          </a:prstGeom>
          <a:noFill/>
          <a:ln>
            <a:noFill/>
          </a:ln>
        </p:spPr>
        <p:txBody>
          <a:bodyPr spcFirstLastPara="1" wrap="square" lIns="0" tIns="3455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173" name="Google Shape;173;gd5c5d705b8_6_0"/>
          <p:cNvSpPr txBox="1">
            <a:spLocks noGrp="1"/>
          </p:cNvSpPr>
          <p:nvPr>
            <p:ph type="dt" idx="10"/>
          </p:nvPr>
        </p:nvSpPr>
        <p:spPr>
          <a:xfrm>
            <a:off x="609639" y="6246720"/>
            <a:ext cx="2838813" cy="4716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74" name="Google Shape;174;gd5c5d705b8_6_0"/>
          <p:cNvSpPr txBox="1">
            <a:spLocks noGrp="1"/>
          </p:cNvSpPr>
          <p:nvPr>
            <p:ph type="ftr" idx="11"/>
          </p:nvPr>
        </p:nvSpPr>
        <p:spPr>
          <a:xfrm>
            <a:off x="4169599" y="6246720"/>
            <a:ext cx="3862832" cy="4716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75" name="Google Shape;175;gd5c5d705b8_6_0"/>
          <p:cNvSpPr txBox="1">
            <a:spLocks noGrp="1"/>
          </p:cNvSpPr>
          <p:nvPr>
            <p:ph type="sldNum" idx="12"/>
          </p:nvPr>
        </p:nvSpPr>
        <p:spPr>
          <a:xfrm>
            <a:off x="8741404" y="6246720"/>
            <a:ext cx="2838813" cy="471600"/>
          </a:xfrm>
          <a:prstGeom prst="rect">
            <a:avLst/>
          </a:prstGeom>
          <a:noFill/>
          <a:ln>
            <a:noFill/>
          </a:ln>
        </p:spPr>
        <p:txBody>
          <a:bodyPr spcFirstLastPara="1" wrap="square" lIns="0" tIns="0" rIns="0" bIns="0" anchor="t" anchorCtr="0">
            <a:noAutofit/>
          </a:bodyPr>
          <a:lstStyle>
            <a:lvl1pPr marL="0" marR="0" lvl="0" indent="0" algn="r" rtl="0">
              <a:lnSpc>
                <a:spcPct val="93000"/>
              </a:lnSpc>
              <a:spcBef>
                <a:spcPts val="0"/>
              </a:spcBef>
              <a:buNone/>
              <a:defRPr sz="1400" b="0" i="0" u="none" strike="noStrike" cap="none">
                <a:solidFill>
                  <a:srgbClr val="000000"/>
                </a:solidFill>
                <a:latin typeface="Times New Roman"/>
                <a:ea typeface="Times New Roman"/>
                <a:cs typeface="Times New Roman"/>
                <a:sym typeface="Times New Roman"/>
              </a:defRPr>
            </a:lvl1pPr>
            <a:lvl2pPr marL="0" marR="0" lvl="1" indent="0" algn="r" rtl="0">
              <a:lnSpc>
                <a:spcPct val="93000"/>
              </a:lnSpc>
              <a:spcBef>
                <a:spcPts val="0"/>
              </a:spcBef>
              <a:buNone/>
              <a:defRPr sz="1400" b="0" i="0" u="none" strike="noStrike" cap="none">
                <a:solidFill>
                  <a:srgbClr val="000000"/>
                </a:solidFill>
                <a:latin typeface="Times New Roman"/>
                <a:ea typeface="Times New Roman"/>
                <a:cs typeface="Times New Roman"/>
                <a:sym typeface="Times New Roman"/>
              </a:defRPr>
            </a:lvl2pPr>
            <a:lvl3pPr marL="0" marR="0" lvl="2" indent="0" algn="r" rtl="0">
              <a:lnSpc>
                <a:spcPct val="93000"/>
              </a:lnSpc>
              <a:spcBef>
                <a:spcPts val="0"/>
              </a:spcBef>
              <a:buNone/>
              <a:defRPr sz="1400" b="0" i="0" u="none" strike="noStrike" cap="none">
                <a:solidFill>
                  <a:srgbClr val="000000"/>
                </a:solidFill>
                <a:latin typeface="Times New Roman"/>
                <a:ea typeface="Times New Roman"/>
                <a:cs typeface="Times New Roman"/>
                <a:sym typeface="Times New Roman"/>
              </a:defRPr>
            </a:lvl3pPr>
            <a:lvl4pPr marL="0" marR="0" lvl="3" indent="0" algn="r" rtl="0">
              <a:lnSpc>
                <a:spcPct val="93000"/>
              </a:lnSpc>
              <a:spcBef>
                <a:spcPts val="0"/>
              </a:spcBef>
              <a:buNone/>
              <a:defRPr sz="1400" b="0" i="0" u="none" strike="noStrike" cap="none">
                <a:solidFill>
                  <a:srgbClr val="000000"/>
                </a:solidFill>
                <a:latin typeface="Times New Roman"/>
                <a:ea typeface="Times New Roman"/>
                <a:cs typeface="Times New Roman"/>
                <a:sym typeface="Times New Roman"/>
              </a:defRPr>
            </a:lvl4pPr>
            <a:lvl5pPr marL="0" marR="0" lvl="4" indent="0" algn="r" rtl="0">
              <a:lnSpc>
                <a:spcPct val="93000"/>
              </a:lnSpc>
              <a:spcBef>
                <a:spcPts val="0"/>
              </a:spcBef>
              <a:buNone/>
              <a:defRPr sz="1400" b="0" i="0" u="none" strike="noStrike" cap="none">
                <a:solidFill>
                  <a:srgbClr val="000000"/>
                </a:solidFill>
                <a:latin typeface="Times New Roman"/>
                <a:ea typeface="Times New Roman"/>
                <a:cs typeface="Times New Roman"/>
                <a:sym typeface="Times New Roman"/>
              </a:defRPr>
            </a:lvl5pPr>
            <a:lvl6pPr marL="0" marR="0" lvl="5" indent="0" algn="r" rtl="0">
              <a:lnSpc>
                <a:spcPct val="93000"/>
              </a:lnSpc>
              <a:spcBef>
                <a:spcPts val="0"/>
              </a:spcBef>
              <a:buNone/>
              <a:defRPr sz="1400" b="0" i="0" u="none" strike="noStrike" cap="none">
                <a:solidFill>
                  <a:srgbClr val="000000"/>
                </a:solidFill>
                <a:latin typeface="Times New Roman"/>
                <a:ea typeface="Times New Roman"/>
                <a:cs typeface="Times New Roman"/>
                <a:sym typeface="Times New Roman"/>
              </a:defRPr>
            </a:lvl6pPr>
            <a:lvl7pPr marL="0" marR="0" lvl="6" indent="0" algn="r" rtl="0">
              <a:lnSpc>
                <a:spcPct val="93000"/>
              </a:lnSpc>
              <a:spcBef>
                <a:spcPts val="0"/>
              </a:spcBef>
              <a:buNone/>
              <a:defRPr sz="1400" b="0" i="0" u="none" strike="noStrike" cap="none">
                <a:solidFill>
                  <a:srgbClr val="000000"/>
                </a:solidFill>
                <a:latin typeface="Times New Roman"/>
                <a:ea typeface="Times New Roman"/>
                <a:cs typeface="Times New Roman"/>
                <a:sym typeface="Times New Roman"/>
              </a:defRPr>
            </a:lvl7pPr>
            <a:lvl8pPr marL="0" marR="0" lvl="7" indent="0" algn="r" rtl="0">
              <a:lnSpc>
                <a:spcPct val="93000"/>
              </a:lnSpc>
              <a:spcBef>
                <a:spcPts val="0"/>
              </a:spcBef>
              <a:buNone/>
              <a:defRPr sz="1400" b="0" i="0" u="none" strike="noStrike" cap="none">
                <a:solidFill>
                  <a:srgbClr val="000000"/>
                </a:solidFill>
                <a:latin typeface="Times New Roman"/>
                <a:ea typeface="Times New Roman"/>
                <a:cs typeface="Times New Roman"/>
                <a:sym typeface="Times New Roman"/>
              </a:defRPr>
            </a:lvl8pPr>
            <a:lvl9pPr marL="0" marR="0" lvl="8" indent="0" algn="r" rtl="0">
              <a:lnSpc>
                <a:spcPct val="93000"/>
              </a:lnSpc>
              <a:spcBef>
                <a:spcPts val="0"/>
              </a:spcBef>
              <a:buNone/>
              <a:defRPr sz="1400" b="0" i="0" u="none" strike="noStrike" cap="none">
                <a:solidFill>
                  <a:srgbClr val="000000"/>
                </a:solidFill>
                <a:latin typeface="Times New Roman"/>
                <a:ea typeface="Times New Roman"/>
                <a:cs typeface="Times New Roman"/>
                <a:sym typeface="Times New Roman"/>
              </a:defRPr>
            </a:lvl9pPr>
          </a:lstStyle>
          <a:p>
            <a:fld id="{00000000-1234-1234-1234-123412341234}" type="slidenum">
              <a:rPr lang="en-US" smtClean="0"/>
              <a:pPr/>
              <a:t>‹#›</a:t>
            </a:fld>
            <a:endParaRPr lang="en-US">
              <a:latin typeface="Arial"/>
              <a:ea typeface="Arial"/>
              <a:cs typeface="Arial"/>
              <a:sym typeface="Arial"/>
            </a:endParaRPr>
          </a:p>
        </p:txBody>
      </p:sp>
    </p:spTree>
    <p:extLst>
      <p:ext uri="{BB962C8B-B14F-4D97-AF65-F5344CB8AC3E}">
        <p14:creationId xmlns:p14="http://schemas.microsoft.com/office/powerpoint/2010/main" val="4202474682"/>
      </p:ext>
    </p:extLst>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E6496A-144F-CB46-B880-B3EBB5B773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BC87E6-86A2-F041-8404-79577C3E9F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475491-E8B8-D34A-A8C7-70B2CD2FD2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5FC9C3-5BC2-3647-AD7A-35889DAE7F18}" type="datetimeFigureOut">
              <a:rPr lang="en-US" smtClean="0"/>
              <a:t>3/22/23</a:t>
            </a:fld>
            <a:endParaRPr lang="en-US"/>
          </a:p>
        </p:txBody>
      </p:sp>
      <p:sp>
        <p:nvSpPr>
          <p:cNvPr id="5" name="Footer Placeholder 4">
            <a:extLst>
              <a:ext uri="{FF2B5EF4-FFF2-40B4-BE49-F238E27FC236}">
                <a16:creationId xmlns:a16="http://schemas.microsoft.com/office/drawing/2014/main" id="{D3C96E46-84CE-184D-A2E4-BC59704658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2CDABFB-001F-2948-A63D-BA3D77262E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884AAC-56AA-D341-B9AA-7E6265A7193D}" type="slidenum">
              <a:rPr lang="en-US" smtClean="0"/>
              <a:t>‹#›</a:t>
            </a:fld>
            <a:endParaRPr lang="en-US"/>
          </a:p>
        </p:txBody>
      </p:sp>
    </p:spTree>
    <p:extLst>
      <p:ext uri="{BB962C8B-B14F-4D97-AF65-F5344CB8AC3E}">
        <p14:creationId xmlns:p14="http://schemas.microsoft.com/office/powerpoint/2010/main" val="413576004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hyperlink" Target="https://www.nature.com/articles/nchembio.2219" TargetMode="Externa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0.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hyperlink" Target="https://www.mdpi.com/2218-1989/9/7/144" TargetMode="External"/><Relationship Id="rId2" Type="http://schemas.openxmlformats.org/officeDocument/2006/relationships/image" Target="../media/image23.emf"/><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hyperlink" Target="https://www.mdpi.com/2218-1989/9/7/144" TargetMode="External"/><Relationship Id="rId2" Type="http://schemas.openxmlformats.org/officeDocument/2006/relationships/image" Target="../media/image24.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hyperlink" Target="https://www.mdpi.com/2218-1989/9/7/144" TargetMode="External"/><Relationship Id="rId2" Type="http://schemas.openxmlformats.org/officeDocument/2006/relationships/image" Target="../media/image25.pn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32.xml"/><Relationship Id="rId5" Type="http://schemas.openxmlformats.org/officeDocument/2006/relationships/image" Target="../media/image30.jpe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3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32.xml"/><Relationship Id="rId5" Type="http://schemas.openxmlformats.org/officeDocument/2006/relationships/image" Target="../media/image39.png"/><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32.xml"/><Relationship Id="rId5" Type="http://schemas.openxmlformats.org/officeDocument/2006/relationships/image" Target="../media/image43.tiff"/><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www.mdpi.com/2218-1989/9/7/144" TargetMode="Externa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hyperlink" Target="https://www.mdpi.com/2218-1989/9/7/144" TargetMode="External"/><Relationship Id="rId2" Type="http://schemas.openxmlformats.org/officeDocument/2006/relationships/image" Target="../media/image50.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1EEE8-C4F2-AB25-3A07-1D2F0FA16D06}"/>
              </a:ext>
            </a:extLst>
          </p:cNvPr>
          <p:cNvSpPr>
            <a:spLocks noGrp="1"/>
          </p:cNvSpPr>
          <p:nvPr>
            <p:ph type="ctrTitle"/>
          </p:nvPr>
        </p:nvSpPr>
        <p:spPr>
          <a:xfrm>
            <a:off x="934571" y="2655751"/>
            <a:ext cx="10596282" cy="1546400"/>
          </a:xfrm>
        </p:spPr>
        <p:txBody>
          <a:bodyPr/>
          <a:lstStyle/>
          <a:p>
            <a:r>
              <a:rPr lang="en-US" b="1" dirty="0"/>
              <a:t>Session 7a: Chemical Features, classes and substructures</a:t>
            </a:r>
          </a:p>
        </p:txBody>
      </p:sp>
      <p:sp>
        <p:nvSpPr>
          <p:cNvPr id="3" name="Subtitle 2">
            <a:extLst>
              <a:ext uri="{FF2B5EF4-FFF2-40B4-BE49-F238E27FC236}">
                <a16:creationId xmlns:a16="http://schemas.microsoft.com/office/drawing/2014/main" id="{EE357969-4F87-49E9-8118-9C399D265F4D}"/>
              </a:ext>
            </a:extLst>
          </p:cNvPr>
          <p:cNvSpPr txBox="1">
            <a:spLocks/>
          </p:cNvSpPr>
          <p:nvPr/>
        </p:nvSpPr>
        <p:spPr>
          <a:xfrm>
            <a:off x="1871031" y="4202151"/>
            <a:ext cx="8449938" cy="4429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600"/>
              </a:spcBef>
              <a:spcAft>
                <a:spcPts val="0"/>
              </a:spcAft>
              <a:buClr>
                <a:schemeClr val="dk1"/>
              </a:buClr>
              <a:buSzPts val="2000"/>
              <a:buFont typeface="PT Serif"/>
              <a:buChar char="▣"/>
              <a:defRPr sz="2000" b="0" i="0" u="none" strike="noStrike" cap="none">
                <a:solidFill>
                  <a:schemeClr val="dk1"/>
                </a:solidFill>
                <a:latin typeface="PT Serif"/>
                <a:ea typeface="PT Serif"/>
                <a:cs typeface="PT Serif"/>
                <a:sym typeface="PT Serif"/>
              </a:defRPr>
            </a:lvl1pPr>
            <a:lvl2pPr marL="914400" marR="0" lvl="1" indent="-355600" algn="l" rtl="0">
              <a:lnSpc>
                <a:spcPct val="100000"/>
              </a:lnSpc>
              <a:spcBef>
                <a:spcPts val="0"/>
              </a:spcBef>
              <a:spcAft>
                <a:spcPts val="0"/>
              </a:spcAft>
              <a:buClr>
                <a:schemeClr val="dk1"/>
              </a:buClr>
              <a:buSzPts val="2000"/>
              <a:buFont typeface="PT Serif"/>
              <a:buChar char="○"/>
              <a:defRPr sz="2000" b="0" i="0" u="none" strike="noStrike" cap="none">
                <a:solidFill>
                  <a:schemeClr val="dk1"/>
                </a:solidFill>
                <a:latin typeface="PT Serif"/>
                <a:ea typeface="PT Serif"/>
                <a:cs typeface="PT Serif"/>
                <a:sym typeface="PT Serif"/>
              </a:defRPr>
            </a:lvl2pPr>
            <a:lvl3pPr marL="1371600" marR="0" lvl="2" indent="-355600" algn="l" rtl="0">
              <a:lnSpc>
                <a:spcPct val="100000"/>
              </a:lnSpc>
              <a:spcBef>
                <a:spcPts val="0"/>
              </a:spcBef>
              <a:spcAft>
                <a:spcPts val="0"/>
              </a:spcAft>
              <a:buClr>
                <a:schemeClr val="dk1"/>
              </a:buClr>
              <a:buSzPts val="2000"/>
              <a:buFont typeface="PT Serif"/>
              <a:buChar char="■"/>
              <a:defRPr sz="2000" b="0" i="0" u="none" strike="noStrike" cap="none">
                <a:solidFill>
                  <a:schemeClr val="dk1"/>
                </a:solidFill>
                <a:latin typeface="PT Serif"/>
                <a:ea typeface="PT Serif"/>
                <a:cs typeface="PT Serif"/>
                <a:sym typeface="PT Serif"/>
              </a:defRPr>
            </a:lvl3pPr>
            <a:lvl4pPr marL="1828800" marR="0" lvl="3" indent="-355600" algn="l" rtl="0">
              <a:lnSpc>
                <a:spcPct val="100000"/>
              </a:lnSpc>
              <a:spcBef>
                <a:spcPts val="0"/>
              </a:spcBef>
              <a:spcAft>
                <a:spcPts val="0"/>
              </a:spcAft>
              <a:buClr>
                <a:schemeClr val="dk1"/>
              </a:buClr>
              <a:buSzPts val="2000"/>
              <a:buFont typeface="PT Serif"/>
              <a:buChar char="●"/>
              <a:defRPr sz="2000" b="0" i="0" u="none" strike="noStrike" cap="none">
                <a:solidFill>
                  <a:schemeClr val="dk1"/>
                </a:solidFill>
                <a:latin typeface="PT Serif"/>
                <a:ea typeface="PT Serif"/>
                <a:cs typeface="PT Serif"/>
                <a:sym typeface="PT Serif"/>
              </a:defRPr>
            </a:lvl4pPr>
            <a:lvl5pPr marL="2286000" marR="0" lvl="4" indent="-355600" algn="l" rtl="0">
              <a:lnSpc>
                <a:spcPct val="100000"/>
              </a:lnSpc>
              <a:spcBef>
                <a:spcPts val="0"/>
              </a:spcBef>
              <a:spcAft>
                <a:spcPts val="0"/>
              </a:spcAft>
              <a:buClr>
                <a:schemeClr val="dk1"/>
              </a:buClr>
              <a:buSzPts val="2000"/>
              <a:buFont typeface="PT Serif"/>
              <a:buChar char="○"/>
              <a:defRPr sz="2000" b="0" i="0" u="none" strike="noStrike" cap="none">
                <a:solidFill>
                  <a:schemeClr val="dk1"/>
                </a:solidFill>
                <a:latin typeface="PT Serif"/>
                <a:ea typeface="PT Serif"/>
                <a:cs typeface="PT Serif"/>
                <a:sym typeface="PT Serif"/>
              </a:defRPr>
            </a:lvl5pPr>
            <a:lvl6pPr marL="2743200" marR="0" lvl="5" indent="-355600" algn="l" rtl="0">
              <a:lnSpc>
                <a:spcPct val="100000"/>
              </a:lnSpc>
              <a:spcBef>
                <a:spcPts val="0"/>
              </a:spcBef>
              <a:spcAft>
                <a:spcPts val="0"/>
              </a:spcAft>
              <a:buClr>
                <a:schemeClr val="dk1"/>
              </a:buClr>
              <a:buSzPts val="2000"/>
              <a:buFont typeface="PT Serif"/>
              <a:buChar char="■"/>
              <a:defRPr sz="2000" b="0" i="0" u="none" strike="noStrike" cap="none">
                <a:solidFill>
                  <a:schemeClr val="dk1"/>
                </a:solidFill>
                <a:latin typeface="PT Serif"/>
                <a:ea typeface="PT Serif"/>
                <a:cs typeface="PT Serif"/>
                <a:sym typeface="PT Serif"/>
              </a:defRPr>
            </a:lvl6pPr>
            <a:lvl7pPr marL="3200400" marR="0" lvl="6" indent="-355600" algn="l" rtl="0">
              <a:lnSpc>
                <a:spcPct val="100000"/>
              </a:lnSpc>
              <a:spcBef>
                <a:spcPts val="0"/>
              </a:spcBef>
              <a:spcAft>
                <a:spcPts val="0"/>
              </a:spcAft>
              <a:buClr>
                <a:schemeClr val="dk1"/>
              </a:buClr>
              <a:buSzPts val="2000"/>
              <a:buFont typeface="PT Serif"/>
              <a:buChar char="●"/>
              <a:defRPr sz="2000" b="0" i="0" u="none" strike="noStrike" cap="none">
                <a:solidFill>
                  <a:schemeClr val="dk1"/>
                </a:solidFill>
                <a:latin typeface="PT Serif"/>
                <a:ea typeface="PT Serif"/>
                <a:cs typeface="PT Serif"/>
                <a:sym typeface="PT Serif"/>
              </a:defRPr>
            </a:lvl7pPr>
            <a:lvl8pPr marL="3657600" marR="0" lvl="7" indent="-355600" algn="l" rtl="0">
              <a:lnSpc>
                <a:spcPct val="100000"/>
              </a:lnSpc>
              <a:spcBef>
                <a:spcPts val="0"/>
              </a:spcBef>
              <a:spcAft>
                <a:spcPts val="0"/>
              </a:spcAft>
              <a:buClr>
                <a:schemeClr val="dk1"/>
              </a:buClr>
              <a:buSzPts val="2000"/>
              <a:buFont typeface="PT Serif"/>
              <a:buChar char="○"/>
              <a:defRPr sz="2000" b="0" i="0" u="none" strike="noStrike" cap="none">
                <a:solidFill>
                  <a:schemeClr val="dk1"/>
                </a:solidFill>
                <a:latin typeface="PT Serif"/>
                <a:ea typeface="PT Serif"/>
                <a:cs typeface="PT Serif"/>
                <a:sym typeface="PT Serif"/>
              </a:defRPr>
            </a:lvl8pPr>
            <a:lvl9pPr marL="4114800" marR="0" lvl="8" indent="-355600" algn="l" rtl="0">
              <a:lnSpc>
                <a:spcPct val="100000"/>
              </a:lnSpc>
              <a:spcBef>
                <a:spcPts val="0"/>
              </a:spcBef>
              <a:spcAft>
                <a:spcPts val="0"/>
              </a:spcAft>
              <a:buClr>
                <a:schemeClr val="dk1"/>
              </a:buClr>
              <a:buSzPts val="2000"/>
              <a:buFont typeface="PT Serif"/>
              <a:buChar char="■"/>
              <a:defRPr sz="2000" b="0" i="0" u="none" strike="noStrike" cap="none">
                <a:solidFill>
                  <a:schemeClr val="dk1"/>
                </a:solidFill>
                <a:latin typeface="PT Serif"/>
                <a:ea typeface="PT Serif"/>
                <a:cs typeface="PT Serif"/>
                <a:sym typeface="PT Serif"/>
              </a:defRPr>
            </a:lvl9pPr>
          </a:lstStyle>
          <a:p>
            <a:pPr marL="457200" marR="0" lvl="0" indent="-355600" algn="ctr" defTabSz="914400" rtl="0" eaLnBrk="1" fontAlgn="auto" latinLnBrk="0" hangingPunct="1">
              <a:lnSpc>
                <a:spcPct val="100000"/>
              </a:lnSpc>
              <a:spcBef>
                <a:spcPts val="600"/>
              </a:spcBef>
              <a:spcAft>
                <a:spcPts val="0"/>
              </a:spcAft>
              <a:buClr>
                <a:srgbClr val="000000"/>
              </a:buClr>
              <a:buSzPts val="2000"/>
              <a:buFont typeface="PT Serif"/>
              <a:buChar char="▣"/>
              <a:tabLst/>
              <a:defRPr/>
            </a:pPr>
            <a:r>
              <a:rPr kumimoji="0" lang="en-US" sz="2000" b="0" i="1" u="none" strike="noStrike" kern="0" cap="none" spc="0" normalizeH="0" baseline="0" noProof="0" dirty="0">
                <a:ln>
                  <a:noFill/>
                </a:ln>
                <a:solidFill>
                  <a:srgbClr val="7F98AC"/>
                </a:solidFill>
                <a:effectLst/>
                <a:uLnTx/>
                <a:uFillTx/>
                <a:latin typeface="Playfair Display" panose="00000500000000000000" pitchFamily="2" charset="0"/>
                <a:sym typeface="PT Serif"/>
              </a:rPr>
              <a:t>March 23, 2023</a:t>
            </a:r>
          </a:p>
          <a:p>
            <a:pPr marL="457200" marR="0" lvl="0" indent="-355600" algn="ctr" defTabSz="914400" rtl="0" eaLnBrk="1" fontAlgn="auto" latinLnBrk="0" hangingPunct="1">
              <a:lnSpc>
                <a:spcPct val="100000"/>
              </a:lnSpc>
              <a:spcBef>
                <a:spcPts val="600"/>
              </a:spcBef>
              <a:spcAft>
                <a:spcPts val="0"/>
              </a:spcAft>
              <a:buClr>
                <a:srgbClr val="000000"/>
              </a:buClr>
              <a:buSzPts val="2000"/>
              <a:buFont typeface="PT Serif"/>
              <a:buChar char="▣"/>
              <a:tabLst/>
              <a:defRPr/>
            </a:pPr>
            <a:r>
              <a:rPr kumimoji="0" lang="en-US" sz="2000" b="0" i="1" u="none" strike="noStrike" kern="0" cap="none" spc="0" normalizeH="0" baseline="0" noProof="0" dirty="0" err="1">
                <a:ln>
                  <a:noFill/>
                </a:ln>
                <a:solidFill>
                  <a:srgbClr val="7F98AC"/>
                </a:solidFill>
                <a:effectLst/>
                <a:uLnTx/>
                <a:uFillTx/>
                <a:latin typeface="Playfair Display" panose="00000500000000000000" pitchFamily="2" charset="0"/>
                <a:sym typeface="PT Serif"/>
              </a:rPr>
              <a:t>NPLinker</a:t>
            </a:r>
            <a:r>
              <a:rPr kumimoji="0" lang="en-US" sz="2000" b="0" i="1" u="none" strike="noStrike" kern="0" cap="none" spc="0" normalizeH="0" baseline="0" noProof="0" dirty="0">
                <a:ln>
                  <a:noFill/>
                </a:ln>
                <a:solidFill>
                  <a:srgbClr val="7F98AC"/>
                </a:solidFill>
                <a:effectLst/>
                <a:uLnTx/>
                <a:uFillTx/>
                <a:latin typeface="Playfair Display" panose="00000500000000000000" pitchFamily="2" charset="0"/>
                <a:sym typeface="PT Serif"/>
              </a:rPr>
              <a:t> eScience Genome and Metabolome Mining Workshop</a:t>
            </a:r>
          </a:p>
        </p:txBody>
      </p:sp>
    </p:spTree>
    <p:extLst>
      <p:ext uri="{BB962C8B-B14F-4D97-AF65-F5344CB8AC3E}">
        <p14:creationId xmlns:p14="http://schemas.microsoft.com/office/powerpoint/2010/main" val="1714404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2864" y="1808328"/>
            <a:ext cx="9697741" cy="1454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Connector 3"/>
          <p:cNvCxnSpPr/>
          <p:nvPr/>
        </p:nvCxnSpPr>
        <p:spPr>
          <a:xfrm flipH="1">
            <a:off x="2691453" y="3298180"/>
            <a:ext cx="812800" cy="721568"/>
          </a:xfrm>
          <a:prstGeom prst="line">
            <a:avLst/>
          </a:prstGeom>
          <a:noFill/>
          <a:ln w="38100" cap="flat" cmpd="sng" algn="ctr">
            <a:solidFill>
              <a:srgbClr val="B2667F"/>
            </a:solidFill>
            <a:prstDash val="dash"/>
            <a:miter lim="800000"/>
          </a:ln>
          <a:effectLst/>
        </p:spPr>
      </p:cxnSp>
      <p:cxnSp>
        <p:nvCxnSpPr>
          <p:cNvPr id="5" name="Straight Connector 4"/>
          <p:cNvCxnSpPr>
            <a:cxnSpLocks/>
          </p:cNvCxnSpPr>
          <p:nvPr/>
        </p:nvCxnSpPr>
        <p:spPr>
          <a:xfrm>
            <a:off x="5731558" y="3025493"/>
            <a:ext cx="1269295" cy="2421353"/>
          </a:xfrm>
          <a:prstGeom prst="line">
            <a:avLst/>
          </a:prstGeom>
          <a:noFill/>
          <a:ln w="38100" cap="flat" cmpd="sng" algn="ctr">
            <a:solidFill>
              <a:srgbClr val="FE9C99"/>
            </a:solidFill>
            <a:prstDash val="dash"/>
            <a:miter lim="800000"/>
          </a:ln>
          <a:effectLst/>
        </p:spPr>
      </p:cxnSp>
      <p:sp>
        <p:nvSpPr>
          <p:cNvPr id="6" name="Content Placeholder 2"/>
          <p:cNvSpPr txBox="1">
            <a:spLocks/>
          </p:cNvSpPr>
          <p:nvPr/>
        </p:nvSpPr>
        <p:spPr>
          <a:xfrm>
            <a:off x="319669" y="3994001"/>
            <a:ext cx="4949371" cy="990875"/>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21917" marR="0" lvl="0" indent="-121917" algn="ctr" defTabSz="1219170" rtl="0" eaLnBrk="1" fontAlgn="auto" latinLnBrk="0" hangingPunct="1">
              <a:lnSpc>
                <a:spcPct val="90000"/>
              </a:lnSpc>
              <a:spcBef>
                <a:spcPts val="1600"/>
              </a:spcBef>
              <a:spcAft>
                <a:spcPts val="267"/>
              </a:spcAft>
              <a:buClr>
                <a:srgbClr val="4472C4"/>
              </a:buClr>
              <a:buSzPct val="100000"/>
              <a:buFont typeface="Calibri" panose="020F0502020204030204" pitchFamily="34" charset="0"/>
              <a:buChar char=" "/>
              <a:tabLst/>
              <a:defRPr/>
            </a:pPr>
            <a:r>
              <a:rPr kumimoji="0" lang="en-US" sz="2000" b="1" i="1" u="none" strike="noStrike" kern="1200" cap="none" spc="0" normalizeH="0" baseline="0" noProof="0" dirty="0">
                <a:ln>
                  <a:noFill/>
                </a:ln>
                <a:solidFill>
                  <a:srgbClr val="B2667F"/>
                </a:solidFill>
                <a:effectLst/>
                <a:uLnTx/>
                <a:uFillTx/>
                <a:latin typeface="PT Serif" panose="020A0603040505020204" pitchFamily="18" charset="0"/>
                <a:ea typeface="+mn-ea"/>
                <a:cs typeface="+mn-cs"/>
                <a:sym typeface="Arial"/>
              </a:rPr>
              <a:t>Backbone enzyme: </a:t>
            </a:r>
            <a:r>
              <a:rPr kumimoji="0" lang="en-US" sz="2000" b="0" i="1" u="none" strike="noStrike" kern="1200" cap="none" spc="0" normalizeH="0" baseline="0" noProof="0" dirty="0">
                <a:ln>
                  <a:noFill/>
                </a:ln>
                <a:solidFill>
                  <a:srgbClr val="B2667F"/>
                </a:solidFill>
                <a:effectLst/>
                <a:uLnTx/>
                <a:uFillTx/>
                <a:latin typeface="PT Serif" panose="020A0603040505020204" pitchFamily="18" charset="0"/>
                <a:ea typeface="+mn-ea"/>
                <a:cs typeface="+mn-cs"/>
                <a:sym typeface="Arial"/>
              </a:rPr>
              <a:t>chemical class defining. Can tell us if the gene cluster encodes production of peptides, polyketides, terpenes, or another type of molecule</a:t>
            </a:r>
            <a:endParaRPr kumimoji="0" lang="en-US" sz="2000" b="0" i="0" u="none" strike="noStrike" kern="1200" cap="none" spc="0" normalizeH="0" baseline="0" noProof="0" dirty="0">
              <a:ln>
                <a:noFill/>
              </a:ln>
              <a:solidFill>
                <a:srgbClr val="B2667F"/>
              </a:solidFill>
              <a:effectLst/>
              <a:uLnTx/>
              <a:uFillTx/>
              <a:latin typeface="PT Serif" panose="020A0603040505020204" pitchFamily="18" charset="0"/>
              <a:ea typeface="+mn-ea"/>
              <a:cs typeface="+mn-cs"/>
              <a:sym typeface="Arial"/>
            </a:endParaRPr>
          </a:p>
        </p:txBody>
      </p:sp>
      <p:sp>
        <p:nvSpPr>
          <p:cNvPr id="7" name="Content Placeholder 2"/>
          <p:cNvSpPr txBox="1">
            <a:spLocks/>
          </p:cNvSpPr>
          <p:nvPr/>
        </p:nvSpPr>
        <p:spPr>
          <a:xfrm>
            <a:off x="4686223" y="5337592"/>
            <a:ext cx="4949371" cy="990875"/>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21917" marR="0" lvl="0" indent="-121917" algn="ctr" defTabSz="1219170" rtl="0" eaLnBrk="1" fontAlgn="auto" latinLnBrk="0" hangingPunct="1">
              <a:lnSpc>
                <a:spcPct val="90000"/>
              </a:lnSpc>
              <a:spcBef>
                <a:spcPts val="1600"/>
              </a:spcBef>
              <a:spcAft>
                <a:spcPts val="267"/>
              </a:spcAft>
              <a:buClr>
                <a:srgbClr val="4472C4"/>
              </a:buClr>
              <a:buSzPct val="100000"/>
              <a:buFont typeface="Calibri" panose="020F0502020204030204" pitchFamily="34" charset="0"/>
              <a:buChar char=" "/>
              <a:tabLst/>
              <a:defRPr/>
            </a:pPr>
            <a:r>
              <a:rPr kumimoji="0" lang="en-US" sz="2000" b="1" i="1" u="none" strike="noStrike" kern="1200" cap="none" spc="0" normalizeH="0" baseline="0" noProof="0" dirty="0">
                <a:ln>
                  <a:noFill/>
                </a:ln>
                <a:solidFill>
                  <a:srgbClr val="FE9C99"/>
                </a:solidFill>
                <a:effectLst/>
                <a:uLnTx/>
                <a:uFillTx/>
                <a:latin typeface="PT Serif" panose="020A0603040505020204" pitchFamily="18" charset="0"/>
                <a:ea typeface="+mn-ea"/>
                <a:cs typeface="+mn-cs"/>
                <a:sym typeface="Arial"/>
              </a:rPr>
              <a:t>Tailoring enzymes: </a:t>
            </a:r>
            <a:r>
              <a:rPr kumimoji="0" lang="en-US" sz="2000" b="0" i="1" u="none" strike="noStrike" kern="1200" cap="none" spc="0" normalizeH="0" baseline="0" noProof="0" dirty="0">
                <a:ln>
                  <a:noFill/>
                </a:ln>
                <a:solidFill>
                  <a:srgbClr val="FE9C99"/>
                </a:solidFill>
                <a:effectLst/>
                <a:uLnTx/>
                <a:uFillTx/>
                <a:latin typeface="PT Serif" panose="020A0603040505020204" pitchFamily="18" charset="0"/>
                <a:ea typeface="+mn-ea"/>
                <a:cs typeface="+mn-cs"/>
                <a:sym typeface="Arial"/>
              </a:rPr>
              <a:t>modify the chemical scaffold. Tells us if the final product is decorated with methyl groups, hydroxyl groups, or other chemical modifications</a:t>
            </a:r>
            <a:endParaRPr kumimoji="0" lang="en-US" sz="2000" b="0" i="0" u="none" strike="noStrike" kern="1200" cap="none" spc="0" normalizeH="0" baseline="0" noProof="0" dirty="0">
              <a:ln>
                <a:noFill/>
              </a:ln>
              <a:solidFill>
                <a:srgbClr val="FE9C99"/>
              </a:solidFill>
              <a:effectLst/>
              <a:uLnTx/>
              <a:uFillTx/>
              <a:latin typeface="PT Serif" panose="020A0603040505020204" pitchFamily="18" charset="0"/>
              <a:ea typeface="+mn-ea"/>
              <a:cs typeface="+mn-cs"/>
              <a:sym typeface="Arial"/>
            </a:endParaRPr>
          </a:p>
        </p:txBody>
      </p:sp>
      <p:cxnSp>
        <p:nvCxnSpPr>
          <p:cNvPr id="8" name="Straight Connector 7"/>
          <p:cNvCxnSpPr>
            <a:cxnSpLocks/>
          </p:cNvCxnSpPr>
          <p:nvPr/>
        </p:nvCxnSpPr>
        <p:spPr>
          <a:xfrm>
            <a:off x="8114230" y="2989978"/>
            <a:ext cx="917127" cy="924596"/>
          </a:xfrm>
          <a:prstGeom prst="line">
            <a:avLst/>
          </a:prstGeom>
          <a:noFill/>
          <a:ln w="38100" cap="flat" cmpd="sng" algn="ctr">
            <a:solidFill>
              <a:srgbClr val="5A7CAF"/>
            </a:solidFill>
            <a:prstDash val="dash"/>
            <a:miter lim="800000"/>
          </a:ln>
          <a:effectLst/>
        </p:spPr>
      </p:cxnSp>
      <p:sp>
        <p:nvSpPr>
          <p:cNvPr id="9" name="Content Placeholder 2"/>
          <p:cNvSpPr txBox="1">
            <a:spLocks/>
          </p:cNvSpPr>
          <p:nvPr/>
        </p:nvSpPr>
        <p:spPr>
          <a:xfrm>
            <a:off x="6884901" y="3818616"/>
            <a:ext cx="4949371" cy="990875"/>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21917" marR="0" lvl="0" indent="-121917" algn="ctr" defTabSz="1219170" rtl="0" eaLnBrk="1" fontAlgn="auto" latinLnBrk="0" hangingPunct="1">
              <a:lnSpc>
                <a:spcPct val="90000"/>
              </a:lnSpc>
              <a:spcBef>
                <a:spcPts val="1600"/>
              </a:spcBef>
              <a:spcAft>
                <a:spcPts val="267"/>
              </a:spcAft>
              <a:buClr>
                <a:srgbClr val="4472C4"/>
              </a:buClr>
              <a:buSzPct val="100000"/>
              <a:buFont typeface="Calibri" panose="020F0502020204030204" pitchFamily="34" charset="0"/>
              <a:buChar char=" "/>
              <a:tabLst/>
              <a:defRPr/>
            </a:pPr>
            <a:r>
              <a:rPr kumimoji="0" lang="en-US" sz="2000" b="1" i="1" u="none" strike="noStrike" kern="1200" cap="none" spc="0" normalizeH="0" baseline="0" noProof="0" dirty="0">
                <a:ln>
                  <a:noFill/>
                </a:ln>
                <a:solidFill>
                  <a:srgbClr val="5A7CAF"/>
                </a:solidFill>
                <a:effectLst/>
                <a:uLnTx/>
                <a:uFillTx/>
                <a:latin typeface="PT Serif" panose="020A0603040505020204" pitchFamily="18" charset="0"/>
                <a:ea typeface="+mn-ea"/>
                <a:cs typeface="+mn-cs"/>
                <a:sym typeface="Arial"/>
              </a:rPr>
              <a:t>Protective genes: </a:t>
            </a:r>
            <a:r>
              <a:rPr kumimoji="0" lang="en-US" sz="2000" b="0" i="1" u="none" strike="noStrike" kern="1200" cap="none" spc="0" normalizeH="0" baseline="0" noProof="0" dirty="0">
                <a:ln>
                  <a:noFill/>
                </a:ln>
                <a:solidFill>
                  <a:srgbClr val="5A7CAF"/>
                </a:solidFill>
                <a:effectLst/>
                <a:uLnTx/>
                <a:uFillTx/>
                <a:latin typeface="PT Serif" panose="020A0603040505020204" pitchFamily="18" charset="0"/>
                <a:ea typeface="+mn-ea"/>
                <a:cs typeface="+mn-cs"/>
                <a:sym typeface="Arial"/>
              </a:rPr>
              <a:t>serve to protect organism from toxic product by duplicating the enzymatic target. Can give insight into mechanism of action</a:t>
            </a:r>
            <a:endParaRPr kumimoji="0" lang="en-US" sz="2000" b="0" i="0" u="none" strike="noStrike" kern="1200" cap="none" spc="0" normalizeH="0" baseline="0" noProof="0" dirty="0">
              <a:ln>
                <a:noFill/>
              </a:ln>
              <a:solidFill>
                <a:srgbClr val="5A7CAF"/>
              </a:solidFill>
              <a:effectLst/>
              <a:uLnTx/>
              <a:uFillTx/>
              <a:latin typeface="PT Serif" panose="020A0603040505020204" pitchFamily="18" charset="0"/>
              <a:ea typeface="+mn-ea"/>
              <a:cs typeface="+mn-cs"/>
              <a:sym typeface="Arial"/>
            </a:endParaRPr>
          </a:p>
        </p:txBody>
      </p:sp>
      <p:pic>
        <p:nvPicPr>
          <p:cNvPr id="10"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26396" y="1808328"/>
            <a:ext cx="8139208" cy="4578304"/>
          </a:xfrm>
          <a:prstGeom prst="rect">
            <a:avLst/>
          </a:prstGeom>
        </p:spPr>
      </p:pic>
      <p:sp>
        <p:nvSpPr>
          <p:cNvPr id="11" name="TextBox 10"/>
          <p:cNvSpPr txBox="1"/>
          <p:nvPr/>
        </p:nvSpPr>
        <p:spPr>
          <a:xfrm>
            <a:off x="-12958" y="6607586"/>
            <a:ext cx="4078708" cy="2616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Keller </a:t>
            </a:r>
            <a:r>
              <a:rPr kumimoji="0" lang="en-US" sz="1100" b="0" i="0" u="none" strike="noStrike" kern="0" cap="none" spc="0" normalizeH="0" baseline="0" noProof="0" dirty="0" err="1">
                <a:ln>
                  <a:noFill/>
                </a:ln>
                <a:solidFill>
                  <a:srgbClr val="000000"/>
                </a:solidFill>
                <a:effectLst/>
                <a:uLnTx/>
                <a:uFillTx/>
                <a:latin typeface="PT Serif" panose="020A0603040505020204" pitchFamily="18" charset="0"/>
                <a:ea typeface="+mn-ea"/>
                <a:cs typeface="Arial"/>
                <a:sym typeface="Arial"/>
              </a:rPr>
              <a:t>NP.,Nat</a:t>
            </a:r>
            <a:r>
              <a:rPr kumimoji="0" lang="en-US" sz="1100" b="0"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 Reviews Microbiology,</a:t>
            </a:r>
            <a:r>
              <a:rPr kumimoji="0" lang="en-US" sz="1100" b="1"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2019</a:t>
            </a:r>
            <a:r>
              <a:rPr kumimoji="0" lang="en-US" sz="1100" b="0"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;17, 167–180</a:t>
            </a:r>
          </a:p>
        </p:txBody>
      </p:sp>
      <p:sp>
        <p:nvSpPr>
          <p:cNvPr id="13" name="Title 12">
            <a:extLst>
              <a:ext uri="{FF2B5EF4-FFF2-40B4-BE49-F238E27FC236}">
                <a16:creationId xmlns:a16="http://schemas.microsoft.com/office/drawing/2014/main" id="{00764E28-361E-46B9-9212-6F5D2F86B9E5}"/>
              </a:ext>
            </a:extLst>
          </p:cNvPr>
          <p:cNvSpPr>
            <a:spLocks noGrp="1"/>
          </p:cNvSpPr>
          <p:nvPr>
            <p:ph type="title"/>
          </p:nvPr>
        </p:nvSpPr>
        <p:spPr/>
        <p:txBody>
          <a:bodyPr>
            <a:normAutofit/>
          </a:bodyPr>
          <a:lstStyle/>
          <a:p>
            <a:r>
              <a:rPr lang="en-US" sz="5400" b="1" dirty="0">
                <a:solidFill>
                  <a:schemeClr val="tx2"/>
                </a:solidFill>
              </a:rPr>
              <a:t>What can a gene cluster tell us?</a:t>
            </a:r>
          </a:p>
        </p:txBody>
      </p:sp>
    </p:spTree>
    <p:extLst>
      <p:ext uri="{BB962C8B-B14F-4D97-AF65-F5344CB8AC3E}">
        <p14:creationId xmlns:p14="http://schemas.microsoft.com/office/powerpoint/2010/main" val="221853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4"/>
                                        </p:tgtEl>
                                      </p:cBhvr>
                                    </p:animEffect>
                                    <p:set>
                                      <p:cBhvr>
                                        <p:cTn id="34" dur="1" fill="hold">
                                          <p:stCondLst>
                                            <p:cond delay="499"/>
                                          </p:stCondLst>
                                        </p:cTn>
                                        <p:tgtEl>
                                          <p:spTgt spid="4"/>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5"/>
                                        </p:tgtEl>
                                      </p:cBhvr>
                                    </p:animEffect>
                                    <p:set>
                                      <p:cBhvr>
                                        <p:cTn id="40" dur="1" fill="hold">
                                          <p:stCondLst>
                                            <p:cond delay="499"/>
                                          </p:stCondLst>
                                        </p:cTn>
                                        <p:tgtEl>
                                          <p:spTgt spid="5"/>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9"/>
                                        </p:tgtEl>
                                      </p:cBhvr>
                                    </p:animEffect>
                                    <p:set>
                                      <p:cBhvr>
                                        <p:cTn id="43" dur="1" fill="hold">
                                          <p:stCondLst>
                                            <p:cond delay="499"/>
                                          </p:stCondLst>
                                        </p:cTn>
                                        <p:tgtEl>
                                          <p:spTgt spid="9"/>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8"/>
                                        </p:tgtEl>
                                      </p:cBhvr>
                                    </p:animEffect>
                                    <p:set>
                                      <p:cBhvr>
                                        <p:cTn id="46" dur="1" fill="hold">
                                          <p:stCondLst>
                                            <p:cond delay="499"/>
                                          </p:stCondLst>
                                        </p:cTn>
                                        <p:tgtEl>
                                          <p:spTgt spid="8"/>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500"/>
                                        <p:tgtEl>
                                          <p:spTgt spid="3"/>
                                        </p:tgtEl>
                                      </p:cBhvr>
                                    </p:animEffect>
                                    <p:set>
                                      <p:cBhvr>
                                        <p:cTn id="49" dur="1" fill="hold">
                                          <p:stCondLst>
                                            <p:cond delay="499"/>
                                          </p:stCondLst>
                                        </p:cTn>
                                        <p:tgtEl>
                                          <p:spTgt spid="3"/>
                                        </p:tgtEl>
                                        <p:attrNameLst>
                                          <p:attrName>style.visibility</p:attrName>
                                        </p:attrNameLst>
                                      </p:cBhvr>
                                      <p:to>
                                        <p:strVal val="hidden"/>
                                      </p:to>
                                    </p:set>
                                  </p:childTnLst>
                                </p:cTn>
                              </p:par>
                              <p:par>
                                <p:cTn id="50" presetID="10" presetClass="entr" presetSubtype="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9" grpId="0"/>
      <p:bldP spid="9"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66E417-571E-4827-A2D0-7242DF699E24}"/>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1709856-29CB-4854-8366-9CB25EED17F5}" type="slidenum">
              <a:rPr kumimoji="0" lang="en-US" sz="1467" b="0" i="0" u="none" strike="noStrike" kern="1200" cap="none" spc="0" normalizeH="0" baseline="0" noProof="0" smtClean="0">
                <a:ln>
                  <a:noFill/>
                </a:ln>
                <a:solidFill>
                  <a:srgbClr val="CCCCCC"/>
                </a:solidFill>
                <a:effectLst/>
                <a:uLnTx/>
                <a:uFillTx/>
                <a:latin typeface="PT Serif"/>
                <a:sym typeface="PT Serif"/>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467" b="0" i="0" u="none" strike="noStrike" kern="1200" cap="none" spc="0" normalizeH="0" baseline="0" noProof="0">
              <a:ln>
                <a:noFill/>
              </a:ln>
              <a:solidFill>
                <a:srgbClr val="CCCCCC"/>
              </a:solidFill>
              <a:effectLst/>
              <a:uLnTx/>
              <a:uFillTx/>
              <a:latin typeface="PT Serif"/>
              <a:sym typeface="PT Serif"/>
            </a:endParaRPr>
          </a:p>
        </p:txBody>
      </p:sp>
      <p:pic>
        <p:nvPicPr>
          <p:cNvPr id="1026" name="Picture 2">
            <a:extLst>
              <a:ext uri="{FF2B5EF4-FFF2-40B4-BE49-F238E27FC236}">
                <a16:creationId xmlns:a16="http://schemas.microsoft.com/office/drawing/2014/main" id="{1C0BFFAA-2F01-4F3A-ACAF-45CCB184CF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2" r="-3212" b="16263"/>
          <a:stretch/>
        </p:blipFill>
        <p:spPr bwMode="auto">
          <a:xfrm>
            <a:off x="2545787" y="401983"/>
            <a:ext cx="7832026" cy="58051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FEE3CAD-ECC0-4A1E-896A-E2F67A6B6AC7}"/>
              </a:ext>
            </a:extLst>
          </p:cNvPr>
          <p:cNvSpPr txBox="1"/>
          <p:nvPr/>
        </p:nvSpPr>
        <p:spPr>
          <a:xfrm>
            <a:off x="-70624" y="6561980"/>
            <a:ext cx="4078708" cy="2616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Keller </a:t>
            </a:r>
            <a:r>
              <a:rPr kumimoji="0" lang="en-US" sz="1100" b="0" i="0" u="none" strike="noStrike" kern="0" cap="none" spc="0" normalizeH="0" baseline="0" noProof="0" dirty="0" err="1">
                <a:ln>
                  <a:noFill/>
                </a:ln>
                <a:solidFill>
                  <a:srgbClr val="000000"/>
                </a:solidFill>
                <a:effectLst/>
                <a:uLnTx/>
                <a:uFillTx/>
                <a:latin typeface="PT Serif" panose="020A0603040505020204" pitchFamily="18" charset="0"/>
                <a:ea typeface="+mn-ea"/>
                <a:cs typeface="Arial"/>
                <a:sym typeface="Arial"/>
              </a:rPr>
              <a:t>NP.,Nat</a:t>
            </a:r>
            <a:r>
              <a:rPr kumimoji="0" lang="en-US" sz="1100" b="0"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 Reviews Microbiology,</a:t>
            </a:r>
            <a:r>
              <a:rPr kumimoji="0" lang="en-US" sz="1100" b="1"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2019</a:t>
            </a:r>
            <a:r>
              <a:rPr kumimoji="0" lang="en-US" sz="1100" b="0"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;17, 167–180</a:t>
            </a:r>
          </a:p>
        </p:txBody>
      </p:sp>
      <p:sp>
        <p:nvSpPr>
          <p:cNvPr id="2" name="Slide Number Placeholder 3">
            <a:extLst>
              <a:ext uri="{FF2B5EF4-FFF2-40B4-BE49-F238E27FC236}">
                <a16:creationId xmlns:a16="http://schemas.microsoft.com/office/drawing/2014/main" id="{AC1A15B3-965C-1D18-CB4B-C986504B2B4B}"/>
              </a:ext>
            </a:extLst>
          </p:cNvPr>
          <p:cNvSpPr txBox="1">
            <a:spLocks/>
          </p:cNvSpPr>
          <p:nvPr/>
        </p:nvSpPr>
        <p:spPr>
          <a:xfrm>
            <a:off x="11351677" y="6594873"/>
            <a:ext cx="1052508" cy="365125"/>
          </a:xfrm>
          <a:prstGeom prst="rect">
            <a:avLst/>
          </a:prstGeom>
          <a:noFill/>
          <a:ln>
            <a:noFill/>
          </a:ln>
        </p:spPr>
        <p:txBody>
          <a:bodyPr spcFirstLastPara="1" wrap="square" lIns="91425" tIns="91425" rIns="91425" bIns="91425" anchor="b" anchorCtr="0">
            <a:noAutofit/>
          </a:bodyPr>
          <a:lstStyle>
            <a:defPPr>
              <a:defRPr lang="en-US"/>
            </a:defPPr>
            <a:lvl1pPr marL="0" lvl="0" algn="ctr" defTabSz="914400" rtl="0" eaLnBrk="1" latinLnBrk="0" hangingPunct="1">
              <a:buNone/>
              <a:defRPr sz="1467" kern="1200">
                <a:solidFill>
                  <a:schemeClr val="accent3"/>
                </a:solidFill>
                <a:latin typeface="PT Serif"/>
                <a:ea typeface="PT Serif"/>
                <a:cs typeface="PT Serif"/>
                <a:sym typeface="PT Serif"/>
              </a:defRPr>
            </a:lvl1pPr>
            <a:lvl2pPr marL="457200" lvl="1" algn="ctr" defTabSz="914400" rtl="0" eaLnBrk="1" latinLnBrk="0" hangingPunct="1">
              <a:buNone/>
              <a:defRPr sz="1467" kern="1200">
                <a:solidFill>
                  <a:schemeClr val="accent3"/>
                </a:solidFill>
                <a:latin typeface="PT Serif"/>
                <a:ea typeface="PT Serif"/>
                <a:cs typeface="PT Serif"/>
                <a:sym typeface="PT Serif"/>
              </a:defRPr>
            </a:lvl2pPr>
            <a:lvl3pPr marL="914400" lvl="2" algn="ctr" defTabSz="914400" rtl="0" eaLnBrk="1" latinLnBrk="0" hangingPunct="1">
              <a:buNone/>
              <a:defRPr sz="1467" kern="1200">
                <a:solidFill>
                  <a:schemeClr val="accent3"/>
                </a:solidFill>
                <a:latin typeface="PT Serif"/>
                <a:ea typeface="PT Serif"/>
                <a:cs typeface="PT Serif"/>
                <a:sym typeface="PT Serif"/>
              </a:defRPr>
            </a:lvl3pPr>
            <a:lvl4pPr marL="1371600" lvl="3" algn="ctr" defTabSz="914400" rtl="0" eaLnBrk="1" latinLnBrk="0" hangingPunct="1">
              <a:buNone/>
              <a:defRPr sz="1467" kern="1200">
                <a:solidFill>
                  <a:schemeClr val="accent3"/>
                </a:solidFill>
                <a:latin typeface="PT Serif"/>
                <a:ea typeface="PT Serif"/>
                <a:cs typeface="PT Serif"/>
                <a:sym typeface="PT Serif"/>
              </a:defRPr>
            </a:lvl4pPr>
            <a:lvl5pPr marL="1828800" lvl="4" algn="ctr" defTabSz="914400" rtl="0" eaLnBrk="1" latinLnBrk="0" hangingPunct="1">
              <a:buNone/>
              <a:defRPr sz="1467" kern="1200">
                <a:solidFill>
                  <a:schemeClr val="accent3"/>
                </a:solidFill>
                <a:latin typeface="PT Serif"/>
                <a:ea typeface="PT Serif"/>
                <a:cs typeface="PT Serif"/>
                <a:sym typeface="PT Serif"/>
              </a:defRPr>
            </a:lvl5pPr>
            <a:lvl6pPr marL="2286000" lvl="5" algn="ctr" defTabSz="914400" rtl="0" eaLnBrk="1" latinLnBrk="0" hangingPunct="1">
              <a:buNone/>
              <a:defRPr sz="1467" kern="1200">
                <a:solidFill>
                  <a:schemeClr val="accent3"/>
                </a:solidFill>
                <a:latin typeface="PT Serif"/>
                <a:ea typeface="PT Serif"/>
                <a:cs typeface="PT Serif"/>
                <a:sym typeface="PT Serif"/>
              </a:defRPr>
            </a:lvl6pPr>
            <a:lvl7pPr marL="2743200" lvl="6" algn="ctr" defTabSz="914400" rtl="0" eaLnBrk="1" latinLnBrk="0" hangingPunct="1">
              <a:buNone/>
              <a:defRPr sz="1467" kern="1200">
                <a:solidFill>
                  <a:schemeClr val="accent3"/>
                </a:solidFill>
                <a:latin typeface="PT Serif"/>
                <a:ea typeface="PT Serif"/>
                <a:cs typeface="PT Serif"/>
                <a:sym typeface="PT Serif"/>
              </a:defRPr>
            </a:lvl7pPr>
            <a:lvl8pPr marL="3200400" lvl="7" algn="ctr" defTabSz="914400" rtl="0" eaLnBrk="1" latinLnBrk="0" hangingPunct="1">
              <a:buNone/>
              <a:defRPr sz="1467" kern="1200">
                <a:solidFill>
                  <a:schemeClr val="accent3"/>
                </a:solidFill>
                <a:latin typeface="PT Serif"/>
                <a:ea typeface="PT Serif"/>
                <a:cs typeface="PT Serif"/>
                <a:sym typeface="PT Serif"/>
              </a:defRPr>
            </a:lvl8pPr>
            <a:lvl9pPr marL="3657600" lvl="8" algn="ctr" defTabSz="914400" rtl="0" eaLnBrk="1" latinLnBrk="0" hangingPunct="1">
              <a:buNone/>
              <a:defRPr sz="1467" kern="1200">
                <a:solidFill>
                  <a:schemeClr val="accent3"/>
                </a:solidFill>
                <a:latin typeface="PT Serif"/>
                <a:ea typeface="PT Serif"/>
                <a:cs typeface="PT Serif"/>
                <a:sym typeface="PT Serif"/>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1709856-29CB-4854-8366-9CB25EED17F5}" type="slidenum">
              <a:rPr kumimoji="0" lang="en-US" sz="1467" b="0" i="0" u="none" strike="noStrike" kern="1200" cap="none" spc="0" normalizeH="0" baseline="0" noProof="0" smtClean="0">
                <a:ln>
                  <a:noFill/>
                </a:ln>
                <a:solidFill>
                  <a:srgbClr val="CCCCCC"/>
                </a:solidFill>
                <a:effectLst/>
                <a:uLnTx/>
                <a:uFillTx/>
                <a:latin typeface="PT Serif"/>
                <a:sym typeface="PT Serif"/>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467" b="0" i="0" u="none" strike="noStrike" kern="1200" cap="none" spc="0" normalizeH="0" baseline="0" noProof="0" dirty="0">
              <a:ln>
                <a:noFill/>
              </a:ln>
              <a:solidFill>
                <a:srgbClr val="CCCCCC"/>
              </a:solidFill>
              <a:effectLst/>
              <a:uLnTx/>
              <a:uFillTx/>
              <a:latin typeface="PT Serif"/>
              <a:sym typeface="PT Serif"/>
            </a:endParaRPr>
          </a:p>
        </p:txBody>
      </p:sp>
    </p:spTree>
    <p:extLst>
      <p:ext uri="{BB962C8B-B14F-4D97-AF65-F5344CB8AC3E}">
        <p14:creationId xmlns:p14="http://schemas.microsoft.com/office/powerpoint/2010/main" val="2383769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158205-F47A-4C83-8935-0ED55D1E456C}"/>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467" b="0" i="0" u="none" strike="noStrike" kern="1200" cap="none" spc="0" normalizeH="0" baseline="0" noProof="0" smtClean="0">
                <a:ln>
                  <a:noFill/>
                </a:ln>
                <a:solidFill>
                  <a:srgbClr val="CCCCCC"/>
                </a:solidFill>
                <a:effectLst/>
                <a:uLnTx/>
                <a:uFillTx/>
                <a:latin typeface="PT Serif"/>
                <a:sym typeface="PT Serif"/>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 sz="1467" b="0" i="0" u="none" strike="noStrike" kern="1200" cap="none" spc="0" normalizeH="0" baseline="0" noProof="0">
              <a:ln>
                <a:noFill/>
              </a:ln>
              <a:solidFill>
                <a:srgbClr val="CCCCCC"/>
              </a:solidFill>
              <a:effectLst/>
              <a:uLnTx/>
              <a:uFillTx/>
              <a:latin typeface="PT Serif"/>
              <a:sym typeface="PT Serif"/>
            </a:endParaRPr>
          </a:p>
        </p:txBody>
      </p:sp>
      <p:pic>
        <p:nvPicPr>
          <p:cNvPr id="3" name="Picture 2" descr="Chart, diagram, bubble chart&#10;&#10;Description automatically generated">
            <a:extLst>
              <a:ext uri="{FF2B5EF4-FFF2-40B4-BE49-F238E27FC236}">
                <a16:creationId xmlns:a16="http://schemas.microsoft.com/office/drawing/2014/main" id="{77AA31A5-E2F8-4F26-8DF7-CBB4F2458131}"/>
              </a:ext>
            </a:extLst>
          </p:cNvPr>
          <p:cNvPicPr/>
          <p:nvPr/>
        </p:nvPicPr>
        <p:blipFill rotWithShape="1">
          <a:blip r:embed="rId3"/>
          <a:srcRect t="7520" b="7243"/>
          <a:stretch/>
        </p:blipFill>
        <p:spPr>
          <a:xfrm>
            <a:off x="1574800" y="389599"/>
            <a:ext cx="9321800" cy="3026701"/>
          </a:xfrm>
          <a:prstGeom prst="rect">
            <a:avLst/>
          </a:prstGeom>
        </p:spPr>
      </p:pic>
      <p:pic>
        <p:nvPicPr>
          <p:cNvPr id="4" name="Picture 3" descr="Chart, diagram&#10;&#10;Description automatically generated">
            <a:extLst>
              <a:ext uri="{FF2B5EF4-FFF2-40B4-BE49-F238E27FC236}">
                <a16:creationId xmlns:a16="http://schemas.microsoft.com/office/drawing/2014/main" id="{5D8D26E0-C10A-4C0C-AE5E-3E8DFB7AEF44}"/>
              </a:ext>
            </a:extLst>
          </p:cNvPr>
          <p:cNvPicPr/>
          <p:nvPr/>
        </p:nvPicPr>
        <p:blipFill rotWithShape="1">
          <a:blip r:embed="rId4"/>
          <a:srcRect t="5028" b="2805"/>
          <a:stretch/>
        </p:blipFill>
        <p:spPr>
          <a:xfrm>
            <a:off x="2365375" y="3403600"/>
            <a:ext cx="7461250" cy="3026701"/>
          </a:xfrm>
          <a:prstGeom prst="rect">
            <a:avLst/>
          </a:prstGeom>
        </p:spPr>
      </p:pic>
      <p:sp>
        <p:nvSpPr>
          <p:cNvPr id="5" name="Slide Number Placeholder 3">
            <a:extLst>
              <a:ext uri="{FF2B5EF4-FFF2-40B4-BE49-F238E27FC236}">
                <a16:creationId xmlns:a16="http://schemas.microsoft.com/office/drawing/2014/main" id="{EEF77DA7-0A52-BD4E-2696-B5FC3AA33C76}"/>
              </a:ext>
            </a:extLst>
          </p:cNvPr>
          <p:cNvSpPr txBox="1">
            <a:spLocks/>
          </p:cNvSpPr>
          <p:nvPr/>
        </p:nvSpPr>
        <p:spPr>
          <a:xfrm>
            <a:off x="11351677" y="6594873"/>
            <a:ext cx="1052508" cy="365125"/>
          </a:xfrm>
          <a:prstGeom prst="rect">
            <a:avLst/>
          </a:prstGeom>
          <a:noFill/>
          <a:ln>
            <a:noFill/>
          </a:ln>
        </p:spPr>
        <p:txBody>
          <a:bodyPr spcFirstLastPara="1" wrap="square" lIns="91425" tIns="91425" rIns="91425" bIns="91425" anchor="b" anchorCtr="0">
            <a:noAutofit/>
          </a:bodyPr>
          <a:lstStyle>
            <a:defPPr>
              <a:defRPr lang="en-US"/>
            </a:defPPr>
            <a:lvl1pPr marL="0" lvl="0" algn="ctr" defTabSz="914400" rtl="0" eaLnBrk="1" latinLnBrk="0" hangingPunct="1">
              <a:buNone/>
              <a:defRPr sz="1467" kern="1200">
                <a:solidFill>
                  <a:schemeClr val="accent3"/>
                </a:solidFill>
                <a:latin typeface="PT Serif"/>
                <a:ea typeface="PT Serif"/>
                <a:cs typeface="PT Serif"/>
                <a:sym typeface="PT Serif"/>
              </a:defRPr>
            </a:lvl1pPr>
            <a:lvl2pPr marL="457200" lvl="1" algn="ctr" defTabSz="914400" rtl="0" eaLnBrk="1" latinLnBrk="0" hangingPunct="1">
              <a:buNone/>
              <a:defRPr sz="1467" kern="1200">
                <a:solidFill>
                  <a:schemeClr val="accent3"/>
                </a:solidFill>
                <a:latin typeface="PT Serif"/>
                <a:ea typeface="PT Serif"/>
                <a:cs typeface="PT Serif"/>
                <a:sym typeface="PT Serif"/>
              </a:defRPr>
            </a:lvl2pPr>
            <a:lvl3pPr marL="914400" lvl="2" algn="ctr" defTabSz="914400" rtl="0" eaLnBrk="1" latinLnBrk="0" hangingPunct="1">
              <a:buNone/>
              <a:defRPr sz="1467" kern="1200">
                <a:solidFill>
                  <a:schemeClr val="accent3"/>
                </a:solidFill>
                <a:latin typeface="PT Serif"/>
                <a:ea typeface="PT Serif"/>
                <a:cs typeface="PT Serif"/>
                <a:sym typeface="PT Serif"/>
              </a:defRPr>
            </a:lvl3pPr>
            <a:lvl4pPr marL="1371600" lvl="3" algn="ctr" defTabSz="914400" rtl="0" eaLnBrk="1" latinLnBrk="0" hangingPunct="1">
              <a:buNone/>
              <a:defRPr sz="1467" kern="1200">
                <a:solidFill>
                  <a:schemeClr val="accent3"/>
                </a:solidFill>
                <a:latin typeface="PT Serif"/>
                <a:ea typeface="PT Serif"/>
                <a:cs typeface="PT Serif"/>
                <a:sym typeface="PT Serif"/>
              </a:defRPr>
            </a:lvl4pPr>
            <a:lvl5pPr marL="1828800" lvl="4" algn="ctr" defTabSz="914400" rtl="0" eaLnBrk="1" latinLnBrk="0" hangingPunct="1">
              <a:buNone/>
              <a:defRPr sz="1467" kern="1200">
                <a:solidFill>
                  <a:schemeClr val="accent3"/>
                </a:solidFill>
                <a:latin typeface="PT Serif"/>
                <a:ea typeface="PT Serif"/>
                <a:cs typeface="PT Serif"/>
                <a:sym typeface="PT Serif"/>
              </a:defRPr>
            </a:lvl5pPr>
            <a:lvl6pPr marL="2286000" lvl="5" algn="ctr" defTabSz="914400" rtl="0" eaLnBrk="1" latinLnBrk="0" hangingPunct="1">
              <a:buNone/>
              <a:defRPr sz="1467" kern="1200">
                <a:solidFill>
                  <a:schemeClr val="accent3"/>
                </a:solidFill>
                <a:latin typeface="PT Serif"/>
                <a:ea typeface="PT Serif"/>
                <a:cs typeface="PT Serif"/>
                <a:sym typeface="PT Serif"/>
              </a:defRPr>
            </a:lvl6pPr>
            <a:lvl7pPr marL="2743200" lvl="6" algn="ctr" defTabSz="914400" rtl="0" eaLnBrk="1" latinLnBrk="0" hangingPunct="1">
              <a:buNone/>
              <a:defRPr sz="1467" kern="1200">
                <a:solidFill>
                  <a:schemeClr val="accent3"/>
                </a:solidFill>
                <a:latin typeface="PT Serif"/>
                <a:ea typeface="PT Serif"/>
                <a:cs typeface="PT Serif"/>
                <a:sym typeface="PT Serif"/>
              </a:defRPr>
            </a:lvl7pPr>
            <a:lvl8pPr marL="3200400" lvl="7" algn="ctr" defTabSz="914400" rtl="0" eaLnBrk="1" latinLnBrk="0" hangingPunct="1">
              <a:buNone/>
              <a:defRPr sz="1467" kern="1200">
                <a:solidFill>
                  <a:schemeClr val="accent3"/>
                </a:solidFill>
                <a:latin typeface="PT Serif"/>
                <a:ea typeface="PT Serif"/>
                <a:cs typeface="PT Serif"/>
                <a:sym typeface="PT Serif"/>
              </a:defRPr>
            </a:lvl8pPr>
            <a:lvl9pPr marL="3657600" lvl="8" algn="ctr" defTabSz="914400" rtl="0" eaLnBrk="1" latinLnBrk="0" hangingPunct="1">
              <a:buNone/>
              <a:defRPr sz="1467" kern="1200">
                <a:solidFill>
                  <a:schemeClr val="accent3"/>
                </a:solidFill>
                <a:latin typeface="PT Serif"/>
                <a:ea typeface="PT Serif"/>
                <a:cs typeface="PT Serif"/>
                <a:sym typeface="PT Serif"/>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1709856-29CB-4854-8366-9CB25EED17F5}" type="slidenum">
              <a:rPr kumimoji="0" lang="en-US" sz="1467" b="0" i="0" u="none" strike="noStrike" kern="1200" cap="none" spc="0" normalizeH="0" baseline="0" noProof="0" smtClean="0">
                <a:ln>
                  <a:noFill/>
                </a:ln>
                <a:solidFill>
                  <a:srgbClr val="CCCCCC"/>
                </a:solidFill>
                <a:effectLst/>
                <a:uLnTx/>
                <a:uFillTx/>
                <a:latin typeface="PT Serif"/>
                <a:sym typeface="PT Serif"/>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467" b="0" i="0" u="none" strike="noStrike" kern="1200" cap="none" spc="0" normalizeH="0" baseline="0" noProof="0" dirty="0">
              <a:ln>
                <a:noFill/>
              </a:ln>
              <a:solidFill>
                <a:srgbClr val="CCCCCC"/>
              </a:solidFill>
              <a:effectLst/>
              <a:uLnTx/>
              <a:uFillTx/>
              <a:latin typeface="PT Serif"/>
              <a:sym typeface="PT Serif"/>
            </a:endParaRPr>
          </a:p>
        </p:txBody>
      </p:sp>
    </p:spTree>
    <p:extLst>
      <p:ext uri="{BB962C8B-B14F-4D97-AF65-F5344CB8AC3E}">
        <p14:creationId xmlns:p14="http://schemas.microsoft.com/office/powerpoint/2010/main" val="4230653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2876139-C118-C11E-1DA6-593F6E2F661F}"/>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467" b="0" i="0" u="none" strike="noStrike" kern="1200" cap="none" spc="0" normalizeH="0" baseline="0" noProof="0" smtClean="0">
                <a:ln>
                  <a:noFill/>
                </a:ln>
                <a:solidFill>
                  <a:srgbClr val="CCCCCC"/>
                </a:solidFill>
                <a:effectLst/>
                <a:uLnTx/>
                <a:uFillTx/>
                <a:latin typeface="PT Serif"/>
                <a:sym typeface="PT Serif"/>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 sz="1467" b="0" i="0" u="none" strike="noStrike" kern="1200" cap="none" spc="0" normalizeH="0" baseline="0" noProof="0">
              <a:ln>
                <a:noFill/>
              </a:ln>
              <a:solidFill>
                <a:srgbClr val="CCCCCC"/>
              </a:solidFill>
              <a:effectLst/>
              <a:uLnTx/>
              <a:uFillTx/>
              <a:latin typeface="PT Serif"/>
              <a:sym typeface="PT Serif"/>
            </a:endParaRPr>
          </a:p>
        </p:txBody>
      </p:sp>
      <p:pic>
        <p:nvPicPr>
          <p:cNvPr id="3074" name="Picture 2">
            <a:extLst>
              <a:ext uri="{FF2B5EF4-FFF2-40B4-BE49-F238E27FC236}">
                <a16:creationId xmlns:a16="http://schemas.microsoft.com/office/drawing/2014/main" id="{AC3023F6-D246-FEF8-96D2-1B0CCE1AA1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9577" y="440083"/>
            <a:ext cx="7855509" cy="592041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8985E7E-C40E-EA6F-16AF-CDE73B15F3FD}"/>
              </a:ext>
            </a:extLst>
          </p:cNvPr>
          <p:cNvSpPr/>
          <p:nvPr/>
        </p:nvSpPr>
        <p:spPr>
          <a:xfrm>
            <a:off x="0" y="6642556"/>
            <a:ext cx="3672800"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PT Serif" panose="020A0603040505020204" pitchFamily="18" charset="0"/>
                <a:ea typeface="+mn-ea"/>
                <a:cs typeface="+mn-cs"/>
              </a:rPr>
              <a:t>Knowles et al. (2019) </a:t>
            </a:r>
            <a:r>
              <a:rPr kumimoji="0" lang="en-US" sz="800" b="0" i="1" u="none" strike="noStrike" kern="1200" cap="none" spc="0" normalizeH="0" baseline="0" noProof="0" dirty="0">
                <a:ln>
                  <a:noFill/>
                </a:ln>
                <a:solidFill>
                  <a:srgbClr val="000000"/>
                </a:solidFill>
                <a:effectLst/>
                <a:uLnTx/>
                <a:uFillTx/>
                <a:latin typeface="PT Serif" panose="020A0603040505020204" pitchFamily="18" charset="0"/>
                <a:ea typeface="+mn-ea"/>
                <a:cs typeface="+mn-cs"/>
              </a:rPr>
              <a:t>Frontiers in Microbiology. </a:t>
            </a:r>
            <a:r>
              <a:rPr kumimoji="0" lang="en-US" sz="800" b="0" i="0" u="none" strike="noStrike" kern="1200" cap="none" spc="0" normalizeH="0" baseline="0" noProof="0" dirty="0">
                <a:ln>
                  <a:noFill/>
                </a:ln>
                <a:solidFill>
                  <a:srgbClr val="000000"/>
                </a:solidFill>
                <a:effectLst/>
                <a:uLnTx/>
                <a:uFillTx/>
                <a:latin typeface="PT Serif" panose="020A0603040505020204" pitchFamily="18" charset="0"/>
                <a:ea typeface="+mn-ea"/>
                <a:cs typeface="+mn-cs"/>
              </a:rPr>
              <a:t>10.3389/fmicb.2019.00285</a:t>
            </a:r>
            <a:r>
              <a:rPr kumimoji="0" lang="en-US" sz="800" b="0" i="1" u="none" strike="noStrike" kern="1200" cap="none" spc="0" normalizeH="0" baseline="0" noProof="0" dirty="0">
                <a:ln>
                  <a:noFill/>
                </a:ln>
                <a:solidFill>
                  <a:srgbClr val="000000"/>
                </a:solidFill>
                <a:effectLst/>
                <a:uLnTx/>
                <a:uFillTx/>
                <a:latin typeface="PT Serif" panose="020A0603040505020204" pitchFamily="18" charset="0"/>
                <a:ea typeface="+mn-ea"/>
                <a:cs typeface="+mn-cs"/>
              </a:rPr>
              <a:t> </a:t>
            </a:r>
            <a:endParaRPr kumimoji="0" lang="en-US" sz="800" b="0" i="0" u="none" strike="noStrike" kern="1200" cap="none" spc="0" normalizeH="0" baseline="0" noProof="0" dirty="0">
              <a:ln>
                <a:noFill/>
              </a:ln>
              <a:solidFill>
                <a:srgbClr val="000000"/>
              </a:solidFill>
              <a:effectLst/>
              <a:uLnTx/>
              <a:uFillTx/>
              <a:latin typeface="PT Serif" panose="020A0603040505020204" pitchFamily="18" charset="0"/>
              <a:ea typeface="+mn-ea"/>
              <a:cs typeface="+mn-cs"/>
            </a:endParaRPr>
          </a:p>
        </p:txBody>
      </p:sp>
      <p:sp>
        <p:nvSpPr>
          <p:cNvPr id="5" name="Slide Number Placeholder 3">
            <a:extLst>
              <a:ext uri="{FF2B5EF4-FFF2-40B4-BE49-F238E27FC236}">
                <a16:creationId xmlns:a16="http://schemas.microsoft.com/office/drawing/2014/main" id="{83917460-2F44-CEBB-F91A-88D208714C8D}"/>
              </a:ext>
            </a:extLst>
          </p:cNvPr>
          <p:cNvSpPr txBox="1">
            <a:spLocks/>
          </p:cNvSpPr>
          <p:nvPr/>
        </p:nvSpPr>
        <p:spPr>
          <a:xfrm>
            <a:off x="11351677" y="6594873"/>
            <a:ext cx="1052508" cy="365125"/>
          </a:xfrm>
          <a:prstGeom prst="rect">
            <a:avLst/>
          </a:prstGeom>
          <a:noFill/>
          <a:ln>
            <a:noFill/>
          </a:ln>
        </p:spPr>
        <p:txBody>
          <a:bodyPr spcFirstLastPara="1" wrap="square" lIns="91425" tIns="91425" rIns="91425" bIns="91425" anchor="b" anchorCtr="0">
            <a:noAutofit/>
          </a:bodyPr>
          <a:lstStyle>
            <a:defPPr>
              <a:defRPr lang="en-US"/>
            </a:defPPr>
            <a:lvl1pPr marL="0" lvl="0" algn="ctr" defTabSz="914400" rtl="0" eaLnBrk="1" latinLnBrk="0" hangingPunct="1">
              <a:buNone/>
              <a:defRPr sz="1467" kern="1200">
                <a:solidFill>
                  <a:schemeClr val="accent3"/>
                </a:solidFill>
                <a:latin typeface="PT Serif"/>
                <a:ea typeface="PT Serif"/>
                <a:cs typeface="PT Serif"/>
                <a:sym typeface="PT Serif"/>
              </a:defRPr>
            </a:lvl1pPr>
            <a:lvl2pPr marL="457200" lvl="1" algn="ctr" defTabSz="914400" rtl="0" eaLnBrk="1" latinLnBrk="0" hangingPunct="1">
              <a:buNone/>
              <a:defRPr sz="1467" kern="1200">
                <a:solidFill>
                  <a:schemeClr val="accent3"/>
                </a:solidFill>
                <a:latin typeface="PT Serif"/>
                <a:ea typeface="PT Serif"/>
                <a:cs typeface="PT Serif"/>
                <a:sym typeface="PT Serif"/>
              </a:defRPr>
            </a:lvl2pPr>
            <a:lvl3pPr marL="914400" lvl="2" algn="ctr" defTabSz="914400" rtl="0" eaLnBrk="1" latinLnBrk="0" hangingPunct="1">
              <a:buNone/>
              <a:defRPr sz="1467" kern="1200">
                <a:solidFill>
                  <a:schemeClr val="accent3"/>
                </a:solidFill>
                <a:latin typeface="PT Serif"/>
                <a:ea typeface="PT Serif"/>
                <a:cs typeface="PT Serif"/>
                <a:sym typeface="PT Serif"/>
              </a:defRPr>
            </a:lvl3pPr>
            <a:lvl4pPr marL="1371600" lvl="3" algn="ctr" defTabSz="914400" rtl="0" eaLnBrk="1" latinLnBrk="0" hangingPunct="1">
              <a:buNone/>
              <a:defRPr sz="1467" kern="1200">
                <a:solidFill>
                  <a:schemeClr val="accent3"/>
                </a:solidFill>
                <a:latin typeface="PT Serif"/>
                <a:ea typeface="PT Serif"/>
                <a:cs typeface="PT Serif"/>
                <a:sym typeface="PT Serif"/>
              </a:defRPr>
            </a:lvl4pPr>
            <a:lvl5pPr marL="1828800" lvl="4" algn="ctr" defTabSz="914400" rtl="0" eaLnBrk="1" latinLnBrk="0" hangingPunct="1">
              <a:buNone/>
              <a:defRPr sz="1467" kern="1200">
                <a:solidFill>
                  <a:schemeClr val="accent3"/>
                </a:solidFill>
                <a:latin typeface="PT Serif"/>
                <a:ea typeface="PT Serif"/>
                <a:cs typeface="PT Serif"/>
                <a:sym typeface="PT Serif"/>
              </a:defRPr>
            </a:lvl5pPr>
            <a:lvl6pPr marL="2286000" lvl="5" algn="ctr" defTabSz="914400" rtl="0" eaLnBrk="1" latinLnBrk="0" hangingPunct="1">
              <a:buNone/>
              <a:defRPr sz="1467" kern="1200">
                <a:solidFill>
                  <a:schemeClr val="accent3"/>
                </a:solidFill>
                <a:latin typeface="PT Serif"/>
                <a:ea typeface="PT Serif"/>
                <a:cs typeface="PT Serif"/>
                <a:sym typeface="PT Serif"/>
              </a:defRPr>
            </a:lvl6pPr>
            <a:lvl7pPr marL="2743200" lvl="6" algn="ctr" defTabSz="914400" rtl="0" eaLnBrk="1" latinLnBrk="0" hangingPunct="1">
              <a:buNone/>
              <a:defRPr sz="1467" kern="1200">
                <a:solidFill>
                  <a:schemeClr val="accent3"/>
                </a:solidFill>
                <a:latin typeface="PT Serif"/>
                <a:ea typeface="PT Serif"/>
                <a:cs typeface="PT Serif"/>
                <a:sym typeface="PT Serif"/>
              </a:defRPr>
            </a:lvl7pPr>
            <a:lvl8pPr marL="3200400" lvl="7" algn="ctr" defTabSz="914400" rtl="0" eaLnBrk="1" latinLnBrk="0" hangingPunct="1">
              <a:buNone/>
              <a:defRPr sz="1467" kern="1200">
                <a:solidFill>
                  <a:schemeClr val="accent3"/>
                </a:solidFill>
                <a:latin typeface="PT Serif"/>
                <a:ea typeface="PT Serif"/>
                <a:cs typeface="PT Serif"/>
                <a:sym typeface="PT Serif"/>
              </a:defRPr>
            </a:lvl8pPr>
            <a:lvl9pPr marL="3657600" lvl="8" algn="ctr" defTabSz="914400" rtl="0" eaLnBrk="1" latinLnBrk="0" hangingPunct="1">
              <a:buNone/>
              <a:defRPr sz="1467" kern="1200">
                <a:solidFill>
                  <a:schemeClr val="accent3"/>
                </a:solidFill>
                <a:latin typeface="PT Serif"/>
                <a:ea typeface="PT Serif"/>
                <a:cs typeface="PT Serif"/>
                <a:sym typeface="PT Serif"/>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1709856-29CB-4854-8366-9CB25EED17F5}" type="slidenum">
              <a:rPr kumimoji="0" lang="en-US" sz="1467" b="0" i="0" u="none" strike="noStrike" kern="1200" cap="none" spc="0" normalizeH="0" baseline="0" noProof="0" smtClean="0">
                <a:ln>
                  <a:noFill/>
                </a:ln>
                <a:solidFill>
                  <a:srgbClr val="CCCCCC"/>
                </a:solidFill>
                <a:effectLst/>
                <a:uLnTx/>
                <a:uFillTx/>
                <a:latin typeface="PT Serif"/>
                <a:sym typeface="PT Serif"/>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467" b="0" i="0" u="none" strike="noStrike" kern="1200" cap="none" spc="0" normalizeH="0" baseline="0" noProof="0" dirty="0">
              <a:ln>
                <a:noFill/>
              </a:ln>
              <a:solidFill>
                <a:srgbClr val="CCCCCC"/>
              </a:solidFill>
              <a:effectLst/>
              <a:uLnTx/>
              <a:uFillTx/>
              <a:latin typeface="PT Serif"/>
              <a:sym typeface="PT Serif"/>
            </a:endParaRPr>
          </a:p>
        </p:txBody>
      </p:sp>
    </p:spTree>
    <p:extLst>
      <p:ext uri="{BB962C8B-B14F-4D97-AF65-F5344CB8AC3E}">
        <p14:creationId xmlns:p14="http://schemas.microsoft.com/office/powerpoint/2010/main" val="1452848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AC7ECB-F0E9-438E-A6CF-4AA3C8F18EBA}"/>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467" b="0" i="0" u="none" strike="noStrike" kern="1200" cap="none" spc="0" normalizeH="0" baseline="0" noProof="0" smtClean="0">
                <a:ln>
                  <a:noFill/>
                </a:ln>
                <a:solidFill>
                  <a:srgbClr val="CCCCCC"/>
                </a:solidFill>
                <a:effectLst/>
                <a:uLnTx/>
                <a:uFillTx/>
                <a:latin typeface="PT Serif"/>
                <a:sym typeface="PT Serif"/>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 sz="1467" b="0" i="0" u="none" strike="noStrike" kern="1200" cap="none" spc="0" normalizeH="0" baseline="0" noProof="0">
              <a:ln>
                <a:noFill/>
              </a:ln>
              <a:solidFill>
                <a:srgbClr val="CCCCCC"/>
              </a:solidFill>
              <a:effectLst/>
              <a:uLnTx/>
              <a:uFillTx/>
              <a:latin typeface="PT Serif"/>
              <a:sym typeface="PT Serif"/>
            </a:endParaRPr>
          </a:p>
        </p:txBody>
      </p:sp>
      <p:pic>
        <p:nvPicPr>
          <p:cNvPr id="1026" name="Picture 2">
            <a:extLst>
              <a:ext uri="{FF2B5EF4-FFF2-40B4-BE49-F238E27FC236}">
                <a16:creationId xmlns:a16="http://schemas.microsoft.com/office/drawing/2014/main" id="{C9C66945-D498-4C4B-A109-C5F051051C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7199" y="1550988"/>
            <a:ext cx="5877601" cy="307374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5A1008A-BAA9-4FA1-8D9F-73F5BEDC6707}"/>
              </a:ext>
            </a:extLst>
          </p:cNvPr>
          <p:cNvSpPr txBox="1"/>
          <p:nvPr/>
        </p:nvSpPr>
        <p:spPr>
          <a:xfrm>
            <a:off x="4313392" y="4821293"/>
            <a:ext cx="4078708" cy="2616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err="1">
                <a:ln>
                  <a:noFill/>
                </a:ln>
                <a:solidFill>
                  <a:srgbClr val="000000"/>
                </a:solidFill>
                <a:effectLst/>
                <a:uLnTx/>
                <a:uFillTx/>
                <a:latin typeface="PT Serif" panose="020A0603040505020204" pitchFamily="18" charset="0"/>
                <a:ea typeface="+mn-ea"/>
                <a:cs typeface="Arial"/>
                <a:sym typeface="Arial"/>
              </a:rPr>
              <a:t>Olano</a:t>
            </a:r>
            <a:r>
              <a:rPr kumimoji="0" lang="en-US" sz="1100" b="0"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 C., et al. Nat Prod Rep, </a:t>
            </a:r>
            <a:r>
              <a:rPr kumimoji="0" lang="en-US" sz="1100" b="1"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2010; 27, </a:t>
            </a:r>
            <a:r>
              <a:rPr kumimoji="0" lang="en-US" sz="1100" b="0"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571-616.</a:t>
            </a:r>
          </a:p>
        </p:txBody>
      </p:sp>
      <p:sp>
        <p:nvSpPr>
          <p:cNvPr id="3" name="Slide Number Placeholder 3">
            <a:extLst>
              <a:ext uri="{FF2B5EF4-FFF2-40B4-BE49-F238E27FC236}">
                <a16:creationId xmlns:a16="http://schemas.microsoft.com/office/drawing/2014/main" id="{B45E9751-F8C3-17BF-F255-7B34ACA0E015}"/>
              </a:ext>
            </a:extLst>
          </p:cNvPr>
          <p:cNvSpPr txBox="1">
            <a:spLocks/>
          </p:cNvSpPr>
          <p:nvPr/>
        </p:nvSpPr>
        <p:spPr>
          <a:xfrm>
            <a:off x="11351677" y="6594873"/>
            <a:ext cx="1052508" cy="365125"/>
          </a:xfrm>
          <a:prstGeom prst="rect">
            <a:avLst/>
          </a:prstGeom>
          <a:noFill/>
          <a:ln>
            <a:noFill/>
          </a:ln>
        </p:spPr>
        <p:txBody>
          <a:bodyPr spcFirstLastPara="1" wrap="square" lIns="91425" tIns="91425" rIns="91425" bIns="91425" anchor="b" anchorCtr="0">
            <a:noAutofit/>
          </a:bodyPr>
          <a:lstStyle>
            <a:defPPr>
              <a:defRPr lang="en-US"/>
            </a:defPPr>
            <a:lvl1pPr marL="0" lvl="0" algn="ctr" defTabSz="914400" rtl="0" eaLnBrk="1" latinLnBrk="0" hangingPunct="1">
              <a:buNone/>
              <a:defRPr sz="1467" kern="1200">
                <a:solidFill>
                  <a:schemeClr val="accent3"/>
                </a:solidFill>
                <a:latin typeface="PT Serif"/>
                <a:ea typeface="PT Serif"/>
                <a:cs typeface="PT Serif"/>
                <a:sym typeface="PT Serif"/>
              </a:defRPr>
            </a:lvl1pPr>
            <a:lvl2pPr marL="457200" lvl="1" algn="ctr" defTabSz="914400" rtl="0" eaLnBrk="1" latinLnBrk="0" hangingPunct="1">
              <a:buNone/>
              <a:defRPr sz="1467" kern="1200">
                <a:solidFill>
                  <a:schemeClr val="accent3"/>
                </a:solidFill>
                <a:latin typeface="PT Serif"/>
                <a:ea typeface="PT Serif"/>
                <a:cs typeface="PT Serif"/>
                <a:sym typeface="PT Serif"/>
              </a:defRPr>
            </a:lvl2pPr>
            <a:lvl3pPr marL="914400" lvl="2" algn="ctr" defTabSz="914400" rtl="0" eaLnBrk="1" latinLnBrk="0" hangingPunct="1">
              <a:buNone/>
              <a:defRPr sz="1467" kern="1200">
                <a:solidFill>
                  <a:schemeClr val="accent3"/>
                </a:solidFill>
                <a:latin typeface="PT Serif"/>
                <a:ea typeface="PT Serif"/>
                <a:cs typeface="PT Serif"/>
                <a:sym typeface="PT Serif"/>
              </a:defRPr>
            </a:lvl3pPr>
            <a:lvl4pPr marL="1371600" lvl="3" algn="ctr" defTabSz="914400" rtl="0" eaLnBrk="1" latinLnBrk="0" hangingPunct="1">
              <a:buNone/>
              <a:defRPr sz="1467" kern="1200">
                <a:solidFill>
                  <a:schemeClr val="accent3"/>
                </a:solidFill>
                <a:latin typeface="PT Serif"/>
                <a:ea typeface="PT Serif"/>
                <a:cs typeface="PT Serif"/>
                <a:sym typeface="PT Serif"/>
              </a:defRPr>
            </a:lvl4pPr>
            <a:lvl5pPr marL="1828800" lvl="4" algn="ctr" defTabSz="914400" rtl="0" eaLnBrk="1" latinLnBrk="0" hangingPunct="1">
              <a:buNone/>
              <a:defRPr sz="1467" kern="1200">
                <a:solidFill>
                  <a:schemeClr val="accent3"/>
                </a:solidFill>
                <a:latin typeface="PT Serif"/>
                <a:ea typeface="PT Serif"/>
                <a:cs typeface="PT Serif"/>
                <a:sym typeface="PT Serif"/>
              </a:defRPr>
            </a:lvl5pPr>
            <a:lvl6pPr marL="2286000" lvl="5" algn="ctr" defTabSz="914400" rtl="0" eaLnBrk="1" latinLnBrk="0" hangingPunct="1">
              <a:buNone/>
              <a:defRPr sz="1467" kern="1200">
                <a:solidFill>
                  <a:schemeClr val="accent3"/>
                </a:solidFill>
                <a:latin typeface="PT Serif"/>
                <a:ea typeface="PT Serif"/>
                <a:cs typeface="PT Serif"/>
                <a:sym typeface="PT Serif"/>
              </a:defRPr>
            </a:lvl6pPr>
            <a:lvl7pPr marL="2743200" lvl="6" algn="ctr" defTabSz="914400" rtl="0" eaLnBrk="1" latinLnBrk="0" hangingPunct="1">
              <a:buNone/>
              <a:defRPr sz="1467" kern="1200">
                <a:solidFill>
                  <a:schemeClr val="accent3"/>
                </a:solidFill>
                <a:latin typeface="PT Serif"/>
                <a:ea typeface="PT Serif"/>
                <a:cs typeface="PT Serif"/>
                <a:sym typeface="PT Serif"/>
              </a:defRPr>
            </a:lvl7pPr>
            <a:lvl8pPr marL="3200400" lvl="7" algn="ctr" defTabSz="914400" rtl="0" eaLnBrk="1" latinLnBrk="0" hangingPunct="1">
              <a:buNone/>
              <a:defRPr sz="1467" kern="1200">
                <a:solidFill>
                  <a:schemeClr val="accent3"/>
                </a:solidFill>
                <a:latin typeface="PT Serif"/>
                <a:ea typeface="PT Serif"/>
                <a:cs typeface="PT Serif"/>
                <a:sym typeface="PT Serif"/>
              </a:defRPr>
            </a:lvl8pPr>
            <a:lvl9pPr marL="3657600" lvl="8" algn="ctr" defTabSz="914400" rtl="0" eaLnBrk="1" latinLnBrk="0" hangingPunct="1">
              <a:buNone/>
              <a:defRPr sz="1467" kern="1200">
                <a:solidFill>
                  <a:schemeClr val="accent3"/>
                </a:solidFill>
                <a:latin typeface="PT Serif"/>
                <a:ea typeface="PT Serif"/>
                <a:cs typeface="PT Serif"/>
                <a:sym typeface="PT Serif"/>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1709856-29CB-4854-8366-9CB25EED17F5}" type="slidenum">
              <a:rPr kumimoji="0" lang="en-US" sz="1467" b="0" i="0" u="none" strike="noStrike" kern="1200" cap="none" spc="0" normalizeH="0" baseline="0" noProof="0" smtClean="0">
                <a:ln>
                  <a:noFill/>
                </a:ln>
                <a:solidFill>
                  <a:srgbClr val="CCCCCC"/>
                </a:solidFill>
                <a:effectLst/>
                <a:uLnTx/>
                <a:uFillTx/>
                <a:latin typeface="PT Serif"/>
                <a:sym typeface="PT Serif"/>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467" b="0" i="0" u="none" strike="noStrike" kern="1200" cap="none" spc="0" normalizeH="0" baseline="0" noProof="0" dirty="0">
              <a:ln>
                <a:noFill/>
              </a:ln>
              <a:solidFill>
                <a:srgbClr val="CCCCCC"/>
              </a:solidFill>
              <a:effectLst/>
              <a:uLnTx/>
              <a:uFillTx/>
              <a:latin typeface="PT Serif"/>
              <a:sym typeface="PT Serif"/>
            </a:endParaRPr>
          </a:p>
        </p:txBody>
      </p:sp>
    </p:spTree>
    <p:extLst>
      <p:ext uri="{BB962C8B-B14F-4D97-AF65-F5344CB8AC3E}">
        <p14:creationId xmlns:p14="http://schemas.microsoft.com/office/powerpoint/2010/main" val="1397667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AAA497-36C6-7D67-18EE-1B737A18A47C}"/>
              </a:ext>
            </a:extLst>
          </p:cNvPr>
          <p:cNvSpPr>
            <a:spLocks noGrp="1"/>
          </p:cNvSpPr>
          <p:nvPr>
            <p:ph type="title"/>
          </p:nvPr>
        </p:nvSpPr>
        <p:spPr>
          <a:xfrm>
            <a:off x="342900" y="451075"/>
            <a:ext cx="11470341" cy="1016800"/>
          </a:xfrm>
        </p:spPr>
        <p:txBody>
          <a:bodyPr/>
          <a:lstStyle/>
          <a:p>
            <a:r>
              <a:rPr lang="en-US" sz="2600" b="1" dirty="0"/>
              <a:t>Distinct Differences in Biosynthetic Logic between Fungi and Bacteria</a:t>
            </a:r>
          </a:p>
        </p:txBody>
      </p:sp>
      <p:sp>
        <p:nvSpPr>
          <p:cNvPr id="2" name="Slide Number Placeholder 1">
            <a:extLst>
              <a:ext uri="{FF2B5EF4-FFF2-40B4-BE49-F238E27FC236}">
                <a16:creationId xmlns:a16="http://schemas.microsoft.com/office/drawing/2014/main" id="{178C8FF5-7FA9-BFA4-DF82-659EC6CAB0A3}"/>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467" b="0" i="0" u="none" strike="noStrike" kern="1200" cap="none" spc="0" normalizeH="0" baseline="0" noProof="0" smtClean="0">
                <a:ln>
                  <a:noFill/>
                </a:ln>
                <a:solidFill>
                  <a:srgbClr val="CCCCCC"/>
                </a:solidFill>
                <a:effectLst/>
                <a:uLnTx/>
                <a:uFillTx/>
                <a:latin typeface="PT Serif"/>
                <a:sym typeface="PT Serif"/>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 sz="1467" b="0" i="0" u="none" strike="noStrike" kern="1200" cap="none" spc="0" normalizeH="0" baseline="0" noProof="0">
              <a:ln>
                <a:noFill/>
              </a:ln>
              <a:solidFill>
                <a:srgbClr val="CCCCCC"/>
              </a:solidFill>
              <a:effectLst/>
              <a:uLnTx/>
              <a:uFillTx/>
              <a:latin typeface="PT Serif"/>
              <a:sym typeface="PT Serif"/>
            </a:endParaRPr>
          </a:p>
        </p:txBody>
      </p:sp>
      <p:pic>
        <p:nvPicPr>
          <p:cNvPr id="1026" name="Picture 2">
            <a:extLst>
              <a:ext uri="{FF2B5EF4-FFF2-40B4-BE49-F238E27FC236}">
                <a16:creationId xmlns:a16="http://schemas.microsoft.com/office/drawing/2014/main" id="{DB717AAA-4A06-49C6-DB0A-FC5F624AF7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8105" y="1286014"/>
            <a:ext cx="6882072" cy="51209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A962492-3C3D-906F-C263-BA2062790531}"/>
              </a:ext>
            </a:extLst>
          </p:cNvPr>
          <p:cNvSpPr txBox="1"/>
          <p:nvPr/>
        </p:nvSpPr>
        <p:spPr>
          <a:xfrm>
            <a:off x="252106" y="6548436"/>
            <a:ext cx="4078708" cy="2616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Robey, M.T., et al, PNAS, </a:t>
            </a:r>
            <a:r>
              <a:rPr kumimoji="0" lang="en-US" sz="1100" b="1"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2021</a:t>
            </a:r>
            <a:r>
              <a:rPr kumimoji="0" lang="en-US" sz="1100" b="0"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 118(19): e2020230118.</a:t>
            </a:r>
          </a:p>
        </p:txBody>
      </p:sp>
      <p:sp>
        <p:nvSpPr>
          <p:cNvPr id="5" name="Slide Number Placeholder 3">
            <a:extLst>
              <a:ext uri="{FF2B5EF4-FFF2-40B4-BE49-F238E27FC236}">
                <a16:creationId xmlns:a16="http://schemas.microsoft.com/office/drawing/2014/main" id="{C00692A5-2604-34F9-098E-3D0379DAAEAD}"/>
              </a:ext>
            </a:extLst>
          </p:cNvPr>
          <p:cNvSpPr txBox="1">
            <a:spLocks/>
          </p:cNvSpPr>
          <p:nvPr/>
        </p:nvSpPr>
        <p:spPr>
          <a:xfrm>
            <a:off x="11351677" y="6594873"/>
            <a:ext cx="1052508" cy="365125"/>
          </a:xfrm>
          <a:prstGeom prst="rect">
            <a:avLst/>
          </a:prstGeom>
          <a:noFill/>
          <a:ln>
            <a:noFill/>
          </a:ln>
        </p:spPr>
        <p:txBody>
          <a:bodyPr spcFirstLastPara="1" wrap="square" lIns="91425" tIns="91425" rIns="91425" bIns="91425" anchor="b" anchorCtr="0">
            <a:noAutofit/>
          </a:bodyPr>
          <a:lstStyle>
            <a:defPPr>
              <a:defRPr lang="en-US"/>
            </a:defPPr>
            <a:lvl1pPr marL="0" lvl="0" algn="ctr" defTabSz="914400" rtl="0" eaLnBrk="1" latinLnBrk="0" hangingPunct="1">
              <a:buNone/>
              <a:defRPr sz="1467" kern="1200">
                <a:solidFill>
                  <a:schemeClr val="accent3"/>
                </a:solidFill>
                <a:latin typeface="PT Serif"/>
                <a:ea typeface="PT Serif"/>
                <a:cs typeface="PT Serif"/>
                <a:sym typeface="PT Serif"/>
              </a:defRPr>
            </a:lvl1pPr>
            <a:lvl2pPr marL="457200" lvl="1" algn="ctr" defTabSz="914400" rtl="0" eaLnBrk="1" latinLnBrk="0" hangingPunct="1">
              <a:buNone/>
              <a:defRPr sz="1467" kern="1200">
                <a:solidFill>
                  <a:schemeClr val="accent3"/>
                </a:solidFill>
                <a:latin typeface="PT Serif"/>
                <a:ea typeface="PT Serif"/>
                <a:cs typeface="PT Serif"/>
                <a:sym typeface="PT Serif"/>
              </a:defRPr>
            </a:lvl2pPr>
            <a:lvl3pPr marL="914400" lvl="2" algn="ctr" defTabSz="914400" rtl="0" eaLnBrk="1" latinLnBrk="0" hangingPunct="1">
              <a:buNone/>
              <a:defRPr sz="1467" kern="1200">
                <a:solidFill>
                  <a:schemeClr val="accent3"/>
                </a:solidFill>
                <a:latin typeface="PT Serif"/>
                <a:ea typeface="PT Serif"/>
                <a:cs typeface="PT Serif"/>
                <a:sym typeface="PT Serif"/>
              </a:defRPr>
            </a:lvl3pPr>
            <a:lvl4pPr marL="1371600" lvl="3" algn="ctr" defTabSz="914400" rtl="0" eaLnBrk="1" latinLnBrk="0" hangingPunct="1">
              <a:buNone/>
              <a:defRPr sz="1467" kern="1200">
                <a:solidFill>
                  <a:schemeClr val="accent3"/>
                </a:solidFill>
                <a:latin typeface="PT Serif"/>
                <a:ea typeface="PT Serif"/>
                <a:cs typeface="PT Serif"/>
                <a:sym typeface="PT Serif"/>
              </a:defRPr>
            </a:lvl4pPr>
            <a:lvl5pPr marL="1828800" lvl="4" algn="ctr" defTabSz="914400" rtl="0" eaLnBrk="1" latinLnBrk="0" hangingPunct="1">
              <a:buNone/>
              <a:defRPr sz="1467" kern="1200">
                <a:solidFill>
                  <a:schemeClr val="accent3"/>
                </a:solidFill>
                <a:latin typeface="PT Serif"/>
                <a:ea typeface="PT Serif"/>
                <a:cs typeface="PT Serif"/>
                <a:sym typeface="PT Serif"/>
              </a:defRPr>
            </a:lvl5pPr>
            <a:lvl6pPr marL="2286000" lvl="5" algn="ctr" defTabSz="914400" rtl="0" eaLnBrk="1" latinLnBrk="0" hangingPunct="1">
              <a:buNone/>
              <a:defRPr sz="1467" kern="1200">
                <a:solidFill>
                  <a:schemeClr val="accent3"/>
                </a:solidFill>
                <a:latin typeface="PT Serif"/>
                <a:ea typeface="PT Serif"/>
                <a:cs typeface="PT Serif"/>
                <a:sym typeface="PT Serif"/>
              </a:defRPr>
            </a:lvl6pPr>
            <a:lvl7pPr marL="2743200" lvl="6" algn="ctr" defTabSz="914400" rtl="0" eaLnBrk="1" latinLnBrk="0" hangingPunct="1">
              <a:buNone/>
              <a:defRPr sz="1467" kern="1200">
                <a:solidFill>
                  <a:schemeClr val="accent3"/>
                </a:solidFill>
                <a:latin typeface="PT Serif"/>
                <a:ea typeface="PT Serif"/>
                <a:cs typeface="PT Serif"/>
                <a:sym typeface="PT Serif"/>
              </a:defRPr>
            </a:lvl7pPr>
            <a:lvl8pPr marL="3200400" lvl="7" algn="ctr" defTabSz="914400" rtl="0" eaLnBrk="1" latinLnBrk="0" hangingPunct="1">
              <a:buNone/>
              <a:defRPr sz="1467" kern="1200">
                <a:solidFill>
                  <a:schemeClr val="accent3"/>
                </a:solidFill>
                <a:latin typeface="PT Serif"/>
                <a:ea typeface="PT Serif"/>
                <a:cs typeface="PT Serif"/>
                <a:sym typeface="PT Serif"/>
              </a:defRPr>
            </a:lvl8pPr>
            <a:lvl9pPr marL="3657600" lvl="8" algn="ctr" defTabSz="914400" rtl="0" eaLnBrk="1" latinLnBrk="0" hangingPunct="1">
              <a:buNone/>
              <a:defRPr sz="1467" kern="1200">
                <a:solidFill>
                  <a:schemeClr val="accent3"/>
                </a:solidFill>
                <a:latin typeface="PT Serif"/>
                <a:ea typeface="PT Serif"/>
                <a:cs typeface="PT Serif"/>
                <a:sym typeface="PT Serif"/>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1709856-29CB-4854-8366-9CB25EED17F5}" type="slidenum">
              <a:rPr kumimoji="0" lang="en-US" sz="1467" b="0" i="0" u="none" strike="noStrike" kern="1200" cap="none" spc="0" normalizeH="0" baseline="0" noProof="0" smtClean="0">
                <a:ln>
                  <a:noFill/>
                </a:ln>
                <a:solidFill>
                  <a:srgbClr val="CCCCCC"/>
                </a:solidFill>
                <a:effectLst/>
                <a:uLnTx/>
                <a:uFillTx/>
                <a:latin typeface="PT Serif"/>
                <a:sym typeface="PT Serif"/>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467" b="0" i="0" u="none" strike="noStrike" kern="1200" cap="none" spc="0" normalizeH="0" baseline="0" noProof="0" dirty="0">
              <a:ln>
                <a:noFill/>
              </a:ln>
              <a:solidFill>
                <a:srgbClr val="CCCCCC"/>
              </a:solidFill>
              <a:effectLst/>
              <a:uLnTx/>
              <a:uFillTx/>
              <a:latin typeface="PT Serif"/>
              <a:sym typeface="PT Serif"/>
            </a:endParaRPr>
          </a:p>
        </p:txBody>
      </p:sp>
    </p:spTree>
    <p:extLst>
      <p:ext uri="{BB962C8B-B14F-4D97-AF65-F5344CB8AC3E}">
        <p14:creationId xmlns:p14="http://schemas.microsoft.com/office/powerpoint/2010/main" val="1493095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9E76311-16A5-0AEC-1123-E3A461F29A82}"/>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467" b="0" i="0" u="none" strike="noStrike" kern="1200" cap="none" spc="0" normalizeH="0" baseline="0" noProof="0" smtClean="0">
                <a:ln>
                  <a:noFill/>
                </a:ln>
                <a:solidFill>
                  <a:srgbClr val="CCCCCC"/>
                </a:solidFill>
                <a:effectLst/>
                <a:uLnTx/>
                <a:uFillTx/>
                <a:latin typeface="PT Serif"/>
                <a:sym typeface="PT Serif"/>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 sz="1467" b="0" i="0" u="none" strike="noStrike" kern="1200" cap="none" spc="0" normalizeH="0" baseline="0" noProof="0">
              <a:ln>
                <a:noFill/>
              </a:ln>
              <a:solidFill>
                <a:srgbClr val="CCCCCC"/>
              </a:solidFill>
              <a:effectLst/>
              <a:uLnTx/>
              <a:uFillTx/>
              <a:latin typeface="PT Serif"/>
              <a:sym typeface="PT Serif"/>
            </a:endParaRPr>
          </a:p>
        </p:txBody>
      </p:sp>
      <p:pic>
        <p:nvPicPr>
          <p:cNvPr id="2050" name="Picture 2">
            <a:extLst>
              <a:ext uri="{FF2B5EF4-FFF2-40B4-BE49-F238E27FC236}">
                <a16:creationId xmlns:a16="http://schemas.microsoft.com/office/drawing/2014/main" id="{4AFCFA13-5114-735A-65E2-92D9FD36F2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0788" y="647700"/>
            <a:ext cx="7210425" cy="5562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2C1E020-80C2-ABB0-092E-D67CE6022F5D}"/>
              </a:ext>
            </a:extLst>
          </p:cNvPr>
          <p:cNvSpPr txBox="1"/>
          <p:nvPr/>
        </p:nvSpPr>
        <p:spPr>
          <a:xfrm>
            <a:off x="252106" y="6548436"/>
            <a:ext cx="4078708" cy="2616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Robey, M.T., et al, PNAS, </a:t>
            </a:r>
            <a:r>
              <a:rPr kumimoji="0" lang="en-US" sz="1100" b="1"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2021</a:t>
            </a:r>
            <a:r>
              <a:rPr kumimoji="0" lang="en-US" sz="1100" b="0" i="0" u="none" strike="noStrike" kern="0" cap="none" spc="0" normalizeH="0" baseline="0" noProof="0" dirty="0">
                <a:ln>
                  <a:noFill/>
                </a:ln>
                <a:solidFill>
                  <a:srgbClr val="000000"/>
                </a:solidFill>
                <a:effectLst/>
                <a:uLnTx/>
                <a:uFillTx/>
                <a:latin typeface="PT Serif" panose="020A0603040505020204" pitchFamily="18" charset="0"/>
                <a:ea typeface="+mn-ea"/>
                <a:cs typeface="Arial"/>
                <a:sym typeface="Arial"/>
              </a:rPr>
              <a:t>; 118(19): e2020230118.</a:t>
            </a:r>
          </a:p>
        </p:txBody>
      </p:sp>
      <p:sp>
        <p:nvSpPr>
          <p:cNvPr id="5" name="Slide Number Placeholder 3">
            <a:extLst>
              <a:ext uri="{FF2B5EF4-FFF2-40B4-BE49-F238E27FC236}">
                <a16:creationId xmlns:a16="http://schemas.microsoft.com/office/drawing/2014/main" id="{1F4C7D1A-A26C-6847-8767-FAC2B4849CF4}"/>
              </a:ext>
            </a:extLst>
          </p:cNvPr>
          <p:cNvSpPr txBox="1">
            <a:spLocks/>
          </p:cNvSpPr>
          <p:nvPr/>
        </p:nvSpPr>
        <p:spPr>
          <a:xfrm>
            <a:off x="11351677" y="6594873"/>
            <a:ext cx="1052508" cy="365125"/>
          </a:xfrm>
          <a:prstGeom prst="rect">
            <a:avLst/>
          </a:prstGeom>
          <a:noFill/>
          <a:ln>
            <a:noFill/>
          </a:ln>
        </p:spPr>
        <p:txBody>
          <a:bodyPr spcFirstLastPara="1" wrap="square" lIns="91425" tIns="91425" rIns="91425" bIns="91425" anchor="b" anchorCtr="0">
            <a:noAutofit/>
          </a:bodyPr>
          <a:lstStyle>
            <a:defPPr>
              <a:defRPr lang="en-US"/>
            </a:defPPr>
            <a:lvl1pPr marL="0" lvl="0" algn="ctr" defTabSz="914400" rtl="0" eaLnBrk="1" latinLnBrk="0" hangingPunct="1">
              <a:buNone/>
              <a:defRPr sz="1467" kern="1200">
                <a:solidFill>
                  <a:schemeClr val="accent3"/>
                </a:solidFill>
                <a:latin typeface="PT Serif"/>
                <a:ea typeface="PT Serif"/>
                <a:cs typeface="PT Serif"/>
                <a:sym typeface="PT Serif"/>
              </a:defRPr>
            </a:lvl1pPr>
            <a:lvl2pPr marL="457200" lvl="1" algn="ctr" defTabSz="914400" rtl="0" eaLnBrk="1" latinLnBrk="0" hangingPunct="1">
              <a:buNone/>
              <a:defRPr sz="1467" kern="1200">
                <a:solidFill>
                  <a:schemeClr val="accent3"/>
                </a:solidFill>
                <a:latin typeface="PT Serif"/>
                <a:ea typeface="PT Serif"/>
                <a:cs typeface="PT Serif"/>
                <a:sym typeface="PT Serif"/>
              </a:defRPr>
            </a:lvl2pPr>
            <a:lvl3pPr marL="914400" lvl="2" algn="ctr" defTabSz="914400" rtl="0" eaLnBrk="1" latinLnBrk="0" hangingPunct="1">
              <a:buNone/>
              <a:defRPr sz="1467" kern="1200">
                <a:solidFill>
                  <a:schemeClr val="accent3"/>
                </a:solidFill>
                <a:latin typeface="PT Serif"/>
                <a:ea typeface="PT Serif"/>
                <a:cs typeface="PT Serif"/>
                <a:sym typeface="PT Serif"/>
              </a:defRPr>
            </a:lvl3pPr>
            <a:lvl4pPr marL="1371600" lvl="3" algn="ctr" defTabSz="914400" rtl="0" eaLnBrk="1" latinLnBrk="0" hangingPunct="1">
              <a:buNone/>
              <a:defRPr sz="1467" kern="1200">
                <a:solidFill>
                  <a:schemeClr val="accent3"/>
                </a:solidFill>
                <a:latin typeface="PT Serif"/>
                <a:ea typeface="PT Serif"/>
                <a:cs typeface="PT Serif"/>
                <a:sym typeface="PT Serif"/>
              </a:defRPr>
            </a:lvl4pPr>
            <a:lvl5pPr marL="1828800" lvl="4" algn="ctr" defTabSz="914400" rtl="0" eaLnBrk="1" latinLnBrk="0" hangingPunct="1">
              <a:buNone/>
              <a:defRPr sz="1467" kern="1200">
                <a:solidFill>
                  <a:schemeClr val="accent3"/>
                </a:solidFill>
                <a:latin typeface="PT Serif"/>
                <a:ea typeface="PT Serif"/>
                <a:cs typeface="PT Serif"/>
                <a:sym typeface="PT Serif"/>
              </a:defRPr>
            </a:lvl5pPr>
            <a:lvl6pPr marL="2286000" lvl="5" algn="ctr" defTabSz="914400" rtl="0" eaLnBrk="1" latinLnBrk="0" hangingPunct="1">
              <a:buNone/>
              <a:defRPr sz="1467" kern="1200">
                <a:solidFill>
                  <a:schemeClr val="accent3"/>
                </a:solidFill>
                <a:latin typeface="PT Serif"/>
                <a:ea typeface="PT Serif"/>
                <a:cs typeface="PT Serif"/>
                <a:sym typeface="PT Serif"/>
              </a:defRPr>
            </a:lvl6pPr>
            <a:lvl7pPr marL="2743200" lvl="6" algn="ctr" defTabSz="914400" rtl="0" eaLnBrk="1" latinLnBrk="0" hangingPunct="1">
              <a:buNone/>
              <a:defRPr sz="1467" kern="1200">
                <a:solidFill>
                  <a:schemeClr val="accent3"/>
                </a:solidFill>
                <a:latin typeface="PT Serif"/>
                <a:ea typeface="PT Serif"/>
                <a:cs typeface="PT Serif"/>
                <a:sym typeface="PT Serif"/>
              </a:defRPr>
            </a:lvl7pPr>
            <a:lvl8pPr marL="3200400" lvl="7" algn="ctr" defTabSz="914400" rtl="0" eaLnBrk="1" latinLnBrk="0" hangingPunct="1">
              <a:buNone/>
              <a:defRPr sz="1467" kern="1200">
                <a:solidFill>
                  <a:schemeClr val="accent3"/>
                </a:solidFill>
                <a:latin typeface="PT Serif"/>
                <a:ea typeface="PT Serif"/>
                <a:cs typeface="PT Serif"/>
                <a:sym typeface="PT Serif"/>
              </a:defRPr>
            </a:lvl8pPr>
            <a:lvl9pPr marL="3657600" lvl="8" algn="ctr" defTabSz="914400" rtl="0" eaLnBrk="1" latinLnBrk="0" hangingPunct="1">
              <a:buNone/>
              <a:defRPr sz="1467" kern="1200">
                <a:solidFill>
                  <a:schemeClr val="accent3"/>
                </a:solidFill>
                <a:latin typeface="PT Serif"/>
                <a:ea typeface="PT Serif"/>
                <a:cs typeface="PT Serif"/>
                <a:sym typeface="PT Serif"/>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1709856-29CB-4854-8366-9CB25EED17F5}" type="slidenum">
              <a:rPr kumimoji="0" lang="en-US" sz="1467" b="0" i="0" u="none" strike="noStrike" kern="1200" cap="none" spc="0" normalizeH="0" baseline="0" noProof="0" smtClean="0">
                <a:ln>
                  <a:noFill/>
                </a:ln>
                <a:solidFill>
                  <a:srgbClr val="CCCCCC"/>
                </a:solidFill>
                <a:effectLst/>
                <a:uLnTx/>
                <a:uFillTx/>
                <a:latin typeface="PT Serif"/>
                <a:sym typeface="PT Serif"/>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467" b="0" i="0" u="none" strike="noStrike" kern="1200" cap="none" spc="0" normalizeH="0" baseline="0" noProof="0" dirty="0">
              <a:ln>
                <a:noFill/>
              </a:ln>
              <a:solidFill>
                <a:srgbClr val="CCCCCC"/>
              </a:solidFill>
              <a:effectLst/>
              <a:uLnTx/>
              <a:uFillTx/>
              <a:latin typeface="PT Serif"/>
              <a:sym typeface="PT Serif"/>
            </a:endParaRPr>
          </a:p>
        </p:txBody>
      </p:sp>
    </p:spTree>
    <p:extLst>
      <p:ext uri="{BB962C8B-B14F-4D97-AF65-F5344CB8AC3E}">
        <p14:creationId xmlns:p14="http://schemas.microsoft.com/office/powerpoint/2010/main" val="1744767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34855-26A5-4482-A66A-17935791B354}"/>
              </a:ext>
            </a:extLst>
          </p:cNvPr>
          <p:cNvSpPr>
            <a:spLocks noGrp="1"/>
          </p:cNvSpPr>
          <p:nvPr>
            <p:ph type="title"/>
          </p:nvPr>
        </p:nvSpPr>
        <p:spPr/>
        <p:txBody>
          <a:bodyPr/>
          <a:lstStyle/>
          <a:p>
            <a:r>
              <a:rPr lang="en-US" sz="2400" b="1" dirty="0">
                <a:solidFill>
                  <a:schemeClr val="bg1"/>
                </a:solidFill>
              </a:rPr>
              <a:t>Exercise: what classes and moieties these metabolites contain?</a:t>
            </a:r>
          </a:p>
        </p:txBody>
      </p:sp>
      <p:sp>
        <p:nvSpPr>
          <p:cNvPr id="4" name="Slide Number Placeholder 3">
            <a:extLst>
              <a:ext uri="{FF2B5EF4-FFF2-40B4-BE49-F238E27FC236}">
                <a16:creationId xmlns:a16="http://schemas.microsoft.com/office/drawing/2014/main" id="{09436611-B100-489F-BB59-827AB9D410B4}"/>
              </a:ext>
            </a:extLst>
          </p:cNvPr>
          <p:cNvSpPr>
            <a:spLocks noGrp="1"/>
          </p:cNvSpPr>
          <p:nvPr>
            <p:ph type="sldNum" sz="quarter" idx="12"/>
          </p:nvPr>
        </p:nvSpPr>
        <p:spPr>
          <a:xfrm>
            <a:off x="11351677" y="6594873"/>
            <a:ext cx="1052508"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1709856-29CB-4854-8366-9CB25EED17F5}" type="slidenum">
              <a:rPr kumimoji="0" lang="en-US" sz="1467" b="0" i="0" u="none" strike="noStrike" kern="1200" cap="none" spc="0" normalizeH="0" baseline="0" noProof="0" smtClean="0">
                <a:ln>
                  <a:noFill/>
                </a:ln>
                <a:solidFill>
                  <a:srgbClr val="CCCCCC"/>
                </a:solidFill>
                <a:effectLst/>
                <a:uLnTx/>
                <a:uFillTx/>
                <a:latin typeface="PT Serif"/>
                <a:sym typeface="PT Serif"/>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467" b="0" i="0" u="none" strike="noStrike" kern="1200" cap="none" spc="0" normalizeH="0" baseline="0" noProof="0" dirty="0">
              <a:ln>
                <a:noFill/>
              </a:ln>
              <a:solidFill>
                <a:srgbClr val="CCCCCC"/>
              </a:solidFill>
              <a:effectLst/>
              <a:uLnTx/>
              <a:uFillTx/>
              <a:latin typeface="PT Serif"/>
              <a:sym typeface="PT Serif"/>
            </a:endParaRPr>
          </a:p>
        </p:txBody>
      </p:sp>
      <p:pic>
        <p:nvPicPr>
          <p:cNvPr id="3" name="Picture 2">
            <a:extLst>
              <a:ext uri="{FF2B5EF4-FFF2-40B4-BE49-F238E27FC236}">
                <a16:creationId xmlns:a16="http://schemas.microsoft.com/office/drawing/2014/main" id="{832F6BED-8BF5-2949-B0A2-5D758ADFB5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8776" y="1814513"/>
            <a:ext cx="8899525"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8089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1EEE8-C4F2-AB25-3A07-1D2F0FA16D06}"/>
              </a:ext>
            </a:extLst>
          </p:cNvPr>
          <p:cNvSpPr>
            <a:spLocks noGrp="1"/>
          </p:cNvSpPr>
          <p:nvPr>
            <p:ph type="ctrTitle"/>
          </p:nvPr>
        </p:nvSpPr>
        <p:spPr>
          <a:xfrm>
            <a:off x="934571" y="2655751"/>
            <a:ext cx="10596282" cy="1546400"/>
          </a:xfrm>
        </p:spPr>
        <p:txBody>
          <a:bodyPr/>
          <a:lstStyle/>
          <a:p>
            <a:r>
              <a:rPr lang="en-US" b="1" dirty="0"/>
              <a:t>Session 7a: part 2 (pdf file)</a:t>
            </a:r>
          </a:p>
        </p:txBody>
      </p:sp>
    </p:spTree>
    <p:extLst>
      <p:ext uri="{BB962C8B-B14F-4D97-AF65-F5344CB8AC3E}">
        <p14:creationId xmlns:p14="http://schemas.microsoft.com/office/powerpoint/2010/main" val="806150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4E39524-3670-254E-829B-7D81DA52AE7C}"/>
              </a:ext>
            </a:extLst>
          </p:cNvPr>
          <p:cNvSpPr>
            <a:spLocks noGrp="1"/>
          </p:cNvSpPr>
          <p:nvPr>
            <p:ph type="ctrTitle"/>
          </p:nvPr>
        </p:nvSpPr>
        <p:spPr>
          <a:xfrm>
            <a:off x="934571" y="2655751"/>
            <a:ext cx="10596282" cy="1546400"/>
          </a:xfrm>
        </p:spPr>
        <p:txBody>
          <a:bodyPr/>
          <a:lstStyle/>
          <a:p>
            <a:r>
              <a:rPr lang="en-US" b="1" dirty="0"/>
              <a:t>Session 7b: Structural annotation in the omics science</a:t>
            </a:r>
          </a:p>
        </p:txBody>
      </p:sp>
    </p:spTree>
    <p:extLst>
      <p:ext uri="{BB962C8B-B14F-4D97-AF65-F5344CB8AC3E}">
        <p14:creationId xmlns:p14="http://schemas.microsoft.com/office/powerpoint/2010/main" val="4209241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grpSp>
        <p:nvGrpSpPr>
          <p:cNvPr id="563" name="Google Shape;563;p2"/>
          <p:cNvGrpSpPr/>
          <p:nvPr/>
        </p:nvGrpSpPr>
        <p:grpSpPr>
          <a:xfrm>
            <a:off x="2970512" y="1197715"/>
            <a:ext cx="5991698" cy="5147855"/>
            <a:chOff x="2932770" y="1499744"/>
            <a:chExt cx="4857713" cy="4173574"/>
          </a:xfrm>
        </p:grpSpPr>
        <p:grpSp>
          <p:nvGrpSpPr>
            <p:cNvPr id="564" name="Google Shape;564;p2"/>
            <p:cNvGrpSpPr/>
            <p:nvPr/>
          </p:nvGrpSpPr>
          <p:grpSpPr>
            <a:xfrm>
              <a:off x="3737408" y="1991479"/>
              <a:ext cx="1011675" cy="970728"/>
              <a:chOff x="7788306" y="1005260"/>
              <a:chExt cx="1872000" cy="1790630"/>
            </a:xfrm>
          </p:grpSpPr>
          <p:cxnSp>
            <p:nvCxnSpPr>
              <p:cNvPr id="565" name="Google Shape;565;p2"/>
              <p:cNvCxnSpPr/>
              <p:nvPr/>
            </p:nvCxnSpPr>
            <p:spPr>
              <a:xfrm>
                <a:off x="7788306" y="1005260"/>
                <a:ext cx="0" cy="1790630"/>
              </a:xfrm>
              <a:prstGeom prst="straightConnector1">
                <a:avLst/>
              </a:prstGeom>
              <a:noFill/>
              <a:ln w="28575" cap="flat" cmpd="sng">
                <a:solidFill>
                  <a:schemeClr val="dk1"/>
                </a:solidFill>
                <a:prstDash val="solid"/>
                <a:round/>
                <a:headEnd type="none" w="sm" len="sm"/>
                <a:tailEnd type="none" w="sm" len="sm"/>
              </a:ln>
            </p:spPr>
          </p:cxnSp>
          <p:cxnSp>
            <p:nvCxnSpPr>
              <p:cNvPr id="566" name="Google Shape;566;p2"/>
              <p:cNvCxnSpPr/>
              <p:nvPr/>
            </p:nvCxnSpPr>
            <p:spPr>
              <a:xfrm>
                <a:off x="7788306" y="2795890"/>
                <a:ext cx="1872000" cy="0"/>
              </a:xfrm>
              <a:prstGeom prst="straightConnector1">
                <a:avLst/>
              </a:prstGeom>
              <a:noFill/>
              <a:ln w="28575" cap="flat" cmpd="sng">
                <a:solidFill>
                  <a:schemeClr val="dk1"/>
                </a:solidFill>
                <a:prstDash val="solid"/>
                <a:round/>
                <a:headEnd type="none" w="sm" len="sm"/>
                <a:tailEnd type="none" w="sm" len="sm"/>
              </a:ln>
            </p:spPr>
          </p:cxnSp>
          <p:cxnSp>
            <p:nvCxnSpPr>
              <p:cNvPr id="567" name="Google Shape;567;p2"/>
              <p:cNvCxnSpPr/>
              <p:nvPr/>
            </p:nvCxnSpPr>
            <p:spPr>
              <a:xfrm>
                <a:off x="8053466" y="1603725"/>
                <a:ext cx="0" cy="1192165"/>
              </a:xfrm>
              <a:prstGeom prst="straightConnector1">
                <a:avLst/>
              </a:prstGeom>
              <a:noFill/>
              <a:ln w="57150" cap="flat" cmpd="sng">
                <a:solidFill>
                  <a:srgbClr val="4A7DBA"/>
                </a:solidFill>
                <a:prstDash val="solid"/>
                <a:round/>
                <a:headEnd type="none" w="sm" len="sm"/>
                <a:tailEnd type="none" w="sm" len="sm"/>
              </a:ln>
            </p:spPr>
          </p:cxnSp>
          <p:cxnSp>
            <p:nvCxnSpPr>
              <p:cNvPr id="568" name="Google Shape;568;p2"/>
              <p:cNvCxnSpPr/>
              <p:nvPr/>
            </p:nvCxnSpPr>
            <p:spPr>
              <a:xfrm>
                <a:off x="8782260" y="2073606"/>
                <a:ext cx="0" cy="720697"/>
              </a:xfrm>
              <a:prstGeom prst="straightConnector1">
                <a:avLst/>
              </a:prstGeom>
              <a:noFill/>
              <a:ln w="57150" cap="flat" cmpd="sng">
                <a:solidFill>
                  <a:srgbClr val="7030A0"/>
                </a:solidFill>
                <a:prstDash val="solid"/>
                <a:round/>
                <a:headEnd type="none" w="sm" len="sm"/>
                <a:tailEnd type="none" w="sm" len="sm"/>
              </a:ln>
            </p:spPr>
          </p:cxnSp>
          <p:cxnSp>
            <p:nvCxnSpPr>
              <p:cNvPr id="569" name="Google Shape;569;p2"/>
              <p:cNvCxnSpPr/>
              <p:nvPr/>
            </p:nvCxnSpPr>
            <p:spPr>
              <a:xfrm>
                <a:off x="9172856" y="1771993"/>
                <a:ext cx="0" cy="1008023"/>
              </a:xfrm>
              <a:prstGeom prst="straightConnector1">
                <a:avLst/>
              </a:prstGeom>
              <a:noFill/>
              <a:ln w="57150" cap="flat" cmpd="sng">
                <a:solidFill>
                  <a:srgbClr val="92D050"/>
                </a:solidFill>
                <a:prstDash val="solid"/>
                <a:round/>
                <a:headEnd type="none" w="sm" len="sm"/>
                <a:tailEnd type="none" w="sm" len="sm"/>
              </a:ln>
            </p:spPr>
          </p:cxnSp>
        </p:grpSp>
        <p:grpSp>
          <p:nvGrpSpPr>
            <p:cNvPr id="570" name="Google Shape;570;p2"/>
            <p:cNvGrpSpPr/>
            <p:nvPr/>
          </p:nvGrpSpPr>
          <p:grpSpPr>
            <a:xfrm>
              <a:off x="4965371" y="1996343"/>
              <a:ext cx="1011675" cy="970728"/>
              <a:chOff x="9995759" y="1038389"/>
              <a:chExt cx="1872000" cy="1790630"/>
            </a:xfrm>
          </p:grpSpPr>
          <p:cxnSp>
            <p:nvCxnSpPr>
              <p:cNvPr id="571" name="Google Shape;571;p2"/>
              <p:cNvCxnSpPr/>
              <p:nvPr/>
            </p:nvCxnSpPr>
            <p:spPr>
              <a:xfrm>
                <a:off x="9995759" y="1038389"/>
                <a:ext cx="0" cy="1790630"/>
              </a:xfrm>
              <a:prstGeom prst="straightConnector1">
                <a:avLst/>
              </a:prstGeom>
              <a:noFill/>
              <a:ln w="28575" cap="flat" cmpd="sng">
                <a:solidFill>
                  <a:schemeClr val="dk1"/>
                </a:solidFill>
                <a:prstDash val="solid"/>
                <a:round/>
                <a:headEnd type="none" w="sm" len="sm"/>
                <a:tailEnd type="none" w="sm" len="sm"/>
              </a:ln>
            </p:spPr>
          </p:cxnSp>
          <p:cxnSp>
            <p:nvCxnSpPr>
              <p:cNvPr id="572" name="Google Shape;572;p2"/>
              <p:cNvCxnSpPr/>
              <p:nvPr/>
            </p:nvCxnSpPr>
            <p:spPr>
              <a:xfrm>
                <a:off x="9995759" y="2829019"/>
                <a:ext cx="1872000" cy="0"/>
              </a:xfrm>
              <a:prstGeom prst="straightConnector1">
                <a:avLst/>
              </a:prstGeom>
              <a:noFill/>
              <a:ln w="28575" cap="flat" cmpd="sng">
                <a:solidFill>
                  <a:schemeClr val="dk1"/>
                </a:solidFill>
                <a:prstDash val="solid"/>
                <a:round/>
                <a:headEnd type="none" w="sm" len="sm"/>
                <a:tailEnd type="none" w="sm" len="sm"/>
              </a:ln>
            </p:spPr>
          </p:cxnSp>
          <p:cxnSp>
            <p:nvCxnSpPr>
              <p:cNvPr id="573" name="Google Shape;573;p2"/>
              <p:cNvCxnSpPr/>
              <p:nvPr/>
            </p:nvCxnSpPr>
            <p:spPr>
              <a:xfrm>
                <a:off x="10260920" y="1636854"/>
                <a:ext cx="0" cy="1192165"/>
              </a:xfrm>
              <a:prstGeom prst="straightConnector1">
                <a:avLst/>
              </a:prstGeom>
              <a:noFill/>
              <a:ln w="57150" cap="flat" cmpd="sng">
                <a:solidFill>
                  <a:srgbClr val="5819C9"/>
                </a:solidFill>
                <a:prstDash val="solid"/>
                <a:round/>
                <a:headEnd type="none" w="sm" len="sm"/>
                <a:tailEnd type="none" w="sm" len="sm"/>
              </a:ln>
            </p:spPr>
          </p:cxnSp>
          <p:cxnSp>
            <p:nvCxnSpPr>
              <p:cNvPr id="574" name="Google Shape;574;p2"/>
              <p:cNvCxnSpPr/>
              <p:nvPr/>
            </p:nvCxnSpPr>
            <p:spPr>
              <a:xfrm>
                <a:off x="10989713" y="2106735"/>
                <a:ext cx="0" cy="720697"/>
              </a:xfrm>
              <a:prstGeom prst="straightConnector1">
                <a:avLst/>
              </a:prstGeom>
              <a:noFill/>
              <a:ln w="57150" cap="flat" cmpd="sng">
                <a:solidFill>
                  <a:srgbClr val="0070C0"/>
                </a:solidFill>
                <a:prstDash val="solid"/>
                <a:round/>
                <a:headEnd type="none" w="sm" len="sm"/>
                <a:tailEnd type="none" w="sm" len="sm"/>
              </a:ln>
            </p:spPr>
          </p:cxnSp>
          <p:cxnSp>
            <p:nvCxnSpPr>
              <p:cNvPr id="575" name="Google Shape;575;p2"/>
              <p:cNvCxnSpPr/>
              <p:nvPr/>
            </p:nvCxnSpPr>
            <p:spPr>
              <a:xfrm>
                <a:off x="11380308" y="1805122"/>
                <a:ext cx="0" cy="1008023"/>
              </a:xfrm>
              <a:prstGeom prst="straightConnector1">
                <a:avLst/>
              </a:prstGeom>
              <a:noFill/>
              <a:ln w="57150" cap="flat" cmpd="sng">
                <a:solidFill>
                  <a:srgbClr val="F2DADA"/>
                </a:solidFill>
                <a:prstDash val="solid"/>
                <a:round/>
                <a:headEnd type="none" w="sm" len="sm"/>
                <a:tailEnd type="none" w="sm" len="sm"/>
              </a:ln>
            </p:spPr>
          </p:cxnSp>
        </p:grpSp>
        <p:grpSp>
          <p:nvGrpSpPr>
            <p:cNvPr id="576" name="Google Shape;576;p2"/>
            <p:cNvGrpSpPr/>
            <p:nvPr/>
          </p:nvGrpSpPr>
          <p:grpSpPr>
            <a:xfrm>
              <a:off x="6266266" y="1999283"/>
              <a:ext cx="1011675" cy="973310"/>
              <a:chOff x="5441739" y="2928938"/>
              <a:chExt cx="1872000" cy="1795641"/>
            </a:xfrm>
          </p:grpSpPr>
          <p:cxnSp>
            <p:nvCxnSpPr>
              <p:cNvPr id="577" name="Google Shape;577;p2"/>
              <p:cNvCxnSpPr/>
              <p:nvPr/>
            </p:nvCxnSpPr>
            <p:spPr>
              <a:xfrm>
                <a:off x="5441739" y="2928938"/>
                <a:ext cx="0" cy="1790878"/>
              </a:xfrm>
              <a:prstGeom prst="straightConnector1">
                <a:avLst/>
              </a:prstGeom>
              <a:noFill/>
              <a:ln w="28575" cap="flat" cmpd="sng">
                <a:solidFill>
                  <a:schemeClr val="dk1"/>
                </a:solidFill>
                <a:prstDash val="solid"/>
                <a:round/>
                <a:headEnd type="none" w="sm" len="sm"/>
                <a:tailEnd type="none" w="sm" len="sm"/>
              </a:ln>
            </p:spPr>
          </p:cxnSp>
          <p:cxnSp>
            <p:nvCxnSpPr>
              <p:cNvPr id="578" name="Google Shape;578;p2"/>
              <p:cNvCxnSpPr/>
              <p:nvPr/>
            </p:nvCxnSpPr>
            <p:spPr>
              <a:xfrm>
                <a:off x="5441739" y="4719816"/>
                <a:ext cx="1872000" cy="0"/>
              </a:xfrm>
              <a:prstGeom prst="straightConnector1">
                <a:avLst/>
              </a:prstGeom>
              <a:noFill/>
              <a:ln w="28575" cap="flat" cmpd="sng">
                <a:solidFill>
                  <a:schemeClr val="dk1"/>
                </a:solidFill>
                <a:prstDash val="solid"/>
                <a:round/>
                <a:headEnd type="none" w="sm" len="sm"/>
                <a:tailEnd type="none" w="sm" len="sm"/>
              </a:ln>
            </p:spPr>
          </p:cxnSp>
          <p:cxnSp>
            <p:nvCxnSpPr>
              <p:cNvPr id="579" name="Google Shape;579;p2"/>
              <p:cNvCxnSpPr/>
              <p:nvPr/>
            </p:nvCxnSpPr>
            <p:spPr>
              <a:xfrm>
                <a:off x="5706899" y="3527485"/>
                <a:ext cx="0" cy="1192330"/>
              </a:xfrm>
              <a:prstGeom prst="straightConnector1">
                <a:avLst/>
              </a:prstGeom>
              <a:noFill/>
              <a:ln w="57150" cap="flat" cmpd="sng">
                <a:solidFill>
                  <a:srgbClr val="4A7DBA"/>
                </a:solidFill>
                <a:prstDash val="solid"/>
                <a:round/>
                <a:headEnd type="none" w="sm" len="sm"/>
                <a:tailEnd type="none" w="sm" len="sm"/>
              </a:ln>
            </p:spPr>
          </p:cxnSp>
          <p:cxnSp>
            <p:nvCxnSpPr>
              <p:cNvPr id="580" name="Google Shape;580;p2"/>
              <p:cNvCxnSpPr/>
              <p:nvPr/>
            </p:nvCxnSpPr>
            <p:spPr>
              <a:xfrm>
                <a:off x="6005403" y="3248058"/>
                <a:ext cx="0" cy="1476521"/>
              </a:xfrm>
              <a:prstGeom prst="straightConnector1">
                <a:avLst/>
              </a:prstGeom>
              <a:noFill/>
              <a:ln w="57150" cap="flat" cmpd="sng">
                <a:solidFill>
                  <a:srgbClr val="C00000"/>
                </a:solidFill>
                <a:prstDash val="solid"/>
                <a:round/>
                <a:headEnd type="none" w="sm" len="sm"/>
                <a:tailEnd type="none" w="sm" len="sm"/>
              </a:ln>
            </p:spPr>
          </p:cxnSp>
          <p:cxnSp>
            <p:nvCxnSpPr>
              <p:cNvPr id="581" name="Google Shape;581;p2"/>
              <p:cNvCxnSpPr/>
              <p:nvPr/>
            </p:nvCxnSpPr>
            <p:spPr>
              <a:xfrm>
                <a:off x="6435693" y="3997432"/>
                <a:ext cx="0" cy="719208"/>
              </a:xfrm>
              <a:prstGeom prst="straightConnector1">
                <a:avLst/>
              </a:prstGeom>
              <a:noFill/>
              <a:ln w="57150" cap="flat" cmpd="sng">
                <a:solidFill>
                  <a:srgbClr val="FFC000"/>
                </a:solidFill>
                <a:prstDash val="solid"/>
                <a:round/>
                <a:headEnd type="none" w="sm" len="sm"/>
                <a:tailEnd type="none" w="sm" len="sm"/>
              </a:ln>
            </p:spPr>
          </p:cxnSp>
          <p:cxnSp>
            <p:nvCxnSpPr>
              <p:cNvPr id="582" name="Google Shape;582;p2"/>
              <p:cNvCxnSpPr/>
              <p:nvPr/>
            </p:nvCxnSpPr>
            <p:spPr>
              <a:xfrm>
                <a:off x="6826289" y="3695777"/>
                <a:ext cx="0" cy="1006575"/>
              </a:xfrm>
              <a:prstGeom prst="straightConnector1">
                <a:avLst/>
              </a:prstGeom>
              <a:noFill/>
              <a:ln w="57150" cap="flat" cmpd="sng">
                <a:solidFill>
                  <a:srgbClr val="339933"/>
                </a:solidFill>
                <a:prstDash val="solid"/>
                <a:round/>
                <a:headEnd type="none" w="sm" len="sm"/>
                <a:tailEnd type="none" w="sm" len="sm"/>
              </a:ln>
            </p:spPr>
          </p:cxnSp>
        </p:grpSp>
        <p:sp>
          <p:nvSpPr>
            <p:cNvPr id="583" name="Google Shape;583;p2"/>
            <p:cNvSpPr txBox="1"/>
            <p:nvPr/>
          </p:nvSpPr>
          <p:spPr>
            <a:xfrm>
              <a:off x="3755885" y="1906189"/>
              <a:ext cx="1423871" cy="237018"/>
            </a:xfrm>
            <a:prstGeom prst="rect">
              <a:avLst/>
            </a:prstGeom>
            <a:noFill/>
            <a:ln>
              <a:noFill/>
            </a:ln>
          </p:spPr>
          <p:txBody>
            <a:bodyPr spcFirstLastPara="1" wrap="square" lIns="91425" tIns="45700" rIns="91425" bIns="45700" anchor="t" anchorCtr="0">
              <a:spAutoFit/>
            </a:bodyPr>
            <a:lstStyle/>
            <a:p>
              <a:pPr>
                <a:buClr>
                  <a:srgbClr val="000000"/>
                </a:buClr>
              </a:pPr>
              <a:r>
                <a:rPr lang="en-US" sz="1300" b="1" kern="0">
                  <a:solidFill>
                    <a:srgbClr val="000000"/>
                  </a:solidFill>
                  <a:latin typeface="Calibri"/>
                  <a:ea typeface="Calibri"/>
                  <a:cs typeface="Calibri"/>
                  <a:sym typeface="Calibri"/>
                </a:rPr>
                <a:t>Library Hit B</a:t>
              </a:r>
              <a:endParaRPr sz="1400" kern="0">
                <a:solidFill>
                  <a:srgbClr val="000000"/>
                </a:solidFill>
                <a:latin typeface="Arial"/>
                <a:cs typeface="Arial"/>
                <a:sym typeface="Arial"/>
              </a:endParaRPr>
            </a:p>
          </p:txBody>
        </p:sp>
        <p:pic>
          <p:nvPicPr>
            <p:cNvPr id="584" name="Google Shape;584;p2"/>
            <p:cNvPicPr preferRelativeResize="0"/>
            <p:nvPr/>
          </p:nvPicPr>
          <p:blipFill rotWithShape="1">
            <a:blip r:embed="rId3">
              <a:alphaModFix/>
            </a:blip>
            <a:srcRect/>
            <a:stretch/>
          </p:blipFill>
          <p:spPr>
            <a:xfrm>
              <a:off x="2932770" y="1805090"/>
              <a:ext cx="4857713" cy="3800954"/>
            </a:xfrm>
            <a:prstGeom prst="rect">
              <a:avLst/>
            </a:prstGeom>
            <a:noFill/>
            <a:ln>
              <a:noFill/>
            </a:ln>
          </p:spPr>
        </p:pic>
        <p:grpSp>
          <p:nvGrpSpPr>
            <p:cNvPr id="585" name="Google Shape;585;p2"/>
            <p:cNvGrpSpPr/>
            <p:nvPr/>
          </p:nvGrpSpPr>
          <p:grpSpPr>
            <a:xfrm>
              <a:off x="6425564" y="2787818"/>
              <a:ext cx="1277102" cy="907999"/>
              <a:chOff x="7137751" y="2541642"/>
              <a:chExt cx="1633156" cy="1210665"/>
            </a:xfrm>
          </p:grpSpPr>
          <p:sp>
            <p:nvSpPr>
              <p:cNvPr id="586" name="Google Shape;586;p2"/>
              <p:cNvSpPr/>
              <p:nvPr/>
            </p:nvSpPr>
            <p:spPr>
              <a:xfrm>
                <a:off x="7137751" y="2863141"/>
                <a:ext cx="889166" cy="889166"/>
              </a:xfrm>
              <a:prstGeom prst="ellipse">
                <a:avLst/>
              </a:prstGeom>
              <a:noFill/>
              <a:ln w="571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endParaRPr sz="1050" kern="0">
                  <a:solidFill>
                    <a:srgbClr val="FFFFFF"/>
                  </a:solidFill>
                  <a:latin typeface="Calibri"/>
                  <a:ea typeface="Calibri"/>
                  <a:cs typeface="Calibri"/>
                  <a:sym typeface="Calibri"/>
                </a:endParaRPr>
              </a:p>
            </p:txBody>
          </p:sp>
          <p:sp>
            <p:nvSpPr>
              <p:cNvPr id="587" name="Google Shape;587;p2"/>
              <p:cNvSpPr txBox="1"/>
              <p:nvPr/>
            </p:nvSpPr>
            <p:spPr>
              <a:xfrm>
                <a:off x="7417854" y="2541642"/>
                <a:ext cx="1353053" cy="274435"/>
              </a:xfrm>
              <a:prstGeom prst="rect">
                <a:avLst/>
              </a:prstGeom>
              <a:noFill/>
              <a:ln>
                <a:noFill/>
              </a:ln>
            </p:spPr>
            <p:txBody>
              <a:bodyPr spcFirstLastPara="1" wrap="square" lIns="91425" tIns="45700" rIns="91425" bIns="45700" anchor="t" anchorCtr="0">
                <a:spAutoFit/>
              </a:bodyPr>
              <a:lstStyle/>
              <a:p>
                <a:pPr>
                  <a:buClr>
                    <a:srgbClr val="000000"/>
                  </a:buClr>
                </a:pPr>
                <a:r>
                  <a:rPr lang="en-US" sz="1050" b="1" kern="0">
                    <a:solidFill>
                      <a:srgbClr val="000000"/>
                    </a:solidFill>
                    <a:latin typeface="Calibri"/>
                    <a:ea typeface="Calibri"/>
                    <a:cs typeface="Calibri"/>
                    <a:sym typeface="Calibri"/>
                  </a:rPr>
                  <a:t>Diterpenes</a:t>
                </a:r>
                <a:endParaRPr sz="1050" b="1" kern="0">
                  <a:solidFill>
                    <a:srgbClr val="000000"/>
                  </a:solidFill>
                  <a:latin typeface="Calibri"/>
                  <a:ea typeface="Calibri"/>
                  <a:cs typeface="Calibri"/>
                  <a:sym typeface="Calibri"/>
                </a:endParaRPr>
              </a:p>
            </p:txBody>
          </p:sp>
        </p:grpSp>
        <p:grpSp>
          <p:nvGrpSpPr>
            <p:cNvPr id="588" name="Google Shape;588;p2"/>
            <p:cNvGrpSpPr/>
            <p:nvPr/>
          </p:nvGrpSpPr>
          <p:grpSpPr>
            <a:xfrm>
              <a:off x="5713629" y="4916562"/>
              <a:ext cx="1423871" cy="756756"/>
              <a:chOff x="6188499" y="5379963"/>
              <a:chExt cx="1898495" cy="1009006"/>
            </a:xfrm>
          </p:grpSpPr>
          <p:sp>
            <p:nvSpPr>
              <p:cNvPr id="589" name="Google Shape;589;p2"/>
              <p:cNvSpPr/>
              <p:nvPr/>
            </p:nvSpPr>
            <p:spPr>
              <a:xfrm>
                <a:off x="7116415" y="5379963"/>
                <a:ext cx="889166" cy="889166"/>
              </a:xfrm>
              <a:prstGeom prst="ellipse">
                <a:avLst/>
              </a:prstGeom>
              <a:noFill/>
              <a:ln w="571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endParaRPr sz="1050" kern="0">
                  <a:solidFill>
                    <a:srgbClr val="FFFFFF"/>
                  </a:solidFill>
                  <a:latin typeface="Calibri"/>
                  <a:ea typeface="Calibri"/>
                  <a:cs typeface="Calibri"/>
                  <a:sym typeface="Calibri"/>
                </a:endParaRPr>
              </a:p>
            </p:txBody>
          </p:sp>
          <p:sp>
            <p:nvSpPr>
              <p:cNvPr id="590" name="Google Shape;590;p2"/>
              <p:cNvSpPr txBox="1"/>
              <p:nvPr/>
            </p:nvSpPr>
            <p:spPr>
              <a:xfrm>
                <a:off x="6188499" y="6114534"/>
                <a:ext cx="1898495" cy="274435"/>
              </a:xfrm>
              <a:prstGeom prst="rect">
                <a:avLst/>
              </a:prstGeom>
              <a:noFill/>
              <a:ln>
                <a:noFill/>
              </a:ln>
            </p:spPr>
            <p:txBody>
              <a:bodyPr spcFirstLastPara="1" wrap="square" lIns="91425" tIns="45700" rIns="91425" bIns="45700" anchor="t" anchorCtr="0">
                <a:spAutoFit/>
              </a:bodyPr>
              <a:lstStyle/>
              <a:p>
                <a:pPr>
                  <a:buClr>
                    <a:srgbClr val="000000"/>
                  </a:buClr>
                </a:pPr>
                <a:r>
                  <a:rPr lang="en-US" sz="1050" b="1" kern="0">
                    <a:solidFill>
                      <a:srgbClr val="000000"/>
                    </a:solidFill>
                    <a:latin typeface="Calibri"/>
                    <a:ea typeface="Calibri"/>
                    <a:cs typeface="Calibri"/>
                    <a:sym typeface="Calibri"/>
                  </a:rPr>
                  <a:t>Macrolides</a:t>
                </a:r>
                <a:endParaRPr sz="1050" b="1" kern="0">
                  <a:solidFill>
                    <a:srgbClr val="000000"/>
                  </a:solidFill>
                  <a:latin typeface="Calibri"/>
                  <a:ea typeface="Calibri"/>
                  <a:cs typeface="Calibri"/>
                  <a:sym typeface="Calibri"/>
                </a:endParaRPr>
              </a:p>
            </p:txBody>
          </p:sp>
        </p:grpSp>
        <p:grpSp>
          <p:nvGrpSpPr>
            <p:cNvPr id="591" name="Google Shape;591;p2"/>
            <p:cNvGrpSpPr/>
            <p:nvPr/>
          </p:nvGrpSpPr>
          <p:grpSpPr>
            <a:xfrm>
              <a:off x="5584019" y="1499744"/>
              <a:ext cx="1423872" cy="869603"/>
              <a:chOff x="6020160" y="801827"/>
              <a:chExt cx="1898495" cy="1159471"/>
            </a:xfrm>
          </p:grpSpPr>
          <p:sp>
            <p:nvSpPr>
              <p:cNvPr id="592" name="Google Shape;592;p2"/>
              <p:cNvSpPr/>
              <p:nvPr/>
            </p:nvSpPr>
            <p:spPr>
              <a:xfrm>
                <a:off x="6091400" y="1165546"/>
                <a:ext cx="838421" cy="795752"/>
              </a:xfrm>
              <a:prstGeom prst="ellipse">
                <a:avLst/>
              </a:prstGeom>
              <a:noFill/>
              <a:ln w="571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endParaRPr sz="1050" kern="0">
                  <a:solidFill>
                    <a:srgbClr val="FFFFFF"/>
                  </a:solidFill>
                  <a:latin typeface="Calibri"/>
                  <a:ea typeface="Calibri"/>
                  <a:cs typeface="Calibri"/>
                  <a:sym typeface="Calibri"/>
                </a:endParaRPr>
              </a:p>
            </p:txBody>
          </p:sp>
          <p:sp>
            <p:nvSpPr>
              <p:cNvPr id="593" name="Google Shape;593;p2"/>
              <p:cNvSpPr txBox="1"/>
              <p:nvPr/>
            </p:nvSpPr>
            <p:spPr>
              <a:xfrm>
                <a:off x="6020160" y="801827"/>
                <a:ext cx="1898495" cy="274436"/>
              </a:xfrm>
              <a:prstGeom prst="rect">
                <a:avLst/>
              </a:prstGeom>
              <a:noFill/>
              <a:ln>
                <a:noFill/>
              </a:ln>
            </p:spPr>
            <p:txBody>
              <a:bodyPr spcFirstLastPara="1" wrap="square" lIns="91425" tIns="45700" rIns="91425" bIns="45700" anchor="t" anchorCtr="0">
                <a:spAutoFit/>
              </a:bodyPr>
              <a:lstStyle/>
              <a:p>
                <a:pPr>
                  <a:buClr>
                    <a:srgbClr val="000000"/>
                  </a:buClr>
                </a:pPr>
                <a:r>
                  <a:rPr lang="en-US" sz="1050" b="1" kern="0">
                    <a:solidFill>
                      <a:srgbClr val="000000"/>
                    </a:solidFill>
                    <a:latin typeface="Calibri"/>
                    <a:ea typeface="Calibri"/>
                    <a:cs typeface="Calibri"/>
                    <a:sym typeface="Calibri"/>
                  </a:rPr>
                  <a:t>Polyketides</a:t>
                </a:r>
                <a:endParaRPr sz="1400" kern="0">
                  <a:solidFill>
                    <a:srgbClr val="000000"/>
                  </a:solidFill>
                  <a:latin typeface="Arial"/>
                  <a:cs typeface="Arial"/>
                  <a:sym typeface="Arial"/>
                </a:endParaRPr>
              </a:p>
            </p:txBody>
          </p:sp>
        </p:grpSp>
      </p:grpSp>
      <p:sp>
        <p:nvSpPr>
          <p:cNvPr id="594" name="Google Shape;594;p2" descr="https://files.slack.com/files-pri/T6BDZB74G-F99SLP5JM/gnps_sfb.png"/>
          <p:cNvSpPr/>
          <p:nvPr/>
        </p:nvSpPr>
        <p:spPr>
          <a:xfrm>
            <a:off x="1640681" y="748905"/>
            <a:ext cx="228600" cy="228601"/>
          </a:xfrm>
          <a:prstGeom prst="rect">
            <a:avLst/>
          </a:prstGeom>
          <a:noFill/>
          <a:ln>
            <a:noFill/>
          </a:ln>
        </p:spPr>
        <p:txBody>
          <a:bodyPr spcFirstLastPara="1" wrap="square" lIns="68575" tIns="34275" rIns="68575" bIns="34275" anchor="t" anchorCtr="0">
            <a:noAutofit/>
          </a:bodyPr>
          <a:lstStyle/>
          <a:p>
            <a:pPr>
              <a:buClr>
                <a:srgbClr val="000000"/>
              </a:buClr>
            </a:pPr>
            <a:endParaRPr sz="1050" kern="0">
              <a:solidFill>
                <a:srgbClr val="000000"/>
              </a:solidFill>
              <a:latin typeface="Calibri"/>
              <a:ea typeface="Calibri"/>
              <a:cs typeface="Calibri"/>
              <a:sym typeface="Calibri"/>
            </a:endParaRPr>
          </a:p>
        </p:txBody>
      </p:sp>
      <p:sp>
        <p:nvSpPr>
          <p:cNvPr id="595" name="Google Shape;595;p2" descr="https://files.slack.com/files-pri/T6BDZB74G-F99SLP5JM/gnps_sfb.png"/>
          <p:cNvSpPr/>
          <p:nvPr/>
        </p:nvSpPr>
        <p:spPr>
          <a:xfrm>
            <a:off x="1754981" y="863205"/>
            <a:ext cx="228600" cy="228601"/>
          </a:xfrm>
          <a:prstGeom prst="rect">
            <a:avLst/>
          </a:prstGeom>
          <a:noFill/>
          <a:ln>
            <a:noFill/>
          </a:ln>
        </p:spPr>
        <p:txBody>
          <a:bodyPr spcFirstLastPara="1" wrap="square" lIns="68575" tIns="34275" rIns="68575" bIns="34275" anchor="t" anchorCtr="0">
            <a:noAutofit/>
          </a:bodyPr>
          <a:lstStyle/>
          <a:p>
            <a:pPr>
              <a:buClr>
                <a:srgbClr val="000000"/>
              </a:buClr>
            </a:pPr>
            <a:endParaRPr sz="1050" kern="0">
              <a:solidFill>
                <a:srgbClr val="000000"/>
              </a:solidFill>
              <a:latin typeface="Calibri"/>
              <a:ea typeface="Calibri"/>
              <a:cs typeface="Calibri"/>
              <a:sym typeface="Calibri"/>
            </a:endParaRPr>
          </a:p>
        </p:txBody>
      </p:sp>
      <p:sp>
        <p:nvSpPr>
          <p:cNvPr id="596" name="Google Shape;596;p2"/>
          <p:cNvSpPr txBox="1"/>
          <p:nvPr/>
        </p:nvSpPr>
        <p:spPr>
          <a:xfrm>
            <a:off x="2225635" y="312540"/>
            <a:ext cx="7481455" cy="872729"/>
          </a:xfrm>
          <a:prstGeom prst="rect">
            <a:avLst/>
          </a:prstGeom>
          <a:noFill/>
          <a:ln>
            <a:noFill/>
          </a:ln>
        </p:spPr>
        <p:txBody>
          <a:bodyPr spcFirstLastPara="1" wrap="square" lIns="91425" tIns="45700" rIns="91425" bIns="45700" anchor="t" anchorCtr="0">
            <a:normAutofit fontScale="90000" lnSpcReduction="20000"/>
          </a:bodyPr>
          <a:lstStyle/>
          <a:p>
            <a:pPr algn="ctr">
              <a:buClr>
                <a:srgbClr val="000000"/>
              </a:buClr>
              <a:buSzPct val="100000"/>
            </a:pPr>
            <a:r>
              <a:rPr lang="en-US" sz="3200" kern="0">
                <a:solidFill>
                  <a:srgbClr val="000000"/>
                </a:solidFill>
                <a:latin typeface="Calibri"/>
                <a:ea typeface="Calibri"/>
                <a:cs typeface="Calibri"/>
                <a:sym typeface="Calibri"/>
              </a:rPr>
              <a:t>GNPS library hits can give us information about some molecular families, but what’s next ?</a:t>
            </a:r>
            <a:endParaRPr sz="3200" i="1" kern="0">
              <a:solidFill>
                <a:srgbClr val="000000"/>
              </a:solidFill>
              <a:latin typeface="Calibri"/>
              <a:ea typeface="Calibri"/>
              <a:cs typeface="Calibri"/>
              <a:sym typeface="Calibri"/>
            </a:endParaRPr>
          </a:p>
        </p:txBody>
      </p:sp>
      <p:sp>
        <p:nvSpPr>
          <p:cNvPr id="597" name="Google Shape;597;p2"/>
          <p:cNvSpPr txBox="1"/>
          <p:nvPr/>
        </p:nvSpPr>
        <p:spPr>
          <a:xfrm>
            <a:off x="4301701" y="6488700"/>
            <a:ext cx="35886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a:solidFill>
                  <a:srgbClr val="000000"/>
                </a:solidFill>
                <a:latin typeface="Calibri"/>
                <a:ea typeface="Calibri"/>
                <a:cs typeface="Calibri"/>
                <a:sym typeface="Calibri"/>
              </a:rPr>
              <a:t>5–10% of spectral annotation rate*</a:t>
            </a:r>
            <a:endParaRPr kern="0">
              <a:solidFill>
                <a:srgbClr val="000000"/>
              </a:solidFill>
              <a:latin typeface="Calibri"/>
              <a:ea typeface="Calibri"/>
              <a:cs typeface="Calibri"/>
              <a:sym typeface="Calibri"/>
            </a:endParaRPr>
          </a:p>
        </p:txBody>
      </p:sp>
      <p:sp>
        <p:nvSpPr>
          <p:cNvPr id="598" name="Google Shape;598;p2"/>
          <p:cNvSpPr txBox="1"/>
          <p:nvPr/>
        </p:nvSpPr>
        <p:spPr>
          <a:xfrm rot="-5400000">
            <a:off x="9470475" y="5656250"/>
            <a:ext cx="2000700" cy="230700"/>
          </a:xfrm>
          <a:prstGeom prst="rect">
            <a:avLst/>
          </a:prstGeom>
          <a:noFill/>
          <a:ln>
            <a:noFill/>
          </a:ln>
        </p:spPr>
        <p:txBody>
          <a:bodyPr spcFirstLastPara="1" wrap="square" lIns="91425" tIns="45700" rIns="91425" bIns="45700" anchor="t" anchorCtr="0">
            <a:spAutoFit/>
          </a:bodyPr>
          <a:lstStyle/>
          <a:p>
            <a:pPr>
              <a:buClr>
                <a:srgbClr val="000000"/>
              </a:buClr>
            </a:pPr>
            <a:r>
              <a:rPr lang="en-US" sz="900" kern="0">
                <a:solidFill>
                  <a:srgbClr val="222222"/>
                </a:solidFill>
                <a:highlight>
                  <a:srgbClr val="FFFFFF"/>
                </a:highlight>
                <a:latin typeface="Arial"/>
                <a:cs typeface="Arial"/>
                <a:sym typeface="Arial"/>
              </a:rPr>
              <a:t>* DOI: 10.1073/pnas.1516878112</a:t>
            </a:r>
            <a:endParaRPr kern="0">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3"/>
          <p:cNvSpPr txBox="1"/>
          <p:nvPr/>
        </p:nvSpPr>
        <p:spPr>
          <a:xfrm>
            <a:off x="1870624" y="359102"/>
            <a:ext cx="7481455" cy="1143000"/>
          </a:xfrm>
          <a:prstGeom prst="rect">
            <a:avLst/>
          </a:prstGeom>
          <a:noFill/>
          <a:ln>
            <a:noFill/>
          </a:ln>
        </p:spPr>
        <p:txBody>
          <a:bodyPr spcFirstLastPara="1" wrap="square" lIns="91425" tIns="45700" rIns="91425" bIns="45700" anchor="t" anchorCtr="0">
            <a:normAutofit fontScale="97500"/>
          </a:bodyPr>
          <a:lstStyle/>
          <a:p>
            <a:pPr algn="ctr">
              <a:buClr>
                <a:srgbClr val="000000"/>
              </a:buClr>
              <a:buSzPct val="100000"/>
            </a:pPr>
            <a:r>
              <a:rPr lang="en-US" sz="3200" kern="0">
                <a:solidFill>
                  <a:srgbClr val="000000"/>
                </a:solidFill>
                <a:latin typeface="Calibri"/>
                <a:ea typeface="Calibri"/>
                <a:cs typeface="Calibri"/>
                <a:sym typeface="Calibri"/>
              </a:rPr>
              <a:t>Enriching molecular networks annotation</a:t>
            </a:r>
            <a:endParaRPr sz="3200" i="1" kern="0">
              <a:solidFill>
                <a:srgbClr val="000000"/>
              </a:solidFill>
              <a:latin typeface="Calibri"/>
              <a:ea typeface="Calibri"/>
              <a:cs typeface="Calibri"/>
              <a:sym typeface="Calibri"/>
            </a:endParaRPr>
          </a:p>
        </p:txBody>
      </p:sp>
      <p:sp>
        <p:nvSpPr>
          <p:cNvPr id="605" name="Google Shape;605;p3"/>
          <p:cNvSpPr txBox="1"/>
          <p:nvPr/>
        </p:nvSpPr>
        <p:spPr>
          <a:xfrm>
            <a:off x="5420150" y="1887013"/>
            <a:ext cx="4063106" cy="430887"/>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200" kern="0">
                <a:solidFill>
                  <a:srgbClr val="E36C09"/>
                </a:solidFill>
                <a:latin typeface="Calibri"/>
                <a:ea typeface="Calibri"/>
                <a:cs typeface="Calibri"/>
                <a:sym typeface="Calibri"/>
              </a:rPr>
              <a:t>PUTATIVE ANNOTATION</a:t>
            </a:r>
            <a:endParaRPr sz="2200" kern="0">
              <a:solidFill>
                <a:srgbClr val="E36C09"/>
              </a:solidFill>
              <a:latin typeface="Calibri"/>
              <a:ea typeface="Calibri"/>
              <a:cs typeface="Calibri"/>
              <a:sym typeface="Calibri"/>
            </a:endParaRPr>
          </a:p>
        </p:txBody>
      </p:sp>
      <p:sp>
        <p:nvSpPr>
          <p:cNvPr id="606" name="Google Shape;606;p3"/>
          <p:cNvSpPr txBox="1"/>
          <p:nvPr/>
        </p:nvSpPr>
        <p:spPr>
          <a:xfrm>
            <a:off x="1252777" y="1898543"/>
            <a:ext cx="3552716" cy="430887"/>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200" kern="0">
                <a:solidFill>
                  <a:srgbClr val="31859B"/>
                </a:solidFill>
                <a:latin typeface="Calibri"/>
                <a:ea typeface="Calibri"/>
                <a:cs typeface="Calibri"/>
                <a:sym typeface="Calibri"/>
              </a:rPr>
              <a:t>STATISTICAL ANALYSIS</a:t>
            </a:r>
            <a:endParaRPr sz="2200" kern="0">
              <a:solidFill>
                <a:srgbClr val="31859B"/>
              </a:solidFill>
              <a:latin typeface="Calibri"/>
              <a:ea typeface="Calibri"/>
              <a:cs typeface="Calibri"/>
              <a:sym typeface="Calibri"/>
            </a:endParaRPr>
          </a:p>
        </p:txBody>
      </p:sp>
      <p:sp>
        <p:nvSpPr>
          <p:cNvPr id="607" name="Google Shape;607;p3"/>
          <p:cNvSpPr txBox="1"/>
          <p:nvPr/>
        </p:nvSpPr>
        <p:spPr>
          <a:xfrm>
            <a:off x="7484837" y="3353896"/>
            <a:ext cx="3149817" cy="430887"/>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200" b="1" kern="0">
                <a:solidFill>
                  <a:srgbClr val="000000"/>
                </a:solidFill>
                <a:latin typeface="Calibri"/>
                <a:ea typeface="Calibri"/>
                <a:cs typeface="Calibri"/>
                <a:sym typeface="Calibri"/>
              </a:rPr>
              <a:t>DEREPLICATOR </a:t>
            </a:r>
            <a:r>
              <a:rPr lang="en-US" sz="1600" kern="0">
                <a:solidFill>
                  <a:srgbClr val="7F7F7F"/>
                </a:solidFill>
                <a:latin typeface="Calibri"/>
                <a:ea typeface="Calibri"/>
                <a:cs typeface="Calibri"/>
                <a:sym typeface="Calibri"/>
              </a:rPr>
              <a:t>@GNPS </a:t>
            </a:r>
            <a:r>
              <a:rPr lang="en-US" sz="2200" b="1" kern="0">
                <a:solidFill>
                  <a:srgbClr val="000000"/>
                </a:solidFill>
                <a:latin typeface="Calibri"/>
                <a:ea typeface="Calibri"/>
                <a:cs typeface="Calibri"/>
                <a:sym typeface="Calibri"/>
              </a:rPr>
              <a:t> </a:t>
            </a:r>
            <a:endParaRPr sz="1400" kern="0">
              <a:solidFill>
                <a:srgbClr val="000000"/>
              </a:solidFill>
              <a:latin typeface="Arial"/>
              <a:cs typeface="Arial"/>
              <a:sym typeface="Arial"/>
            </a:endParaRPr>
          </a:p>
        </p:txBody>
      </p:sp>
      <p:sp>
        <p:nvSpPr>
          <p:cNvPr id="608" name="Google Shape;608;p3"/>
          <p:cNvSpPr txBox="1"/>
          <p:nvPr/>
        </p:nvSpPr>
        <p:spPr>
          <a:xfrm>
            <a:off x="4135576" y="2991556"/>
            <a:ext cx="3818188" cy="430887"/>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200" b="1" kern="0">
                <a:solidFill>
                  <a:srgbClr val="000000"/>
                </a:solidFill>
                <a:latin typeface="Calibri"/>
                <a:ea typeface="Calibri"/>
                <a:cs typeface="Calibri"/>
                <a:sym typeface="Calibri"/>
              </a:rPr>
              <a:t>NAP </a:t>
            </a:r>
            <a:r>
              <a:rPr lang="en-US" sz="1600" kern="0">
                <a:solidFill>
                  <a:srgbClr val="7F7F7F"/>
                </a:solidFill>
                <a:latin typeface="Calibri"/>
                <a:ea typeface="Calibri"/>
                <a:cs typeface="Calibri"/>
                <a:sym typeface="Calibri"/>
              </a:rPr>
              <a:t>@GNPS </a:t>
            </a:r>
            <a:endParaRPr sz="1400" kern="0">
              <a:solidFill>
                <a:srgbClr val="000000"/>
              </a:solidFill>
              <a:latin typeface="Arial"/>
              <a:cs typeface="Arial"/>
              <a:sym typeface="Arial"/>
            </a:endParaRPr>
          </a:p>
        </p:txBody>
      </p:sp>
      <p:sp>
        <p:nvSpPr>
          <p:cNvPr id="609" name="Google Shape;609;p3"/>
          <p:cNvSpPr txBox="1"/>
          <p:nvPr/>
        </p:nvSpPr>
        <p:spPr>
          <a:xfrm>
            <a:off x="4690631" y="5412107"/>
            <a:ext cx="2836094" cy="430887"/>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200" b="1" kern="0">
                <a:solidFill>
                  <a:srgbClr val="000000"/>
                </a:solidFill>
                <a:latin typeface="Calibri"/>
                <a:ea typeface="Calibri"/>
                <a:cs typeface="Calibri"/>
                <a:sym typeface="Calibri"/>
              </a:rPr>
              <a:t>Mass2LDA </a:t>
            </a:r>
            <a:r>
              <a:rPr lang="en-US" sz="1600" kern="0">
                <a:solidFill>
                  <a:srgbClr val="7F7F7F"/>
                </a:solidFill>
                <a:latin typeface="Calibri"/>
                <a:ea typeface="Calibri"/>
                <a:cs typeface="Calibri"/>
                <a:sym typeface="Calibri"/>
              </a:rPr>
              <a:t>@GNPS </a:t>
            </a:r>
            <a:endParaRPr sz="2200" b="1" kern="0">
              <a:solidFill>
                <a:srgbClr val="000000"/>
              </a:solidFill>
              <a:latin typeface="Calibri"/>
              <a:ea typeface="Calibri"/>
              <a:cs typeface="Calibri"/>
              <a:sym typeface="Calibri"/>
            </a:endParaRPr>
          </a:p>
        </p:txBody>
      </p:sp>
      <p:sp>
        <p:nvSpPr>
          <p:cNvPr id="610" name="Google Shape;610;p3"/>
          <p:cNvSpPr txBox="1"/>
          <p:nvPr/>
        </p:nvSpPr>
        <p:spPr>
          <a:xfrm>
            <a:off x="1642807" y="2501614"/>
            <a:ext cx="2796502" cy="461665"/>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400" b="1" kern="0">
                <a:solidFill>
                  <a:srgbClr val="7F7F7F"/>
                </a:solidFill>
                <a:latin typeface="Calibri"/>
                <a:ea typeface="Calibri"/>
                <a:cs typeface="Calibri"/>
                <a:sym typeface="Calibri"/>
              </a:rPr>
              <a:t>Rel. quantification</a:t>
            </a:r>
            <a:endParaRPr sz="2100" b="1" kern="0">
              <a:solidFill>
                <a:srgbClr val="000000"/>
              </a:solidFill>
              <a:latin typeface="Calibri"/>
              <a:ea typeface="Calibri"/>
              <a:cs typeface="Calibri"/>
              <a:sym typeface="Calibri"/>
            </a:endParaRPr>
          </a:p>
        </p:txBody>
      </p:sp>
      <p:sp>
        <p:nvSpPr>
          <p:cNvPr id="611" name="Google Shape;611;p3"/>
          <p:cNvSpPr txBox="1"/>
          <p:nvPr/>
        </p:nvSpPr>
        <p:spPr>
          <a:xfrm>
            <a:off x="4690631" y="3705778"/>
            <a:ext cx="2686050" cy="430887"/>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200" b="1" kern="0">
                <a:solidFill>
                  <a:srgbClr val="000000"/>
                </a:solidFill>
                <a:latin typeface="Calibri"/>
                <a:ea typeface="Calibri"/>
                <a:cs typeface="Calibri"/>
                <a:sym typeface="Calibri"/>
              </a:rPr>
              <a:t>SIRIUS</a:t>
            </a:r>
            <a:endParaRPr sz="1400" kern="0">
              <a:solidFill>
                <a:srgbClr val="000000"/>
              </a:solidFill>
              <a:latin typeface="Arial"/>
              <a:cs typeface="Arial"/>
              <a:sym typeface="Arial"/>
            </a:endParaRPr>
          </a:p>
        </p:txBody>
      </p:sp>
      <p:sp>
        <p:nvSpPr>
          <p:cNvPr id="612" name="Google Shape;612;p3"/>
          <p:cNvSpPr txBox="1"/>
          <p:nvPr/>
        </p:nvSpPr>
        <p:spPr>
          <a:xfrm>
            <a:off x="7665807" y="5412106"/>
            <a:ext cx="2789752" cy="430887"/>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200" b="1" kern="0">
                <a:solidFill>
                  <a:srgbClr val="000000"/>
                </a:solidFill>
                <a:latin typeface="Calibri"/>
                <a:ea typeface="Calibri"/>
                <a:cs typeface="Calibri"/>
                <a:sym typeface="Calibri"/>
              </a:rPr>
              <a:t>MolNetEnhancer</a:t>
            </a:r>
            <a:endParaRPr sz="2200" b="1" kern="0">
              <a:solidFill>
                <a:srgbClr val="000000"/>
              </a:solidFill>
              <a:latin typeface="Calibri"/>
              <a:ea typeface="Calibri"/>
              <a:cs typeface="Calibri"/>
              <a:sym typeface="Calibri"/>
            </a:endParaRPr>
          </a:p>
        </p:txBody>
      </p:sp>
      <p:sp>
        <p:nvSpPr>
          <p:cNvPr id="613" name="Google Shape;613;p3"/>
          <p:cNvSpPr txBox="1"/>
          <p:nvPr/>
        </p:nvSpPr>
        <p:spPr>
          <a:xfrm>
            <a:off x="7671320" y="4278690"/>
            <a:ext cx="2400050" cy="430887"/>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200" b="1" kern="0">
                <a:solidFill>
                  <a:srgbClr val="000000"/>
                </a:solidFill>
                <a:latin typeface="Calibri"/>
                <a:ea typeface="Calibri"/>
                <a:cs typeface="Calibri"/>
                <a:sym typeface="Calibri"/>
              </a:rPr>
              <a:t>MetaMiner </a:t>
            </a:r>
            <a:endParaRPr sz="1600" b="1" kern="0">
              <a:solidFill>
                <a:srgbClr val="000000"/>
              </a:solidFill>
              <a:latin typeface="Calibri"/>
              <a:ea typeface="Calibri"/>
              <a:cs typeface="Calibri"/>
              <a:sym typeface="Calibri"/>
            </a:endParaRPr>
          </a:p>
        </p:txBody>
      </p:sp>
      <p:sp>
        <p:nvSpPr>
          <p:cNvPr id="614" name="Google Shape;614;p3"/>
          <p:cNvSpPr txBox="1"/>
          <p:nvPr/>
        </p:nvSpPr>
        <p:spPr>
          <a:xfrm>
            <a:off x="7152191" y="2881243"/>
            <a:ext cx="3695960" cy="461665"/>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400" b="1" kern="0">
                <a:solidFill>
                  <a:srgbClr val="7F7F7F"/>
                </a:solidFill>
                <a:latin typeface="Calibri"/>
                <a:ea typeface="Calibri"/>
                <a:cs typeface="Calibri"/>
                <a:sym typeface="Calibri"/>
              </a:rPr>
              <a:t>Microbial molecules</a:t>
            </a:r>
            <a:endParaRPr sz="2400" b="1" kern="0">
              <a:solidFill>
                <a:srgbClr val="7F7F7F"/>
              </a:solidFill>
              <a:latin typeface="Calibri"/>
              <a:ea typeface="Calibri"/>
              <a:cs typeface="Calibri"/>
              <a:sym typeface="Calibri"/>
            </a:endParaRPr>
          </a:p>
        </p:txBody>
      </p:sp>
      <p:sp>
        <p:nvSpPr>
          <p:cNvPr id="615" name="Google Shape;615;p3"/>
          <p:cNvSpPr txBox="1"/>
          <p:nvPr/>
        </p:nvSpPr>
        <p:spPr>
          <a:xfrm>
            <a:off x="4521880" y="2472325"/>
            <a:ext cx="3173596" cy="461665"/>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400" b="1" kern="0">
                <a:solidFill>
                  <a:srgbClr val="7F7F7F"/>
                </a:solidFill>
                <a:latin typeface="Calibri"/>
                <a:ea typeface="Calibri"/>
                <a:cs typeface="Calibri"/>
                <a:sym typeface="Calibri"/>
              </a:rPr>
              <a:t>Structure annotation</a:t>
            </a:r>
            <a:endParaRPr sz="2400" b="1" kern="0">
              <a:solidFill>
                <a:srgbClr val="7F7F7F"/>
              </a:solidFill>
              <a:latin typeface="Calibri"/>
              <a:ea typeface="Calibri"/>
              <a:cs typeface="Calibri"/>
              <a:sym typeface="Calibri"/>
            </a:endParaRPr>
          </a:p>
        </p:txBody>
      </p:sp>
      <p:sp>
        <p:nvSpPr>
          <p:cNvPr id="616" name="Google Shape;616;p3"/>
          <p:cNvSpPr txBox="1"/>
          <p:nvPr/>
        </p:nvSpPr>
        <p:spPr>
          <a:xfrm>
            <a:off x="4765653" y="4821470"/>
            <a:ext cx="2686050" cy="430887"/>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200" b="1" kern="0">
                <a:solidFill>
                  <a:srgbClr val="000000"/>
                </a:solidFill>
                <a:latin typeface="Calibri"/>
                <a:ea typeface="Calibri"/>
                <a:cs typeface="Calibri"/>
                <a:sym typeface="Calibri"/>
              </a:rPr>
              <a:t>MetWork</a:t>
            </a:r>
            <a:endParaRPr sz="2200" b="1" kern="0">
              <a:solidFill>
                <a:srgbClr val="000000"/>
              </a:solidFill>
              <a:latin typeface="Calibri"/>
              <a:ea typeface="Calibri"/>
              <a:cs typeface="Calibri"/>
              <a:sym typeface="Calibri"/>
            </a:endParaRPr>
          </a:p>
        </p:txBody>
      </p:sp>
      <p:sp>
        <p:nvSpPr>
          <p:cNvPr id="617" name="Google Shape;617;p3"/>
          <p:cNvSpPr txBox="1"/>
          <p:nvPr/>
        </p:nvSpPr>
        <p:spPr>
          <a:xfrm>
            <a:off x="4521880" y="4318754"/>
            <a:ext cx="3173596" cy="461665"/>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400" b="1" kern="0">
                <a:solidFill>
                  <a:srgbClr val="7F7F7F"/>
                </a:solidFill>
                <a:latin typeface="Calibri"/>
                <a:ea typeface="Calibri"/>
                <a:cs typeface="Calibri"/>
                <a:sym typeface="Calibri"/>
              </a:rPr>
              <a:t>Annotating unknown</a:t>
            </a:r>
            <a:endParaRPr sz="2400" b="1" kern="0">
              <a:solidFill>
                <a:srgbClr val="7F7F7F"/>
              </a:solidFill>
              <a:latin typeface="Calibri"/>
              <a:ea typeface="Calibri"/>
              <a:cs typeface="Calibri"/>
              <a:sym typeface="Calibri"/>
            </a:endParaRPr>
          </a:p>
        </p:txBody>
      </p:sp>
      <p:sp>
        <p:nvSpPr>
          <p:cNvPr id="618" name="Google Shape;618;p3"/>
          <p:cNvSpPr txBox="1"/>
          <p:nvPr/>
        </p:nvSpPr>
        <p:spPr>
          <a:xfrm>
            <a:off x="7684371" y="4900137"/>
            <a:ext cx="2753175" cy="461665"/>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400" b="1" kern="0">
                <a:solidFill>
                  <a:srgbClr val="7F7F7F"/>
                </a:solidFill>
                <a:latin typeface="Calibri"/>
                <a:ea typeface="Calibri"/>
                <a:cs typeface="Calibri"/>
                <a:sym typeface="Calibri"/>
              </a:rPr>
              <a:t>Integration</a:t>
            </a:r>
            <a:endParaRPr sz="2400" b="1" kern="0">
              <a:solidFill>
                <a:srgbClr val="7F7F7F"/>
              </a:solidFill>
              <a:latin typeface="Calibri"/>
              <a:ea typeface="Calibri"/>
              <a:cs typeface="Calibri"/>
              <a:sym typeface="Calibri"/>
            </a:endParaRPr>
          </a:p>
        </p:txBody>
      </p:sp>
      <p:sp>
        <p:nvSpPr>
          <p:cNvPr id="619" name="Google Shape;619;p3"/>
          <p:cNvSpPr/>
          <p:nvPr/>
        </p:nvSpPr>
        <p:spPr>
          <a:xfrm>
            <a:off x="1735525" y="2397745"/>
            <a:ext cx="2624878" cy="3867663"/>
          </a:xfrm>
          <a:prstGeom prst="roundRect">
            <a:avLst>
              <a:gd name="adj" fmla="val 6522"/>
            </a:avLst>
          </a:prstGeom>
          <a:noFill/>
          <a:ln w="28575" cap="flat" cmpd="sng">
            <a:solidFill>
              <a:srgbClr val="31859B"/>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buClr>
                <a:srgbClr val="000000"/>
              </a:buClr>
            </a:pPr>
            <a:endParaRPr kern="0">
              <a:solidFill>
                <a:srgbClr val="FFFFFF"/>
              </a:solidFill>
              <a:latin typeface="Calibri"/>
              <a:ea typeface="Calibri"/>
              <a:cs typeface="Calibri"/>
              <a:sym typeface="Calibri"/>
            </a:endParaRPr>
          </a:p>
        </p:txBody>
      </p:sp>
      <p:sp>
        <p:nvSpPr>
          <p:cNvPr id="620" name="Google Shape;620;p3"/>
          <p:cNvSpPr/>
          <p:nvPr/>
        </p:nvSpPr>
        <p:spPr>
          <a:xfrm>
            <a:off x="4630085" y="2414483"/>
            <a:ext cx="5864562" cy="3860227"/>
          </a:xfrm>
          <a:prstGeom prst="roundRect">
            <a:avLst>
              <a:gd name="adj" fmla="val 6522"/>
            </a:avLst>
          </a:prstGeom>
          <a:noFill/>
          <a:ln w="28575" cap="flat" cmpd="sng">
            <a:solidFill>
              <a:srgbClr val="E36C09"/>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buClr>
                <a:srgbClr val="000000"/>
              </a:buClr>
            </a:pPr>
            <a:endParaRPr kern="0">
              <a:solidFill>
                <a:srgbClr val="FFFFFF"/>
              </a:solidFill>
              <a:latin typeface="Calibri"/>
              <a:ea typeface="Calibri"/>
              <a:cs typeface="Calibri"/>
              <a:sym typeface="Calibri"/>
            </a:endParaRPr>
          </a:p>
        </p:txBody>
      </p:sp>
      <p:sp>
        <p:nvSpPr>
          <p:cNvPr id="621" name="Google Shape;621;p3"/>
          <p:cNvSpPr/>
          <p:nvPr/>
        </p:nvSpPr>
        <p:spPr>
          <a:xfrm>
            <a:off x="1853638" y="2920843"/>
            <a:ext cx="2374840" cy="1107996"/>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200" b="1" kern="0">
                <a:solidFill>
                  <a:srgbClr val="000000"/>
                </a:solidFill>
                <a:latin typeface="Calibri"/>
                <a:ea typeface="Calibri"/>
                <a:cs typeface="Calibri"/>
                <a:sym typeface="Calibri"/>
              </a:rPr>
              <a:t>Feature-Based </a:t>
            </a:r>
            <a:endParaRPr sz="1400" kern="0">
              <a:solidFill>
                <a:srgbClr val="000000"/>
              </a:solidFill>
              <a:latin typeface="Arial"/>
              <a:cs typeface="Arial"/>
              <a:sym typeface="Arial"/>
            </a:endParaRPr>
          </a:p>
          <a:p>
            <a:pPr algn="ctr">
              <a:buClr>
                <a:srgbClr val="000000"/>
              </a:buClr>
            </a:pPr>
            <a:r>
              <a:rPr lang="en-US" sz="2200" b="1" kern="0">
                <a:solidFill>
                  <a:srgbClr val="000000"/>
                </a:solidFill>
                <a:latin typeface="Calibri"/>
                <a:ea typeface="Calibri"/>
                <a:cs typeface="Calibri"/>
                <a:sym typeface="Calibri"/>
              </a:rPr>
              <a:t>Molecular </a:t>
            </a:r>
            <a:endParaRPr sz="1400" kern="0">
              <a:solidFill>
                <a:srgbClr val="000000"/>
              </a:solidFill>
              <a:latin typeface="Arial"/>
              <a:cs typeface="Arial"/>
              <a:sym typeface="Arial"/>
            </a:endParaRPr>
          </a:p>
          <a:p>
            <a:pPr algn="ctr">
              <a:buClr>
                <a:srgbClr val="000000"/>
              </a:buClr>
            </a:pPr>
            <a:r>
              <a:rPr lang="en-US" sz="2200" b="1" kern="0">
                <a:solidFill>
                  <a:srgbClr val="000000"/>
                </a:solidFill>
                <a:latin typeface="Calibri"/>
                <a:ea typeface="Calibri"/>
                <a:cs typeface="Calibri"/>
                <a:sym typeface="Calibri"/>
              </a:rPr>
              <a:t>Networking </a:t>
            </a:r>
            <a:r>
              <a:rPr lang="en-US" sz="1600" kern="0">
                <a:solidFill>
                  <a:srgbClr val="7F7F7F"/>
                </a:solidFill>
                <a:latin typeface="Calibri"/>
                <a:ea typeface="Calibri"/>
                <a:cs typeface="Calibri"/>
                <a:sym typeface="Calibri"/>
              </a:rPr>
              <a:t>GNPS </a:t>
            </a:r>
            <a:endParaRPr sz="1600" b="1" kern="0">
              <a:solidFill>
                <a:srgbClr val="000000"/>
              </a:solidFill>
              <a:latin typeface="Calibri"/>
              <a:ea typeface="Calibri"/>
              <a:cs typeface="Calibri"/>
              <a:sym typeface="Calibri"/>
            </a:endParaRPr>
          </a:p>
        </p:txBody>
      </p:sp>
      <p:sp>
        <p:nvSpPr>
          <p:cNvPr id="622" name="Google Shape;622;p3"/>
          <p:cNvSpPr/>
          <p:nvPr/>
        </p:nvSpPr>
        <p:spPr>
          <a:xfrm>
            <a:off x="1525213" y="4069933"/>
            <a:ext cx="2925590" cy="646331"/>
          </a:xfrm>
          <a:prstGeom prst="rect">
            <a:avLst/>
          </a:prstGeom>
          <a:noFill/>
          <a:ln>
            <a:noFill/>
          </a:ln>
        </p:spPr>
        <p:txBody>
          <a:bodyPr spcFirstLastPara="1" wrap="square" lIns="91425" tIns="45700" rIns="91425" bIns="45700" anchor="t" anchorCtr="0">
            <a:spAutoFit/>
          </a:bodyPr>
          <a:lstStyle/>
          <a:p>
            <a:pPr algn="ctr">
              <a:buClr>
                <a:srgbClr val="000000"/>
              </a:buClr>
            </a:pPr>
            <a:r>
              <a:rPr lang="en-US" kern="0">
                <a:solidFill>
                  <a:srgbClr val="000000"/>
                </a:solidFill>
                <a:latin typeface="Calibri"/>
                <a:ea typeface="Calibri"/>
                <a:cs typeface="Calibri"/>
                <a:sym typeface="Calibri"/>
              </a:rPr>
              <a:t>(MS-DIAL, MZmine2, </a:t>
            </a:r>
            <a:endParaRPr kern="0">
              <a:solidFill>
                <a:srgbClr val="000000"/>
              </a:solidFill>
              <a:latin typeface="Calibri"/>
              <a:ea typeface="Calibri"/>
              <a:cs typeface="Calibri"/>
              <a:sym typeface="Calibri"/>
            </a:endParaRPr>
          </a:p>
          <a:p>
            <a:pPr algn="ctr">
              <a:buClr>
                <a:srgbClr val="000000"/>
              </a:buClr>
            </a:pPr>
            <a:r>
              <a:rPr lang="en-US" kern="0">
                <a:solidFill>
                  <a:srgbClr val="000000"/>
                </a:solidFill>
                <a:latin typeface="Calibri"/>
                <a:ea typeface="Calibri"/>
                <a:cs typeface="Calibri"/>
                <a:sym typeface="Calibri"/>
              </a:rPr>
              <a:t>OpenMS, XCMS)</a:t>
            </a:r>
            <a:endParaRPr kern="0">
              <a:solidFill>
                <a:srgbClr val="000000"/>
              </a:solidFill>
              <a:latin typeface="Calibri"/>
              <a:ea typeface="Calibri"/>
              <a:cs typeface="Calibri"/>
              <a:sym typeface="Calibri"/>
            </a:endParaRPr>
          </a:p>
        </p:txBody>
      </p:sp>
      <p:sp>
        <p:nvSpPr>
          <p:cNvPr id="623" name="Google Shape;623;p3"/>
          <p:cNvSpPr/>
          <p:nvPr/>
        </p:nvSpPr>
        <p:spPr>
          <a:xfrm rot="4062937">
            <a:off x="4900315" y="1441053"/>
            <a:ext cx="1243023" cy="441579"/>
          </a:xfrm>
          <a:prstGeom prst="rightArrow">
            <a:avLst>
              <a:gd name="adj1" fmla="val 50000"/>
              <a:gd name="adj2" fmla="val 50000"/>
            </a:avLst>
          </a:prstGeom>
          <a:noFill/>
          <a:ln w="28575" cap="flat" cmpd="sng">
            <a:solidFill>
              <a:srgbClr val="E36C09"/>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buClr>
                <a:srgbClr val="000000"/>
              </a:buClr>
            </a:pPr>
            <a:endParaRPr kern="0">
              <a:solidFill>
                <a:srgbClr val="FFFFFF"/>
              </a:solidFill>
              <a:latin typeface="Calibri"/>
              <a:ea typeface="Calibri"/>
              <a:cs typeface="Calibri"/>
              <a:sym typeface="Calibri"/>
            </a:endParaRPr>
          </a:p>
        </p:txBody>
      </p:sp>
      <p:sp>
        <p:nvSpPr>
          <p:cNvPr id="624" name="Google Shape;624;p3"/>
          <p:cNvSpPr/>
          <p:nvPr/>
        </p:nvSpPr>
        <p:spPr>
          <a:xfrm rot="7645187">
            <a:off x="3953371" y="1242971"/>
            <a:ext cx="1015920" cy="441579"/>
          </a:xfrm>
          <a:prstGeom prst="rightArrow">
            <a:avLst>
              <a:gd name="adj1" fmla="val 50000"/>
              <a:gd name="adj2" fmla="val 50000"/>
            </a:avLst>
          </a:prstGeom>
          <a:noFill/>
          <a:ln w="28575" cap="flat" cmpd="sng">
            <a:solidFill>
              <a:srgbClr val="31859B"/>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buClr>
                <a:srgbClr val="000000"/>
              </a:buClr>
            </a:pPr>
            <a:endParaRPr kern="0">
              <a:solidFill>
                <a:srgbClr val="FFFFFF"/>
              </a:solidFill>
              <a:latin typeface="Calibri"/>
              <a:ea typeface="Calibri"/>
              <a:cs typeface="Calibri"/>
              <a:sym typeface="Calibri"/>
            </a:endParaRPr>
          </a:p>
        </p:txBody>
      </p:sp>
      <p:sp>
        <p:nvSpPr>
          <p:cNvPr id="625" name="Google Shape;625;p3"/>
          <p:cNvSpPr txBox="1"/>
          <p:nvPr/>
        </p:nvSpPr>
        <p:spPr>
          <a:xfrm>
            <a:off x="1653020" y="5009376"/>
            <a:ext cx="2796502" cy="461665"/>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400" b="1" kern="0">
                <a:solidFill>
                  <a:srgbClr val="7F7F7F"/>
                </a:solidFill>
                <a:latin typeface="Calibri"/>
                <a:ea typeface="Calibri"/>
                <a:cs typeface="Calibri"/>
                <a:sym typeface="Calibri"/>
              </a:rPr>
              <a:t>Statistics</a:t>
            </a:r>
            <a:endParaRPr sz="2100" b="1" kern="0">
              <a:solidFill>
                <a:srgbClr val="000000"/>
              </a:solidFill>
              <a:latin typeface="Calibri"/>
              <a:ea typeface="Calibri"/>
              <a:cs typeface="Calibri"/>
              <a:sym typeface="Calibri"/>
            </a:endParaRPr>
          </a:p>
        </p:txBody>
      </p:sp>
      <p:sp>
        <p:nvSpPr>
          <p:cNvPr id="626" name="Google Shape;626;p3"/>
          <p:cNvSpPr/>
          <p:nvPr/>
        </p:nvSpPr>
        <p:spPr>
          <a:xfrm>
            <a:off x="1387059" y="5416177"/>
            <a:ext cx="3284152" cy="769441"/>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200" b="1" kern="0">
                <a:solidFill>
                  <a:srgbClr val="000000"/>
                </a:solidFill>
                <a:latin typeface="Calibri"/>
                <a:ea typeface="Calibri"/>
                <a:cs typeface="Calibri"/>
                <a:sym typeface="Calibri"/>
              </a:rPr>
              <a:t>MetaboAnalysist.ca </a:t>
            </a:r>
            <a:endParaRPr sz="1400" kern="0">
              <a:solidFill>
                <a:srgbClr val="000000"/>
              </a:solidFill>
              <a:latin typeface="Arial"/>
              <a:cs typeface="Arial"/>
              <a:sym typeface="Arial"/>
            </a:endParaRPr>
          </a:p>
          <a:p>
            <a:pPr algn="ctr">
              <a:buClr>
                <a:srgbClr val="000000"/>
              </a:buClr>
            </a:pPr>
            <a:r>
              <a:rPr lang="en-US" sz="2200" b="1" kern="0">
                <a:solidFill>
                  <a:srgbClr val="000000"/>
                </a:solidFill>
                <a:latin typeface="Calibri"/>
                <a:ea typeface="Calibri"/>
                <a:cs typeface="Calibri"/>
                <a:sym typeface="Calibri"/>
              </a:rPr>
              <a:t>Qiime2.org</a:t>
            </a:r>
            <a:endParaRPr sz="1600" b="1" kern="0">
              <a:solidFill>
                <a:srgbClr val="000000"/>
              </a:solidFill>
              <a:latin typeface="Calibri"/>
              <a:ea typeface="Calibri"/>
              <a:cs typeface="Calibri"/>
              <a:sym typeface="Calibri"/>
            </a:endParaRPr>
          </a:p>
        </p:txBody>
      </p:sp>
      <p:pic>
        <p:nvPicPr>
          <p:cNvPr id="627" name="Google Shape;627;p3"/>
          <p:cNvPicPr preferRelativeResize="0"/>
          <p:nvPr/>
        </p:nvPicPr>
        <p:blipFill rotWithShape="1">
          <a:blip r:embed="rId3">
            <a:alphaModFix/>
          </a:blip>
          <a:srcRect/>
          <a:stretch/>
        </p:blipFill>
        <p:spPr>
          <a:xfrm>
            <a:off x="9645691" y="3469130"/>
            <a:ext cx="652011" cy="232733"/>
          </a:xfrm>
          <a:prstGeom prst="rect">
            <a:avLst/>
          </a:prstGeom>
          <a:noFill/>
          <a:ln>
            <a:noFill/>
          </a:ln>
        </p:spPr>
      </p:pic>
      <p:pic>
        <p:nvPicPr>
          <p:cNvPr id="628" name="Google Shape;628;p3"/>
          <p:cNvPicPr preferRelativeResize="0"/>
          <p:nvPr/>
        </p:nvPicPr>
        <p:blipFill rotWithShape="1">
          <a:blip r:embed="rId3">
            <a:alphaModFix/>
          </a:blip>
          <a:srcRect/>
          <a:stretch/>
        </p:blipFill>
        <p:spPr>
          <a:xfrm>
            <a:off x="6026907" y="3090632"/>
            <a:ext cx="652011" cy="232733"/>
          </a:xfrm>
          <a:prstGeom prst="rect">
            <a:avLst/>
          </a:prstGeom>
          <a:noFill/>
          <a:ln>
            <a:noFill/>
          </a:ln>
        </p:spPr>
      </p:pic>
      <p:pic>
        <p:nvPicPr>
          <p:cNvPr id="629" name="Google Shape;629;p3"/>
          <p:cNvPicPr preferRelativeResize="0"/>
          <p:nvPr/>
        </p:nvPicPr>
        <p:blipFill rotWithShape="1">
          <a:blip r:embed="rId3">
            <a:alphaModFix/>
          </a:blip>
          <a:srcRect/>
          <a:stretch/>
        </p:blipFill>
        <p:spPr>
          <a:xfrm>
            <a:off x="6414303" y="5524217"/>
            <a:ext cx="652011" cy="232733"/>
          </a:xfrm>
          <a:prstGeom prst="rect">
            <a:avLst/>
          </a:prstGeom>
          <a:noFill/>
          <a:ln>
            <a:noFill/>
          </a:ln>
        </p:spPr>
      </p:pic>
      <p:pic>
        <p:nvPicPr>
          <p:cNvPr id="630" name="Google Shape;630;p3"/>
          <p:cNvPicPr preferRelativeResize="0"/>
          <p:nvPr/>
        </p:nvPicPr>
        <p:blipFill rotWithShape="1">
          <a:blip r:embed="rId3">
            <a:alphaModFix/>
          </a:blip>
          <a:srcRect/>
          <a:stretch/>
        </p:blipFill>
        <p:spPr>
          <a:xfrm>
            <a:off x="3517112" y="3705270"/>
            <a:ext cx="661475" cy="236111"/>
          </a:xfrm>
          <a:prstGeom prst="rect">
            <a:avLst/>
          </a:prstGeom>
          <a:noFill/>
          <a:ln>
            <a:noFill/>
          </a:ln>
        </p:spPr>
      </p:pic>
      <p:pic>
        <p:nvPicPr>
          <p:cNvPr id="631" name="Google Shape;631;p3"/>
          <p:cNvPicPr preferRelativeResize="0"/>
          <p:nvPr/>
        </p:nvPicPr>
        <p:blipFill rotWithShape="1">
          <a:blip r:embed="rId3">
            <a:alphaModFix/>
          </a:blip>
          <a:srcRect/>
          <a:stretch/>
        </p:blipFill>
        <p:spPr>
          <a:xfrm>
            <a:off x="9611625" y="4410382"/>
            <a:ext cx="652011" cy="232733"/>
          </a:xfrm>
          <a:prstGeom prst="rect">
            <a:avLst/>
          </a:prstGeom>
          <a:noFill/>
          <a:ln>
            <a:noFill/>
          </a:ln>
        </p:spPr>
      </p:pic>
      <p:sp>
        <p:nvSpPr>
          <p:cNvPr id="632" name="Google Shape;632;p3"/>
          <p:cNvSpPr/>
          <p:nvPr/>
        </p:nvSpPr>
        <p:spPr>
          <a:xfrm rot="1966719">
            <a:off x="5909100" y="1081480"/>
            <a:ext cx="849955" cy="441579"/>
          </a:xfrm>
          <a:prstGeom prst="rightArrow">
            <a:avLst>
              <a:gd name="adj1" fmla="val 50000"/>
              <a:gd name="adj2" fmla="val 50000"/>
            </a:avLst>
          </a:prstGeom>
          <a:noFill/>
          <a:ln w="28575" cap="flat" cmpd="sng">
            <a:solidFill>
              <a:srgbClr val="7030A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buClr>
                <a:srgbClr val="000000"/>
              </a:buClr>
            </a:pPr>
            <a:endParaRPr kern="0">
              <a:solidFill>
                <a:srgbClr val="FFFFFF"/>
              </a:solidFill>
              <a:latin typeface="Calibri"/>
              <a:ea typeface="Calibri"/>
              <a:cs typeface="Calibri"/>
              <a:sym typeface="Calibri"/>
            </a:endParaRPr>
          </a:p>
        </p:txBody>
      </p:sp>
      <p:sp>
        <p:nvSpPr>
          <p:cNvPr id="633" name="Google Shape;633;p3"/>
          <p:cNvSpPr txBox="1"/>
          <p:nvPr/>
        </p:nvSpPr>
        <p:spPr>
          <a:xfrm>
            <a:off x="6685444" y="1326097"/>
            <a:ext cx="3578522" cy="430887"/>
          </a:xfrm>
          <a:prstGeom prst="rect">
            <a:avLst/>
          </a:prstGeom>
          <a:noFill/>
          <a:ln>
            <a:noFill/>
          </a:ln>
        </p:spPr>
        <p:txBody>
          <a:bodyPr spcFirstLastPara="1" wrap="square" lIns="91425" tIns="45700" rIns="91425" bIns="45700" anchor="t" anchorCtr="0">
            <a:spAutoFit/>
          </a:bodyPr>
          <a:lstStyle/>
          <a:p>
            <a:pPr algn="ctr">
              <a:buClr>
                <a:srgbClr val="000000"/>
              </a:buClr>
            </a:pPr>
            <a:r>
              <a:rPr lang="en-US" sz="2200" kern="0">
                <a:solidFill>
                  <a:srgbClr val="7030A0"/>
                </a:solidFill>
                <a:latin typeface="Calibri"/>
                <a:ea typeface="Calibri"/>
                <a:cs typeface="Calibri"/>
                <a:sym typeface="Calibri"/>
              </a:rPr>
              <a:t>MULTI-OMICS INTEGRATION</a:t>
            </a:r>
            <a:endParaRPr sz="2200" kern="0">
              <a:solidFill>
                <a:srgbClr val="7030A0"/>
              </a:solidFill>
              <a:latin typeface="Calibri"/>
              <a:ea typeface="Calibri"/>
              <a:cs typeface="Calibri"/>
              <a:sym typeface="Calibri"/>
            </a:endParaRPr>
          </a:p>
        </p:txBody>
      </p:sp>
      <p:sp>
        <p:nvSpPr>
          <p:cNvPr id="634" name="Google Shape;634;p3"/>
          <p:cNvSpPr/>
          <p:nvPr/>
        </p:nvSpPr>
        <p:spPr>
          <a:xfrm>
            <a:off x="5109280" y="2951168"/>
            <a:ext cx="1998796" cy="534043"/>
          </a:xfrm>
          <a:prstGeom prst="roundRect">
            <a:avLst>
              <a:gd name="adj" fmla="val 16667"/>
            </a:avLst>
          </a:prstGeom>
          <a:noFill/>
          <a:ln w="38100" cap="flat" cmpd="sng">
            <a:solidFill>
              <a:srgbClr val="FF00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buClr>
                <a:srgbClr val="000000"/>
              </a:buClr>
            </a:pPr>
            <a:endParaRPr kern="0">
              <a:solidFill>
                <a:srgbClr val="FFFFFF"/>
              </a:solidFill>
              <a:latin typeface="Calibri"/>
              <a:ea typeface="Calibri"/>
              <a:cs typeface="Calibri"/>
              <a:sym typeface="Calibri"/>
            </a:endParaRPr>
          </a:p>
        </p:txBody>
      </p:sp>
      <p:sp>
        <p:nvSpPr>
          <p:cNvPr id="635" name="Google Shape;635;p3"/>
          <p:cNvSpPr/>
          <p:nvPr/>
        </p:nvSpPr>
        <p:spPr>
          <a:xfrm>
            <a:off x="7764107" y="3314530"/>
            <a:ext cx="2624513" cy="552477"/>
          </a:xfrm>
          <a:prstGeom prst="roundRect">
            <a:avLst>
              <a:gd name="adj" fmla="val 16667"/>
            </a:avLst>
          </a:prstGeom>
          <a:noFill/>
          <a:ln w="38100" cap="flat" cmpd="sng">
            <a:solidFill>
              <a:srgbClr val="FF00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buClr>
                <a:srgbClr val="000000"/>
              </a:buClr>
            </a:pPr>
            <a:endParaRPr kern="0">
              <a:solidFill>
                <a:srgbClr val="FFFFFF"/>
              </a:solidFill>
              <a:latin typeface="Calibri"/>
              <a:ea typeface="Calibri"/>
              <a:cs typeface="Calibri"/>
              <a:sym typeface="Calibri"/>
            </a:endParaRPr>
          </a:p>
        </p:txBody>
      </p:sp>
      <p:pic>
        <p:nvPicPr>
          <p:cNvPr id="636" name="Google Shape;636;p3"/>
          <p:cNvPicPr preferRelativeResize="0"/>
          <p:nvPr/>
        </p:nvPicPr>
        <p:blipFill rotWithShape="1">
          <a:blip r:embed="rId3">
            <a:alphaModFix/>
          </a:blip>
          <a:srcRect/>
          <a:stretch/>
        </p:blipFill>
        <p:spPr>
          <a:xfrm>
            <a:off x="8733739" y="5804746"/>
            <a:ext cx="652011" cy="23273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gd288eec936_2_125"/>
          <p:cNvPicPr preferRelativeResize="0"/>
          <p:nvPr/>
        </p:nvPicPr>
        <p:blipFill rotWithShape="1">
          <a:blip r:embed="rId3">
            <a:alphaModFix/>
          </a:blip>
          <a:srcRect/>
          <a:stretch/>
        </p:blipFill>
        <p:spPr>
          <a:xfrm>
            <a:off x="2441435" y="1087571"/>
            <a:ext cx="7315200" cy="5301724"/>
          </a:xfrm>
          <a:prstGeom prst="rect">
            <a:avLst/>
          </a:prstGeom>
          <a:noFill/>
          <a:ln>
            <a:noFill/>
          </a:ln>
        </p:spPr>
      </p:pic>
      <p:sp>
        <p:nvSpPr>
          <p:cNvPr id="246" name="Google Shape;246;gd288eec936_2_125"/>
          <p:cNvSpPr/>
          <p:nvPr/>
        </p:nvSpPr>
        <p:spPr>
          <a:xfrm>
            <a:off x="2441435" y="1639363"/>
            <a:ext cx="2428500" cy="2302200"/>
          </a:xfrm>
          <a:prstGeom prst="rect">
            <a:avLst/>
          </a:prstGeom>
          <a:noFill/>
          <a:ln w="25400" cap="flat" cmpd="sng">
            <a:solidFill>
              <a:srgbClr val="FF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algn="ctr">
              <a:buClr>
                <a:srgbClr val="000000"/>
              </a:buClr>
            </a:pPr>
            <a:endParaRPr kern="0">
              <a:solidFill>
                <a:srgbClr val="FFFFFF"/>
              </a:solidFill>
              <a:latin typeface="Calibri"/>
              <a:ea typeface="Calibri"/>
              <a:cs typeface="Calibri"/>
              <a:sym typeface="Calibri"/>
            </a:endParaRPr>
          </a:p>
        </p:txBody>
      </p:sp>
      <p:sp>
        <p:nvSpPr>
          <p:cNvPr id="247" name="Google Shape;247;gd288eec936_2_125"/>
          <p:cNvSpPr txBox="1"/>
          <p:nvPr/>
        </p:nvSpPr>
        <p:spPr>
          <a:xfrm>
            <a:off x="3295649" y="428625"/>
            <a:ext cx="55146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a:solidFill>
                  <a:srgbClr val="000000"/>
                </a:solidFill>
                <a:latin typeface="Calibri"/>
                <a:ea typeface="Calibri"/>
                <a:cs typeface="Calibri"/>
                <a:sym typeface="Calibri"/>
              </a:rPr>
              <a:t>https://gnps.ucsd.edu/ProteoSAFe/static/gnps-splash.jsp</a:t>
            </a:r>
            <a:endParaRPr sz="1400" kern="0">
              <a:solidFill>
                <a:srgbClr val="000000"/>
              </a:solidFill>
              <a:latin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gd288eec936_2_131"/>
          <p:cNvPicPr preferRelativeResize="0"/>
          <p:nvPr/>
        </p:nvPicPr>
        <p:blipFill rotWithShape="1">
          <a:blip r:embed="rId3">
            <a:alphaModFix/>
          </a:blip>
          <a:srcRect/>
          <a:stretch/>
        </p:blipFill>
        <p:spPr>
          <a:xfrm>
            <a:off x="1720699" y="6332159"/>
            <a:ext cx="1090681" cy="389316"/>
          </a:xfrm>
          <a:prstGeom prst="rect">
            <a:avLst/>
          </a:prstGeom>
          <a:noFill/>
          <a:ln>
            <a:noFill/>
          </a:ln>
        </p:spPr>
      </p:pic>
      <p:pic>
        <p:nvPicPr>
          <p:cNvPr id="253" name="Google Shape;253;gd288eec936_2_131"/>
          <p:cNvPicPr preferRelativeResize="0"/>
          <p:nvPr/>
        </p:nvPicPr>
        <p:blipFill rotWithShape="1">
          <a:blip r:embed="rId4">
            <a:alphaModFix/>
          </a:blip>
          <a:srcRect/>
          <a:stretch/>
        </p:blipFill>
        <p:spPr>
          <a:xfrm>
            <a:off x="2895601" y="1242223"/>
            <a:ext cx="6400801" cy="4449852"/>
          </a:xfrm>
          <a:prstGeom prst="rect">
            <a:avLst/>
          </a:prstGeom>
          <a:noFill/>
          <a:ln>
            <a:noFill/>
          </a:ln>
        </p:spPr>
      </p:pic>
      <p:sp>
        <p:nvSpPr>
          <p:cNvPr id="254" name="Google Shape;254;gd288eec936_2_131"/>
          <p:cNvSpPr/>
          <p:nvPr/>
        </p:nvSpPr>
        <p:spPr>
          <a:xfrm>
            <a:off x="2759546" y="3959827"/>
            <a:ext cx="6536854" cy="1655950"/>
          </a:xfrm>
          <a:prstGeom prst="rect">
            <a:avLst/>
          </a:prstGeom>
          <a:noFill/>
          <a:ln w="25400" cap="flat" cmpd="sng">
            <a:solidFill>
              <a:srgbClr val="FF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algn="ctr">
              <a:buClr>
                <a:srgbClr val="000000"/>
              </a:buClr>
            </a:pPr>
            <a:endParaRPr kern="0">
              <a:solidFill>
                <a:srgbClr val="FFFFFF"/>
              </a:solidFill>
              <a:latin typeface="Calibri"/>
              <a:ea typeface="Calibri"/>
              <a:cs typeface="Calibri"/>
              <a:sym typeface="Calibri"/>
            </a:endParaRPr>
          </a:p>
        </p:txBody>
      </p:sp>
      <p:sp>
        <p:nvSpPr>
          <p:cNvPr id="255" name="Google Shape;255;gd288eec936_2_131"/>
          <p:cNvSpPr/>
          <p:nvPr/>
        </p:nvSpPr>
        <p:spPr>
          <a:xfrm>
            <a:off x="5901446" y="5766127"/>
            <a:ext cx="4043400" cy="307800"/>
          </a:xfrm>
          <a:prstGeom prst="rect">
            <a:avLst/>
          </a:prstGeom>
          <a:noFill/>
          <a:ln>
            <a:noFill/>
          </a:ln>
        </p:spPr>
        <p:txBody>
          <a:bodyPr spcFirstLastPara="1" wrap="square" lIns="91425" tIns="45700" rIns="91425" bIns="45700" anchor="t" anchorCtr="0">
            <a:noAutofit/>
          </a:bodyPr>
          <a:lstStyle/>
          <a:p>
            <a:pPr algn="r">
              <a:buClr>
                <a:srgbClr val="000000"/>
              </a:buClr>
            </a:pPr>
            <a:r>
              <a:rPr lang="en-US" sz="1400" b="1" u="sng" kern="0">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Mohimani, H. </a:t>
            </a:r>
            <a:r>
              <a:rPr lang="en-US" sz="1400" b="1" i="1" u="sng" kern="0">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et al.</a:t>
            </a:r>
            <a:r>
              <a:rPr lang="en-US" sz="1400" b="1" u="sng" kern="0">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 </a:t>
            </a:r>
            <a:r>
              <a:rPr lang="en-US" sz="1400" b="1" i="1" u="sng" kern="0">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Nat Chem Biol</a:t>
            </a:r>
            <a:r>
              <a:rPr lang="en-US" sz="1400" b="1" u="sng" kern="0">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 2017, 13, 1, 30-37</a:t>
            </a:r>
            <a:endParaRPr sz="1400" b="1" kern="0">
              <a:solidFill>
                <a:srgbClr val="FF0000"/>
              </a:solidFill>
              <a:latin typeface="Calibri"/>
              <a:ea typeface="Calibri"/>
              <a:cs typeface="Calibri"/>
              <a:sym typeface="Calibri"/>
            </a:endParaRPr>
          </a:p>
        </p:txBody>
      </p:sp>
      <p:pic>
        <p:nvPicPr>
          <p:cNvPr id="256" name="Google Shape;256;gd288eec936_2_131"/>
          <p:cNvPicPr preferRelativeResize="0"/>
          <p:nvPr/>
        </p:nvPicPr>
        <p:blipFill rotWithShape="1">
          <a:blip r:embed="rId3">
            <a:alphaModFix/>
          </a:blip>
          <a:srcRect/>
          <a:stretch/>
        </p:blipFill>
        <p:spPr>
          <a:xfrm>
            <a:off x="4724400" y="215152"/>
            <a:ext cx="2743200" cy="97917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gd288eec936_2_131"/>
          <p:cNvPicPr preferRelativeResize="0"/>
          <p:nvPr/>
        </p:nvPicPr>
        <p:blipFill rotWithShape="1">
          <a:blip r:embed="rId3">
            <a:alphaModFix/>
          </a:blip>
          <a:srcRect/>
          <a:stretch/>
        </p:blipFill>
        <p:spPr>
          <a:xfrm>
            <a:off x="1720699" y="6332159"/>
            <a:ext cx="1090681" cy="389316"/>
          </a:xfrm>
          <a:prstGeom prst="rect">
            <a:avLst/>
          </a:prstGeom>
          <a:noFill/>
          <a:ln>
            <a:noFill/>
          </a:ln>
        </p:spPr>
      </p:pic>
      <p:sp>
        <p:nvSpPr>
          <p:cNvPr id="9" name="Rectangle 8">
            <a:extLst>
              <a:ext uri="{FF2B5EF4-FFF2-40B4-BE49-F238E27FC236}">
                <a16:creationId xmlns:a16="http://schemas.microsoft.com/office/drawing/2014/main" id="{97AF7E85-0EE0-8D44-BF26-B1CFFE8C8202}"/>
              </a:ext>
            </a:extLst>
          </p:cNvPr>
          <p:cNvSpPr/>
          <p:nvPr/>
        </p:nvSpPr>
        <p:spPr>
          <a:xfrm>
            <a:off x="1896630" y="190484"/>
            <a:ext cx="1739200" cy="46620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buClr>
                <a:srgbClr val="000000"/>
              </a:buClr>
            </a:pPr>
            <a:r>
              <a:rPr lang="en-US" sz="2000" kern="0" dirty="0">
                <a:solidFill>
                  <a:srgbClr val="FFFFFF"/>
                </a:solidFill>
                <a:latin typeface="Arial"/>
                <a:sym typeface="Arial"/>
              </a:rPr>
              <a:t>Dereplicator+</a:t>
            </a:r>
          </a:p>
        </p:txBody>
      </p:sp>
      <p:pic>
        <p:nvPicPr>
          <p:cNvPr id="2" name="Picture 1">
            <a:extLst>
              <a:ext uri="{FF2B5EF4-FFF2-40B4-BE49-F238E27FC236}">
                <a16:creationId xmlns:a16="http://schemas.microsoft.com/office/drawing/2014/main" id="{9D7BF198-C3AC-F14C-964D-A45868C8ED7E}"/>
              </a:ext>
            </a:extLst>
          </p:cNvPr>
          <p:cNvPicPr>
            <a:picLocks noChangeAspect="1"/>
          </p:cNvPicPr>
          <p:nvPr/>
        </p:nvPicPr>
        <p:blipFill>
          <a:blip r:embed="rId4"/>
          <a:stretch>
            <a:fillRect/>
          </a:stretch>
        </p:blipFill>
        <p:spPr>
          <a:xfrm>
            <a:off x="2049472" y="995569"/>
            <a:ext cx="8093056" cy="4997704"/>
          </a:xfrm>
          <a:prstGeom prst="rect">
            <a:avLst/>
          </a:prstGeom>
        </p:spPr>
      </p:pic>
    </p:spTree>
    <p:extLst>
      <p:ext uri="{BB962C8B-B14F-4D97-AF65-F5344CB8AC3E}">
        <p14:creationId xmlns:p14="http://schemas.microsoft.com/office/powerpoint/2010/main" val="1080730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gd288eec936_2_131"/>
          <p:cNvPicPr preferRelativeResize="0"/>
          <p:nvPr/>
        </p:nvPicPr>
        <p:blipFill rotWithShape="1">
          <a:blip r:embed="rId3">
            <a:alphaModFix/>
          </a:blip>
          <a:srcRect/>
          <a:stretch/>
        </p:blipFill>
        <p:spPr>
          <a:xfrm>
            <a:off x="1720699" y="6332159"/>
            <a:ext cx="1090681" cy="389316"/>
          </a:xfrm>
          <a:prstGeom prst="rect">
            <a:avLst/>
          </a:prstGeom>
          <a:noFill/>
          <a:ln>
            <a:noFill/>
          </a:ln>
        </p:spPr>
      </p:pic>
      <p:sp>
        <p:nvSpPr>
          <p:cNvPr id="9" name="Rectangle 8">
            <a:extLst>
              <a:ext uri="{FF2B5EF4-FFF2-40B4-BE49-F238E27FC236}">
                <a16:creationId xmlns:a16="http://schemas.microsoft.com/office/drawing/2014/main" id="{97AF7E85-0EE0-8D44-BF26-B1CFFE8C8202}"/>
              </a:ext>
            </a:extLst>
          </p:cNvPr>
          <p:cNvSpPr/>
          <p:nvPr/>
        </p:nvSpPr>
        <p:spPr>
          <a:xfrm>
            <a:off x="1896630" y="190484"/>
            <a:ext cx="1739200" cy="46620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buClr>
                <a:srgbClr val="000000"/>
              </a:buClr>
            </a:pPr>
            <a:r>
              <a:rPr lang="en-US" sz="2000" kern="0" dirty="0">
                <a:solidFill>
                  <a:srgbClr val="FFFFFF"/>
                </a:solidFill>
                <a:latin typeface="Arial"/>
                <a:sym typeface="Arial"/>
              </a:rPr>
              <a:t>Dereplicator+</a:t>
            </a:r>
          </a:p>
        </p:txBody>
      </p:sp>
      <p:pic>
        <p:nvPicPr>
          <p:cNvPr id="3" name="Picture 2">
            <a:extLst>
              <a:ext uri="{FF2B5EF4-FFF2-40B4-BE49-F238E27FC236}">
                <a16:creationId xmlns:a16="http://schemas.microsoft.com/office/drawing/2014/main" id="{E421B694-3117-3F4D-97ED-62D3CE35A08D}"/>
              </a:ext>
            </a:extLst>
          </p:cNvPr>
          <p:cNvPicPr>
            <a:picLocks noChangeAspect="1"/>
          </p:cNvPicPr>
          <p:nvPr/>
        </p:nvPicPr>
        <p:blipFill>
          <a:blip r:embed="rId4"/>
          <a:stretch>
            <a:fillRect/>
          </a:stretch>
        </p:blipFill>
        <p:spPr>
          <a:xfrm>
            <a:off x="1949450" y="1570371"/>
            <a:ext cx="8293100" cy="3848100"/>
          </a:xfrm>
          <a:prstGeom prst="rect">
            <a:avLst/>
          </a:prstGeom>
        </p:spPr>
      </p:pic>
    </p:spTree>
    <p:extLst>
      <p:ext uri="{BB962C8B-B14F-4D97-AF65-F5344CB8AC3E}">
        <p14:creationId xmlns:p14="http://schemas.microsoft.com/office/powerpoint/2010/main" val="1587390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65"/>
        <p:cNvGrpSpPr/>
        <p:nvPr/>
      </p:nvGrpSpPr>
      <p:grpSpPr>
        <a:xfrm>
          <a:off x="0" y="0"/>
          <a:ext cx="0" cy="0"/>
          <a:chOff x="0" y="0"/>
          <a:chExt cx="0" cy="0"/>
        </a:xfrm>
      </p:grpSpPr>
      <p:cxnSp>
        <p:nvCxnSpPr>
          <p:cNvPr id="966" name="Google Shape;966;gd5c5d705b8_6_54"/>
          <p:cNvCxnSpPr/>
          <p:nvPr/>
        </p:nvCxnSpPr>
        <p:spPr>
          <a:xfrm>
            <a:off x="2240520" y="3790800"/>
            <a:ext cx="1694158" cy="1800"/>
          </a:xfrm>
          <a:prstGeom prst="straightConnector1">
            <a:avLst/>
          </a:prstGeom>
          <a:noFill/>
          <a:ln w="18350" cap="flat" cmpd="sng">
            <a:solidFill>
              <a:srgbClr val="000000"/>
            </a:solidFill>
            <a:prstDash val="solid"/>
            <a:round/>
            <a:headEnd type="none" w="sm" len="sm"/>
            <a:tailEnd type="none" w="sm" len="sm"/>
          </a:ln>
        </p:spPr>
      </p:cxnSp>
      <p:cxnSp>
        <p:nvCxnSpPr>
          <p:cNvPr id="967" name="Google Shape;967;gd5c5d705b8_6_54"/>
          <p:cNvCxnSpPr/>
          <p:nvPr/>
        </p:nvCxnSpPr>
        <p:spPr>
          <a:xfrm>
            <a:off x="2345334" y="3559320"/>
            <a:ext cx="1461" cy="231480"/>
          </a:xfrm>
          <a:prstGeom prst="straightConnector1">
            <a:avLst/>
          </a:prstGeom>
          <a:noFill/>
          <a:ln w="18350" cap="flat" cmpd="sng">
            <a:solidFill>
              <a:srgbClr val="000000"/>
            </a:solidFill>
            <a:prstDash val="solid"/>
            <a:round/>
            <a:headEnd type="none" w="sm" len="sm"/>
            <a:tailEnd type="none" w="sm" len="sm"/>
          </a:ln>
        </p:spPr>
      </p:cxnSp>
      <p:cxnSp>
        <p:nvCxnSpPr>
          <p:cNvPr id="968" name="Google Shape;968;gd5c5d705b8_6_54"/>
          <p:cNvCxnSpPr/>
          <p:nvPr/>
        </p:nvCxnSpPr>
        <p:spPr>
          <a:xfrm rot="10800000" flipH="1">
            <a:off x="2557879" y="2974680"/>
            <a:ext cx="1461" cy="817560"/>
          </a:xfrm>
          <a:prstGeom prst="straightConnector1">
            <a:avLst/>
          </a:prstGeom>
          <a:noFill/>
          <a:ln w="18350" cap="flat" cmpd="sng">
            <a:solidFill>
              <a:srgbClr val="000000"/>
            </a:solidFill>
            <a:prstDash val="solid"/>
            <a:round/>
            <a:headEnd type="none" w="sm" len="sm"/>
            <a:tailEnd type="none" w="sm" len="sm"/>
          </a:ln>
        </p:spPr>
      </p:cxnSp>
      <p:cxnSp>
        <p:nvCxnSpPr>
          <p:cNvPr id="969" name="Google Shape;969;gd5c5d705b8_6_54"/>
          <p:cNvCxnSpPr/>
          <p:nvPr/>
        </p:nvCxnSpPr>
        <p:spPr>
          <a:xfrm rot="10800000" flipH="1">
            <a:off x="2875237" y="2511000"/>
            <a:ext cx="1461" cy="1281240"/>
          </a:xfrm>
          <a:prstGeom prst="straightConnector1">
            <a:avLst/>
          </a:prstGeom>
          <a:noFill/>
          <a:ln w="18350" cap="flat" cmpd="sng">
            <a:solidFill>
              <a:srgbClr val="000000"/>
            </a:solidFill>
            <a:prstDash val="solid"/>
            <a:round/>
            <a:headEnd type="none" w="sm" len="sm"/>
            <a:tailEnd type="none" w="sm" len="sm"/>
          </a:ln>
        </p:spPr>
      </p:cxnSp>
      <p:cxnSp>
        <p:nvCxnSpPr>
          <p:cNvPr id="970" name="Google Shape;970;gd5c5d705b8_6_54"/>
          <p:cNvCxnSpPr/>
          <p:nvPr/>
        </p:nvCxnSpPr>
        <p:spPr>
          <a:xfrm rot="10800000" flipH="1">
            <a:off x="3192229" y="3323880"/>
            <a:ext cx="1826" cy="468360"/>
          </a:xfrm>
          <a:prstGeom prst="straightConnector1">
            <a:avLst/>
          </a:prstGeom>
          <a:noFill/>
          <a:ln w="18350" cap="flat" cmpd="sng">
            <a:solidFill>
              <a:srgbClr val="000000"/>
            </a:solidFill>
            <a:prstDash val="solid"/>
            <a:round/>
            <a:headEnd type="none" w="sm" len="sm"/>
            <a:tailEnd type="none" w="sm" len="sm"/>
          </a:ln>
        </p:spPr>
      </p:cxnSp>
      <p:cxnSp>
        <p:nvCxnSpPr>
          <p:cNvPr id="971" name="Google Shape;971;gd5c5d705b8_6_54"/>
          <p:cNvCxnSpPr/>
          <p:nvPr/>
        </p:nvCxnSpPr>
        <p:spPr>
          <a:xfrm rot="10800000" flipH="1">
            <a:off x="3722133" y="3439800"/>
            <a:ext cx="1826" cy="352440"/>
          </a:xfrm>
          <a:prstGeom prst="straightConnector1">
            <a:avLst/>
          </a:prstGeom>
          <a:noFill/>
          <a:ln w="18350" cap="flat" cmpd="sng">
            <a:solidFill>
              <a:srgbClr val="000000"/>
            </a:solidFill>
            <a:prstDash val="solid"/>
            <a:round/>
            <a:headEnd type="none" w="sm" len="sm"/>
            <a:tailEnd type="none" w="sm" len="sm"/>
          </a:ln>
        </p:spPr>
      </p:cxnSp>
      <p:cxnSp>
        <p:nvCxnSpPr>
          <p:cNvPr id="972" name="Google Shape;972;gd5c5d705b8_6_54"/>
          <p:cNvCxnSpPr/>
          <p:nvPr/>
        </p:nvCxnSpPr>
        <p:spPr>
          <a:xfrm>
            <a:off x="2322690" y="3836880"/>
            <a:ext cx="1694158" cy="1800"/>
          </a:xfrm>
          <a:prstGeom prst="straightConnector1">
            <a:avLst/>
          </a:prstGeom>
          <a:noFill/>
          <a:ln w="18350" cap="flat" cmpd="sng">
            <a:solidFill>
              <a:srgbClr val="000000"/>
            </a:solidFill>
            <a:prstDash val="solid"/>
            <a:round/>
            <a:headEnd type="none" w="sm" len="sm"/>
            <a:tailEnd type="none" w="sm" len="sm"/>
          </a:ln>
        </p:spPr>
      </p:cxnSp>
      <p:cxnSp>
        <p:nvCxnSpPr>
          <p:cNvPr id="973" name="Google Shape;973;gd5c5d705b8_6_54"/>
          <p:cNvCxnSpPr/>
          <p:nvPr/>
        </p:nvCxnSpPr>
        <p:spPr>
          <a:xfrm>
            <a:off x="2428963" y="3605040"/>
            <a:ext cx="1826" cy="231840"/>
          </a:xfrm>
          <a:prstGeom prst="straightConnector1">
            <a:avLst/>
          </a:prstGeom>
          <a:noFill/>
          <a:ln w="18350" cap="flat" cmpd="sng">
            <a:solidFill>
              <a:srgbClr val="000000"/>
            </a:solidFill>
            <a:prstDash val="solid"/>
            <a:round/>
            <a:headEnd type="none" w="sm" len="sm"/>
            <a:tailEnd type="none" w="sm" len="sm"/>
          </a:ln>
        </p:spPr>
      </p:cxnSp>
      <p:cxnSp>
        <p:nvCxnSpPr>
          <p:cNvPr id="974" name="Google Shape;974;gd5c5d705b8_6_54"/>
          <p:cNvCxnSpPr/>
          <p:nvPr/>
        </p:nvCxnSpPr>
        <p:spPr>
          <a:xfrm rot="10800000" flipH="1">
            <a:off x="2641509" y="3020760"/>
            <a:ext cx="1826" cy="817560"/>
          </a:xfrm>
          <a:prstGeom prst="straightConnector1">
            <a:avLst/>
          </a:prstGeom>
          <a:noFill/>
          <a:ln w="18350" cap="flat" cmpd="sng">
            <a:solidFill>
              <a:srgbClr val="000000"/>
            </a:solidFill>
            <a:prstDash val="solid"/>
            <a:round/>
            <a:headEnd type="none" w="sm" len="sm"/>
            <a:tailEnd type="none" w="sm" len="sm"/>
          </a:ln>
        </p:spPr>
      </p:cxnSp>
      <p:cxnSp>
        <p:nvCxnSpPr>
          <p:cNvPr id="975" name="Google Shape;975;gd5c5d705b8_6_54"/>
          <p:cNvCxnSpPr/>
          <p:nvPr/>
        </p:nvCxnSpPr>
        <p:spPr>
          <a:xfrm rot="10800000" flipH="1">
            <a:off x="2958868" y="2557080"/>
            <a:ext cx="1461" cy="1281240"/>
          </a:xfrm>
          <a:prstGeom prst="straightConnector1">
            <a:avLst/>
          </a:prstGeom>
          <a:noFill/>
          <a:ln w="18350" cap="flat" cmpd="sng">
            <a:solidFill>
              <a:srgbClr val="000000"/>
            </a:solidFill>
            <a:prstDash val="solid"/>
            <a:round/>
            <a:headEnd type="none" w="sm" len="sm"/>
            <a:tailEnd type="none" w="sm" len="sm"/>
          </a:ln>
        </p:spPr>
      </p:cxnSp>
      <p:cxnSp>
        <p:nvCxnSpPr>
          <p:cNvPr id="976" name="Google Shape;976;gd5c5d705b8_6_54"/>
          <p:cNvCxnSpPr/>
          <p:nvPr/>
        </p:nvCxnSpPr>
        <p:spPr>
          <a:xfrm rot="10800000" flipH="1">
            <a:off x="3276226" y="3369960"/>
            <a:ext cx="1461" cy="468360"/>
          </a:xfrm>
          <a:prstGeom prst="straightConnector1">
            <a:avLst/>
          </a:prstGeom>
          <a:noFill/>
          <a:ln w="18350" cap="flat" cmpd="sng">
            <a:solidFill>
              <a:srgbClr val="000000"/>
            </a:solidFill>
            <a:prstDash val="solid"/>
            <a:round/>
            <a:headEnd type="none" w="sm" len="sm"/>
            <a:tailEnd type="none" w="sm" len="sm"/>
          </a:ln>
        </p:spPr>
      </p:cxnSp>
      <p:cxnSp>
        <p:nvCxnSpPr>
          <p:cNvPr id="977" name="Google Shape;977;gd5c5d705b8_6_54"/>
          <p:cNvCxnSpPr/>
          <p:nvPr/>
        </p:nvCxnSpPr>
        <p:spPr>
          <a:xfrm rot="10800000" flipH="1">
            <a:off x="3806130" y="3485880"/>
            <a:ext cx="1461" cy="352440"/>
          </a:xfrm>
          <a:prstGeom prst="straightConnector1">
            <a:avLst/>
          </a:prstGeom>
          <a:noFill/>
          <a:ln w="18350" cap="flat" cmpd="sng">
            <a:solidFill>
              <a:srgbClr val="000000"/>
            </a:solidFill>
            <a:prstDash val="solid"/>
            <a:round/>
            <a:headEnd type="none" w="sm" len="sm"/>
            <a:tailEnd type="none" w="sm" len="sm"/>
          </a:ln>
        </p:spPr>
      </p:cxnSp>
      <p:cxnSp>
        <p:nvCxnSpPr>
          <p:cNvPr id="978" name="Google Shape;978;gd5c5d705b8_6_54"/>
          <p:cNvCxnSpPr/>
          <p:nvPr/>
        </p:nvCxnSpPr>
        <p:spPr>
          <a:xfrm>
            <a:off x="2406686" y="3882960"/>
            <a:ext cx="1694158" cy="1800"/>
          </a:xfrm>
          <a:prstGeom prst="straightConnector1">
            <a:avLst/>
          </a:prstGeom>
          <a:noFill/>
          <a:ln w="18350" cap="flat" cmpd="sng">
            <a:solidFill>
              <a:srgbClr val="000000"/>
            </a:solidFill>
            <a:prstDash val="solid"/>
            <a:round/>
            <a:headEnd type="none" w="sm" len="sm"/>
            <a:tailEnd type="none" w="sm" len="sm"/>
          </a:ln>
        </p:spPr>
      </p:cxnSp>
      <p:cxnSp>
        <p:nvCxnSpPr>
          <p:cNvPr id="979" name="Google Shape;979;gd5c5d705b8_6_54"/>
          <p:cNvCxnSpPr/>
          <p:nvPr/>
        </p:nvCxnSpPr>
        <p:spPr>
          <a:xfrm>
            <a:off x="2512960" y="3649680"/>
            <a:ext cx="1461" cy="231840"/>
          </a:xfrm>
          <a:prstGeom prst="straightConnector1">
            <a:avLst/>
          </a:prstGeom>
          <a:noFill/>
          <a:ln w="18350" cap="flat" cmpd="sng">
            <a:solidFill>
              <a:srgbClr val="000000"/>
            </a:solidFill>
            <a:prstDash val="solid"/>
            <a:round/>
            <a:headEnd type="none" w="sm" len="sm"/>
            <a:tailEnd type="none" w="sm" len="sm"/>
          </a:ln>
        </p:spPr>
      </p:cxnSp>
      <p:cxnSp>
        <p:nvCxnSpPr>
          <p:cNvPr id="980" name="Google Shape;980;gd5c5d705b8_6_54"/>
          <p:cNvCxnSpPr/>
          <p:nvPr/>
        </p:nvCxnSpPr>
        <p:spPr>
          <a:xfrm rot="10800000" flipH="1">
            <a:off x="2723679" y="3066840"/>
            <a:ext cx="1826" cy="817560"/>
          </a:xfrm>
          <a:prstGeom prst="straightConnector1">
            <a:avLst/>
          </a:prstGeom>
          <a:noFill/>
          <a:ln w="18350" cap="flat" cmpd="sng">
            <a:solidFill>
              <a:srgbClr val="000000"/>
            </a:solidFill>
            <a:prstDash val="solid"/>
            <a:round/>
            <a:headEnd type="none" w="sm" len="sm"/>
            <a:tailEnd type="none" w="sm" len="sm"/>
          </a:ln>
        </p:spPr>
      </p:cxnSp>
      <p:cxnSp>
        <p:nvCxnSpPr>
          <p:cNvPr id="981" name="Google Shape;981;gd5c5d705b8_6_54"/>
          <p:cNvCxnSpPr/>
          <p:nvPr/>
        </p:nvCxnSpPr>
        <p:spPr>
          <a:xfrm rot="10800000" flipH="1">
            <a:off x="3042497" y="2603160"/>
            <a:ext cx="1826" cy="1281240"/>
          </a:xfrm>
          <a:prstGeom prst="straightConnector1">
            <a:avLst/>
          </a:prstGeom>
          <a:noFill/>
          <a:ln w="18350" cap="flat" cmpd="sng">
            <a:solidFill>
              <a:srgbClr val="000000"/>
            </a:solidFill>
            <a:prstDash val="solid"/>
            <a:round/>
            <a:headEnd type="none" w="sm" len="sm"/>
            <a:tailEnd type="none" w="sm" len="sm"/>
          </a:ln>
        </p:spPr>
      </p:cxnSp>
      <p:cxnSp>
        <p:nvCxnSpPr>
          <p:cNvPr id="982" name="Google Shape;982;gd5c5d705b8_6_54"/>
          <p:cNvCxnSpPr/>
          <p:nvPr/>
        </p:nvCxnSpPr>
        <p:spPr>
          <a:xfrm rot="10800000" flipH="1">
            <a:off x="3359856" y="3416040"/>
            <a:ext cx="1461" cy="468360"/>
          </a:xfrm>
          <a:prstGeom prst="straightConnector1">
            <a:avLst/>
          </a:prstGeom>
          <a:noFill/>
          <a:ln w="18350" cap="flat" cmpd="sng">
            <a:solidFill>
              <a:srgbClr val="000000"/>
            </a:solidFill>
            <a:prstDash val="solid"/>
            <a:round/>
            <a:headEnd type="none" w="sm" len="sm"/>
            <a:tailEnd type="none" w="sm" len="sm"/>
          </a:ln>
        </p:spPr>
      </p:cxnSp>
      <p:cxnSp>
        <p:nvCxnSpPr>
          <p:cNvPr id="983" name="Google Shape;983;gd5c5d705b8_6_54"/>
          <p:cNvCxnSpPr/>
          <p:nvPr/>
        </p:nvCxnSpPr>
        <p:spPr>
          <a:xfrm rot="10800000" flipH="1">
            <a:off x="3887933" y="3531960"/>
            <a:ext cx="1826" cy="352440"/>
          </a:xfrm>
          <a:prstGeom prst="straightConnector1">
            <a:avLst/>
          </a:prstGeom>
          <a:noFill/>
          <a:ln w="18350" cap="flat" cmpd="sng">
            <a:solidFill>
              <a:srgbClr val="000000"/>
            </a:solidFill>
            <a:prstDash val="solid"/>
            <a:round/>
            <a:headEnd type="none" w="sm" len="sm"/>
            <a:tailEnd type="none" w="sm" len="sm"/>
          </a:ln>
        </p:spPr>
      </p:cxnSp>
      <p:cxnSp>
        <p:nvCxnSpPr>
          <p:cNvPr id="984" name="Google Shape;984;gd5c5d705b8_6_54"/>
          <p:cNvCxnSpPr/>
          <p:nvPr/>
        </p:nvCxnSpPr>
        <p:spPr>
          <a:xfrm>
            <a:off x="2490317" y="3929040"/>
            <a:ext cx="1694158" cy="1440"/>
          </a:xfrm>
          <a:prstGeom prst="straightConnector1">
            <a:avLst/>
          </a:prstGeom>
          <a:noFill/>
          <a:ln w="18350" cap="flat" cmpd="sng">
            <a:solidFill>
              <a:srgbClr val="000000"/>
            </a:solidFill>
            <a:prstDash val="solid"/>
            <a:round/>
            <a:headEnd type="none" w="sm" len="sm"/>
            <a:tailEnd type="none" w="sm" len="sm"/>
          </a:ln>
        </p:spPr>
      </p:cxnSp>
      <p:cxnSp>
        <p:nvCxnSpPr>
          <p:cNvPr id="985" name="Google Shape;985;gd5c5d705b8_6_54"/>
          <p:cNvCxnSpPr/>
          <p:nvPr/>
        </p:nvCxnSpPr>
        <p:spPr>
          <a:xfrm>
            <a:off x="2596591" y="3695760"/>
            <a:ext cx="1461" cy="231840"/>
          </a:xfrm>
          <a:prstGeom prst="straightConnector1">
            <a:avLst/>
          </a:prstGeom>
          <a:noFill/>
          <a:ln w="18350" cap="flat" cmpd="sng">
            <a:solidFill>
              <a:srgbClr val="000000"/>
            </a:solidFill>
            <a:prstDash val="solid"/>
            <a:round/>
            <a:headEnd type="none" w="sm" len="sm"/>
            <a:tailEnd type="none" w="sm" len="sm"/>
          </a:ln>
        </p:spPr>
      </p:cxnSp>
      <p:cxnSp>
        <p:nvCxnSpPr>
          <p:cNvPr id="986" name="Google Shape;986;gd5c5d705b8_6_54"/>
          <p:cNvCxnSpPr/>
          <p:nvPr/>
        </p:nvCxnSpPr>
        <p:spPr>
          <a:xfrm rot="10800000" flipH="1">
            <a:off x="2807676" y="3112560"/>
            <a:ext cx="1461" cy="817560"/>
          </a:xfrm>
          <a:prstGeom prst="straightConnector1">
            <a:avLst/>
          </a:prstGeom>
          <a:noFill/>
          <a:ln w="18350" cap="flat" cmpd="sng">
            <a:solidFill>
              <a:srgbClr val="000000"/>
            </a:solidFill>
            <a:prstDash val="solid"/>
            <a:round/>
            <a:headEnd type="none" w="sm" len="sm"/>
            <a:tailEnd type="none" w="sm" len="sm"/>
          </a:ln>
        </p:spPr>
      </p:cxnSp>
      <p:cxnSp>
        <p:nvCxnSpPr>
          <p:cNvPr id="987" name="Google Shape;987;gd5c5d705b8_6_54"/>
          <p:cNvCxnSpPr/>
          <p:nvPr/>
        </p:nvCxnSpPr>
        <p:spPr>
          <a:xfrm rot="10800000" flipH="1">
            <a:off x="3124667" y="2649600"/>
            <a:ext cx="1826" cy="1280880"/>
          </a:xfrm>
          <a:prstGeom prst="straightConnector1">
            <a:avLst/>
          </a:prstGeom>
          <a:noFill/>
          <a:ln w="18350" cap="flat" cmpd="sng">
            <a:solidFill>
              <a:srgbClr val="000000"/>
            </a:solidFill>
            <a:prstDash val="solid"/>
            <a:round/>
            <a:headEnd type="none" w="sm" len="sm"/>
            <a:tailEnd type="none" w="sm" len="sm"/>
          </a:ln>
        </p:spPr>
      </p:cxnSp>
      <p:cxnSp>
        <p:nvCxnSpPr>
          <p:cNvPr id="988" name="Google Shape;988;gd5c5d705b8_6_54"/>
          <p:cNvCxnSpPr/>
          <p:nvPr/>
        </p:nvCxnSpPr>
        <p:spPr>
          <a:xfrm rot="10800000" flipH="1">
            <a:off x="3442026" y="3462480"/>
            <a:ext cx="1461" cy="468000"/>
          </a:xfrm>
          <a:prstGeom prst="straightConnector1">
            <a:avLst/>
          </a:prstGeom>
          <a:noFill/>
          <a:ln w="18350" cap="flat" cmpd="sng">
            <a:solidFill>
              <a:srgbClr val="000000"/>
            </a:solidFill>
            <a:prstDash val="solid"/>
            <a:round/>
            <a:headEnd type="none" w="sm" len="sm"/>
            <a:tailEnd type="none" w="sm" len="sm"/>
          </a:ln>
        </p:spPr>
      </p:cxnSp>
      <p:cxnSp>
        <p:nvCxnSpPr>
          <p:cNvPr id="989" name="Google Shape;989;gd5c5d705b8_6_54"/>
          <p:cNvCxnSpPr/>
          <p:nvPr/>
        </p:nvCxnSpPr>
        <p:spPr>
          <a:xfrm rot="10800000" flipH="1">
            <a:off x="3971930" y="3578400"/>
            <a:ext cx="1461" cy="352080"/>
          </a:xfrm>
          <a:prstGeom prst="straightConnector1">
            <a:avLst/>
          </a:prstGeom>
          <a:noFill/>
          <a:ln w="18350" cap="flat" cmpd="sng">
            <a:solidFill>
              <a:srgbClr val="000000"/>
            </a:solidFill>
            <a:prstDash val="solid"/>
            <a:round/>
            <a:headEnd type="none" w="sm" len="sm"/>
            <a:tailEnd type="none" w="sm" len="sm"/>
          </a:ln>
        </p:spPr>
      </p:cxnSp>
      <p:sp>
        <p:nvSpPr>
          <p:cNvPr id="990" name="Google Shape;990;gd5c5d705b8_6_54"/>
          <p:cNvSpPr/>
          <p:nvPr/>
        </p:nvSpPr>
        <p:spPr>
          <a:xfrm>
            <a:off x="2290553" y="4118040"/>
            <a:ext cx="2201420" cy="3157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9400" rIns="90000" bIns="45000" anchor="t" anchorCtr="0">
            <a:noAutofit/>
          </a:bodyPr>
          <a:lstStyle/>
          <a:p>
            <a:pPr>
              <a:lnSpc>
                <a:spcPct val="93000"/>
              </a:lnSpc>
              <a:buClr>
                <a:srgbClr val="000000"/>
              </a:buClr>
            </a:pPr>
            <a:r>
              <a:rPr lang="en-US" sz="1600" b="1" kern="0">
                <a:solidFill>
                  <a:srgbClr val="000000"/>
                </a:solidFill>
                <a:latin typeface="Times new roman"/>
                <a:ea typeface="Times new roman"/>
                <a:cs typeface="Times new roman"/>
                <a:sym typeface="Times new roman"/>
              </a:rPr>
              <a:t>LC-MSMS experiment</a:t>
            </a:r>
            <a:endParaRPr sz="1600" kern="0">
              <a:solidFill>
                <a:srgbClr val="000000"/>
              </a:solidFill>
              <a:latin typeface="Arial"/>
              <a:ea typeface="Arial"/>
              <a:cs typeface="Arial"/>
              <a:sym typeface="Arial"/>
            </a:endParaRPr>
          </a:p>
        </p:txBody>
      </p:sp>
      <p:sp>
        <p:nvSpPr>
          <p:cNvPr id="991" name="Google Shape;991;gd5c5d705b8_6_54"/>
          <p:cNvSpPr/>
          <p:nvPr/>
        </p:nvSpPr>
        <p:spPr>
          <a:xfrm>
            <a:off x="8363448" y="3103560"/>
            <a:ext cx="663567" cy="746280"/>
          </a:xfrm>
          <a:prstGeom prst="can">
            <a:avLst>
              <a:gd name="adj" fmla="val 25000"/>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992" name="Google Shape;992;gd5c5d705b8_6_54"/>
          <p:cNvSpPr/>
          <p:nvPr/>
        </p:nvSpPr>
        <p:spPr>
          <a:xfrm>
            <a:off x="7977067" y="2712960"/>
            <a:ext cx="1584598" cy="3160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9400" rIns="90000" bIns="45000" anchor="t" anchorCtr="0">
            <a:noAutofit/>
          </a:bodyPr>
          <a:lstStyle/>
          <a:p>
            <a:pPr>
              <a:lnSpc>
                <a:spcPct val="93000"/>
              </a:lnSpc>
              <a:buClr>
                <a:srgbClr val="000000"/>
              </a:buClr>
            </a:pPr>
            <a:r>
              <a:rPr lang="en-US" sz="1600" b="1" kern="0">
                <a:solidFill>
                  <a:srgbClr val="000000"/>
                </a:solidFill>
                <a:latin typeface="Times new roman"/>
                <a:ea typeface="Times new roman"/>
                <a:cs typeface="Times new roman"/>
                <a:sym typeface="Times new roman"/>
              </a:rPr>
              <a:t>Spectral library</a:t>
            </a:r>
            <a:endParaRPr sz="1600" kern="0">
              <a:solidFill>
                <a:srgbClr val="000000"/>
              </a:solidFill>
              <a:latin typeface="Arial"/>
              <a:ea typeface="Arial"/>
              <a:cs typeface="Arial"/>
              <a:sym typeface="Arial"/>
            </a:endParaRPr>
          </a:p>
        </p:txBody>
      </p:sp>
      <p:sp>
        <p:nvSpPr>
          <p:cNvPr id="993" name="Google Shape;993;gd5c5d705b8_6_54"/>
          <p:cNvSpPr/>
          <p:nvPr/>
        </p:nvSpPr>
        <p:spPr>
          <a:xfrm>
            <a:off x="8398872" y="3367080"/>
            <a:ext cx="665027" cy="4525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5800" rIns="90000" bIns="45000" anchor="t" anchorCtr="0">
            <a:noAutofit/>
          </a:bodyPr>
          <a:lstStyle/>
          <a:p>
            <a:pPr>
              <a:lnSpc>
                <a:spcPct val="93000"/>
              </a:lnSpc>
              <a:buClr>
                <a:srgbClr val="000000"/>
              </a:buClr>
            </a:pPr>
            <a:r>
              <a:rPr lang="en-US" sz="1200" b="1" kern="0">
                <a:solidFill>
                  <a:srgbClr val="000000"/>
                </a:solidFill>
                <a:latin typeface="Times new roman"/>
                <a:ea typeface="Times new roman"/>
                <a:cs typeface="Times new roman"/>
                <a:sym typeface="Times new roman"/>
              </a:rPr>
              <a:t>N x 10</a:t>
            </a:r>
            <a:r>
              <a:rPr lang="en-US" sz="1300" b="1" kern="0" baseline="30000">
                <a:solidFill>
                  <a:srgbClr val="000000"/>
                </a:solidFill>
                <a:latin typeface="Times new roman"/>
                <a:ea typeface="Times new roman"/>
                <a:cs typeface="Times new roman"/>
                <a:sym typeface="Times new roman"/>
              </a:rPr>
              <a:t>3</a:t>
            </a:r>
            <a:endParaRPr sz="1300" kern="0">
              <a:solidFill>
                <a:srgbClr val="000000"/>
              </a:solidFill>
              <a:latin typeface="Arial"/>
              <a:ea typeface="Arial"/>
              <a:cs typeface="Arial"/>
              <a:sym typeface="Arial"/>
            </a:endParaRPr>
          </a:p>
          <a:p>
            <a:pPr>
              <a:lnSpc>
                <a:spcPct val="93000"/>
              </a:lnSpc>
              <a:buClr>
                <a:srgbClr val="000000"/>
              </a:buClr>
            </a:pPr>
            <a:r>
              <a:rPr lang="en-US" sz="1300" b="1" kern="0">
                <a:solidFill>
                  <a:srgbClr val="000000"/>
                </a:solidFill>
                <a:latin typeface="Times new roman"/>
                <a:ea typeface="Times new roman"/>
                <a:cs typeface="Times new roman"/>
                <a:sym typeface="Times new roman"/>
              </a:rPr>
              <a:t>entries</a:t>
            </a:r>
            <a:endParaRPr sz="1300" kern="0">
              <a:solidFill>
                <a:srgbClr val="000000"/>
              </a:solidFill>
              <a:latin typeface="Arial"/>
              <a:ea typeface="Arial"/>
              <a:cs typeface="Arial"/>
              <a:sym typeface="Arial"/>
            </a:endParaRPr>
          </a:p>
        </p:txBody>
      </p:sp>
      <p:cxnSp>
        <p:nvCxnSpPr>
          <p:cNvPr id="994" name="Google Shape;994;gd5c5d705b8_6_54"/>
          <p:cNvCxnSpPr/>
          <p:nvPr/>
        </p:nvCxnSpPr>
        <p:spPr>
          <a:xfrm>
            <a:off x="6583833" y="4044960"/>
            <a:ext cx="1327133" cy="1440"/>
          </a:xfrm>
          <a:prstGeom prst="straightConnector1">
            <a:avLst/>
          </a:prstGeom>
          <a:noFill/>
          <a:ln w="18350" cap="flat" cmpd="sng">
            <a:solidFill>
              <a:srgbClr val="000000"/>
            </a:solidFill>
            <a:prstDash val="solid"/>
            <a:round/>
            <a:headEnd type="none" w="sm" len="sm"/>
            <a:tailEnd type="none" w="sm" len="sm"/>
          </a:ln>
        </p:spPr>
      </p:cxnSp>
      <p:cxnSp>
        <p:nvCxnSpPr>
          <p:cNvPr id="995" name="Google Shape;995;gd5c5d705b8_6_54"/>
          <p:cNvCxnSpPr/>
          <p:nvPr/>
        </p:nvCxnSpPr>
        <p:spPr>
          <a:xfrm>
            <a:off x="6666002" y="3879720"/>
            <a:ext cx="1826" cy="165240"/>
          </a:xfrm>
          <a:prstGeom prst="straightConnector1">
            <a:avLst/>
          </a:prstGeom>
          <a:noFill/>
          <a:ln w="18350" cap="flat" cmpd="sng">
            <a:solidFill>
              <a:srgbClr val="000000"/>
            </a:solidFill>
            <a:prstDash val="solid"/>
            <a:round/>
            <a:headEnd type="none" w="sm" len="sm"/>
            <a:tailEnd type="none" w="sm" len="sm"/>
          </a:ln>
        </p:spPr>
      </p:cxnSp>
      <p:cxnSp>
        <p:nvCxnSpPr>
          <p:cNvPr id="996" name="Google Shape;996;gd5c5d705b8_6_54"/>
          <p:cNvCxnSpPr/>
          <p:nvPr/>
        </p:nvCxnSpPr>
        <p:spPr>
          <a:xfrm rot="10800000" flipH="1">
            <a:off x="6833629" y="3462480"/>
            <a:ext cx="1461" cy="583920"/>
          </a:xfrm>
          <a:prstGeom prst="straightConnector1">
            <a:avLst/>
          </a:prstGeom>
          <a:noFill/>
          <a:ln w="18350" cap="flat" cmpd="sng">
            <a:solidFill>
              <a:srgbClr val="000000"/>
            </a:solidFill>
            <a:prstDash val="solid"/>
            <a:round/>
            <a:headEnd type="none" w="sm" len="sm"/>
            <a:tailEnd type="none" w="sm" len="sm"/>
          </a:ln>
        </p:spPr>
      </p:cxnSp>
      <p:cxnSp>
        <p:nvCxnSpPr>
          <p:cNvPr id="997" name="Google Shape;997;gd5c5d705b8_6_54"/>
          <p:cNvCxnSpPr/>
          <p:nvPr/>
        </p:nvCxnSpPr>
        <p:spPr>
          <a:xfrm rot="10800000" flipH="1">
            <a:off x="7331030" y="3711600"/>
            <a:ext cx="1826" cy="334800"/>
          </a:xfrm>
          <a:prstGeom prst="straightConnector1">
            <a:avLst/>
          </a:prstGeom>
          <a:noFill/>
          <a:ln w="18350" cap="flat" cmpd="sng">
            <a:solidFill>
              <a:srgbClr val="000000"/>
            </a:solidFill>
            <a:prstDash val="solid"/>
            <a:round/>
            <a:headEnd type="none" w="sm" len="sm"/>
            <a:tailEnd type="none" w="sm" len="sm"/>
          </a:ln>
        </p:spPr>
      </p:cxnSp>
      <p:cxnSp>
        <p:nvCxnSpPr>
          <p:cNvPr id="998" name="Google Shape;998;gd5c5d705b8_6_54"/>
          <p:cNvCxnSpPr/>
          <p:nvPr/>
        </p:nvCxnSpPr>
        <p:spPr>
          <a:xfrm rot="10800000" flipH="1">
            <a:off x="7745166" y="3793680"/>
            <a:ext cx="1461" cy="252360"/>
          </a:xfrm>
          <a:prstGeom prst="straightConnector1">
            <a:avLst/>
          </a:prstGeom>
          <a:noFill/>
          <a:ln w="18350" cap="flat" cmpd="sng">
            <a:solidFill>
              <a:srgbClr val="000000"/>
            </a:solidFill>
            <a:prstDash val="solid"/>
            <a:round/>
            <a:headEnd type="none" w="sm" len="sm"/>
            <a:tailEnd type="none" w="sm" len="sm"/>
          </a:ln>
        </p:spPr>
      </p:cxnSp>
      <p:cxnSp>
        <p:nvCxnSpPr>
          <p:cNvPr id="999" name="Google Shape;999;gd5c5d705b8_6_54"/>
          <p:cNvCxnSpPr/>
          <p:nvPr/>
        </p:nvCxnSpPr>
        <p:spPr>
          <a:xfrm rot="10800000" flipH="1">
            <a:off x="7331030" y="4038120"/>
            <a:ext cx="1826" cy="335160"/>
          </a:xfrm>
          <a:prstGeom prst="straightConnector1">
            <a:avLst/>
          </a:prstGeom>
          <a:noFill/>
          <a:ln w="18350" cap="flat" cmpd="sng">
            <a:solidFill>
              <a:srgbClr val="FF3333"/>
            </a:solidFill>
            <a:prstDash val="solid"/>
            <a:round/>
            <a:headEnd type="none" w="sm" len="sm"/>
            <a:tailEnd type="none" w="sm" len="sm"/>
          </a:ln>
        </p:spPr>
      </p:cxnSp>
      <p:cxnSp>
        <p:nvCxnSpPr>
          <p:cNvPr id="1000" name="Google Shape;1000;gd5c5d705b8_6_54"/>
          <p:cNvCxnSpPr/>
          <p:nvPr/>
        </p:nvCxnSpPr>
        <p:spPr>
          <a:xfrm rot="10800000" flipH="1">
            <a:off x="7745166" y="4027320"/>
            <a:ext cx="1461" cy="182880"/>
          </a:xfrm>
          <a:prstGeom prst="straightConnector1">
            <a:avLst/>
          </a:prstGeom>
          <a:noFill/>
          <a:ln w="18350" cap="flat" cmpd="sng">
            <a:solidFill>
              <a:srgbClr val="FF3333"/>
            </a:solidFill>
            <a:prstDash val="solid"/>
            <a:round/>
            <a:headEnd type="none" w="sm" len="sm"/>
            <a:tailEnd type="none" w="sm" len="sm"/>
          </a:ln>
        </p:spPr>
      </p:cxnSp>
      <p:cxnSp>
        <p:nvCxnSpPr>
          <p:cNvPr id="1001" name="Google Shape;1001;gd5c5d705b8_6_54"/>
          <p:cNvCxnSpPr/>
          <p:nvPr/>
        </p:nvCxnSpPr>
        <p:spPr>
          <a:xfrm rot="10800000" flipH="1">
            <a:off x="7211975" y="3195720"/>
            <a:ext cx="1826" cy="915840"/>
          </a:xfrm>
          <a:prstGeom prst="straightConnector1">
            <a:avLst/>
          </a:prstGeom>
          <a:noFill/>
          <a:ln w="18350" cap="flat" cmpd="sng">
            <a:solidFill>
              <a:srgbClr val="000000"/>
            </a:solidFill>
            <a:prstDash val="solid"/>
            <a:round/>
            <a:headEnd type="none" w="sm" len="sm"/>
            <a:tailEnd type="none" w="sm" len="sm"/>
          </a:ln>
        </p:spPr>
      </p:cxnSp>
      <p:cxnSp>
        <p:nvCxnSpPr>
          <p:cNvPr id="1002" name="Google Shape;1002;gd5c5d705b8_6_54"/>
          <p:cNvCxnSpPr/>
          <p:nvPr/>
        </p:nvCxnSpPr>
        <p:spPr>
          <a:xfrm rot="10800000" flipH="1">
            <a:off x="7211975" y="4044600"/>
            <a:ext cx="1826" cy="655560"/>
          </a:xfrm>
          <a:prstGeom prst="straightConnector1">
            <a:avLst/>
          </a:prstGeom>
          <a:noFill/>
          <a:ln w="18350" cap="flat" cmpd="sng">
            <a:solidFill>
              <a:srgbClr val="FF3333"/>
            </a:solidFill>
            <a:prstDash val="solid"/>
            <a:round/>
            <a:headEnd type="none" w="sm" len="sm"/>
            <a:tailEnd type="none" w="sm" len="sm"/>
          </a:ln>
        </p:spPr>
      </p:cxnSp>
      <p:cxnSp>
        <p:nvCxnSpPr>
          <p:cNvPr id="1003" name="Google Shape;1003;gd5c5d705b8_6_54"/>
          <p:cNvCxnSpPr/>
          <p:nvPr/>
        </p:nvCxnSpPr>
        <p:spPr>
          <a:xfrm>
            <a:off x="6830343" y="4043520"/>
            <a:ext cx="1461" cy="152280"/>
          </a:xfrm>
          <a:prstGeom prst="straightConnector1">
            <a:avLst/>
          </a:prstGeom>
          <a:noFill/>
          <a:ln w="18350" cap="flat" cmpd="sng">
            <a:solidFill>
              <a:srgbClr val="FF3333"/>
            </a:solidFill>
            <a:prstDash val="solid"/>
            <a:round/>
            <a:headEnd type="none" w="sm" len="sm"/>
            <a:tailEnd type="none" w="sm" len="sm"/>
          </a:ln>
        </p:spPr>
      </p:cxnSp>
      <p:cxnSp>
        <p:nvCxnSpPr>
          <p:cNvPr id="1004" name="Google Shape;1004;gd5c5d705b8_6_54"/>
          <p:cNvCxnSpPr/>
          <p:nvPr/>
        </p:nvCxnSpPr>
        <p:spPr>
          <a:xfrm>
            <a:off x="6928581" y="4043520"/>
            <a:ext cx="1461" cy="69840"/>
          </a:xfrm>
          <a:prstGeom prst="straightConnector1">
            <a:avLst/>
          </a:prstGeom>
          <a:noFill/>
          <a:ln w="18350" cap="flat" cmpd="sng">
            <a:solidFill>
              <a:srgbClr val="FF3333"/>
            </a:solidFill>
            <a:prstDash val="solid"/>
            <a:round/>
            <a:headEnd type="none" w="sm" len="sm"/>
            <a:tailEnd type="none" w="sm" len="sm"/>
          </a:ln>
        </p:spPr>
      </p:cxnSp>
      <p:cxnSp>
        <p:nvCxnSpPr>
          <p:cNvPr id="1005" name="Google Shape;1005;gd5c5d705b8_6_54"/>
          <p:cNvCxnSpPr/>
          <p:nvPr/>
        </p:nvCxnSpPr>
        <p:spPr>
          <a:xfrm>
            <a:off x="7580827" y="4043520"/>
            <a:ext cx="1461" cy="69840"/>
          </a:xfrm>
          <a:prstGeom prst="straightConnector1">
            <a:avLst/>
          </a:prstGeom>
          <a:noFill/>
          <a:ln w="18350" cap="flat" cmpd="sng">
            <a:solidFill>
              <a:srgbClr val="FF3333"/>
            </a:solidFill>
            <a:prstDash val="solid"/>
            <a:round/>
            <a:headEnd type="none" w="sm" len="sm"/>
            <a:tailEnd type="none" w="sm" len="sm"/>
          </a:ln>
        </p:spPr>
      </p:cxnSp>
      <p:sp>
        <p:nvSpPr>
          <p:cNvPr id="1006" name="Google Shape;1006;gd5c5d705b8_6_54"/>
          <p:cNvSpPr/>
          <p:nvPr/>
        </p:nvSpPr>
        <p:spPr>
          <a:xfrm>
            <a:off x="4432446" y="3632040"/>
            <a:ext cx="2082365" cy="30024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8300" rIns="90000" bIns="45000" anchor="t" anchorCtr="0">
            <a:noAutofit/>
          </a:bodyPr>
          <a:lstStyle/>
          <a:p>
            <a:pPr>
              <a:lnSpc>
                <a:spcPct val="93000"/>
              </a:lnSpc>
              <a:buClr>
                <a:srgbClr val="000000"/>
              </a:buClr>
            </a:pPr>
            <a:r>
              <a:rPr lang="en-US" sz="1500" b="1" kern="0">
                <a:solidFill>
                  <a:srgbClr val="000000"/>
                </a:solidFill>
                <a:latin typeface="Times new roman"/>
                <a:ea typeface="Times new roman"/>
                <a:cs typeface="Times new roman"/>
                <a:sym typeface="Times new roman"/>
              </a:rPr>
              <a:t>Spectral library search</a:t>
            </a:r>
            <a:endParaRPr sz="1500" kern="0">
              <a:solidFill>
                <a:srgbClr val="000000"/>
              </a:solidFill>
              <a:latin typeface="Arial"/>
              <a:ea typeface="Arial"/>
              <a:cs typeface="Arial"/>
              <a:sym typeface="Arial"/>
            </a:endParaRPr>
          </a:p>
        </p:txBody>
      </p:sp>
      <p:cxnSp>
        <p:nvCxnSpPr>
          <p:cNvPr id="1007" name="Google Shape;1007;gd5c5d705b8_6_54"/>
          <p:cNvCxnSpPr/>
          <p:nvPr/>
        </p:nvCxnSpPr>
        <p:spPr>
          <a:xfrm>
            <a:off x="6485594" y="2127240"/>
            <a:ext cx="840688" cy="1440"/>
          </a:xfrm>
          <a:prstGeom prst="straightConnector1">
            <a:avLst/>
          </a:prstGeom>
          <a:noFill/>
          <a:ln w="18350" cap="flat" cmpd="sng">
            <a:solidFill>
              <a:srgbClr val="000000"/>
            </a:solidFill>
            <a:prstDash val="solid"/>
            <a:round/>
            <a:headEnd type="none" w="sm" len="sm"/>
            <a:tailEnd type="none" w="sm" len="sm"/>
          </a:ln>
        </p:spPr>
      </p:cxnSp>
      <p:cxnSp>
        <p:nvCxnSpPr>
          <p:cNvPr id="1008" name="Google Shape;1008;gd5c5d705b8_6_54"/>
          <p:cNvCxnSpPr/>
          <p:nvPr/>
        </p:nvCxnSpPr>
        <p:spPr>
          <a:xfrm>
            <a:off x="6538914" y="2043000"/>
            <a:ext cx="1461" cy="84240"/>
          </a:xfrm>
          <a:prstGeom prst="straightConnector1">
            <a:avLst/>
          </a:prstGeom>
          <a:noFill/>
          <a:ln w="18350" cap="flat" cmpd="sng">
            <a:solidFill>
              <a:srgbClr val="FF9900"/>
            </a:solidFill>
            <a:prstDash val="solid"/>
            <a:round/>
            <a:headEnd type="none" w="sm" len="sm"/>
            <a:tailEnd type="none" w="sm" len="sm"/>
          </a:ln>
        </p:spPr>
      </p:cxnSp>
      <p:cxnSp>
        <p:nvCxnSpPr>
          <p:cNvPr id="1009" name="Google Shape;1009;gd5c5d705b8_6_54"/>
          <p:cNvCxnSpPr/>
          <p:nvPr/>
        </p:nvCxnSpPr>
        <p:spPr>
          <a:xfrm rot="10800000" flipH="1">
            <a:off x="6643726" y="1829880"/>
            <a:ext cx="1461" cy="298440"/>
          </a:xfrm>
          <a:prstGeom prst="straightConnector1">
            <a:avLst/>
          </a:prstGeom>
          <a:noFill/>
          <a:ln w="18350" cap="flat" cmpd="sng">
            <a:solidFill>
              <a:srgbClr val="FF9900"/>
            </a:solidFill>
            <a:prstDash val="solid"/>
            <a:round/>
            <a:headEnd type="none" w="sm" len="sm"/>
            <a:tailEnd type="none" w="sm" len="sm"/>
          </a:ln>
        </p:spPr>
      </p:cxnSp>
      <p:cxnSp>
        <p:nvCxnSpPr>
          <p:cNvPr id="1010" name="Google Shape;1010;gd5c5d705b8_6_54"/>
          <p:cNvCxnSpPr/>
          <p:nvPr/>
        </p:nvCxnSpPr>
        <p:spPr>
          <a:xfrm rot="10800000" flipH="1">
            <a:off x="6959258" y="1957320"/>
            <a:ext cx="1461" cy="171360"/>
          </a:xfrm>
          <a:prstGeom prst="straightConnector1">
            <a:avLst/>
          </a:prstGeom>
          <a:noFill/>
          <a:ln w="18350" cap="flat" cmpd="sng">
            <a:solidFill>
              <a:srgbClr val="FF9900"/>
            </a:solidFill>
            <a:prstDash val="solid"/>
            <a:round/>
            <a:headEnd type="none" w="sm" len="sm"/>
            <a:tailEnd type="none" w="sm" len="sm"/>
          </a:ln>
        </p:spPr>
      </p:cxnSp>
      <p:cxnSp>
        <p:nvCxnSpPr>
          <p:cNvPr id="1011" name="Google Shape;1011;gd5c5d705b8_6_54"/>
          <p:cNvCxnSpPr/>
          <p:nvPr/>
        </p:nvCxnSpPr>
        <p:spPr>
          <a:xfrm rot="10800000" flipH="1">
            <a:off x="7221836" y="1998360"/>
            <a:ext cx="1461" cy="129960"/>
          </a:xfrm>
          <a:prstGeom prst="straightConnector1">
            <a:avLst/>
          </a:prstGeom>
          <a:noFill/>
          <a:ln w="18350" cap="flat" cmpd="sng">
            <a:solidFill>
              <a:srgbClr val="FF9900"/>
            </a:solidFill>
            <a:prstDash val="solid"/>
            <a:round/>
            <a:headEnd type="none" w="sm" len="sm"/>
            <a:tailEnd type="none" w="sm" len="sm"/>
          </a:ln>
        </p:spPr>
      </p:cxnSp>
      <p:cxnSp>
        <p:nvCxnSpPr>
          <p:cNvPr id="1012" name="Google Shape;1012;gd5c5d705b8_6_54"/>
          <p:cNvCxnSpPr/>
          <p:nvPr/>
        </p:nvCxnSpPr>
        <p:spPr>
          <a:xfrm rot="10800000" flipH="1">
            <a:off x="6959258" y="2124000"/>
            <a:ext cx="1461" cy="171360"/>
          </a:xfrm>
          <a:prstGeom prst="straightConnector1">
            <a:avLst/>
          </a:prstGeom>
          <a:noFill/>
          <a:ln w="18350" cap="flat" cmpd="sng">
            <a:solidFill>
              <a:srgbClr val="FF6600"/>
            </a:solidFill>
            <a:prstDash val="solid"/>
            <a:round/>
            <a:headEnd type="none" w="sm" len="sm"/>
            <a:tailEnd type="none" w="sm" len="sm"/>
          </a:ln>
        </p:spPr>
      </p:cxnSp>
      <p:cxnSp>
        <p:nvCxnSpPr>
          <p:cNvPr id="1013" name="Google Shape;1013;gd5c5d705b8_6_54"/>
          <p:cNvCxnSpPr/>
          <p:nvPr/>
        </p:nvCxnSpPr>
        <p:spPr>
          <a:xfrm rot="10800000" flipH="1">
            <a:off x="7221836" y="2117880"/>
            <a:ext cx="1461" cy="93600"/>
          </a:xfrm>
          <a:prstGeom prst="straightConnector1">
            <a:avLst/>
          </a:prstGeom>
          <a:noFill/>
          <a:ln w="18350" cap="flat" cmpd="sng">
            <a:solidFill>
              <a:srgbClr val="FF6600"/>
            </a:solidFill>
            <a:prstDash val="solid"/>
            <a:round/>
            <a:headEnd type="none" w="sm" len="sm"/>
            <a:tailEnd type="none" w="sm" len="sm"/>
          </a:ln>
        </p:spPr>
      </p:cxnSp>
      <p:cxnSp>
        <p:nvCxnSpPr>
          <p:cNvPr id="1014" name="Google Shape;1014;gd5c5d705b8_6_54"/>
          <p:cNvCxnSpPr/>
          <p:nvPr/>
        </p:nvCxnSpPr>
        <p:spPr>
          <a:xfrm rot="10800000" flipH="1">
            <a:off x="6883662" y="1695600"/>
            <a:ext cx="1461" cy="466560"/>
          </a:xfrm>
          <a:prstGeom prst="straightConnector1">
            <a:avLst/>
          </a:prstGeom>
          <a:noFill/>
          <a:ln w="18350" cap="flat" cmpd="sng">
            <a:solidFill>
              <a:srgbClr val="FF9900"/>
            </a:solidFill>
            <a:prstDash val="solid"/>
            <a:round/>
            <a:headEnd type="none" w="sm" len="sm"/>
            <a:tailEnd type="none" w="sm" len="sm"/>
          </a:ln>
        </p:spPr>
      </p:cxnSp>
      <p:cxnSp>
        <p:nvCxnSpPr>
          <p:cNvPr id="1015" name="Google Shape;1015;gd5c5d705b8_6_54"/>
          <p:cNvCxnSpPr/>
          <p:nvPr/>
        </p:nvCxnSpPr>
        <p:spPr>
          <a:xfrm rot="10800000" flipH="1">
            <a:off x="6883662" y="2125800"/>
            <a:ext cx="1461" cy="334800"/>
          </a:xfrm>
          <a:prstGeom prst="straightConnector1">
            <a:avLst/>
          </a:prstGeom>
          <a:noFill/>
          <a:ln w="18350" cap="flat" cmpd="sng">
            <a:solidFill>
              <a:srgbClr val="FF6600"/>
            </a:solidFill>
            <a:prstDash val="solid"/>
            <a:round/>
            <a:headEnd type="none" w="sm" len="sm"/>
            <a:tailEnd type="none" w="sm" len="sm"/>
          </a:ln>
        </p:spPr>
      </p:cxnSp>
      <p:cxnSp>
        <p:nvCxnSpPr>
          <p:cNvPr id="1016" name="Google Shape;1016;gd5c5d705b8_6_54"/>
          <p:cNvCxnSpPr/>
          <p:nvPr/>
        </p:nvCxnSpPr>
        <p:spPr>
          <a:xfrm>
            <a:off x="6641899" y="2125800"/>
            <a:ext cx="1826" cy="77760"/>
          </a:xfrm>
          <a:prstGeom prst="straightConnector1">
            <a:avLst/>
          </a:prstGeom>
          <a:noFill/>
          <a:ln w="18350" cap="flat" cmpd="sng">
            <a:solidFill>
              <a:srgbClr val="FF6600"/>
            </a:solidFill>
            <a:prstDash val="solid"/>
            <a:round/>
            <a:headEnd type="none" w="sm" len="sm"/>
            <a:tailEnd type="none" w="sm" len="sm"/>
          </a:ln>
        </p:spPr>
      </p:cxnSp>
      <p:cxnSp>
        <p:nvCxnSpPr>
          <p:cNvPr id="1017" name="Google Shape;1017;gd5c5d705b8_6_54"/>
          <p:cNvCxnSpPr/>
          <p:nvPr/>
        </p:nvCxnSpPr>
        <p:spPr>
          <a:xfrm>
            <a:off x="6704714" y="2125800"/>
            <a:ext cx="1461" cy="34920"/>
          </a:xfrm>
          <a:prstGeom prst="straightConnector1">
            <a:avLst/>
          </a:prstGeom>
          <a:noFill/>
          <a:ln w="18350" cap="flat" cmpd="sng">
            <a:solidFill>
              <a:srgbClr val="FF6600"/>
            </a:solidFill>
            <a:prstDash val="solid"/>
            <a:round/>
            <a:headEnd type="none" w="sm" len="sm"/>
            <a:tailEnd type="none" w="sm" len="sm"/>
          </a:ln>
        </p:spPr>
      </p:cxnSp>
      <p:cxnSp>
        <p:nvCxnSpPr>
          <p:cNvPr id="1018" name="Google Shape;1018;gd5c5d705b8_6_54"/>
          <p:cNvCxnSpPr/>
          <p:nvPr/>
        </p:nvCxnSpPr>
        <p:spPr>
          <a:xfrm>
            <a:off x="7117024" y="2125800"/>
            <a:ext cx="1461" cy="34920"/>
          </a:xfrm>
          <a:prstGeom prst="straightConnector1">
            <a:avLst/>
          </a:prstGeom>
          <a:noFill/>
          <a:ln w="18350" cap="flat" cmpd="sng">
            <a:solidFill>
              <a:srgbClr val="FF6600"/>
            </a:solidFill>
            <a:prstDash val="solid"/>
            <a:round/>
            <a:headEnd type="none" w="sm" len="sm"/>
            <a:tailEnd type="none" w="sm" len="sm"/>
          </a:ln>
        </p:spPr>
      </p:cxnSp>
      <p:sp>
        <p:nvSpPr>
          <p:cNvPr id="1019" name="Google Shape;1019;gd5c5d705b8_6_54"/>
          <p:cNvSpPr/>
          <p:nvPr/>
        </p:nvSpPr>
        <p:spPr>
          <a:xfrm rot="-1897919">
            <a:off x="7067385" y="1154471"/>
            <a:ext cx="380115" cy="379541"/>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020" name="Google Shape;1020;gd5c5d705b8_6_54"/>
          <p:cNvSpPr/>
          <p:nvPr/>
        </p:nvSpPr>
        <p:spPr>
          <a:xfrm>
            <a:off x="8271783" y="1219320"/>
            <a:ext cx="379807" cy="379440"/>
          </a:xfrm>
          <a:prstGeom prst="ellipse">
            <a:avLst/>
          </a:prstGeom>
          <a:solidFill>
            <a:srgbClr val="FF33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021" name="Google Shape;1021;gd5c5d705b8_6_54"/>
          <p:cNvSpPr/>
          <p:nvPr/>
        </p:nvSpPr>
        <p:spPr>
          <a:xfrm>
            <a:off x="7638893" y="1852560"/>
            <a:ext cx="379807" cy="380880"/>
          </a:xfrm>
          <a:prstGeom prst="ellipse">
            <a:avLst/>
          </a:prstGeom>
          <a:solidFill>
            <a:srgbClr val="FF66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cxnSp>
        <p:nvCxnSpPr>
          <p:cNvPr id="1022" name="Google Shape;1022;gd5c5d705b8_6_54"/>
          <p:cNvCxnSpPr>
            <a:stCxn id="1021" idx="1"/>
            <a:endCxn id="1019" idx="4"/>
          </p:cNvCxnSpPr>
          <p:nvPr/>
        </p:nvCxnSpPr>
        <p:spPr>
          <a:xfrm rot="10800000">
            <a:off x="7359114" y="1504539"/>
            <a:ext cx="335400" cy="403800"/>
          </a:xfrm>
          <a:prstGeom prst="straightConnector1">
            <a:avLst/>
          </a:prstGeom>
          <a:noFill/>
          <a:ln w="9525" cap="flat" cmpd="sng">
            <a:solidFill>
              <a:srgbClr val="000000"/>
            </a:solidFill>
            <a:prstDash val="solid"/>
            <a:round/>
            <a:headEnd type="none" w="sm" len="sm"/>
            <a:tailEnd type="none" w="sm" len="sm"/>
          </a:ln>
        </p:spPr>
      </p:cxnSp>
      <p:cxnSp>
        <p:nvCxnSpPr>
          <p:cNvPr id="1023" name="Google Shape;1023;gd5c5d705b8_6_54"/>
          <p:cNvCxnSpPr>
            <a:stCxn id="1021" idx="7"/>
            <a:endCxn id="1020" idx="3"/>
          </p:cNvCxnSpPr>
          <p:nvPr/>
        </p:nvCxnSpPr>
        <p:spPr>
          <a:xfrm rot="10800000" flipH="1">
            <a:off x="7963078" y="1543239"/>
            <a:ext cx="364200" cy="365100"/>
          </a:xfrm>
          <a:prstGeom prst="straightConnector1">
            <a:avLst/>
          </a:prstGeom>
          <a:noFill/>
          <a:ln w="9525" cap="flat" cmpd="sng">
            <a:solidFill>
              <a:srgbClr val="000000"/>
            </a:solidFill>
            <a:prstDash val="solid"/>
            <a:round/>
            <a:headEnd type="none" w="sm" len="sm"/>
            <a:tailEnd type="none" w="sm" len="sm"/>
          </a:ln>
        </p:spPr>
      </p:cxnSp>
      <p:cxnSp>
        <p:nvCxnSpPr>
          <p:cNvPr id="1024" name="Google Shape;1024;gd5c5d705b8_6_54"/>
          <p:cNvCxnSpPr/>
          <p:nvPr/>
        </p:nvCxnSpPr>
        <p:spPr>
          <a:xfrm>
            <a:off x="8543856" y="2127240"/>
            <a:ext cx="840688" cy="1440"/>
          </a:xfrm>
          <a:prstGeom prst="straightConnector1">
            <a:avLst/>
          </a:prstGeom>
          <a:noFill/>
          <a:ln w="18350" cap="flat" cmpd="sng">
            <a:solidFill>
              <a:srgbClr val="000000"/>
            </a:solidFill>
            <a:prstDash val="solid"/>
            <a:round/>
            <a:headEnd type="none" w="sm" len="sm"/>
            <a:tailEnd type="none" w="sm" len="sm"/>
          </a:ln>
        </p:spPr>
      </p:cxnSp>
      <p:cxnSp>
        <p:nvCxnSpPr>
          <p:cNvPr id="1025" name="Google Shape;1025;gd5c5d705b8_6_54"/>
          <p:cNvCxnSpPr/>
          <p:nvPr/>
        </p:nvCxnSpPr>
        <p:spPr>
          <a:xfrm>
            <a:off x="8759689" y="2043000"/>
            <a:ext cx="1461" cy="84240"/>
          </a:xfrm>
          <a:prstGeom prst="straightConnector1">
            <a:avLst/>
          </a:prstGeom>
          <a:noFill/>
          <a:ln w="18350" cap="flat" cmpd="sng">
            <a:solidFill>
              <a:srgbClr val="FF3300"/>
            </a:solidFill>
            <a:prstDash val="solid"/>
            <a:round/>
            <a:headEnd type="none" w="sm" len="sm"/>
            <a:tailEnd type="none" w="sm" len="sm"/>
          </a:ln>
        </p:spPr>
      </p:cxnSp>
      <p:cxnSp>
        <p:nvCxnSpPr>
          <p:cNvPr id="1026" name="Google Shape;1026;gd5c5d705b8_6_54"/>
          <p:cNvCxnSpPr/>
          <p:nvPr/>
        </p:nvCxnSpPr>
        <p:spPr>
          <a:xfrm rot="10800000" flipH="1">
            <a:off x="8701621" y="1829880"/>
            <a:ext cx="1826" cy="298440"/>
          </a:xfrm>
          <a:prstGeom prst="straightConnector1">
            <a:avLst/>
          </a:prstGeom>
          <a:noFill/>
          <a:ln w="18350" cap="flat" cmpd="sng">
            <a:solidFill>
              <a:srgbClr val="FF3300"/>
            </a:solidFill>
            <a:prstDash val="solid"/>
            <a:round/>
            <a:headEnd type="none" w="sm" len="sm"/>
            <a:tailEnd type="none" w="sm" len="sm"/>
          </a:ln>
        </p:spPr>
      </p:cxnSp>
      <p:cxnSp>
        <p:nvCxnSpPr>
          <p:cNvPr id="1027" name="Google Shape;1027;gd5c5d705b8_6_54"/>
          <p:cNvCxnSpPr/>
          <p:nvPr/>
        </p:nvCxnSpPr>
        <p:spPr>
          <a:xfrm rot="10800000" flipH="1">
            <a:off x="9015693" y="2007720"/>
            <a:ext cx="1461" cy="120600"/>
          </a:xfrm>
          <a:prstGeom prst="straightConnector1">
            <a:avLst/>
          </a:prstGeom>
          <a:noFill/>
          <a:ln w="18350" cap="flat" cmpd="sng">
            <a:solidFill>
              <a:srgbClr val="FF3300"/>
            </a:solidFill>
            <a:prstDash val="solid"/>
            <a:round/>
            <a:headEnd type="none" w="sm" len="sm"/>
            <a:tailEnd type="none" w="sm" len="sm"/>
          </a:ln>
        </p:spPr>
      </p:cxnSp>
      <p:cxnSp>
        <p:nvCxnSpPr>
          <p:cNvPr id="1028" name="Google Shape;1028;gd5c5d705b8_6_54"/>
          <p:cNvCxnSpPr/>
          <p:nvPr/>
        </p:nvCxnSpPr>
        <p:spPr>
          <a:xfrm rot="10800000" flipH="1">
            <a:off x="9175286" y="2000160"/>
            <a:ext cx="1461" cy="130320"/>
          </a:xfrm>
          <a:prstGeom prst="straightConnector1">
            <a:avLst/>
          </a:prstGeom>
          <a:noFill/>
          <a:ln w="18350" cap="flat" cmpd="sng">
            <a:solidFill>
              <a:srgbClr val="FF3300"/>
            </a:solidFill>
            <a:prstDash val="solid"/>
            <a:round/>
            <a:headEnd type="none" w="sm" len="sm"/>
            <a:tailEnd type="none" w="sm" len="sm"/>
          </a:ln>
        </p:spPr>
      </p:cxnSp>
      <p:cxnSp>
        <p:nvCxnSpPr>
          <p:cNvPr id="1029" name="Google Shape;1029;gd5c5d705b8_6_54"/>
          <p:cNvCxnSpPr/>
          <p:nvPr/>
        </p:nvCxnSpPr>
        <p:spPr>
          <a:xfrm rot="10800000" flipH="1">
            <a:off x="9015693" y="2124000"/>
            <a:ext cx="1461" cy="171360"/>
          </a:xfrm>
          <a:prstGeom prst="straightConnector1">
            <a:avLst/>
          </a:prstGeom>
          <a:noFill/>
          <a:ln w="18350" cap="flat" cmpd="sng">
            <a:solidFill>
              <a:srgbClr val="FF6600"/>
            </a:solidFill>
            <a:prstDash val="solid"/>
            <a:round/>
            <a:headEnd type="none" w="sm" len="sm"/>
            <a:tailEnd type="none" w="sm" len="sm"/>
          </a:ln>
        </p:spPr>
      </p:cxnSp>
      <p:cxnSp>
        <p:nvCxnSpPr>
          <p:cNvPr id="1030" name="Google Shape;1030;gd5c5d705b8_6_54"/>
          <p:cNvCxnSpPr/>
          <p:nvPr/>
        </p:nvCxnSpPr>
        <p:spPr>
          <a:xfrm rot="10800000" flipH="1">
            <a:off x="9278271" y="2117880"/>
            <a:ext cx="1461" cy="93600"/>
          </a:xfrm>
          <a:prstGeom prst="straightConnector1">
            <a:avLst/>
          </a:prstGeom>
          <a:noFill/>
          <a:ln w="18350" cap="flat" cmpd="sng">
            <a:solidFill>
              <a:srgbClr val="FF6600"/>
            </a:solidFill>
            <a:prstDash val="solid"/>
            <a:round/>
            <a:headEnd type="none" w="sm" len="sm"/>
            <a:tailEnd type="none" w="sm" len="sm"/>
          </a:ln>
        </p:spPr>
      </p:cxnSp>
      <p:cxnSp>
        <p:nvCxnSpPr>
          <p:cNvPr id="1031" name="Google Shape;1031;gd5c5d705b8_6_54"/>
          <p:cNvCxnSpPr/>
          <p:nvPr/>
        </p:nvCxnSpPr>
        <p:spPr>
          <a:xfrm rot="10800000" flipH="1">
            <a:off x="8941557" y="1760400"/>
            <a:ext cx="1826" cy="401760"/>
          </a:xfrm>
          <a:prstGeom prst="straightConnector1">
            <a:avLst/>
          </a:prstGeom>
          <a:noFill/>
          <a:ln w="18350" cap="flat" cmpd="sng">
            <a:solidFill>
              <a:srgbClr val="FF3300"/>
            </a:solidFill>
            <a:prstDash val="solid"/>
            <a:round/>
            <a:headEnd type="none" w="sm" len="sm"/>
            <a:tailEnd type="none" w="sm" len="sm"/>
          </a:ln>
        </p:spPr>
      </p:cxnSp>
      <p:cxnSp>
        <p:nvCxnSpPr>
          <p:cNvPr id="1032" name="Google Shape;1032;gd5c5d705b8_6_54"/>
          <p:cNvCxnSpPr/>
          <p:nvPr/>
        </p:nvCxnSpPr>
        <p:spPr>
          <a:xfrm rot="10800000" flipH="1">
            <a:off x="8941557" y="2125800"/>
            <a:ext cx="1826" cy="334800"/>
          </a:xfrm>
          <a:prstGeom prst="straightConnector1">
            <a:avLst/>
          </a:prstGeom>
          <a:noFill/>
          <a:ln w="18350" cap="flat" cmpd="sng">
            <a:solidFill>
              <a:srgbClr val="FF6600"/>
            </a:solidFill>
            <a:prstDash val="solid"/>
            <a:round/>
            <a:headEnd type="none" w="sm" len="sm"/>
            <a:tailEnd type="none" w="sm" len="sm"/>
          </a:ln>
        </p:spPr>
      </p:cxnSp>
      <p:cxnSp>
        <p:nvCxnSpPr>
          <p:cNvPr id="1033" name="Google Shape;1033;gd5c5d705b8_6_54"/>
          <p:cNvCxnSpPr/>
          <p:nvPr/>
        </p:nvCxnSpPr>
        <p:spPr>
          <a:xfrm>
            <a:off x="8700162" y="2125800"/>
            <a:ext cx="1461" cy="77760"/>
          </a:xfrm>
          <a:prstGeom prst="straightConnector1">
            <a:avLst/>
          </a:prstGeom>
          <a:noFill/>
          <a:ln w="18350" cap="flat" cmpd="sng">
            <a:solidFill>
              <a:srgbClr val="FF6600"/>
            </a:solidFill>
            <a:prstDash val="solid"/>
            <a:round/>
            <a:headEnd type="none" w="sm" len="sm"/>
            <a:tailEnd type="none" w="sm" len="sm"/>
          </a:ln>
        </p:spPr>
      </p:cxnSp>
      <p:cxnSp>
        <p:nvCxnSpPr>
          <p:cNvPr id="1034" name="Google Shape;1034;gd5c5d705b8_6_54"/>
          <p:cNvCxnSpPr/>
          <p:nvPr/>
        </p:nvCxnSpPr>
        <p:spPr>
          <a:xfrm>
            <a:off x="8761149" y="2125800"/>
            <a:ext cx="1826" cy="34920"/>
          </a:xfrm>
          <a:prstGeom prst="straightConnector1">
            <a:avLst/>
          </a:prstGeom>
          <a:noFill/>
          <a:ln w="18350" cap="flat" cmpd="sng">
            <a:solidFill>
              <a:srgbClr val="FF6600"/>
            </a:solidFill>
            <a:prstDash val="solid"/>
            <a:round/>
            <a:headEnd type="none" w="sm" len="sm"/>
            <a:tailEnd type="none" w="sm" len="sm"/>
          </a:ln>
        </p:spPr>
      </p:cxnSp>
      <p:cxnSp>
        <p:nvCxnSpPr>
          <p:cNvPr id="1035" name="Google Shape;1035;gd5c5d705b8_6_54"/>
          <p:cNvCxnSpPr/>
          <p:nvPr/>
        </p:nvCxnSpPr>
        <p:spPr>
          <a:xfrm>
            <a:off x="9175286" y="2125800"/>
            <a:ext cx="1461" cy="34920"/>
          </a:xfrm>
          <a:prstGeom prst="straightConnector1">
            <a:avLst/>
          </a:prstGeom>
          <a:noFill/>
          <a:ln w="18350" cap="flat" cmpd="sng">
            <a:solidFill>
              <a:srgbClr val="FF6600"/>
            </a:solidFill>
            <a:prstDash val="solid"/>
            <a:round/>
            <a:headEnd type="none" w="sm" len="sm"/>
            <a:tailEnd type="none" w="sm" len="sm"/>
          </a:ln>
        </p:spPr>
      </p:cxnSp>
      <p:sp>
        <p:nvSpPr>
          <p:cNvPr id="1036" name="Google Shape;1036;gd5c5d705b8_6_54"/>
          <p:cNvSpPr/>
          <p:nvPr/>
        </p:nvSpPr>
        <p:spPr>
          <a:xfrm>
            <a:off x="7062243" y="754200"/>
            <a:ext cx="1866532" cy="3157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9400" rIns="90000" bIns="45000" anchor="t" anchorCtr="0">
            <a:noAutofit/>
          </a:bodyPr>
          <a:lstStyle/>
          <a:p>
            <a:pPr>
              <a:lnSpc>
                <a:spcPct val="93000"/>
              </a:lnSpc>
              <a:buClr>
                <a:srgbClr val="000000"/>
              </a:buClr>
            </a:pPr>
            <a:r>
              <a:rPr lang="en-US" sz="1600" b="1" kern="0">
                <a:solidFill>
                  <a:srgbClr val="000000"/>
                </a:solidFill>
                <a:latin typeface="Times new roman"/>
                <a:ea typeface="Times new roman"/>
                <a:cs typeface="Times new roman"/>
                <a:sym typeface="Times new roman"/>
              </a:rPr>
              <a:t>Molecular network</a:t>
            </a:r>
            <a:endParaRPr sz="1600" kern="0">
              <a:solidFill>
                <a:srgbClr val="000000"/>
              </a:solidFill>
              <a:latin typeface="Arial"/>
              <a:ea typeface="Arial"/>
              <a:cs typeface="Arial"/>
              <a:sym typeface="Arial"/>
            </a:endParaRPr>
          </a:p>
        </p:txBody>
      </p:sp>
      <p:cxnSp>
        <p:nvCxnSpPr>
          <p:cNvPr id="1037" name="Google Shape;1037;gd5c5d705b8_6_54"/>
          <p:cNvCxnSpPr/>
          <p:nvPr/>
        </p:nvCxnSpPr>
        <p:spPr>
          <a:xfrm rot="10800000" flipH="1">
            <a:off x="7115563" y="1681200"/>
            <a:ext cx="331601" cy="169920"/>
          </a:xfrm>
          <a:prstGeom prst="straightConnector1">
            <a:avLst/>
          </a:prstGeom>
          <a:noFill/>
          <a:ln w="9525" cap="flat" cmpd="sng">
            <a:solidFill>
              <a:srgbClr val="000000"/>
            </a:solidFill>
            <a:prstDash val="solid"/>
            <a:round/>
            <a:headEnd type="none" w="sm" len="sm"/>
            <a:tailEnd type="triangle" w="med" len="med"/>
          </a:ln>
        </p:spPr>
      </p:cxnSp>
      <p:cxnSp>
        <p:nvCxnSpPr>
          <p:cNvPr id="1038" name="Google Shape;1038;gd5c5d705b8_6_54"/>
          <p:cNvCxnSpPr/>
          <p:nvPr/>
        </p:nvCxnSpPr>
        <p:spPr>
          <a:xfrm rot="10800000">
            <a:off x="8272879" y="1687320"/>
            <a:ext cx="301289" cy="223560"/>
          </a:xfrm>
          <a:prstGeom prst="straightConnector1">
            <a:avLst/>
          </a:prstGeom>
          <a:noFill/>
          <a:ln w="9525" cap="flat" cmpd="sng">
            <a:solidFill>
              <a:srgbClr val="000000"/>
            </a:solidFill>
            <a:prstDash val="solid"/>
            <a:round/>
            <a:headEnd type="none" w="sm" len="sm"/>
            <a:tailEnd type="triangle" w="med" len="med"/>
          </a:ln>
        </p:spPr>
      </p:cxnSp>
      <p:cxnSp>
        <p:nvCxnSpPr>
          <p:cNvPr id="1039" name="Google Shape;1039;gd5c5d705b8_6_54"/>
          <p:cNvCxnSpPr/>
          <p:nvPr/>
        </p:nvCxnSpPr>
        <p:spPr>
          <a:xfrm flipH="1">
            <a:off x="7843404" y="3700440"/>
            <a:ext cx="418518" cy="1440"/>
          </a:xfrm>
          <a:prstGeom prst="straightConnector1">
            <a:avLst/>
          </a:prstGeom>
          <a:noFill/>
          <a:ln w="9525" cap="flat" cmpd="sng">
            <a:solidFill>
              <a:srgbClr val="000000"/>
            </a:solidFill>
            <a:prstDash val="solid"/>
            <a:round/>
            <a:headEnd type="none" w="sm" len="sm"/>
            <a:tailEnd type="triangle" w="med" len="med"/>
          </a:ln>
        </p:spPr>
      </p:cxnSp>
      <p:cxnSp>
        <p:nvCxnSpPr>
          <p:cNvPr id="1040" name="Google Shape;1040;gd5c5d705b8_6_54"/>
          <p:cNvCxnSpPr/>
          <p:nvPr/>
        </p:nvCxnSpPr>
        <p:spPr>
          <a:xfrm>
            <a:off x="4432445" y="3929040"/>
            <a:ext cx="1658734" cy="1440"/>
          </a:xfrm>
          <a:prstGeom prst="straightConnector1">
            <a:avLst/>
          </a:prstGeom>
          <a:noFill/>
          <a:ln w="9525" cap="flat" cmpd="sng">
            <a:solidFill>
              <a:srgbClr val="000000"/>
            </a:solidFill>
            <a:prstDash val="solid"/>
            <a:round/>
            <a:headEnd type="none" w="sm" len="sm"/>
            <a:tailEnd type="triangle" w="med" len="med"/>
          </a:ln>
        </p:spPr>
      </p:cxnSp>
      <p:cxnSp>
        <p:nvCxnSpPr>
          <p:cNvPr id="1041" name="Google Shape;1041;gd5c5d705b8_6_54"/>
          <p:cNvCxnSpPr/>
          <p:nvPr/>
        </p:nvCxnSpPr>
        <p:spPr>
          <a:xfrm rot="10800000" flipH="1">
            <a:off x="4432446" y="1604880"/>
            <a:ext cx="1461" cy="2325600"/>
          </a:xfrm>
          <a:prstGeom prst="straightConnector1">
            <a:avLst/>
          </a:prstGeom>
          <a:noFill/>
          <a:ln w="9525" cap="flat" cmpd="sng">
            <a:solidFill>
              <a:srgbClr val="000000"/>
            </a:solidFill>
            <a:prstDash val="solid"/>
            <a:round/>
            <a:headEnd type="none" w="sm" len="sm"/>
            <a:tailEnd type="none" w="sm" len="sm"/>
          </a:ln>
        </p:spPr>
      </p:cxnSp>
      <p:cxnSp>
        <p:nvCxnSpPr>
          <p:cNvPr id="1042" name="Google Shape;1042;gd5c5d705b8_6_54"/>
          <p:cNvCxnSpPr/>
          <p:nvPr/>
        </p:nvCxnSpPr>
        <p:spPr>
          <a:xfrm>
            <a:off x="4432445" y="1609560"/>
            <a:ext cx="1658734" cy="1800"/>
          </a:xfrm>
          <a:prstGeom prst="straightConnector1">
            <a:avLst/>
          </a:prstGeom>
          <a:noFill/>
          <a:ln w="9525" cap="flat" cmpd="sng">
            <a:solidFill>
              <a:srgbClr val="000000"/>
            </a:solidFill>
            <a:prstDash val="solid"/>
            <a:round/>
            <a:headEnd type="none" w="sm" len="sm"/>
            <a:tailEnd type="triangle" w="med" len="med"/>
          </a:ln>
        </p:spPr>
      </p:cxnSp>
      <p:sp>
        <p:nvSpPr>
          <p:cNvPr id="1043" name="Google Shape;1043;gd5c5d705b8_6_54"/>
          <p:cNvSpPr/>
          <p:nvPr/>
        </p:nvSpPr>
        <p:spPr>
          <a:xfrm>
            <a:off x="4400307" y="1282680"/>
            <a:ext cx="2141892" cy="3160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9400" rIns="90000" bIns="45000" anchor="t" anchorCtr="0">
            <a:noAutofit/>
          </a:bodyPr>
          <a:lstStyle/>
          <a:p>
            <a:pPr>
              <a:lnSpc>
                <a:spcPct val="93000"/>
              </a:lnSpc>
              <a:buClr>
                <a:srgbClr val="000000"/>
              </a:buClr>
            </a:pPr>
            <a:r>
              <a:rPr lang="en-US" sz="1600" b="1" kern="0">
                <a:solidFill>
                  <a:srgbClr val="000000"/>
                </a:solidFill>
                <a:latin typeface="Times new roman"/>
                <a:ea typeface="Times new roman"/>
                <a:cs typeface="Times new roman"/>
                <a:sym typeface="Times new roman"/>
              </a:rPr>
              <a:t>Molecular networking</a:t>
            </a:r>
            <a:endParaRPr sz="1600" kern="0">
              <a:solidFill>
                <a:srgbClr val="000000"/>
              </a:solidFill>
              <a:latin typeface="Arial"/>
              <a:ea typeface="Arial"/>
              <a:cs typeface="Arial"/>
              <a:sym typeface="Arial"/>
            </a:endParaRPr>
          </a:p>
        </p:txBody>
      </p:sp>
      <p:sp>
        <p:nvSpPr>
          <p:cNvPr id="2" name="Rectangle 1">
            <a:extLst>
              <a:ext uri="{FF2B5EF4-FFF2-40B4-BE49-F238E27FC236}">
                <a16:creationId xmlns:a16="http://schemas.microsoft.com/office/drawing/2014/main" id="{253C646E-08A8-BD41-AFB5-03673B10DB7C}"/>
              </a:ext>
            </a:extLst>
          </p:cNvPr>
          <p:cNvSpPr/>
          <p:nvPr/>
        </p:nvSpPr>
        <p:spPr>
          <a:xfrm>
            <a:off x="1896630" y="190484"/>
            <a:ext cx="3867319" cy="46620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buClr>
                <a:srgbClr val="000000"/>
              </a:buClr>
            </a:pPr>
            <a:r>
              <a:rPr lang="en-US" sz="2000" kern="0" dirty="0">
                <a:solidFill>
                  <a:srgbClr val="FFFFFF"/>
                </a:solidFill>
                <a:latin typeface="Arial"/>
                <a:sym typeface="Arial"/>
              </a:rPr>
              <a:t>Network Annotation Propagation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47"/>
        <p:cNvGrpSpPr/>
        <p:nvPr/>
      </p:nvGrpSpPr>
      <p:grpSpPr>
        <a:xfrm>
          <a:off x="0" y="0"/>
          <a:ext cx="0" cy="0"/>
          <a:chOff x="0" y="0"/>
          <a:chExt cx="0" cy="0"/>
        </a:xfrm>
      </p:grpSpPr>
      <p:cxnSp>
        <p:nvCxnSpPr>
          <p:cNvPr id="1048" name="Google Shape;1048;gd5c5d705b8_6_136"/>
          <p:cNvCxnSpPr/>
          <p:nvPr/>
        </p:nvCxnSpPr>
        <p:spPr>
          <a:xfrm>
            <a:off x="2240520" y="3790800"/>
            <a:ext cx="1694158" cy="1800"/>
          </a:xfrm>
          <a:prstGeom prst="straightConnector1">
            <a:avLst/>
          </a:prstGeom>
          <a:noFill/>
          <a:ln w="18350" cap="flat" cmpd="sng">
            <a:solidFill>
              <a:srgbClr val="000000"/>
            </a:solidFill>
            <a:prstDash val="solid"/>
            <a:round/>
            <a:headEnd type="none" w="sm" len="sm"/>
            <a:tailEnd type="none" w="sm" len="sm"/>
          </a:ln>
        </p:spPr>
      </p:cxnSp>
      <p:cxnSp>
        <p:nvCxnSpPr>
          <p:cNvPr id="1049" name="Google Shape;1049;gd5c5d705b8_6_136"/>
          <p:cNvCxnSpPr/>
          <p:nvPr/>
        </p:nvCxnSpPr>
        <p:spPr>
          <a:xfrm>
            <a:off x="2345334" y="3559320"/>
            <a:ext cx="1461" cy="231480"/>
          </a:xfrm>
          <a:prstGeom prst="straightConnector1">
            <a:avLst/>
          </a:prstGeom>
          <a:noFill/>
          <a:ln w="18350" cap="flat" cmpd="sng">
            <a:solidFill>
              <a:srgbClr val="000000"/>
            </a:solidFill>
            <a:prstDash val="solid"/>
            <a:round/>
            <a:headEnd type="none" w="sm" len="sm"/>
            <a:tailEnd type="none" w="sm" len="sm"/>
          </a:ln>
        </p:spPr>
      </p:cxnSp>
      <p:cxnSp>
        <p:nvCxnSpPr>
          <p:cNvPr id="1050" name="Google Shape;1050;gd5c5d705b8_6_136"/>
          <p:cNvCxnSpPr/>
          <p:nvPr/>
        </p:nvCxnSpPr>
        <p:spPr>
          <a:xfrm rot="10800000" flipH="1">
            <a:off x="2557879" y="2974680"/>
            <a:ext cx="1461" cy="817560"/>
          </a:xfrm>
          <a:prstGeom prst="straightConnector1">
            <a:avLst/>
          </a:prstGeom>
          <a:noFill/>
          <a:ln w="18350" cap="flat" cmpd="sng">
            <a:solidFill>
              <a:srgbClr val="000000"/>
            </a:solidFill>
            <a:prstDash val="solid"/>
            <a:round/>
            <a:headEnd type="none" w="sm" len="sm"/>
            <a:tailEnd type="none" w="sm" len="sm"/>
          </a:ln>
        </p:spPr>
      </p:cxnSp>
      <p:cxnSp>
        <p:nvCxnSpPr>
          <p:cNvPr id="1051" name="Google Shape;1051;gd5c5d705b8_6_136"/>
          <p:cNvCxnSpPr/>
          <p:nvPr/>
        </p:nvCxnSpPr>
        <p:spPr>
          <a:xfrm rot="10800000" flipH="1">
            <a:off x="2875237" y="2511000"/>
            <a:ext cx="1461" cy="1281240"/>
          </a:xfrm>
          <a:prstGeom prst="straightConnector1">
            <a:avLst/>
          </a:prstGeom>
          <a:noFill/>
          <a:ln w="18350" cap="flat" cmpd="sng">
            <a:solidFill>
              <a:srgbClr val="000000"/>
            </a:solidFill>
            <a:prstDash val="solid"/>
            <a:round/>
            <a:headEnd type="none" w="sm" len="sm"/>
            <a:tailEnd type="none" w="sm" len="sm"/>
          </a:ln>
        </p:spPr>
      </p:cxnSp>
      <p:cxnSp>
        <p:nvCxnSpPr>
          <p:cNvPr id="1052" name="Google Shape;1052;gd5c5d705b8_6_136"/>
          <p:cNvCxnSpPr/>
          <p:nvPr/>
        </p:nvCxnSpPr>
        <p:spPr>
          <a:xfrm rot="10800000" flipH="1">
            <a:off x="3192229" y="3323880"/>
            <a:ext cx="1826" cy="468360"/>
          </a:xfrm>
          <a:prstGeom prst="straightConnector1">
            <a:avLst/>
          </a:prstGeom>
          <a:noFill/>
          <a:ln w="18350" cap="flat" cmpd="sng">
            <a:solidFill>
              <a:srgbClr val="000000"/>
            </a:solidFill>
            <a:prstDash val="solid"/>
            <a:round/>
            <a:headEnd type="none" w="sm" len="sm"/>
            <a:tailEnd type="none" w="sm" len="sm"/>
          </a:ln>
        </p:spPr>
      </p:cxnSp>
      <p:cxnSp>
        <p:nvCxnSpPr>
          <p:cNvPr id="1053" name="Google Shape;1053;gd5c5d705b8_6_136"/>
          <p:cNvCxnSpPr/>
          <p:nvPr/>
        </p:nvCxnSpPr>
        <p:spPr>
          <a:xfrm rot="10800000" flipH="1">
            <a:off x="3722133" y="3439800"/>
            <a:ext cx="1826" cy="352440"/>
          </a:xfrm>
          <a:prstGeom prst="straightConnector1">
            <a:avLst/>
          </a:prstGeom>
          <a:noFill/>
          <a:ln w="18350" cap="flat" cmpd="sng">
            <a:solidFill>
              <a:srgbClr val="000000"/>
            </a:solidFill>
            <a:prstDash val="solid"/>
            <a:round/>
            <a:headEnd type="none" w="sm" len="sm"/>
            <a:tailEnd type="none" w="sm" len="sm"/>
          </a:ln>
        </p:spPr>
      </p:cxnSp>
      <p:cxnSp>
        <p:nvCxnSpPr>
          <p:cNvPr id="1054" name="Google Shape;1054;gd5c5d705b8_6_136"/>
          <p:cNvCxnSpPr/>
          <p:nvPr/>
        </p:nvCxnSpPr>
        <p:spPr>
          <a:xfrm>
            <a:off x="2322690" y="3836880"/>
            <a:ext cx="1694158" cy="1800"/>
          </a:xfrm>
          <a:prstGeom prst="straightConnector1">
            <a:avLst/>
          </a:prstGeom>
          <a:noFill/>
          <a:ln w="18350" cap="flat" cmpd="sng">
            <a:solidFill>
              <a:srgbClr val="000000"/>
            </a:solidFill>
            <a:prstDash val="solid"/>
            <a:round/>
            <a:headEnd type="none" w="sm" len="sm"/>
            <a:tailEnd type="none" w="sm" len="sm"/>
          </a:ln>
        </p:spPr>
      </p:cxnSp>
      <p:cxnSp>
        <p:nvCxnSpPr>
          <p:cNvPr id="1055" name="Google Shape;1055;gd5c5d705b8_6_136"/>
          <p:cNvCxnSpPr/>
          <p:nvPr/>
        </p:nvCxnSpPr>
        <p:spPr>
          <a:xfrm>
            <a:off x="2428963" y="3605040"/>
            <a:ext cx="1826" cy="231840"/>
          </a:xfrm>
          <a:prstGeom prst="straightConnector1">
            <a:avLst/>
          </a:prstGeom>
          <a:noFill/>
          <a:ln w="18350" cap="flat" cmpd="sng">
            <a:solidFill>
              <a:srgbClr val="000000"/>
            </a:solidFill>
            <a:prstDash val="solid"/>
            <a:round/>
            <a:headEnd type="none" w="sm" len="sm"/>
            <a:tailEnd type="none" w="sm" len="sm"/>
          </a:ln>
        </p:spPr>
      </p:cxnSp>
      <p:cxnSp>
        <p:nvCxnSpPr>
          <p:cNvPr id="1056" name="Google Shape;1056;gd5c5d705b8_6_136"/>
          <p:cNvCxnSpPr/>
          <p:nvPr/>
        </p:nvCxnSpPr>
        <p:spPr>
          <a:xfrm rot="10800000" flipH="1">
            <a:off x="2641509" y="3020760"/>
            <a:ext cx="1826" cy="817560"/>
          </a:xfrm>
          <a:prstGeom prst="straightConnector1">
            <a:avLst/>
          </a:prstGeom>
          <a:noFill/>
          <a:ln w="18350" cap="flat" cmpd="sng">
            <a:solidFill>
              <a:srgbClr val="000000"/>
            </a:solidFill>
            <a:prstDash val="solid"/>
            <a:round/>
            <a:headEnd type="none" w="sm" len="sm"/>
            <a:tailEnd type="none" w="sm" len="sm"/>
          </a:ln>
        </p:spPr>
      </p:cxnSp>
      <p:cxnSp>
        <p:nvCxnSpPr>
          <p:cNvPr id="1057" name="Google Shape;1057;gd5c5d705b8_6_136"/>
          <p:cNvCxnSpPr/>
          <p:nvPr/>
        </p:nvCxnSpPr>
        <p:spPr>
          <a:xfrm rot="10800000" flipH="1">
            <a:off x="2958868" y="2557080"/>
            <a:ext cx="1461" cy="1281240"/>
          </a:xfrm>
          <a:prstGeom prst="straightConnector1">
            <a:avLst/>
          </a:prstGeom>
          <a:noFill/>
          <a:ln w="18350" cap="flat" cmpd="sng">
            <a:solidFill>
              <a:srgbClr val="000000"/>
            </a:solidFill>
            <a:prstDash val="solid"/>
            <a:round/>
            <a:headEnd type="none" w="sm" len="sm"/>
            <a:tailEnd type="none" w="sm" len="sm"/>
          </a:ln>
        </p:spPr>
      </p:cxnSp>
      <p:cxnSp>
        <p:nvCxnSpPr>
          <p:cNvPr id="1058" name="Google Shape;1058;gd5c5d705b8_6_136"/>
          <p:cNvCxnSpPr/>
          <p:nvPr/>
        </p:nvCxnSpPr>
        <p:spPr>
          <a:xfrm rot="10800000" flipH="1">
            <a:off x="3276226" y="3369960"/>
            <a:ext cx="1461" cy="468360"/>
          </a:xfrm>
          <a:prstGeom prst="straightConnector1">
            <a:avLst/>
          </a:prstGeom>
          <a:noFill/>
          <a:ln w="18350" cap="flat" cmpd="sng">
            <a:solidFill>
              <a:srgbClr val="000000"/>
            </a:solidFill>
            <a:prstDash val="solid"/>
            <a:round/>
            <a:headEnd type="none" w="sm" len="sm"/>
            <a:tailEnd type="none" w="sm" len="sm"/>
          </a:ln>
        </p:spPr>
      </p:cxnSp>
      <p:cxnSp>
        <p:nvCxnSpPr>
          <p:cNvPr id="1059" name="Google Shape;1059;gd5c5d705b8_6_136"/>
          <p:cNvCxnSpPr/>
          <p:nvPr/>
        </p:nvCxnSpPr>
        <p:spPr>
          <a:xfrm rot="10800000" flipH="1">
            <a:off x="3806130" y="3485880"/>
            <a:ext cx="1461" cy="352440"/>
          </a:xfrm>
          <a:prstGeom prst="straightConnector1">
            <a:avLst/>
          </a:prstGeom>
          <a:noFill/>
          <a:ln w="18350" cap="flat" cmpd="sng">
            <a:solidFill>
              <a:srgbClr val="000000"/>
            </a:solidFill>
            <a:prstDash val="solid"/>
            <a:round/>
            <a:headEnd type="none" w="sm" len="sm"/>
            <a:tailEnd type="none" w="sm" len="sm"/>
          </a:ln>
        </p:spPr>
      </p:cxnSp>
      <p:cxnSp>
        <p:nvCxnSpPr>
          <p:cNvPr id="1060" name="Google Shape;1060;gd5c5d705b8_6_136"/>
          <p:cNvCxnSpPr/>
          <p:nvPr/>
        </p:nvCxnSpPr>
        <p:spPr>
          <a:xfrm>
            <a:off x="2406686" y="3882960"/>
            <a:ext cx="1694158" cy="1800"/>
          </a:xfrm>
          <a:prstGeom prst="straightConnector1">
            <a:avLst/>
          </a:prstGeom>
          <a:noFill/>
          <a:ln w="18350" cap="flat" cmpd="sng">
            <a:solidFill>
              <a:srgbClr val="000000"/>
            </a:solidFill>
            <a:prstDash val="solid"/>
            <a:round/>
            <a:headEnd type="none" w="sm" len="sm"/>
            <a:tailEnd type="none" w="sm" len="sm"/>
          </a:ln>
        </p:spPr>
      </p:cxnSp>
      <p:cxnSp>
        <p:nvCxnSpPr>
          <p:cNvPr id="1061" name="Google Shape;1061;gd5c5d705b8_6_136"/>
          <p:cNvCxnSpPr/>
          <p:nvPr/>
        </p:nvCxnSpPr>
        <p:spPr>
          <a:xfrm>
            <a:off x="2512960" y="3649680"/>
            <a:ext cx="1461" cy="231840"/>
          </a:xfrm>
          <a:prstGeom prst="straightConnector1">
            <a:avLst/>
          </a:prstGeom>
          <a:noFill/>
          <a:ln w="18350" cap="flat" cmpd="sng">
            <a:solidFill>
              <a:srgbClr val="000000"/>
            </a:solidFill>
            <a:prstDash val="solid"/>
            <a:round/>
            <a:headEnd type="none" w="sm" len="sm"/>
            <a:tailEnd type="none" w="sm" len="sm"/>
          </a:ln>
        </p:spPr>
      </p:cxnSp>
      <p:cxnSp>
        <p:nvCxnSpPr>
          <p:cNvPr id="1062" name="Google Shape;1062;gd5c5d705b8_6_136"/>
          <p:cNvCxnSpPr/>
          <p:nvPr/>
        </p:nvCxnSpPr>
        <p:spPr>
          <a:xfrm rot="10800000" flipH="1">
            <a:off x="2723679" y="3066840"/>
            <a:ext cx="1826" cy="817560"/>
          </a:xfrm>
          <a:prstGeom prst="straightConnector1">
            <a:avLst/>
          </a:prstGeom>
          <a:noFill/>
          <a:ln w="18350" cap="flat" cmpd="sng">
            <a:solidFill>
              <a:srgbClr val="000000"/>
            </a:solidFill>
            <a:prstDash val="solid"/>
            <a:round/>
            <a:headEnd type="none" w="sm" len="sm"/>
            <a:tailEnd type="none" w="sm" len="sm"/>
          </a:ln>
        </p:spPr>
      </p:cxnSp>
      <p:cxnSp>
        <p:nvCxnSpPr>
          <p:cNvPr id="1063" name="Google Shape;1063;gd5c5d705b8_6_136"/>
          <p:cNvCxnSpPr/>
          <p:nvPr/>
        </p:nvCxnSpPr>
        <p:spPr>
          <a:xfrm rot="10800000" flipH="1">
            <a:off x="3042497" y="2603160"/>
            <a:ext cx="1826" cy="1281240"/>
          </a:xfrm>
          <a:prstGeom prst="straightConnector1">
            <a:avLst/>
          </a:prstGeom>
          <a:noFill/>
          <a:ln w="18350" cap="flat" cmpd="sng">
            <a:solidFill>
              <a:srgbClr val="000000"/>
            </a:solidFill>
            <a:prstDash val="solid"/>
            <a:round/>
            <a:headEnd type="none" w="sm" len="sm"/>
            <a:tailEnd type="none" w="sm" len="sm"/>
          </a:ln>
        </p:spPr>
      </p:cxnSp>
      <p:cxnSp>
        <p:nvCxnSpPr>
          <p:cNvPr id="1064" name="Google Shape;1064;gd5c5d705b8_6_136"/>
          <p:cNvCxnSpPr/>
          <p:nvPr/>
        </p:nvCxnSpPr>
        <p:spPr>
          <a:xfrm rot="10800000" flipH="1">
            <a:off x="3359856" y="3416040"/>
            <a:ext cx="1461" cy="468360"/>
          </a:xfrm>
          <a:prstGeom prst="straightConnector1">
            <a:avLst/>
          </a:prstGeom>
          <a:noFill/>
          <a:ln w="18350" cap="flat" cmpd="sng">
            <a:solidFill>
              <a:srgbClr val="000000"/>
            </a:solidFill>
            <a:prstDash val="solid"/>
            <a:round/>
            <a:headEnd type="none" w="sm" len="sm"/>
            <a:tailEnd type="none" w="sm" len="sm"/>
          </a:ln>
        </p:spPr>
      </p:cxnSp>
      <p:cxnSp>
        <p:nvCxnSpPr>
          <p:cNvPr id="1065" name="Google Shape;1065;gd5c5d705b8_6_136"/>
          <p:cNvCxnSpPr/>
          <p:nvPr/>
        </p:nvCxnSpPr>
        <p:spPr>
          <a:xfrm rot="10800000" flipH="1">
            <a:off x="3887933" y="3531960"/>
            <a:ext cx="1826" cy="352440"/>
          </a:xfrm>
          <a:prstGeom prst="straightConnector1">
            <a:avLst/>
          </a:prstGeom>
          <a:noFill/>
          <a:ln w="18350" cap="flat" cmpd="sng">
            <a:solidFill>
              <a:srgbClr val="000000"/>
            </a:solidFill>
            <a:prstDash val="solid"/>
            <a:round/>
            <a:headEnd type="none" w="sm" len="sm"/>
            <a:tailEnd type="none" w="sm" len="sm"/>
          </a:ln>
        </p:spPr>
      </p:cxnSp>
      <p:cxnSp>
        <p:nvCxnSpPr>
          <p:cNvPr id="1066" name="Google Shape;1066;gd5c5d705b8_6_136"/>
          <p:cNvCxnSpPr/>
          <p:nvPr/>
        </p:nvCxnSpPr>
        <p:spPr>
          <a:xfrm>
            <a:off x="2490317" y="3929040"/>
            <a:ext cx="1694158" cy="1440"/>
          </a:xfrm>
          <a:prstGeom prst="straightConnector1">
            <a:avLst/>
          </a:prstGeom>
          <a:noFill/>
          <a:ln w="18350" cap="flat" cmpd="sng">
            <a:solidFill>
              <a:srgbClr val="000000"/>
            </a:solidFill>
            <a:prstDash val="solid"/>
            <a:round/>
            <a:headEnd type="none" w="sm" len="sm"/>
            <a:tailEnd type="none" w="sm" len="sm"/>
          </a:ln>
        </p:spPr>
      </p:cxnSp>
      <p:cxnSp>
        <p:nvCxnSpPr>
          <p:cNvPr id="1067" name="Google Shape;1067;gd5c5d705b8_6_136"/>
          <p:cNvCxnSpPr/>
          <p:nvPr/>
        </p:nvCxnSpPr>
        <p:spPr>
          <a:xfrm>
            <a:off x="2596591" y="3695760"/>
            <a:ext cx="1461" cy="231840"/>
          </a:xfrm>
          <a:prstGeom prst="straightConnector1">
            <a:avLst/>
          </a:prstGeom>
          <a:noFill/>
          <a:ln w="18350" cap="flat" cmpd="sng">
            <a:solidFill>
              <a:srgbClr val="000000"/>
            </a:solidFill>
            <a:prstDash val="solid"/>
            <a:round/>
            <a:headEnd type="none" w="sm" len="sm"/>
            <a:tailEnd type="none" w="sm" len="sm"/>
          </a:ln>
        </p:spPr>
      </p:cxnSp>
      <p:cxnSp>
        <p:nvCxnSpPr>
          <p:cNvPr id="1068" name="Google Shape;1068;gd5c5d705b8_6_136"/>
          <p:cNvCxnSpPr/>
          <p:nvPr/>
        </p:nvCxnSpPr>
        <p:spPr>
          <a:xfrm rot="10800000" flipH="1">
            <a:off x="2807676" y="3112560"/>
            <a:ext cx="1461" cy="817560"/>
          </a:xfrm>
          <a:prstGeom prst="straightConnector1">
            <a:avLst/>
          </a:prstGeom>
          <a:noFill/>
          <a:ln w="18350" cap="flat" cmpd="sng">
            <a:solidFill>
              <a:srgbClr val="000000"/>
            </a:solidFill>
            <a:prstDash val="solid"/>
            <a:round/>
            <a:headEnd type="none" w="sm" len="sm"/>
            <a:tailEnd type="none" w="sm" len="sm"/>
          </a:ln>
        </p:spPr>
      </p:cxnSp>
      <p:cxnSp>
        <p:nvCxnSpPr>
          <p:cNvPr id="1069" name="Google Shape;1069;gd5c5d705b8_6_136"/>
          <p:cNvCxnSpPr/>
          <p:nvPr/>
        </p:nvCxnSpPr>
        <p:spPr>
          <a:xfrm rot="10800000" flipH="1">
            <a:off x="3124667" y="2649600"/>
            <a:ext cx="1826" cy="1280880"/>
          </a:xfrm>
          <a:prstGeom prst="straightConnector1">
            <a:avLst/>
          </a:prstGeom>
          <a:noFill/>
          <a:ln w="18350" cap="flat" cmpd="sng">
            <a:solidFill>
              <a:srgbClr val="000000"/>
            </a:solidFill>
            <a:prstDash val="solid"/>
            <a:round/>
            <a:headEnd type="none" w="sm" len="sm"/>
            <a:tailEnd type="none" w="sm" len="sm"/>
          </a:ln>
        </p:spPr>
      </p:cxnSp>
      <p:cxnSp>
        <p:nvCxnSpPr>
          <p:cNvPr id="1070" name="Google Shape;1070;gd5c5d705b8_6_136"/>
          <p:cNvCxnSpPr/>
          <p:nvPr/>
        </p:nvCxnSpPr>
        <p:spPr>
          <a:xfrm rot="10800000" flipH="1">
            <a:off x="3442026" y="3462480"/>
            <a:ext cx="1461" cy="468000"/>
          </a:xfrm>
          <a:prstGeom prst="straightConnector1">
            <a:avLst/>
          </a:prstGeom>
          <a:noFill/>
          <a:ln w="18350" cap="flat" cmpd="sng">
            <a:solidFill>
              <a:srgbClr val="000000"/>
            </a:solidFill>
            <a:prstDash val="solid"/>
            <a:round/>
            <a:headEnd type="none" w="sm" len="sm"/>
            <a:tailEnd type="none" w="sm" len="sm"/>
          </a:ln>
        </p:spPr>
      </p:cxnSp>
      <p:cxnSp>
        <p:nvCxnSpPr>
          <p:cNvPr id="1071" name="Google Shape;1071;gd5c5d705b8_6_136"/>
          <p:cNvCxnSpPr/>
          <p:nvPr/>
        </p:nvCxnSpPr>
        <p:spPr>
          <a:xfrm rot="10800000" flipH="1">
            <a:off x="3971930" y="3578400"/>
            <a:ext cx="1461" cy="352080"/>
          </a:xfrm>
          <a:prstGeom prst="straightConnector1">
            <a:avLst/>
          </a:prstGeom>
          <a:noFill/>
          <a:ln w="18350" cap="flat" cmpd="sng">
            <a:solidFill>
              <a:srgbClr val="000000"/>
            </a:solidFill>
            <a:prstDash val="solid"/>
            <a:round/>
            <a:headEnd type="none" w="sm" len="sm"/>
            <a:tailEnd type="none" w="sm" len="sm"/>
          </a:ln>
        </p:spPr>
      </p:cxnSp>
      <p:sp>
        <p:nvSpPr>
          <p:cNvPr id="1072" name="Google Shape;1072;gd5c5d705b8_6_136"/>
          <p:cNvSpPr/>
          <p:nvPr/>
        </p:nvSpPr>
        <p:spPr>
          <a:xfrm>
            <a:off x="2290553" y="4118040"/>
            <a:ext cx="2201420" cy="3157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9400" rIns="90000" bIns="45000" anchor="t" anchorCtr="0">
            <a:noAutofit/>
          </a:bodyPr>
          <a:lstStyle/>
          <a:p>
            <a:pPr>
              <a:lnSpc>
                <a:spcPct val="93000"/>
              </a:lnSpc>
              <a:buClr>
                <a:srgbClr val="000000"/>
              </a:buClr>
            </a:pPr>
            <a:r>
              <a:rPr lang="en-US" sz="1600" b="1" kern="0">
                <a:solidFill>
                  <a:srgbClr val="000000"/>
                </a:solidFill>
                <a:latin typeface="Times new roman"/>
                <a:ea typeface="Times new roman"/>
                <a:cs typeface="Times new roman"/>
                <a:sym typeface="Times new roman"/>
              </a:rPr>
              <a:t>LC-MSMS experiment</a:t>
            </a:r>
            <a:endParaRPr sz="1600" kern="0">
              <a:solidFill>
                <a:srgbClr val="000000"/>
              </a:solidFill>
              <a:latin typeface="Arial"/>
              <a:ea typeface="Arial"/>
              <a:cs typeface="Arial"/>
              <a:sym typeface="Arial"/>
            </a:endParaRPr>
          </a:p>
        </p:txBody>
      </p:sp>
      <p:sp>
        <p:nvSpPr>
          <p:cNvPr id="1073" name="Google Shape;1073;gd5c5d705b8_6_136"/>
          <p:cNvSpPr/>
          <p:nvPr/>
        </p:nvSpPr>
        <p:spPr>
          <a:xfrm>
            <a:off x="8363448" y="3103560"/>
            <a:ext cx="663567" cy="746280"/>
          </a:xfrm>
          <a:prstGeom prst="can">
            <a:avLst>
              <a:gd name="adj" fmla="val 25000"/>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074" name="Google Shape;1074;gd5c5d705b8_6_136"/>
          <p:cNvSpPr/>
          <p:nvPr/>
        </p:nvSpPr>
        <p:spPr>
          <a:xfrm>
            <a:off x="7977067" y="2712960"/>
            <a:ext cx="1584598" cy="3160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9400" rIns="90000" bIns="45000" anchor="t" anchorCtr="0">
            <a:noAutofit/>
          </a:bodyPr>
          <a:lstStyle/>
          <a:p>
            <a:pPr>
              <a:lnSpc>
                <a:spcPct val="93000"/>
              </a:lnSpc>
              <a:buClr>
                <a:srgbClr val="000000"/>
              </a:buClr>
            </a:pPr>
            <a:r>
              <a:rPr lang="en-US" sz="1600" b="1" kern="0">
                <a:solidFill>
                  <a:srgbClr val="000000"/>
                </a:solidFill>
                <a:latin typeface="Times new roman"/>
                <a:ea typeface="Times new roman"/>
                <a:cs typeface="Times new roman"/>
                <a:sym typeface="Times new roman"/>
              </a:rPr>
              <a:t>Spectral library</a:t>
            </a:r>
            <a:endParaRPr sz="1600" kern="0">
              <a:solidFill>
                <a:srgbClr val="000000"/>
              </a:solidFill>
              <a:latin typeface="Arial"/>
              <a:ea typeface="Arial"/>
              <a:cs typeface="Arial"/>
              <a:sym typeface="Arial"/>
            </a:endParaRPr>
          </a:p>
        </p:txBody>
      </p:sp>
      <p:sp>
        <p:nvSpPr>
          <p:cNvPr id="1075" name="Google Shape;1075;gd5c5d705b8_6_136"/>
          <p:cNvSpPr/>
          <p:nvPr/>
        </p:nvSpPr>
        <p:spPr>
          <a:xfrm>
            <a:off x="8398872" y="3367080"/>
            <a:ext cx="665027" cy="4525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5800" rIns="90000" bIns="45000" anchor="t" anchorCtr="0">
            <a:noAutofit/>
          </a:bodyPr>
          <a:lstStyle/>
          <a:p>
            <a:pPr>
              <a:lnSpc>
                <a:spcPct val="93000"/>
              </a:lnSpc>
              <a:buClr>
                <a:srgbClr val="000000"/>
              </a:buClr>
            </a:pPr>
            <a:r>
              <a:rPr lang="en-US" sz="1200" b="1" kern="0">
                <a:solidFill>
                  <a:srgbClr val="000000"/>
                </a:solidFill>
                <a:latin typeface="Times new roman"/>
                <a:ea typeface="Times new roman"/>
                <a:cs typeface="Times new roman"/>
                <a:sym typeface="Times new roman"/>
              </a:rPr>
              <a:t>N x 10</a:t>
            </a:r>
            <a:r>
              <a:rPr lang="en-US" sz="1300" b="1" kern="0" baseline="30000">
                <a:solidFill>
                  <a:srgbClr val="000000"/>
                </a:solidFill>
                <a:latin typeface="Times new roman"/>
                <a:ea typeface="Times new roman"/>
                <a:cs typeface="Times new roman"/>
                <a:sym typeface="Times new roman"/>
              </a:rPr>
              <a:t>3</a:t>
            </a:r>
            <a:endParaRPr sz="1300" kern="0">
              <a:solidFill>
                <a:srgbClr val="000000"/>
              </a:solidFill>
              <a:latin typeface="Arial"/>
              <a:ea typeface="Arial"/>
              <a:cs typeface="Arial"/>
              <a:sym typeface="Arial"/>
            </a:endParaRPr>
          </a:p>
          <a:p>
            <a:pPr>
              <a:lnSpc>
                <a:spcPct val="93000"/>
              </a:lnSpc>
              <a:buClr>
                <a:srgbClr val="000000"/>
              </a:buClr>
            </a:pPr>
            <a:r>
              <a:rPr lang="en-US" sz="1300" b="1" kern="0">
                <a:solidFill>
                  <a:srgbClr val="000000"/>
                </a:solidFill>
                <a:latin typeface="Times new roman"/>
                <a:ea typeface="Times new roman"/>
                <a:cs typeface="Times new roman"/>
                <a:sym typeface="Times new roman"/>
              </a:rPr>
              <a:t>entries</a:t>
            </a:r>
            <a:endParaRPr sz="1300" kern="0">
              <a:solidFill>
                <a:srgbClr val="000000"/>
              </a:solidFill>
              <a:latin typeface="Arial"/>
              <a:ea typeface="Arial"/>
              <a:cs typeface="Arial"/>
              <a:sym typeface="Arial"/>
            </a:endParaRPr>
          </a:p>
        </p:txBody>
      </p:sp>
      <p:cxnSp>
        <p:nvCxnSpPr>
          <p:cNvPr id="1076" name="Google Shape;1076;gd5c5d705b8_6_136"/>
          <p:cNvCxnSpPr/>
          <p:nvPr/>
        </p:nvCxnSpPr>
        <p:spPr>
          <a:xfrm>
            <a:off x="6583833" y="4044960"/>
            <a:ext cx="1327133" cy="1440"/>
          </a:xfrm>
          <a:prstGeom prst="straightConnector1">
            <a:avLst/>
          </a:prstGeom>
          <a:noFill/>
          <a:ln w="18350" cap="flat" cmpd="sng">
            <a:solidFill>
              <a:srgbClr val="000000"/>
            </a:solidFill>
            <a:prstDash val="solid"/>
            <a:round/>
            <a:headEnd type="none" w="sm" len="sm"/>
            <a:tailEnd type="none" w="sm" len="sm"/>
          </a:ln>
        </p:spPr>
      </p:cxnSp>
      <p:cxnSp>
        <p:nvCxnSpPr>
          <p:cNvPr id="1077" name="Google Shape;1077;gd5c5d705b8_6_136"/>
          <p:cNvCxnSpPr/>
          <p:nvPr/>
        </p:nvCxnSpPr>
        <p:spPr>
          <a:xfrm>
            <a:off x="6666002" y="3879720"/>
            <a:ext cx="1826" cy="165240"/>
          </a:xfrm>
          <a:prstGeom prst="straightConnector1">
            <a:avLst/>
          </a:prstGeom>
          <a:noFill/>
          <a:ln w="18350" cap="flat" cmpd="sng">
            <a:solidFill>
              <a:srgbClr val="000000"/>
            </a:solidFill>
            <a:prstDash val="solid"/>
            <a:round/>
            <a:headEnd type="none" w="sm" len="sm"/>
            <a:tailEnd type="none" w="sm" len="sm"/>
          </a:ln>
        </p:spPr>
      </p:cxnSp>
      <p:cxnSp>
        <p:nvCxnSpPr>
          <p:cNvPr id="1078" name="Google Shape;1078;gd5c5d705b8_6_136"/>
          <p:cNvCxnSpPr/>
          <p:nvPr/>
        </p:nvCxnSpPr>
        <p:spPr>
          <a:xfrm rot="10800000" flipH="1">
            <a:off x="6833629" y="3462480"/>
            <a:ext cx="1461" cy="583920"/>
          </a:xfrm>
          <a:prstGeom prst="straightConnector1">
            <a:avLst/>
          </a:prstGeom>
          <a:noFill/>
          <a:ln w="18350" cap="flat" cmpd="sng">
            <a:solidFill>
              <a:srgbClr val="000000"/>
            </a:solidFill>
            <a:prstDash val="solid"/>
            <a:round/>
            <a:headEnd type="none" w="sm" len="sm"/>
            <a:tailEnd type="none" w="sm" len="sm"/>
          </a:ln>
        </p:spPr>
      </p:cxnSp>
      <p:cxnSp>
        <p:nvCxnSpPr>
          <p:cNvPr id="1079" name="Google Shape;1079;gd5c5d705b8_6_136"/>
          <p:cNvCxnSpPr/>
          <p:nvPr/>
        </p:nvCxnSpPr>
        <p:spPr>
          <a:xfrm rot="10800000" flipH="1">
            <a:off x="7331030" y="3711600"/>
            <a:ext cx="1826" cy="334800"/>
          </a:xfrm>
          <a:prstGeom prst="straightConnector1">
            <a:avLst/>
          </a:prstGeom>
          <a:noFill/>
          <a:ln w="18350" cap="flat" cmpd="sng">
            <a:solidFill>
              <a:srgbClr val="000000"/>
            </a:solidFill>
            <a:prstDash val="solid"/>
            <a:round/>
            <a:headEnd type="none" w="sm" len="sm"/>
            <a:tailEnd type="none" w="sm" len="sm"/>
          </a:ln>
        </p:spPr>
      </p:cxnSp>
      <p:cxnSp>
        <p:nvCxnSpPr>
          <p:cNvPr id="1080" name="Google Shape;1080;gd5c5d705b8_6_136"/>
          <p:cNvCxnSpPr/>
          <p:nvPr/>
        </p:nvCxnSpPr>
        <p:spPr>
          <a:xfrm rot="10800000" flipH="1">
            <a:off x="7745166" y="3793680"/>
            <a:ext cx="1461" cy="252360"/>
          </a:xfrm>
          <a:prstGeom prst="straightConnector1">
            <a:avLst/>
          </a:prstGeom>
          <a:noFill/>
          <a:ln w="18350" cap="flat" cmpd="sng">
            <a:solidFill>
              <a:srgbClr val="000000"/>
            </a:solidFill>
            <a:prstDash val="solid"/>
            <a:round/>
            <a:headEnd type="none" w="sm" len="sm"/>
            <a:tailEnd type="none" w="sm" len="sm"/>
          </a:ln>
        </p:spPr>
      </p:cxnSp>
      <p:cxnSp>
        <p:nvCxnSpPr>
          <p:cNvPr id="1081" name="Google Shape;1081;gd5c5d705b8_6_136"/>
          <p:cNvCxnSpPr/>
          <p:nvPr/>
        </p:nvCxnSpPr>
        <p:spPr>
          <a:xfrm rot="10800000" flipH="1">
            <a:off x="7331030" y="4038120"/>
            <a:ext cx="1826" cy="335160"/>
          </a:xfrm>
          <a:prstGeom prst="straightConnector1">
            <a:avLst/>
          </a:prstGeom>
          <a:noFill/>
          <a:ln w="18350" cap="flat" cmpd="sng">
            <a:solidFill>
              <a:srgbClr val="FF3333"/>
            </a:solidFill>
            <a:prstDash val="solid"/>
            <a:round/>
            <a:headEnd type="none" w="sm" len="sm"/>
            <a:tailEnd type="none" w="sm" len="sm"/>
          </a:ln>
        </p:spPr>
      </p:cxnSp>
      <p:cxnSp>
        <p:nvCxnSpPr>
          <p:cNvPr id="1082" name="Google Shape;1082;gd5c5d705b8_6_136"/>
          <p:cNvCxnSpPr/>
          <p:nvPr/>
        </p:nvCxnSpPr>
        <p:spPr>
          <a:xfrm rot="10800000" flipH="1">
            <a:off x="7745166" y="4027320"/>
            <a:ext cx="1461" cy="182880"/>
          </a:xfrm>
          <a:prstGeom prst="straightConnector1">
            <a:avLst/>
          </a:prstGeom>
          <a:noFill/>
          <a:ln w="18350" cap="flat" cmpd="sng">
            <a:solidFill>
              <a:srgbClr val="FF3333"/>
            </a:solidFill>
            <a:prstDash val="solid"/>
            <a:round/>
            <a:headEnd type="none" w="sm" len="sm"/>
            <a:tailEnd type="none" w="sm" len="sm"/>
          </a:ln>
        </p:spPr>
      </p:cxnSp>
      <p:cxnSp>
        <p:nvCxnSpPr>
          <p:cNvPr id="1083" name="Google Shape;1083;gd5c5d705b8_6_136"/>
          <p:cNvCxnSpPr/>
          <p:nvPr/>
        </p:nvCxnSpPr>
        <p:spPr>
          <a:xfrm rot="10800000" flipH="1">
            <a:off x="7211975" y="3195720"/>
            <a:ext cx="1826" cy="915840"/>
          </a:xfrm>
          <a:prstGeom prst="straightConnector1">
            <a:avLst/>
          </a:prstGeom>
          <a:noFill/>
          <a:ln w="18350" cap="flat" cmpd="sng">
            <a:solidFill>
              <a:srgbClr val="000000"/>
            </a:solidFill>
            <a:prstDash val="solid"/>
            <a:round/>
            <a:headEnd type="none" w="sm" len="sm"/>
            <a:tailEnd type="none" w="sm" len="sm"/>
          </a:ln>
        </p:spPr>
      </p:cxnSp>
      <p:cxnSp>
        <p:nvCxnSpPr>
          <p:cNvPr id="1084" name="Google Shape;1084;gd5c5d705b8_6_136"/>
          <p:cNvCxnSpPr/>
          <p:nvPr/>
        </p:nvCxnSpPr>
        <p:spPr>
          <a:xfrm rot="10800000" flipH="1">
            <a:off x="7211975" y="4044600"/>
            <a:ext cx="1826" cy="655560"/>
          </a:xfrm>
          <a:prstGeom prst="straightConnector1">
            <a:avLst/>
          </a:prstGeom>
          <a:noFill/>
          <a:ln w="18350" cap="flat" cmpd="sng">
            <a:solidFill>
              <a:srgbClr val="FF3333"/>
            </a:solidFill>
            <a:prstDash val="solid"/>
            <a:round/>
            <a:headEnd type="none" w="sm" len="sm"/>
            <a:tailEnd type="none" w="sm" len="sm"/>
          </a:ln>
        </p:spPr>
      </p:cxnSp>
      <p:cxnSp>
        <p:nvCxnSpPr>
          <p:cNvPr id="1085" name="Google Shape;1085;gd5c5d705b8_6_136"/>
          <p:cNvCxnSpPr/>
          <p:nvPr/>
        </p:nvCxnSpPr>
        <p:spPr>
          <a:xfrm>
            <a:off x="6830343" y="4043520"/>
            <a:ext cx="1461" cy="152280"/>
          </a:xfrm>
          <a:prstGeom prst="straightConnector1">
            <a:avLst/>
          </a:prstGeom>
          <a:noFill/>
          <a:ln w="18350" cap="flat" cmpd="sng">
            <a:solidFill>
              <a:srgbClr val="FF3333"/>
            </a:solidFill>
            <a:prstDash val="solid"/>
            <a:round/>
            <a:headEnd type="none" w="sm" len="sm"/>
            <a:tailEnd type="none" w="sm" len="sm"/>
          </a:ln>
        </p:spPr>
      </p:cxnSp>
      <p:cxnSp>
        <p:nvCxnSpPr>
          <p:cNvPr id="1086" name="Google Shape;1086;gd5c5d705b8_6_136"/>
          <p:cNvCxnSpPr/>
          <p:nvPr/>
        </p:nvCxnSpPr>
        <p:spPr>
          <a:xfrm>
            <a:off x="6928581" y="4043520"/>
            <a:ext cx="1461" cy="69840"/>
          </a:xfrm>
          <a:prstGeom prst="straightConnector1">
            <a:avLst/>
          </a:prstGeom>
          <a:noFill/>
          <a:ln w="18350" cap="flat" cmpd="sng">
            <a:solidFill>
              <a:srgbClr val="FF3333"/>
            </a:solidFill>
            <a:prstDash val="solid"/>
            <a:round/>
            <a:headEnd type="none" w="sm" len="sm"/>
            <a:tailEnd type="none" w="sm" len="sm"/>
          </a:ln>
        </p:spPr>
      </p:cxnSp>
      <p:cxnSp>
        <p:nvCxnSpPr>
          <p:cNvPr id="1087" name="Google Shape;1087;gd5c5d705b8_6_136"/>
          <p:cNvCxnSpPr/>
          <p:nvPr/>
        </p:nvCxnSpPr>
        <p:spPr>
          <a:xfrm>
            <a:off x="7580827" y="4043520"/>
            <a:ext cx="1461" cy="69840"/>
          </a:xfrm>
          <a:prstGeom prst="straightConnector1">
            <a:avLst/>
          </a:prstGeom>
          <a:noFill/>
          <a:ln w="18350" cap="flat" cmpd="sng">
            <a:solidFill>
              <a:srgbClr val="FF3333"/>
            </a:solidFill>
            <a:prstDash val="solid"/>
            <a:round/>
            <a:headEnd type="none" w="sm" len="sm"/>
            <a:tailEnd type="none" w="sm" len="sm"/>
          </a:ln>
        </p:spPr>
      </p:cxnSp>
      <p:sp>
        <p:nvSpPr>
          <p:cNvPr id="1088" name="Google Shape;1088;gd5c5d705b8_6_136"/>
          <p:cNvSpPr/>
          <p:nvPr/>
        </p:nvSpPr>
        <p:spPr>
          <a:xfrm>
            <a:off x="8331310" y="5292720"/>
            <a:ext cx="1080624" cy="1144440"/>
          </a:xfrm>
          <a:prstGeom prst="can">
            <a:avLst>
              <a:gd name="adj" fmla="val 25000"/>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089" name="Google Shape;1089;gd5c5d705b8_6_136"/>
          <p:cNvSpPr/>
          <p:nvPr/>
        </p:nvSpPr>
        <p:spPr>
          <a:xfrm>
            <a:off x="8088088" y="4691160"/>
            <a:ext cx="1745651" cy="5410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9400" rIns="90000" bIns="45000" anchor="t" anchorCtr="0">
            <a:noAutofit/>
          </a:bodyPr>
          <a:lstStyle/>
          <a:p>
            <a:pPr algn="ctr">
              <a:lnSpc>
                <a:spcPct val="93000"/>
              </a:lnSpc>
              <a:buClr>
                <a:srgbClr val="000000"/>
              </a:buClr>
            </a:pPr>
            <a:r>
              <a:rPr lang="en-US" sz="1600" b="1" kern="0">
                <a:solidFill>
                  <a:srgbClr val="000000"/>
                </a:solidFill>
                <a:latin typeface="Times new roman"/>
                <a:ea typeface="Times new roman"/>
                <a:cs typeface="Times new roman"/>
                <a:sym typeface="Times new roman"/>
              </a:rPr>
              <a:t>Natural products </a:t>
            </a:r>
            <a:endParaRPr sz="1600" kern="0">
              <a:solidFill>
                <a:srgbClr val="000000"/>
              </a:solidFill>
              <a:latin typeface="Arial"/>
              <a:ea typeface="Arial"/>
              <a:cs typeface="Arial"/>
              <a:sym typeface="Arial"/>
            </a:endParaRPr>
          </a:p>
          <a:p>
            <a:pPr algn="ctr">
              <a:lnSpc>
                <a:spcPct val="93000"/>
              </a:lnSpc>
              <a:buClr>
                <a:srgbClr val="000000"/>
              </a:buClr>
            </a:pPr>
            <a:r>
              <a:rPr lang="en-US" sz="1600" b="1" kern="0">
                <a:solidFill>
                  <a:srgbClr val="000000"/>
                </a:solidFill>
                <a:latin typeface="Times new roman"/>
                <a:ea typeface="Times new roman"/>
                <a:cs typeface="Times new roman"/>
                <a:sym typeface="Times new roman"/>
              </a:rPr>
              <a:t>structure library</a:t>
            </a:r>
            <a:endParaRPr sz="1600" kern="0">
              <a:solidFill>
                <a:srgbClr val="000000"/>
              </a:solidFill>
              <a:latin typeface="Arial"/>
              <a:ea typeface="Arial"/>
              <a:cs typeface="Arial"/>
              <a:sym typeface="Arial"/>
            </a:endParaRPr>
          </a:p>
        </p:txBody>
      </p:sp>
      <p:sp>
        <p:nvSpPr>
          <p:cNvPr id="1090" name="Google Shape;1090;gd5c5d705b8_6_136"/>
          <p:cNvSpPr/>
          <p:nvPr/>
        </p:nvSpPr>
        <p:spPr>
          <a:xfrm>
            <a:off x="8595349" y="5751360"/>
            <a:ext cx="665027" cy="4525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5800" rIns="90000" bIns="45000" anchor="t" anchorCtr="0">
            <a:noAutofit/>
          </a:bodyPr>
          <a:lstStyle/>
          <a:p>
            <a:pPr>
              <a:lnSpc>
                <a:spcPct val="93000"/>
              </a:lnSpc>
              <a:buClr>
                <a:srgbClr val="000000"/>
              </a:buClr>
            </a:pPr>
            <a:r>
              <a:rPr lang="en-US" sz="1200" b="1" kern="0">
                <a:solidFill>
                  <a:srgbClr val="000000"/>
                </a:solidFill>
                <a:latin typeface="Times new roman"/>
                <a:ea typeface="Times new roman"/>
                <a:cs typeface="Times new roman"/>
                <a:sym typeface="Times new roman"/>
              </a:rPr>
              <a:t>N x 10</a:t>
            </a:r>
            <a:r>
              <a:rPr lang="en-US" sz="1300" b="1" kern="0" baseline="30000">
                <a:solidFill>
                  <a:srgbClr val="000000"/>
                </a:solidFill>
                <a:latin typeface="Times new roman"/>
                <a:ea typeface="Times new roman"/>
                <a:cs typeface="Times new roman"/>
                <a:sym typeface="Times new roman"/>
              </a:rPr>
              <a:t>6</a:t>
            </a:r>
            <a:endParaRPr sz="1300" kern="0">
              <a:solidFill>
                <a:srgbClr val="000000"/>
              </a:solidFill>
              <a:latin typeface="Arial"/>
              <a:ea typeface="Arial"/>
              <a:cs typeface="Arial"/>
              <a:sym typeface="Arial"/>
            </a:endParaRPr>
          </a:p>
          <a:p>
            <a:pPr>
              <a:lnSpc>
                <a:spcPct val="93000"/>
              </a:lnSpc>
              <a:buClr>
                <a:srgbClr val="000000"/>
              </a:buClr>
            </a:pPr>
            <a:r>
              <a:rPr lang="en-US" sz="1300" b="1" kern="0">
                <a:solidFill>
                  <a:srgbClr val="000000"/>
                </a:solidFill>
                <a:latin typeface="Times new roman"/>
                <a:ea typeface="Times new roman"/>
                <a:cs typeface="Times new roman"/>
                <a:sym typeface="Times new roman"/>
              </a:rPr>
              <a:t>entries</a:t>
            </a:r>
            <a:endParaRPr sz="1300" kern="0">
              <a:solidFill>
                <a:srgbClr val="000000"/>
              </a:solidFill>
              <a:latin typeface="Arial"/>
              <a:ea typeface="Arial"/>
              <a:cs typeface="Arial"/>
              <a:sym typeface="Arial"/>
            </a:endParaRPr>
          </a:p>
        </p:txBody>
      </p:sp>
      <p:sp>
        <p:nvSpPr>
          <p:cNvPr id="1091" name="Google Shape;1091;gd5c5d705b8_6_136"/>
          <p:cNvSpPr/>
          <p:nvPr/>
        </p:nvSpPr>
        <p:spPr>
          <a:xfrm>
            <a:off x="4432446" y="3632040"/>
            <a:ext cx="2082365" cy="30024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8300" rIns="90000" bIns="45000" anchor="t" anchorCtr="0">
            <a:noAutofit/>
          </a:bodyPr>
          <a:lstStyle/>
          <a:p>
            <a:pPr>
              <a:lnSpc>
                <a:spcPct val="93000"/>
              </a:lnSpc>
              <a:buClr>
                <a:srgbClr val="000000"/>
              </a:buClr>
            </a:pPr>
            <a:r>
              <a:rPr lang="en-US" sz="1500" b="1" kern="0">
                <a:solidFill>
                  <a:srgbClr val="000000"/>
                </a:solidFill>
                <a:latin typeface="Times new roman"/>
                <a:ea typeface="Times new roman"/>
                <a:cs typeface="Times new roman"/>
                <a:sym typeface="Times new roman"/>
              </a:rPr>
              <a:t>Spectral library search</a:t>
            </a:r>
            <a:endParaRPr sz="1500" kern="0">
              <a:solidFill>
                <a:srgbClr val="000000"/>
              </a:solidFill>
              <a:latin typeface="Arial"/>
              <a:ea typeface="Arial"/>
              <a:cs typeface="Arial"/>
              <a:sym typeface="Arial"/>
            </a:endParaRPr>
          </a:p>
        </p:txBody>
      </p:sp>
      <p:sp>
        <p:nvSpPr>
          <p:cNvPr id="1092" name="Google Shape;1092;gd5c5d705b8_6_136"/>
          <p:cNvSpPr/>
          <p:nvPr/>
        </p:nvSpPr>
        <p:spPr>
          <a:xfrm>
            <a:off x="7039601" y="5192640"/>
            <a:ext cx="247970" cy="166680"/>
          </a:xfrm>
          <a:prstGeom prst="rect">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093" name="Google Shape;1093;gd5c5d705b8_6_136"/>
          <p:cNvSpPr/>
          <p:nvPr/>
        </p:nvSpPr>
        <p:spPr>
          <a:xfrm>
            <a:off x="6646646" y="5486400"/>
            <a:ext cx="247970" cy="166680"/>
          </a:xfrm>
          <a:prstGeom prst="rect">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094" name="Google Shape;1094;gd5c5d705b8_6_136"/>
          <p:cNvSpPr/>
          <p:nvPr/>
        </p:nvSpPr>
        <p:spPr>
          <a:xfrm>
            <a:off x="7039601" y="5486400"/>
            <a:ext cx="247970" cy="166680"/>
          </a:xfrm>
          <a:prstGeom prst="rect">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095" name="Google Shape;1095;gd5c5d705b8_6_136"/>
          <p:cNvSpPr/>
          <p:nvPr/>
        </p:nvSpPr>
        <p:spPr>
          <a:xfrm>
            <a:off x="7398956" y="5486400"/>
            <a:ext cx="247970" cy="166680"/>
          </a:xfrm>
          <a:prstGeom prst="rect">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096" name="Google Shape;1096;gd5c5d705b8_6_136"/>
          <p:cNvSpPr/>
          <p:nvPr/>
        </p:nvSpPr>
        <p:spPr>
          <a:xfrm>
            <a:off x="6646646" y="5780160"/>
            <a:ext cx="247970" cy="166680"/>
          </a:xfrm>
          <a:prstGeom prst="rect">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097" name="Google Shape;1097;gd5c5d705b8_6_136"/>
          <p:cNvSpPr/>
          <p:nvPr/>
        </p:nvSpPr>
        <p:spPr>
          <a:xfrm>
            <a:off x="7039601" y="5780160"/>
            <a:ext cx="247970" cy="166680"/>
          </a:xfrm>
          <a:prstGeom prst="rect">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098" name="Google Shape;1098;gd5c5d705b8_6_136"/>
          <p:cNvSpPr/>
          <p:nvPr/>
        </p:nvSpPr>
        <p:spPr>
          <a:xfrm>
            <a:off x="7039601" y="6073920"/>
            <a:ext cx="247970" cy="166680"/>
          </a:xfrm>
          <a:prstGeom prst="rect">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cxnSp>
        <p:nvCxnSpPr>
          <p:cNvPr id="1099" name="Google Shape;1099;gd5c5d705b8_6_136"/>
          <p:cNvCxnSpPr>
            <a:stCxn id="1092" idx="2"/>
            <a:endCxn id="1094" idx="0"/>
          </p:cNvCxnSpPr>
          <p:nvPr/>
        </p:nvCxnSpPr>
        <p:spPr>
          <a:xfrm>
            <a:off x="7163586" y="5359320"/>
            <a:ext cx="0" cy="127200"/>
          </a:xfrm>
          <a:prstGeom prst="straightConnector1">
            <a:avLst/>
          </a:prstGeom>
          <a:noFill/>
          <a:ln w="9525" cap="flat" cmpd="sng">
            <a:solidFill>
              <a:srgbClr val="000000"/>
            </a:solidFill>
            <a:prstDash val="solid"/>
            <a:round/>
            <a:headEnd type="none" w="sm" len="sm"/>
            <a:tailEnd type="none" w="sm" len="sm"/>
          </a:ln>
        </p:spPr>
      </p:cxnSp>
      <p:cxnSp>
        <p:nvCxnSpPr>
          <p:cNvPr id="1100" name="Google Shape;1100;gd5c5d705b8_6_136"/>
          <p:cNvCxnSpPr>
            <a:stCxn id="1092" idx="2"/>
            <a:endCxn id="1093" idx="0"/>
          </p:cNvCxnSpPr>
          <p:nvPr/>
        </p:nvCxnSpPr>
        <p:spPr>
          <a:xfrm flipH="1">
            <a:off x="6770586" y="5359320"/>
            <a:ext cx="393000" cy="127200"/>
          </a:xfrm>
          <a:prstGeom prst="straightConnector1">
            <a:avLst/>
          </a:prstGeom>
          <a:noFill/>
          <a:ln w="9525" cap="flat" cmpd="sng">
            <a:solidFill>
              <a:srgbClr val="000000"/>
            </a:solidFill>
            <a:prstDash val="solid"/>
            <a:round/>
            <a:headEnd type="none" w="sm" len="sm"/>
            <a:tailEnd type="none" w="sm" len="sm"/>
          </a:ln>
        </p:spPr>
      </p:cxnSp>
      <p:cxnSp>
        <p:nvCxnSpPr>
          <p:cNvPr id="1101" name="Google Shape;1101;gd5c5d705b8_6_136"/>
          <p:cNvCxnSpPr>
            <a:stCxn id="1092" idx="2"/>
            <a:endCxn id="1095" idx="0"/>
          </p:cNvCxnSpPr>
          <p:nvPr/>
        </p:nvCxnSpPr>
        <p:spPr>
          <a:xfrm>
            <a:off x="7163586" y="5359320"/>
            <a:ext cx="359400" cy="127200"/>
          </a:xfrm>
          <a:prstGeom prst="straightConnector1">
            <a:avLst/>
          </a:prstGeom>
          <a:noFill/>
          <a:ln w="9525" cap="flat" cmpd="sng">
            <a:solidFill>
              <a:srgbClr val="000000"/>
            </a:solidFill>
            <a:prstDash val="solid"/>
            <a:round/>
            <a:headEnd type="none" w="sm" len="sm"/>
            <a:tailEnd type="none" w="sm" len="sm"/>
          </a:ln>
        </p:spPr>
      </p:cxnSp>
      <p:cxnSp>
        <p:nvCxnSpPr>
          <p:cNvPr id="1102" name="Google Shape;1102;gd5c5d705b8_6_136"/>
          <p:cNvCxnSpPr>
            <a:stCxn id="1093" idx="2"/>
            <a:endCxn id="1096" idx="0"/>
          </p:cNvCxnSpPr>
          <p:nvPr/>
        </p:nvCxnSpPr>
        <p:spPr>
          <a:xfrm>
            <a:off x="6770632" y="5653080"/>
            <a:ext cx="0" cy="127200"/>
          </a:xfrm>
          <a:prstGeom prst="straightConnector1">
            <a:avLst/>
          </a:prstGeom>
          <a:noFill/>
          <a:ln w="9525" cap="flat" cmpd="sng">
            <a:solidFill>
              <a:srgbClr val="000000"/>
            </a:solidFill>
            <a:prstDash val="solid"/>
            <a:round/>
            <a:headEnd type="none" w="sm" len="sm"/>
            <a:tailEnd type="none" w="sm" len="sm"/>
          </a:ln>
        </p:spPr>
      </p:cxnSp>
      <p:cxnSp>
        <p:nvCxnSpPr>
          <p:cNvPr id="1103" name="Google Shape;1103;gd5c5d705b8_6_136"/>
          <p:cNvCxnSpPr>
            <a:stCxn id="1094" idx="2"/>
            <a:endCxn id="1097" idx="0"/>
          </p:cNvCxnSpPr>
          <p:nvPr/>
        </p:nvCxnSpPr>
        <p:spPr>
          <a:xfrm>
            <a:off x="7163586" y="5653080"/>
            <a:ext cx="0" cy="127200"/>
          </a:xfrm>
          <a:prstGeom prst="straightConnector1">
            <a:avLst/>
          </a:prstGeom>
          <a:noFill/>
          <a:ln w="9525" cap="flat" cmpd="sng">
            <a:solidFill>
              <a:srgbClr val="000000"/>
            </a:solidFill>
            <a:prstDash val="solid"/>
            <a:round/>
            <a:headEnd type="none" w="sm" len="sm"/>
            <a:tailEnd type="none" w="sm" len="sm"/>
          </a:ln>
        </p:spPr>
      </p:cxnSp>
      <p:cxnSp>
        <p:nvCxnSpPr>
          <p:cNvPr id="1104" name="Google Shape;1104;gd5c5d705b8_6_136"/>
          <p:cNvCxnSpPr>
            <a:stCxn id="1097" idx="2"/>
            <a:endCxn id="1098" idx="0"/>
          </p:cNvCxnSpPr>
          <p:nvPr/>
        </p:nvCxnSpPr>
        <p:spPr>
          <a:xfrm>
            <a:off x="7163586" y="5946840"/>
            <a:ext cx="0" cy="127200"/>
          </a:xfrm>
          <a:prstGeom prst="straightConnector1">
            <a:avLst/>
          </a:prstGeom>
          <a:noFill/>
          <a:ln w="9525" cap="flat" cmpd="sng">
            <a:solidFill>
              <a:srgbClr val="000000"/>
            </a:solidFill>
            <a:prstDash val="solid"/>
            <a:round/>
            <a:headEnd type="none" w="sm" len="sm"/>
            <a:tailEnd type="none" w="sm" len="sm"/>
          </a:ln>
        </p:spPr>
      </p:cxnSp>
      <p:cxnSp>
        <p:nvCxnSpPr>
          <p:cNvPr id="1105" name="Google Shape;1105;gd5c5d705b8_6_136"/>
          <p:cNvCxnSpPr/>
          <p:nvPr/>
        </p:nvCxnSpPr>
        <p:spPr>
          <a:xfrm>
            <a:off x="6485594" y="2127240"/>
            <a:ext cx="840688" cy="1440"/>
          </a:xfrm>
          <a:prstGeom prst="straightConnector1">
            <a:avLst/>
          </a:prstGeom>
          <a:noFill/>
          <a:ln w="18350" cap="flat" cmpd="sng">
            <a:solidFill>
              <a:srgbClr val="000000"/>
            </a:solidFill>
            <a:prstDash val="solid"/>
            <a:round/>
            <a:headEnd type="none" w="sm" len="sm"/>
            <a:tailEnd type="none" w="sm" len="sm"/>
          </a:ln>
        </p:spPr>
      </p:cxnSp>
      <p:cxnSp>
        <p:nvCxnSpPr>
          <p:cNvPr id="1106" name="Google Shape;1106;gd5c5d705b8_6_136"/>
          <p:cNvCxnSpPr/>
          <p:nvPr/>
        </p:nvCxnSpPr>
        <p:spPr>
          <a:xfrm>
            <a:off x="6538914" y="2043000"/>
            <a:ext cx="1461" cy="84240"/>
          </a:xfrm>
          <a:prstGeom prst="straightConnector1">
            <a:avLst/>
          </a:prstGeom>
          <a:noFill/>
          <a:ln w="18350" cap="flat" cmpd="sng">
            <a:solidFill>
              <a:srgbClr val="FF9900"/>
            </a:solidFill>
            <a:prstDash val="solid"/>
            <a:round/>
            <a:headEnd type="none" w="sm" len="sm"/>
            <a:tailEnd type="none" w="sm" len="sm"/>
          </a:ln>
        </p:spPr>
      </p:cxnSp>
      <p:cxnSp>
        <p:nvCxnSpPr>
          <p:cNvPr id="1107" name="Google Shape;1107;gd5c5d705b8_6_136"/>
          <p:cNvCxnSpPr/>
          <p:nvPr/>
        </p:nvCxnSpPr>
        <p:spPr>
          <a:xfrm rot="10800000" flipH="1">
            <a:off x="6643726" y="1829880"/>
            <a:ext cx="1461" cy="298440"/>
          </a:xfrm>
          <a:prstGeom prst="straightConnector1">
            <a:avLst/>
          </a:prstGeom>
          <a:noFill/>
          <a:ln w="18350" cap="flat" cmpd="sng">
            <a:solidFill>
              <a:srgbClr val="FF9900"/>
            </a:solidFill>
            <a:prstDash val="solid"/>
            <a:round/>
            <a:headEnd type="none" w="sm" len="sm"/>
            <a:tailEnd type="none" w="sm" len="sm"/>
          </a:ln>
        </p:spPr>
      </p:cxnSp>
      <p:cxnSp>
        <p:nvCxnSpPr>
          <p:cNvPr id="1108" name="Google Shape;1108;gd5c5d705b8_6_136"/>
          <p:cNvCxnSpPr/>
          <p:nvPr/>
        </p:nvCxnSpPr>
        <p:spPr>
          <a:xfrm rot="10800000" flipH="1">
            <a:off x="6959258" y="1957320"/>
            <a:ext cx="1461" cy="171360"/>
          </a:xfrm>
          <a:prstGeom prst="straightConnector1">
            <a:avLst/>
          </a:prstGeom>
          <a:noFill/>
          <a:ln w="18350" cap="flat" cmpd="sng">
            <a:solidFill>
              <a:srgbClr val="FF9900"/>
            </a:solidFill>
            <a:prstDash val="solid"/>
            <a:round/>
            <a:headEnd type="none" w="sm" len="sm"/>
            <a:tailEnd type="none" w="sm" len="sm"/>
          </a:ln>
        </p:spPr>
      </p:cxnSp>
      <p:cxnSp>
        <p:nvCxnSpPr>
          <p:cNvPr id="1109" name="Google Shape;1109;gd5c5d705b8_6_136"/>
          <p:cNvCxnSpPr/>
          <p:nvPr/>
        </p:nvCxnSpPr>
        <p:spPr>
          <a:xfrm rot="10800000" flipH="1">
            <a:off x="7221836" y="1998360"/>
            <a:ext cx="1461" cy="129960"/>
          </a:xfrm>
          <a:prstGeom prst="straightConnector1">
            <a:avLst/>
          </a:prstGeom>
          <a:noFill/>
          <a:ln w="18350" cap="flat" cmpd="sng">
            <a:solidFill>
              <a:srgbClr val="FF9900"/>
            </a:solidFill>
            <a:prstDash val="solid"/>
            <a:round/>
            <a:headEnd type="none" w="sm" len="sm"/>
            <a:tailEnd type="none" w="sm" len="sm"/>
          </a:ln>
        </p:spPr>
      </p:cxnSp>
      <p:cxnSp>
        <p:nvCxnSpPr>
          <p:cNvPr id="1110" name="Google Shape;1110;gd5c5d705b8_6_136"/>
          <p:cNvCxnSpPr/>
          <p:nvPr/>
        </p:nvCxnSpPr>
        <p:spPr>
          <a:xfrm rot="10800000" flipH="1">
            <a:off x="6959258" y="2124000"/>
            <a:ext cx="1461" cy="171360"/>
          </a:xfrm>
          <a:prstGeom prst="straightConnector1">
            <a:avLst/>
          </a:prstGeom>
          <a:noFill/>
          <a:ln w="18350" cap="flat" cmpd="sng">
            <a:solidFill>
              <a:srgbClr val="FF6600"/>
            </a:solidFill>
            <a:prstDash val="solid"/>
            <a:round/>
            <a:headEnd type="none" w="sm" len="sm"/>
            <a:tailEnd type="none" w="sm" len="sm"/>
          </a:ln>
        </p:spPr>
      </p:cxnSp>
      <p:cxnSp>
        <p:nvCxnSpPr>
          <p:cNvPr id="1111" name="Google Shape;1111;gd5c5d705b8_6_136"/>
          <p:cNvCxnSpPr/>
          <p:nvPr/>
        </p:nvCxnSpPr>
        <p:spPr>
          <a:xfrm rot="10800000" flipH="1">
            <a:off x="7221836" y="2117880"/>
            <a:ext cx="1461" cy="93600"/>
          </a:xfrm>
          <a:prstGeom prst="straightConnector1">
            <a:avLst/>
          </a:prstGeom>
          <a:noFill/>
          <a:ln w="18350" cap="flat" cmpd="sng">
            <a:solidFill>
              <a:srgbClr val="FF6600"/>
            </a:solidFill>
            <a:prstDash val="solid"/>
            <a:round/>
            <a:headEnd type="none" w="sm" len="sm"/>
            <a:tailEnd type="none" w="sm" len="sm"/>
          </a:ln>
        </p:spPr>
      </p:cxnSp>
      <p:cxnSp>
        <p:nvCxnSpPr>
          <p:cNvPr id="1112" name="Google Shape;1112;gd5c5d705b8_6_136"/>
          <p:cNvCxnSpPr/>
          <p:nvPr/>
        </p:nvCxnSpPr>
        <p:spPr>
          <a:xfrm rot="10800000" flipH="1">
            <a:off x="6883662" y="1695600"/>
            <a:ext cx="1461" cy="466560"/>
          </a:xfrm>
          <a:prstGeom prst="straightConnector1">
            <a:avLst/>
          </a:prstGeom>
          <a:noFill/>
          <a:ln w="18350" cap="flat" cmpd="sng">
            <a:solidFill>
              <a:srgbClr val="FF9900"/>
            </a:solidFill>
            <a:prstDash val="solid"/>
            <a:round/>
            <a:headEnd type="none" w="sm" len="sm"/>
            <a:tailEnd type="none" w="sm" len="sm"/>
          </a:ln>
        </p:spPr>
      </p:cxnSp>
      <p:cxnSp>
        <p:nvCxnSpPr>
          <p:cNvPr id="1113" name="Google Shape;1113;gd5c5d705b8_6_136"/>
          <p:cNvCxnSpPr/>
          <p:nvPr/>
        </p:nvCxnSpPr>
        <p:spPr>
          <a:xfrm rot="10800000" flipH="1">
            <a:off x="6883662" y="2125800"/>
            <a:ext cx="1461" cy="334800"/>
          </a:xfrm>
          <a:prstGeom prst="straightConnector1">
            <a:avLst/>
          </a:prstGeom>
          <a:noFill/>
          <a:ln w="18350" cap="flat" cmpd="sng">
            <a:solidFill>
              <a:srgbClr val="FF6600"/>
            </a:solidFill>
            <a:prstDash val="solid"/>
            <a:round/>
            <a:headEnd type="none" w="sm" len="sm"/>
            <a:tailEnd type="none" w="sm" len="sm"/>
          </a:ln>
        </p:spPr>
      </p:cxnSp>
      <p:cxnSp>
        <p:nvCxnSpPr>
          <p:cNvPr id="1114" name="Google Shape;1114;gd5c5d705b8_6_136"/>
          <p:cNvCxnSpPr/>
          <p:nvPr/>
        </p:nvCxnSpPr>
        <p:spPr>
          <a:xfrm>
            <a:off x="6641899" y="2125800"/>
            <a:ext cx="1826" cy="77760"/>
          </a:xfrm>
          <a:prstGeom prst="straightConnector1">
            <a:avLst/>
          </a:prstGeom>
          <a:noFill/>
          <a:ln w="18350" cap="flat" cmpd="sng">
            <a:solidFill>
              <a:srgbClr val="FF6600"/>
            </a:solidFill>
            <a:prstDash val="solid"/>
            <a:round/>
            <a:headEnd type="none" w="sm" len="sm"/>
            <a:tailEnd type="none" w="sm" len="sm"/>
          </a:ln>
        </p:spPr>
      </p:cxnSp>
      <p:cxnSp>
        <p:nvCxnSpPr>
          <p:cNvPr id="1115" name="Google Shape;1115;gd5c5d705b8_6_136"/>
          <p:cNvCxnSpPr/>
          <p:nvPr/>
        </p:nvCxnSpPr>
        <p:spPr>
          <a:xfrm>
            <a:off x="6704714" y="2125800"/>
            <a:ext cx="1461" cy="34920"/>
          </a:xfrm>
          <a:prstGeom prst="straightConnector1">
            <a:avLst/>
          </a:prstGeom>
          <a:noFill/>
          <a:ln w="18350" cap="flat" cmpd="sng">
            <a:solidFill>
              <a:srgbClr val="FF6600"/>
            </a:solidFill>
            <a:prstDash val="solid"/>
            <a:round/>
            <a:headEnd type="none" w="sm" len="sm"/>
            <a:tailEnd type="none" w="sm" len="sm"/>
          </a:ln>
        </p:spPr>
      </p:cxnSp>
      <p:cxnSp>
        <p:nvCxnSpPr>
          <p:cNvPr id="1116" name="Google Shape;1116;gd5c5d705b8_6_136"/>
          <p:cNvCxnSpPr/>
          <p:nvPr/>
        </p:nvCxnSpPr>
        <p:spPr>
          <a:xfrm>
            <a:off x="7117024" y="2125800"/>
            <a:ext cx="1461" cy="34920"/>
          </a:xfrm>
          <a:prstGeom prst="straightConnector1">
            <a:avLst/>
          </a:prstGeom>
          <a:noFill/>
          <a:ln w="18350" cap="flat" cmpd="sng">
            <a:solidFill>
              <a:srgbClr val="FF6600"/>
            </a:solidFill>
            <a:prstDash val="solid"/>
            <a:round/>
            <a:headEnd type="none" w="sm" len="sm"/>
            <a:tailEnd type="none" w="sm" len="sm"/>
          </a:ln>
        </p:spPr>
      </p:cxnSp>
      <p:sp>
        <p:nvSpPr>
          <p:cNvPr id="1117" name="Google Shape;1117;gd5c5d705b8_6_136"/>
          <p:cNvSpPr/>
          <p:nvPr/>
        </p:nvSpPr>
        <p:spPr>
          <a:xfrm rot="-1897919">
            <a:off x="7067385" y="1154471"/>
            <a:ext cx="380115" cy="379541"/>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18" name="Google Shape;1118;gd5c5d705b8_6_136"/>
          <p:cNvSpPr/>
          <p:nvPr/>
        </p:nvSpPr>
        <p:spPr>
          <a:xfrm>
            <a:off x="8271783" y="1219320"/>
            <a:ext cx="379807" cy="379440"/>
          </a:xfrm>
          <a:prstGeom prst="ellipse">
            <a:avLst/>
          </a:prstGeom>
          <a:solidFill>
            <a:srgbClr val="FF33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19" name="Google Shape;1119;gd5c5d705b8_6_136"/>
          <p:cNvSpPr/>
          <p:nvPr/>
        </p:nvSpPr>
        <p:spPr>
          <a:xfrm>
            <a:off x="7638893" y="1852560"/>
            <a:ext cx="379807" cy="380880"/>
          </a:xfrm>
          <a:prstGeom prst="ellipse">
            <a:avLst/>
          </a:prstGeom>
          <a:solidFill>
            <a:srgbClr val="FF66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cxnSp>
        <p:nvCxnSpPr>
          <p:cNvPr id="1120" name="Google Shape;1120;gd5c5d705b8_6_136"/>
          <p:cNvCxnSpPr>
            <a:stCxn id="1119" idx="1"/>
            <a:endCxn id="1117" idx="4"/>
          </p:cNvCxnSpPr>
          <p:nvPr/>
        </p:nvCxnSpPr>
        <p:spPr>
          <a:xfrm rot="10800000">
            <a:off x="7359114" y="1504539"/>
            <a:ext cx="335400" cy="403800"/>
          </a:xfrm>
          <a:prstGeom prst="straightConnector1">
            <a:avLst/>
          </a:prstGeom>
          <a:noFill/>
          <a:ln w="9525" cap="flat" cmpd="sng">
            <a:solidFill>
              <a:srgbClr val="000000"/>
            </a:solidFill>
            <a:prstDash val="solid"/>
            <a:round/>
            <a:headEnd type="none" w="sm" len="sm"/>
            <a:tailEnd type="none" w="sm" len="sm"/>
          </a:ln>
        </p:spPr>
      </p:cxnSp>
      <p:cxnSp>
        <p:nvCxnSpPr>
          <p:cNvPr id="1121" name="Google Shape;1121;gd5c5d705b8_6_136"/>
          <p:cNvCxnSpPr>
            <a:stCxn id="1119" idx="7"/>
            <a:endCxn id="1118" idx="3"/>
          </p:cNvCxnSpPr>
          <p:nvPr/>
        </p:nvCxnSpPr>
        <p:spPr>
          <a:xfrm rot="10800000" flipH="1">
            <a:off x="7963078" y="1543239"/>
            <a:ext cx="364200" cy="365100"/>
          </a:xfrm>
          <a:prstGeom prst="straightConnector1">
            <a:avLst/>
          </a:prstGeom>
          <a:noFill/>
          <a:ln w="9525" cap="flat" cmpd="sng">
            <a:solidFill>
              <a:srgbClr val="000000"/>
            </a:solidFill>
            <a:prstDash val="solid"/>
            <a:round/>
            <a:headEnd type="none" w="sm" len="sm"/>
            <a:tailEnd type="none" w="sm" len="sm"/>
          </a:ln>
        </p:spPr>
      </p:cxnSp>
      <p:cxnSp>
        <p:nvCxnSpPr>
          <p:cNvPr id="1122" name="Google Shape;1122;gd5c5d705b8_6_136"/>
          <p:cNvCxnSpPr/>
          <p:nvPr/>
        </p:nvCxnSpPr>
        <p:spPr>
          <a:xfrm>
            <a:off x="8543856" y="2127240"/>
            <a:ext cx="840688" cy="1440"/>
          </a:xfrm>
          <a:prstGeom prst="straightConnector1">
            <a:avLst/>
          </a:prstGeom>
          <a:noFill/>
          <a:ln w="18350" cap="flat" cmpd="sng">
            <a:solidFill>
              <a:srgbClr val="000000"/>
            </a:solidFill>
            <a:prstDash val="solid"/>
            <a:round/>
            <a:headEnd type="none" w="sm" len="sm"/>
            <a:tailEnd type="none" w="sm" len="sm"/>
          </a:ln>
        </p:spPr>
      </p:cxnSp>
      <p:cxnSp>
        <p:nvCxnSpPr>
          <p:cNvPr id="1123" name="Google Shape;1123;gd5c5d705b8_6_136"/>
          <p:cNvCxnSpPr/>
          <p:nvPr/>
        </p:nvCxnSpPr>
        <p:spPr>
          <a:xfrm>
            <a:off x="8759689" y="2043000"/>
            <a:ext cx="1461" cy="84240"/>
          </a:xfrm>
          <a:prstGeom prst="straightConnector1">
            <a:avLst/>
          </a:prstGeom>
          <a:noFill/>
          <a:ln w="18350" cap="flat" cmpd="sng">
            <a:solidFill>
              <a:srgbClr val="FF3300"/>
            </a:solidFill>
            <a:prstDash val="solid"/>
            <a:round/>
            <a:headEnd type="none" w="sm" len="sm"/>
            <a:tailEnd type="none" w="sm" len="sm"/>
          </a:ln>
        </p:spPr>
      </p:cxnSp>
      <p:cxnSp>
        <p:nvCxnSpPr>
          <p:cNvPr id="1124" name="Google Shape;1124;gd5c5d705b8_6_136"/>
          <p:cNvCxnSpPr/>
          <p:nvPr/>
        </p:nvCxnSpPr>
        <p:spPr>
          <a:xfrm rot="10800000" flipH="1">
            <a:off x="8701621" y="1829880"/>
            <a:ext cx="1826" cy="298440"/>
          </a:xfrm>
          <a:prstGeom prst="straightConnector1">
            <a:avLst/>
          </a:prstGeom>
          <a:noFill/>
          <a:ln w="18350" cap="flat" cmpd="sng">
            <a:solidFill>
              <a:srgbClr val="FF3300"/>
            </a:solidFill>
            <a:prstDash val="solid"/>
            <a:round/>
            <a:headEnd type="none" w="sm" len="sm"/>
            <a:tailEnd type="none" w="sm" len="sm"/>
          </a:ln>
        </p:spPr>
      </p:cxnSp>
      <p:cxnSp>
        <p:nvCxnSpPr>
          <p:cNvPr id="1125" name="Google Shape;1125;gd5c5d705b8_6_136"/>
          <p:cNvCxnSpPr/>
          <p:nvPr/>
        </p:nvCxnSpPr>
        <p:spPr>
          <a:xfrm rot="10800000" flipH="1">
            <a:off x="9015693" y="2007720"/>
            <a:ext cx="1461" cy="120600"/>
          </a:xfrm>
          <a:prstGeom prst="straightConnector1">
            <a:avLst/>
          </a:prstGeom>
          <a:noFill/>
          <a:ln w="18350" cap="flat" cmpd="sng">
            <a:solidFill>
              <a:srgbClr val="FF3300"/>
            </a:solidFill>
            <a:prstDash val="solid"/>
            <a:round/>
            <a:headEnd type="none" w="sm" len="sm"/>
            <a:tailEnd type="none" w="sm" len="sm"/>
          </a:ln>
        </p:spPr>
      </p:cxnSp>
      <p:cxnSp>
        <p:nvCxnSpPr>
          <p:cNvPr id="1126" name="Google Shape;1126;gd5c5d705b8_6_136"/>
          <p:cNvCxnSpPr/>
          <p:nvPr/>
        </p:nvCxnSpPr>
        <p:spPr>
          <a:xfrm rot="10800000" flipH="1">
            <a:off x="9175286" y="2000160"/>
            <a:ext cx="1461" cy="130320"/>
          </a:xfrm>
          <a:prstGeom prst="straightConnector1">
            <a:avLst/>
          </a:prstGeom>
          <a:noFill/>
          <a:ln w="18350" cap="flat" cmpd="sng">
            <a:solidFill>
              <a:srgbClr val="FF3300"/>
            </a:solidFill>
            <a:prstDash val="solid"/>
            <a:round/>
            <a:headEnd type="none" w="sm" len="sm"/>
            <a:tailEnd type="none" w="sm" len="sm"/>
          </a:ln>
        </p:spPr>
      </p:cxnSp>
      <p:cxnSp>
        <p:nvCxnSpPr>
          <p:cNvPr id="1127" name="Google Shape;1127;gd5c5d705b8_6_136"/>
          <p:cNvCxnSpPr/>
          <p:nvPr/>
        </p:nvCxnSpPr>
        <p:spPr>
          <a:xfrm rot="10800000" flipH="1">
            <a:off x="9015693" y="2124000"/>
            <a:ext cx="1461" cy="171360"/>
          </a:xfrm>
          <a:prstGeom prst="straightConnector1">
            <a:avLst/>
          </a:prstGeom>
          <a:noFill/>
          <a:ln w="18350" cap="flat" cmpd="sng">
            <a:solidFill>
              <a:srgbClr val="FF6600"/>
            </a:solidFill>
            <a:prstDash val="solid"/>
            <a:round/>
            <a:headEnd type="none" w="sm" len="sm"/>
            <a:tailEnd type="none" w="sm" len="sm"/>
          </a:ln>
        </p:spPr>
      </p:cxnSp>
      <p:cxnSp>
        <p:nvCxnSpPr>
          <p:cNvPr id="1128" name="Google Shape;1128;gd5c5d705b8_6_136"/>
          <p:cNvCxnSpPr/>
          <p:nvPr/>
        </p:nvCxnSpPr>
        <p:spPr>
          <a:xfrm rot="10800000" flipH="1">
            <a:off x="9278271" y="2117880"/>
            <a:ext cx="1461" cy="93600"/>
          </a:xfrm>
          <a:prstGeom prst="straightConnector1">
            <a:avLst/>
          </a:prstGeom>
          <a:noFill/>
          <a:ln w="18350" cap="flat" cmpd="sng">
            <a:solidFill>
              <a:srgbClr val="FF6600"/>
            </a:solidFill>
            <a:prstDash val="solid"/>
            <a:round/>
            <a:headEnd type="none" w="sm" len="sm"/>
            <a:tailEnd type="none" w="sm" len="sm"/>
          </a:ln>
        </p:spPr>
      </p:cxnSp>
      <p:cxnSp>
        <p:nvCxnSpPr>
          <p:cNvPr id="1129" name="Google Shape;1129;gd5c5d705b8_6_136"/>
          <p:cNvCxnSpPr/>
          <p:nvPr/>
        </p:nvCxnSpPr>
        <p:spPr>
          <a:xfrm rot="10800000" flipH="1">
            <a:off x="8941557" y="1760400"/>
            <a:ext cx="1826" cy="401760"/>
          </a:xfrm>
          <a:prstGeom prst="straightConnector1">
            <a:avLst/>
          </a:prstGeom>
          <a:noFill/>
          <a:ln w="18350" cap="flat" cmpd="sng">
            <a:solidFill>
              <a:srgbClr val="FF3300"/>
            </a:solidFill>
            <a:prstDash val="solid"/>
            <a:round/>
            <a:headEnd type="none" w="sm" len="sm"/>
            <a:tailEnd type="none" w="sm" len="sm"/>
          </a:ln>
        </p:spPr>
      </p:cxnSp>
      <p:cxnSp>
        <p:nvCxnSpPr>
          <p:cNvPr id="1130" name="Google Shape;1130;gd5c5d705b8_6_136"/>
          <p:cNvCxnSpPr/>
          <p:nvPr/>
        </p:nvCxnSpPr>
        <p:spPr>
          <a:xfrm rot="10800000" flipH="1">
            <a:off x="8941557" y="2125800"/>
            <a:ext cx="1826" cy="334800"/>
          </a:xfrm>
          <a:prstGeom prst="straightConnector1">
            <a:avLst/>
          </a:prstGeom>
          <a:noFill/>
          <a:ln w="18350" cap="flat" cmpd="sng">
            <a:solidFill>
              <a:srgbClr val="FF6600"/>
            </a:solidFill>
            <a:prstDash val="solid"/>
            <a:round/>
            <a:headEnd type="none" w="sm" len="sm"/>
            <a:tailEnd type="none" w="sm" len="sm"/>
          </a:ln>
        </p:spPr>
      </p:cxnSp>
      <p:cxnSp>
        <p:nvCxnSpPr>
          <p:cNvPr id="1131" name="Google Shape;1131;gd5c5d705b8_6_136"/>
          <p:cNvCxnSpPr/>
          <p:nvPr/>
        </p:nvCxnSpPr>
        <p:spPr>
          <a:xfrm>
            <a:off x="8700162" y="2125800"/>
            <a:ext cx="1461" cy="77760"/>
          </a:xfrm>
          <a:prstGeom prst="straightConnector1">
            <a:avLst/>
          </a:prstGeom>
          <a:noFill/>
          <a:ln w="18350" cap="flat" cmpd="sng">
            <a:solidFill>
              <a:srgbClr val="FF6600"/>
            </a:solidFill>
            <a:prstDash val="solid"/>
            <a:round/>
            <a:headEnd type="none" w="sm" len="sm"/>
            <a:tailEnd type="none" w="sm" len="sm"/>
          </a:ln>
        </p:spPr>
      </p:cxnSp>
      <p:cxnSp>
        <p:nvCxnSpPr>
          <p:cNvPr id="1132" name="Google Shape;1132;gd5c5d705b8_6_136"/>
          <p:cNvCxnSpPr/>
          <p:nvPr/>
        </p:nvCxnSpPr>
        <p:spPr>
          <a:xfrm>
            <a:off x="8761149" y="2125800"/>
            <a:ext cx="1826" cy="34920"/>
          </a:xfrm>
          <a:prstGeom prst="straightConnector1">
            <a:avLst/>
          </a:prstGeom>
          <a:noFill/>
          <a:ln w="18350" cap="flat" cmpd="sng">
            <a:solidFill>
              <a:srgbClr val="FF6600"/>
            </a:solidFill>
            <a:prstDash val="solid"/>
            <a:round/>
            <a:headEnd type="none" w="sm" len="sm"/>
            <a:tailEnd type="none" w="sm" len="sm"/>
          </a:ln>
        </p:spPr>
      </p:cxnSp>
      <p:cxnSp>
        <p:nvCxnSpPr>
          <p:cNvPr id="1133" name="Google Shape;1133;gd5c5d705b8_6_136"/>
          <p:cNvCxnSpPr/>
          <p:nvPr/>
        </p:nvCxnSpPr>
        <p:spPr>
          <a:xfrm>
            <a:off x="9175286" y="2125800"/>
            <a:ext cx="1461" cy="34920"/>
          </a:xfrm>
          <a:prstGeom prst="straightConnector1">
            <a:avLst/>
          </a:prstGeom>
          <a:noFill/>
          <a:ln w="18350" cap="flat" cmpd="sng">
            <a:solidFill>
              <a:srgbClr val="FF6600"/>
            </a:solidFill>
            <a:prstDash val="solid"/>
            <a:round/>
            <a:headEnd type="none" w="sm" len="sm"/>
            <a:tailEnd type="none" w="sm" len="sm"/>
          </a:ln>
        </p:spPr>
      </p:cxnSp>
      <p:sp>
        <p:nvSpPr>
          <p:cNvPr id="1134" name="Google Shape;1134;gd5c5d705b8_6_136"/>
          <p:cNvSpPr/>
          <p:nvPr/>
        </p:nvSpPr>
        <p:spPr>
          <a:xfrm>
            <a:off x="7062243" y="754200"/>
            <a:ext cx="1866532" cy="3157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9400" rIns="90000" bIns="45000" anchor="t" anchorCtr="0">
            <a:noAutofit/>
          </a:bodyPr>
          <a:lstStyle/>
          <a:p>
            <a:pPr>
              <a:lnSpc>
                <a:spcPct val="93000"/>
              </a:lnSpc>
              <a:buClr>
                <a:srgbClr val="000000"/>
              </a:buClr>
            </a:pPr>
            <a:r>
              <a:rPr lang="en-US" sz="1600" b="1" kern="0">
                <a:solidFill>
                  <a:srgbClr val="000000"/>
                </a:solidFill>
                <a:latin typeface="Times new roman"/>
                <a:ea typeface="Times new roman"/>
                <a:cs typeface="Times new roman"/>
                <a:sym typeface="Times new roman"/>
              </a:rPr>
              <a:t>Molecular network</a:t>
            </a:r>
            <a:endParaRPr sz="1600" kern="0">
              <a:solidFill>
                <a:srgbClr val="000000"/>
              </a:solidFill>
              <a:latin typeface="Arial"/>
              <a:ea typeface="Arial"/>
              <a:cs typeface="Arial"/>
              <a:sym typeface="Arial"/>
            </a:endParaRPr>
          </a:p>
        </p:txBody>
      </p:sp>
      <p:cxnSp>
        <p:nvCxnSpPr>
          <p:cNvPr id="1135" name="Google Shape;1135;gd5c5d705b8_6_136"/>
          <p:cNvCxnSpPr/>
          <p:nvPr/>
        </p:nvCxnSpPr>
        <p:spPr>
          <a:xfrm rot="10800000" flipH="1">
            <a:off x="7115563" y="1681200"/>
            <a:ext cx="331601" cy="169920"/>
          </a:xfrm>
          <a:prstGeom prst="straightConnector1">
            <a:avLst/>
          </a:prstGeom>
          <a:noFill/>
          <a:ln w="9525" cap="flat" cmpd="sng">
            <a:solidFill>
              <a:srgbClr val="000000"/>
            </a:solidFill>
            <a:prstDash val="solid"/>
            <a:round/>
            <a:headEnd type="none" w="sm" len="sm"/>
            <a:tailEnd type="triangle" w="med" len="med"/>
          </a:ln>
        </p:spPr>
      </p:cxnSp>
      <p:cxnSp>
        <p:nvCxnSpPr>
          <p:cNvPr id="1136" name="Google Shape;1136;gd5c5d705b8_6_136"/>
          <p:cNvCxnSpPr/>
          <p:nvPr/>
        </p:nvCxnSpPr>
        <p:spPr>
          <a:xfrm rot="10800000">
            <a:off x="8272879" y="1687320"/>
            <a:ext cx="301289" cy="223560"/>
          </a:xfrm>
          <a:prstGeom prst="straightConnector1">
            <a:avLst/>
          </a:prstGeom>
          <a:noFill/>
          <a:ln w="9525" cap="flat" cmpd="sng">
            <a:solidFill>
              <a:srgbClr val="000000"/>
            </a:solidFill>
            <a:prstDash val="solid"/>
            <a:round/>
            <a:headEnd type="none" w="sm" len="sm"/>
            <a:tailEnd type="triangle" w="med" len="med"/>
          </a:ln>
        </p:spPr>
      </p:cxnSp>
      <p:cxnSp>
        <p:nvCxnSpPr>
          <p:cNvPr id="1137" name="Google Shape;1137;gd5c5d705b8_6_136"/>
          <p:cNvCxnSpPr/>
          <p:nvPr/>
        </p:nvCxnSpPr>
        <p:spPr>
          <a:xfrm flipH="1">
            <a:off x="7843404" y="3700440"/>
            <a:ext cx="418518" cy="1440"/>
          </a:xfrm>
          <a:prstGeom prst="straightConnector1">
            <a:avLst/>
          </a:prstGeom>
          <a:noFill/>
          <a:ln w="9525" cap="flat" cmpd="sng">
            <a:solidFill>
              <a:srgbClr val="000000"/>
            </a:solidFill>
            <a:prstDash val="solid"/>
            <a:round/>
            <a:headEnd type="none" w="sm" len="sm"/>
            <a:tailEnd type="triangle" w="med" len="med"/>
          </a:ln>
        </p:spPr>
      </p:cxnSp>
      <p:cxnSp>
        <p:nvCxnSpPr>
          <p:cNvPr id="1138" name="Google Shape;1138;gd5c5d705b8_6_136"/>
          <p:cNvCxnSpPr/>
          <p:nvPr/>
        </p:nvCxnSpPr>
        <p:spPr>
          <a:xfrm flipH="1">
            <a:off x="7680161" y="5854680"/>
            <a:ext cx="418883" cy="1440"/>
          </a:xfrm>
          <a:prstGeom prst="straightConnector1">
            <a:avLst/>
          </a:prstGeom>
          <a:noFill/>
          <a:ln w="9525" cap="flat" cmpd="sng">
            <a:solidFill>
              <a:srgbClr val="000000"/>
            </a:solidFill>
            <a:prstDash val="solid"/>
            <a:round/>
            <a:headEnd type="none" w="sm" len="sm"/>
            <a:tailEnd type="triangle" w="med" len="med"/>
          </a:ln>
        </p:spPr>
      </p:cxnSp>
      <p:cxnSp>
        <p:nvCxnSpPr>
          <p:cNvPr id="1139" name="Google Shape;1139;gd5c5d705b8_6_136"/>
          <p:cNvCxnSpPr/>
          <p:nvPr/>
        </p:nvCxnSpPr>
        <p:spPr>
          <a:xfrm>
            <a:off x="4432445" y="3929040"/>
            <a:ext cx="1658734" cy="1440"/>
          </a:xfrm>
          <a:prstGeom prst="straightConnector1">
            <a:avLst/>
          </a:prstGeom>
          <a:noFill/>
          <a:ln w="9525" cap="flat" cmpd="sng">
            <a:solidFill>
              <a:srgbClr val="000000"/>
            </a:solidFill>
            <a:prstDash val="solid"/>
            <a:round/>
            <a:headEnd type="none" w="sm" len="sm"/>
            <a:tailEnd type="triangle" w="med" len="med"/>
          </a:ln>
        </p:spPr>
      </p:cxnSp>
      <p:cxnSp>
        <p:nvCxnSpPr>
          <p:cNvPr id="1140" name="Google Shape;1140;gd5c5d705b8_6_136"/>
          <p:cNvCxnSpPr/>
          <p:nvPr/>
        </p:nvCxnSpPr>
        <p:spPr>
          <a:xfrm rot="10800000" flipH="1">
            <a:off x="4432446" y="1604880"/>
            <a:ext cx="1461" cy="2325600"/>
          </a:xfrm>
          <a:prstGeom prst="straightConnector1">
            <a:avLst/>
          </a:prstGeom>
          <a:noFill/>
          <a:ln w="9525" cap="flat" cmpd="sng">
            <a:solidFill>
              <a:srgbClr val="000000"/>
            </a:solidFill>
            <a:prstDash val="solid"/>
            <a:round/>
            <a:headEnd type="none" w="sm" len="sm"/>
            <a:tailEnd type="none" w="sm" len="sm"/>
          </a:ln>
        </p:spPr>
      </p:cxnSp>
      <p:cxnSp>
        <p:nvCxnSpPr>
          <p:cNvPr id="1141" name="Google Shape;1141;gd5c5d705b8_6_136"/>
          <p:cNvCxnSpPr/>
          <p:nvPr/>
        </p:nvCxnSpPr>
        <p:spPr>
          <a:xfrm>
            <a:off x="4432445" y="1609560"/>
            <a:ext cx="1658734" cy="1800"/>
          </a:xfrm>
          <a:prstGeom prst="straightConnector1">
            <a:avLst/>
          </a:prstGeom>
          <a:noFill/>
          <a:ln w="9525" cap="flat" cmpd="sng">
            <a:solidFill>
              <a:srgbClr val="000000"/>
            </a:solidFill>
            <a:prstDash val="solid"/>
            <a:round/>
            <a:headEnd type="none" w="sm" len="sm"/>
            <a:tailEnd type="triangle" w="med" len="med"/>
          </a:ln>
        </p:spPr>
      </p:cxnSp>
      <p:cxnSp>
        <p:nvCxnSpPr>
          <p:cNvPr id="1142" name="Google Shape;1142;gd5c5d705b8_6_136"/>
          <p:cNvCxnSpPr/>
          <p:nvPr/>
        </p:nvCxnSpPr>
        <p:spPr>
          <a:xfrm rot="10800000" flipH="1">
            <a:off x="4432446" y="3922200"/>
            <a:ext cx="1461" cy="2325960"/>
          </a:xfrm>
          <a:prstGeom prst="straightConnector1">
            <a:avLst/>
          </a:prstGeom>
          <a:noFill/>
          <a:ln w="9525" cap="flat" cmpd="sng">
            <a:solidFill>
              <a:srgbClr val="000000"/>
            </a:solidFill>
            <a:prstDash val="solid"/>
            <a:round/>
            <a:headEnd type="none" w="sm" len="sm"/>
            <a:tailEnd type="none" w="sm" len="sm"/>
          </a:ln>
        </p:spPr>
      </p:cxnSp>
      <p:cxnSp>
        <p:nvCxnSpPr>
          <p:cNvPr id="1143" name="Google Shape;1143;gd5c5d705b8_6_136"/>
          <p:cNvCxnSpPr/>
          <p:nvPr/>
        </p:nvCxnSpPr>
        <p:spPr>
          <a:xfrm>
            <a:off x="4432445" y="6246720"/>
            <a:ext cx="1658734" cy="1800"/>
          </a:xfrm>
          <a:prstGeom prst="straightConnector1">
            <a:avLst/>
          </a:prstGeom>
          <a:noFill/>
          <a:ln w="9525" cap="flat" cmpd="sng">
            <a:solidFill>
              <a:srgbClr val="000000"/>
            </a:solidFill>
            <a:prstDash val="solid"/>
            <a:round/>
            <a:headEnd type="none" w="sm" len="sm"/>
            <a:tailEnd type="triangle" w="med" len="med"/>
          </a:ln>
        </p:spPr>
      </p:cxnSp>
      <p:sp>
        <p:nvSpPr>
          <p:cNvPr id="1144" name="Google Shape;1144;gd5c5d705b8_6_136"/>
          <p:cNvSpPr/>
          <p:nvPr/>
        </p:nvSpPr>
        <p:spPr>
          <a:xfrm>
            <a:off x="4400307" y="1282680"/>
            <a:ext cx="2141892" cy="3160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9400" rIns="90000" bIns="45000" anchor="t" anchorCtr="0">
            <a:noAutofit/>
          </a:bodyPr>
          <a:lstStyle/>
          <a:p>
            <a:pPr>
              <a:lnSpc>
                <a:spcPct val="93000"/>
              </a:lnSpc>
              <a:buClr>
                <a:srgbClr val="000000"/>
              </a:buClr>
            </a:pPr>
            <a:r>
              <a:rPr lang="en-US" sz="1600" b="1" kern="0">
                <a:solidFill>
                  <a:srgbClr val="000000"/>
                </a:solidFill>
                <a:latin typeface="Times new roman"/>
                <a:ea typeface="Times new roman"/>
                <a:cs typeface="Times new roman"/>
                <a:sym typeface="Times new roman"/>
              </a:rPr>
              <a:t>Molecular networking</a:t>
            </a:r>
            <a:endParaRPr sz="1600" kern="0">
              <a:solidFill>
                <a:srgbClr val="000000"/>
              </a:solidFill>
              <a:latin typeface="Arial"/>
              <a:ea typeface="Arial"/>
              <a:cs typeface="Arial"/>
              <a:sym typeface="Arial"/>
            </a:endParaRPr>
          </a:p>
        </p:txBody>
      </p:sp>
      <p:sp>
        <p:nvSpPr>
          <p:cNvPr id="1145" name="Google Shape;1145;gd5c5d705b8_6_136"/>
          <p:cNvSpPr/>
          <p:nvPr/>
        </p:nvSpPr>
        <p:spPr>
          <a:xfrm>
            <a:off x="4432446" y="5756400"/>
            <a:ext cx="2270807" cy="5410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9400" rIns="90000" bIns="45000" anchor="t" anchorCtr="0">
            <a:noAutofit/>
          </a:bodyPr>
          <a:lstStyle/>
          <a:p>
            <a:pPr>
              <a:lnSpc>
                <a:spcPct val="93000"/>
              </a:lnSpc>
              <a:buClr>
                <a:srgbClr val="000000"/>
              </a:buClr>
            </a:pPr>
            <a:r>
              <a:rPr lang="en-US" sz="1600" b="1" i="1" kern="0">
                <a:solidFill>
                  <a:srgbClr val="000000"/>
                </a:solidFill>
                <a:latin typeface="Times new roman"/>
                <a:ea typeface="Times new roman"/>
                <a:cs typeface="Times new roman"/>
                <a:sym typeface="Times new roman"/>
              </a:rPr>
              <a:t>In Silico </a:t>
            </a:r>
            <a:r>
              <a:rPr lang="en-US" sz="1600" b="1" kern="0">
                <a:solidFill>
                  <a:srgbClr val="000000"/>
                </a:solidFill>
                <a:latin typeface="Times new roman"/>
                <a:ea typeface="Times new roman"/>
                <a:cs typeface="Times new roman"/>
                <a:sym typeface="Times new roman"/>
              </a:rPr>
              <a:t>fragmentation </a:t>
            </a:r>
            <a:endParaRPr sz="1600" kern="0">
              <a:solidFill>
                <a:srgbClr val="000000"/>
              </a:solidFill>
              <a:latin typeface="Arial"/>
              <a:ea typeface="Arial"/>
              <a:cs typeface="Arial"/>
              <a:sym typeface="Arial"/>
            </a:endParaRPr>
          </a:p>
          <a:p>
            <a:pPr>
              <a:lnSpc>
                <a:spcPct val="93000"/>
              </a:lnSpc>
              <a:buClr>
                <a:srgbClr val="000000"/>
              </a:buClr>
            </a:pPr>
            <a:r>
              <a:rPr lang="en-US" sz="1600" b="1" kern="0">
                <a:solidFill>
                  <a:srgbClr val="000000"/>
                </a:solidFill>
                <a:latin typeface="Times new roman"/>
                <a:ea typeface="Times new roman"/>
                <a:cs typeface="Times new roman"/>
                <a:sym typeface="Times new roman"/>
              </a:rPr>
              <a:t>search</a:t>
            </a:r>
            <a:endParaRPr sz="1600" kern="0">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49"/>
        <p:cNvGrpSpPr/>
        <p:nvPr/>
      </p:nvGrpSpPr>
      <p:grpSpPr>
        <a:xfrm>
          <a:off x="0" y="0"/>
          <a:ext cx="0" cy="0"/>
          <a:chOff x="0" y="0"/>
          <a:chExt cx="0" cy="0"/>
        </a:xfrm>
      </p:grpSpPr>
      <p:sp>
        <p:nvSpPr>
          <p:cNvPr id="1150" name="Google Shape;1150;gd5c5d705b8_6_237"/>
          <p:cNvSpPr/>
          <p:nvPr/>
        </p:nvSpPr>
        <p:spPr>
          <a:xfrm rot="-1778733">
            <a:off x="2795515" y="1851563"/>
            <a:ext cx="555321" cy="551354"/>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51" name="Google Shape;1151;gd5c5d705b8_6_237"/>
          <p:cNvSpPr/>
          <p:nvPr/>
        </p:nvSpPr>
        <p:spPr>
          <a:xfrm rot="-828502">
            <a:off x="4657638" y="1658287"/>
            <a:ext cx="556832" cy="549827"/>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52" name="Google Shape;1152;gd5c5d705b8_6_237"/>
          <p:cNvSpPr/>
          <p:nvPr/>
        </p:nvSpPr>
        <p:spPr>
          <a:xfrm rot="-1897918">
            <a:off x="3637784" y="2846481"/>
            <a:ext cx="554714" cy="551599"/>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53" name="Google Shape;1153;gd5c5d705b8_6_237"/>
          <p:cNvSpPr/>
          <p:nvPr/>
        </p:nvSpPr>
        <p:spPr>
          <a:xfrm rot="-1659650">
            <a:off x="3822702" y="5499563"/>
            <a:ext cx="555191" cy="550757"/>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54" name="Google Shape;1154;gd5c5d705b8_6_237"/>
          <p:cNvSpPr/>
          <p:nvPr/>
        </p:nvSpPr>
        <p:spPr>
          <a:xfrm rot="-6494571">
            <a:off x="6054228" y="4855692"/>
            <a:ext cx="550123" cy="556176"/>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55" name="Google Shape;1155;gd5c5d705b8_6_237"/>
          <p:cNvSpPr/>
          <p:nvPr/>
        </p:nvSpPr>
        <p:spPr>
          <a:xfrm>
            <a:off x="6960718" y="2955960"/>
            <a:ext cx="557294" cy="549360"/>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56" name="Google Shape;1156;gd5c5d705b8_6_237"/>
          <p:cNvSpPr/>
          <p:nvPr/>
        </p:nvSpPr>
        <p:spPr>
          <a:xfrm rot="-1065597">
            <a:off x="4843306" y="5042859"/>
            <a:ext cx="556541" cy="549762"/>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57" name="Google Shape;1157;gd5c5d705b8_6_237"/>
          <p:cNvSpPr/>
          <p:nvPr/>
        </p:nvSpPr>
        <p:spPr>
          <a:xfrm rot="-947019">
            <a:off x="7674250" y="3623818"/>
            <a:ext cx="556330" cy="549967"/>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58" name="Google Shape;1158;gd5c5d705b8_6_237"/>
          <p:cNvSpPr/>
          <p:nvPr/>
        </p:nvSpPr>
        <p:spPr>
          <a:xfrm rot="3941597">
            <a:off x="6774121" y="1654127"/>
            <a:ext cx="550680" cy="555989"/>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59" name="Google Shape;1159;gd5c5d705b8_6_237"/>
          <p:cNvSpPr/>
          <p:nvPr/>
        </p:nvSpPr>
        <p:spPr>
          <a:xfrm rot="354912">
            <a:off x="5569353" y="3047717"/>
            <a:ext cx="557208" cy="549087"/>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60" name="Google Shape;1160;gd5c5d705b8_6_237"/>
          <p:cNvSpPr/>
          <p:nvPr/>
        </p:nvSpPr>
        <p:spPr>
          <a:xfrm>
            <a:off x="4751264" y="3762360"/>
            <a:ext cx="557294" cy="549360"/>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61" name="Google Shape;1161;gd5c5d705b8_6_237"/>
          <p:cNvSpPr/>
          <p:nvPr/>
        </p:nvSpPr>
        <p:spPr>
          <a:xfrm rot="-1243596">
            <a:off x="5121718" y="6047488"/>
            <a:ext cx="556281" cy="550385"/>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cxnSp>
        <p:nvCxnSpPr>
          <p:cNvPr id="1162" name="Google Shape;1162;gd5c5d705b8_6_237"/>
          <p:cNvCxnSpPr>
            <a:stCxn id="1150" idx="4"/>
            <a:endCxn id="1152" idx="0"/>
          </p:cNvCxnSpPr>
          <p:nvPr/>
        </p:nvCxnSpPr>
        <p:spPr>
          <a:xfrm>
            <a:off x="3212498" y="2365120"/>
            <a:ext cx="555000" cy="524100"/>
          </a:xfrm>
          <a:prstGeom prst="straightConnector1">
            <a:avLst/>
          </a:prstGeom>
          <a:noFill/>
          <a:ln w="9525" cap="flat" cmpd="sng">
            <a:solidFill>
              <a:srgbClr val="000000"/>
            </a:solidFill>
            <a:prstDash val="solid"/>
            <a:round/>
            <a:headEnd type="none" w="sm" len="sm"/>
            <a:tailEnd type="none" w="sm" len="sm"/>
          </a:ln>
        </p:spPr>
      </p:cxnSp>
      <p:cxnSp>
        <p:nvCxnSpPr>
          <p:cNvPr id="1163" name="Google Shape;1163;gd5c5d705b8_6_237"/>
          <p:cNvCxnSpPr>
            <a:stCxn id="1152" idx="6"/>
            <a:endCxn id="1151" idx="3"/>
          </p:cNvCxnSpPr>
          <p:nvPr/>
        </p:nvCxnSpPr>
        <p:spPr>
          <a:xfrm rot="10800000" flipH="1">
            <a:off x="4151292" y="2168617"/>
            <a:ext cx="641100" cy="808200"/>
          </a:xfrm>
          <a:prstGeom prst="straightConnector1">
            <a:avLst/>
          </a:prstGeom>
          <a:noFill/>
          <a:ln w="9525" cap="flat" cmpd="sng">
            <a:solidFill>
              <a:srgbClr val="000000"/>
            </a:solidFill>
            <a:prstDash val="solid"/>
            <a:round/>
            <a:headEnd type="none" w="sm" len="sm"/>
            <a:tailEnd type="none" w="sm" len="sm"/>
          </a:ln>
        </p:spPr>
      </p:cxnSp>
      <p:cxnSp>
        <p:nvCxnSpPr>
          <p:cNvPr id="1164" name="Google Shape;1164;gd5c5d705b8_6_237"/>
          <p:cNvCxnSpPr>
            <a:stCxn id="1160" idx="1"/>
            <a:endCxn id="1152" idx="4"/>
          </p:cNvCxnSpPr>
          <p:nvPr/>
        </p:nvCxnSpPr>
        <p:spPr>
          <a:xfrm rot="10800000">
            <a:off x="4062777" y="3355312"/>
            <a:ext cx="770100" cy="487500"/>
          </a:xfrm>
          <a:prstGeom prst="straightConnector1">
            <a:avLst/>
          </a:prstGeom>
          <a:noFill/>
          <a:ln w="9525" cap="flat" cmpd="sng">
            <a:solidFill>
              <a:srgbClr val="000000"/>
            </a:solidFill>
            <a:prstDash val="solid"/>
            <a:round/>
            <a:headEnd type="none" w="sm" len="sm"/>
            <a:tailEnd type="none" w="sm" len="sm"/>
          </a:ln>
        </p:spPr>
      </p:cxnSp>
      <p:cxnSp>
        <p:nvCxnSpPr>
          <p:cNvPr id="1165" name="Google Shape;1165;gd5c5d705b8_6_237"/>
          <p:cNvCxnSpPr>
            <a:stCxn id="1160" idx="7"/>
            <a:endCxn id="1159" idx="3"/>
          </p:cNvCxnSpPr>
          <p:nvPr/>
        </p:nvCxnSpPr>
        <p:spPr>
          <a:xfrm rot="10800000" flipH="1">
            <a:off x="5226944" y="3495112"/>
            <a:ext cx="404400" cy="347700"/>
          </a:xfrm>
          <a:prstGeom prst="straightConnector1">
            <a:avLst/>
          </a:prstGeom>
          <a:noFill/>
          <a:ln w="9525" cap="flat" cmpd="sng">
            <a:solidFill>
              <a:srgbClr val="000000"/>
            </a:solidFill>
            <a:prstDash val="solid"/>
            <a:round/>
            <a:headEnd type="none" w="sm" len="sm"/>
            <a:tailEnd type="none" w="sm" len="sm"/>
          </a:ln>
        </p:spPr>
      </p:cxnSp>
      <p:cxnSp>
        <p:nvCxnSpPr>
          <p:cNvPr id="1166" name="Google Shape;1166;gd5c5d705b8_6_237"/>
          <p:cNvCxnSpPr>
            <a:stCxn id="1159" idx="6"/>
            <a:endCxn id="1155" idx="2"/>
          </p:cNvCxnSpPr>
          <p:nvPr/>
        </p:nvCxnSpPr>
        <p:spPr>
          <a:xfrm rot="10800000" flipH="1">
            <a:off x="6125077" y="3230672"/>
            <a:ext cx="835500" cy="120300"/>
          </a:xfrm>
          <a:prstGeom prst="straightConnector1">
            <a:avLst/>
          </a:prstGeom>
          <a:noFill/>
          <a:ln w="9525" cap="flat" cmpd="sng">
            <a:solidFill>
              <a:srgbClr val="000000"/>
            </a:solidFill>
            <a:prstDash val="solid"/>
            <a:round/>
            <a:headEnd type="none" w="sm" len="sm"/>
            <a:tailEnd type="none" w="sm" len="sm"/>
          </a:ln>
        </p:spPr>
      </p:cxnSp>
      <p:cxnSp>
        <p:nvCxnSpPr>
          <p:cNvPr id="1167" name="Google Shape;1167;gd5c5d705b8_6_237"/>
          <p:cNvCxnSpPr>
            <a:stCxn id="1157" idx="1"/>
            <a:endCxn id="1155" idx="5"/>
          </p:cNvCxnSpPr>
          <p:nvPr/>
        </p:nvCxnSpPr>
        <p:spPr>
          <a:xfrm rot="10800000">
            <a:off x="7436430" y="3424797"/>
            <a:ext cx="272400" cy="340800"/>
          </a:xfrm>
          <a:prstGeom prst="straightConnector1">
            <a:avLst/>
          </a:prstGeom>
          <a:noFill/>
          <a:ln w="9525" cap="flat" cmpd="sng">
            <a:solidFill>
              <a:srgbClr val="000000"/>
            </a:solidFill>
            <a:prstDash val="solid"/>
            <a:round/>
            <a:headEnd type="none" w="sm" len="sm"/>
            <a:tailEnd type="none" w="sm" len="sm"/>
          </a:ln>
        </p:spPr>
      </p:cxnSp>
      <p:cxnSp>
        <p:nvCxnSpPr>
          <p:cNvPr id="1168" name="Google Shape;1168;gd5c5d705b8_6_237"/>
          <p:cNvCxnSpPr>
            <a:stCxn id="1158" idx="4"/>
            <a:endCxn id="1159" idx="0"/>
          </p:cNvCxnSpPr>
          <p:nvPr/>
        </p:nvCxnSpPr>
        <p:spPr>
          <a:xfrm flipH="1">
            <a:off x="5877204" y="2043842"/>
            <a:ext cx="917700" cy="1005300"/>
          </a:xfrm>
          <a:prstGeom prst="straightConnector1">
            <a:avLst/>
          </a:prstGeom>
          <a:noFill/>
          <a:ln w="9525" cap="flat" cmpd="sng">
            <a:solidFill>
              <a:srgbClr val="000000"/>
            </a:solidFill>
            <a:prstDash val="solid"/>
            <a:round/>
            <a:headEnd type="none" w="sm" len="sm"/>
            <a:tailEnd type="none" w="sm" len="sm"/>
          </a:ln>
        </p:spPr>
      </p:cxnSp>
      <p:cxnSp>
        <p:nvCxnSpPr>
          <p:cNvPr id="1169" name="Google Shape;1169;gd5c5d705b8_6_237"/>
          <p:cNvCxnSpPr>
            <a:stCxn id="1158" idx="6"/>
            <a:endCxn id="1155" idx="0"/>
          </p:cNvCxnSpPr>
          <p:nvPr/>
        </p:nvCxnSpPr>
        <p:spPr>
          <a:xfrm>
            <a:off x="7162797" y="2183053"/>
            <a:ext cx="76500" cy="772800"/>
          </a:xfrm>
          <a:prstGeom prst="straightConnector1">
            <a:avLst/>
          </a:prstGeom>
          <a:noFill/>
          <a:ln w="9525" cap="flat" cmpd="sng">
            <a:solidFill>
              <a:srgbClr val="000000"/>
            </a:solidFill>
            <a:prstDash val="solid"/>
            <a:round/>
            <a:headEnd type="none" w="sm" len="sm"/>
            <a:tailEnd type="none" w="sm" len="sm"/>
          </a:ln>
        </p:spPr>
      </p:cxnSp>
      <p:cxnSp>
        <p:nvCxnSpPr>
          <p:cNvPr id="1170" name="Google Shape;1170;gd5c5d705b8_6_237"/>
          <p:cNvCxnSpPr>
            <a:stCxn id="1160" idx="4"/>
            <a:endCxn id="1156" idx="0"/>
          </p:cNvCxnSpPr>
          <p:nvPr/>
        </p:nvCxnSpPr>
        <p:spPr>
          <a:xfrm>
            <a:off x="5029910" y="4311720"/>
            <a:ext cx="5700" cy="744900"/>
          </a:xfrm>
          <a:prstGeom prst="straightConnector1">
            <a:avLst/>
          </a:prstGeom>
          <a:noFill/>
          <a:ln w="9525" cap="flat" cmpd="sng">
            <a:solidFill>
              <a:srgbClr val="000000"/>
            </a:solidFill>
            <a:prstDash val="solid"/>
            <a:round/>
            <a:headEnd type="none" w="sm" len="sm"/>
            <a:tailEnd type="none" w="sm" len="sm"/>
          </a:ln>
        </p:spPr>
      </p:cxnSp>
      <p:cxnSp>
        <p:nvCxnSpPr>
          <p:cNvPr id="1171" name="Google Shape;1171;gd5c5d705b8_6_237"/>
          <p:cNvCxnSpPr>
            <a:stCxn id="1153" idx="6"/>
            <a:endCxn id="1156" idx="2"/>
          </p:cNvCxnSpPr>
          <p:nvPr/>
        </p:nvCxnSpPr>
        <p:spPr>
          <a:xfrm rot="10800000" flipH="1">
            <a:off x="4346166" y="5402770"/>
            <a:ext cx="510300" cy="243300"/>
          </a:xfrm>
          <a:prstGeom prst="straightConnector1">
            <a:avLst/>
          </a:prstGeom>
          <a:noFill/>
          <a:ln w="9525" cap="flat" cmpd="sng">
            <a:solidFill>
              <a:srgbClr val="000000"/>
            </a:solidFill>
            <a:prstDash val="solid"/>
            <a:round/>
            <a:headEnd type="none" w="sm" len="sm"/>
            <a:tailEnd type="none" w="sm" len="sm"/>
          </a:ln>
        </p:spPr>
      </p:cxnSp>
      <p:cxnSp>
        <p:nvCxnSpPr>
          <p:cNvPr id="1172" name="Google Shape;1172;gd5c5d705b8_6_237"/>
          <p:cNvCxnSpPr>
            <a:stCxn id="1154" idx="0"/>
            <a:endCxn id="1156" idx="6"/>
          </p:cNvCxnSpPr>
          <p:nvPr/>
        </p:nvCxnSpPr>
        <p:spPr>
          <a:xfrm flipH="1">
            <a:off x="5386453" y="5218605"/>
            <a:ext cx="678000" cy="14400"/>
          </a:xfrm>
          <a:prstGeom prst="straightConnector1">
            <a:avLst/>
          </a:prstGeom>
          <a:noFill/>
          <a:ln w="9525" cap="flat" cmpd="sng">
            <a:solidFill>
              <a:srgbClr val="000000"/>
            </a:solidFill>
            <a:prstDash val="solid"/>
            <a:round/>
            <a:headEnd type="none" w="sm" len="sm"/>
            <a:tailEnd type="none" w="sm" len="sm"/>
          </a:ln>
        </p:spPr>
      </p:cxnSp>
      <p:cxnSp>
        <p:nvCxnSpPr>
          <p:cNvPr id="1173" name="Google Shape;1173;gd5c5d705b8_6_237"/>
          <p:cNvCxnSpPr>
            <a:stCxn id="1156" idx="4"/>
            <a:endCxn id="1161" idx="0"/>
          </p:cNvCxnSpPr>
          <p:nvPr/>
        </p:nvCxnSpPr>
        <p:spPr>
          <a:xfrm>
            <a:off x="5207626" y="5578805"/>
            <a:ext cx="92400" cy="487500"/>
          </a:xfrm>
          <a:prstGeom prst="straightConnector1">
            <a:avLst/>
          </a:prstGeom>
          <a:noFill/>
          <a:ln w="9525" cap="flat" cmpd="sng">
            <a:solidFill>
              <a:srgbClr val="000000"/>
            </a:solidFill>
            <a:prstDash val="solid"/>
            <a:round/>
            <a:headEnd type="none" w="sm" len="sm"/>
            <a:tailEnd type="none" w="sm" len="sm"/>
          </a:ln>
        </p:spPr>
      </p:cxnSp>
      <p:cxnSp>
        <p:nvCxnSpPr>
          <p:cNvPr id="1174" name="Google Shape;1174;gd5c5d705b8_6_237"/>
          <p:cNvCxnSpPr>
            <a:stCxn id="1150" idx="6"/>
            <a:endCxn id="1151" idx="2"/>
          </p:cNvCxnSpPr>
          <p:nvPr/>
        </p:nvCxnSpPr>
        <p:spPr>
          <a:xfrm>
            <a:off x="3314489" y="1989900"/>
            <a:ext cx="1351200" cy="9900"/>
          </a:xfrm>
          <a:prstGeom prst="straightConnector1">
            <a:avLst/>
          </a:prstGeom>
          <a:noFill/>
          <a:ln w="9525" cap="flat" cmpd="sng">
            <a:solidFill>
              <a:srgbClr val="000000"/>
            </a:solidFill>
            <a:prstDash val="solid"/>
            <a:round/>
            <a:headEnd type="none" w="sm" len="sm"/>
            <a:tailEnd type="none" w="sm" len="sm"/>
          </a:ln>
        </p:spPr>
      </p:cxnSp>
      <p:sp>
        <p:nvSpPr>
          <p:cNvPr id="1175" name="Google Shape;1175;gd5c5d705b8_6_237"/>
          <p:cNvSpPr/>
          <p:nvPr/>
        </p:nvSpPr>
        <p:spPr>
          <a:xfrm rot="-1778733">
            <a:off x="7175706" y="5428538"/>
            <a:ext cx="346439" cy="344325"/>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76" name="Google Shape;1176;gd5c5d705b8_6_237"/>
          <p:cNvSpPr/>
          <p:nvPr/>
        </p:nvSpPr>
        <p:spPr>
          <a:xfrm rot="-1897918">
            <a:off x="7175417" y="6231982"/>
            <a:ext cx="346287" cy="344117"/>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77" name="Google Shape;1177;gd5c5d705b8_6_237"/>
          <p:cNvSpPr/>
          <p:nvPr/>
        </p:nvSpPr>
        <p:spPr>
          <a:xfrm>
            <a:off x="7568044" y="5452920"/>
            <a:ext cx="1479786" cy="5968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Library hit</a:t>
            </a:r>
            <a:endParaRPr kern="0">
              <a:solidFill>
                <a:srgbClr val="000000"/>
              </a:solidFill>
              <a:latin typeface="Arial"/>
              <a:ea typeface="Arial"/>
              <a:cs typeface="Arial"/>
              <a:sym typeface="Arial"/>
            </a:endParaRPr>
          </a:p>
        </p:txBody>
      </p:sp>
      <p:sp>
        <p:nvSpPr>
          <p:cNvPr id="1178" name="Google Shape;1178;gd5c5d705b8_6_237"/>
          <p:cNvSpPr/>
          <p:nvPr/>
        </p:nvSpPr>
        <p:spPr>
          <a:xfrm>
            <a:off x="7568044" y="6245280"/>
            <a:ext cx="1706940" cy="3697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No hit</a:t>
            </a:r>
            <a:endParaRPr kern="0">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82"/>
        <p:cNvGrpSpPr/>
        <p:nvPr/>
      </p:nvGrpSpPr>
      <p:grpSpPr>
        <a:xfrm>
          <a:off x="0" y="0"/>
          <a:ext cx="0" cy="0"/>
          <a:chOff x="0" y="0"/>
          <a:chExt cx="0" cy="0"/>
        </a:xfrm>
      </p:grpSpPr>
      <p:sp>
        <p:nvSpPr>
          <p:cNvPr id="1183" name="Google Shape;1183;gd5c5d705b8_6_269"/>
          <p:cNvSpPr/>
          <p:nvPr/>
        </p:nvSpPr>
        <p:spPr>
          <a:xfrm rot="-1778733">
            <a:off x="2795515" y="1851563"/>
            <a:ext cx="555321" cy="551354"/>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84" name="Google Shape;1184;gd5c5d705b8_6_269"/>
          <p:cNvSpPr/>
          <p:nvPr/>
        </p:nvSpPr>
        <p:spPr>
          <a:xfrm rot="-828502">
            <a:off x="4657638" y="1658287"/>
            <a:ext cx="556832" cy="549827"/>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85" name="Google Shape;1185;gd5c5d705b8_6_269"/>
          <p:cNvSpPr/>
          <p:nvPr/>
        </p:nvSpPr>
        <p:spPr>
          <a:xfrm rot="-1897918">
            <a:off x="3637784" y="2846481"/>
            <a:ext cx="554714" cy="551599"/>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86" name="Google Shape;1186;gd5c5d705b8_6_269"/>
          <p:cNvSpPr/>
          <p:nvPr/>
        </p:nvSpPr>
        <p:spPr>
          <a:xfrm rot="-1659650">
            <a:off x="3822702" y="5499563"/>
            <a:ext cx="555191" cy="550757"/>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87" name="Google Shape;1187;gd5c5d705b8_6_269"/>
          <p:cNvSpPr/>
          <p:nvPr/>
        </p:nvSpPr>
        <p:spPr>
          <a:xfrm rot="-6494571">
            <a:off x="6054228" y="4855692"/>
            <a:ext cx="550123" cy="556176"/>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88" name="Google Shape;1188;gd5c5d705b8_6_269"/>
          <p:cNvSpPr/>
          <p:nvPr/>
        </p:nvSpPr>
        <p:spPr>
          <a:xfrm>
            <a:off x="6960718" y="2955960"/>
            <a:ext cx="557294" cy="549360"/>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89" name="Google Shape;1189;gd5c5d705b8_6_269"/>
          <p:cNvSpPr/>
          <p:nvPr/>
        </p:nvSpPr>
        <p:spPr>
          <a:xfrm rot="-1065597">
            <a:off x="4843306" y="5042859"/>
            <a:ext cx="556541" cy="549762"/>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90" name="Google Shape;1190;gd5c5d705b8_6_269"/>
          <p:cNvSpPr/>
          <p:nvPr/>
        </p:nvSpPr>
        <p:spPr>
          <a:xfrm rot="-947019">
            <a:off x="7674250" y="3623818"/>
            <a:ext cx="556330" cy="549967"/>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91" name="Google Shape;1191;gd5c5d705b8_6_269"/>
          <p:cNvSpPr/>
          <p:nvPr/>
        </p:nvSpPr>
        <p:spPr>
          <a:xfrm rot="3941597">
            <a:off x="6774121" y="1654127"/>
            <a:ext cx="550680" cy="555989"/>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92" name="Google Shape;1192;gd5c5d705b8_6_269"/>
          <p:cNvSpPr/>
          <p:nvPr/>
        </p:nvSpPr>
        <p:spPr>
          <a:xfrm rot="354912">
            <a:off x="5569353" y="3047717"/>
            <a:ext cx="557208" cy="549087"/>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93" name="Google Shape;1193;gd5c5d705b8_6_269"/>
          <p:cNvSpPr/>
          <p:nvPr/>
        </p:nvSpPr>
        <p:spPr>
          <a:xfrm>
            <a:off x="4751264" y="3762360"/>
            <a:ext cx="557294" cy="549360"/>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94" name="Google Shape;1194;gd5c5d705b8_6_269"/>
          <p:cNvSpPr/>
          <p:nvPr/>
        </p:nvSpPr>
        <p:spPr>
          <a:xfrm rot="-1243596">
            <a:off x="5121718" y="6047488"/>
            <a:ext cx="556281" cy="550385"/>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cxnSp>
        <p:nvCxnSpPr>
          <p:cNvPr id="1195" name="Google Shape;1195;gd5c5d705b8_6_269"/>
          <p:cNvCxnSpPr>
            <a:stCxn id="1183" idx="4"/>
            <a:endCxn id="1185" idx="0"/>
          </p:cNvCxnSpPr>
          <p:nvPr/>
        </p:nvCxnSpPr>
        <p:spPr>
          <a:xfrm>
            <a:off x="3212498" y="2365120"/>
            <a:ext cx="555000" cy="524100"/>
          </a:xfrm>
          <a:prstGeom prst="straightConnector1">
            <a:avLst/>
          </a:prstGeom>
          <a:noFill/>
          <a:ln w="9525" cap="flat" cmpd="sng">
            <a:solidFill>
              <a:srgbClr val="000000"/>
            </a:solidFill>
            <a:prstDash val="solid"/>
            <a:round/>
            <a:headEnd type="none" w="sm" len="sm"/>
            <a:tailEnd type="none" w="sm" len="sm"/>
          </a:ln>
        </p:spPr>
      </p:cxnSp>
      <p:cxnSp>
        <p:nvCxnSpPr>
          <p:cNvPr id="1196" name="Google Shape;1196;gd5c5d705b8_6_269"/>
          <p:cNvCxnSpPr>
            <a:stCxn id="1185" idx="6"/>
            <a:endCxn id="1184" idx="3"/>
          </p:cNvCxnSpPr>
          <p:nvPr/>
        </p:nvCxnSpPr>
        <p:spPr>
          <a:xfrm rot="10800000" flipH="1">
            <a:off x="4151292" y="2168617"/>
            <a:ext cx="641100" cy="808200"/>
          </a:xfrm>
          <a:prstGeom prst="straightConnector1">
            <a:avLst/>
          </a:prstGeom>
          <a:noFill/>
          <a:ln w="9525" cap="flat" cmpd="sng">
            <a:solidFill>
              <a:srgbClr val="000000"/>
            </a:solidFill>
            <a:prstDash val="solid"/>
            <a:round/>
            <a:headEnd type="none" w="sm" len="sm"/>
            <a:tailEnd type="none" w="sm" len="sm"/>
          </a:ln>
        </p:spPr>
      </p:cxnSp>
      <p:cxnSp>
        <p:nvCxnSpPr>
          <p:cNvPr id="1197" name="Google Shape;1197;gd5c5d705b8_6_269"/>
          <p:cNvCxnSpPr>
            <a:stCxn id="1193" idx="1"/>
            <a:endCxn id="1185" idx="4"/>
          </p:cNvCxnSpPr>
          <p:nvPr/>
        </p:nvCxnSpPr>
        <p:spPr>
          <a:xfrm rot="10800000">
            <a:off x="4062777" y="3355312"/>
            <a:ext cx="770100" cy="487500"/>
          </a:xfrm>
          <a:prstGeom prst="straightConnector1">
            <a:avLst/>
          </a:prstGeom>
          <a:noFill/>
          <a:ln w="9525" cap="flat" cmpd="sng">
            <a:solidFill>
              <a:srgbClr val="000000"/>
            </a:solidFill>
            <a:prstDash val="solid"/>
            <a:round/>
            <a:headEnd type="none" w="sm" len="sm"/>
            <a:tailEnd type="none" w="sm" len="sm"/>
          </a:ln>
        </p:spPr>
      </p:cxnSp>
      <p:cxnSp>
        <p:nvCxnSpPr>
          <p:cNvPr id="1198" name="Google Shape;1198;gd5c5d705b8_6_269"/>
          <p:cNvCxnSpPr>
            <a:stCxn id="1193" idx="7"/>
            <a:endCxn id="1192" idx="3"/>
          </p:cNvCxnSpPr>
          <p:nvPr/>
        </p:nvCxnSpPr>
        <p:spPr>
          <a:xfrm rot="10800000" flipH="1">
            <a:off x="5226944" y="3495112"/>
            <a:ext cx="404400" cy="347700"/>
          </a:xfrm>
          <a:prstGeom prst="straightConnector1">
            <a:avLst/>
          </a:prstGeom>
          <a:noFill/>
          <a:ln w="9525" cap="flat" cmpd="sng">
            <a:solidFill>
              <a:srgbClr val="000000"/>
            </a:solidFill>
            <a:prstDash val="solid"/>
            <a:round/>
            <a:headEnd type="none" w="sm" len="sm"/>
            <a:tailEnd type="none" w="sm" len="sm"/>
          </a:ln>
        </p:spPr>
      </p:cxnSp>
      <p:cxnSp>
        <p:nvCxnSpPr>
          <p:cNvPr id="1199" name="Google Shape;1199;gd5c5d705b8_6_269"/>
          <p:cNvCxnSpPr>
            <a:stCxn id="1192" idx="6"/>
            <a:endCxn id="1188" idx="2"/>
          </p:cNvCxnSpPr>
          <p:nvPr/>
        </p:nvCxnSpPr>
        <p:spPr>
          <a:xfrm rot="10800000" flipH="1">
            <a:off x="6125077" y="3230672"/>
            <a:ext cx="835500" cy="120300"/>
          </a:xfrm>
          <a:prstGeom prst="straightConnector1">
            <a:avLst/>
          </a:prstGeom>
          <a:noFill/>
          <a:ln w="9525" cap="flat" cmpd="sng">
            <a:solidFill>
              <a:srgbClr val="000000"/>
            </a:solidFill>
            <a:prstDash val="solid"/>
            <a:round/>
            <a:headEnd type="none" w="sm" len="sm"/>
            <a:tailEnd type="none" w="sm" len="sm"/>
          </a:ln>
        </p:spPr>
      </p:cxnSp>
      <p:cxnSp>
        <p:nvCxnSpPr>
          <p:cNvPr id="1200" name="Google Shape;1200;gd5c5d705b8_6_269"/>
          <p:cNvCxnSpPr>
            <a:stCxn id="1190" idx="1"/>
            <a:endCxn id="1188" idx="5"/>
          </p:cNvCxnSpPr>
          <p:nvPr/>
        </p:nvCxnSpPr>
        <p:spPr>
          <a:xfrm rot="10800000">
            <a:off x="7436430" y="3424797"/>
            <a:ext cx="272400" cy="340800"/>
          </a:xfrm>
          <a:prstGeom prst="straightConnector1">
            <a:avLst/>
          </a:prstGeom>
          <a:noFill/>
          <a:ln w="9525" cap="flat" cmpd="sng">
            <a:solidFill>
              <a:srgbClr val="000000"/>
            </a:solidFill>
            <a:prstDash val="solid"/>
            <a:round/>
            <a:headEnd type="none" w="sm" len="sm"/>
            <a:tailEnd type="none" w="sm" len="sm"/>
          </a:ln>
        </p:spPr>
      </p:cxnSp>
      <p:cxnSp>
        <p:nvCxnSpPr>
          <p:cNvPr id="1201" name="Google Shape;1201;gd5c5d705b8_6_269"/>
          <p:cNvCxnSpPr>
            <a:stCxn id="1191" idx="4"/>
            <a:endCxn id="1192" idx="0"/>
          </p:cNvCxnSpPr>
          <p:nvPr/>
        </p:nvCxnSpPr>
        <p:spPr>
          <a:xfrm flipH="1">
            <a:off x="5877204" y="2043842"/>
            <a:ext cx="917700" cy="1005300"/>
          </a:xfrm>
          <a:prstGeom prst="straightConnector1">
            <a:avLst/>
          </a:prstGeom>
          <a:noFill/>
          <a:ln w="9525" cap="flat" cmpd="sng">
            <a:solidFill>
              <a:srgbClr val="000000"/>
            </a:solidFill>
            <a:prstDash val="solid"/>
            <a:round/>
            <a:headEnd type="none" w="sm" len="sm"/>
            <a:tailEnd type="none" w="sm" len="sm"/>
          </a:ln>
        </p:spPr>
      </p:cxnSp>
      <p:cxnSp>
        <p:nvCxnSpPr>
          <p:cNvPr id="1202" name="Google Shape;1202;gd5c5d705b8_6_269"/>
          <p:cNvCxnSpPr>
            <a:stCxn id="1191" idx="6"/>
            <a:endCxn id="1188" idx="0"/>
          </p:cNvCxnSpPr>
          <p:nvPr/>
        </p:nvCxnSpPr>
        <p:spPr>
          <a:xfrm>
            <a:off x="7162797" y="2183053"/>
            <a:ext cx="76500" cy="772800"/>
          </a:xfrm>
          <a:prstGeom prst="straightConnector1">
            <a:avLst/>
          </a:prstGeom>
          <a:noFill/>
          <a:ln w="9525" cap="flat" cmpd="sng">
            <a:solidFill>
              <a:srgbClr val="000000"/>
            </a:solidFill>
            <a:prstDash val="solid"/>
            <a:round/>
            <a:headEnd type="none" w="sm" len="sm"/>
            <a:tailEnd type="none" w="sm" len="sm"/>
          </a:ln>
        </p:spPr>
      </p:cxnSp>
      <p:cxnSp>
        <p:nvCxnSpPr>
          <p:cNvPr id="1203" name="Google Shape;1203;gd5c5d705b8_6_269"/>
          <p:cNvCxnSpPr>
            <a:stCxn id="1193" idx="4"/>
            <a:endCxn id="1189" idx="0"/>
          </p:cNvCxnSpPr>
          <p:nvPr/>
        </p:nvCxnSpPr>
        <p:spPr>
          <a:xfrm>
            <a:off x="5029910" y="4311720"/>
            <a:ext cx="5700" cy="744900"/>
          </a:xfrm>
          <a:prstGeom prst="straightConnector1">
            <a:avLst/>
          </a:prstGeom>
          <a:noFill/>
          <a:ln w="9525" cap="flat" cmpd="sng">
            <a:solidFill>
              <a:srgbClr val="000000"/>
            </a:solidFill>
            <a:prstDash val="solid"/>
            <a:round/>
            <a:headEnd type="none" w="sm" len="sm"/>
            <a:tailEnd type="none" w="sm" len="sm"/>
          </a:ln>
        </p:spPr>
      </p:cxnSp>
      <p:cxnSp>
        <p:nvCxnSpPr>
          <p:cNvPr id="1204" name="Google Shape;1204;gd5c5d705b8_6_269"/>
          <p:cNvCxnSpPr>
            <a:stCxn id="1186" idx="6"/>
            <a:endCxn id="1189" idx="2"/>
          </p:cNvCxnSpPr>
          <p:nvPr/>
        </p:nvCxnSpPr>
        <p:spPr>
          <a:xfrm rot="10800000" flipH="1">
            <a:off x="4346166" y="5402770"/>
            <a:ext cx="510300" cy="243300"/>
          </a:xfrm>
          <a:prstGeom prst="straightConnector1">
            <a:avLst/>
          </a:prstGeom>
          <a:noFill/>
          <a:ln w="9525" cap="flat" cmpd="sng">
            <a:solidFill>
              <a:srgbClr val="000000"/>
            </a:solidFill>
            <a:prstDash val="solid"/>
            <a:round/>
            <a:headEnd type="none" w="sm" len="sm"/>
            <a:tailEnd type="none" w="sm" len="sm"/>
          </a:ln>
        </p:spPr>
      </p:cxnSp>
      <p:cxnSp>
        <p:nvCxnSpPr>
          <p:cNvPr id="1205" name="Google Shape;1205;gd5c5d705b8_6_269"/>
          <p:cNvCxnSpPr>
            <a:stCxn id="1187" idx="0"/>
            <a:endCxn id="1189" idx="6"/>
          </p:cNvCxnSpPr>
          <p:nvPr/>
        </p:nvCxnSpPr>
        <p:spPr>
          <a:xfrm flipH="1">
            <a:off x="5386453" y="5218605"/>
            <a:ext cx="678000" cy="14400"/>
          </a:xfrm>
          <a:prstGeom prst="straightConnector1">
            <a:avLst/>
          </a:prstGeom>
          <a:noFill/>
          <a:ln w="9525" cap="flat" cmpd="sng">
            <a:solidFill>
              <a:srgbClr val="000000"/>
            </a:solidFill>
            <a:prstDash val="solid"/>
            <a:round/>
            <a:headEnd type="none" w="sm" len="sm"/>
            <a:tailEnd type="none" w="sm" len="sm"/>
          </a:ln>
        </p:spPr>
      </p:cxnSp>
      <p:cxnSp>
        <p:nvCxnSpPr>
          <p:cNvPr id="1206" name="Google Shape;1206;gd5c5d705b8_6_269"/>
          <p:cNvCxnSpPr>
            <a:stCxn id="1189" idx="4"/>
            <a:endCxn id="1194" idx="0"/>
          </p:cNvCxnSpPr>
          <p:nvPr/>
        </p:nvCxnSpPr>
        <p:spPr>
          <a:xfrm>
            <a:off x="5207626" y="5578805"/>
            <a:ext cx="92400" cy="487500"/>
          </a:xfrm>
          <a:prstGeom prst="straightConnector1">
            <a:avLst/>
          </a:prstGeom>
          <a:noFill/>
          <a:ln w="9525" cap="flat" cmpd="sng">
            <a:solidFill>
              <a:srgbClr val="000000"/>
            </a:solidFill>
            <a:prstDash val="solid"/>
            <a:round/>
            <a:headEnd type="none" w="sm" len="sm"/>
            <a:tailEnd type="none" w="sm" len="sm"/>
          </a:ln>
        </p:spPr>
      </p:cxnSp>
      <p:cxnSp>
        <p:nvCxnSpPr>
          <p:cNvPr id="1207" name="Google Shape;1207;gd5c5d705b8_6_269"/>
          <p:cNvCxnSpPr>
            <a:stCxn id="1183" idx="6"/>
            <a:endCxn id="1184" idx="2"/>
          </p:cNvCxnSpPr>
          <p:nvPr/>
        </p:nvCxnSpPr>
        <p:spPr>
          <a:xfrm>
            <a:off x="3314489" y="1989900"/>
            <a:ext cx="1351200" cy="9900"/>
          </a:xfrm>
          <a:prstGeom prst="straightConnector1">
            <a:avLst/>
          </a:prstGeom>
          <a:noFill/>
          <a:ln w="9525" cap="flat" cmpd="sng">
            <a:solidFill>
              <a:srgbClr val="000000"/>
            </a:solidFill>
            <a:prstDash val="solid"/>
            <a:round/>
            <a:headEnd type="none" w="sm" len="sm"/>
            <a:tailEnd type="none" w="sm" len="sm"/>
          </a:ln>
        </p:spPr>
      </p:cxnSp>
      <p:sp>
        <p:nvSpPr>
          <p:cNvPr id="1208" name="Google Shape;1208;gd5c5d705b8_6_269"/>
          <p:cNvSpPr/>
          <p:nvPr/>
        </p:nvSpPr>
        <p:spPr>
          <a:xfrm rot="-1778733">
            <a:off x="7175706" y="5428538"/>
            <a:ext cx="346439" cy="344325"/>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09" name="Google Shape;1209;gd5c5d705b8_6_269"/>
          <p:cNvSpPr/>
          <p:nvPr/>
        </p:nvSpPr>
        <p:spPr>
          <a:xfrm rot="-828502">
            <a:off x="7175233" y="5827174"/>
            <a:ext cx="347382" cy="343372"/>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10" name="Google Shape;1210;gd5c5d705b8_6_269"/>
          <p:cNvSpPr/>
          <p:nvPr/>
        </p:nvSpPr>
        <p:spPr>
          <a:xfrm rot="-1897918">
            <a:off x="7175417" y="6231982"/>
            <a:ext cx="346287" cy="344117"/>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11" name="Google Shape;1211;gd5c5d705b8_6_269"/>
          <p:cNvSpPr/>
          <p:nvPr/>
        </p:nvSpPr>
        <p:spPr>
          <a:xfrm>
            <a:off x="7568044" y="5452920"/>
            <a:ext cx="1479786" cy="5968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Library hit</a:t>
            </a:r>
            <a:endParaRPr kern="0">
              <a:solidFill>
                <a:srgbClr val="000000"/>
              </a:solidFill>
              <a:latin typeface="Arial"/>
              <a:ea typeface="Arial"/>
              <a:cs typeface="Arial"/>
              <a:sym typeface="Arial"/>
            </a:endParaRPr>
          </a:p>
        </p:txBody>
      </p:sp>
      <p:sp>
        <p:nvSpPr>
          <p:cNvPr id="1212" name="Google Shape;1212;gd5c5d705b8_6_269"/>
          <p:cNvSpPr/>
          <p:nvPr/>
        </p:nvSpPr>
        <p:spPr>
          <a:xfrm>
            <a:off x="7568044" y="5811840"/>
            <a:ext cx="2794138" cy="5968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i="1" kern="0">
                <a:solidFill>
                  <a:srgbClr val="000000"/>
                </a:solidFill>
                <a:latin typeface="Times new roman"/>
                <a:ea typeface="Times new roman"/>
                <a:cs typeface="Times new roman"/>
                <a:sym typeface="Times new roman"/>
              </a:rPr>
              <a:t>in silico </a:t>
            </a:r>
            <a:r>
              <a:rPr lang="en-US" b="1" kern="0">
                <a:solidFill>
                  <a:srgbClr val="000000"/>
                </a:solidFill>
                <a:latin typeface="Times new roman"/>
                <a:ea typeface="Times new roman"/>
                <a:cs typeface="Times new roman"/>
                <a:sym typeface="Times new roman"/>
              </a:rPr>
              <a:t>fragmentation hit</a:t>
            </a:r>
            <a:endParaRPr kern="0">
              <a:solidFill>
                <a:srgbClr val="000000"/>
              </a:solidFill>
              <a:latin typeface="Arial"/>
              <a:ea typeface="Arial"/>
              <a:cs typeface="Arial"/>
              <a:sym typeface="Arial"/>
            </a:endParaRPr>
          </a:p>
        </p:txBody>
      </p:sp>
      <p:sp>
        <p:nvSpPr>
          <p:cNvPr id="1213" name="Google Shape;1213;gd5c5d705b8_6_269"/>
          <p:cNvSpPr/>
          <p:nvPr/>
        </p:nvSpPr>
        <p:spPr>
          <a:xfrm>
            <a:off x="7568044" y="6245280"/>
            <a:ext cx="1706940" cy="3697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No hit</a:t>
            </a:r>
            <a:endParaRPr kern="0">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17"/>
        <p:cNvGrpSpPr/>
        <p:nvPr/>
      </p:nvGrpSpPr>
      <p:grpSpPr>
        <a:xfrm>
          <a:off x="0" y="0"/>
          <a:ext cx="0" cy="0"/>
          <a:chOff x="0" y="0"/>
          <a:chExt cx="0" cy="0"/>
        </a:xfrm>
      </p:grpSpPr>
      <p:sp>
        <p:nvSpPr>
          <p:cNvPr id="1218" name="Google Shape;1218;gd5c5d705b8_6_303"/>
          <p:cNvSpPr/>
          <p:nvPr/>
        </p:nvSpPr>
        <p:spPr>
          <a:xfrm rot="-1778733">
            <a:off x="2795515" y="1851563"/>
            <a:ext cx="555321" cy="551354"/>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19" name="Google Shape;1219;gd5c5d705b8_6_303"/>
          <p:cNvSpPr/>
          <p:nvPr/>
        </p:nvSpPr>
        <p:spPr>
          <a:xfrm rot="-828502">
            <a:off x="4657638" y="1658287"/>
            <a:ext cx="556832" cy="549827"/>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20" name="Google Shape;1220;gd5c5d705b8_6_303"/>
          <p:cNvSpPr/>
          <p:nvPr/>
        </p:nvSpPr>
        <p:spPr>
          <a:xfrm rot="-1897918">
            <a:off x="3637784" y="2846481"/>
            <a:ext cx="554714" cy="551599"/>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21" name="Google Shape;1221;gd5c5d705b8_6_303"/>
          <p:cNvSpPr/>
          <p:nvPr/>
        </p:nvSpPr>
        <p:spPr>
          <a:xfrm rot="-1659650">
            <a:off x="3822702" y="5499563"/>
            <a:ext cx="555191" cy="550757"/>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22" name="Google Shape;1222;gd5c5d705b8_6_303"/>
          <p:cNvSpPr/>
          <p:nvPr/>
        </p:nvSpPr>
        <p:spPr>
          <a:xfrm rot="-6494571">
            <a:off x="6054228" y="4855692"/>
            <a:ext cx="550123" cy="556176"/>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23" name="Google Shape;1223;gd5c5d705b8_6_303"/>
          <p:cNvSpPr/>
          <p:nvPr/>
        </p:nvSpPr>
        <p:spPr>
          <a:xfrm>
            <a:off x="6960718" y="2955960"/>
            <a:ext cx="557294" cy="549360"/>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24" name="Google Shape;1224;gd5c5d705b8_6_303"/>
          <p:cNvSpPr/>
          <p:nvPr/>
        </p:nvSpPr>
        <p:spPr>
          <a:xfrm rot="-1065597">
            <a:off x="4843306" y="5042859"/>
            <a:ext cx="556541" cy="549762"/>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25" name="Google Shape;1225;gd5c5d705b8_6_303"/>
          <p:cNvSpPr/>
          <p:nvPr/>
        </p:nvSpPr>
        <p:spPr>
          <a:xfrm rot="-947019">
            <a:off x="7674250" y="3623818"/>
            <a:ext cx="556330" cy="549967"/>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26" name="Google Shape;1226;gd5c5d705b8_6_303"/>
          <p:cNvSpPr/>
          <p:nvPr/>
        </p:nvSpPr>
        <p:spPr>
          <a:xfrm rot="3941597">
            <a:off x="6774121" y="1654127"/>
            <a:ext cx="550680" cy="555989"/>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27" name="Google Shape;1227;gd5c5d705b8_6_303"/>
          <p:cNvSpPr/>
          <p:nvPr/>
        </p:nvSpPr>
        <p:spPr>
          <a:xfrm rot="354912">
            <a:off x="5569353" y="3047717"/>
            <a:ext cx="557208" cy="549087"/>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28" name="Google Shape;1228;gd5c5d705b8_6_303"/>
          <p:cNvSpPr/>
          <p:nvPr/>
        </p:nvSpPr>
        <p:spPr>
          <a:xfrm>
            <a:off x="4751264" y="3762360"/>
            <a:ext cx="557294" cy="549360"/>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29" name="Google Shape;1229;gd5c5d705b8_6_303"/>
          <p:cNvSpPr/>
          <p:nvPr/>
        </p:nvSpPr>
        <p:spPr>
          <a:xfrm rot="-1243596">
            <a:off x="5121718" y="6047488"/>
            <a:ext cx="556281" cy="550385"/>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cxnSp>
        <p:nvCxnSpPr>
          <p:cNvPr id="1230" name="Google Shape;1230;gd5c5d705b8_6_303"/>
          <p:cNvCxnSpPr>
            <a:stCxn id="1218" idx="4"/>
            <a:endCxn id="1220" idx="0"/>
          </p:cNvCxnSpPr>
          <p:nvPr/>
        </p:nvCxnSpPr>
        <p:spPr>
          <a:xfrm>
            <a:off x="3212498" y="2365120"/>
            <a:ext cx="555000" cy="524100"/>
          </a:xfrm>
          <a:prstGeom prst="straightConnector1">
            <a:avLst/>
          </a:prstGeom>
          <a:noFill/>
          <a:ln w="9525" cap="flat" cmpd="sng">
            <a:solidFill>
              <a:srgbClr val="000000"/>
            </a:solidFill>
            <a:prstDash val="solid"/>
            <a:round/>
            <a:headEnd type="none" w="sm" len="sm"/>
            <a:tailEnd type="none" w="sm" len="sm"/>
          </a:ln>
        </p:spPr>
      </p:cxnSp>
      <p:cxnSp>
        <p:nvCxnSpPr>
          <p:cNvPr id="1231" name="Google Shape;1231;gd5c5d705b8_6_303"/>
          <p:cNvCxnSpPr>
            <a:stCxn id="1220" idx="6"/>
            <a:endCxn id="1219" idx="3"/>
          </p:cNvCxnSpPr>
          <p:nvPr/>
        </p:nvCxnSpPr>
        <p:spPr>
          <a:xfrm rot="10800000" flipH="1">
            <a:off x="4151292" y="2168617"/>
            <a:ext cx="641100" cy="808200"/>
          </a:xfrm>
          <a:prstGeom prst="straightConnector1">
            <a:avLst/>
          </a:prstGeom>
          <a:noFill/>
          <a:ln w="9525" cap="flat" cmpd="sng">
            <a:solidFill>
              <a:srgbClr val="000000"/>
            </a:solidFill>
            <a:prstDash val="solid"/>
            <a:round/>
            <a:headEnd type="none" w="sm" len="sm"/>
            <a:tailEnd type="none" w="sm" len="sm"/>
          </a:ln>
        </p:spPr>
      </p:cxnSp>
      <p:cxnSp>
        <p:nvCxnSpPr>
          <p:cNvPr id="1232" name="Google Shape;1232;gd5c5d705b8_6_303"/>
          <p:cNvCxnSpPr>
            <a:stCxn id="1228" idx="1"/>
            <a:endCxn id="1220" idx="4"/>
          </p:cNvCxnSpPr>
          <p:nvPr/>
        </p:nvCxnSpPr>
        <p:spPr>
          <a:xfrm rot="10800000">
            <a:off x="4062777" y="3355312"/>
            <a:ext cx="770100" cy="487500"/>
          </a:xfrm>
          <a:prstGeom prst="straightConnector1">
            <a:avLst/>
          </a:prstGeom>
          <a:noFill/>
          <a:ln w="9525" cap="flat" cmpd="sng">
            <a:solidFill>
              <a:srgbClr val="000000"/>
            </a:solidFill>
            <a:prstDash val="solid"/>
            <a:round/>
            <a:headEnd type="none" w="sm" len="sm"/>
            <a:tailEnd type="none" w="sm" len="sm"/>
          </a:ln>
        </p:spPr>
      </p:cxnSp>
      <p:cxnSp>
        <p:nvCxnSpPr>
          <p:cNvPr id="1233" name="Google Shape;1233;gd5c5d705b8_6_303"/>
          <p:cNvCxnSpPr>
            <a:stCxn id="1228" idx="7"/>
            <a:endCxn id="1227" idx="3"/>
          </p:cNvCxnSpPr>
          <p:nvPr/>
        </p:nvCxnSpPr>
        <p:spPr>
          <a:xfrm rot="10800000" flipH="1">
            <a:off x="5226944" y="3495112"/>
            <a:ext cx="404400" cy="347700"/>
          </a:xfrm>
          <a:prstGeom prst="straightConnector1">
            <a:avLst/>
          </a:prstGeom>
          <a:noFill/>
          <a:ln w="9525" cap="flat" cmpd="sng">
            <a:solidFill>
              <a:srgbClr val="000000"/>
            </a:solidFill>
            <a:prstDash val="solid"/>
            <a:round/>
            <a:headEnd type="none" w="sm" len="sm"/>
            <a:tailEnd type="none" w="sm" len="sm"/>
          </a:ln>
        </p:spPr>
      </p:cxnSp>
      <p:cxnSp>
        <p:nvCxnSpPr>
          <p:cNvPr id="1234" name="Google Shape;1234;gd5c5d705b8_6_303"/>
          <p:cNvCxnSpPr>
            <a:stCxn id="1227" idx="6"/>
            <a:endCxn id="1223" idx="2"/>
          </p:cNvCxnSpPr>
          <p:nvPr/>
        </p:nvCxnSpPr>
        <p:spPr>
          <a:xfrm rot="10800000" flipH="1">
            <a:off x="6125077" y="3230672"/>
            <a:ext cx="835500" cy="120300"/>
          </a:xfrm>
          <a:prstGeom prst="straightConnector1">
            <a:avLst/>
          </a:prstGeom>
          <a:noFill/>
          <a:ln w="9525" cap="flat" cmpd="sng">
            <a:solidFill>
              <a:srgbClr val="000000"/>
            </a:solidFill>
            <a:prstDash val="solid"/>
            <a:round/>
            <a:headEnd type="none" w="sm" len="sm"/>
            <a:tailEnd type="none" w="sm" len="sm"/>
          </a:ln>
        </p:spPr>
      </p:cxnSp>
      <p:cxnSp>
        <p:nvCxnSpPr>
          <p:cNvPr id="1235" name="Google Shape;1235;gd5c5d705b8_6_303"/>
          <p:cNvCxnSpPr>
            <a:stCxn id="1225" idx="1"/>
            <a:endCxn id="1223" idx="5"/>
          </p:cNvCxnSpPr>
          <p:nvPr/>
        </p:nvCxnSpPr>
        <p:spPr>
          <a:xfrm rot="10800000">
            <a:off x="7436430" y="3424797"/>
            <a:ext cx="272400" cy="340800"/>
          </a:xfrm>
          <a:prstGeom prst="straightConnector1">
            <a:avLst/>
          </a:prstGeom>
          <a:noFill/>
          <a:ln w="9525" cap="flat" cmpd="sng">
            <a:solidFill>
              <a:srgbClr val="000000"/>
            </a:solidFill>
            <a:prstDash val="solid"/>
            <a:round/>
            <a:headEnd type="none" w="sm" len="sm"/>
            <a:tailEnd type="none" w="sm" len="sm"/>
          </a:ln>
        </p:spPr>
      </p:cxnSp>
      <p:cxnSp>
        <p:nvCxnSpPr>
          <p:cNvPr id="1236" name="Google Shape;1236;gd5c5d705b8_6_303"/>
          <p:cNvCxnSpPr>
            <a:stCxn id="1226" idx="4"/>
            <a:endCxn id="1227" idx="0"/>
          </p:cNvCxnSpPr>
          <p:nvPr/>
        </p:nvCxnSpPr>
        <p:spPr>
          <a:xfrm flipH="1">
            <a:off x="5877204" y="2043842"/>
            <a:ext cx="917700" cy="1005300"/>
          </a:xfrm>
          <a:prstGeom prst="straightConnector1">
            <a:avLst/>
          </a:prstGeom>
          <a:noFill/>
          <a:ln w="9525" cap="flat" cmpd="sng">
            <a:solidFill>
              <a:srgbClr val="000000"/>
            </a:solidFill>
            <a:prstDash val="solid"/>
            <a:round/>
            <a:headEnd type="none" w="sm" len="sm"/>
            <a:tailEnd type="none" w="sm" len="sm"/>
          </a:ln>
        </p:spPr>
      </p:cxnSp>
      <p:cxnSp>
        <p:nvCxnSpPr>
          <p:cNvPr id="1237" name="Google Shape;1237;gd5c5d705b8_6_303"/>
          <p:cNvCxnSpPr>
            <a:stCxn id="1226" idx="6"/>
            <a:endCxn id="1223" idx="0"/>
          </p:cNvCxnSpPr>
          <p:nvPr/>
        </p:nvCxnSpPr>
        <p:spPr>
          <a:xfrm>
            <a:off x="7162797" y="2183053"/>
            <a:ext cx="76500" cy="772800"/>
          </a:xfrm>
          <a:prstGeom prst="straightConnector1">
            <a:avLst/>
          </a:prstGeom>
          <a:noFill/>
          <a:ln w="9525" cap="flat" cmpd="sng">
            <a:solidFill>
              <a:srgbClr val="000000"/>
            </a:solidFill>
            <a:prstDash val="solid"/>
            <a:round/>
            <a:headEnd type="none" w="sm" len="sm"/>
            <a:tailEnd type="none" w="sm" len="sm"/>
          </a:ln>
        </p:spPr>
      </p:cxnSp>
      <p:cxnSp>
        <p:nvCxnSpPr>
          <p:cNvPr id="1238" name="Google Shape;1238;gd5c5d705b8_6_303"/>
          <p:cNvCxnSpPr>
            <a:stCxn id="1228" idx="4"/>
            <a:endCxn id="1224" idx="0"/>
          </p:cNvCxnSpPr>
          <p:nvPr/>
        </p:nvCxnSpPr>
        <p:spPr>
          <a:xfrm>
            <a:off x="5029910" y="4311720"/>
            <a:ext cx="5700" cy="744900"/>
          </a:xfrm>
          <a:prstGeom prst="straightConnector1">
            <a:avLst/>
          </a:prstGeom>
          <a:noFill/>
          <a:ln w="9525" cap="flat" cmpd="sng">
            <a:solidFill>
              <a:srgbClr val="000000"/>
            </a:solidFill>
            <a:prstDash val="solid"/>
            <a:round/>
            <a:headEnd type="none" w="sm" len="sm"/>
            <a:tailEnd type="none" w="sm" len="sm"/>
          </a:ln>
        </p:spPr>
      </p:cxnSp>
      <p:cxnSp>
        <p:nvCxnSpPr>
          <p:cNvPr id="1239" name="Google Shape;1239;gd5c5d705b8_6_303"/>
          <p:cNvCxnSpPr>
            <a:stCxn id="1221" idx="6"/>
            <a:endCxn id="1224" idx="2"/>
          </p:cNvCxnSpPr>
          <p:nvPr/>
        </p:nvCxnSpPr>
        <p:spPr>
          <a:xfrm rot="10800000" flipH="1">
            <a:off x="4346166" y="5402770"/>
            <a:ext cx="510300" cy="243300"/>
          </a:xfrm>
          <a:prstGeom prst="straightConnector1">
            <a:avLst/>
          </a:prstGeom>
          <a:noFill/>
          <a:ln w="9525" cap="flat" cmpd="sng">
            <a:solidFill>
              <a:srgbClr val="000000"/>
            </a:solidFill>
            <a:prstDash val="solid"/>
            <a:round/>
            <a:headEnd type="none" w="sm" len="sm"/>
            <a:tailEnd type="none" w="sm" len="sm"/>
          </a:ln>
        </p:spPr>
      </p:cxnSp>
      <p:cxnSp>
        <p:nvCxnSpPr>
          <p:cNvPr id="1240" name="Google Shape;1240;gd5c5d705b8_6_303"/>
          <p:cNvCxnSpPr>
            <a:stCxn id="1222" idx="0"/>
            <a:endCxn id="1224" idx="6"/>
          </p:cNvCxnSpPr>
          <p:nvPr/>
        </p:nvCxnSpPr>
        <p:spPr>
          <a:xfrm flipH="1">
            <a:off x="5386453" y="5218605"/>
            <a:ext cx="678000" cy="14400"/>
          </a:xfrm>
          <a:prstGeom prst="straightConnector1">
            <a:avLst/>
          </a:prstGeom>
          <a:noFill/>
          <a:ln w="9525" cap="flat" cmpd="sng">
            <a:solidFill>
              <a:srgbClr val="000000"/>
            </a:solidFill>
            <a:prstDash val="solid"/>
            <a:round/>
            <a:headEnd type="none" w="sm" len="sm"/>
            <a:tailEnd type="none" w="sm" len="sm"/>
          </a:ln>
        </p:spPr>
      </p:cxnSp>
      <p:cxnSp>
        <p:nvCxnSpPr>
          <p:cNvPr id="1241" name="Google Shape;1241;gd5c5d705b8_6_303"/>
          <p:cNvCxnSpPr>
            <a:stCxn id="1224" idx="4"/>
            <a:endCxn id="1229" idx="0"/>
          </p:cNvCxnSpPr>
          <p:nvPr/>
        </p:nvCxnSpPr>
        <p:spPr>
          <a:xfrm>
            <a:off x="5207626" y="5578805"/>
            <a:ext cx="92400" cy="487500"/>
          </a:xfrm>
          <a:prstGeom prst="straightConnector1">
            <a:avLst/>
          </a:prstGeom>
          <a:noFill/>
          <a:ln w="9525" cap="flat" cmpd="sng">
            <a:solidFill>
              <a:srgbClr val="000000"/>
            </a:solidFill>
            <a:prstDash val="solid"/>
            <a:round/>
            <a:headEnd type="none" w="sm" len="sm"/>
            <a:tailEnd type="none" w="sm" len="sm"/>
          </a:ln>
        </p:spPr>
      </p:cxnSp>
      <p:cxnSp>
        <p:nvCxnSpPr>
          <p:cNvPr id="1242" name="Google Shape;1242;gd5c5d705b8_6_303"/>
          <p:cNvCxnSpPr>
            <a:stCxn id="1218" idx="6"/>
            <a:endCxn id="1219" idx="2"/>
          </p:cNvCxnSpPr>
          <p:nvPr/>
        </p:nvCxnSpPr>
        <p:spPr>
          <a:xfrm>
            <a:off x="3314489" y="1989900"/>
            <a:ext cx="1351200" cy="9900"/>
          </a:xfrm>
          <a:prstGeom prst="straightConnector1">
            <a:avLst/>
          </a:prstGeom>
          <a:noFill/>
          <a:ln w="9525" cap="flat" cmpd="sng">
            <a:solidFill>
              <a:srgbClr val="000000"/>
            </a:solidFill>
            <a:prstDash val="solid"/>
            <a:round/>
            <a:headEnd type="none" w="sm" len="sm"/>
            <a:tailEnd type="none" w="sm" len="sm"/>
          </a:ln>
        </p:spPr>
      </p:cxnSp>
      <p:sp>
        <p:nvSpPr>
          <p:cNvPr id="1243" name="Google Shape;1243;gd5c5d705b8_6_303"/>
          <p:cNvSpPr/>
          <p:nvPr/>
        </p:nvSpPr>
        <p:spPr>
          <a:xfrm>
            <a:off x="5229674" y="179280"/>
            <a:ext cx="1626596" cy="15829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i="1" kern="0">
                <a:solidFill>
                  <a:srgbClr val="000000"/>
                </a:solidFill>
                <a:latin typeface="Times new roman"/>
                <a:ea typeface="Times new roman"/>
                <a:cs typeface="Times new roman"/>
                <a:sym typeface="Times new roman"/>
              </a:rPr>
              <a:t>in silico</a:t>
            </a:r>
            <a:r>
              <a:rPr lang="en-US" b="1" kern="0">
                <a:solidFill>
                  <a:srgbClr val="000000"/>
                </a:solidFill>
                <a:latin typeface="Times new roman"/>
                <a:ea typeface="Times new roman"/>
                <a:cs typeface="Times new roman"/>
                <a:sym typeface="Times new roman"/>
              </a:rPr>
              <a:t> score</a:t>
            </a:r>
            <a:endParaRPr kern="0">
              <a:solidFill>
                <a:srgbClr val="000000"/>
              </a:solidFill>
              <a:latin typeface="Arial"/>
              <a:ea typeface="Arial"/>
              <a:cs typeface="Arial"/>
              <a:sym typeface="Arial"/>
            </a:endParaRPr>
          </a:p>
          <a:p>
            <a:pPr>
              <a:lnSpc>
                <a:spcPct val="93000"/>
              </a:lnSpc>
              <a:buClr>
                <a:srgbClr val="000000"/>
              </a:buClr>
            </a:pPr>
            <a:endParaRPr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1</a:t>
            </a:r>
            <a:endParaRPr sz="1200" kern="0">
              <a:solidFill>
                <a:srgbClr val="000000"/>
              </a:solidFill>
              <a:latin typeface="Arial"/>
              <a:ea typeface="Arial"/>
              <a:cs typeface="Arial"/>
              <a:sym typeface="Arial"/>
            </a:endParaRPr>
          </a:p>
          <a:p>
            <a:pPr>
              <a:lnSpc>
                <a:spcPct val="93000"/>
              </a:lnSpc>
              <a:buClr>
                <a:srgbClr val="000000"/>
              </a:buClr>
            </a:pPr>
            <a:endParaRPr sz="1200"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0.7</a:t>
            </a:r>
            <a:endParaRPr sz="1200" kern="0">
              <a:solidFill>
                <a:srgbClr val="000000"/>
              </a:solidFill>
              <a:latin typeface="Arial"/>
              <a:ea typeface="Arial"/>
              <a:cs typeface="Arial"/>
              <a:sym typeface="Arial"/>
            </a:endParaRPr>
          </a:p>
          <a:p>
            <a:pPr>
              <a:lnSpc>
                <a:spcPct val="93000"/>
              </a:lnSpc>
              <a:buClr>
                <a:srgbClr val="000000"/>
              </a:buClr>
            </a:pPr>
            <a:endParaRPr sz="1200"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0.3</a:t>
            </a:r>
            <a:endParaRPr sz="1200" kern="0">
              <a:solidFill>
                <a:srgbClr val="000000"/>
              </a:solidFill>
              <a:latin typeface="Arial"/>
              <a:ea typeface="Arial"/>
              <a:cs typeface="Arial"/>
              <a:sym typeface="Arial"/>
            </a:endParaRPr>
          </a:p>
        </p:txBody>
      </p:sp>
      <p:sp>
        <p:nvSpPr>
          <p:cNvPr id="1244" name="Google Shape;1244;gd5c5d705b8_6_303"/>
          <p:cNvSpPr/>
          <p:nvPr/>
        </p:nvSpPr>
        <p:spPr>
          <a:xfrm>
            <a:off x="4920352" y="487440"/>
            <a:ext cx="278647" cy="274680"/>
          </a:xfrm>
          <a:custGeom>
            <a:avLst/>
            <a:gdLst/>
            <a:ahLst/>
            <a:cxnLst/>
            <a:rect l="l" t="t" r="r" b="b"/>
            <a:pathLst>
              <a:path w="21600" h="21600" extrusionOk="0">
                <a:moveTo>
                  <a:pt x="10800" y="0"/>
                </a:moveTo>
                <a:lnTo>
                  <a:pt x="0" y="8260"/>
                </a:lnTo>
                <a:lnTo>
                  <a:pt x="4230" y="21600"/>
                </a:lnTo>
                <a:lnTo>
                  <a:pt x="17370" y="21600"/>
                </a:lnTo>
                <a:lnTo>
                  <a:pt x="21600" y="8260"/>
                </a:lnTo>
                <a:lnTo>
                  <a:pt x="10800" y="0"/>
                </a:lnTo>
                <a:close/>
              </a:path>
            </a:pathLst>
          </a:custGeom>
          <a:solidFill>
            <a:srgbClr val="CCCCCC"/>
          </a:solidFill>
          <a:ln w="9525" cap="flat" cmpd="sng">
            <a:solidFill>
              <a:srgbClr val="3465A4"/>
            </a:solidFill>
            <a:prstDash val="solid"/>
            <a:round/>
            <a:headEnd type="none" w="sm" len="sm"/>
            <a:tailEnd type="none" w="sm" len="sm"/>
          </a:ln>
        </p:spPr>
      </p:sp>
      <p:sp>
        <p:nvSpPr>
          <p:cNvPr id="1245" name="Google Shape;1245;gd5c5d705b8_6_303"/>
          <p:cNvSpPr/>
          <p:nvPr/>
        </p:nvSpPr>
        <p:spPr>
          <a:xfrm>
            <a:off x="4920352" y="873000"/>
            <a:ext cx="278647" cy="274680"/>
          </a:xfrm>
          <a:custGeom>
            <a:avLst/>
            <a:gdLst/>
            <a:ahLst/>
            <a:cxnLst/>
            <a:rect l="l" t="t" r="r" b="b"/>
            <a:pathLst>
              <a:path w="765" h="765" extrusionOk="0">
                <a:moveTo>
                  <a:pt x="191" y="0"/>
                </a:moveTo>
                <a:lnTo>
                  <a:pt x="573" y="0"/>
                </a:lnTo>
                <a:lnTo>
                  <a:pt x="764" y="382"/>
                </a:lnTo>
                <a:lnTo>
                  <a:pt x="573" y="764"/>
                </a:lnTo>
                <a:lnTo>
                  <a:pt x="191" y="764"/>
                </a:lnTo>
                <a:lnTo>
                  <a:pt x="0" y="382"/>
                </a:lnTo>
                <a:lnTo>
                  <a:pt x="191" y="0"/>
                </a:lnTo>
              </a:path>
            </a:pathLst>
          </a:custGeom>
          <a:solidFill>
            <a:srgbClr val="CCCCCC"/>
          </a:solidFill>
          <a:ln w="9525" cap="flat" cmpd="sng">
            <a:solidFill>
              <a:srgbClr val="3465A4"/>
            </a:solidFill>
            <a:prstDash val="solid"/>
            <a:round/>
            <a:headEnd type="none" w="sm" len="sm"/>
            <a:tailEnd type="none" w="sm" len="sm"/>
          </a:ln>
        </p:spPr>
      </p:sp>
      <p:sp>
        <p:nvSpPr>
          <p:cNvPr id="1246" name="Google Shape;1246;gd5c5d705b8_6_303"/>
          <p:cNvSpPr/>
          <p:nvPr/>
        </p:nvSpPr>
        <p:spPr>
          <a:xfrm>
            <a:off x="4920352" y="1219320"/>
            <a:ext cx="278647" cy="274680"/>
          </a:xfrm>
          <a:custGeom>
            <a:avLst/>
            <a:gdLst/>
            <a:ahLst/>
            <a:cxnLst/>
            <a:rect l="l" t="t" r="r" b="b"/>
            <a:pathLst>
              <a:path w="765" h="765" extrusionOk="0">
                <a:moveTo>
                  <a:pt x="382" y="0"/>
                </a:moveTo>
                <a:lnTo>
                  <a:pt x="764" y="764"/>
                </a:lnTo>
                <a:lnTo>
                  <a:pt x="0" y="764"/>
                </a:lnTo>
                <a:lnTo>
                  <a:pt x="382" y="0"/>
                </a:lnTo>
              </a:path>
            </a:pathLst>
          </a:custGeom>
          <a:solidFill>
            <a:srgbClr val="CCCCCC"/>
          </a:solidFill>
          <a:ln w="9525" cap="flat" cmpd="sng">
            <a:solidFill>
              <a:srgbClr val="3465A4"/>
            </a:solidFill>
            <a:prstDash val="solid"/>
            <a:round/>
            <a:headEnd type="none" w="sm" len="sm"/>
            <a:tailEnd type="none" w="sm" len="sm"/>
          </a:ln>
        </p:spPr>
      </p:sp>
      <p:sp>
        <p:nvSpPr>
          <p:cNvPr id="1247" name="Google Shape;1247;gd5c5d705b8_6_303"/>
          <p:cNvSpPr/>
          <p:nvPr/>
        </p:nvSpPr>
        <p:spPr>
          <a:xfrm rot="-1778733">
            <a:off x="7175706" y="5428538"/>
            <a:ext cx="346439" cy="344325"/>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48" name="Google Shape;1248;gd5c5d705b8_6_303"/>
          <p:cNvSpPr/>
          <p:nvPr/>
        </p:nvSpPr>
        <p:spPr>
          <a:xfrm rot="-828502">
            <a:off x="7175233" y="5827174"/>
            <a:ext cx="347382" cy="343372"/>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49" name="Google Shape;1249;gd5c5d705b8_6_303"/>
          <p:cNvSpPr/>
          <p:nvPr/>
        </p:nvSpPr>
        <p:spPr>
          <a:xfrm rot="-1897918">
            <a:off x="7175417" y="6231982"/>
            <a:ext cx="346287" cy="344117"/>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50" name="Google Shape;1250;gd5c5d705b8_6_303"/>
          <p:cNvSpPr/>
          <p:nvPr/>
        </p:nvSpPr>
        <p:spPr>
          <a:xfrm>
            <a:off x="7568044" y="5452920"/>
            <a:ext cx="1479786" cy="5968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Library hit</a:t>
            </a:r>
            <a:endParaRPr kern="0">
              <a:solidFill>
                <a:srgbClr val="000000"/>
              </a:solidFill>
              <a:latin typeface="Arial"/>
              <a:ea typeface="Arial"/>
              <a:cs typeface="Arial"/>
              <a:sym typeface="Arial"/>
            </a:endParaRPr>
          </a:p>
        </p:txBody>
      </p:sp>
      <p:sp>
        <p:nvSpPr>
          <p:cNvPr id="1251" name="Google Shape;1251;gd5c5d705b8_6_303"/>
          <p:cNvSpPr/>
          <p:nvPr/>
        </p:nvSpPr>
        <p:spPr>
          <a:xfrm>
            <a:off x="7568044" y="5811840"/>
            <a:ext cx="2794138" cy="5968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i="1" kern="0">
                <a:solidFill>
                  <a:srgbClr val="000000"/>
                </a:solidFill>
                <a:latin typeface="Times new roman"/>
                <a:ea typeface="Times new roman"/>
                <a:cs typeface="Times new roman"/>
                <a:sym typeface="Times new roman"/>
              </a:rPr>
              <a:t>in silico </a:t>
            </a:r>
            <a:r>
              <a:rPr lang="en-US" b="1" kern="0">
                <a:solidFill>
                  <a:srgbClr val="000000"/>
                </a:solidFill>
                <a:latin typeface="Times new roman"/>
                <a:ea typeface="Times new roman"/>
                <a:cs typeface="Times new roman"/>
                <a:sym typeface="Times new roman"/>
              </a:rPr>
              <a:t>fragmentation hit</a:t>
            </a:r>
            <a:endParaRPr kern="0">
              <a:solidFill>
                <a:srgbClr val="000000"/>
              </a:solidFill>
              <a:latin typeface="Arial"/>
              <a:ea typeface="Arial"/>
              <a:cs typeface="Arial"/>
              <a:sym typeface="Arial"/>
            </a:endParaRPr>
          </a:p>
        </p:txBody>
      </p:sp>
      <p:sp>
        <p:nvSpPr>
          <p:cNvPr id="1252" name="Google Shape;1252;gd5c5d705b8_6_303"/>
          <p:cNvSpPr/>
          <p:nvPr/>
        </p:nvSpPr>
        <p:spPr>
          <a:xfrm>
            <a:off x="7568044" y="6245280"/>
            <a:ext cx="1706940" cy="3697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No hit</a:t>
            </a:r>
            <a:endParaRPr kern="0">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56"/>
        <p:cNvGrpSpPr/>
        <p:nvPr/>
      </p:nvGrpSpPr>
      <p:grpSpPr>
        <a:xfrm>
          <a:off x="0" y="0"/>
          <a:ext cx="0" cy="0"/>
          <a:chOff x="0" y="0"/>
          <a:chExt cx="0" cy="0"/>
        </a:xfrm>
      </p:grpSpPr>
      <p:pic>
        <p:nvPicPr>
          <p:cNvPr id="1257" name="Google Shape;1257;gd5c5d705b8_6_341"/>
          <p:cNvPicPr preferRelativeResize="0"/>
          <p:nvPr/>
        </p:nvPicPr>
        <p:blipFill rotWithShape="1">
          <a:blip r:embed="rId3">
            <a:alphaModFix/>
          </a:blip>
          <a:srcRect l="12288" t="11363" r="5684" b="63078"/>
          <a:stretch/>
        </p:blipFill>
        <p:spPr>
          <a:xfrm rot="5400000">
            <a:off x="2115283" y="867135"/>
            <a:ext cx="1166760" cy="368851"/>
          </a:xfrm>
          <a:prstGeom prst="rect">
            <a:avLst/>
          </a:prstGeom>
          <a:noFill/>
          <a:ln>
            <a:noFill/>
          </a:ln>
        </p:spPr>
      </p:pic>
      <p:sp>
        <p:nvSpPr>
          <p:cNvPr id="1258" name="Google Shape;1258;gd5c5d705b8_6_341"/>
          <p:cNvSpPr/>
          <p:nvPr/>
        </p:nvSpPr>
        <p:spPr>
          <a:xfrm rot="-1778733">
            <a:off x="2795515" y="1851563"/>
            <a:ext cx="555321" cy="551354"/>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59" name="Google Shape;1259;gd5c5d705b8_6_341"/>
          <p:cNvSpPr/>
          <p:nvPr/>
        </p:nvSpPr>
        <p:spPr>
          <a:xfrm rot="-828502">
            <a:off x="4657638" y="1658287"/>
            <a:ext cx="556832" cy="549827"/>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60" name="Google Shape;1260;gd5c5d705b8_6_341"/>
          <p:cNvSpPr/>
          <p:nvPr/>
        </p:nvSpPr>
        <p:spPr>
          <a:xfrm rot="-1897918">
            <a:off x="3637784" y="2846481"/>
            <a:ext cx="554714" cy="551599"/>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61" name="Google Shape;1261;gd5c5d705b8_6_341"/>
          <p:cNvSpPr/>
          <p:nvPr/>
        </p:nvSpPr>
        <p:spPr>
          <a:xfrm rot="-1659650">
            <a:off x="3822702" y="5499563"/>
            <a:ext cx="555191" cy="550757"/>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62" name="Google Shape;1262;gd5c5d705b8_6_341"/>
          <p:cNvSpPr/>
          <p:nvPr/>
        </p:nvSpPr>
        <p:spPr>
          <a:xfrm rot="-6494571">
            <a:off x="6054228" y="4855692"/>
            <a:ext cx="550123" cy="556176"/>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63" name="Google Shape;1263;gd5c5d705b8_6_341"/>
          <p:cNvSpPr/>
          <p:nvPr/>
        </p:nvSpPr>
        <p:spPr>
          <a:xfrm>
            <a:off x="6960718" y="2955960"/>
            <a:ext cx="557294" cy="549360"/>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64" name="Google Shape;1264;gd5c5d705b8_6_341"/>
          <p:cNvSpPr/>
          <p:nvPr/>
        </p:nvSpPr>
        <p:spPr>
          <a:xfrm rot="-1065597">
            <a:off x="4843306" y="5042859"/>
            <a:ext cx="556541" cy="549762"/>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65" name="Google Shape;1265;gd5c5d705b8_6_341"/>
          <p:cNvSpPr/>
          <p:nvPr/>
        </p:nvSpPr>
        <p:spPr>
          <a:xfrm rot="-947019">
            <a:off x="7674250" y="3623818"/>
            <a:ext cx="556330" cy="549967"/>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66" name="Google Shape;1266;gd5c5d705b8_6_341"/>
          <p:cNvSpPr/>
          <p:nvPr/>
        </p:nvSpPr>
        <p:spPr>
          <a:xfrm rot="3941597">
            <a:off x="6774121" y="1654127"/>
            <a:ext cx="550680" cy="555989"/>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67" name="Google Shape;1267;gd5c5d705b8_6_341"/>
          <p:cNvSpPr/>
          <p:nvPr/>
        </p:nvSpPr>
        <p:spPr>
          <a:xfrm rot="354912">
            <a:off x="5569353" y="3047717"/>
            <a:ext cx="557208" cy="549087"/>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68" name="Google Shape;1268;gd5c5d705b8_6_341"/>
          <p:cNvSpPr/>
          <p:nvPr/>
        </p:nvSpPr>
        <p:spPr>
          <a:xfrm>
            <a:off x="4751264" y="3762360"/>
            <a:ext cx="557294" cy="549360"/>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69" name="Google Shape;1269;gd5c5d705b8_6_341"/>
          <p:cNvSpPr/>
          <p:nvPr/>
        </p:nvSpPr>
        <p:spPr>
          <a:xfrm rot="-1243596">
            <a:off x="5121718" y="6047488"/>
            <a:ext cx="556281" cy="550385"/>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cxnSp>
        <p:nvCxnSpPr>
          <p:cNvPr id="1270" name="Google Shape;1270;gd5c5d705b8_6_341"/>
          <p:cNvCxnSpPr>
            <a:stCxn id="1258" idx="4"/>
            <a:endCxn id="1260" idx="0"/>
          </p:cNvCxnSpPr>
          <p:nvPr/>
        </p:nvCxnSpPr>
        <p:spPr>
          <a:xfrm>
            <a:off x="3212498" y="2365120"/>
            <a:ext cx="555000" cy="524100"/>
          </a:xfrm>
          <a:prstGeom prst="straightConnector1">
            <a:avLst/>
          </a:prstGeom>
          <a:noFill/>
          <a:ln w="9525" cap="flat" cmpd="sng">
            <a:solidFill>
              <a:srgbClr val="000000"/>
            </a:solidFill>
            <a:prstDash val="solid"/>
            <a:round/>
            <a:headEnd type="none" w="sm" len="sm"/>
            <a:tailEnd type="none" w="sm" len="sm"/>
          </a:ln>
        </p:spPr>
      </p:cxnSp>
      <p:cxnSp>
        <p:nvCxnSpPr>
          <p:cNvPr id="1271" name="Google Shape;1271;gd5c5d705b8_6_341"/>
          <p:cNvCxnSpPr>
            <a:stCxn id="1260" idx="6"/>
            <a:endCxn id="1259" idx="3"/>
          </p:cNvCxnSpPr>
          <p:nvPr/>
        </p:nvCxnSpPr>
        <p:spPr>
          <a:xfrm rot="10800000" flipH="1">
            <a:off x="4151292" y="2168617"/>
            <a:ext cx="641100" cy="808200"/>
          </a:xfrm>
          <a:prstGeom prst="straightConnector1">
            <a:avLst/>
          </a:prstGeom>
          <a:noFill/>
          <a:ln w="9525" cap="flat" cmpd="sng">
            <a:solidFill>
              <a:srgbClr val="000000"/>
            </a:solidFill>
            <a:prstDash val="solid"/>
            <a:round/>
            <a:headEnd type="none" w="sm" len="sm"/>
            <a:tailEnd type="none" w="sm" len="sm"/>
          </a:ln>
        </p:spPr>
      </p:cxnSp>
      <p:cxnSp>
        <p:nvCxnSpPr>
          <p:cNvPr id="1272" name="Google Shape;1272;gd5c5d705b8_6_341"/>
          <p:cNvCxnSpPr>
            <a:stCxn id="1268" idx="1"/>
            <a:endCxn id="1260" idx="4"/>
          </p:cNvCxnSpPr>
          <p:nvPr/>
        </p:nvCxnSpPr>
        <p:spPr>
          <a:xfrm rot="10800000">
            <a:off x="4062777" y="3355312"/>
            <a:ext cx="770100" cy="487500"/>
          </a:xfrm>
          <a:prstGeom prst="straightConnector1">
            <a:avLst/>
          </a:prstGeom>
          <a:noFill/>
          <a:ln w="9525" cap="flat" cmpd="sng">
            <a:solidFill>
              <a:srgbClr val="000000"/>
            </a:solidFill>
            <a:prstDash val="solid"/>
            <a:round/>
            <a:headEnd type="none" w="sm" len="sm"/>
            <a:tailEnd type="none" w="sm" len="sm"/>
          </a:ln>
        </p:spPr>
      </p:cxnSp>
      <p:cxnSp>
        <p:nvCxnSpPr>
          <p:cNvPr id="1273" name="Google Shape;1273;gd5c5d705b8_6_341"/>
          <p:cNvCxnSpPr>
            <a:stCxn id="1268" idx="7"/>
            <a:endCxn id="1267" idx="3"/>
          </p:cNvCxnSpPr>
          <p:nvPr/>
        </p:nvCxnSpPr>
        <p:spPr>
          <a:xfrm rot="10800000" flipH="1">
            <a:off x="5226944" y="3495112"/>
            <a:ext cx="404400" cy="347700"/>
          </a:xfrm>
          <a:prstGeom prst="straightConnector1">
            <a:avLst/>
          </a:prstGeom>
          <a:noFill/>
          <a:ln w="9525" cap="flat" cmpd="sng">
            <a:solidFill>
              <a:srgbClr val="000000"/>
            </a:solidFill>
            <a:prstDash val="solid"/>
            <a:round/>
            <a:headEnd type="none" w="sm" len="sm"/>
            <a:tailEnd type="none" w="sm" len="sm"/>
          </a:ln>
        </p:spPr>
      </p:cxnSp>
      <p:cxnSp>
        <p:nvCxnSpPr>
          <p:cNvPr id="1274" name="Google Shape;1274;gd5c5d705b8_6_341"/>
          <p:cNvCxnSpPr>
            <a:stCxn id="1267" idx="6"/>
            <a:endCxn id="1263" idx="2"/>
          </p:cNvCxnSpPr>
          <p:nvPr/>
        </p:nvCxnSpPr>
        <p:spPr>
          <a:xfrm rot="10800000" flipH="1">
            <a:off x="6125077" y="3230672"/>
            <a:ext cx="835500" cy="120300"/>
          </a:xfrm>
          <a:prstGeom prst="straightConnector1">
            <a:avLst/>
          </a:prstGeom>
          <a:noFill/>
          <a:ln w="9525" cap="flat" cmpd="sng">
            <a:solidFill>
              <a:srgbClr val="000000"/>
            </a:solidFill>
            <a:prstDash val="solid"/>
            <a:round/>
            <a:headEnd type="none" w="sm" len="sm"/>
            <a:tailEnd type="none" w="sm" len="sm"/>
          </a:ln>
        </p:spPr>
      </p:cxnSp>
      <p:cxnSp>
        <p:nvCxnSpPr>
          <p:cNvPr id="1275" name="Google Shape;1275;gd5c5d705b8_6_341"/>
          <p:cNvCxnSpPr>
            <a:stCxn id="1265" idx="1"/>
            <a:endCxn id="1263" idx="5"/>
          </p:cNvCxnSpPr>
          <p:nvPr/>
        </p:nvCxnSpPr>
        <p:spPr>
          <a:xfrm rot="10800000">
            <a:off x="7436430" y="3424797"/>
            <a:ext cx="272400" cy="340800"/>
          </a:xfrm>
          <a:prstGeom prst="straightConnector1">
            <a:avLst/>
          </a:prstGeom>
          <a:noFill/>
          <a:ln w="9525" cap="flat" cmpd="sng">
            <a:solidFill>
              <a:srgbClr val="000000"/>
            </a:solidFill>
            <a:prstDash val="solid"/>
            <a:round/>
            <a:headEnd type="none" w="sm" len="sm"/>
            <a:tailEnd type="none" w="sm" len="sm"/>
          </a:ln>
        </p:spPr>
      </p:cxnSp>
      <p:cxnSp>
        <p:nvCxnSpPr>
          <p:cNvPr id="1276" name="Google Shape;1276;gd5c5d705b8_6_341"/>
          <p:cNvCxnSpPr>
            <a:stCxn id="1266" idx="4"/>
            <a:endCxn id="1267" idx="0"/>
          </p:cNvCxnSpPr>
          <p:nvPr/>
        </p:nvCxnSpPr>
        <p:spPr>
          <a:xfrm flipH="1">
            <a:off x="5877204" y="2043842"/>
            <a:ext cx="917700" cy="1005300"/>
          </a:xfrm>
          <a:prstGeom prst="straightConnector1">
            <a:avLst/>
          </a:prstGeom>
          <a:noFill/>
          <a:ln w="9525" cap="flat" cmpd="sng">
            <a:solidFill>
              <a:srgbClr val="000000"/>
            </a:solidFill>
            <a:prstDash val="solid"/>
            <a:round/>
            <a:headEnd type="none" w="sm" len="sm"/>
            <a:tailEnd type="none" w="sm" len="sm"/>
          </a:ln>
        </p:spPr>
      </p:cxnSp>
      <p:cxnSp>
        <p:nvCxnSpPr>
          <p:cNvPr id="1277" name="Google Shape;1277;gd5c5d705b8_6_341"/>
          <p:cNvCxnSpPr>
            <a:stCxn id="1266" idx="6"/>
            <a:endCxn id="1263" idx="0"/>
          </p:cNvCxnSpPr>
          <p:nvPr/>
        </p:nvCxnSpPr>
        <p:spPr>
          <a:xfrm>
            <a:off x="7162797" y="2183053"/>
            <a:ext cx="76500" cy="772800"/>
          </a:xfrm>
          <a:prstGeom prst="straightConnector1">
            <a:avLst/>
          </a:prstGeom>
          <a:noFill/>
          <a:ln w="9525" cap="flat" cmpd="sng">
            <a:solidFill>
              <a:srgbClr val="000000"/>
            </a:solidFill>
            <a:prstDash val="solid"/>
            <a:round/>
            <a:headEnd type="none" w="sm" len="sm"/>
            <a:tailEnd type="none" w="sm" len="sm"/>
          </a:ln>
        </p:spPr>
      </p:cxnSp>
      <p:cxnSp>
        <p:nvCxnSpPr>
          <p:cNvPr id="1278" name="Google Shape;1278;gd5c5d705b8_6_341"/>
          <p:cNvCxnSpPr>
            <a:stCxn id="1268" idx="4"/>
            <a:endCxn id="1264" idx="0"/>
          </p:cNvCxnSpPr>
          <p:nvPr/>
        </p:nvCxnSpPr>
        <p:spPr>
          <a:xfrm>
            <a:off x="5029910" y="4311720"/>
            <a:ext cx="5700" cy="744900"/>
          </a:xfrm>
          <a:prstGeom prst="straightConnector1">
            <a:avLst/>
          </a:prstGeom>
          <a:noFill/>
          <a:ln w="9525" cap="flat" cmpd="sng">
            <a:solidFill>
              <a:srgbClr val="000000"/>
            </a:solidFill>
            <a:prstDash val="solid"/>
            <a:round/>
            <a:headEnd type="none" w="sm" len="sm"/>
            <a:tailEnd type="none" w="sm" len="sm"/>
          </a:ln>
        </p:spPr>
      </p:cxnSp>
      <p:cxnSp>
        <p:nvCxnSpPr>
          <p:cNvPr id="1279" name="Google Shape;1279;gd5c5d705b8_6_341"/>
          <p:cNvCxnSpPr>
            <a:stCxn id="1261" idx="6"/>
            <a:endCxn id="1264" idx="2"/>
          </p:cNvCxnSpPr>
          <p:nvPr/>
        </p:nvCxnSpPr>
        <p:spPr>
          <a:xfrm rot="10800000" flipH="1">
            <a:off x="4346166" y="5402770"/>
            <a:ext cx="510300" cy="243300"/>
          </a:xfrm>
          <a:prstGeom prst="straightConnector1">
            <a:avLst/>
          </a:prstGeom>
          <a:noFill/>
          <a:ln w="9525" cap="flat" cmpd="sng">
            <a:solidFill>
              <a:srgbClr val="000000"/>
            </a:solidFill>
            <a:prstDash val="solid"/>
            <a:round/>
            <a:headEnd type="none" w="sm" len="sm"/>
            <a:tailEnd type="none" w="sm" len="sm"/>
          </a:ln>
        </p:spPr>
      </p:cxnSp>
      <p:cxnSp>
        <p:nvCxnSpPr>
          <p:cNvPr id="1280" name="Google Shape;1280;gd5c5d705b8_6_341"/>
          <p:cNvCxnSpPr>
            <a:stCxn id="1262" idx="0"/>
            <a:endCxn id="1264" idx="6"/>
          </p:cNvCxnSpPr>
          <p:nvPr/>
        </p:nvCxnSpPr>
        <p:spPr>
          <a:xfrm flipH="1">
            <a:off x="5386453" y="5218605"/>
            <a:ext cx="678000" cy="14400"/>
          </a:xfrm>
          <a:prstGeom prst="straightConnector1">
            <a:avLst/>
          </a:prstGeom>
          <a:noFill/>
          <a:ln w="9525" cap="flat" cmpd="sng">
            <a:solidFill>
              <a:srgbClr val="000000"/>
            </a:solidFill>
            <a:prstDash val="solid"/>
            <a:round/>
            <a:headEnd type="none" w="sm" len="sm"/>
            <a:tailEnd type="none" w="sm" len="sm"/>
          </a:ln>
        </p:spPr>
      </p:cxnSp>
      <p:cxnSp>
        <p:nvCxnSpPr>
          <p:cNvPr id="1281" name="Google Shape;1281;gd5c5d705b8_6_341"/>
          <p:cNvCxnSpPr>
            <a:stCxn id="1264" idx="4"/>
            <a:endCxn id="1269" idx="0"/>
          </p:cNvCxnSpPr>
          <p:nvPr/>
        </p:nvCxnSpPr>
        <p:spPr>
          <a:xfrm>
            <a:off x="5207626" y="5578805"/>
            <a:ext cx="92400" cy="487500"/>
          </a:xfrm>
          <a:prstGeom prst="straightConnector1">
            <a:avLst/>
          </a:prstGeom>
          <a:noFill/>
          <a:ln w="9525" cap="flat" cmpd="sng">
            <a:solidFill>
              <a:srgbClr val="000000"/>
            </a:solidFill>
            <a:prstDash val="solid"/>
            <a:round/>
            <a:headEnd type="none" w="sm" len="sm"/>
            <a:tailEnd type="none" w="sm" len="sm"/>
          </a:ln>
        </p:spPr>
      </p:cxnSp>
      <p:cxnSp>
        <p:nvCxnSpPr>
          <p:cNvPr id="1282" name="Google Shape;1282;gd5c5d705b8_6_341"/>
          <p:cNvCxnSpPr>
            <a:stCxn id="1258" idx="6"/>
            <a:endCxn id="1259" idx="2"/>
          </p:cNvCxnSpPr>
          <p:nvPr/>
        </p:nvCxnSpPr>
        <p:spPr>
          <a:xfrm>
            <a:off x="3314489" y="1989900"/>
            <a:ext cx="1351200" cy="9900"/>
          </a:xfrm>
          <a:prstGeom prst="straightConnector1">
            <a:avLst/>
          </a:prstGeom>
          <a:noFill/>
          <a:ln w="9525" cap="flat" cmpd="sng">
            <a:solidFill>
              <a:srgbClr val="000000"/>
            </a:solidFill>
            <a:prstDash val="solid"/>
            <a:round/>
            <a:headEnd type="none" w="sm" len="sm"/>
            <a:tailEnd type="none" w="sm" len="sm"/>
          </a:ln>
        </p:spPr>
      </p:cxnSp>
      <p:sp>
        <p:nvSpPr>
          <p:cNvPr id="1283" name="Google Shape;1283;gd5c5d705b8_6_341"/>
          <p:cNvSpPr/>
          <p:nvPr/>
        </p:nvSpPr>
        <p:spPr>
          <a:xfrm>
            <a:off x="5229674" y="179280"/>
            <a:ext cx="1626596" cy="15829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i="1" kern="0">
                <a:solidFill>
                  <a:srgbClr val="000000"/>
                </a:solidFill>
                <a:latin typeface="Times new roman"/>
                <a:ea typeface="Times new roman"/>
                <a:cs typeface="Times new roman"/>
                <a:sym typeface="Times new roman"/>
              </a:rPr>
              <a:t>in silico</a:t>
            </a:r>
            <a:r>
              <a:rPr lang="en-US" b="1" kern="0">
                <a:solidFill>
                  <a:srgbClr val="000000"/>
                </a:solidFill>
                <a:latin typeface="Times new roman"/>
                <a:ea typeface="Times new roman"/>
                <a:cs typeface="Times new roman"/>
                <a:sym typeface="Times new roman"/>
              </a:rPr>
              <a:t> score</a:t>
            </a:r>
            <a:endParaRPr kern="0">
              <a:solidFill>
                <a:srgbClr val="000000"/>
              </a:solidFill>
              <a:latin typeface="Arial"/>
              <a:ea typeface="Arial"/>
              <a:cs typeface="Arial"/>
              <a:sym typeface="Arial"/>
            </a:endParaRPr>
          </a:p>
          <a:p>
            <a:pPr>
              <a:lnSpc>
                <a:spcPct val="93000"/>
              </a:lnSpc>
              <a:buClr>
                <a:srgbClr val="000000"/>
              </a:buClr>
            </a:pPr>
            <a:endParaRPr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1</a:t>
            </a:r>
            <a:endParaRPr sz="1200" kern="0">
              <a:solidFill>
                <a:srgbClr val="000000"/>
              </a:solidFill>
              <a:latin typeface="Arial"/>
              <a:ea typeface="Arial"/>
              <a:cs typeface="Arial"/>
              <a:sym typeface="Arial"/>
            </a:endParaRPr>
          </a:p>
          <a:p>
            <a:pPr>
              <a:lnSpc>
                <a:spcPct val="93000"/>
              </a:lnSpc>
              <a:buClr>
                <a:srgbClr val="000000"/>
              </a:buClr>
            </a:pPr>
            <a:endParaRPr sz="1200"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0.7</a:t>
            </a:r>
            <a:endParaRPr sz="1200" kern="0">
              <a:solidFill>
                <a:srgbClr val="000000"/>
              </a:solidFill>
              <a:latin typeface="Arial"/>
              <a:ea typeface="Arial"/>
              <a:cs typeface="Arial"/>
              <a:sym typeface="Arial"/>
            </a:endParaRPr>
          </a:p>
          <a:p>
            <a:pPr>
              <a:lnSpc>
                <a:spcPct val="93000"/>
              </a:lnSpc>
              <a:buClr>
                <a:srgbClr val="000000"/>
              </a:buClr>
            </a:pPr>
            <a:endParaRPr sz="1200"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0.3</a:t>
            </a:r>
            <a:endParaRPr sz="1200" kern="0">
              <a:solidFill>
                <a:srgbClr val="000000"/>
              </a:solidFill>
              <a:latin typeface="Arial"/>
              <a:ea typeface="Arial"/>
              <a:cs typeface="Arial"/>
              <a:sym typeface="Arial"/>
            </a:endParaRPr>
          </a:p>
        </p:txBody>
      </p:sp>
      <p:sp>
        <p:nvSpPr>
          <p:cNvPr id="1284" name="Google Shape;1284;gd5c5d705b8_6_341"/>
          <p:cNvSpPr/>
          <p:nvPr/>
        </p:nvSpPr>
        <p:spPr>
          <a:xfrm>
            <a:off x="4920352" y="487440"/>
            <a:ext cx="278647" cy="274680"/>
          </a:xfrm>
          <a:custGeom>
            <a:avLst/>
            <a:gdLst/>
            <a:ahLst/>
            <a:cxnLst/>
            <a:rect l="l" t="t" r="r" b="b"/>
            <a:pathLst>
              <a:path w="21600" h="21600" extrusionOk="0">
                <a:moveTo>
                  <a:pt x="10800" y="0"/>
                </a:moveTo>
                <a:lnTo>
                  <a:pt x="0" y="8260"/>
                </a:lnTo>
                <a:lnTo>
                  <a:pt x="4230" y="21600"/>
                </a:lnTo>
                <a:lnTo>
                  <a:pt x="17370" y="21600"/>
                </a:lnTo>
                <a:lnTo>
                  <a:pt x="21600" y="8260"/>
                </a:lnTo>
                <a:lnTo>
                  <a:pt x="10800" y="0"/>
                </a:lnTo>
                <a:close/>
              </a:path>
            </a:pathLst>
          </a:custGeom>
          <a:solidFill>
            <a:srgbClr val="CCCCCC"/>
          </a:solidFill>
          <a:ln w="9525" cap="flat" cmpd="sng">
            <a:solidFill>
              <a:srgbClr val="3465A4"/>
            </a:solidFill>
            <a:prstDash val="solid"/>
            <a:round/>
            <a:headEnd type="none" w="sm" len="sm"/>
            <a:tailEnd type="none" w="sm" len="sm"/>
          </a:ln>
        </p:spPr>
      </p:sp>
      <p:sp>
        <p:nvSpPr>
          <p:cNvPr id="1285" name="Google Shape;1285;gd5c5d705b8_6_341"/>
          <p:cNvSpPr/>
          <p:nvPr/>
        </p:nvSpPr>
        <p:spPr>
          <a:xfrm>
            <a:off x="4920352" y="873000"/>
            <a:ext cx="278647" cy="274680"/>
          </a:xfrm>
          <a:custGeom>
            <a:avLst/>
            <a:gdLst/>
            <a:ahLst/>
            <a:cxnLst/>
            <a:rect l="l" t="t" r="r" b="b"/>
            <a:pathLst>
              <a:path w="765" h="765" extrusionOk="0">
                <a:moveTo>
                  <a:pt x="191" y="0"/>
                </a:moveTo>
                <a:lnTo>
                  <a:pt x="573" y="0"/>
                </a:lnTo>
                <a:lnTo>
                  <a:pt x="764" y="382"/>
                </a:lnTo>
                <a:lnTo>
                  <a:pt x="573" y="764"/>
                </a:lnTo>
                <a:lnTo>
                  <a:pt x="191" y="764"/>
                </a:lnTo>
                <a:lnTo>
                  <a:pt x="0" y="382"/>
                </a:lnTo>
                <a:lnTo>
                  <a:pt x="191" y="0"/>
                </a:lnTo>
              </a:path>
            </a:pathLst>
          </a:custGeom>
          <a:solidFill>
            <a:srgbClr val="CCCCCC"/>
          </a:solidFill>
          <a:ln w="9525" cap="flat" cmpd="sng">
            <a:solidFill>
              <a:srgbClr val="3465A4"/>
            </a:solidFill>
            <a:prstDash val="solid"/>
            <a:round/>
            <a:headEnd type="none" w="sm" len="sm"/>
            <a:tailEnd type="none" w="sm" len="sm"/>
          </a:ln>
        </p:spPr>
      </p:sp>
      <p:sp>
        <p:nvSpPr>
          <p:cNvPr id="1286" name="Google Shape;1286;gd5c5d705b8_6_341"/>
          <p:cNvSpPr/>
          <p:nvPr/>
        </p:nvSpPr>
        <p:spPr>
          <a:xfrm>
            <a:off x="2546558" y="1665360"/>
            <a:ext cx="278647" cy="274680"/>
          </a:xfrm>
          <a:custGeom>
            <a:avLst/>
            <a:gdLst/>
            <a:ahLst/>
            <a:cxnLst/>
            <a:rect l="l" t="t" r="r" b="b"/>
            <a:pathLst>
              <a:path w="765" h="765" extrusionOk="0">
                <a:moveTo>
                  <a:pt x="191" y="0"/>
                </a:moveTo>
                <a:lnTo>
                  <a:pt x="573" y="0"/>
                </a:lnTo>
                <a:lnTo>
                  <a:pt x="764" y="382"/>
                </a:lnTo>
                <a:lnTo>
                  <a:pt x="573" y="764"/>
                </a:lnTo>
                <a:lnTo>
                  <a:pt x="191" y="764"/>
                </a:lnTo>
                <a:lnTo>
                  <a:pt x="0" y="382"/>
                </a:lnTo>
                <a:lnTo>
                  <a:pt x="191" y="0"/>
                </a:lnTo>
              </a:path>
            </a:pathLst>
          </a:custGeom>
          <a:solidFill>
            <a:srgbClr val="CCCCCC"/>
          </a:solidFill>
          <a:ln w="9525" cap="flat" cmpd="sng">
            <a:solidFill>
              <a:srgbClr val="3465A4"/>
            </a:solidFill>
            <a:prstDash val="solid"/>
            <a:round/>
            <a:headEnd type="none" w="sm" len="sm"/>
            <a:tailEnd type="none" w="sm" len="sm"/>
          </a:ln>
        </p:spPr>
      </p:sp>
      <p:cxnSp>
        <p:nvCxnSpPr>
          <p:cNvPr id="1287" name="Google Shape;1287;gd5c5d705b8_6_341"/>
          <p:cNvCxnSpPr>
            <a:stCxn id="1258" idx="7"/>
            <a:endCxn id="1259" idx="1"/>
          </p:cNvCxnSpPr>
          <p:nvPr/>
        </p:nvCxnSpPr>
        <p:spPr>
          <a:xfrm rot="-5400000">
            <a:off x="3886143" y="1050870"/>
            <a:ext cx="70200" cy="1551900"/>
          </a:xfrm>
          <a:prstGeom prst="curvedConnector3">
            <a:avLst>
              <a:gd name="adj1" fmla="val 50000"/>
            </a:avLst>
          </a:prstGeom>
          <a:noFill/>
          <a:ln w="18350" cap="flat" cmpd="sng">
            <a:solidFill>
              <a:srgbClr val="999999"/>
            </a:solidFill>
            <a:prstDash val="solid"/>
            <a:round/>
            <a:headEnd type="none" w="sm" len="sm"/>
            <a:tailEnd type="triangle" w="med" len="med"/>
          </a:ln>
        </p:spPr>
      </p:cxnSp>
      <p:sp>
        <p:nvSpPr>
          <p:cNvPr id="1288" name="Google Shape;1288;gd5c5d705b8_6_341"/>
          <p:cNvSpPr/>
          <p:nvPr/>
        </p:nvSpPr>
        <p:spPr>
          <a:xfrm>
            <a:off x="2820456" y="181080"/>
            <a:ext cx="3557404" cy="132876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re-ranked score</a:t>
            </a:r>
            <a:endParaRPr kern="0">
              <a:solidFill>
                <a:srgbClr val="000000"/>
              </a:solidFill>
              <a:latin typeface="Arial"/>
              <a:ea typeface="Arial"/>
              <a:cs typeface="Arial"/>
              <a:sym typeface="Arial"/>
            </a:endParaRPr>
          </a:p>
          <a:p>
            <a:pPr>
              <a:lnSpc>
                <a:spcPct val="93000"/>
              </a:lnSpc>
              <a:buClr>
                <a:srgbClr val="000000"/>
              </a:buClr>
            </a:pPr>
            <a:endParaRPr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0.6</a:t>
            </a:r>
            <a:endParaRPr sz="1200" kern="0">
              <a:solidFill>
                <a:srgbClr val="000000"/>
              </a:solidFill>
              <a:latin typeface="Arial"/>
              <a:ea typeface="Arial"/>
              <a:cs typeface="Arial"/>
              <a:sym typeface="Arial"/>
            </a:endParaRPr>
          </a:p>
          <a:p>
            <a:pPr>
              <a:lnSpc>
                <a:spcPct val="93000"/>
              </a:lnSpc>
              <a:buClr>
                <a:srgbClr val="000000"/>
              </a:buClr>
            </a:pPr>
            <a:endParaRPr sz="1200"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1</a:t>
            </a:r>
            <a:endParaRPr sz="1200" kern="0">
              <a:solidFill>
                <a:srgbClr val="000000"/>
              </a:solidFill>
              <a:latin typeface="Arial"/>
              <a:ea typeface="Arial"/>
              <a:cs typeface="Arial"/>
              <a:sym typeface="Arial"/>
            </a:endParaRPr>
          </a:p>
          <a:p>
            <a:pPr>
              <a:lnSpc>
                <a:spcPct val="93000"/>
              </a:lnSpc>
              <a:buClr>
                <a:srgbClr val="000000"/>
              </a:buClr>
            </a:pPr>
            <a:endParaRPr sz="1200"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0.2</a:t>
            </a:r>
            <a:endParaRPr sz="1200" kern="0">
              <a:solidFill>
                <a:srgbClr val="000000"/>
              </a:solidFill>
              <a:latin typeface="Arial"/>
              <a:ea typeface="Arial"/>
              <a:cs typeface="Arial"/>
              <a:sym typeface="Arial"/>
            </a:endParaRPr>
          </a:p>
        </p:txBody>
      </p:sp>
      <p:sp>
        <p:nvSpPr>
          <p:cNvPr id="1289" name="Google Shape;1289;gd5c5d705b8_6_341"/>
          <p:cNvSpPr/>
          <p:nvPr/>
        </p:nvSpPr>
        <p:spPr>
          <a:xfrm>
            <a:off x="2466213" y="798480"/>
            <a:ext cx="3104922" cy="476280"/>
          </a:xfrm>
          <a:prstGeom prst="rect">
            <a:avLst/>
          </a:prstGeom>
          <a:noFill/>
          <a:ln w="18350" cap="flat" cmpd="sng">
            <a:solidFill>
              <a:srgbClr val="000000"/>
            </a:solidFill>
            <a:prstDash val="dashDot"/>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90" name="Google Shape;1290;gd5c5d705b8_6_341"/>
          <p:cNvSpPr/>
          <p:nvPr/>
        </p:nvSpPr>
        <p:spPr>
          <a:xfrm>
            <a:off x="4920352" y="1219320"/>
            <a:ext cx="278647" cy="274680"/>
          </a:xfrm>
          <a:custGeom>
            <a:avLst/>
            <a:gdLst/>
            <a:ahLst/>
            <a:cxnLst/>
            <a:rect l="l" t="t" r="r" b="b"/>
            <a:pathLst>
              <a:path w="765" h="765" extrusionOk="0">
                <a:moveTo>
                  <a:pt x="382" y="0"/>
                </a:moveTo>
                <a:lnTo>
                  <a:pt x="764" y="764"/>
                </a:lnTo>
                <a:lnTo>
                  <a:pt x="0" y="764"/>
                </a:lnTo>
                <a:lnTo>
                  <a:pt x="382" y="0"/>
                </a:lnTo>
              </a:path>
            </a:pathLst>
          </a:custGeom>
          <a:solidFill>
            <a:srgbClr val="CCCCCC"/>
          </a:solidFill>
          <a:ln w="9525" cap="flat" cmpd="sng">
            <a:solidFill>
              <a:srgbClr val="3465A4"/>
            </a:solidFill>
            <a:prstDash val="solid"/>
            <a:round/>
            <a:headEnd type="none" w="sm" len="sm"/>
            <a:tailEnd type="none" w="sm" len="sm"/>
          </a:ln>
        </p:spPr>
      </p:sp>
      <p:cxnSp>
        <p:nvCxnSpPr>
          <p:cNvPr id="1291" name="Google Shape;1291;gd5c5d705b8_6_341"/>
          <p:cNvCxnSpPr>
            <a:stCxn id="1261" idx="0"/>
            <a:endCxn id="1264" idx="0"/>
          </p:cNvCxnSpPr>
          <p:nvPr/>
        </p:nvCxnSpPr>
        <p:spPr>
          <a:xfrm rot="-5400000">
            <a:off x="4264615" y="4761721"/>
            <a:ext cx="475800" cy="1065900"/>
          </a:xfrm>
          <a:prstGeom prst="curvedConnector3">
            <a:avLst>
              <a:gd name="adj1" fmla="val 50000"/>
            </a:avLst>
          </a:prstGeom>
          <a:noFill/>
          <a:ln w="18350" cap="flat" cmpd="sng">
            <a:solidFill>
              <a:srgbClr val="999999"/>
            </a:solidFill>
            <a:prstDash val="solid"/>
            <a:round/>
            <a:headEnd type="none" w="sm" len="sm"/>
            <a:tailEnd type="triangle" w="med" len="med"/>
          </a:ln>
        </p:spPr>
      </p:cxnSp>
      <p:cxnSp>
        <p:nvCxnSpPr>
          <p:cNvPr id="1292" name="Google Shape;1292;gd5c5d705b8_6_341"/>
          <p:cNvCxnSpPr>
            <a:stCxn id="1262" idx="6"/>
            <a:endCxn id="1264" idx="0"/>
          </p:cNvCxnSpPr>
          <p:nvPr/>
        </p:nvCxnSpPr>
        <p:spPr>
          <a:xfrm rot="5400000">
            <a:off x="5547182" y="4360744"/>
            <a:ext cx="184200" cy="1207800"/>
          </a:xfrm>
          <a:prstGeom prst="curvedConnector3">
            <a:avLst>
              <a:gd name="adj1" fmla="val 50000"/>
            </a:avLst>
          </a:prstGeom>
          <a:noFill/>
          <a:ln w="18350" cap="flat" cmpd="sng">
            <a:solidFill>
              <a:srgbClr val="999999"/>
            </a:solidFill>
            <a:prstDash val="solid"/>
            <a:round/>
            <a:headEnd type="none" w="sm" len="sm"/>
            <a:tailEnd type="triangle" w="med" len="med"/>
          </a:ln>
        </p:spPr>
      </p:cxnSp>
      <p:sp>
        <p:nvSpPr>
          <p:cNvPr id="1293" name="Google Shape;1293;gd5c5d705b8_6_341"/>
          <p:cNvSpPr/>
          <p:nvPr/>
        </p:nvSpPr>
        <p:spPr>
          <a:xfrm>
            <a:off x="3075000" y="1333440"/>
            <a:ext cx="1954910" cy="5968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Fusion scoring</a:t>
            </a:r>
            <a:endParaRPr kern="0">
              <a:solidFill>
                <a:srgbClr val="000000"/>
              </a:solidFill>
              <a:latin typeface="Arial"/>
              <a:ea typeface="Arial"/>
              <a:cs typeface="Arial"/>
              <a:sym typeface="Arial"/>
            </a:endParaRPr>
          </a:p>
        </p:txBody>
      </p:sp>
      <p:sp>
        <p:nvSpPr>
          <p:cNvPr id="1294" name="Google Shape;1294;gd5c5d705b8_6_341"/>
          <p:cNvSpPr/>
          <p:nvPr/>
        </p:nvSpPr>
        <p:spPr>
          <a:xfrm>
            <a:off x="3367890" y="4464000"/>
            <a:ext cx="1845716" cy="5968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Fusion scoring</a:t>
            </a:r>
            <a:endParaRPr kern="0">
              <a:solidFill>
                <a:srgbClr val="000000"/>
              </a:solidFill>
              <a:latin typeface="Arial"/>
              <a:ea typeface="Arial"/>
              <a:cs typeface="Arial"/>
              <a:sym typeface="Arial"/>
            </a:endParaRPr>
          </a:p>
        </p:txBody>
      </p:sp>
      <p:sp>
        <p:nvSpPr>
          <p:cNvPr id="1295" name="Google Shape;1295;gd5c5d705b8_6_341"/>
          <p:cNvSpPr/>
          <p:nvPr/>
        </p:nvSpPr>
        <p:spPr>
          <a:xfrm rot="-1778733">
            <a:off x="7175706" y="5428538"/>
            <a:ext cx="346439" cy="344325"/>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96" name="Google Shape;1296;gd5c5d705b8_6_341"/>
          <p:cNvSpPr/>
          <p:nvPr/>
        </p:nvSpPr>
        <p:spPr>
          <a:xfrm rot="-828502">
            <a:off x="7175233" y="5827174"/>
            <a:ext cx="347382" cy="343372"/>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97" name="Google Shape;1297;gd5c5d705b8_6_341"/>
          <p:cNvSpPr/>
          <p:nvPr/>
        </p:nvSpPr>
        <p:spPr>
          <a:xfrm rot="-1897918">
            <a:off x="7175417" y="6231982"/>
            <a:ext cx="346287" cy="344117"/>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98" name="Google Shape;1298;gd5c5d705b8_6_341"/>
          <p:cNvSpPr/>
          <p:nvPr/>
        </p:nvSpPr>
        <p:spPr>
          <a:xfrm>
            <a:off x="7568044" y="5452920"/>
            <a:ext cx="1479786" cy="5968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Library hit</a:t>
            </a:r>
            <a:endParaRPr kern="0">
              <a:solidFill>
                <a:srgbClr val="000000"/>
              </a:solidFill>
              <a:latin typeface="Arial"/>
              <a:ea typeface="Arial"/>
              <a:cs typeface="Arial"/>
              <a:sym typeface="Arial"/>
            </a:endParaRPr>
          </a:p>
        </p:txBody>
      </p:sp>
      <p:sp>
        <p:nvSpPr>
          <p:cNvPr id="1299" name="Google Shape;1299;gd5c5d705b8_6_341"/>
          <p:cNvSpPr/>
          <p:nvPr/>
        </p:nvSpPr>
        <p:spPr>
          <a:xfrm>
            <a:off x="7568044" y="5811840"/>
            <a:ext cx="2794138" cy="5968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i="1" kern="0">
                <a:solidFill>
                  <a:srgbClr val="000000"/>
                </a:solidFill>
                <a:latin typeface="Times new roman"/>
                <a:ea typeface="Times new roman"/>
                <a:cs typeface="Times new roman"/>
                <a:sym typeface="Times new roman"/>
              </a:rPr>
              <a:t>in silico </a:t>
            </a:r>
            <a:r>
              <a:rPr lang="en-US" b="1" kern="0">
                <a:solidFill>
                  <a:srgbClr val="000000"/>
                </a:solidFill>
                <a:latin typeface="Times new roman"/>
                <a:ea typeface="Times new roman"/>
                <a:cs typeface="Times new roman"/>
                <a:sym typeface="Times new roman"/>
              </a:rPr>
              <a:t>fragmentation hit</a:t>
            </a:r>
            <a:endParaRPr kern="0">
              <a:solidFill>
                <a:srgbClr val="000000"/>
              </a:solidFill>
              <a:latin typeface="Arial"/>
              <a:ea typeface="Arial"/>
              <a:cs typeface="Arial"/>
              <a:sym typeface="Arial"/>
            </a:endParaRPr>
          </a:p>
        </p:txBody>
      </p:sp>
      <p:sp>
        <p:nvSpPr>
          <p:cNvPr id="1300" name="Google Shape;1300;gd5c5d705b8_6_341"/>
          <p:cNvSpPr/>
          <p:nvPr/>
        </p:nvSpPr>
        <p:spPr>
          <a:xfrm>
            <a:off x="7568044" y="6245280"/>
            <a:ext cx="1706940" cy="3697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No hit</a:t>
            </a:r>
            <a:endParaRPr kern="0">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04"/>
        <p:cNvGrpSpPr/>
        <p:nvPr/>
      </p:nvGrpSpPr>
      <p:grpSpPr>
        <a:xfrm>
          <a:off x="0" y="0"/>
          <a:ext cx="0" cy="0"/>
          <a:chOff x="0" y="0"/>
          <a:chExt cx="0" cy="0"/>
        </a:xfrm>
      </p:grpSpPr>
      <p:pic>
        <p:nvPicPr>
          <p:cNvPr id="1305" name="Google Shape;1305;gd5c5d705b8_6_388"/>
          <p:cNvPicPr preferRelativeResize="0"/>
          <p:nvPr/>
        </p:nvPicPr>
        <p:blipFill rotWithShape="1">
          <a:blip r:embed="rId3">
            <a:alphaModFix/>
          </a:blip>
          <a:srcRect l="12288" t="11363" r="5684" b="63078"/>
          <a:stretch/>
        </p:blipFill>
        <p:spPr>
          <a:xfrm rot="5400000">
            <a:off x="2115283" y="867135"/>
            <a:ext cx="1166760" cy="368851"/>
          </a:xfrm>
          <a:prstGeom prst="rect">
            <a:avLst/>
          </a:prstGeom>
          <a:noFill/>
          <a:ln>
            <a:noFill/>
          </a:ln>
        </p:spPr>
      </p:pic>
      <p:sp>
        <p:nvSpPr>
          <p:cNvPr id="1306" name="Google Shape;1306;gd5c5d705b8_6_388"/>
          <p:cNvSpPr/>
          <p:nvPr/>
        </p:nvSpPr>
        <p:spPr>
          <a:xfrm rot="-1778733">
            <a:off x="2795515" y="1851563"/>
            <a:ext cx="555321" cy="551354"/>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07" name="Google Shape;1307;gd5c5d705b8_6_388"/>
          <p:cNvSpPr/>
          <p:nvPr/>
        </p:nvSpPr>
        <p:spPr>
          <a:xfrm rot="-828502">
            <a:off x="4657638" y="1658287"/>
            <a:ext cx="556832" cy="549827"/>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08" name="Google Shape;1308;gd5c5d705b8_6_388"/>
          <p:cNvSpPr/>
          <p:nvPr/>
        </p:nvSpPr>
        <p:spPr>
          <a:xfrm rot="-1897918">
            <a:off x="3637784" y="2846481"/>
            <a:ext cx="554714" cy="551599"/>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09" name="Google Shape;1309;gd5c5d705b8_6_388"/>
          <p:cNvSpPr/>
          <p:nvPr/>
        </p:nvSpPr>
        <p:spPr>
          <a:xfrm rot="-1659650">
            <a:off x="3822702" y="5499563"/>
            <a:ext cx="555191" cy="550757"/>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10" name="Google Shape;1310;gd5c5d705b8_6_388"/>
          <p:cNvSpPr/>
          <p:nvPr/>
        </p:nvSpPr>
        <p:spPr>
          <a:xfrm rot="-6494571">
            <a:off x="6054228" y="4855692"/>
            <a:ext cx="550123" cy="556176"/>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11" name="Google Shape;1311;gd5c5d705b8_6_388"/>
          <p:cNvSpPr/>
          <p:nvPr/>
        </p:nvSpPr>
        <p:spPr>
          <a:xfrm>
            <a:off x="6960718" y="2955960"/>
            <a:ext cx="557294" cy="549360"/>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12" name="Google Shape;1312;gd5c5d705b8_6_388"/>
          <p:cNvSpPr/>
          <p:nvPr/>
        </p:nvSpPr>
        <p:spPr>
          <a:xfrm rot="-1065597">
            <a:off x="4843306" y="5042859"/>
            <a:ext cx="556541" cy="549762"/>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13" name="Google Shape;1313;gd5c5d705b8_6_388"/>
          <p:cNvSpPr/>
          <p:nvPr/>
        </p:nvSpPr>
        <p:spPr>
          <a:xfrm rot="-947019">
            <a:off x="7674250" y="3623818"/>
            <a:ext cx="556330" cy="549967"/>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14" name="Google Shape;1314;gd5c5d705b8_6_388"/>
          <p:cNvSpPr/>
          <p:nvPr/>
        </p:nvSpPr>
        <p:spPr>
          <a:xfrm rot="3941597">
            <a:off x="6774121" y="1654127"/>
            <a:ext cx="550680" cy="555989"/>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15" name="Google Shape;1315;gd5c5d705b8_6_388"/>
          <p:cNvSpPr/>
          <p:nvPr/>
        </p:nvSpPr>
        <p:spPr>
          <a:xfrm rot="354912">
            <a:off x="5569353" y="3047717"/>
            <a:ext cx="557208" cy="549087"/>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16" name="Google Shape;1316;gd5c5d705b8_6_388"/>
          <p:cNvSpPr/>
          <p:nvPr/>
        </p:nvSpPr>
        <p:spPr>
          <a:xfrm>
            <a:off x="4751264" y="3762360"/>
            <a:ext cx="557294" cy="549360"/>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17" name="Google Shape;1317;gd5c5d705b8_6_388"/>
          <p:cNvSpPr/>
          <p:nvPr/>
        </p:nvSpPr>
        <p:spPr>
          <a:xfrm rot="-1243596">
            <a:off x="5121718" y="6047488"/>
            <a:ext cx="556281" cy="550385"/>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cxnSp>
        <p:nvCxnSpPr>
          <p:cNvPr id="1318" name="Google Shape;1318;gd5c5d705b8_6_388"/>
          <p:cNvCxnSpPr>
            <a:stCxn id="1306" idx="4"/>
            <a:endCxn id="1308" idx="0"/>
          </p:cNvCxnSpPr>
          <p:nvPr/>
        </p:nvCxnSpPr>
        <p:spPr>
          <a:xfrm>
            <a:off x="3212498" y="2365120"/>
            <a:ext cx="555000" cy="524100"/>
          </a:xfrm>
          <a:prstGeom prst="straightConnector1">
            <a:avLst/>
          </a:prstGeom>
          <a:noFill/>
          <a:ln w="9525" cap="flat" cmpd="sng">
            <a:solidFill>
              <a:srgbClr val="000000"/>
            </a:solidFill>
            <a:prstDash val="solid"/>
            <a:round/>
            <a:headEnd type="none" w="sm" len="sm"/>
            <a:tailEnd type="none" w="sm" len="sm"/>
          </a:ln>
        </p:spPr>
      </p:cxnSp>
      <p:cxnSp>
        <p:nvCxnSpPr>
          <p:cNvPr id="1319" name="Google Shape;1319;gd5c5d705b8_6_388"/>
          <p:cNvCxnSpPr>
            <a:stCxn id="1308" idx="6"/>
            <a:endCxn id="1307" idx="3"/>
          </p:cNvCxnSpPr>
          <p:nvPr/>
        </p:nvCxnSpPr>
        <p:spPr>
          <a:xfrm rot="10800000" flipH="1">
            <a:off x="4151292" y="2168617"/>
            <a:ext cx="641100" cy="808200"/>
          </a:xfrm>
          <a:prstGeom prst="straightConnector1">
            <a:avLst/>
          </a:prstGeom>
          <a:noFill/>
          <a:ln w="9525" cap="flat" cmpd="sng">
            <a:solidFill>
              <a:srgbClr val="000000"/>
            </a:solidFill>
            <a:prstDash val="solid"/>
            <a:round/>
            <a:headEnd type="none" w="sm" len="sm"/>
            <a:tailEnd type="none" w="sm" len="sm"/>
          </a:ln>
        </p:spPr>
      </p:cxnSp>
      <p:cxnSp>
        <p:nvCxnSpPr>
          <p:cNvPr id="1320" name="Google Shape;1320;gd5c5d705b8_6_388"/>
          <p:cNvCxnSpPr>
            <a:stCxn id="1316" idx="1"/>
            <a:endCxn id="1308" idx="4"/>
          </p:cNvCxnSpPr>
          <p:nvPr/>
        </p:nvCxnSpPr>
        <p:spPr>
          <a:xfrm rot="10800000">
            <a:off x="4062777" y="3355312"/>
            <a:ext cx="770100" cy="487500"/>
          </a:xfrm>
          <a:prstGeom prst="straightConnector1">
            <a:avLst/>
          </a:prstGeom>
          <a:noFill/>
          <a:ln w="9525" cap="flat" cmpd="sng">
            <a:solidFill>
              <a:srgbClr val="000000"/>
            </a:solidFill>
            <a:prstDash val="solid"/>
            <a:round/>
            <a:headEnd type="none" w="sm" len="sm"/>
            <a:tailEnd type="none" w="sm" len="sm"/>
          </a:ln>
        </p:spPr>
      </p:cxnSp>
      <p:cxnSp>
        <p:nvCxnSpPr>
          <p:cNvPr id="1321" name="Google Shape;1321;gd5c5d705b8_6_388"/>
          <p:cNvCxnSpPr>
            <a:stCxn id="1316" idx="7"/>
            <a:endCxn id="1315" idx="3"/>
          </p:cNvCxnSpPr>
          <p:nvPr/>
        </p:nvCxnSpPr>
        <p:spPr>
          <a:xfrm rot="10800000" flipH="1">
            <a:off x="5226944" y="3495112"/>
            <a:ext cx="404400" cy="347700"/>
          </a:xfrm>
          <a:prstGeom prst="straightConnector1">
            <a:avLst/>
          </a:prstGeom>
          <a:noFill/>
          <a:ln w="9525" cap="flat" cmpd="sng">
            <a:solidFill>
              <a:srgbClr val="000000"/>
            </a:solidFill>
            <a:prstDash val="solid"/>
            <a:round/>
            <a:headEnd type="none" w="sm" len="sm"/>
            <a:tailEnd type="none" w="sm" len="sm"/>
          </a:ln>
        </p:spPr>
      </p:cxnSp>
      <p:cxnSp>
        <p:nvCxnSpPr>
          <p:cNvPr id="1322" name="Google Shape;1322;gd5c5d705b8_6_388"/>
          <p:cNvCxnSpPr>
            <a:stCxn id="1315" idx="6"/>
            <a:endCxn id="1311" idx="2"/>
          </p:cNvCxnSpPr>
          <p:nvPr/>
        </p:nvCxnSpPr>
        <p:spPr>
          <a:xfrm rot="10800000" flipH="1">
            <a:off x="6125077" y="3230672"/>
            <a:ext cx="835500" cy="120300"/>
          </a:xfrm>
          <a:prstGeom prst="straightConnector1">
            <a:avLst/>
          </a:prstGeom>
          <a:noFill/>
          <a:ln w="9525" cap="flat" cmpd="sng">
            <a:solidFill>
              <a:srgbClr val="000000"/>
            </a:solidFill>
            <a:prstDash val="solid"/>
            <a:round/>
            <a:headEnd type="none" w="sm" len="sm"/>
            <a:tailEnd type="none" w="sm" len="sm"/>
          </a:ln>
        </p:spPr>
      </p:cxnSp>
      <p:cxnSp>
        <p:nvCxnSpPr>
          <p:cNvPr id="1323" name="Google Shape;1323;gd5c5d705b8_6_388"/>
          <p:cNvCxnSpPr>
            <a:stCxn id="1313" idx="1"/>
            <a:endCxn id="1311" idx="5"/>
          </p:cNvCxnSpPr>
          <p:nvPr/>
        </p:nvCxnSpPr>
        <p:spPr>
          <a:xfrm rot="10800000">
            <a:off x="7436430" y="3424797"/>
            <a:ext cx="272400" cy="340800"/>
          </a:xfrm>
          <a:prstGeom prst="straightConnector1">
            <a:avLst/>
          </a:prstGeom>
          <a:noFill/>
          <a:ln w="9525" cap="flat" cmpd="sng">
            <a:solidFill>
              <a:srgbClr val="000000"/>
            </a:solidFill>
            <a:prstDash val="solid"/>
            <a:round/>
            <a:headEnd type="none" w="sm" len="sm"/>
            <a:tailEnd type="none" w="sm" len="sm"/>
          </a:ln>
        </p:spPr>
      </p:cxnSp>
      <p:cxnSp>
        <p:nvCxnSpPr>
          <p:cNvPr id="1324" name="Google Shape;1324;gd5c5d705b8_6_388"/>
          <p:cNvCxnSpPr>
            <a:stCxn id="1314" idx="4"/>
            <a:endCxn id="1315" idx="0"/>
          </p:cNvCxnSpPr>
          <p:nvPr/>
        </p:nvCxnSpPr>
        <p:spPr>
          <a:xfrm flipH="1">
            <a:off x="5877204" y="2043842"/>
            <a:ext cx="917700" cy="1005300"/>
          </a:xfrm>
          <a:prstGeom prst="straightConnector1">
            <a:avLst/>
          </a:prstGeom>
          <a:noFill/>
          <a:ln w="9525" cap="flat" cmpd="sng">
            <a:solidFill>
              <a:srgbClr val="000000"/>
            </a:solidFill>
            <a:prstDash val="solid"/>
            <a:round/>
            <a:headEnd type="none" w="sm" len="sm"/>
            <a:tailEnd type="none" w="sm" len="sm"/>
          </a:ln>
        </p:spPr>
      </p:cxnSp>
      <p:cxnSp>
        <p:nvCxnSpPr>
          <p:cNvPr id="1325" name="Google Shape;1325;gd5c5d705b8_6_388"/>
          <p:cNvCxnSpPr>
            <a:stCxn id="1314" idx="6"/>
            <a:endCxn id="1311" idx="0"/>
          </p:cNvCxnSpPr>
          <p:nvPr/>
        </p:nvCxnSpPr>
        <p:spPr>
          <a:xfrm>
            <a:off x="7162797" y="2183053"/>
            <a:ext cx="76500" cy="772800"/>
          </a:xfrm>
          <a:prstGeom prst="straightConnector1">
            <a:avLst/>
          </a:prstGeom>
          <a:noFill/>
          <a:ln w="9525" cap="flat" cmpd="sng">
            <a:solidFill>
              <a:srgbClr val="000000"/>
            </a:solidFill>
            <a:prstDash val="solid"/>
            <a:round/>
            <a:headEnd type="none" w="sm" len="sm"/>
            <a:tailEnd type="none" w="sm" len="sm"/>
          </a:ln>
        </p:spPr>
      </p:cxnSp>
      <p:cxnSp>
        <p:nvCxnSpPr>
          <p:cNvPr id="1326" name="Google Shape;1326;gd5c5d705b8_6_388"/>
          <p:cNvCxnSpPr>
            <a:stCxn id="1316" idx="4"/>
            <a:endCxn id="1312" idx="0"/>
          </p:cNvCxnSpPr>
          <p:nvPr/>
        </p:nvCxnSpPr>
        <p:spPr>
          <a:xfrm>
            <a:off x="5029910" y="4311720"/>
            <a:ext cx="5700" cy="744900"/>
          </a:xfrm>
          <a:prstGeom prst="straightConnector1">
            <a:avLst/>
          </a:prstGeom>
          <a:noFill/>
          <a:ln w="9525" cap="flat" cmpd="sng">
            <a:solidFill>
              <a:srgbClr val="000000"/>
            </a:solidFill>
            <a:prstDash val="solid"/>
            <a:round/>
            <a:headEnd type="none" w="sm" len="sm"/>
            <a:tailEnd type="none" w="sm" len="sm"/>
          </a:ln>
        </p:spPr>
      </p:cxnSp>
      <p:cxnSp>
        <p:nvCxnSpPr>
          <p:cNvPr id="1327" name="Google Shape;1327;gd5c5d705b8_6_388"/>
          <p:cNvCxnSpPr>
            <a:stCxn id="1309" idx="6"/>
            <a:endCxn id="1312" idx="2"/>
          </p:cNvCxnSpPr>
          <p:nvPr/>
        </p:nvCxnSpPr>
        <p:spPr>
          <a:xfrm rot="10800000" flipH="1">
            <a:off x="4346166" y="5402770"/>
            <a:ext cx="510300" cy="243300"/>
          </a:xfrm>
          <a:prstGeom prst="straightConnector1">
            <a:avLst/>
          </a:prstGeom>
          <a:noFill/>
          <a:ln w="9525" cap="flat" cmpd="sng">
            <a:solidFill>
              <a:srgbClr val="000000"/>
            </a:solidFill>
            <a:prstDash val="solid"/>
            <a:round/>
            <a:headEnd type="none" w="sm" len="sm"/>
            <a:tailEnd type="none" w="sm" len="sm"/>
          </a:ln>
        </p:spPr>
      </p:cxnSp>
      <p:cxnSp>
        <p:nvCxnSpPr>
          <p:cNvPr id="1328" name="Google Shape;1328;gd5c5d705b8_6_388"/>
          <p:cNvCxnSpPr>
            <a:stCxn id="1310" idx="0"/>
            <a:endCxn id="1312" idx="6"/>
          </p:cNvCxnSpPr>
          <p:nvPr/>
        </p:nvCxnSpPr>
        <p:spPr>
          <a:xfrm flipH="1">
            <a:off x="5386453" y="5218605"/>
            <a:ext cx="678000" cy="14400"/>
          </a:xfrm>
          <a:prstGeom prst="straightConnector1">
            <a:avLst/>
          </a:prstGeom>
          <a:noFill/>
          <a:ln w="9525" cap="flat" cmpd="sng">
            <a:solidFill>
              <a:srgbClr val="000000"/>
            </a:solidFill>
            <a:prstDash val="solid"/>
            <a:round/>
            <a:headEnd type="none" w="sm" len="sm"/>
            <a:tailEnd type="none" w="sm" len="sm"/>
          </a:ln>
        </p:spPr>
      </p:cxnSp>
      <p:cxnSp>
        <p:nvCxnSpPr>
          <p:cNvPr id="1329" name="Google Shape;1329;gd5c5d705b8_6_388"/>
          <p:cNvCxnSpPr>
            <a:stCxn id="1312" idx="4"/>
            <a:endCxn id="1317" idx="0"/>
          </p:cNvCxnSpPr>
          <p:nvPr/>
        </p:nvCxnSpPr>
        <p:spPr>
          <a:xfrm>
            <a:off x="5207626" y="5578805"/>
            <a:ext cx="92400" cy="487500"/>
          </a:xfrm>
          <a:prstGeom prst="straightConnector1">
            <a:avLst/>
          </a:prstGeom>
          <a:noFill/>
          <a:ln w="9525" cap="flat" cmpd="sng">
            <a:solidFill>
              <a:srgbClr val="000000"/>
            </a:solidFill>
            <a:prstDash val="solid"/>
            <a:round/>
            <a:headEnd type="none" w="sm" len="sm"/>
            <a:tailEnd type="none" w="sm" len="sm"/>
          </a:ln>
        </p:spPr>
      </p:cxnSp>
      <p:cxnSp>
        <p:nvCxnSpPr>
          <p:cNvPr id="1330" name="Google Shape;1330;gd5c5d705b8_6_388"/>
          <p:cNvCxnSpPr>
            <a:stCxn id="1306" idx="6"/>
            <a:endCxn id="1307" idx="2"/>
          </p:cNvCxnSpPr>
          <p:nvPr/>
        </p:nvCxnSpPr>
        <p:spPr>
          <a:xfrm>
            <a:off x="3314489" y="1989900"/>
            <a:ext cx="1351200" cy="9900"/>
          </a:xfrm>
          <a:prstGeom prst="straightConnector1">
            <a:avLst/>
          </a:prstGeom>
          <a:noFill/>
          <a:ln w="9525" cap="flat" cmpd="sng">
            <a:solidFill>
              <a:srgbClr val="000000"/>
            </a:solidFill>
            <a:prstDash val="solid"/>
            <a:round/>
            <a:headEnd type="none" w="sm" len="sm"/>
            <a:tailEnd type="none" w="sm" len="sm"/>
          </a:ln>
        </p:spPr>
      </p:cxnSp>
      <p:sp>
        <p:nvSpPr>
          <p:cNvPr id="1331" name="Google Shape;1331;gd5c5d705b8_6_388"/>
          <p:cNvSpPr/>
          <p:nvPr/>
        </p:nvSpPr>
        <p:spPr>
          <a:xfrm>
            <a:off x="5229674" y="179280"/>
            <a:ext cx="1626596" cy="15829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i="1" kern="0">
                <a:solidFill>
                  <a:srgbClr val="000000"/>
                </a:solidFill>
                <a:latin typeface="Times new roman"/>
                <a:ea typeface="Times new roman"/>
                <a:cs typeface="Times new roman"/>
                <a:sym typeface="Times new roman"/>
              </a:rPr>
              <a:t>in silico</a:t>
            </a:r>
            <a:r>
              <a:rPr lang="en-US" b="1" kern="0">
                <a:solidFill>
                  <a:srgbClr val="000000"/>
                </a:solidFill>
                <a:latin typeface="Times new roman"/>
                <a:ea typeface="Times new roman"/>
                <a:cs typeface="Times new roman"/>
                <a:sym typeface="Times new roman"/>
              </a:rPr>
              <a:t> score</a:t>
            </a:r>
            <a:endParaRPr kern="0">
              <a:solidFill>
                <a:srgbClr val="000000"/>
              </a:solidFill>
              <a:latin typeface="Arial"/>
              <a:ea typeface="Arial"/>
              <a:cs typeface="Arial"/>
              <a:sym typeface="Arial"/>
            </a:endParaRPr>
          </a:p>
          <a:p>
            <a:pPr>
              <a:lnSpc>
                <a:spcPct val="93000"/>
              </a:lnSpc>
              <a:buClr>
                <a:srgbClr val="000000"/>
              </a:buClr>
            </a:pPr>
            <a:endParaRPr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1</a:t>
            </a:r>
            <a:endParaRPr sz="1200" kern="0">
              <a:solidFill>
                <a:srgbClr val="000000"/>
              </a:solidFill>
              <a:latin typeface="Arial"/>
              <a:ea typeface="Arial"/>
              <a:cs typeface="Arial"/>
              <a:sym typeface="Arial"/>
            </a:endParaRPr>
          </a:p>
          <a:p>
            <a:pPr>
              <a:lnSpc>
                <a:spcPct val="93000"/>
              </a:lnSpc>
              <a:buClr>
                <a:srgbClr val="000000"/>
              </a:buClr>
            </a:pPr>
            <a:endParaRPr sz="1200"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0.7</a:t>
            </a:r>
            <a:endParaRPr sz="1200" kern="0">
              <a:solidFill>
                <a:srgbClr val="000000"/>
              </a:solidFill>
              <a:latin typeface="Arial"/>
              <a:ea typeface="Arial"/>
              <a:cs typeface="Arial"/>
              <a:sym typeface="Arial"/>
            </a:endParaRPr>
          </a:p>
          <a:p>
            <a:pPr>
              <a:lnSpc>
                <a:spcPct val="93000"/>
              </a:lnSpc>
              <a:buClr>
                <a:srgbClr val="000000"/>
              </a:buClr>
            </a:pPr>
            <a:endParaRPr sz="1200"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0.3</a:t>
            </a:r>
            <a:endParaRPr sz="1200" kern="0">
              <a:solidFill>
                <a:srgbClr val="000000"/>
              </a:solidFill>
              <a:latin typeface="Arial"/>
              <a:ea typeface="Arial"/>
              <a:cs typeface="Arial"/>
              <a:sym typeface="Arial"/>
            </a:endParaRPr>
          </a:p>
        </p:txBody>
      </p:sp>
      <p:sp>
        <p:nvSpPr>
          <p:cNvPr id="1332" name="Google Shape;1332;gd5c5d705b8_6_388"/>
          <p:cNvSpPr/>
          <p:nvPr/>
        </p:nvSpPr>
        <p:spPr>
          <a:xfrm>
            <a:off x="4920352" y="487440"/>
            <a:ext cx="278647" cy="274680"/>
          </a:xfrm>
          <a:custGeom>
            <a:avLst/>
            <a:gdLst/>
            <a:ahLst/>
            <a:cxnLst/>
            <a:rect l="l" t="t" r="r" b="b"/>
            <a:pathLst>
              <a:path w="21600" h="21600" extrusionOk="0">
                <a:moveTo>
                  <a:pt x="10800" y="0"/>
                </a:moveTo>
                <a:lnTo>
                  <a:pt x="0" y="8260"/>
                </a:lnTo>
                <a:lnTo>
                  <a:pt x="4230" y="21600"/>
                </a:lnTo>
                <a:lnTo>
                  <a:pt x="17370" y="21600"/>
                </a:lnTo>
                <a:lnTo>
                  <a:pt x="21600" y="8260"/>
                </a:lnTo>
                <a:lnTo>
                  <a:pt x="10800" y="0"/>
                </a:lnTo>
                <a:close/>
              </a:path>
            </a:pathLst>
          </a:custGeom>
          <a:solidFill>
            <a:srgbClr val="CCCCCC"/>
          </a:solidFill>
          <a:ln w="9525" cap="flat" cmpd="sng">
            <a:solidFill>
              <a:srgbClr val="3465A4"/>
            </a:solidFill>
            <a:prstDash val="solid"/>
            <a:round/>
            <a:headEnd type="none" w="sm" len="sm"/>
            <a:tailEnd type="none" w="sm" len="sm"/>
          </a:ln>
        </p:spPr>
      </p:sp>
      <p:sp>
        <p:nvSpPr>
          <p:cNvPr id="1333" name="Google Shape;1333;gd5c5d705b8_6_388"/>
          <p:cNvSpPr/>
          <p:nvPr/>
        </p:nvSpPr>
        <p:spPr>
          <a:xfrm>
            <a:off x="4920352" y="873000"/>
            <a:ext cx="278647" cy="274680"/>
          </a:xfrm>
          <a:custGeom>
            <a:avLst/>
            <a:gdLst/>
            <a:ahLst/>
            <a:cxnLst/>
            <a:rect l="l" t="t" r="r" b="b"/>
            <a:pathLst>
              <a:path w="765" h="765" extrusionOk="0">
                <a:moveTo>
                  <a:pt x="191" y="0"/>
                </a:moveTo>
                <a:lnTo>
                  <a:pt x="573" y="0"/>
                </a:lnTo>
                <a:lnTo>
                  <a:pt x="764" y="382"/>
                </a:lnTo>
                <a:lnTo>
                  <a:pt x="573" y="764"/>
                </a:lnTo>
                <a:lnTo>
                  <a:pt x="191" y="764"/>
                </a:lnTo>
                <a:lnTo>
                  <a:pt x="0" y="382"/>
                </a:lnTo>
                <a:lnTo>
                  <a:pt x="191" y="0"/>
                </a:lnTo>
              </a:path>
            </a:pathLst>
          </a:custGeom>
          <a:solidFill>
            <a:srgbClr val="CCCCCC"/>
          </a:solidFill>
          <a:ln w="9525" cap="flat" cmpd="sng">
            <a:solidFill>
              <a:srgbClr val="3465A4"/>
            </a:solidFill>
            <a:prstDash val="solid"/>
            <a:round/>
            <a:headEnd type="none" w="sm" len="sm"/>
            <a:tailEnd type="none" w="sm" len="sm"/>
          </a:ln>
        </p:spPr>
      </p:sp>
      <p:sp>
        <p:nvSpPr>
          <p:cNvPr id="1334" name="Google Shape;1334;gd5c5d705b8_6_388"/>
          <p:cNvSpPr/>
          <p:nvPr/>
        </p:nvSpPr>
        <p:spPr>
          <a:xfrm>
            <a:off x="2546558" y="1665360"/>
            <a:ext cx="278647" cy="274680"/>
          </a:xfrm>
          <a:custGeom>
            <a:avLst/>
            <a:gdLst/>
            <a:ahLst/>
            <a:cxnLst/>
            <a:rect l="l" t="t" r="r" b="b"/>
            <a:pathLst>
              <a:path w="765" h="765" extrusionOk="0">
                <a:moveTo>
                  <a:pt x="191" y="0"/>
                </a:moveTo>
                <a:lnTo>
                  <a:pt x="573" y="0"/>
                </a:lnTo>
                <a:lnTo>
                  <a:pt x="764" y="382"/>
                </a:lnTo>
                <a:lnTo>
                  <a:pt x="573" y="764"/>
                </a:lnTo>
                <a:lnTo>
                  <a:pt x="191" y="764"/>
                </a:lnTo>
                <a:lnTo>
                  <a:pt x="0" y="382"/>
                </a:lnTo>
                <a:lnTo>
                  <a:pt x="191" y="0"/>
                </a:lnTo>
              </a:path>
            </a:pathLst>
          </a:custGeom>
          <a:solidFill>
            <a:srgbClr val="CCCCCC"/>
          </a:solidFill>
          <a:ln w="9525" cap="flat" cmpd="sng">
            <a:solidFill>
              <a:srgbClr val="3465A4"/>
            </a:solidFill>
            <a:prstDash val="solid"/>
            <a:round/>
            <a:headEnd type="none" w="sm" len="sm"/>
            <a:tailEnd type="none" w="sm" len="sm"/>
          </a:ln>
        </p:spPr>
      </p:sp>
      <p:cxnSp>
        <p:nvCxnSpPr>
          <p:cNvPr id="1335" name="Google Shape;1335;gd5c5d705b8_6_388"/>
          <p:cNvCxnSpPr>
            <a:stCxn id="1306" idx="7"/>
            <a:endCxn id="1307" idx="1"/>
          </p:cNvCxnSpPr>
          <p:nvPr/>
        </p:nvCxnSpPr>
        <p:spPr>
          <a:xfrm rot="-5400000">
            <a:off x="3886143" y="1050870"/>
            <a:ext cx="70200" cy="1551900"/>
          </a:xfrm>
          <a:prstGeom prst="curvedConnector3">
            <a:avLst>
              <a:gd name="adj1" fmla="val 50000"/>
            </a:avLst>
          </a:prstGeom>
          <a:noFill/>
          <a:ln w="18350" cap="flat" cmpd="sng">
            <a:solidFill>
              <a:srgbClr val="999999"/>
            </a:solidFill>
            <a:prstDash val="solid"/>
            <a:round/>
            <a:headEnd type="none" w="sm" len="sm"/>
            <a:tailEnd type="triangle" w="med" len="med"/>
          </a:ln>
        </p:spPr>
      </p:cxnSp>
      <p:sp>
        <p:nvSpPr>
          <p:cNvPr id="1336" name="Google Shape;1336;gd5c5d705b8_6_388"/>
          <p:cNvSpPr/>
          <p:nvPr/>
        </p:nvSpPr>
        <p:spPr>
          <a:xfrm>
            <a:off x="2820456" y="181080"/>
            <a:ext cx="3557404" cy="132876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re-ranked score</a:t>
            </a:r>
            <a:endParaRPr kern="0">
              <a:solidFill>
                <a:srgbClr val="000000"/>
              </a:solidFill>
              <a:latin typeface="Arial"/>
              <a:ea typeface="Arial"/>
              <a:cs typeface="Arial"/>
              <a:sym typeface="Arial"/>
            </a:endParaRPr>
          </a:p>
          <a:p>
            <a:pPr>
              <a:lnSpc>
                <a:spcPct val="93000"/>
              </a:lnSpc>
              <a:buClr>
                <a:srgbClr val="000000"/>
              </a:buClr>
            </a:pPr>
            <a:endParaRPr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0.6</a:t>
            </a:r>
            <a:endParaRPr sz="1200" kern="0">
              <a:solidFill>
                <a:srgbClr val="000000"/>
              </a:solidFill>
              <a:latin typeface="Arial"/>
              <a:ea typeface="Arial"/>
              <a:cs typeface="Arial"/>
              <a:sym typeface="Arial"/>
            </a:endParaRPr>
          </a:p>
          <a:p>
            <a:pPr>
              <a:lnSpc>
                <a:spcPct val="93000"/>
              </a:lnSpc>
              <a:buClr>
                <a:srgbClr val="000000"/>
              </a:buClr>
            </a:pPr>
            <a:endParaRPr sz="1200"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1</a:t>
            </a:r>
            <a:endParaRPr sz="1200" kern="0">
              <a:solidFill>
                <a:srgbClr val="000000"/>
              </a:solidFill>
              <a:latin typeface="Arial"/>
              <a:ea typeface="Arial"/>
              <a:cs typeface="Arial"/>
              <a:sym typeface="Arial"/>
            </a:endParaRPr>
          </a:p>
          <a:p>
            <a:pPr>
              <a:lnSpc>
                <a:spcPct val="93000"/>
              </a:lnSpc>
              <a:buClr>
                <a:srgbClr val="000000"/>
              </a:buClr>
            </a:pPr>
            <a:endParaRPr sz="1200" kern="0">
              <a:solidFill>
                <a:srgbClr val="000000"/>
              </a:solidFill>
              <a:latin typeface="Arial"/>
              <a:ea typeface="Arial"/>
              <a:cs typeface="Arial"/>
              <a:sym typeface="Arial"/>
            </a:endParaRPr>
          </a:p>
          <a:p>
            <a:pPr>
              <a:lnSpc>
                <a:spcPct val="93000"/>
              </a:lnSpc>
              <a:buClr>
                <a:srgbClr val="000000"/>
              </a:buClr>
            </a:pPr>
            <a:r>
              <a:rPr lang="en-US" sz="1200" b="1" kern="0">
                <a:solidFill>
                  <a:srgbClr val="000000"/>
                </a:solidFill>
                <a:latin typeface="Times new roman"/>
                <a:ea typeface="Times new roman"/>
                <a:cs typeface="Times new roman"/>
                <a:sym typeface="Times new roman"/>
              </a:rPr>
              <a:t>0.2</a:t>
            </a:r>
            <a:endParaRPr sz="1200" kern="0">
              <a:solidFill>
                <a:srgbClr val="000000"/>
              </a:solidFill>
              <a:latin typeface="Arial"/>
              <a:ea typeface="Arial"/>
              <a:cs typeface="Arial"/>
              <a:sym typeface="Arial"/>
            </a:endParaRPr>
          </a:p>
        </p:txBody>
      </p:sp>
      <p:sp>
        <p:nvSpPr>
          <p:cNvPr id="1337" name="Google Shape;1337;gd5c5d705b8_6_388"/>
          <p:cNvSpPr/>
          <p:nvPr/>
        </p:nvSpPr>
        <p:spPr>
          <a:xfrm>
            <a:off x="2466213" y="798480"/>
            <a:ext cx="3104922" cy="476280"/>
          </a:xfrm>
          <a:prstGeom prst="rect">
            <a:avLst/>
          </a:prstGeom>
          <a:noFill/>
          <a:ln w="18350" cap="flat" cmpd="sng">
            <a:solidFill>
              <a:srgbClr val="000000"/>
            </a:solidFill>
            <a:prstDash val="dashDot"/>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38" name="Google Shape;1338;gd5c5d705b8_6_388"/>
          <p:cNvSpPr/>
          <p:nvPr/>
        </p:nvSpPr>
        <p:spPr>
          <a:xfrm>
            <a:off x="8207143" y="1089000"/>
            <a:ext cx="278647" cy="274680"/>
          </a:xfrm>
          <a:custGeom>
            <a:avLst/>
            <a:gdLst/>
            <a:ahLst/>
            <a:cxnLst/>
            <a:rect l="l" t="t" r="r" b="b"/>
            <a:pathLst>
              <a:path w="765" h="765" extrusionOk="0">
                <a:moveTo>
                  <a:pt x="191" y="0"/>
                </a:moveTo>
                <a:lnTo>
                  <a:pt x="573" y="0"/>
                </a:lnTo>
                <a:lnTo>
                  <a:pt x="764" y="382"/>
                </a:lnTo>
                <a:lnTo>
                  <a:pt x="573" y="764"/>
                </a:lnTo>
                <a:lnTo>
                  <a:pt x="191" y="764"/>
                </a:lnTo>
                <a:lnTo>
                  <a:pt x="0" y="382"/>
                </a:lnTo>
                <a:lnTo>
                  <a:pt x="191" y="0"/>
                </a:lnTo>
              </a:path>
            </a:pathLst>
          </a:custGeom>
          <a:solidFill>
            <a:srgbClr val="CCCCCC"/>
          </a:solidFill>
          <a:ln w="9525" cap="flat" cmpd="sng">
            <a:solidFill>
              <a:srgbClr val="3465A4"/>
            </a:solidFill>
            <a:prstDash val="solid"/>
            <a:round/>
            <a:headEnd type="none" w="sm" len="sm"/>
            <a:tailEnd type="none" w="sm" len="sm"/>
          </a:ln>
        </p:spPr>
      </p:sp>
      <p:sp>
        <p:nvSpPr>
          <p:cNvPr id="1339" name="Google Shape;1339;gd5c5d705b8_6_388"/>
          <p:cNvSpPr/>
          <p:nvPr/>
        </p:nvSpPr>
        <p:spPr>
          <a:xfrm>
            <a:off x="7840118" y="1100160"/>
            <a:ext cx="278647" cy="274680"/>
          </a:xfrm>
          <a:custGeom>
            <a:avLst/>
            <a:gdLst/>
            <a:ahLst/>
            <a:cxnLst/>
            <a:rect l="l" t="t" r="r" b="b"/>
            <a:pathLst>
              <a:path w="765" h="765" extrusionOk="0">
                <a:moveTo>
                  <a:pt x="382" y="0"/>
                </a:moveTo>
                <a:lnTo>
                  <a:pt x="764" y="764"/>
                </a:lnTo>
                <a:lnTo>
                  <a:pt x="0" y="764"/>
                </a:lnTo>
                <a:lnTo>
                  <a:pt x="382" y="0"/>
                </a:lnTo>
              </a:path>
            </a:pathLst>
          </a:custGeom>
          <a:solidFill>
            <a:srgbClr val="CCCCCC"/>
          </a:solidFill>
          <a:ln w="9525" cap="flat" cmpd="sng">
            <a:solidFill>
              <a:srgbClr val="3465A4"/>
            </a:solidFill>
            <a:prstDash val="solid"/>
            <a:round/>
            <a:headEnd type="none" w="sm" len="sm"/>
            <a:tailEnd type="none" w="sm" len="sm"/>
          </a:ln>
        </p:spPr>
      </p:sp>
      <p:sp>
        <p:nvSpPr>
          <p:cNvPr id="1340" name="Google Shape;1340;gd5c5d705b8_6_388"/>
          <p:cNvSpPr/>
          <p:nvPr/>
        </p:nvSpPr>
        <p:spPr>
          <a:xfrm>
            <a:off x="8944845" y="4211640"/>
            <a:ext cx="278647" cy="274680"/>
          </a:xfrm>
          <a:custGeom>
            <a:avLst/>
            <a:gdLst/>
            <a:ahLst/>
            <a:cxnLst/>
            <a:rect l="l" t="t" r="r" b="b"/>
            <a:pathLst>
              <a:path w="21600" h="21600" extrusionOk="0">
                <a:moveTo>
                  <a:pt x="10800" y="0"/>
                </a:moveTo>
                <a:lnTo>
                  <a:pt x="0" y="8260"/>
                </a:lnTo>
                <a:lnTo>
                  <a:pt x="4230" y="21600"/>
                </a:lnTo>
                <a:lnTo>
                  <a:pt x="17370" y="21600"/>
                </a:lnTo>
                <a:lnTo>
                  <a:pt x="21600" y="8260"/>
                </a:lnTo>
                <a:lnTo>
                  <a:pt x="10800" y="0"/>
                </a:lnTo>
                <a:close/>
              </a:path>
            </a:pathLst>
          </a:custGeom>
          <a:solidFill>
            <a:srgbClr val="CCCCCC"/>
          </a:solidFill>
          <a:ln w="9525" cap="flat" cmpd="sng">
            <a:solidFill>
              <a:srgbClr val="3465A4"/>
            </a:solidFill>
            <a:prstDash val="solid"/>
            <a:round/>
            <a:headEnd type="none" w="sm" len="sm"/>
            <a:tailEnd type="none" w="sm" len="sm"/>
          </a:ln>
        </p:spPr>
      </p:sp>
      <p:sp>
        <p:nvSpPr>
          <p:cNvPr id="1341" name="Google Shape;1341;gd5c5d705b8_6_388"/>
          <p:cNvSpPr/>
          <p:nvPr/>
        </p:nvSpPr>
        <p:spPr>
          <a:xfrm>
            <a:off x="8500397" y="4221000"/>
            <a:ext cx="278647" cy="274680"/>
          </a:xfrm>
          <a:custGeom>
            <a:avLst/>
            <a:gdLst/>
            <a:ahLst/>
            <a:cxnLst/>
            <a:rect l="l" t="t" r="r" b="b"/>
            <a:pathLst>
              <a:path w="765" h="765" extrusionOk="0">
                <a:moveTo>
                  <a:pt x="191" y="0"/>
                </a:moveTo>
                <a:lnTo>
                  <a:pt x="573" y="0"/>
                </a:lnTo>
                <a:lnTo>
                  <a:pt x="764" y="382"/>
                </a:lnTo>
                <a:lnTo>
                  <a:pt x="573" y="764"/>
                </a:lnTo>
                <a:lnTo>
                  <a:pt x="191" y="764"/>
                </a:lnTo>
                <a:lnTo>
                  <a:pt x="0" y="382"/>
                </a:lnTo>
                <a:lnTo>
                  <a:pt x="191" y="0"/>
                </a:lnTo>
              </a:path>
            </a:pathLst>
          </a:custGeom>
          <a:solidFill>
            <a:srgbClr val="CCCCCC"/>
          </a:solidFill>
          <a:ln w="9525" cap="flat" cmpd="sng">
            <a:solidFill>
              <a:srgbClr val="3465A4"/>
            </a:solidFill>
            <a:prstDash val="solid"/>
            <a:round/>
            <a:headEnd type="none" w="sm" len="sm"/>
            <a:tailEnd type="none" w="sm" len="sm"/>
          </a:ln>
        </p:spPr>
      </p:sp>
      <p:sp>
        <p:nvSpPr>
          <p:cNvPr id="1342" name="Google Shape;1342;gd5c5d705b8_6_388"/>
          <p:cNvSpPr/>
          <p:nvPr/>
        </p:nvSpPr>
        <p:spPr>
          <a:xfrm>
            <a:off x="7039602" y="3548160"/>
            <a:ext cx="278647" cy="274680"/>
          </a:xfrm>
          <a:custGeom>
            <a:avLst/>
            <a:gdLst/>
            <a:ahLst/>
            <a:cxnLst/>
            <a:rect l="l" t="t" r="r" b="b"/>
            <a:pathLst>
              <a:path w="21600" h="21600" extrusionOk="0">
                <a:moveTo>
                  <a:pt x="10800" y="0"/>
                </a:moveTo>
                <a:lnTo>
                  <a:pt x="0" y="8260"/>
                </a:lnTo>
                <a:lnTo>
                  <a:pt x="4230" y="21600"/>
                </a:lnTo>
                <a:lnTo>
                  <a:pt x="17370" y="21600"/>
                </a:lnTo>
                <a:lnTo>
                  <a:pt x="21600" y="8260"/>
                </a:lnTo>
                <a:lnTo>
                  <a:pt x="10800" y="0"/>
                </a:lnTo>
                <a:close/>
              </a:path>
            </a:pathLst>
          </a:custGeom>
          <a:solidFill>
            <a:srgbClr val="CCCCCC"/>
          </a:solidFill>
          <a:ln w="9525" cap="flat" cmpd="sng">
            <a:solidFill>
              <a:srgbClr val="3465A4"/>
            </a:solidFill>
            <a:prstDash val="solid"/>
            <a:round/>
            <a:headEnd type="none" w="sm" len="sm"/>
            <a:tailEnd type="none" w="sm" len="sm"/>
          </a:ln>
        </p:spPr>
      </p:sp>
      <p:sp>
        <p:nvSpPr>
          <p:cNvPr id="1343" name="Google Shape;1343;gd5c5d705b8_6_388"/>
          <p:cNvSpPr/>
          <p:nvPr/>
        </p:nvSpPr>
        <p:spPr>
          <a:xfrm>
            <a:off x="7039602" y="3933720"/>
            <a:ext cx="278647" cy="274680"/>
          </a:xfrm>
          <a:custGeom>
            <a:avLst/>
            <a:gdLst/>
            <a:ahLst/>
            <a:cxnLst/>
            <a:rect l="l" t="t" r="r" b="b"/>
            <a:pathLst>
              <a:path w="765" h="765" extrusionOk="0">
                <a:moveTo>
                  <a:pt x="191" y="0"/>
                </a:moveTo>
                <a:lnTo>
                  <a:pt x="573" y="0"/>
                </a:lnTo>
                <a:lnTo>
                  <a:pt x="764" y="382"/>
                </a:lnTo>
                <a:lnTo>
                  <a:pt x="573" y="764"/>
                </a:lnTo>
                <a:lnTo>
                  <a:pt x="191" y="764"/>
                </a:lnTo>
                <a:lnTo>
                  <a:pt x="0" y="382"/>
                </a:lnTo>
                <a:lnTo>
                  <a:pt x="191" y="0"/>
                </a:lnTo>
              </a:path>
            </a:pathLst>
          </a:custGeom>
          <a:solidFill>
            <a:srgbClr val="CCCCCC"/>
          </a:solidFill>
          <a:ln w="9525" cap="flat" cmpd="sng">
            <a:solidFill>
              <a:srgbClr val="3465A4"/>
            </a:solidFill>
            <a:prstDash val="solid"/>
            <a:round/>
            <a:headEnd type="none" w="sm" len="sm"/>
            <a:tailEnd type="none" w="sm" len="sm"/>
          </a:ln>
        </p:spPr>
      </p:sp>
      <p:sp>
        <p:nvSpPr>
          <p:cNvPr id="1344" name="Google Shape;1344;gd5c5d705b8_6_388"/>
          <p:cNvSpPr/>
          <p:nvPr/>
        </p:nvSpPr>
        <p:spPr>
          <a:xfrm>
            <a:off x="7039602" y="4280040"/>
            <a:ext cx="278647" cy="274320"/>
          </a:xfrm>
          <a:custGeom>
            <a:avLst/>
            <a:gdLst/>
            <a:ahLst/>
            <a:cxnLst/>
            <a:rect l="l" t="t" r="r" b="b"/>
            <a:pathLst>
              <a:path w="765" h="764" extrusionOk="0">
                <a:moveTo>
                  <a:pt x="382" y="0"/>
                </a:moveTo>
                <a:lnTo>
                  <a:pt x="764" y="763"/>
                </a:lnTo>
                <a:lnTo>
                  <a:pt x="0" y="763"/>
                </a:lnTo>
                <a:lnTo>
                  <a:pt x="382" y="0"/>
                </a:lnTo>
              </a:path>
            </a:pathLst>
          </a:custGeom>
          <a:solidFill>
            <a:srgbClr val="CCCCCC"/>
          </a:solidFill>
          <a:ln w="9525" cap="flat" cmpd="sng">
            <a:solidFill>
              <a:srgbClr val="3465A4"/>
            </a:solidFill>
            <a:prstDash val="solid"/>
            <a:round/>
            <a:headEnd type="none" w="sm" len="sm"/>
            <a:tailEnd type="none" w="sm" len="sm"/>
          </a:ln>
        </p:spPr>
      </p:sp>
      <p:cxnSp>
        <p:nvCxnSpPr>
          <p:cNvPr id="1345" name="Google Shape;1345;gd5c5d705b8_6_388"/>
          <p:cNvCxnSpPr>
            <a:stCxn id="1314" idx="7"/>
            <a:endCxn id="1311" idx="7"/>
          </p:cNvCxnSpPr>
          <p:nvPr/>
        </p:nvCxnSpPr>
        <p:spPr>
          <a:xfrm>
            <a:off x="7309600" y="2030557"/>
            <a:ext cx="126900" cy="1005900"/>
          </a:xfrm>
          <a:prstGeom prst="curvedConnector3">
            <a:avLst>
              <a:gd name="adj1" fmla="val 50000"/>
            </a:avLst>
          </a:prstGeom>
          <a:noFill/>
          <a:ln w="9525" cap="flat" cmpd="sng">
            <a:solidFill>
              <a:srgbClr val="999999"/>
            </a:solidFill>
            <a:prstDash val="solid"/>
            <a:round/>
            <a:headEnd type="none" w="sm" len="sm"/>
            <a:tailEnd type="triangle" w="med" len="med"/>
          </a:ln>
        </p:spPr>
      </p:cxnSp>
      <p:cxnSp>
        <p:nvCxnSpPr>
          <p:cNvPr id="1346" name="Google Shape;1346;gd5c5d705b8_6_388"/>
          <p:cNvCxnSpPr>
            <a:stCxn id="1313" idx="7"/>
            <a:endCxn id="1311" idx="7"/>
          </p:cNvCxnSpPr>
          <p:nvPr/>
        </p:nvCxnSpPr>
        <p:spPr>
          <a:xfrm rot="5400000" flipH="1">
            <a:off x="7450782" y="3021994"/>
            <a:ext cx="622200" cy="651000"/>
          </a:xfrm>
          <a:prstGeom prst="curvedConnector3">
            <a:avLst>
              <a:gd name="adj1" fmla="val 50000"/>
            </a:avLst>
          </a:prstGeom>
          <a:noFill/>
          <a:ln w="9525" cap="flat" cmpd="sng">
            <a:solidFill>
              <a:srgbClr val="999999"/>
            </a:solidFill>
            <a:prstDash val="solid"/>
            <a:round/>
            <a:headEnd type="none" w="sm" len="sm"/>
            <a:tailEnd type="triangle" w="med" len="med"/>
          </a:ln>
        </p:spPr>
      </p:cxnSp>
      <p:cxnSp>
        <p:nvCxnSpPr>
          <p:cNvPr id="1347" name="Google Shape;1347;gd5c5d705b8_6_388"/>
          <p:cNvCxnSpPr/>
          <p:nvPr/>
        </p:nvCxnSpPr>
        <p:spPr>
          <a:xfrm rot="10800000" flipH="1">
            <a:off x="8779045" y="4240080"/>
            <a:ext cx="114307" cy="130320"/>
          </a:xfrm>
          <a:prstGeom prst="straightConnector1">
            <a:avLst/>
          </a:prstGeom>
          <a:noFill/>
          <a:ln w="9525" cap="flat" cmpd="sng">
            <a:solidFill>
              <a:srgbClr val="000000"/>
            </a:solidFill>
            <a:prstDash val="solid"/>
            <a:round/>
            <a:headEnd type="none" w="sm" len="sm"/>
            <a:tailEnd type="none" w="sm" len="sm"/>
          </a:ln>
        </p:spPr>
      </p:cxnSp>
      <p:cxnSp>
        <p:nvCxnSpPr>
          <p:cNvPr id="1348" name="Google Shape;1348;gd5c5d705b8_6_388"/>
          <p:cNvCxnSpPr/>
          <p:nvPr/>
        </p:nvCxnSpPr>
        <p:spPr>
          <a:xfrm rot="10800000" flipH="1">
            <a:off x="8485789" y="1108080"/>
            <a:ext cx="114307" cy="130320"/>
          </a:xfrm>
          <a:prstGeom prst="straightConnector1">
            <a:avLst/>
          </a:prstGeom>
          <a:noFill/>
          <a:ln w="9525" cap="flat" cmpd="sng">
            <a:solidFill>
              <a:srgbClr val="000000"/>
            </a:solidFill>
            <a:prstDash val="solid"/>
            <a:round/>
            <a:headEnd type="none" w="sm" len="sm"/>
            <a:tailEnd type="none" w="sm" len="sm"/>
          </a:ln>
        </p:spPr>
      </p:cxnSp>
      <p:cxnSp>
        <p:nvCxnSpPr>
          <p:cNvPr id="1349" name="Google Shape;1349;gd5c5d705b8_6_388"/>
          <p:cNvCxnSpPr/>
          <p:nvPr/>
        </p:nvCxnSpPr>
        <p:spPr>
          <a:xfrm>
            <a:off x="8600097" y="1109520"/>
            <a:ext cx="162879" cy="142920"/>
          </a:xfrm>
          <a:prstGeom prst="straightConnector1">
            <a:avLst/>
          </a:prstGeom>
          <a:noFill/>
          <a:ln w="9525" cap="flat" cmpd="sng">
            <a:solidFill>
              <a:srgbClr val="000000"/>
            </a:solidFill>
            <a:prstDash val="solid"/>
            <a:round/>
            <a:headEnd type="none" w="sm" len="sm"/>
            <a:tailEnd type="none" w="sm" len="sm"/>
          </a:ln>
        </p:spPr>
      </p:cxnSp>
      <p:pic>
        <p:nvPicPr>
          <p:cNvPr id="1350" name="Google Shape;1350;gd5c5d705b8_6_388"/>
          <p:cNvPicPr preferRelativeResize="0"/>
          <p:nvPr/>
        </p:nvPicPr>
        <p:blipFill rotWithShape="1">
          <a:blip r:embed="rId4">
            <a:alphaModFix/>
          </a:blip>
          <a:srcRect l="12821" t="22434" r="6159" b="24634"/>
          <a:stretch/>
        </p:blipFill>
        <p:spPr>
          <a:xfrm rot="5400000">
            <a:off x="7642317" y="1646338"/>
            <a:ext cx="1131840" cy="750484"/>
          </a:xfrm>
          <a:prstGeom prst="rect">
            <a:avLst/>
          </a:prstGeom>
          <a:noFill/>
          <a:ln>
            <a:noFill/>
          </a:ln>
        </p:spPr>
      </p:pic>
      <p:pic>
        <p:nvPicPr>
          <p:cNvPr id="1351" name="Google Shape;1351;gd5c5d705b8_6_388"/>
          <p:cNvPicPr preferRelativeResize="0"/>
          <p:nvPr/>
        </p:nvPicPr>
        <p:blipFill rotWithShape="1">
          <a:blip r:embed="rId5">
            <a:alphaModFix/>
          </a:blip>
          <a:srcRect l="11852" t="23670" r="5684" b="28325"/>
          <a:stretch/>
        </p:blipFill>
        <p:spPr>
          <a:xfrm rot="5400000">
            <a:off x="8312206" y="3180671"/>
            <a:ext cx="1096920" cy="647498"/>
          </a:xfrm>
          <a:prstGeom prst="rect">
            <a:avLst/>
          </a:prstGeom>
          <a:noFill/>
          <a:ln>
            <a:noFill/>
          </a:ln>
        </p:spPr>
      </p:pic>
      <p:sp>
        <p:nvSpPr>
          <p:cNvPr id="1352" name="Google Shape;1352;gd5c5d705b8_6_388"/>
          <p:cNvSpPr/>
          <p:nvPr/>
        </p:nvSpPr>
        <p:spPr>
          <a:xfrm>
            <a:off x="8455112" y="3267000"/>
            <a:ext cx="454308" cy="473040"/>
          </a:xfrm>
          <a:prstGeom prst="rect">
            <a:avLst/>
          </a:prstGeom>
          <a:noFill/>
          <a:ln w="18350" cap="flat" cmpd="sng">
            <a:solidFill>
              <a:srgbClr val="000000"/>
            </a:solidFill>
            <a:prstDash val="dashDot"/>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53" name="Google Shape;1353;gd5c5d705b8_6_388"/>
          <p:cNvSpPr/>
          <p:nvPr/>
        </p:nvSpPr>
        <p:spPr>
          <a:xfrm>
            <a:off x="4920352" y="1219320"/>
            <a:ext cx="278647" cy="274680"/>
          </a:xfrm>
          <a:custGeom>
            <a:avLst/>
            <a:gdLst/>
            <a:ahLst/>
            <a:cxnLst/>
            <a:rect l="l" t="t" r="r" b="b"/>
            <a:pathLst>
              <a:path w="765" h="765" extrusionOk="0">
                <a:moveTo>
                  <a:pt x="382" y="0"/>
                </a:moveTo>
                <a:lnTo>
                  <a:pt x="764" y="764"/>
                </a:lnTo>
                <a:lnTo>
                  <a:pt x="0" y="764"/>
                </a:lnTo>
                <a:lnTo>
                  <a:pt x="382" y="0"/>
                </a:lnTo>
              </a:path>
            </a:pathLst>
          </a:custGeom>
          <a:solidFill>
            <a:srgbClr val="CCCCCC"/>
          </a:solidFill>
          <a:ln w="9525" cap="flat" cmpd="sng">
            <a:solidFill>
              <a:srgbClr val="3465A4"/>
            </a:solidFill>
            <a:prstDash val="solid"/>
            <a:round/>
            <a:headEnd type="none" w="sm" len="sm"/>
            <a:tailEnd type="none" w="sm" len="sm"/>
          </a:ln>
        </p:spPr>
      </p:sp>
      <p:sp>
        <p:nvSpPr>
          <p:cNvPr id="1354" name="Google Shape;1354;gd5c5d705b8_6_388"/>
          <p:cNvSpPr/>
          <p:nvPr/>
        </p:nvSpPr>
        <p:spPr>
          <a:xfrm>
            <a:off x="8162222" y="1790640"/>
            <a:ext cx="453942" cy="473040"/>
          </a:xfrm>
          <a:prstGeom prst="rect">
            <a:avLst/>
          </a:prstGeom>
          <a:noFill/>
          <a:ln w="18350" cap="flat" cmpd="sng">
            <a:solidFill>
              <a:srgbClr val="000000"/>
            </a:solidFill>
            <a:prstDash val="dashDot"/>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cxnSp>
        <p:nvCxnSpPr>
          <p:cNvPr id="1355" name="Google Shape;1355;gd5c5d705b8_6_388"/>
          <p:cNvCxnSpPr>
            <a:stCxn id="1309" idx="0"/>
            <a:endCxn id="1312" idx="0"/>
          </p:cNvCxnSpPr>
          <p:nvPr/>
        </p:nvCxnSpPr>
        <p:spPr>
          <a:xfrm rot="-5400000">
            <a:off x="4264615" y="4761721"/>
            <a:ext cx="475800" cy="1065900"/>
          </a:xfrm>
          <a:prstGeom prst="curvedConnector3">
            <a:avLst>
              <a:gd name="adj1" fmla="val 50000"/>
            </a:avLst>
          </a:prstGeom>
          <a:noFill/>
          <a:ln w="18350" cap="flat" cmpd="sng">
            <a:solidFill>
              <a:srgbClr val="999999"/>
            </a:solidFill>
            <a:prstDash val="solid"/>
            <a:round/>
            <a:headEnd type="none" w="sm" len="sm"/>
            <a:tailEnd type="triangle" w="med" len="med"/>
          </a:ln>
        </p:spPr>
      </p:cxnSp>
      <p:cxnSp>
        <p:nvCxnSpPr>
          <p:cNvPr id="1356" name="Google Shape;1356;gd5c5d705b8_6_388"/>
          <p:cNvCxnSpPr>
            <a:stCxn id="1310" idx="6"/>
            <a:endCxn id="1312" idx="0"/>
          </p:cNvCxnSpPr>
          <p:nvPr/>
        </p:nvCxnSpPr>
        <p:spPr>
          <a:xfrm rot="5400000">
            <a:off x="5547182" y="4360744"/>
            <a:ext cx="184200" cy="1207800"/>
          </a:xfrm>
          <a:prstGeom prst="curvedConnector3">
            <a:avLst>
              <a:gd name="adj1" fmla="val 50000"/>
            </a:avLst>
          </a:prstGeom>
          <a:noFill/>
          <a:ln w="18350" cap="flat" cmpd="sng">
            <a:solidFill>
              <a:srgbClr val="999999"/>
            </a:solidFill>
            <a:prstDash val="solid"/>
            <a:round/>
            <a:headEnd type="none" w="sm" len="sm"/>
            <a:tailEnd type="triangle" w="med" len="med"/>
          </a:ln>
        </p:spPr>
      </p:cxnSp>
      <p:sp>
        <p:nvSpPr>
          <p:cNvPr id="1357" name="Google Shape;1357;gd5c5d705b8_6_388"/>
          <p:cNvSpPr/>
          <p:nvPr/>
        </p:nvSpPr>
        <p:spPr>
          <a:xfrm>
            <a:off x="3075000" y="1333440"/>
            <a:ext cx="1954910" cy="5968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Fusion scoring</a:t>
            </a:r>
            <a:endParaRPr kern="0">
              <a:solidFill>
                <a:srgbClr val="000000"/>
              </a:solidFill>
              <a:latin typeface="Arial"/>
              <a:ea typeface="Arial"/>
              <a:cs typeface="Arial"/>
              <a:sym typeface="Arial"/>
            </a:endParaRPr>
          </a:p>
        </p:txBody>
      </p:sp>
      <p:sp>
        <p:nvSpPr>
          <p:cNvPr id="1358" name="Google Shape;1358;gd5c5d705b8_6_388"/>
          <p:cNvSpPr/>
          <p:nvPr/>
        </p:nvSpPr>
        <p:spPr>
          <a:xfrm>
            <a:off x="3367890" y="4464000"/>
            <a:ext cx="1845716" cy="5968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Fusion scoring</a:t>
            </a:r>
            <a:endParaRPr kern="0">
              <a:solidFill>
                <a:srgbClr val="000000"/>
              </a:solidFill>
              <a:latin typeface="Arial"/>
              <a:ea typeface="Arial"/>
              <a:cs typeface="Arial"/>
              <a:sym typeface="Arial"/>
            </a:endParaRPr>
          </a:p>
        </p:txBody>
      </p:sp>
      <p:sp>
        <p:nvSpPr>
          <p:cNvPr id="1359" name="Google Shape;1359;gd5c5d705b8_6_388"/>
          <p:cNvSpPr/>
          <p:nvPr/>
        </p:nvSpPr>
        <p:spPr>
          <a:xfrm>
            <a:off x="7749913" y="2592360"/>
            <a:ext cx="1881140" cy="54144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59400" rIns="90000" bIns="45000" anchor="t" anchorCtr="0">
            <a:noAutofit/>
          </a:bodyPr>
          <a:lstStyle/>
          <a:p>
            <a:pPr>
              <a:lnSpc>
                <a:spcPct val="93000"/>
              </a:lnSpc>
              <a:buClr>
                <a:srgbClr val="000000"/>
              </a:buClr>
            </a:pPr>
            <a:r>
              <a:rPr lang="en-US" sz="1600" b="1" kern="0">
                <a:solidFill>
                  <a:srgbClr val="000000"/>
                </a:solidFill>
                <a:latin typeface="Times new roman"/>
                <a:ea typeface="Times new roman"/>
                <a:cs typeface="Times new roman"/>
                <a:sym typeface="Times new roman"/>
              </a:rPr>
              <a:t>Consensus scoring</a:t>
            </a:r>
            <a:endParaRPr sz="1600" kern="0">
              <a:solidFill>
                <a:srgbClr val="000000"/>
              </a:solidFill>
              <a:latin typeface="Arial"/>
              <a:ea typeface="Arial"/>
              <a:cs typeface="Arial"/>
              <a:sym typeface="Arial"/>
            </a:endParaRPr>
          </a:p>
        </p:txBody>
      </p:sp>
      <p:sp>
        <p:nvSpPr>
          <p:cNvPr id="1360" name="Google Shape;1360;gd5c5d705b8_6_388"/>
          <p:cNvSpPr/>
          <p:nvPr/>
        </p:nvSpPr>
        <p:spPr>
          <a:xfrm rot="-1778733">
            <a:off x="7175706" y="5428538"/>
            <a:ext cx="346439" cy="344325"/>
          </a:xfrm>
          <a:prstGeom prst="ellipse">
            <a:avLst/>
          </a:prstGeom>
          <a:solidFill>
            <a:srgbClr val="FF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61" name="Google Shape;1361;gd5c5d705b8_6_388"/>
          <p:cNvSpPr/>
          <p:nvPr/>
        </p:nvSpPr>
        <p:spPr>
          <a:xfrm rot="-828502">
            <a:off x="7175233" y="5827174"/>
            <a:ext cx="347382" cy="343372"/>
          </a:xfrm>
          <a:prstGeom prst="ellipse">
            <a:avLst/>
          </a:prstGeom>
          <a:solidFill>
            <a:srgbClr val="0000FF"/>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62" name="Google Shape;1362;gd5c5d705b8_6_388"/>
          <p:cNvSpPr/>
          <p:nvPr/>
        </p:nvSpPr>
        <p:spPr>
          <a:xfrm rot="-1897918">
            <a:off x="7175417" y="6231982"/>
            <a:ext cx="346287" cy="344117"/>
          </a:xfrm>
          <a:prstGeom prst="ellipse">
            <a:avLst/>
          </a:prstGeom>
          <a:solidFill>
            <a:srgbClr val="FF99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63" name="Google Shape;1363;gd5c5d705b8_6_388"/>
          <p:cNvSpPr/>
          <p:nvPr/>
        </p:nvSpPr>
        <p:spPr>
          <a:xfrm>
            <a:off x="7568044" y="5452920"/>
            <a:ext cx="1479786" cy="5968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Library hit</a:t>
            </a:r>
            <a:endParaRPr kern="0">
              <a:solidFill>
                <a:srgbClr val="000000"/>
              </a:solidFill>
              <a:latin typeface="Arial"/>
              <a:ea typeface="Arial"/>
              <a:cs typeface="Arial"/>
              <a:sym typeface="Arial"/>
            </a:endParaRPr>
          </a:p>
        </p:txBody>
      </p:sp>
      <p:sp>
        <p:nvSpPr>
          <p:cNvPr id="1364" name="Google Shape;1364;gd5c5d705b8_6_388"/>
          <p:cNvSpPr/>
          <p:nvPr/>
        </p:nvSpPr>
        <p:spPr>
          <a:xfrm>
            <a:off x="7568044" y="5811840"/>
            <a:ext cx="2794138" cy="59688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i="1" kern="0">
                <a:solidFill>
                  <a:srgbClr val="000000"/>
                </a:solidFill>
                <a:latin typeface="Times new roman"/>
                <a:ea typeface="Times new roman"/>
                <a:cs typeface="Times new roman"/>
                <a:sym typeface="Times new roman"/>
              </a:rPr>
              <a:t>in silico </a:t>
            </a:r>
            <a:r>
              <a:rPr lang="en-US" b="1" kern="0">
                <a:solidFill>
                  <a:srgbClr val="000000"/>
                </a:solidFill>
                <a:latin typeface="Times new roman"/>
                <a:ea typeface="Times new roman"/>
                <a:cs typeface="Times new roman"/>
                <a:sym typeface="Times new roman"/>
              </a:rPr>
              <a:t>fragmentation hit</a:t>
            </a:r>
            <a:endParaRPr kern="0">
              <a:solidFill>
                <a:srgbClr val="000000"/>
              </a:solidFill>
              <a:latin typeface="Arial"/>
              <a:ea typeface="Arial"/>
              <a:cs typeface="Arial"/>
              <a:sym typeface="Arial"/>
            </a:endParaRPr>
          </a:p>
        </p:txBody>
      </p:sp>
      <p:sp>
        <p:nvSpPr>
          <p:cNvPr id="1365" name="Google Shape;1365;gd5c5d705b8_6_388"/>
          <p:cNvSpPr/>
          <p:nvPr/>
        </p:nvSpPr>
        <p:spPr>
          <a:xfrm>
            <a:off x="7568044" y="6245280"/>
            <a:ext cx="1706940" cy="369720"/>
          </a:xfrm>
          <a:custGeom>
            <a:avLst/>
            <a:gdLst/>
            <a:ahLst/>
            <a:cxnLst/>
            <a:rect l="l" t="t" r="r" b="b"/>
            <a:pathLst>
              <a:path w="21600" h="21600" extrusionOk="0">
                <a:moveTo>
                  <a:pt x="0" y="0"/>
                </a:moveTo>
                <a:lnTo>
                  <a:pt x="21600" y="0"/>
                </a:lnTo>
                <a:lnTo>
                  <a:pt x="21600" y="21600"/>
                </a:lnTo>
                <a:lnTo>
                  <a:pt x="0" y="21600"/>
                </a:lnTo>
                <a:lnTo>
                  <a:pt x="0" y="0"/>
                </a:lnTo>
                <a:close/>
              </a:path>
            </a:pathLst>
          </a:custGeom>
          <a:noFill/>
          <a:ln>
            <a:noFill/>
          </a:ln>
        </p:spPr>
        <p:txBody>
          <a:bodyPr spcFirstLastPara="1" wrap="square" lIns="90000" tIns="60825" rIns="90000" bIns="45000" anchor="t" anchorCtr="0">
            <a:noAutofit/>
          </a:bodyPr>
          <a:lstStyle/>
          <a:p>
            <a:pPr>
              <a:lnSpc>
                <a:spcPct val="93000"/>
              </a:lnSpc>
              <a:buClr>
                <a:srgbClr val="000000"/>
              </a:buClr>
            </a:pPr>
            <a:r>
              <a:rPr lang="en-US" b="1" kern="0">
                <a:solidFill>
                  <a:srgbClr val="000000"/>
                </a:solidFill>
                <a:latin typeface="Times new roman"/>
                <a:ea typeface="Times new roman"/>
                <a:cs typeface="Times new roman"/>
                <a:sym typeface="Times new roman"/>
              </a:rPr>
              <a:t>No hit</a:t>
            </a:r>
            <a:endParaRPr kern="0">
              <a:solidFill>
                <a:srgbClr val="000000"/>
              </a:solidFill>
              <a:latin typeface="Arial"/>
              <a:ea typeface="Arial"/>
              <a:cs typeface="Arial"/>
              <a:sym typeface="Arial"/>
            </a:endParaRPr>
          </a:p>
        </p:txBody>
      </p:sp>
      <p:sp>
        <p:nvSpPr>
          <p:cNvPr id="1366" name="Google Shape;1366;gd5c5d705b8_6_388"/>
          <p:cNvSpPr/>
          <p:nvPr/>
        </p:nvSpPr>
        <p:spPr>
          <a:xfrm>
            <a:off x="6957431" y="3843360"/>
            <a:ext cx="454308" cy="473040"/>
          </a:xfrm>
          <a:prstGeom prst="rect">
            <a:avLst/>
          </a:prstGeom>
          <a:noFill/>
          <a:ln w="18350" cap="flat" cmpd="sng">
            <a:solidFill>
              <a:srgbClr val="000000"/>
            </a:solidFill>
            <a:prstDash val="dashDot"/>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F878EA1-BEF6-414A-8A40-D5580DB43136}"/>
              </a:ext>
            </a:extLst>
          </p:cNvPr>
          <p:cNvSpPr/>
          <p:nvPr/>
        </p:nvSpPr>
        <p:spPr>
          <a:xfrm>
            <a:off x="1896631" y="190484"/>
            <a:ext cx="1626291" cy="46620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buClr>
                <a:srgbClr val="000000"/>
              </a:buClr>
            </a:pPr>
            <a:r>
              <a:rPr lang="en-US" sz="2000" kern="0" dirty="0">
                <a:solidFill>
                  <a:srgbClr val="FFFFFF"/>
                </a:solidFill>
                <a:latin typeface="Arial"/>
                <a:sym typeface="Arial"/>
              </a:rPr>
              <a:t>ClassyFire</a:t>
            </a:r>
          </a:p>
        </p:txBody>
      </p:sp>
      <p:pic>
        <p:nvPicPr>
          <p:cNvPr id="3" name="Picture 2">
            <a:extLst>
              <a:ext uri="{FF2B5EF4-FFF2-40B4-BE49-F238E27FC236}">
                <a16:creationId xmlns:a16="http://schemas.microsoft.com/office/drawing/2014/main" id="{79CF7C02-2C8F-514B-B04A-AE17DE763301}"/>
              </a:ext>
            </a:extLst>
          </p:cNvPr>
          <p:cNvPicPr>
            <a:picLocks noChangeAspect="1"/>
          </p:cNvPicPr>
          <p:nvPr/>
        </p:nvPicPr>
        <p:blipFill>
          <a:blip r:embed="rId2"/>
          <a:stretch>
            <a:fillRect/>
          </a:stretch>
        </p:blipFill>
        <p:spPr>
          <a:xfrm>
            <a:off x="3597350" y="190483"/>
            <a:ext cx="5232748" cy="3729954"/>
          </a:xfrm>
          <a:prstGeom prst="rect">
            <a:avLst/>
          </a:prstGeom>
        </p:spPr>
      </p:pic>
      <p:pic>
        <p:nvPicPr>
          <p:cNvPr id="6" name="Picture 5">
            <a:extLst>
              <a:ext uri="{FF2B5EF4-FFF2-40B4-BE49-F238E27FC236}">
                <a16:creationId xmlns:a16="http://schemas.microsoft.com/office/drawing/2014/main" id="{E5E26EE6-D5A7-F54A-BBEE-8E6B41886BFD}"/>
              </a:ext>
            </a:extLst>
          </p:cNvPr>
          <p:cNvPicPr>
            <a:picLocks noChangeAspect="1"/>
          </p:cNvPicPr>
          <p:nvPr/>
        </p:nvPicPr>
        <p:blipFill rotWithShape="1">
          <a:blip r:embed="rId3"/>
          <a:srcRect t="3374"/>
          <a:stretch/>
        </p:blipFill>
        <p:spPr>
          <a:xfrm>
            <a:off x="3479626" y="3859620"/>
            <a:ext cx="5232748" cy="2961167"/>
          </a:xfrm>
          <a:prstGeom prst="rect">
            <a:avLst/>
          </a:prstGeom>
        </p:spPr>
      </p:pic>
    </p:spTree>
    <p:extLst>
      <p:ext uri="{BB962C8B-B14F-4D97-AF65-F5344CB8AC3E}">
        <p14:creationId xmlns:p14="http://schemas.microsoft.com/office/powerpoint/2010/main" val="40692356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6D80A777-AC00-5D4F-A1E2-C74C3AE33A8B}"/>
              </a:ext>
            </a:extLst>
          </p:cNvPr>
          <p:cNvPicPr>
            <a:picLocks noChangeAspect="1"/>
          </p:cNvPicPr>
          <p:nvPr/>
        </p:nvPicPr>
        <p:blipFill>
          <a:blip r:embed="rId2"/>
          <a:stretch>
            <a:fillRect/>
          </a:stretch>
        </p:blipFill>
        <p:spPr>
          <a:xfrm>
            <a:off x="3274896" y="827896"/>
            <a:ext cx="3431915" cy="5219801"/>
          </a:xfrm>
          <a:prstGeom prst="rect">
            <a:avLst/>
          </a:prstGeom>
        </p:spPr>
      </p:pic>
      <p:sp>
        <p:nvSpPr>
          <p:cNvPr id="10" name="Tekstvak 9">
            <a:extLst>
              <a:ext uri="{FF2B5EF4-FFF2-40B4-BE49-F238E27FC236}">
                <a16:creationId xmlns:a16="http://schemas.microsoft.com/office/drawing/2014/main" id="{7992181A-0AD4-F342-BB3D-2C5672B13AD1}"/>
              </a:ext>
            </a:extLst>
          </p:cNvPr>
          <p:cNvSpPr txBox="1"/>
          <p:nvPr/>
        </p:nvSpPr>
        <p:spPr>
          <a:xfrm>
            <a:off x="6706810" y="4113988"/>
            <a:ext cx="3914854" cy="1015663"/>
          </a:xfrm>
          <a:prstGeom prst="rect">
            <a:avLst/>
          </a:prstGeom>
          <a:noFill/>
        </p:spPr>
        <p:txBody>
          <a:bodyPr wrap="none" rtlCol="0">
            <a:spAutoFit/>
          </a:bodyPr>
          <a:lstStyle/>
          <a:p>
            <a:pPr>
              <a:buClr>
                <a:srgbClr val="000000"/>
              </a:buClr>
            </a:pPr>
            <a:r>
              <a:rPr lang="en-US" sz="2000" b="1" kern="0" dirty="0">
                <a:solidFill>
                  <a:srgbClr val="000000"/>
                </a:solidFill>
                <a:latin typeface="Arial"/>
                <a:cs typeface="Arial"/>
                <a:sym typeface="Arial"/>
              </a:rPr>
              <a:t>Enhanced annotation.</a:t>
            </a:r>
          </a:p>
          <a:p>
            <a:pPr>
              <a:buClr>
                <a:srgbClr val="000000"/>
              </a:buClr>
            </a:pPr>
            <a:endParaRPr lang="en-US" sz="2000" b="1" kern="0" dirty="0">
              <a:solidFill>
                <a:srgbClr val="002060"/>
              </a:solidFill>
              <a:latin typeface="Arial"/>
              <a:cs typeface="Arial"/>
              <a:sym typeface="Arial"/>
            </a:endParaRPr>
          </a:p>
          <a:p>
            <a:pPr>
              <a:buClr>
                <a:srgbClr val="000000"/>
              </a:buClr>
            </a:pPr>
            <a:r>
              <a:rPr lang="en-US" sz="2000" b="1" kern="0" dirty="0">
                <a:solidFill>
                  <a:srgbClr val="000000"/>
                </a:solidFill>
                <a:latin typeface="Arial"/>
                <a:cs typeface="Arial"/>
                <a:sym typeface="Arial"/>
              </a:rPr>
              <a:t>Discovery of relevant features.</a:t>
            </a:r>
          </a:p>
        </p:txBody>
      </p:sp>
      <p:sp>
        <p:nvSpPr>
          <p:cNvPr id="11" name="Tekstvak 10">
            <a:extLst>
              <a:ext uri="{FF2B5EF4-FFF2-40B4-BE49-F238E27FC236}">
                <a16:creationId xmlns:a16="http://schemas.microsoft.com/office/drawing/2014/main" id="{278569F0-9239-8F47-818C-8372CFBD147F}"/>
              </a:ext>
            </a:extLst>
          </p:cNvPr>
          <p:cNvSpPr txBox="1"/>
          <p:nvPr/>
        </p:nvSpPr>
        <p:spPr>
          <a:xfrm>
            <a:off x="4430158" y="5921534"/>
            <a:ext cx="1127232" cy="307777"/>
          </a:xfrm>
          <a:prstGeom prst="rect">
            <a:avLst/>
          </a:prstGeom>
          <a:noFill/>
        </p:spPr>
        <p:txBody>
          <a:bodyPr wrap="none" rtlCol="0">
            <a:spAutoFit/>
          </a:bodyPr>
          <a:lstStyle/>
          <a:p>
            <a:pPr>
              <a:buClr>
                <a:srgbClr val="000000"/>
              </a:buClr>
            </a:pPr>
            <a:r>
              <a:rPr lang="en-US" sz="1400" b="1" kern="0" dirty="0">
                <a:solidFill>
                  <a:srgbClr val="000000"/>
                </a:solidFill>
                <a:latin typeface="Arial"/>
                <a:cs typeface="Arial"/>
                <a:sym typeface="Arial"/>
              </a:rPr>
              <a:t>Annotation</a:t>
            </a:r>
          </a:p>
        </p:txBody>
      </p:sp>
      <p:sp>
        <p:nvSpPr>
          <p:cNvPr id="12" name="Tekstvak 11">
            <a:extLst>
              <a:ext uri="{FF2B5EF4-FFF2-40B4-BE49-F238E27FC236}">
                <a16:creationId xmlns:a16="http://schemas.microsoft.com/office/drawing/2014/main" id="{952DE7DA-5519-604D-AD7E-DAE1FA51DC62}"/>
              </a:ext>
            </a:extLst>
          </p:cNvPr>
          <p:cNvSpPr txBox="1"/>
          <p:nvPr/>
        </p:nvSpPr>
        <p:spPr>
          <a:xfrm>
            <a:off x="5738774" y="5921534"/>
            <a:ext cx="1224518" cy="307777"/>
          </a:xfrm>
          <a:prstGeom prst="rect">
            <a:avLst/>
          </a:prstGeom>
          <a:noFill/>
        </p:spPr>
        <p:txBody>
          <a:bodyPr wrap="square" rtlCol="0">
            <a:spAutoFit/>
          </a:bodyPr>
          <a:lstStyle/>
          <a:p>
            <a:pPr>
              <a:buClr>
                <a:srgbClr val="000000"/>
              </a:buClr>
            </a:pPr>
            <a:r>
              <a:rPr lang="en-US" sz="1400" b="1" kern="0" dirty="0">
                <a:solidFill>
                  <a:srgbClr val="000000"/>
                </a:solidFill>
                <a:latin typeface="Arial"/>
                <a:cs typeface="Arial"/>
                <a:sym typeface="Arial"/>
              </a:rPr>
              <a:t>Mining</a:t>
            </a:r>
          </a:p>
        </p:txBody>
      </p:sp>
      <p:sp>
        <p:nvSpPr>
          <p:cNvPr id="13" name="Tekstvak 12">
            <a:extLst>
              <a:ext uri="{FF2B5EF4-FFF2-40B4-BE49-F238E27FC236}">
                <a16:creationId xmlns:a16="http://schemas.microsoft.com/office/drawing/2014/main" id="{7F6F0658-B7B9-C244-91E2-DE52974BE6CE}"/>
              </a:ext>
            </a:extLst>
          </p:cNvPr>
          <p:cNvSpPr txBox="1"/>
          <p:nvPr/>
        </p:nvSpPr>
        <p:spPr>
          <a:xfrm>
            <a:off x="3457720" y="5921534"/>
            <a:ext cx="1224518" cy="307777"/>
          </a:xfrm>
          <a:prstGeom prst="rect">
            <a:avLst/>
          </a:prstGeom>
          <a:noFill/>
        </p:spPr>
        <p:txBody>
          <a:bodyPr wrap="square" rtlCol="0">
            <a:spAutoFit/>
          </a:bodyPr>
          <a:lstStyle/>
          <a:p>
            <a:pPr>
              <a:buClr>
                <a:srgbClr val="000000"/>
              </a:buClr>
            </a:pPr>
            <a:r>
              <a:rPr lang="en-US" sz="1400" b="1" kern="0" dirty="0">
                <a:solidFill>
                  <a:srgbClr val="000000"/>
                </a:solidFill>
                <a:latin typeface="Arial"/>
                <a:cs typeface="Arial"/>
                <a:sym typeface="Arial"/>
              </a:rPr>
              <a:t>Network</a:t>
            </a:r>
          </a:p>
        </p:txBody>
      </p:sp>
      <p:sp>
        <p:nvSpPr>
          <p:cNvPr id="2" name="Rechthoek 1">
            <a:extLst>
              <a:ext uri="{FF2B5EF4-FFF2-40B4-BE49-F238E27FC236}">
                <a16:creationId xmlns:a16="http://schemas.microsoft.com/office/drawing/2014/main" id="{C588311B-974D-3047-BF31-C48A9D4092B1}"/>
              </a:ext>
            </a:extLst>
          </p:cNvPr>
          <p:cNvSpPr/>
          <p:nvPr/>
        </p:nvSpPr>
        <p:spPr>
          <a:xfrm>
            <a:off x="6706811" y="726540"/>
            <a:ext cx="3932487" cy="338554"/>
          </a:xfrm>
          <a:prstGeom prst="rect">
            <a:avLst/>
          </a:prstGeom>
        </p:spPr>
        <p:txBody>
          <a:bodyPr wrap="none">
            <a:spAutoFit/>
          </a:bodyPr>
          <a:lstStyle/>
          <a:p>
            <a:pPr>
              <a:buClr>
                <a:srgbClr val="000000"/>
              </a:buClr>
            </a:pPr>
            <a:r>
              <a:rPr lang="en-US" sz="1600" b="1" kern="0" dirty="0">
                <a:solidFill>
                  <a:srgbClr val="000000"/>
                </a:solidFill>
                <a:latin typeface="Arial"/>
                <a:cs typeface="Arial"/>
                <a:sym typeface="Arial"/>
                <a:hlinkClick r:id="rId3"/>
              </a:rPr>
              <a:t>Ernst et al., </a:t>
            </a:r>
            <a:r>
              <a:rPr lang="en-US" sz="1600" b="1" i="1" kern="0" dirty="0">
                <a:solidFill>
                  <a:srgbClr val="000000"/>
                </a:solidFill>
                <a:latin typeface="Arial"/>
                <a:cs typeface="Arial"/>
                <a:sym typeface="Arial"/>
                <a:hlinkClick r:id="rId3"/>
              </a:rPr>
              <a:t>Metabolites</a:t>
            </a:r>
            <a:r>
              <a:rPr lang="en-US" sz="1600" b="1" kern="0" dirty="0">
                <a:solidFill>
                  <a:srgbClr val="000000"/>
                </a:solidFill>
                <a:latin typeface="Arial"/>
                <a:cs typeface="Arial"/>
                <a:sym typeface="Arial"/>
                <a:hlinkClick r:id="rId3"/>
              </a:rPr>
              <a:t> 2019, </a:t>
            </a:r>
            <a:r>
              <a:rPr lang="en-US" sz="1600" b="1" i="1" kern="0" dirty="0">
                <a:solidFill>
                  <a:srgbClr val="000000"/>
                </a:solidFill>
                <a:latin typeface="Arial"/>
                <a:cs typeface="Arial"/>
                <a:sym typeface="Arial"/>
                <a:hlinkClick r:id="rId3"/>
              </a:rPr>
              <a:t>9</a:t>
            </a:r>
            <a:r>
              <a:rPr lang="en-US" sz="1600" b="1" kern="0" dirty="0">
                <a:solidFill>
                  <a:srgbClr val="000000"/>
                </a:solidFill>
                <a:latin typeface="Arial"/>
                <a:cs typeface="Arial"/>
                <a:sym typeface="Arial"/>
                <a:hlinkClick r:id="rId3"/>
              </a:rPr>
              <a:t>(7), 144</a:t>
            </a:r>
            <a:endParaRPr lang="en-US" sz="1600" b="1" kern="0" dirty="0">
              <a:solidFill>
                <a:srgbClr val="000000"/>
              </a:solidFill>
              <a:latin typeface="Arial"/>
              <a:cs typeface="Arial"/>
              <a:sym typeface="Arial"/>
            </a:endParaRPr>
          </a:p>
        </p:txBody>
      </p:sp>
      <p:sp>
        <p:nvSpPr>
          <p:cNvPr id="4" name="Rechthoek 3">
            <a:extLst>
              <a:ext uri="{FF2B5EF4-FFF2-40B4-BE49-F238E27FC236}">
                <a16:creationId xmlns:a16="http://schemas.microsoft.com/office/drawing/2014/main" id="{87F1BA93-F922-E54C-BBA1-CE06D6E4B27A}"/>
              </a:ext>
            </a:extLst>
          </p:cNvPr>
          <p:cNvSpPr/>
          <p:nvPr/>
        </p:nvSpPr>
        <p:spPr>
          <a:xfrm>
            <a:off x="1524001" y="6462076"/>
            <a:ext cx="3147015" cy="230832"/>
          </a:xfrm>
          <a:prstGeom prst="rect">
            <a:avLst/>
          </a:prstGeom>
        </p:spPr>
        <p:txBody>
          <a:bodyPr wrap="none">
            <a:spAutoFit/>
          </a:bodyPr>
          <a:lstStyle/>
          <a:p>
            <a:pPr>
              <a:buClr>
                <a:srgbClr val="000000"/>
              </a:buClr>
            </a:pPr>
            <a:r>
              <a:rPr lang="en-US" sz="900" b="1" kern="0" dirty="0">
                <a:solidFill>
                  <a:srgbClr val="7030A0"/>
                </a:solidFill>
                <a:latin typeface="Arial"/>
                <a:cs typeface="Arial"/>
                <a:sym typeface="Arial"/>
              </a:rPr>
              <a:t>https://</a:t>
            </a:r>
            <a:r>
              <a:rPr lang="en-US" sz="900" b="1" kern="0" dirty="0" err="1">
                <a:solidFill>
                  <a:srgbClr val="7030A0"/>
                </a:solidFill>
                <a:latin typeface="Arial"/>
                <a:cs typeface="Arial"/>
                <a:sym typeface="Arial"/>
              </a:rPr>
              <a:t>github.com</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madeleineernst</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pyMolNetEnhancer</a:t>
            </a:r>
            <a:endParaRPr lang="en-US" sz="900" b="1" kern="0" dirty="0">
              <a:solidFill>
                <a:srgbClr val="7030A0"/>
              </a:solidFill>
              <a:latin typeface="Arial"/>
              <a:cs typeface="Arial"/>
              <a:sym typeface="Arial"/>
            </a:endParaRPr>
          </a:p>
        </p:txBody>
      </p:sp>
      <p:sp>
        <p:nvSpPr>
          <p:cNvPr id="5" name="Rechthoek 4">
            <a:extLst>
              <a:ext uri="{FF2B5EF4-FFF2-40B4-BE49-F238E27FC236}">
                <a16:creationId xmlns:a16="http://schemas.microsoft.com/office/drawing/2014/main" id="{9FA4AA4F-4C5A-5143-BD85-5C8816EC2242}"/>
              </a:ext>
            </a:extLst>
          </p:cNvPr>
          <p:cNvSpPr/>
          <p:nvPr/>
        </p:nvSpPr>
        <p:spPr>
          <a:xfrm>
            <a:off x="1524001" y="6615895"/>
            <a:ext cx="3095719" cy="230832"/>
          </a:xfrm>
          <a:prstGeom prst="rect">
            <a:avLst/>
          </a:prstGeom>
        </p:spPr>
        <p:txBody>
          <a:bodyPr wrap="none">
            <a:spAutoFit/>
          </a:bodyPr>
          <a:lstStyle/>
          <a:p>
            <a:pPr>
              <a:buClr>
                <a:srgbClr val="000000"/>
              </a:buClr>
            </a:pPr>
            <a:r>
              <a:rPr lang="en-US" sz="900" b="1" kern="0" dirty="0">
                <a:solidFill>
                  <a:srgbClr val="7030A0"/>
                </a:solidFill>
                <a:latin typeface="Arial"/>
                <a:cs typeface="Arial"/>
                <a:sym typeface="Arial"/>
              </a:rPr>
              <a:t>https://</a:t>
            </a:r>
            <a:r>
              <a:rPr lang="en-US" sz="900" b="1" kern="0" dirty="0" err="1">
                <a:solidFill>
                  <a:srgbClr val="7030A0"/>
                </a:solidFill>
                <a:latin typeface="Arial"/>
                <a:cs typeface="Arial"/>
                <a:sym typeface="Arial"/>
              </a:rPr>
              <a:t>github.com</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madeleineernst</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RMolNetEnhancer</a:t>
            </a:r>
            <a:endParaRPr lang="en-US" sz="900" b="1" kern="0" dirty="0">
              <a:solidFill>
                <a:srgbClr val="7030A0"/>
              </a:solidFill>
              <a:latin typeface="Arial"/>
              <a:cs typeface="Arial"/>
              <a:sym typeface="Arial"/>
            </a:endParaRPr>
          </a:p>
        </p:txBody>
      </p:sp>
      <p:sp>
        <p:nvSpPr>
          <p:cNvPr id="15" name="Footer Placeholder 1"/>
          <p:cNvSpPr>
            <a:spLocks noGrp="1"/>
          </p:cNvSpPr>
          <p:nvPr>
            <p:ph type="ftr" idx="11"/>
          </p:nvPr>
        </p:nvSpPr>
        <p:spPr>
          <a:xfrm>
            <a:off x="4648200" y="6356351"/>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Clr>
                <a:srgbClr val="000000"/>
              </a:buClr>
            </a:pPr>
            <a:r>
              <a:rPr lang="en-US" dirty="0">
                <a:solidFill>
                  <a:srgbClr val="000000">
                    <a:tint val="75000"/>
                  </a:srgbClr>
                </a:solidFill>
                <a:latin typeface="Arial"/>
                <a:sym typeface="Arial"/>
              </a:rPr>
              <a:t>GNPS Tutorial Module 2 - Molecular Networking Overview</a:t>
            </a:r>
          </a:p>
        </p:txBody>
      </p:sp>
      <p:sp>
        <p:nvSpPr>
          <p:cNvPr id="14" name="Rectangle 13">
            <a:extLst>
              <a:ext uri="{FF2B5EF4-FFF2-40B4-BE49-F238E27FC236}">
                <a16:creationId xmlns:a16="http://schemas.microsoft.com/office/drawing/2014/main" id="{CF878EA1-BEF6-414A-8A40-D5580DB43136}"/>
              </a:ext>
            </a:extLst>
          </p:cNvPr>
          <p:cNvSpPr/>
          <p:nvPr/>
        </p:nvSpPr>
        <p:spPr>
          <a:xfrm>
            <a:off x="1896630" y="190484"/>
            <a:ext cx="2346302" cy="46620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buClr>
                <a:srgbClr val="000000"/>
              </a:buClr>
            </a:pPr>
            <a:r>
              <a:rPr lang="en-US" sz="2000" kern="0" dirty="0">
                <a:solidFill>
                  <a:srgbClr val="FFFFFF"/>
                </a:solidFill>
                <a:latin typeface="Arial"/>
                <a:sym typeface="Arial"/>
              </a:rPr>
              <a:t>MolNetEnhancer</a:t>
            </a:r>
          </a:p>
        </p:txBody>
      </p:sp>
    </p:spTree>
    <p:extLst>
      <p:ext uri="{BB962C8B-B14F-4D97-AF65-F5344CB8AC3E}">
        <p14:creationId xmlns:p14="http://schemas.microsoft.com/office/powerpoint/2010/main" val="290634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4368" y="999117"/>
            <a:ext cx="6400800" cy="5255971"/>
          </a:xfrm>
          <a:prstGeom prst="rect">
            <a:avLst/>
          </a:prstGeom>
        </p:spPr>
      </p:pic>
      <p:sp>
        <p:nvSpPr>
          <p:cNvPr id="2" name="Rechthoek 1">
            <a:extLst>
              <a:ext uri="{FF2B5EF4-FFF2-40B4-BE49-F238E27FC236}">
                <a16:creationId xmlns:a16="http://schemas.microsoft.com/office/drawing/2014/main" id="{C588311B-974D-3047-BF31-C48A9D4092B1}"/>
              </a:ext>
            </a:extLst>
          </p:cNvPr>
          <p:cNvSpPr/>
          <p:nvPr/>
        </p:nvSpPr>
        <p:spPr>
          <a:xfrm>
            <a:off x="6608093" y="5815271"/>
            <a:ext cx="3932487" cy="338554"/>
          </a:xfrm>
          <a:prstGeom prst="rect">
            <a:avLst/>
          </a:prstGeom>
        </p:spPr>
        <p:txBody>
          <a:bodyPr wrap="none">
            <a:spAutoFit/>
          </a:bodyPr>
          <a:lstStyle/>
          <a:p>
            <a:pPr>
              <a:buClr>
                <a:srgbClr val="000000"/>
              </a:buClr>
            </a:pPr>
            <a:r>
              <a:rPr lang="en-US" sz="1600" b="1" kern="0" dirty="0">
                <a:solidFill>
                  <a:srgbClr val="000000"/>
                </a:solidFill>
                <a:latin typeface="Arial"/>
                <a:cs typeface="Arial"/>
                <a:sym typeface="Arial"/>
                <a:hlinkClick r:id="rId3"/>
              </a:rPr>
              <a:t>Ernst et al., </a:t>
            </a:r>
            <a:r>
              <a:rPr lang="en-US" sz="1600" b="1" i="1" kern="0" dirty="0">
                <a:solidFill>
                  <a:srgbClr val="000000"/>
                </a:solidFill>
                <a:latin typeface="Arial"/>
                <a:cs typeface="Arial"/>
                <a:sym typeface="Arial"/>
                <a:hlinkClick r:id="rId3"/>
              </a:rPr>
              <a:t>Metabolites</a:t>
            </a:r>
            <a:r>
              <a:rPr lang="en-US" sz="1600" b="1" kern="0" dirty="0">
                <a:solidFill>
                  <a:srgbClr val="000000"/>
                </a:solidFill>
                <a:latin typeface="Arial"/>
                <a:cs typeface="Arial"/>
                <a:sym typeface="Arial"/>
                <a:hlinkClick r:id="rId3"/>
              </a:rPr>
              <a:t> 2019, </a:t>
            </a:r>
            <a:r>
              <a:rPr lang="en-US" sz="1600" b="1" i="1" kern="0" dirty="0">
                <a:solidFill>
                  <a:srgbClr val="000000"/>
                </a:solidFill>
                <a:latin typeface="Arial"/>
                <a:cs typeface="Arial"/>
                <a:sym typeface="Arial"/>
                <a:hlinkClick r:id="rId3"/>
              </a:rPr>
              <a:t>9</a:t>
            </a:r>
            <a:r>
              <a:rPr lang="en-US" sz="1600" b="1" kern="0" dirty="0">
                <a:solidFill>
                  <a:srgbClr val="000000"/>
                </a:solidFill>
                <a:latin typeface="Arial"/>
                <a:cs typeface="Arial"/>
                <a:sym typeface="Arial"/>
                <a:hlinkClick r:id="rId3"/>
              </a:rPr>
              <a:t>(7), 144</a:t>
            </a:r>
            <a:endParaRPr lang="en-US" sz="1600" b="1" kern="0" dirty="0">
              <a:solidFill>
                <a:srgbClr val="000000"/>
              </a:solidFill>
              <a:latin typeface="Arial"/>
              <a:cs typeface="Arial"/>
              <a:sym typeface="Arial"/>
            </a:endParaRPr>
          </a:p>
        </p:txBody>
      </p:sp>
      <p:sp>
        <p:nvSpPr>
          <p:cNvPr id="4" name="Rechthoek 3">
            <a:extLst>
              <a:ext uri="{FF2B5EF4-FFF2-40B4-BE49-F238E27FC236}">
                <a16:creationId xmlns:a16="http://schemas.microsoft.com/office/drawing/2014/main" id="{87F1BA93-F922-E54C-BBA1-CE06D6E4B27A}"/>
              </a:ext>
            </a:extLst>
          </p:cNvPr>
          <p:cNvSpPr/>
          <p:nvPr/>
        </p:nvSpPr>
        <p:spPr>
          <a:xfrm>
            <a:off x="1524001" y="6462076"/>
            <a:ext cx="3147015" cy="230832"/>
          </a:xfrm>
          <a:prstGeom prst="rect">
            <a:avLst/>
          </a:prstGeom>
        </p:spPr>
        <p:txBody>
          <a:bodyPr wrap="none">
            <a:spAutoFit/>
          </a:bodyPr>
          <a:lstStyle/>
          <a:p>
            <a:pPr>
              <a:buClr>
                <a:srgbClr val="000000"/>
              </a:buClr>
            </a:pPr>
            <a:r>
              <a:rPr lang="en-US" sz="900" b="1" kern="0" dirty="0">
                <a:solidFill>
                  <a:srgbClr val="7030A0"/>
                </a:solidFill>
                <a:latin typeface="Arial"/>
                <a:cs typeface="Arial"/>
                <a:sym typeface="Arial"/>
              </a:rPr>
              <a:t>https://</a:t>
            </a:r>
            <a:r>
              <a:rPr lang="en-US" sz="900" b="1" kern="0" dirty="0" err="1">
                <a:solidFill>
                  <a:srgbClr val="7030A0"/>
                </a:solidFill>
                <a:latin typeface="Arial"/>
                <a:cs typeface="Arial"/>
                <a:sym typeface="Arial"/>
              </a:rPr>
              <a:t>github.com</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madeleineernst</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pyMolNetEnhancer</a:t>
            </a:r>
            <a:endParaRPr lang="en-US" sz="900" b="1" kern="0" dirty="0">
              <a:solidFill>
                <a:srgbClr val="7030A0"/>
              </a:solidFill>
              <a:latin typeface="Arial"/>
              <a:cs typeface="Arial"/>
              <a:sym typeface="Arial"/>
            </a:endParaRPr>
          </a:p>
        </p:txBody>
      </p:sp>
      <p:sp>
        <p:nvSpPr>
          <p:cNvPr id="5" name="Rechthoek 4">
            <a:extLst>
              <a:ext uri="{FF2B5EF4-FFF2-40B4-BE49-F238E27FC236}">
                <a16:creationId xmlns:a16="http://schemas.microsoft.com/office/drawing/2014/main" id="{9FA4AA4F-4C5A-5143-BD85-5C8816EC2242}"/>
              </a:ext>
            </a:extLst>
          </p:cNvPr>
          <p:cNvSpPr/>
          <p:nvPr/>
        </p:nvSpPr>
        <p:spPr>
          <a:xfrm>
            <a:off x="1524001" y="6615895"/>
            <a:ext cx="3095719" cy="230832"/>
          </a:xfrm>
          <a:prstGeom prst="rect">
            <a:avLst/>
          </a:prstGeom>
        </p:spPr>
        <p:txBody>
          <a:bodyPr wrap="none">
            <a:spAutoFit/>
          </a:bodyPr>
          <a:lstStyle/>
          <a:p>
            <a:pPr>
              <a:buClr>
                <a:srgbClr val="000000"/>
              </a:buClr>
            </a:pPr>
            <a:r>
              <a:rPr lang="en-US" sz="900" b="1" kern="0" dirty="0">
                <a:solidFill>
                  <a:srgbClr val="7030A0"/>
                </a:solidFill>
                <a:latin typeface="Arial"/>
                <a:cs typeface="Arial"/>
                <a:sym typeface="Arial"/>
              </a:rPr>
              <a:t>https://</a:t>
            </a:r>
            <a:r>
              <a:rPr lang="en-US" sz="900" b="1" kern="0" dirty="0" err="1">
                <a:solidFill>
                  <a:srgbClr val="7030A0"/>
                </a:solidFill>
                <a:latin typeface="Arial"/>
                <a:cs typeface="Arial"/>
                <a:sym typeface="Arial"/>
              </a:rPr>
              <a:t>github.com</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madeleineernst</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RMolNetEnhancer</a:t>
            </a:r>
            <a:endParaRPr lang="en-US" sz="900" b="1" kern="0" dirty="0">
              <a:solidFill>
                <a:srgbClr val="7030A0"/>
              </a:solidFill>
              <a:latin typeface="Arial"/>
              <a:cs typeface="Arial"/>
              <a:sym typeface="Arial"/>
            </a:endParaRPr>
          </a:p>
        </p:txBody>
      </p:sp>
      <p:sp>
        <p:nvSpPr>
          <p:cNvPr id="15" name="Footer Placeholder 1"/>
          <p:cNvSpPr>
            <a:spLocks noGrp="1"/>
          </p:cNvSpPr>
          <p:nvPr>
            <p:ph type="ftr" idx="11"/>
          </p:nvPr>
        </p:nvSpPr>
        <p:spPr>
          <a:xfrm>
            <a:off x="4648200" y="6356351"/>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Clr>
                <a:srgbClr val="000000"/>
              </a:buClr>
            </a:pPr>
            <a:r>
              <a:rPr lang="en-US">
                <a:solidFill>
                  <a:srgbClr val="000000">
                    <a:tint val="75000"/>
                  </a:srgbClr>
                </a:solidFill>
                <a:latin typeface="Arial"/>
                <a:sym typeface="Arial"/>
              </a:rPr>
              <a:t>GNPS Tutorial Module 2 - Molecular Networking Overview</a:t>
            </a:r>
            <a:endParaRPr lang="en-US" dirty="0">
              <a:solidFill>
                <a:srgbClr val="000000">
                  <a:tint val="75000"/>
                </a:srgbClr>
              </a:solidFill>
              <a:latin typeface="Arial"/>
              <a:sym typeface="Arial"/>
            </a:endParaRPr>
          </a:p>
        </p:txBody>
      </p:sp>
      <p:sp>
        <p:nvSpPr>
          <p:cNvPr id="8" name="Rectangle 7">
            <a:extLst>
              <a:ext uri="{FF2B5EF4-FFF2-40B4-BE49-F238E27FC236}">
                <a16:creationId xmlns:a16="http://schemas.microsoft.com/office/drawing/2014/main" id="{34EEB83C-5353-4441-AC2E-AC26952E8E90}"/>
              </a:ext>
            </a:extLst>
          </p:cNvPr>
          <p:cNvSpPr/>
          <p:nvPr/>
        </p:nvSpPr>
        <p:spPr>
          <a:xfrm>
            <a:off x="1896630" y="190484"/>
            <a:ext cx="2346302" cy="46620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buClr>
                <a:srgbClr val="000000"/>
              </a:buClr>
            </a:pPr>
            <a:r>
              <a:rPr lang="en-US" sz="2000" kern="0" dirty="0">
                <a:solidFill>
                  <a:srgbClr val="FFFFFF"/>
                </a:solidFill>
                <a:latin typeface="Arial"/>
                <a:sym typeface="Arial"/>
              </a:rPr>
              <a:t>MolNetEnhancer</a:t>
            </a:r>
          </a:p>
        </p:txBody>
      </p:sp>
    </p:spTree>
    <p:extLst>
      <p:ext uri="{BB962C8B-B14F-4D97-AF65-F5344CB8AC3E}">
        <p14:creationId xmlns:p14="http://schemas.microsoft.com/office/powerpoint/2010/main" val="4025691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9350" y="898767"/>
            <a:ext cx="7270883" cy="5486400"/>
          </a:xfrm>
          <a:prstGeom prst="rect">
            <a:avLst/>
          </a:prstGeom>
        </p:spPr>
      </p:pic>
      <p:sp>
        <p:nvSpPr>
          <p:cNvPr id="2" name="Rechthoek 1">
            <a:extLst>
              <a:ext uri="{FF2B5EF4-FFF2-40B4-BE49-F238E27FC236}">
                <a16:creationId xmlns:a16="http://schemas.microsoft.com/office/drawing/2014/main" id="{C588311B-974D-3047-BF31-C48A9D4092B1}"/>
              </a:ext>
            </a:extLst>
          </p:cNvPr>
          <p:cNvSpPr/>
          <p:nvPr/>
        </p:nvSpPr>
        <p:spPr>
          <a:xfrm>
            <a:off x="6838176" y="6017796"/>
            <a:ext cx="3932487" cy="338554"/>
          </a:xfrm>
          <a:prstGeom prst="rect">
            <a:avLst/>
          </a:prstGeom>
        </p:spPr>
        <p:txBody>
          <a:bodyPr wrap="none">
            <a:spAutoFit/>
          </a:bodyPr>
          <a:lstStyle/>
          <a:p>
            <a:pPr>
              <a:buClr>
                <a:srgbClr val="000000"/>
              </a:buClr>
            </a:pPr>
            <a:r>
              <a:rPr lang="en-US" sz="1600" b="1" kern="0" dirty="0">
                <a:solidFill>
                  <a:srgbClr val="000000"/>
                </a:solidFill>
                <a:latin typeface="Arial"/>
                <a:cs typeface="Arial"/>
                <a:sym typeface="Arial"/>
                <a:hlinkClick r:id="rId3"/>
              </a:rPr>
              <a:t>Ernst et al., </a:t>
            </a:r>
            <a:r>
              <a:rPr lang="en-US" sz="1600" b="1" i="1" kern="0" dirty="0">
                <a:solidFill>
                  <a:srgbClr val="000000"/>
                </a:solidFill>
                <a:latin typeface="Arial"/>
                <a:cs typeface="Arial"/>
                <a:sym typeface="Arial"/>
                <a:hlinkClick r:id="rId3"/>
              </a:rPr>
              <a:t>Metabolites</a:t>
            </a:r>
            <a:r>
              <a:rPr lang="en-US" sz="1600" b="1" kern="0" dirty="0">
                <a:solidFill>
                  <a:srgbClr val="000000"/>
                </a:solidFill>
                <a:latin typeface="Arial"/>
                <a:cs typeface="Arial"/>
                <a:sym typeface="Arial"/>
                <a:hlinkClick r:id="rId3"/>
              </a:rPr>
              <a:t> 2019, </a:t>
            </a:r>
            <a:r>
              <a:rPr lang="en-US" sz="1600" b="1" i="1" kern="0" dirty="0">
                <a:solidFill>
                  <a:srgbClr val="000000"/>
                </a:solidFill>
                <a:latin typeface="Arial"/>
                <a:cs typeface="Arial"/>
                <a:sym typeface="Arial"/>
                <a:hlinkClick r:id="rId3"/>
              </a:rPr>
              <a:t>9</a:t>
            </a:r>
            <a:r>
              <a:rPr lang="en-US" sz="1600" b="1" kern="0" dirty="0">
                <a:solidFill>
                  <a:srgbClr val="000000"/>
                </a:solidFill>
                <a:latin typeface="Arial"/>
                <a:cs typeface="Arial"/>
                <a:sym typeface="Arial"/>
                <a:hlinkClick r:id="rId3"/>
              </a:rPr>
              <a:t>(7), 144</a:t>
            </a:r>
            <a:endParaRPr lang="en-US" sz="1600" b="1" kern="0" dirty="0">
              <a:solidFill>
                <a:srgbClr val="000000"/>
              </a:solidFill>
              <a:latin typeface="Arial"/>
              <a:cs typeface="Arial"/>
              <a:sym typeface="Arial"/>
            </a:endParaRPr>
          </a:p>
        </p:txBody>
      </p:sp>
      <p:sp>
        <p:nvSpPr>
          <p:cNvPr id="4" name="Rechthoek 3">
            <a:extLst>
              <a:ext uri="{FF2B5EF4-FFF2-40B4-BE49-F238E27FC236}">
                <a16:creationId xmlns:a16="http://schemas.microsoft.com/office/drawing/2014/main" id="{87F1BA93-F922-E54C-BBA1-CE06D6E4B27A}"/>
              </a:ext>
            </a:extLst>
          </p:cNvPr>
          <p:cNvSpPr/>
          <p:nvPr/>
        </p:nvSpPr>
        <p:spPr>
          <a:xfrm>
            <a:off x="1524001" y="6462076"/>
            <a:ext cx="3147015" cy="230832"/>
          </a:xfrm>
          <a:prstGeom prst="rect">
            <a:avLst/>
          </a:prstGeom>
        </p:spPr>
        <p:txBody>
          <a:bodyPr wrap="none">
            <a:spAutoFit/>
          </a:bodyPr>
          <a:lstStyle/>
          <a:p>
            <a:pPr>
              <a:buClr>
                <a:srgbClr val="000000"/>
              </a:buClr>
            </a:pPr>
            <a:r>
              <a:rPr lang="en-US" sz="900" b="1" kern="0" dirty="0">
                <a:solidFill>
                  <a:srgbClr val="7030A0"/>
                </a:solidFill>
                <a:latin typeface="Arial"/>
                <a:cs typeface="Arial"/>
                <a:sym typeface="Arial"/>
              </a:rPr>
              <a:t>https://</a:t>
            </a:r>
            <a:r>
              <a:rPr lang="en-US" sz="900" b="1" kern="0" dirty="0" err="1">
                <a:solidFill>
                  <a:srgbClr val="7030A0"/>
                </a:solidFill>
                <a:latin typeface="Arial"/>
                <a:cs typeface="Arial"/>
                <a:sym typeface="Arial"/>
              </a:rPr>
              <a:t>github.com</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madeleineernst</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pyMolNetEnhancer</a:t>
            </a:r>
            <a:endParaRPr lang="en-US" sz="900" b="1" kern="0" dirty="0">
              <a:solidFill>
                <a:srgbClr val="7030A0"/>
              </a:solidFill>
              <a:latin typeface="Arial"/>
              <a:cs typeface="Arial"/>
              <a:sym typeface="Arial"/>
            </a:endParaRPr>
          </a:p>
        </p:txBody>
      </p:sp>
      <p:sp>
        <p:nvSpPr>
          <p:cNvPr id="5" name="Rechthoek 4">
            <a:extLst>
              <a:ext uri="{FF2B5EF4-FFF2-40B4-BE49-F238E27FC236}">
                <a16:creationId xmlns:a16="http://schemas.microsoft.com/office/drawing/2014/main" id="{9FA4AA4F-4C5A-5143-BD85-5C8816EC2242}"/>
              </a:ext>
            </a:extLst>
          </p:cNvPr>
          <p:cNvSpPr/>
          <p:nvPr/>
        </p:nvSpPr>
        <p:spPr>
          <a:xfrm>
            <a:off x="1524001" y="6615895"/>
            <a:ext cx="3095719" cy="230832"/>
          </a:xfrm>
          <a:prstGeom prst="rect">
            <a:avLst/>
          </a:prstGeom>
        </p:spPr>
        <p:txBody>
          <a:bodyPr wrap="none">
            <a:spAutoFit/>
          </a:bodyPr>
          <a:lstStyle/>
          <a:p>
            <a:pPr>
              <a:buClr>
                <a:srgbClr val="000000"/>
              </a:buClr>
            </a:pPr>
            <a:r>
              <a:rPr lang="en-US" sz="900" b="1" kern="0" dirty="0">
                <a:solidFill>
                  <a:srgbClr val="7030A0"/>
                </a:solidFill>
                <a:latin typeface="Arial"/>
                <a:cs typeface="Arial"/>
                <a:sym typeface="Arial"/>
              </a:rPr>
              <a:t>https://</a:t>
            </a:r>
            <a:r>
              <a:rPr lang="en-US" sz="900" b="1" kern="0" dirty="0" err="1">
                <a:solidFill>
                  <a:srgbClr val="7030A0"/>
                </a:solidFill>
                <a:latin typeface="Arial"/>
                <a:cs typeface="Arial"/>
                <a:sym typeface="Arial"/>
              </a:rPr>
              <a:t>github.com</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madeleineernst</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RMolNetEnhancer</a:t>
            </a:r>
            <a:endParaRPr lang="en-US" sz="900" b="1" kern="0" dirty="0">
              <a:solidFill>
                <a:srgbClr val="7030A0"/>
              </a:solidFill>
              <a:latin typeface="Arial"/>
              <a:cs typeface="Arial"/>
              <a:sym typeface="Arial"/>
            </a:endParaRPr>
          </a:p>
        </p:txBody>
      </p:sp>
      <p:sp>
        <p:nvSpPr>
          <p:cNvPr id="15" name="Footer Placeholder 1"/>
          <p:cNvSpPr>
            <a:spLocks noGrp="1"/>
          </p:cNvSpPr>
          <p:nvPr>
            <p:ph type="ftr" idx="11"/>
          </p:nvPr>
        </p:nvSpPr>
        <p:spPr>
          <a:xfrm>
            <a:off x="4648200" y="6356351"/>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Clr>
                <a:srgbClr val="000000"/>
              </a:buClr>
            </a:pPr>
            <a:r>
              <a:rPr lang="en-US">
                <a:solidFill>
                  <a:srgbClr val="000000">
                    <a:tint val="75000"/>
                  </a:srgbClr>
                </a:solidFill>
                <a:latin typeface="Arial"/>
                <a:sym typeface="Arial"/>
              </a:rPr>
              <a:t>GNPS Tutorial Module 2 - Molecular Networking Overview</a:t>
            </a:r>
            <a:endParaRPr lang="en-US" dirty="0">
              <a:solidFill>
                <a:srgbClr val="000000">
                  <a:tint val="75000"/>
                </a:srgbClr>
              </a:solidFill>
              <a:latin typeface="Arial"/>
              <a:sym typeface="Arial"/>
            </a:endParaRPr>
          </a:p>
        </p:txBody>
      </p:sp>
      <p:sp>
        <p:nvSpPr>
          <p:cNvPr id="9" name="Titel 5">
            <a:extLst>
              <a:ext uri="{FF2B5EF4-FFF2-40B4-BE49-F238E27FC236}">
                <a16:creationId xmlns:a16="http://schemas.microsoft.com/office/drawing/2014/main" id="{2C3D71C1-79BA-CE44-9326-98AB002973C4}"/>
              </a:ext>
            </a:extLst>
          </p:cNvPr>
          <p:cNvSpPr txBox="1">
            <a:spLocks/>
          </p:cNvSpPr>
          <p:nvPr/>
        </p:nvSpPr>
        <p:spPr>
          <a:xfrm>
            <a:off x="1604649" y="214407"/>
            <a:ext cx="8850700" cy="365143"/>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uClr>
                <a:srgbClr val="000000"/>
              </a:buClr>
            </a:pPr>
            <a:r>
              <a:rPr lang="en-US" sz="2000" b="1" dirty="0">
                <a:solidFill>
                  <a:srgbClr val="000000"/>
                </a:solidFill>
                <a:latin typeface="Arial"/>
                <a:sym typeface="Arial"/>
              </a:rPr>
              <a:t>Chemical diversity of marine sediment </a:t>
            </a:r>
            <a:r>
              <a:rPr lang="en-US" sz="2000" b="1" i="1" dirty="0" err="1">
                <a:solidFill>
                  <a:srgbClr val="000000"/>
                </a:solidFill>
                <a:latin typeface="Arial"/>
                <a:sym typeface="Arial"/>
              </a:rPr>
              <a:t>Salinispora</a:t>
            </a:r>
            <a:r>
              <a:rPr lang="en-US" sz="2000" b="1" i="1" dirty="0">
                <a:solidFill>
                  <a:srgbClr val="000000"/>
                </a:solidFill>
                <a:latin typeface="Arial"/>
                <a:sym typeface="Arial"/>
              </a:rPr>
              <a:t> </a:t>
            </a:r>
            <a:r>
              <a:rPr lang="en-US" sz="2000" b="1" dirty="0">
                <a:solidFill>
                  <a:srgbClr val="000000"/>
                </a:solidFill>
                <a:latin typeface="Arial"/>
                <a:sym typeface="Arial"/>
              </a:rPr>
              <a:t>and </a:t>
            </a:r>
            <a:r>
              <a:rPr lang="en-US" sz="2000" b="1" i="1" dirty="0">
                <a:solidFill>
                  <a:srgbClr val="000000"/>
                </a:solidFill>
                <a:latin typeface="Arial"/>
                <a:sym typeface="Arial"/>
              </a:rPr>
              <a:t>Streptomyces</a:t>
            </a:r>
            <a:endParaRPr lang="nl-NL" sz="2000" b="1" dirty="0">
              <a:solidFill>
                <a:srgbClr val="000000"/>
              </a:solidFill>
              <a:latin typeface="Arial"/>
              <a:sym typeface="Arial"/>
            </a:endParaRPr>
          </a:p>
        </p:txBody>
      </p:sp>
    </p:spTree>
    <p:extLst>
      <p:ext uri="{BB962C8B-B14F-4D97-AF65-F5344CB8AC3E}">
        <p14:creationId xmlns:p14="http://schemas.microsoft.com/office/powerpoint/2010/main" val="37832088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FE8CAF-9546-5B42-B5CF-39C186050896}"/>
              </a:ext>
            </a:extLst>
          </p:cNvPr>
          <p:cNvSpPr/>
          <p:nvPr/>
        </p:nvSpPr>
        <p:spPr>
          <a:xfrm>
            <a:off x="1896630" y="190484"/>
            <a:ext cx="1349845" cy="46620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buClr>
                <a:srgbClr val="000000"/>
              </a:buClr>
            </a:pPr>
            <a:r>
              <a:rPr lang="en-US" sz="2000" kern="0" dirty="0">
                <a:solidFill>
                  <a:srgbClr val="FFFFFF"/>
                </a:solidFill>
                <a:latin typeface="Arial"/>
                <a:sym typeface="Arial"/>
              </a:rPr>
              <a:t>Canopus</a:t>
            </a:r>
          </a:p>
        </p:txBody>
      </p:sp>
      <p:pic>
        <p:nvPicPr>
          <p:cNvPr id="3" name="Picture 2">
            <a:extLst>
              <a:ext uri="{FF2B5EF4-FFF2-40B4-BE49-F238E27FC236}">
                <a16:creationId xmlns:a16="http://schemas.microsoft.com/office/drawing/2014/main" id="{02BA25F7-A4C4-B44F-9C20-BF6A19DE45B0}"/>
              </a:ext>
            </a:extLst>
          </p:cNvPr>
          <p:cNvPicPr>
            <a:picLocks noChangeAspect="1"/>
          </p:cNvPicPr>
          <p:nvPr/>
        </p:nvPicPr>
        <p:blipFill rotWithShape="1">
          <a:blip r:embed="rId2"/>
          <a:srcRect b="67289"/>
          <a:stretch/>
        </p:blipFill>
        <p:spPr>
          <a:xfrm>
            <a:off x="2055628" y="767936"/>
            <a:ext cx="8080744" cy="1964632"/>
          </a:xfrm>
          <a:prstGeom prst="rect">
            <a:avLst/>
          </a:prstGeom>
        </p:spPr>
      </p:pic>
    </p:spTree>
    <p:extLst>
      <p:ext uri="{BB962C8B-B14F-4D97-AF65-F5344CB8AC3E}">
        <p14:creationId xmlns:p14="http://schemas.microsoft.com/office/powerpoint/2010/main" val="121976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FE8CAF-9546-5B42-B5CF-39C186050896}"/>
              </a:ext>
            </a:extLst>
          </p:cNvPr>
          <p:cNvSpPr/>
          <p:nvPr/>
        </p:nvSpPr>
        <p:spPr>
          <a:xfrm>
            <a:off x="1896630" y="190484"/>
            <a:ext cx="1349845" cy="46620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buClr>
                <a:srgbClr val="000000"/>
              </a:buClr>
            </a:pPr>
            <a:r>
              <a:rPr lang="en-US" sz="2000" kern="0" dirty="0">
                <a:solidFill>
                  <a:srgbClr val="FFFFFF"/>
                </a:solidFill>
                <a:latin typeface="Arial"/>
                <a:sym typeface="Arial"/>
              </a:rPr>
              <a:t>Canopus</a:t>
            </a:r>
          </a:p>
        </p:txBody>
      </p:sp>
      <p:pic>
        <p:nvPicPr>
          <p:cNvPr id="3" name="Picture 2">
            <a:extLst>
              <a:ext uri="{FF2B5EF4-FFF2-40B4-BE49-F238E27FC236}">
                <a16:creationId xmlns:a16="http://schemas.microsoft.com/office/drawing/2014/main" id="{02BA25F7-A4C4-B44F-9C20-BF6A19DE45B0}"/>
              </a:ext>
            </a:extLst>
          </p:cNvPr>
          <p:cNvPicPr>
            <a:picLocks noChangeAspect="1"/>
          </p:cNvPicPr>
          <p:nvPr/>
        </p:nvPicPr>
        <p:blipFill rotWithShape="1">
          <a:blip r:embed="rId2"/>
          <a:srcRect b="44275"/>
          <a:stretch/>
        </p:blipFill>
        <p:spPr>
          <a:xfrm>
            <a:off x="2055628" y="767936"/>
            <a:ext cx="8080744" cy="3346864"/>
          </a:xfrm>
          <a:prstGeom prst="rect">
            <a:avLst/>
          </a:prstGeom>
        </p:spPr>
      </p:pic>
    </p:spTree>
    <p:extLst>
      <p:ext uri="{BB962C8B-B14F-4D97-AF65-F5344CB8AC3E}">
        <p14:creationId xmlns:p14="http://schemas.microsoft.com/office/powerpoint/2010/main" val="39950065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FE8CAF-9546-5B42-B5CF-39C186050896}"/>
              </a:ext>
            </a:extLst>
          </p:cNvPr>
          <p:cNvSpPr/>
          <p:nvPr/>
        </p:nvSpPr>
        <p:spPr>
          <a:xfrm>
            <a:off x="1896630" y="190484"/>
            <a:ext cx="1349845" cy="46620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buClr>
                <a:srgbClr val="000000"/>
              </a:buClr>
            </a:pPr>
            <a:r>
              <a:rPr lang="en-US" sz="2000" kern="0" dirty="0">
                <a:solidFill>
                  <a:srgbClr val="FFFFFF"/>
                </a:solidFill>
                <a:latin typeface="Arial"/>
                <a:sym typeface="Arial"/>
              </a:rPr>
              <a:t>Canopus</a:t>
            </a:r>
          </a:p>
        </p:txBody>
      </p:sp>
      <p:pic>
        <p:nvPicPr>
          <p:cNvPr id="3" name="Picture 2">
            <a:extLst>
              <a:ext uri="{FF2B5EF4-FFF2-40B4-BE49-F238E27FC236}">
                <a16:creationId xmlns:a16="http://schemas.microsoft.com/office/drawing/2014/main" id="{02BA25F7-A4C4-B44F-9C20-BF6A19DE45B0}"/>
              </a:ext>
            </a:extLst>
          </p:cNvPr>
          <p:cNvPicPr>
            <a:picLocks noChangeAspect="1"/>
          </p:cNvPicPr>
          <p:nvPr/>
        </p:nvPicPr>
        <p:blipFill>
          <a:blip r:embed="rId2"/>
          <a:stretch>
            <a:fillRect/>
          </a:stretch>
        </p:blipFill>
        <p:spPr>
          <a:xfrm>
            <a:off x="2055628" y="767936"/>
            <a:ext cx="8080744" cy="6006077"/>
          </a:xfrm>
          <a:prstGeom prst="rect">
            <a:avLst/>
          </a:prstGeom>
        </p:spPr>
      </p:pic>
    </p:spTree>
    <p:extLst>
      <p:ext uri="{BB962C8B-B14F-4D97-AF65-F5344CB8AC3E}">
        <p14:creationId xmlns:p14="http://schemas.microsoft.com/office/powerpoint/2010/main" val="4194511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FE8CAF-9546-5B42-B5CF-39C186050896}"/>
              </a:ext>
            </a:extLst>
          </p:cNvPr>
          <p:cNvSpPr/>
          <p:nvPr/>
        </p:nvSpPr>
        <p:spPr>
          <a:xfrm>
            <a:off x="1896629" y="190484"/>
            <a:ext cx="1817678" cy="46620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buClr>
                <a:srgbClr val="000000"/>
              </a:buClr>
            </a:pPr>
            <a:r>
              <a:rPr lang="en-US" sz="2000" kern="0" dirty="0">
                <a:solidFill>
                  <a:srgbClr val="FFFFFF"/>
                </a:solidFill>
                <a:latin typeface="Arial"/>
                <a:sym typeface="Arial"/>
              </a:rPr>
              <a:t>NPClassifier</a:t>
            </a:r>
          </a:p>
        </p:txBody>
      </p:sp>
      <p:pic>
        <p:nvPicPr>
          <p:cNvPr id="2" name="Picture 1">
            <a:extLst>
              <a:ext uri="{FF2B5EF4-FFF2-40B4-BE49-F238E27FC236}">
                <a16:creationId xmlns:a16="http://schemas.microsoft.com/office/drawing/2014/main" id="{CEAA0A76-F32E-9849-8118-C839D7C4C624}"/>
              </a:ext>
            </a:extLst>
          </p:cNvPr>
          <p:cNvPicPr>
            <a:picLocks noChangeAspect="1"/>
          </p:cNvPicPr>
          <p:nvPr/>
        </p:nvPicPr>
        <p:blipFill rotWithShape="1">
          <a:blip r:embed="rId2"/>
          <a:srcRect b="55199"/>
          <a:stretch/>
        </p:blipFill>
        <p:spPr>
          <a:xfrm>
            <a:off x="1572175" y="828931"/>
            <a:ext cx="9047651" cy="2701079"/>
          </a:xfrm>
          <a:prstGeom prst="rect">
            <a:avLst/>
          </a:prstGeom>
        </p:spPr>
      </p:pic>
    </p:spTree>
    <p:extLst>
      <p:ext uri="{BB962C8B-B14F-4D97-AF65-F5344CB8AC3E}">
        <p14:creationId xmlns:p14="http://schemas.microsoft.com/office/powerpoint/2010/main" val="1376200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FE8CAF-9546-5B42-B5CF-39C186050896}"/>
              </a:ext>
            </a:extLst>
          </p:cNvPr>
          <p:cNvSpPr/>
          <p:nvPr/>
        </p:nvSpPr>
        <p:spPr>
          <a:xfrm>
            <a:off x="1896629" y="190484"/>
            <a:ext cx="1817678" cy="46620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buClr>
                <a:srgbClr val="000000"/>
              </a:buClr>
            </a:pPr>
            <a:r>
              <a:rPr lang="en-US" sz="2000" kern="0" dirty="0">
                <a:solidFill>
                  <a:srgbClr val="FFFFFF"/>
                </a:solidFill>
                <a:latin typeface="Arial"/>
                <a:sym typeface="Arial"/>
              </a:rPr>
              <a:t>NPClassifier</a:t>
            </a:r>
          </a:p>
        </p:txBody>
      </p:sp>
      <p:pic>
        <p:nvPicPr>
          <p:cNvPr id="2" name="Picture 1">
            <a:extLst>
              <a:ext uri="{FF2B5EF4-FFF2-40B4-BE49-F238E27FC236}">
                <a16:creationId xmlns:a16="http://schemas.microsoft.com/office/drawing/2014/main" id="{CEAA0A76-F32E-9849-8118-C839D7C4C624}"/>
              </a:ext>
            </a:extLst>
          </p:cNvPr>
          <p:cNvPicPr>
            <a:picLocks noChangeAspect="1"/>
          </p:cNvPicPr>
          <p:nvPr/>
        </p:nvPicPr>
        <p:blipFill rotWithShape="1">
          <a:blip r:embed="rId2"/>
          <a:srcRect b="25572"/>
          <a:stretch/>
        </p:blipFill>
        <p:spPr>
          <a:xfrm>
            <a:off x="1572175" y="828931"/>
            <a:ext cx="9047651" cy="4487349"/>
          </a:xfrm>
          <a:prstGeom prst="rect">
            <a:avLst/>
          </a:prstGeom>
        </p:spPr>
      </p:pic>
    </p:spTree>
    <p:extLst>
      <p:ext uri="{BB962C8B-B14F-4D97-AF65-F5344CB8AC3E}">
        <p14:creationId xmlns:p14="http://schemas.microsoft.com/office/powerpoint/2010/main" val="7411691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FE8CAF-9546-5B42-B5CF-39C186050896}"/>
              </a:ext>
            </a:extLst>
          </p:cNvPr>
          <p:cNvSpPr/>
          <p:nvPr/>
        </p:nvSpPr>
        <p:spPr>
          <a:xfrm>
            <a:off x="1896629" y="190484"/>
            <a:ext cx="1817678" cy="46620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buClr>
                <a:srgbClr val="000000"/>
              </a:buClr>
            </a:pPr>
            <a:r>
              <a:rPr lang="en-US" sz="2000" kern="0" dirty="0">
                <a:solidFill>
                  <a:srgbClr val="FFFFFF"/>
                </a:solidFill>
                <a:latin typeface="Arial"/>
                <a:sym typeface="Arial"/>
              </a:rPr>
              <a:t>NPClassifier</a:t>
            </a:r>
          </a:p>
        </p:txBody>
      </p:sp>
      <p:pic>
        <p:nvPicPr>
          <p:cNvPr id="2" name="Picture 1">
            <a:extLst>
              <a:ext uri="{FF2B5EF4-FFF2-40B4-BE49-F238E27FC236}">
                <a16:creationId xmlns:a16="http://schemas.microsoft.com/office/drawing/2014/main" id="{CEAA0A76-F32E-9849-8118-C839D7C4C624}"/>
              </a:ext>
            </a:extLst>
          </p:cNvPr>
          <p:cNvPicPr>
            <a:picLocks noChangeAspect="1"/>
          </p:cNvPicPr>
          <p:nvPr/>
        </p:nvPicPr>
        <p:blipFill>
          <a:blip r:embed="rId2"/>
          <a:stretch>
            <a:fillRect/>
          </a:stretch>
        </p:blipFill>
        <p:spPr>
          <a:xfrm>
            <a:off x="1572175" y="828930"/>
            <a:ext cx="9047651" cy="6029070"/>
          </a:xfrm>
          <a:prstGeom prst="rect">
            <a:avLst/>
          </a:prstGeom>
        </p:spPr>
      </p:pic>
    </p:spTree>
    <p:extLst>
      <p:ext uri="{BB962C8B-B14F-4D97-AF65-F5344CB8AC3E}">
        <p14:creationId xmlns:p14="http://schemas.microsoft.com/office/powerpoint/2010/main" val="82493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9">
            <a:extLst>
              <a:ext uri="{FF2B5EF4-FFF2-40B4-BE49-F238E27FC236}">
                <a16:creationId xmlns:a16="http://schemas.microsoft.com/office/drawing/2014/main" id="{87A9351E-8A21-9B4E-BED4-02FAA20CB038}"/>
              </a:ext>
            </a:extLst>
          </p:cNvPr>
          <p:cNvSpPr/>
          <p:nvPr/>
        </p:nvSpPr>
        <p:spPr>
          <a:xfrm>
            <a:off x="4927700" y="703121"/>
            <a:ext cx="4227446" cy="19759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25"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224AD3F8-E02E-7144-B451-DC8C2F5EEE72}"/>
              </a:ext>
            </a:extLst>
          </p:cNvPr>
          <p:cNvSpPr/>
          <p:nvPr/>
        </p:nvSpPr>
        <p:spPr>
          <a:xfrm>
            <a:off x="2625833" y="565608"/>
            <a:ext cx="5616847" cy="2916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Textfeld 16">
            <a:extLst>
              <a:ext uri="{FF2B5EF4-FFF2-40B4-BE49-F238E27FC236}">
                <a16:creationId xmlns:a16="http://schemas.microsoft.com/office/drawing/2014/main" id="{AD3E1E44-60E7-8C49-845C-01F19B9EF3A2}"/>
              </a:ext>
            </a:extLst>
          </p:cNvPr>
          <p:cNvSpPr txBox="1"/>
          <p:nvPr/>
        </p:nvSpPr>
        <p:spPr>
          <a:xfrm>
            <a:off x="0" y="267668"/>
            <a:ext cx="12192000"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How to search for spectra from public data?</a:t>
            </a:r>
          </a:p>
        </p:txBody>
      </p:sp>
      <p:pic>
        <p:nvPicPr>
          <p:cNvPr id="8" name="Picture 7">
            <a:extLst>
              <a:ext uri="{FF2B5EF4-FFF2-40B4-BE49-F238E27FC236}">
                <a16:creationId xmlns:a16="http://schemas.microsoft.com/office/drawing/2014/main" id="{CD5067A7-5F58-4947-A786-53396813A146}"/>
              </a:ext>
            </a:extLst>
          </p:cNvPr>
          <p:cNvPicPr>
            <a:picLocks noChangeAspect="1"/>
          </p:cNvPicPr>
          <p:nvPr/>
        </p:nvPicPr>
        <p:blipFill>
          <a:blip r:embed="rId3"/>
          <a:stretch>
            <a:fillRect/>
          </a:stretch>
        </p:blipFill>
        <p:spPr>
          <a:xfrm>
            <a:off x="3251541" y="660312"/>
            <a:ext cx="5660342" cy="1975974"/>
          </a:xfrm>
          <a:prstGeom prst="rect">
            <a:avLst/>
          </a:prstGeom>
        </p:spPr>
      </p:pic>
      <p:pic>
        <p:nvPicPr>
          <p:cNvPr id="10" name="Picture 9">
            <a:extLst>
              <a:ext uri="{FF2B5EF4-FFF2-40B4-BE49-F238E27FC236}">
                <a16:creationId xmlns:a16="http://schemas.microsoft.com/office/drawing/2014/main" id="{D09E3085-20CD-E047-A195-BC6AF4588123}"/>
              </a:ext>
            </a:extLst>
          </p:cNvPr>
          <p:cNvPicPr>
            <a:picLocks noChangeAspect="1"/>
          </p:cNvPicPr>
          <p:nvPr/>
        </p:nvPicPr>
        <p:blipFill>
          <a:blip r:embed="rId4"/>
          <a:stretch>
            <a:fillRect/>
          </a:stretch>
        </p:blipFill>
        <p:spPr>
          <a:xfrm>
            <a:off x="1912127" y="3213902"/>
            <a:ext cx="8689198" cy="3483335"/>
          </a:xfrm>
          <a:prstGeom prst="rect">
            <a:avLst/>
          </a:prstGeom>
        </p:spPr>
      </p:pic>
      <p:sp>
        <p:nvSpPr>
          <p:cNvPr id="23" name="Right Arrow 12">
            <a:extLst>
              <a:ext uri="{FF2B5EF4-FFF2-40B4-BE49-F238E27FC236}">
                <a16:creationId xmlns:a16="http://schemas.microsoft.com/office/drawing/2014/main" id="{29E93481-82CE-014A-B7BF-CC0D0E8C83C3}"/>
              </a:ext>
            </a:extLst>
          </p:cNvPr>
          <p:cNvSpPr/>
          <p:nvPr/>
        </p:nvSpPr>
        <p:spPr>
          <a:xfrm rot="5400000">
            <a:off x="5799558" y="2621345"/>
            <a:ext cx="564308" cy="570130"/>
          </a:xfrm>
          <a:prstGeom prst="rightArrow">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073" name="Picture 1">
            <a:extLst>
              <a:ext uri="{FF2B5EF4-FFF2-40B4-BE49-F238E27FC236}">
                <a16:creationId xmlns:a16="http://schemas.microsoft.com/office/drawing/2014/main" id="{1124C745-5DC5-7B47-A0DC-577A0C53B9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751" t="10280" r="10800"/>
          <a:stretch/>
        </p:blipFill>
        <p:spPr bwMode="auto">
          <a:xfrm>
            <a:off x="10057358" y="109888"/>
            <a:ext cx="2045853" cy="158122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5721CDA7-EFE6-7C4B-9A6C-54F68E50A8E2}"/>
              </a:ext>
            </a:extLst>
          </p:cNvPr>
          <p:cNvSpPr/>
          <p:nvPr/>
        </p:nvSpPr>
        <p:spPr>
          <a:xfrm>
            <a:off x="465226" y="236920"/>
            <a:ext cx="1817678" cy="46620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buClr>
                <a:srgbClr val="000000"/>
              </a:buClr>
            </a:pPr>
            <a:r>
              <a:rPr lang="en-US" sz="2000" kern="0" dirty="0">
                <a:solidFill>
                  <a:srgbClr val="FFFFFF"/>
                </a:solidFill>
                <a:latin typeface="Arial"/>
                <a:sym typeface="Arial"/>
              </a:rPr>
              <a:t>MassQL</a:t>
            </a:r>
          </a:p>
        </p:txBody>
      </p:sp>
    </p:spTree>
    <p:extLst>
      <p:ext uri="{BB962C8B-B14F-4D97-AF65-F5344CB8AC3E}">
        <p14:creationId xmlns:p14="http://schemas.microsoft.com/office/powerpoint/2010/main" val="1063031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DC6BC6-77ED-4DA6-ABEF-152F6BEF4B1C}"/>
              </a:ext>
            </a:extLst>
          </p:cNvPr>
          <p:cNvSpPr>
            <a:spLocks noGrp="1"/>
          </p:cNvSpPr>
          <p:nvPr>
            <p:ph idx="1"/>
          </p:nvPr>
        </p:nvSpPr>
        <p:spPr>
          <a:xfrm>
            <a:off x="976392" y="2267309"/>
            <a:ext cx="10515600" cy="4849495"/>
          </a:xfrm>
        </p:spPr>
        <p:txBody>
          <a:bodyPr>
            <a:normAutofit/>
          </a:bodyPr>
          <a:lstStyle/>
          <a:p>
            <a:pPr marL="0" indent="0">
              <a:buNone/>
            </a:pPr>
            <a:endParaRPr lang="en-US" sz="2000" dirty="0">
              <a:latin typeface="Avenir Book" panose="02000503020000020003" pitchFamily="2" charset="0"/>
            </a:endParaRPr>
          </a:p>
          <a:p>
            <a:pPr lvl="1"/>
            <a:r>
              <a:rPr lang="en-US" sz="2000" b="1" dirty="0">
                <a:latin typeface="Avenir Book" panose="02000503020000020003" pitchFamily="2" charset="0"/>
              </a:rPr>
              <a:t>Understandable</a:t>
            </a:r>
          </a:p>
          <a:p>
            <a:pPr lvl="2"/>
            <a:r>
              <a:rPr lang="en-US" dirty="0">
                <a:latin typeface="Avenir Book" panose="02000503020000020003" pitchFamily="2" charset="0"/>
              </a:rPr>
              <a:t>Easy to Read and Write</a:t>
            </a:r>
            <a:endParaRPr lang="en-US" b="1" dirty="0">
              <a:latin typeface="Avenir Book" panose="02000503020000020003" pitchFamily="2" charset="0"/>
            </a:endParaRPr>
          </a:p>
          <a:p>
            <a:pPr lvl="1"/>
            <a:r>
              <a:rPr lang="en-US" sz="2000" b="1" dirty="0">
                <a:latin typeface="Avenir Book" panose="02000503020000020003" pitchFamily="2" charset="0"/>
              </a:rPr>
              <a:t>Flexible</a:t>
            </a:r>
          </a:p>
          <a:p>
            <a:pPr lvl="2"/>
            <a:r>
              <a:rPr lang="en-US" dirty="0">
                <a:latin typeface="Avenir Book" panose="02000503020000020003" pitchFamily="2" charset="0"/>
              </a:rPr>
              <a:t>Describe complex MS patterns + RT + Mobility</a:t>
            </a:r>
          </a:p>
          <a:p>
            <a:pPr lvl="1"/>
            <a:r>
              <a:rPr lang="en-US" sz="2000" b="1" dirty="0">
                <a:latin typeface="Avenir Book" panose="02000503020000020003" pitchFamily="2" charset="0"/>
              </a:rPr>
              <a:t>Scalable</a:t>
            </a:r>
          </a:p>
          <a:p>
            <a:pPr lvl="2"/>
            <a:r>
              <a:rPr lang="en-US" dirty="0">
                <a:latin typeface="Avenir Book" panose="02000503020000020003" pitchFamily="2" charset="0"/>
              </a:rPr>
              <a:t>Full repository scale searches (1B+ MS spectra)</a:t>
            </a:r>
          </a:p>
          <a:p>
            <a:pPr lvl="1"/>
            <a:r>
              <a:rPr lang="en-US" sz="2000" b="1" dirty="0">
                <a:latin typeface="Avenir Book" panose="02000503020000020003" pitchFamily="2" charset="0"/>
              </a:rPr>
              <a:t>Reusable</a:t>
            </a:r>
          </a:p>
          <a:p>
            <a:pPr lvl="2"/>
            <a:r>
              <a:rPr lang="en-US" dirty="0">
                <a:latin typeface="Avenir Book" panose="02000503020000020003" pitchFamily="2" charset="0"/>
              </a:rPr>
              <a:t>Sharing and Re-use of Queries</a:t>
            </a:r>
          </a:p>
        </p:txBody>
      </p:sp>
      <p:pic>
        <p:nvPicPr>
          <p:cNvPr id="7" name="Graphic 6" descr="Server with solid fill">
            <a:extLst>
              <a:ext uri="{FF2B5EF4-FFF2-40B4-BE49-F238E27FC236}">
                <a16:creationId xmlns:a16="http://schemas.microsoft.com/office/drawing/2014/main" id="{9EC14749-478A-7E4C-99B3-CB237FBEC35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037" y="3290195"/>
            <a:ext cx="1229750" cy="1229750"/>
          </a:xfrm>
          <a:prstGeom prst="rect">
            <a:avLst/>
          </a:prstGeom>
        </p:spPr>
      </p:pic>
      <p:pic>
        <p:nvPicPr>
          <p:cNvPr id="9" name="Graphic 8" descr="Storytelling with solid fill">
            <a:extLst>
              <a:ext uri="{FF2B5EF4-FFF2-40B4-BE49-F238E27FC236}">
                <a16:creationId xmlns:a16="http://schemas.microsoft.com/office/drawing/2014/main" id="{EBD2FE8B-606D-EB40-AEBD-FFCC6432A56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6712" y="4496300"/>
            <a:ext cx="914400" cy="914400"/>
          </a:xfrm>
          <a:prstGeom prst="rect">
            <a:avLst/>
          </a:prstGeom>
        </p:spPr>
      </p:pic>
      <p:pic>
        <p:nvPicPr>
          <p:cNvPr id="11" name="Graphic 10" descr="Yoga with solid fill">
            <a:extLst>
              <a:ext uri="{FF2B5EF4-FFF2-40B4-BE49-F238E27FC236}">
                <a16:creationId xmlns:a16="http://schemas.microsoft.com/office/drawing/2014/main" id="{251DA00E-F395-6144-9D9A-78D067BACCE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36712" y="2233529"/>
            <a:ext cx="914400" cy="914400"/>
          </a:xfrm>
          <a:prstGeom prst="rect">
            <a:avLst/>
          </a:prstGeom>
        </p:spPr>
      </p:pic>
      <p:grpSp>
        <p:nvGrpSpPr>
          <p:cNvPr id="32" name="Group 31">
            <a:extLst>
              <a:ext uri="{FF2B5EF4-FFF2-40B4-BE49-F238E27FC236}">
                <a16:creationId xmlns:a16="http://schemas.microsoft.com/office/drawing/2014/main" id="{4B6A145C-955C-46BA-8540-897DDF6E8664}"/>
              </a:ext>
            </a:extLst>
          </p:cNvPr>
          <p:cNvGrpSpPr/>
          <p:nvPr/>
        </p:nvGrpSpPr>
        <p:grpSpPr>
          <a:xfrm>
            <a:off x="7355090" y="1414689"/>
            <a:ext cx="4586623" cy="4440998"/>
            <a:chOff x="7355090" y="1208501"/>
            <a:chExt cx="4586623" cy="4440998"/>
          </a:xfrm>
        </p:grpSpPr>
        <p:grpSp>
          <p:nvGrpSpPr>
            <p:cNvPr id="26" name="Group 25">
              <a:extLst>
                <a:ext uri="{FF2B5EF4-FFF2-40B4-BE49-F238E27FC236}">
                  <a16:creationId xmlns:a16="http://schemas.microsoft.com/office/drawing/2014/main" id="{823D3C7D-58AA-4FCA-B30F-E08C81507645}"/>
                </a:ext>
              </a:extLst>
            </p:cNvPr>
            <p:cNvGrpSpPr/>
            <p:nvPr/>
          </p:nvGrpSpPr>
          <p:grpSpPr>
            <a:xfrm>
              <a:off x="7355090" y="1208501"/>
              <a:ext cx="4586623" cy="4440998"/>
              <a:chOff x="8081993" y="1269103"/>
              <a:chExt cx="4586623" cy="4440998"/>
            </a:xfrm>
          </p:grpSpPr>
          <p:sp>
            <p:nvSpPr>
              <p:cNvPr id="10" name="Rectangle 9">
                <a:extLst>
                  <a:ext uri="{FF2B5EF4-FFF2-40B4-BE49-F238E27FC236}">
                    <a16:creationId xmlns:a16="http://schemas.microsoft.com/office/drawing/2014/main" id="{5EE27BD8-F4BA-4EE1-8EA8-2F25B00EFA4E}"/>
                  </a:ext>
                </a:extLst>
              </p:cNvPr>
              <p:cNvSpPr/>
              <p:nvPr/>
            </p:nvSpPr>
            <p:spPr>
              <a:xfrm>
                <a:off x="8610408" y="2432418"/>
                <a:ext cx="627529" cy="2659292"/>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7AFA4A9-D289-491F-932C-1D6486DE2C7A}"/>
                  </a:ext>
                </a:extLst>
              </p:cNvPr>
              <p:cNvSpPr/>
              <p:nvPr/>
            </p:nvSpPr>
            <p:spPr>
              <a:xfrm>
                <a:off x="9595219" y="2429838"/>
                <a:ext cx="627529" cy="2659292"/>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AAF7718-4793-4905-B458-1A244CB5E06C}"/>
                  </a:ext>
                </a:extLst>
              </p:cNvPr>
              <p:cNvSpPr/>
              <p:nvPr/>
            </p:nvSpPr>
            <p:spPr>
              <a:xfrm>
                <a:off x="10555873" y="2432418"/>
                <a:ext cx="627529" cy="2659292"/>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A5936DC-BE0D-40AE-9F88-EB56E57BC59C}"/>
                  </a:ext>
                </a:extLst>
              </p:cNvPr>
              <p:cNvSpPr/>
              <p:nvPr/>
            </p:nvSpPr>
            <p:spPr>
              <a:xfrm>
                <a:off x="11505196" y="2432418"/>
                <a:ext cx="627529" cy="2659292"/>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Isosceles Triangle 14">
                <a:extLst>
                  <a:ext uri="{FF2B5EF4-FFF2-40B4-BE49-F238E27FC236}">
                    <a16:creationId xmlns:a16="http://schemas.microsoft.com/office/drawing/2014/main" id="{D85BB8FD-AFFD-49D9-9455-152F1A926D85}"/>
                  </a:ext>
                </a:extLst>
              </p:cNvPr>
              <p:cNvSpPr/>
              <p:nvPr/>
            </p:nvSpPr>
            <p:spPr>
              <a:xfrm>
                <a:off x="8081993" y="1269103"/>
                <a:ext cx="4586623" cy="763275"/>
              </a:xfrm>
              <a:prstGeom prst="triangle">
                <a:avLst>
                  <a:gd name="adj" fmla="val 49680"/>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3BF9934-80EE-4E75-BEDE-EDF7A031FF74}"/>
                  </a:ext>
                </a:extLst>
              </p:cNvPr>
              <p:cNvSpPr/>
              <p:nvPr/>
            </p:nvSpPr>
            <p:spPr>
              <a:xfrm>
                <a:off x="8522993" y="2139093"/>
                <a:ext cx="787592" cy="223273"/>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AB05519C-EF30-4AEF-9848-4368452CC951}"/>
                  </a:ext>
                </a:extLst>
              </p:cNvPr>
              <p:cNvSpPr/>
              <p:nvPr/>
            </p:nvSpPr>
            <p:spPr>
              <a:xfrm>
                <a:off x="9509241" y="2142722"/>
                <a:ext cx="787592" cy="223273"/>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266BDC1-FF7A-4897-A8E0-71C9DFEB6EF0}"/>
                  </a:ext>
                </a:extLst>
              </p:cNvPr>
              <p:cNvSpPr/>
              <p:nvPr/>
            </p:nvSpPr>
            <p:spPr>
              <a:xfrm>
                <a:off x="10468458" y="2139093"/>
                <a:ext cx="787592" cy="223273"/>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050433F8-B13E-450F-A9F4-5736066CE94C}"/>
                  </a:ext>
                </a:extLst>
              </p:cNvPr>
              <p:cNvSpPr/>
              <p:nvPr/>
            </p:nvSpPr>
            <p:spPr>
              <a:xfrm>
                <a:off x="11431303" y="2139093"/>
                <a:ext cx="787592" cy="223273"/>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83D3CD5-7BAB-4F9F-B478-CDF185518199}"/>
                  </a:ext>
                </a:extLst>
              </p:cNvPr>
              <p:cNvSpPr/>
              <p:nvPr/>
            </p:nvSpPr>
            <p:spPr>
              <a:xfrm>
                <a:off x="8522993" y="5161762"/>
                <a:ext cx="787592" cy="223273"/>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1802DAAB-C041-4BF0-AA17-5E2795F97B1B}"/>
                  </a:ext>
                </a:extLst>
              </p:cNvPr>
              <p:cNvSpPr/>
              <p:nvPr/>
            </p:nvSpPr>
            <p:spPr>
              <a:xfrm>
                <a:off x="9509241" y="5165391"/>
                <a:ext cx="787592" cy="223273"/>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B3FAC3B3-6A58-4A53-A240-D7AB117C5A3F}"/>
                  </a:ext>
                </a:extLst>
              </p:cNvPr>
              <p:cNvSpPr/>
              <p:nvPr/>
            </p:nvSpPr>
            <p:spPr>
              <a:xfrm>
                <a:off x="10468458" y="5161762"/>
                <a:ext cx="787592" cy="223273"/>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14C93A1-9F31-471D-B520-EEF44AC75F72}"/>
                  </a:ext>
                </a:extLst>
              </p:cNvPr>
              <p:cNvSpPr/>
              <p:nvPr/>
            </p:nvSpPr>
            <p:spPr>
              <a:xfrm>
                <a:off x="11431303" y="5161762"/>
                <a:ext cx="787592" cy="223273"/>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3EBD9598-DC0A-4747-AE09-A23DAC359344}"/>
                  </a:ext>
                </a:extLst>
              </p:cNvPr>
              <p:cNvSpPr/>
              <p:nvPr/>
            </p:nvSpPr>
            <p:spPr>
              <a:xfrm>
                <a:off x="8216611" y="5486828"/>
                <a:ext cx="4316047" cy="223273"/>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8" name="TextBox 27">
              <a:extLst>
                <a:ext uri="{FF2B5EF4-FFF2-40B4-BE49-F238E27FC236}">
                  <a16:creationId xmlns:a16="http://schemas.microsoft.com/office/drawing/2014/main" id="{63FC052B-2328-4518-8181-1F3D0B347346}"/>
                </a:ext>
              </a:extLst>
            </p:cNvPr>
            <p:cNvSpPr txBox="1"/>
            <p:nvPr/>
          </p:nvSpPr>
          <p:spPr>
            <a:xfrm rot="16200000">
              <a:off x="6791563" y="3409331"/>
              <a:ext cx="276347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Understandable</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F33F1A9C-DA30-40F7-B6C1-D45BB8E12033}"/>
                </a:ext>
              </a:extLst>
            </p:cNvPr>
            <p:cNvSpPr txBox="1"/>
            <p:nvPr/>
          </p:nvSpPr>
          <p:spPr>
            <a:xfrm rot="16200000">
              <a:off x="7787360" y="3366790"/>
              <a:ext cx="276347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Flexible</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0BD423BC-44E8-4A71-9FBD-7F0E9CC14ACA}"/>
                </a:ext>
              </a:extLst>
            </p:cNvPr>
            <p:cNvSpPr txBox="1"/>
            <p:nvPr/>
          </p:nvSpPr>
          <p:spPr>
            <a:xfrm rot="16200000">
              <a:off x="8735074" y="3366788"/>
              <a:ext cx="276347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Scalable</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343E7636-2E30-44FD-8465-B5ECAF85EB68}"/>
                </a:ext>
              </a:extLst>
            </p:cNvPr>
            <p:cNvSpPr txBox="1"/>
            <p:nvPr/>
          </p:nvSpPr>
          <p:spPr>
            <a:xfrm rot="16200000">
              <a:off x="9693297" y="3375092"/>
              <a:ext cx="276347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Reusable</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4" name="TextBox 33">
            <a:extLst>
              <a:ext uri="{FF2B5EF4-FFF2-40B4-BE49-F238E27FC236}">
                <a16:creationId xmlns:a16="http://schemas.microsoft.com/office/drawing/2014/main" id="{350CBDC2-EE0F-4541-9CAD-030930BDBB3F}"/>
              </a:ext>
            </a:extLst>
          </p:cNvPr>
          <p:cNvSpPr txBox="1"/>
          <p:nvPr/>
        </p:nvSpPr>
        <p:spPr>
          <a:xfrm>
            <a:off x="9017897" y="1690688"/>
            <a:ext cx="125966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MassQL</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Text Box 3">
            <a:extLst>
              <a:ext uri="{FF2B5EF4-FFF2-40B4-BE49-F238E27FC236}">
                <a16:creationId xmlns:a16="http://schemas.microsoft.com/office/drawing/2014/main" id="{743F320C-35D9-1147-A97C-6C4CC078A5C1}"/>
              </a:ext>
            </a:extLst>
          </p:cNvPr>
          <p:cNvSpPr txBox="1">
            <a:spLocks noChangeArrowheads="1"/>
          </p:cNvSpPr>
          <p:nvPr/>
        </p:nvSpPr>
        <p:spPr bwMode="auto">
          <a:xfrm>
            <a:off x="0" y="277349"/>
            <a:ext cx="12191999" cy="446276"/>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a:rPr>
              <a:t>Mass Query Language is a powerful new tool</a:t>
            </a:r>
          </a:p>
        </p:txBody>
      </p:sp>
    </p:spTree>
    <p:extLst>
      <p:ext uri="{BB962C8B-B14F-4D97-AF65-F5344CB8AC3E}">
        <p14:creationId xmlns:p14="http://schemas.microsoft.com/office/powerpoint/2010/main" val="297506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11E0C06-B135-489C-AA8E-38EDB3BCB250}"/>
              </a:ext>
            </a:extLst>
          </p:cNvPr>
          <p:cNvSpPr txBox="1"/>
          <p:nvPr/>
        </p:nvSpPr>
        <p:spPr>
          <a:xfrm>
            <a:off x="1951491" y="1700627"/>
            <a:ext cx="7467600" cy="830997"/>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QUERY </a:t>
            </a:r>
            <a:r>
              <a:rPr kumimoji="0" lang="en-US" sz="2400" b="1" i="0" u="none" strike="noStrike" kern="1200" cap="none" spc="0" normalizeH="0" baseline="0" noProof="0" dirty="0" err="1">
                <a:ln>
                  <a:noFill/>
                </a:ln>
                <a:solidFill>
                  <a:srgbClr val="0070C0"/>
                </a:solidFill>
                <a:effectLst/>
                <a:uLnTx/>
                <a:uFillTx/>
                <a:latin typeface="Calibri" panose="020F0502020204030204"/>
                <a:ea typeface="+mn-ea"/>
                <a:cs typeface="+mn-cs"/>
              </a:rPr>
              <a:t>scaninfo</a:t>
            </a:r>
            <a:r>
              <a:rPr kumimoji="0" lang="en-US" sz="2400" b="1" i="0" u="none" strike="noStrike" kern="1200" cap="none" spc="0" normalizeH="0" baseline="0" noProof="0" dirty="0">
                <a:ln>
                  <a:noFill/>
                </a:ln>
                <a:solidFill>
                  <a:srgbClr val="0070C0"/>
                </a:solidFill>
                <a:effectLst/>
                <a:uLnTx/>
                <a:uFillTx/>
                <a:latin typeface="Calibri" panose="020F0502020204030204"/>
                <a:ea typeface="+mn-ea"/>
                <a:cs typeface="+mn-cs"/>
              </a:rPr>
              <a:t>(MS2DATA)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WHERE </a:t>
            </a:r>
            <a:b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5DFC59D-52DC-41D6-B45F-A4DA859A67F7}"/>
              </a:ext>
            </a:extLst>
          </p:cNvPr>
          <p:cNvSpPr txBox="1"/>
          <p:nvPr/>
        </p:nvSpPr>
        <p:spPr>
          <a:xfrm>
            <a:off x="2386361" y="2979710"/>
            <a:ext cx="4053995" cy="147732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Calibri" panose="020F0502020204030204"/>
                <a:ea typeface="+mn-ea"/>
                <a:cs typeface="+mn-cs"/>
              </a:rPr>
              <a:t>Returning the scan information on MS2.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A4C61B6-AFB1-4E50-B408-C214526DBDDF}"/>
              </a:ext>
            </a:extLst>
          </p:cNvPr>
          <p:cNvSpPr txBox="1"/>
          <p:nvPr/>
        </p:nvSpPr>
        <p:spPr>
          <a:xfrm>
            <a:off x="288013" y="3291513"/>
            <a:ext cx="131689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English</a:t>
            </a:r>
          </a:p>
        </p:txBody>
      </p:sp>
      <p:sp>
        <p:nvSpPr>
          <p:cNvPr id="10" name="TextBox 9">
            <a:extLst>
              <a:ext uri="{FF2B5EF4-FFF2-40B4-BE49-F238E27FC236}">
                <a16:creationId xmlns:a16="http://schemas.microsoft.com/office/drawing/2014/main" id="{69B6D335-7D4E-499B-BD95-5FA9B0F13194}"/>
              </a:ext>
            </a:extLst>
          </p:cNvPr>
          <p:cNvSpPr txBox="1"/>
          <p:nvPr/>
        </p:nvSpPr>
        <p:spPr>
          <a:xfrm>
            <a:off x="288012" y="2012430"/>
            <a:ext cx="154114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MassQL</a:t>
            </a:r>
          </a:p>
        </p:txBody>
      </p:sp>
    </p:spTree>
    <p:extLst>
      <p:ext uri="{BB962C8B-B14F-4D97-AF65-F5344CB8AC3E}">
        <p14:creationId xmlns:p14="http://schemas.microsoft.com/office/powerpoint/2010/main" val="34935694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11E0C06-B135-489C-AA8E-38EDB3BCB250}"/>
              </a:ext>
            </a:extLst>
          </p:cNvPr>
          <p:cNvSpPr txBox="1"/>
          <p:nvPr/>
        </p:nvSpPr>
        <p:spPr>
          <a:xfrm>
            <a:off x="1951491" y="1700627"/>
            <a:ext cx="7467600" cy="830997"/>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QUERY </a:t>
            </a:r>
            <a:r>
              <a:rPr kumimoji="0" lang="en-US" sz="2400" b="1" i="0" u="none" strike="noStrike" kern="1200" cap="none" spc="0" normalizeH="0" baseline="0" noProof="0" dirty="0" err="1">
                <a:ln>
                  <a:noFill/>
                </a:ln>
                <a:solidFill>
                  <a:srgbClr val="0070C0"/>
                </a:solidFill>
                <a:effectLst/>
                <a:uLnTx/>
                <a:uFillTx/>
                <a:latin typeface="Calibri" panose="020F0502020204030204"/>
                <a:ea typeface="+mn-ea"/>
                <a:cs typeface="+mn-cs"/>
              </a:rPr>
              <a:t>scaninfo</a:t>
            </a:r>
            <a:r>
              <a:rPr kumimoji="0" lang="en-US" sz="2400" b="1" i="0" u="none" strike="noStrike" kern="1200" cap="none" spc="0" normalizeH="0" baseline="0" noProof="0" dirty="0">
                <a:ln>
                  <a:noFill/>
                </a:ln>
                <a:solidFill>
                  <a:srgbClr val="0070C0"/>
                </a:solidFill>
                <a:effectLst/>
                <a:uLnTx/>
                <a:uFillTx/>
                <a:latin typeface="Calibri" panose="020F0502020204030204"/>
                <a:ea typeface="+mn-ea"/>
                <a:cs typeface="+mn-cs"/>
              </a:rPr>
              <a:t>(MS2DATA)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WHERE </a:t>
            </a:r>
            <a:b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MS2PROD=468:TOLERANCEMZ=0.1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AND</a:t>
            </a:r>
            <a:endPar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5DFC59D-52DC-41D6-B45F-A4DA859A67F7}"/>
              </a:ext>
            </a:extLst>
          </p:cNvPr>
          <p:cNvSpPr txBox="1"/>
          <p:nvPr/>
        </p:nvSpPr>
        <p:spPr>
          <a:xfrm>
            <a:off x="2386361" y="2979710"/>
            <a:ext cx="6995248" cy="175432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Calibri" panose="020F0502020204030204"/>
                <a:ea typeface="+mn-ea"/>
                <a:cs typeface="+mn-cs"/>
              </a:rPr>
              <a:t>Returning the scan information on MS2.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following conditions are applied to find scans in the mass spec data.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Finding MS2 peak at m/z 468.0 with a 0.1 m/z tolerance.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A4C61B6-AFB1-4E50-B408-C214526DBDDF}"/>
              </a:ext>
            </a:extLst>
          </p:cNvPr>
          <p:cNvSpPr txBox="1"/>
          <p:nvPr/>
        </p:nvSpPr>
        <p:spPr>
          <a:xfrm>
            <a:off x="288013" y="3291513"/>
            <a:ext cx="131689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English</a:t>
            </a:r>
          </a:p>
        </p:txBody>
      </p:sp>
      <p:sp>
        <p:nvSpPr>
          <p:cNvPr id="10" name="TextBox 9">
            <a:extLst>
              <a:ext uri="{FF2B5EF4-FFF2-40B4-BE49-F238E27FC236}">
                <a16:creationId xmlns:a16="http://schemas.microsoft.com/office/drawing/2014/main" id="{69B6D335-7D4E-499B-BD95-5FA9B0F13194}"/>
              </a:ext>
            </a:extLst>
          </p:cNvPr>
          <p:cNvSpPr txBox="1"/>
          <p:nvPr/>
        </p:nvSpPr>
        <p:spPr>
          <a:xfrm>
            <a:off x="288012" y="2012430"/>
            <a:ext cx="154114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MassQL</a:t>
            </a:r>
          </a:p>
        </p:txBody>
      </p:sp>
    </p:spTree>
    <p:extLst>
      <p:ext uri="{BB962C8B-B14F-4D97-AF65-F5344CB8AC3E}">
        <p14:creationId xmlns:p14="http://schemas.microsoft.com/office/powerpoint/2010/main" val="25795448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11E0C06-B135-489C-AA8E-38EDB3BCB250}"/>
              </a:ext>
            </a:extLst>
          </p:cNvPr>
          <p:cNvSpPr txBox="1"/>
          <p:nvPr/>
        </p:nvSpPr>
        <p:spPr>
          <a:xfrm>
            <a:off x="1951491" y="1700627"/>
            <a:ext cx="7467600" cy="1200329"/>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QUERY </a:t>
            </a:r>
            <a:r>
              <a:rPr kumimoji="0" lang="en-US" sz="2400" b="1" i="0" u="none" strike="noStrike" kern="1200" cap="none" spc="0" normalizeH="0" baseline="0" noProof="0" dirty="0" err="1">
                <a:ln>
                  <a:noFill/>
                </a:ln>
                <a:solidFill>
                  <a:srgbClr val="0070C0"/>
                </a:solidFill>
                <a:effectLst/>
                <a:uLnTx/>
                <a:uFillTx/>
                <a:latin typeface="Calibri" panose="020F0502020204030204"/>
                <a:ea typeface="+mn-ea"/>
                <a:cs typeface="+mn-cs"/>
              </a:rPr>
              <a:t>scaninfo</a:t>
            </a:r>
            <a:r>
              <a:rPr kumimoji="0" lang="en-US" sz="2400" b="1" i="0" u="none" strike="noStrike" kern="1200" cap="none" spc="0" normalizeH="0" baseline="0" noProof="0" dirty="0">
                <a:ln>
                  <a:noFill/>
                </a:ln>
                <a:solidFill>
                  <a:srgbClr val="0070C0"/>
                </a:solidFill>
                <a:effectLst/>
                <a:uLnTx/>
                <a:uFillTx/>
                <a:latin typeface="Calibri" panose="020F0502020204030204"/>
                <a:ea typeface="+mn-ea"/>
                <a:cs typeface="+mn-cs"/>
              </a:rPr>
              <a:t>(MS2DATA)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WHERE </a:t>
            </a:r>
            <a:b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MS2PROD=468:TOLERANCEMZ=0.1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AND</a:t>
            </a: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MS2PROD=660:TOLERANCEMZ=0.1</a:t>
            </a:r>
          </a:p>
        </p:txBody>
      </p:sp>
      <p:sp>
        <p:nvSpPr>
          <p:cNvPr id="3" name="TextBox 2">
            <a:extLst>
              <a:ext uri="{FF2B5EF4-FFF2-40B4-BE49-F238E27FC236}">
                <a16:creationId xmlns:a16="http://schemas.microsoft.com/office/drawing/2014/main" id="{35DFC59D-52DC-41D6-B45F-A4DA859A67F7}"/>
              </a:ext>
            </a:extLst>
          </p:cNvPr>
          <p:cNvSpPr txBox="1"/>
          <p:nvPr/>
        </p:nvSpPr>
        <p:spPr>
          <a:xfrm>
            <a:off x="2386361" y="2979710"/>
            <a:ext cx="6995248" cy="175432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Calibri" panose="020F0502020204030204"/>
                <a:ea typeface="+mn-ea"/>
                <a:cs typeface="+mn-cs"/>
              </a:rPr>
              <a:t>Returning the scan information on MS2.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following conditions are applied to find scans in the mass spec data.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Finding MS2 peak at m/z 468.0 with a 0.1 m/z tolerance.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Finding MS2 peak at m/z 660.0 with a 0.1 m/z tolerance.</a:t>
            </a:r>
            <a:b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br>
            <a:endParaRPr kumimoji="0" lang="en-US" altLang="en-US" sz="1800" b="1" i="0" u="none" strike="noStrike" kern="1200" cap="none" spc="0" normalizeH="0" baseline="0" noProof="0" dirty="0">
              <a:ln>
                <a:noFill/>
              </a:ln>
              <a:solidFill>
                <a:srgbClr val="7030A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A4C61B6-AFB1-4E50-B408-C214526DBDDF}"/>
              </a:ext>
            </a:extLst>
          </p:cNvPr>
          <p:cNvSpPr txBox="1"/>
          <p:nvPr/>
        </p:nvSpPr>
        <p:spPr>
          <a:xfrm>
            <a:off x="288013" y="3291513"/>
            <a:ext cx="131689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English</a:t>
            </a:r>
          </a:p>
        </p:txBody>
      </p:sp>
      <p:sp>
        <p:nvSpPr>
          <p:cNvPr id="10" name="TextBox 9">
            <a:extLst>
              <a:ext uri="{FF2B5EF4-FFF2-40B4-BE49-F238E27FC236}">
                <a16:creationId xmlns:a16="http://schemas.microsoft.com/office/drawing/2014/main" id="{69B6D335-7D4E-499B-BD95-5FA9B0F13194}"/>
              </a:ext>
            </a:extLst>
          </p:cNvPr>
          <p:cNvSpPr txBox="1"/>
          <p:nvPr/>
        </p:nvSpPr>
        <p:spPr>
          <a:xfrm>
            <a:off x="288012" y="2012430"/>
            <a:ext cx="154114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MassQL</a:t>
            </a:r>
          </a:p>
        </p:txBody>
      </p:sp>
    </p:spTree>
    <p:extLst>
      <p:ext uri="{BB962C8B-B14F-4D97-AF65-F5344CB8AC3E}">
        <p14:creationId xmlns:p14="http://schemas.microsoft.com/office/powerpoint/2010/main" val="24899479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6C5FA3-8604-0E4F-89FB-9C14727A7709}"/>
              </a:ext>
            </a:extLst>
          </p:cNvPr>
          <p:cNvPicPr>
            <a:picLocks noChangeAspect="1"/>
          </p:cNvPicPr>
          <p:nvPr/>
        </p:nvPicPr>
        <p:blipFill rotWithShape="1">
          <a:blip r:embed="rId3"/>
          <a:srcRect l="3681" t="12319" r="3214" b="9432"/>
          <a:stretch/>
        </p:blipFill>
        <p:spPr>
          <a:xfrm>
            <a:off x="7732580" y="4166896"/>
            <a:ext cx="2848122" cy="2080074"/>
          </a:xfrm>
          <a:prstGeom prst="rect">
            <a:avLst/>
          </a:prstGeom>
          <a:ln w="38100">
            <a:solidFill>
              <a:schemeClr val="bg1">
                <a:lumMod val="75000"/>
              </a:schemeClr>
            </a:solidFill>
          </a:ln>
        </p:spPr>
      </p:pic>
      <p:sp>
        <p:nvSpPr>
          <p:cNvPr id="3" name="Rectangle 2">
            <a:extLst>
              <a:ext uri="{FF2B5EF4-FFF2-40B4-BE49-F238E27FC236}">
                <a16:creationId xmlns:a16="http://schemas.microsoft.com/office/drawing/2014/main" id="{B6D458D6-6188-E746-B551-C1E5382D1F5D}"/>
              </a:ext>
            </a:extLst>
          </p:cNvPr>
          <p:cNvSpPr/>
          <p:nvPr/>
        </p:nvSpPr>
        <p:spPr>
          <a:xfrm>
            <a:off x="5821078" y="1703554"/>
            <a:ext cx="4827861" cy="155747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QUERY </a:t>
            </a:r>
            <a:r>
              <a:rPr kumimoji="0" lang="en-US" sz="1300" b="0" i="0" u="none" strike="noStrike" kern="1200" cap="none" spc="0" normalizeH="0" baseline="0" noProof="0" dirty="0" err="1">
                <a:ln>
                  <a:noFill/>
                </a:ln>
                <a:solidFill>
                  <a:prstClr val="black"/>
                </a:solidFill>
                <a:effectLst/>
                <a:uLnTx/>
                <a:uFillTx/>
                <a:latin typeface="Calibri" panose="020F0502020204030204"/>
                <a:ea typeface="+mn-ea"/>
                <a:cs typeface="+mn-cs"/>
              </a:rPr>
              <a:t>scaninfo</a:t>
            </a: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(MS1DATA) WHERE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 MS1MZ=X- 1.993: INTENSITYMATCH=Y*0.063: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AND MS1MZ=X:INTENSITYMATCH=Y:</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AND MS1MZ=X+1:INTENSITYMATCH=Y*0.5:</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AND MS1MZ=X-52.91:TOLERANCEPPM=10 AND MS2PREC=X</a:t>
            </a:r>
          </a:p>
        </p:txBody>
      </p:sp>
      <p:sp>
        <p:nvSpPr>
          <p:cNvPr id="5" name="Rounded Rectangle 4">
            <a:extLst>
              <a:ext uri="{FF2B5EF4-FFF2-40B4-BE49-F238E27FC236}">
                <a16:creationId xmlns:a16="http://schemas.microsoft.com/office/drawing/2014/main" id="{D7C268F7-2413-8642-9E6E-E81DA007A728}"/>
              </a:ext>
            </a:extLst>
          </p:cNvPr>
          <p:cNvSpPr/>
          <p:nvPr/>
        </p:nvSpPr>
        <p:spPr>
          <a:xfrm>
            <a:off x="5721143" y="1703554"/>
            <a:ext cx="4822654" cy="1688525"/>
          </a:xfrm>
          <a:prstGeom prst="round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75000"/>
                </a:prstClr>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409AEFC6-4F49-8F4B-8EEC-B382E611FB93}"/>
              </a:ext>
            </a:extLst>
          </p:cNvPr>
          <p:cNvCxnSpPr>
            <a:cxnSpLocks/>
          </p:cNvCxnSpPr>
          <p:nvPr/>
        </p:nvCxnSpPr>
        <p:spPr>
          <a:xfrm>
            <a:off x="8628714" y="4494271"/>
            <a:ext cx="657013"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083F766-1800-234E-8D8E-724DC6AF421C}"/>
              </a:ext>
            </a:extLst>
          </p:cNvPr>
          <p:cNvCxnSpPr>
            <a:cxnSpLocks/>
          </p:cNvCxnSpPr>
          <p:nvPr/>
        </p:nvCxnSpPr>
        <p:spPr>
          <a:xfrm flipV="1">
            <a:off x="8575794" y="4494271"/>
            <a:ext cx="0" cy="1466184"/>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6AC412B-3F93-6140-B78D-77F45733212C}"/>
              </a:ext>
            </a:extLst>
          </p:cNvPr>
          <p:cNvSpPr txBox="1"/>
          <p:nvPr/>
        </p:nvSpPr>
        <p:spPr>
          <a:xfrm>
            <a:off x="8469494" y="4231524"/>
            <a:ext cx="101039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m/z = 1.993</a:t>
            </a:r>
          </a:p>
        </p:txBody>
      </p:sp>
      <p:cxnSp>
        <p:nvCxnSpPr>
          <p:cNvPr id="15" name="Straight Connector 14">
            <a:extLst>
              <a:ext uri="{FF2B5EF4-FFF2-40B4-BE49-F238E27FC236}">
                <a16:creationId xmlns:a16="http://schemas.microsoft.com/office/drawing/2014/main" id="{813E5BFB-8776-7C4A-8EF2-1A6AE6A62534}"/>
              </a:ext>
            </a:extLst>
          </p:cNvPr>
          <p:cNvCxnSpPr>
            <a:cxnSpLocks/>
          </p:cNvCxnSpPr>
          <p:nvPr/>
        </p:nvCxnSpPr>
        <p:spPr>
          <a:xfrm>
            <a:off x="9453144" y="4622940"/>
            <a:ext cx="307425"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107D1FA-9287-C54D-9855-84496DC0E0A7}"/>
              </a:ext>
            </a:extLst>
          </p:cNvPr>
          <p:cNvSpPr txBox="1"/>
          <p:nvPr/>
        </p:nvSpPr>
        <p:spPr>
          <a:xfrm>
            <a:off x="9495220" y="4355774"/>
            <a:ext cx="101039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m/z =1</a:t>
            </a:r>
          </a:p>
        </p:txBody>
      </p:sp>
      <p:sp>
        <p:nvSpPr>
          <p:cNvPr id="19" name="Rectangle 18">
            <a:extLst>
              <a:ext uri="{FF2B5EF4-FFF2-40B4-BE49-F238E27FC236}">
                <a16:creationId xmlns:a16="http://schemas.microsoft.com/office/drawing/2014/main" id="{F4A79358-D1DC-1D4D-BA5F-DB02DE64E907}"/>
              </a:ext>
            </a:extLst>
          </p:cNvPr>
          <p:cNvSpPr/>
          <p:nvPr/>
        </p:nvSpPr>
        <p:spPr>
          <a:xfrm>
            <a:off x="5946430" y="2129083"/>
            <a:ext cx="1288026" cy="157196"/>
          </a:xfrm>
          <a:prstGeom prst="rect">
            <a:avLst/>
          </a:prstGeom>
          <a:solidFill>
            <a:schemeClr val="tx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58FC3670-F81C-AE43-B11D-6D89F3DBFC76}"/>
              </a:ext>
            </a:extLst>
          </p:cNvPr>
          <p:cNvSpPr/>
          <p:nvPr/>
        </p:nvSpPr>
        <p:spPr>
          <a:xfrm>
            <a:off x="8693784" y="2127888"/>
            <a:ext cx="535857" cy="178519"/>
          </a:xfrm>
          <a:prstGeom prst="rect">
            <a:avLst/>
          </a:prstGeom>
          <a:solidFill>
            <a:schemeClr val="tx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B2868D42-C92B-1140-9D5F-C76BFF5CABE4}"/>
              </a:ext>
            </a:extLst>
          </p:cNvPr>
          <p:cNvSpPr txBox="1"/>
          <p:nvPr/>
        </p:nvSpPr>
        <p:spPr>
          <a:xfrm>
            <a:off x="8612095" y="5821956"/>
            <a:ext cx="101039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Y </a:t>
            </a:r>
            <a:r>
              <a:rPr kumimoji="0" lang="en-US" sz="900" b="0" i="0" u="none" strike="noStrike" kern="1200" cap="none" spc="0" normalizeH="0" baseline="30000" noProof="0" dirty="0">
                <a:ln>
                  <a:noFill/>
                </a:ln>
                <a:solidFill>
                  <a:prstClr val="black"/>
                </a:solidFill>
                <a:effectLst/>
                <a:uLnTx/>
                <a:uFillTx/>
                <a:latin typeface="Calibri" panose="020F0502020204030204"/>
                <a:ea typeface="+mn-ea"/>
                <a:cs typeface="+mn-cs"/>
              </a:rPr>
              <a:t>x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6.3%</a:t>
            </a:r>
          </a:p>
        </p:txBody>
      </p:sp>
      <p:sp>
        <p:nvSpPr>
          <p:cNvPr id="23" name="TextBox 22">
            <a:extLst>
              <a:ext uri="{FF2B5EF4-FFF2-40B4-BE49-F238E27FC236}">
                <a16:creationId xmlns:a16="http://schemas.microsoft.com/office/drawing/2014/main" id="{95C46755-5AB6-A548-9A3E-D559CB73B1DA}"/>
              </a:ext>
            </a:extLst>
          </p:cNvPr>
          <p:cNvSpPr txBox="1"/>
          <p:nvPr/>
        </p:nvSpPr>
        <p:spPr>
          <a:xfrm>
            <a:off x="9375944" y="5571882"/>
            <a:ext cx="101039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24" name="Rectangle 23">
            <a:extLst>
              <a:ext uri="{FF2B5EF4-FFF2-40B4-BE49-F238E27FC236}">
                <a16:creationId xmlns:a16="http://schemas.microsoft.com/office/drawing/2014/main" id="{707432EE-FF0B-9542-BB9C-9D67DFAD5D5A}"/>
              </a:ext>
            </a:extLst>
          </p:cNvPr>
          <p:cNvSpPr/>
          <p:nvPr/>
        </p:nvSpPr>
        <p:spPr>
          <a:xfrm>
            <a:off x="8224815" y="2420737"/>
            <a:ext cx="132352" cy="223408"/>
          </a:xfrm>
          <a:prstGeom prst="rect">
            <a:avLst/>
          </a:prstGeom>
          <a:solidFill>
            <a:schemeClr val="tx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7" name="Picture 26">
            <a:extLst>
              <a:ext uri="{FF2B5EF4-FFF2-40B4-BE49-F238E27FC236}">
                <a16:creationId xmlns:a16="http://schemas.microsoft.com/office/drawing/2014/main" id="{47B365BB-78C3-8144-855F-3767A22AE444}"/>
              </a:ext>
            </a:extLst>
          </p:cNvPr>
          <p:cNvPicPr>
            <a:picLocks noChangeAspect="1"/>
          </p:cNvPicPr>
          <p:nvPr/>
        </p:nvPicPr>
        <p:blipFill>
          <a:blip r:embed="rId4"/>
          <a:stretch>
            <a:fillRect/>
          </a:stretch>
        </p:blipFill>
        <p:spPr>
          <a:xfrm>
            <a:off x="5566486" y="3489804"/>
            <a:ext cx="2062012" cy="1557478"/>
          </a:xfrm>
          <a:prstGeom prst="rect">
            <a:avLst/>
          </a:prstGeom>
        </p:spPr>
      </p:pic>
      <p:cxnSp>
        <p:nvCxnSpPr>
          <p:cNvPr id="28" name="Straight Connector 27">
            <a:extLst>
              <a:ext uri="{FF2B5EF4-FFF2-40B4-BE49-F238E27FC236}">
                <a16:creationId xmlns:a16="http://schemas.microsoft.com/office/drawing/2014/main" id="{5E75A56D-90DB-8746-9665-E998026D8992}"/>
              </a:ext>
            </a:extLst>
          </p:cNvPr>
          <p:cNvCxnSpPr>
            <a:cxnSpLocks/>
          </p:cNvCxnSpPr>
          <p:nvPr/>
        </p:nvCxnSpPr>
        <p:spPr>
          <a:xfrm>
            <a:off x="6115792" y="4166896"/>
            <a:ext cx="1176166"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5AB0780E-E259-D74E-BCB9-0F9A9074EFF6}"/>
              </a:ext>
            </a:extLst>
          </p:cNvPr>
          <p:cNvSpPr txBox="1"/>
          <p:nvPr/>
        </p:nvSpPr>
        <p:spPr>
          <a:xfrm>
            <a:off x="6281560" y="3676754"/>
            <a:ext cx="101039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m/z = 52.91</a:t>
            </a:r>
          </a:p>
        </p:txBody>
      </p:sp>
      <p:sp>
        <p:nvSpPr>
          <p:cNvPr id="35" name="Rectangle 34">
            <a:extLst>
              <a:ext uri="{FF2B5EF4-FFF2-40B4-BE49-F238E27FC236}">
                <a16:creationId xmlns:a16="http://schemas.microsoft.com/office/drawing/2014/main" id="{3AEBFEB1-C7ED-9E4B-9AE0-0DB92D89A219}"/>
              </a:ext>
            </a:extLst>
          </p:cNvPr>
          <p:cNvSpPr/>
          <p:nvPr/>
        </p:nvSpPr>
        <p:spPr>
          <a:xfrm>
            <a:off x="6272989" y="3026631"/>
            <a:ext cx="1288026" cy="157196"/>
          </a:xfrm>
          <a:prstGeom prst="rect">
            <a:avLst/>
          </a:prstGeom>
          <a:solidFill>
            <a:schemeClr val="tx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Text Box 3">
            <a:extLst>
              <a:ext uri="{FF2B5EF4-FFF2-40B4-BE49-F238E27FC236}">
                <a16:creationId xmlns:a16="http://schemas.microsoft.com/office/drawing/2014/main" id="{BD253774-41FB-6C4F-9529-26B55AD7F3E7}"/>
              </a:ext>
            </a:extLst>
          </p:cNvPr>
          <p:cNvSpPr txBox="1">
            <a:spLocks noChangeArrowheads="1"/>
          </p:cNvSpPr>
          <p:nvPr/>
        </p:nvSpPr>
        <p:spPr bwMode="auto">
          <a:xfrm>
            <a:off x="0" y="277349"/>
            <a:ext cx="12191999" cy="446276"/>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a:rPr>
              <a:t>Mass Query Language facilitates search for metal-binders in public data</a:t>
            </a:r>
          </a:p>
        </p:txBody>
      </p:sp>
      <p:pic>
        <p:nvPicPr>
          <p:cNvPr id="22" name="Picture 21">
            <a:extLst>
              <a:ext uri="{FF2B5EF4-FFF2-40B4-BE49-F238E27FC236}">
                <a16:creationId xmlns:a16="http://schemas.microsoft.com/office/drawing/2014/main" id="{66CDA1E5-C51D-3343-BCB9-D53B1001F9C0}"/>
              </a:ext>
            </a:extLst>
          </p:cNvPr>
          <p:cNvPicPr>
            <a:picLocks noChangeAspect="1"/>
          </p:cNvPicPr>
          <p:nvPr/>
        </p:nvPicPr>
        <p:blipFill rotWithShape="1">
          <a:blip r:embed="rId3"/>
          <a:srcRect l="52036" t="90507" r="39059" b="722"/>
          <a:stretch/>
        </p:blipFill>
        <p:spPr>
          <a:xfrm>
            <a:off x="7808918" y="5957410"/>
            <a:ext cx="323552" cy="276999"/>
          </a:xfrm>
          <a:prstGeom prst="rect">
            <a:avLst/>
          </a:prstGeom>
        </p:spPr>
      </p:pic>
      <p:sp>
        <p:nvSpPr>
          <p:cNvPr id="4" name="Rectangle 3">
            <a:extLst>
              <a:ext uri="{FF2B5EF4-FFF2-40B4-BE49-F238E27FC236}">
                <a16:creationId xmlns:a16="http://schemas.microsoft.com/office/drawing/2014/main" id="{7EB1BE8E-276A-3748-B0C4-FF2CB7F260E7}"/>
              </a:ext>
            </a:extLst>
          </p:cNvPr>
          <p:cNvSpPr/>
          <p:nvPr/>
        </p:nvSpPr>
        <p:spPr>
          <a:xfrm flipH="1">
            <a:off x="9453143" y="4340384"/>
            <a:ext cx="6882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Δ</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C123E284-704E-F148-9AFD-B6CD5D665565}"/>
              </a:ext>
            </a:extLst>
          </p:cNvPr>
          <p:cNvSpPr/>
          <p:nvPr/>
        </p:nvSpPr>
        <p:spPr>
          <a:xfrm flipH="1">
            <a:off x="8415417" y="4209601"/>
            <a:ext cx="6882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Δ</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8F8E1AFD-9DE2-5646-B001-316990C09156}"/>
              </a:ext>
            </a:extLst>
          </p:cNvPr>
          <p:cNvSpPr/>
          <p:nvPr/>
        </p:nvSpPr>
        <p:spPr>
          <a:xfrm flipH="1">
            <a:off x="6222566" y="3655808"/>
            <a:ext cx="6882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Δ</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2E70BF8-BEAA-3846-8B48-72D2B0F939CE}"/>
              </a:ext>
            </a:extLst>
          </p:cNvPr>
          <p:cNvSpPr/>
          <p:nvPr/>
        </p:nvSpPr>
        <p:spPr>
          <a:xfrm>
            <a:off x="7149244" y="3655808"/>
            <a:ext cx="324465" cy="1151171"/>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5E065D5D-212B-FC4E-A5C0-6BCB1AF498CE}"/>
              </a:ext>
            </a:extLst>
          </p:cNvPr>
          <p:cNvCxnSpPr>
            <a:cxnSpLocks/>
          </p:cNvCxnSpPr>
          <p:nvPr/>
        </p:nvCxnSpPr>
        <p:spPr>
          <a:xfrm>
            <a:off x="7149244" y="4806978"/>
            <a:ext cx="549203" cy="1439992"/>
          </a:xfrm>
          <a:prstGeom prst="line">
            <a:avLst/>
          </a:prstGeom>
          <a:ln w="317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3CE24F2-E17A-9141-9E32-B1603566106B}"/>
              </a:ext>
            </a:extLst>
          </p:cNvPr>
          <p:cNvCxnSpPr>
            <a:cxnSpLocks/>
          </p:cNvCxnSpPr>
          <p:nvPr/>
        </p:nvCxnSpPr>
        <p:spPr>
          <a:xfrm flipV="1">
            <a:off x="7507843" y="4166896"/>
            <a:ext cx="211367" cy="640082"/>
          </a:xfrm>
          <a:prstGeom prst="line">
            <a:avLst/>
          </a:prstGeom>
          <a:ln w="317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28144B6E-CB76-DA4A-A61F-A57D592D1A36}"/>
              </a:ext>
            </a:extLst>
          </p:cNvPr>
          <p:cNvGrpSpPr/>
          <p:nvPr/>
        </p:nvGrpSpPr>
        <p:grpSpPr>
          <a:xfrm>
            <a:off x="413535" y="2255218"/>
            <a:ext cx="3869558" cy="2791543"/>
            <a:chOff x="447761" y="1455797"/>
            <a:chExt cx="3672095" cy="2602335"/>
          </a:xfrm>
        </p:grpSpPr>
        <p:pic>
          <p:nvPicPr>
            <p:cNvPr id="39" name="Picture 38" descr="Diagram&#10;&#10;Description automatically generated">
              <a:extLst>
                <a:ext uri="{FF2B5EF4-FFF2-40B4-BE49-F238E27FC236}">
                  <a16:creationId xmlns:a16="http://schemas.microsoft.com/office/drawing/2014/main" id="{D8EDE656-0FDB-574F-9F5A-E5BB13BB31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68" y="1455797"/>
              <a:ext cx="3633788" cy="2526163"/>
            </a:xfrm>
            <a:prstGeom prst="rect">
              <a:avLst/>
            </a:prstGeom>
          </p:spPr>
        </p:pic>
        <p:sp>
          <p:nvSpPr>
            <p:cNvPr id="33" name="Rectangle 32">
              <a:extLst>
                <a:ext uri="{FF2B5EF4-FFF2-40B4-BE49-F238E27FC236}">
                  <a16:creationId xmlns:a16="http://schemas.microsoft.com/office/drawing/2014/main" id="{14A62ACE-B5AC-D440-8AB5-7B2302E534E7}"/>
                </a:ext>
              </a:extLst>
            </p:cNvPr>
            <p:cNvSpPr/>
            <p:nvPr/>
          </p:nvSpPr>
          <p:spPr>
            <a:xfrm>
              <a:off x="447761" y="3620512"/>
              <a:ext cx="1545145" cy="43762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40" name="Rectangle 39">
            <a:extLst>
              <a:ext uri="{FF2B5EF4-FFF2-40B4-BE49-F238E27FC236}">
                <a16:creationId xmlns:a16="http://schemas.microsoft.com/office/drawing/2014/main" id="{AFFE73D5-4C2B-E844-90C3-2F7BA705705A}"/>
              </a:ext>
            </a:extLst>
          </p:cNvPr>
          <p:cNvSpPr/>
          <p:nvPr/>
        </p:nvSpPr>
        <p:spPr>
          <a:xfrm>
            <a:off x="5162758" y="1325181"/>
            <a:ext cx="6051894" cy="5021815"/>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50731B98-E5EB-194B-92A6-2F322E2E653E}"/>
              </a:ext>
            </a:extLst>
          </p:cNvPr>
          <p:cNvSpPr/>
          <p:nvPr/>
        </p:nvSpPr>
        <p:spPr>
          <a:xfrm>
            <a:off x="1252422" y="2727329"/>
            <a:ext cx="814117" cy="469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id="{DCB3F5DE-A412-B344-81A2-DB11339DD2DC}"/>
              </a:ext>
            </a:extLst>
          </p:cNvPr>
          <p:cNvSpPr txBox="1"/>
          <p:nvPr/>
        </p:nvSpPr>
        <p:spPr>
          <a:xfrm>
            <a:off x="1210341" y="2790537"/>
            <a:ext cx="1317190"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Δ</a:t>
            </a:r>
            <a:r>
              <a:rPr kumimoji="0" lang="en-US" sz="11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t>
            </a:r>
            <a:r>
              <a:rPr kumimoji="0" lang="en-US" sz="11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/z </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52.911</a:t>
            </a:r>
          </a:p>
        </p:txBody>
      </p:sp>
      <p:sp>
        <p:nvSpPr>
          <p:cNvPr id="44" name="Rectangle 43">
            <a:extLst>
              <a:ext uri="{FF2B5EF4-FFF2-40B4-BE49-F238E27FC236}">
                <a16:creationId xmlns:a16="http://schemas.microsoft.com/office/drawing/2014/main" id="{40181743-1259-D64A-B621-33A6E864EC80}"/>
              </a:ext>
            </a:extLst>
          </p:cNvPr>
          <p:cNvSpPr/>
          <p:nvPr/>
        </p:nvSpPr>
        <p:spPr>
          <a:xfrm>
            <a:off x="1768211" y="3082112"/>
            <a:ext cx="835742" cy="3518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B230CCD7-B369-1443-82A4-27A447AB3B39}"/>
              </a:ext>
            </a:extLst>
          </p:cNvPr>
          <p:cNvSpPr/>
          <p:nvPr/>
        </p:nvSpPr>
        <p:spPr>
          <a:xfrm>
            <a:off x="1657138" y="3022770"/>
            <a:ext cx="1544278" cy="8141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CB6EABFE-EF3D-7D4B-A458-DFFF094B3D15}"/>
              </a:ext>
            </a:extLst>
          </p:cNvPr>
          <p:cNvSpPr/>
          <p:nvPr/>
        </p:nvSpPr>
        <p:spPr>
          <a:xfrm>
            <a:off x="2369565" y="3169028"/>
            <a:ext cx="78576" cy="305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TextBox 46">
            <a:extLst>
              <a:ext uri="{FF2B5EF4-FFF2-40B4-BE49-F238E27FC236}">
                <a16:creationId xmlns:a16="http://schemas.microsoft.com/office/drawing/2014/main" id="{F11B8C3C-A31F-3E45-A045-1795EF570478}"/>
              </a:ext>
            </a:extLst>
          </p:cNvPr>
          <p:cNvSpPr txBox="1"/>
          <p:nvPr/>
        </p:nvSpPr>
        <p:spPr>
          <a:xfrm>
            <a:off x="1868936" y="4291202"/>
            <a:ext cx="1317190" cy="656590"/>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Δ</a:t>
            </a:r>
            <a:r>
              <a:rPr kumimoji="0" lang="en-US" sz="11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t>
            </a:r>
            <a:r>
              <a:rPr kumimoji="0" lang="en-US" sz="11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1.995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a:t>
            </a:r>
            <a:r>
              <a:rPr kumimoji="0" lang="en-US" sz="1100" b="0" i="0" u="none" strike="noStrike" kern="1200" cap="none" spc="0" normalizeH="0" baseline="-25000" noProof="0" dirty="0" err="1">
                <a:ln>
                  <a:noFill/>
                </a:ln>
                <a:solidFill>
                  <a:prstClr val="black"/>
                </a:solidFill>
                <a:effectLst/>
                <a:uLnTx/>
                <a:uFillTx/>
                <a:latin typeface="Arial" panose="020B0604020202020204" pitchFamily="34" charset="0"/>
                <a:ea typeface="+mn-ea"/>
                <a:cs typeface="Arial" panose="020B0604020202020204" pitchFamily="34" charset="0"/>
              </a:rPr>
              <a:t>rel</a:t>
            </a:r>
            <a:r>
              <a:rPr kumimoji="0" lang="en-US" sz="11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6.3%</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8" name="TextBox 47">
            <a:extLst>
              <a:ext uri="{FF2B5EF4-FFF2-40B4-BE49-F238E27FC236}">
                <a16:creationId xmlns:a16="http://schemas.microsoft.com/office/drawing/2014/main" id="{448C9ABA-3E58-7A44-B2BA-20FD110B58E3}"/>
              </a:ext>
            </a:extLst>
          </p:cNvPr>
          <p:cNvSpPr txBox="1"/>
          <p:nvPr/>
        </p:nvSpPr>
        <p:spPr>
          <a:xfrm>
            <a:off x="3186126" y="4291202"/>
            <a:ext cx="1317190" cy="65659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Δ</a:t>
            </a:r>
            <a:r>
              <a:rPr kumimoji="0" lang="en-US" sz="11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t>
            </a:r>
            <a:r>
              <a:rPr kumimoji="0" lang="en-US" sz="11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1.003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a:t>
            </a:r>
            <a:r>
              <a:rPr kumimoji="0" lang="en-US" sz="1100" b="0" i="0" u="none" strike="noStrike" kern="1200" cap="none" spc="0" normalizeH="0" baseline="-25000" noProof="0" dirty="0" err="1">
                <a:ln>
                  <a:noFill/>
                </a:ln>
                <a:solidFill>
                  <a:prstClr val="black"/>
                </a:solidFill>
                <a:effectLst/>
                <a:uLnTx/>
                <a:uFillTx/>
                <a:latin typeface="Arial" panose="020B0604020202020204" pitchFamily="34" charset="0"/>
                <a:ea typeface="+mn-ea"/>
                <a:cs typeface="Arial" panose="020B0604020202020204" pitchFamily="34" charset="0"/>
              </a:rPr>
              <a:t>rel</a:t>
            </a:r>
            <a:r>
              <a:rPr kumimoji="0" lang="en-US" sz="11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5-75%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9" name="TextBox 48">
            <a:extLst>
              <a:ext uri="{FF2B5EF4-FFF2-40B4-BE49-F238E27FC236}">
                <a16:creationId xmlns:a16="http://schemas.microsoft.com/office/drawing/2014/main" id="{24984341-FBB4-6C4F-82CB-18C500F1ACC0}"/>
              </a:ext>
            </a:extLst>
          </p:cNvPr>
          <p:cNvSpPr txBox="1"/>
          <p:nvPr/>
        </p:nvSpPr>
        <p:spPr>
          <a:xfrm>
            <a:off x="2506104" y="3836948"/>
            <a:ext cx="687637"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54</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a:t>
            </a:r>
            <a:r>
              <a:rPr kumimoji="0" lang="en-US"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12</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p>
        </p:txBody>
      </p:sp>
      <p:sp>
        <p:nvSpPr>
          <p:cNvPr id="50" name="TextBox 49">
            <a:extLst>
              <a:ext uri="{FF2B5EF4-FFF2-40B4-BE49-F238E27FC236}">
                <a16:creationId xmlns:a16="http://schemas.microsoft.com/office/drawing/2014/main" id="{2DEE2B03-A80E-D240-8FBC-1E8173600974}"/>
              </a:ext>
            </a:extLst>
          </p:cNvPr>
          <p:cNvSpPr txBox="1"/>
          <p:nvPr/>
        </p:nvSpPr>
        <p:spPr>
          <a:xfrm>
            <a:off x="2882834" y="2780330"/>
            <a:ext cx="687637"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56</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a:t>
            </a:r>
            <a:r>
              <a:rPr kumimoji="0" lang="en-US"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12</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p>
        </p:txBody>
      </p:sp>
      <p:sp>
        <p:nvSpPr>
          <p:cNvPr id="51" name="TextBox 50">
            <a:extLst>
              <a:ext uri="{FF2B5EF4-FFF2-40B4-BE49-F238E27FC236}">
                <a16:creationId xmlns:a16="http://schemas.microsoft.com/office/drawing/2014/main" id="{724574A6-B359-264C-94D4-33AB8F344569}"/>
              </a:ext>
            </a:extLst>
          </p:cNvPr>
          <p:cNvSpPr txBox="1"/>
          <p:nvPr/>
        </p:nvSpPr>
        <p:spPr>
          <a:xfrm>
            <a:off x="3253761" y="3305443"/>
            <a:ext cx="687637"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56</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a:t>
            </a:r>
            <a:r>
              <a:rPr kumimoji="0" lang="en-US"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13</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p>
        </p:txBody>
      </p:sp>
      <p:sp>
        <p:nvSpPr>
          <p:cNvPr id="52" name="TextBox 51">
            <a:extLst>
              <a:ext uri="{FF2B5EF4-FFF2-40B4-BE49-F238E27FC236}">
                <a16:creationId xmlns:a16="http://schemas.microsoft.com/office/drawing/2014/main" id="{47FFED4D-BF26-5042-B7DE-0482D2E3C121}"/>
              </a:ext>
            </a:extLst>
          </p:cNvPr>
          <p:cNvSpPr txBox="1"/>
          <p:nvPr/>
        </p:nvSpPr>
        <p:spPr>
          <a:xfrm>
            <a:off x="2975994" y="2182610"/>
            <a:ext cx="1086733" cy="60016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M-2H</a:t>
            </a:r>
            <a:r>
              <a:rPr kumimoji="0" lang="en-US"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a:t>
            </a:r>
            <a:r>
              <a:rPr kumimoji="0" lang="en-US"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3+</a:t>
            </a:r>
            <a:endPar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id="{F302CFE1-C450-8E4D-A856-DFEE9AF4572C}"/>
              </a:ext>
            </a:extLst>
          </p:cNvPr>
          <p:cNvSpPr txBox="1"/>
          <p:nvPr/>
        </p:nvSpPr>
        <p:spPr>
          <a:xfrm>
            <a:off x="1512963" y="2129976"/>
            <a:ext cx="1086733" cy="43088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M-2H</a:t>
            </a:r>
            <a:r>
              <a:rPr kumimoji="0" lang="en-US" sz="1100" b="0" i="0" u="none" strike="noStrike" kern="1200" cap="none" spc="0" normalizeH="0" baseline="3000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+Fe</a:t>
            </a:r>
            <a:r>
              <a:rPr kumimoji="0" lang="en-US" sz="1100" b="0" i="0" u="none" strike="noStrike" kern="1200" cap="none" spc="0" normalizeH="0" baseline="3000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4" name="TextBox 53">
            <a:extLst>
              <a:ext uri="{FF2B5EF4-FFF2-40B4-BE49-F238E27FC236}">
                <a16:creationId xmlns:a16="http://schemas.microsoft.com/office/drawing/2014/main" id="{78605A9F-B7C6-CD43-ABF6-7FED469B9369}"/>
              </a:ext>
            </a:extLst>
          </p:cNvPr>
          <p:cNvSpPr txBox="1"/>
          <p:nvPr/>
        </p:nvSpPr>
        <p:spPr>
          <a:xfrm>
            <a:off x="1016254" y="2053306"/>
            <a:ext cx="1086733" cy="60016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MH</a:t>
            </a:r>
            <a:r>
              <a:rPr kumimoji="0" lang="en-US"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12</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p>
        </p:txBody>
      </p:sp>
      <p:sp>
        <p:nvSpPr>
          <p:cNvPr id="55" name="TextBox 54">
            <a:extLst>
              <a:ext uri="{FF2B5EF4-FFF2-40B4-BE49-F238E27FC236}">
                <a16:creationId xmlns:a16="http://schemas.microsoft.com/office/drawing/2014/main" id="{BE671298-4CC3-E742-BD95-F772DA836296}"/>
              </a:ext>
            </a:extLst>
          </p:cNvPr>
          <p:cNvSpPr txBox="1"/>
          <p:nvPr/>
        </p:nvSpPr>
        <p:spPr>
          <a:xfrm>
            <a:off x="1210342" y="3484796"/>
            <a:ext cx="406429"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13</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p>
        </p:txBody>
      </p:sp>
      <p:sp>
        <p:nvSpPr>
          <p:cNvPr id="56" name="Rectangle 55">
            <a:extLst>
              <a:ext uri="{FF2B5EF4-FFF2-40B4-BE49-F238E27FC236}">
                <a16:creationId xmlns:a16="http://schemas.microsoft.com/office/drawing/2014/main" id="{9A61458E-969F-8F4F-B241-BF52E5D943EE}"/>
              </a:ext>
            </a:extLst>
          </p:cNvPr>
          <p:cNvSpPr/>
          <p:nvPr/>
        </p:nvSpPr>
        <p:spPr>
          <a:xfrm>
            <a:off x="1792828" y="3429000"/>
            <a:ext cx="638603" cy="8141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220456CB-0449-3C49-9794-D86CE3EBEADF}"/>
              </a:ext>
            </a:extLst>
          </p:cNvPr>
          <p:cNvSpPr/>
          <p:nvPr/>
        </p:nvSpPr>
        <p:spPr>
          <a:xfrm>
            <a:off x="963171" y="4243179"/>
            <a:ext cx="2750288" cy="5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0A46EF1E-25A5-DA48-AA21-7390865972A3}"/>
              </a:ext>
            </a:extLst>
          </p:cNvPr>
          <p:cNvSpPr/>
          <p:nvPr/>
        </p:nvSpPr>
        <p:spPr>
          <a:xfrm>
            <a:off x="767853" y="2420737"/>
            <a:ext cx="286676" cy="1902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7" name="Straight Connector 66">
            <a:extLst>
              <a:ext uri="{FF2B5EF4-FFF2-40B4-BE49-F238E27FC236}">
                <a16:creationId xmlns:a16="http://schemas.microsoft.com/office/drawing/2014/main" id="{48D0EE33-4431-DE41-A2FB-C6777C3FAB54}"/>
              </a:ext>
            </a:extLst>
          </p:cNvPr>
          <p:cNvCxnSpPr>
            <a:cxnSpLocks/>
          </p:cNvCxnSpPr>
          <p:nvPr/>
        </p:nvCxnSpPr>
        <p:spPr>
          <a:xfrm flipV="1">
            <a:off x="977348" y="2503204"/>
            <a:ext cx="7645" cy="175429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2DDC774F-9D31-674F-B652-42DBF3D1818D}"/>
              </a:ext>
            </a:extLst>
          </p:cNvPr>
          <p:cNvSpPr txBox="1"/>
          <p:nvPr/>
        </p:nvSpPr>
        <p:spPr>
          <a:xfrm rot="16200000">
            <a:off x="78720" y="3145882"/>
            <a:ext cx="1298670" cy="430887"/>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Relative Intensity</a:t>
            </a:r>
          </a:p>
        </p:txBody>
      </p:sp>
      <p:cxnSp>
        <p:nvCxnSpPr>
          <p:cNvPr id="58" name="Straight Connector 57">
            <a:extLst>
              <a:ext uri="{FF2B5EF4-FFF2-40B4-BE49-F238E27FC236}">
                <a16:creationId xmlns:a16="http://schemas.microsoft.com/office/drawing/2014/main" id="{5465C436-16FF-0343-8AF5-E8BE0213D0D8}"/>
              </a:ext>
            </a:extLst>
          </p:cNvPr>
          <p:cNvCxnSpPr>
            <a:cxnSpLocks/>
          </p:cNvCxnSpPr>
          <p:nvPr/>
        </p:nvCxnSpPr>
        <p:spPr>
          <a:xfrm>
            <a:off x="970816" y="4250217"/>
            <a:ext cx="2752834"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23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1"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7" grpId="1"/>
      <p:bldP spid="19" grpId="0" animBg="1"/>
      <p:bldP spid="20" grpId="0" animBg="1"/>
      <p:bldP spid="21" grpId="0"/>
      <p:bldP spid="23" grpId="0"/>
      <p:bldP spid="24" grpId="0" animBg="1"/>
      <p:bldP spid="30" grpId="0"/>
      <p:bldP spid="35" grpId="0" animBg="1"/>
      <p:bldP spid="4" grpId="0"/>
      <p:bldP spid="25" grpId="0"/>
      <p:bldP spid="29" grpId="0"/>
      <p:bldP spid="4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Box 3">
            <a:extLst>
              <a:ext uri="{FF2B5EF4-FFF2-40B4-BE49-F238E27FC236}">
                <a16:creationId xmlns:a16="http://schemas.microsoft.com/office/drawing/2014/main" id="{BD253774-41FB-6C4F-9529-26B55AD7F3E7}"/>
              </a:ext>
            </a:extLst>
          </p:cNvPr>
          <p:cNvSpPr txBox="1">
            <a:spLocks noChangeArrowheads="1"/>
          </p:cNvSpPr>
          <p:nvPr/>
        </p:nvSpPr>
        <p:spPr bwMode="auto">
          <a:xfrm>
            <a:off x="0" y="277349"/>
            <a:ext cx="12191999" cy="815608"/>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a:rPr>
              <a:t>Query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Avenir Book" panose="02000503020000020003" pitchFamily="2" charset="0"/>
                <a:ea typeface="+mn-ea"/>
                <a:cs typeface="Arial"/>
              </a:rPr>
              <a:t>Query for Fe-bound MS2 associated with iron isotope pattern </a:t>
            </a:r>
          </a:p>
        </p:txBody>
      </p:sp>
      <p:sp>
        <p:nvSpPr>
          <p:cNvPr id="5" name="Rectangle 4">
            <a:extLst>
              <a:ext uri="{FF2B5EF4-FFF2-40B4-BE49-F238E27FC236}">
                <a16:creationId xmlns:a16="http://schemas.microsoft.com/office/drawing/2014/main" id="{4E16B2B9-E009-E348-BAAD-763547EB3C05}"/>
              </a:ext>
            </a:extLst>
          </p:cNvPr>
          <p:cNvSpPr/>
          <p:nvPr/>
        </p:nvSpPr>
        <p:spPr>
          <a:xfrm>
            <a:off x="365756" y="1258363"/>
            <a:ext cx="5730243" cy="280076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Query language</a:t>
            </a: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QUERY </a:t>
            </a:r>
            <a:r>
              <a:rPr kumimoji="0" lang="en-US" sz="1600" b="0" i="0" u="none" strike="noStrike" kern="1200" cap="none" spc="0" normalizeH="0" baseline="0" noProof="0" dirty="0" err="1">
                <a:ln>
                  <a:noFill/>
                </a:ln>
                <a:solidFill>
                  <a:prstClr val="black"/>
                </a:solidFill>
                <a:effectLst/>
                <a:uLnTx/>
                <a:uFillTx/>
                <a:latin typeface="Avenir Book" panose="02000503020000020003" pitchFamily="2" charset="0"/>
                <a:ea typeface="+mn-ea"/>
                <a:cs typeface="+mn-cs"/>
              </a:rPr>
              <a:t>scaninfo</a:t>
            </a: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(MS2DATA) WHERE MS1MZ=X-1.993:INTENSITYMATCH=Y*0.063:INTENSITYMATCHPERCENT=25:TOLERANCEPPM=10 AND MS1MZ=X:INTENSITYMATCH=Y:INTENSITYMATCHREFERENCE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AND MS1MZ=X+1.0034:INTENSITYMATCH=(Y*X*0.04911/100+Y*1.2397/100):INTENSITYMATCHPERCENT=20:TOLERANCEPPM=10 AND MS1MZ=X-52.91:TOLERANCEPPM=10 AND </a:t>
            </a:r>
            <a:r>
              <a:rPr kumimoji="0" lang="en-US" sz="1600" b="0" i="0" u="none" strike="noStrike" kern="1200" cap="none" spc="0" normalizeH="0" baseline="0" noProof="0" dirty="0">
                <a:ln>
                  <a:noFill/>
                </a:ln>
                <a:solidFill>
                  <a:srgbClr val="FF40FF"/>
                </a:solidFill>
                <a:effectLst/>
                <a:uLnTx/>
                <a:uFillTx/>
                <a:latin typeface="Avenir Book" panose="02000503020000020003" pitchFamily="2" charset="0"/>
                <a:ea typeface="+mn-ea"/>
                <a:cs typeface="+mn-cs"/>
              </a:rPr>
              <a:t>MS2PREC=X</a:t>
            </a:r>
          </a:p>
        </p:txBody>
      </p:sp>
      <p:sp>
        <p:nvSpPr>
          <p:cNvPr id="2" name="Rectangle 1">
            <a:extLst>
              <a:ext uri="{FF2B5EF4-FFF2-40B4-BE49-F238E27FC236}">
                <a16:creationId xmlns:a16="http://schemas.microsoft.com/office/drawing/2014/main" id="{070C9304-60B7-9548-9399-150F77038390}"/>
              </a:ext>
            </a:extLst>
          </p:cNvPr>
          <p:cNvSpPr/>
          <p:nvPr/>
        </p:nvSpPr>
        <p:spPr>
          <a:xfrm>
            <a:off x="6571488" y="1092957"/>
            <a:ext cx="5437631" cy="403187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English translation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Returning the scan information on MS2.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Finding MS1 peak at m/z X-1.993 an expected relative intensity to reference peak of Y*0.063 and accepting variability of 25.0% in relative intensity and a 10.0 PPM tolerance.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Finding MS1 peak at m/z X an expected relative intensity to reference peak of Y and this peak is used as the intensity reference for other peaks in the spectrum.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Finding MS1 peak at m/z X+1.0034 an expected relative intensity to reference peak of Y*X*0.04911/100.0+Y*1.2397/100.0 and accepting variability of 20.0% in relative intensity and a 10.0 PPM tolerance.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Finding MS1 peak at m/z X-52.91 a 10.0 PPM tolerance.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40FF"/>
                </a:solidFill>
                <a:effectLst/>
                <a:uLnTx/>
                <a:uFillTx/>
                <a:latin typeface="Avenir Book" panose="02000503020000020003" pitchFamily="2" charset="0"/>
                <a:ea typeface="+mn-ea"/>
                <a:cs typeface="+mn-cs"/>
              </a:rPr>
              <a:t>Finding MS2 spectra with a precursor m/z X.</a:t>
            </a:r>
          </a:p>
        </p:txBody>
      </p:sp>
      <p:pic>
        <p:nvPicPr>
          <p:cNvPr id="6" name="Picture 5">
            <a:extLst>
              <a:ext uri="{FF2B5EF4-FFF2-40B4-BE49-F238E27FC236}">
                <a16:creationId xmlns:a16="http://schemas.microsoft.com/office/drawing/2014/main" id="{6AD3C7B6-5419-0D47-ACFE-57A8C57A0C02}"/>
              </a:ext>
            </a:extLst>
          </p:cNvPr>
          <p:cNvPicPr>
            <a:picLocks noChangeAspect="1"/>
          </p:cNvPicPr>
          <p:nvPr/>
        </p:nvPicPr>
        <p:blipFill>
          <a:blip r:embed="rId3"/>
          <a:stretch>
            <a:fillRect/>
          </a:stretch>
        </p:blipFill>
        <p:spPr>
          <a:xfrm>
            <a:off x="1306322" y="4059130"/>
            <a:ext cx="3594862" cy="2638289"/>
          </a:xfrm>
          <a:prstGeom prst="rect">
            <a:avLst/>
          </a:prstGeom>
        </p:spPr>
      </p:pic>
    </p:spTree>
    <p:extLst>
      <p:ext uri="{BB962C8B-B14F-4D97-AF65-F5344CB8AC3E}">
        <p14:creationId xmlns:p14="http://schemas.microsoft.com/office/powerpoint/2010/main" val="4236026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Box 3">
            <a:extLst>
              <a:ext uri="{FF2B5EF4-FFF2-40B4-BE49-F238E27FC236}">
                <a16:creationId xmlns:a16="http://schemas.microsoft.com/office/drawing/2014/main" id="{BD253774-41FB-6C4F-9529-26B55AD7F3E7}"/>
              </a:ext>
            </a:extLst>
          </p:cNvPr>
          <p:cNvSpPr txBox="1">
            <a:spLocks noChangeArrowheads="1"/>
          </p:cNvSpPr>
          <p:nvPr/>
        </p:nvSpPr>
        <p:spPr bwMode="auto">
          <a:xfrm>
            <a:off x="0" y="277349"/>
            <a:ext cx="12191999" cy="815608"/>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a:rPr>
              <a:t>Query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Avenir Book" panose="02000503020000020003" pitchFamily="2" charset="0"/>
                <a:ea typeface="+mn-ea"/>
                <a:cs typeface="Arial"/>
              </a:rPr>
              <a:t>Query for apo MS2 associated with iron isotope pattern </a:t>
            </a:r>
          </a:p>
        </p:txBody>
      </p:sp>
      <p:sp>
        <p:nvSpPr>
          <p:cNvPr id="5" name="Rectangle 4">
            <a:extLst>
              <a:ext uri="{FF2B5EF4-FFF2-40B4-BE49-F238E27FC236}">
                <a16:creationId xmlns:a16="http://schemas.microsoft.com/office/drawing/2014/main" id="{4E16B2B9-E009-E348-BAAD-763547EB3C05}"/>
              </a:ext>
            </a:extLst>
          </p:cNvPr>
          <p:cNvSpPr/>
          <p:nvPr/>
        </p:nvSpPr>
        <p:spPr>
          <a:xfrm>
            <a:off x="365756" y="1258363"/>
            <a:ext cx="5730243" cy="280076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Query language</a:t>
            </a: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QUERY </a:t>
            </a:r>
            <a:r>
              <a:rPr kumimoji="0" lang="en-US" sz="1600" b="0" i="0" u="none" strike="noStrike" kern="1200" cap="none" spc="0" normalizeH="0" baseline="0" noProof="0" dirty="0" err="1">
                <a:ln>
                  <a:noFill/>
                </a:ln>
                <a:solidFill>
                  <a:prstClr val="black"/>
                </a:solidFill>
                <a:effectLst/>
                <a:uLnTx/>
                <a:uFillTx/>
                <a:latin typeface="Avenir Book" panose="02000503020000020003" pitchFamily="2" charset="0"/>
                <a:ea typeface="+mn-ea"/>
                <a:cs typeface="+mn-cs"/>
              </a:rPr>
              <a:t>scaninfo</a:t>
            </a: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(MS2DATA) WHERE MS1MZ=X-1.993:INTENSITYMATCH=Y*0.063:INTENSITYMATCHPERCENT=25:TOLERANCEPPM=10 AND MS1MZ=X:INTENSITYMATCH=Y:INTENSITYMATCHREFERENCE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AND MS1MZ=X+1.0034:INTENSITYMATCH=(Y*X*0.04911/100+Y*1.2397/100):INTENSITYMATCHPERCENT=20:TOLERANCEPPM=10 AND MS1MZ=X-52.91:TOLERANCEPPM=10 AND </a:t>
            </a:r>
            <a:r>
              <a:rPr kumimoji="0" lang="en-US" sz="1600" b="0" i="0" u="none" strike="noStrike" kern="1200" cap="none" spc="0" normalizeH="0" baseline="0" noProof="0" dirty="0">
                <a:ln>
                  <a:noFill/>
                </a:ln>
                <a:solidFill>
                  <a:srgbClr val="FF40FF"/>
                </a:solidFill>
                <a:effectLst/>
                <a:uLnTx/>
                <a:uFillTx/>
                <a:latin typeface="Avenir Book" panose="02000503020000020003" pitchFamily="2" charset="0"/>
                <a:ea typeface="+mn-ea"/>
                <a:cs typeface="+mn-cs"/>
              </a:rPr>
              <a:t>MS2PREC=X-52.91</a:t>
            </a:r>
          </a:p>
        </p:txBody>
      </p:sp>
      <p:sp>
        <p:nvSpPr>
          <p:cNvPr id="2" name="Rectangle 1">
            <a:extLst>
              <a:ext uri="{FF2B5EF4-FFF2-40B4-BE49-F238E27FC236}">
                <a16:creationId xmlns:a16="http://schemas.microsoft.com/office/drawing/2014/main" id="{070C9304-60B7-9548-9399-150F77038390}"/>
              </a:ext>
            </a:extLst>
          </p:cNvPr>
          <p:cNvSpPr/>
          <p:nvPr/>
        </p:nvSpPr>
        <p:spPr>
          <a:xfrm>
            <a:off x="6571488" y="1092957"/>
            <a:ext cx="5437631" cy="403187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English translation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Returning the scan information on MS2.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Finding MS1 peak at m/z X-1.993 an expected relative intensity to reference peak of Y*0.063 and accepting variability of 25.0% in relative intensity and a 10.0 PPM tolerance.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Finding MS1 peak at m/z X an expected relative intensity to reference peak of Y and this peak is used as the intensity reference for other peaks in the spectrum.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Finding MS1 peak at m/z X+1.0034 an expected relative intensity to reference peak of Y*X*0.04911/100.0+Y*1.2397/100.0 and accepting variability of 20.0% in relative intensity and a 10.0 PPM tolerance.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Finding MS1 peak at m/z X-52.91 a 10.0 PPM tolerance.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40FF"/>
                </a:solidFill>
                <a:effectLst/>
                <a:uLnTx/>
                <a:uFillTx/>
                <a:latin typeface="Avenir Book" panose="02000503020000020003" pitchFamily="2" charset="0"/>
                <a:ea typeface="+mn-ea"/>
                <a:cs typeface="+mn-cs"/>
              </a:rPr>
              <a:t>Finding MS2 spectra with a precursor m/z X-52.91.</a:t>
            </a:r>
          </a:p>
        </p:txBody>
      </p:sp>
      <p:pic>
        <p:nvPicPr>
          <p:cNvPr id="3" name="Picture 2">
            <a:extLst>
              <a:ext uri="{FF2B5EF4-FFF2-40B4-BE49-F238E27FC236}">
                <a16:creationId xmlns:a16="http://schemas.microsoft.com/office/drawing/2014/main" id="{793227D4-7F70-324C-90CB-C53F3928BAF3}"/>
              </a:ext>
            </a:extLst>
          </p:cNvPr>
          <p:cNvPicPr>
            <a:picLocks noChangeAspect="1"/>
          </p:cNvPicPr>
          <p:nvPr/>
        </p:nvPicPr>
        <p:blipFill>
          <a:blip r:embed="rId3"/>
          <a:stretch>
            <a:fillRect/>
          </a:stretch>
        </p:blipFill>
        <p:spPr>
          <a:xfrm>
            <a:off x="1306322" y="4059130"/>
            <a:ext cx="3594862" cy="2638289"/>
          </a:xfrm>
          <a:prstGeom prst="rect">
            <a:avLst/>
          </a:prstGeom>
        </p:spPr>
      </p:pic>
    </p:spTree>
    <p:extLst>
      <p:ext uri="{BB962C8B-B14F-4D97-AF65-F5344CB8AC3E}">
        <p14:creationId xmlns:p14="http://schemas.microsoft.com/office/powerpoint/2010/main" val="252291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Diagram&#10;&#10;Description automatically generated">
            <a:extLst>
              <a:ext uri="{FF2B5EF4-FFF2-40B4-BE49-F238E27FC236}">
                <a16:creationId xmlns:a16="http://schemas.microsoft.com/office/drawing/2014/main" id="{9EA6AA7C-DFF6-2D4D-8935-B544A16A874E}"/>
              </a:ext>
            </a:extLst>
          </p:cNvPr>
          <p:cNvPicPr>
            <a:picLocks noChangeAspect="1"/>
          </p:cNvPicPr>
          <p:nvPr/>
        </p:nvPicPr>
        <p:blipFill rotWithShape="1">
          <a:blip r:embed="rId3"/>
          <a:srcRect l="2971" t="9202" r="2681" b="17247"/>
          <a:stretch/>
        </p:blipFill>
        <p:spPr>
          <a:xfrm>
            <a:off x="58161" y="1434151"/>
            <a:ext cx="8001663" cy="4747257"/>
          </a:xfrm>
          <a:prstGeom prst="rect">
            <a:avLst/>
          </a:prstGeom>
        </p:spPr>
      </p:pic>
      <p:sp>
        <p:nvSpPr>
          <p:cNvPr id="37" name="Text Box 3">
            <a:extLst>
              <a:ext uri="{FF2B5EF4-FFF2-40B4-BE49-F238E27FC236}">
                <a16:creationId xmlns:a16="http://schemas.microsoft.com/office/drawing/2014/main" id="{BD253774-41FB-6C4F-9529-26B55AD7F3E7}"/>
              </a:ext>
            </a:extLst>
          </p:cNvPr>
          <p:cNvSpPr txBox="1">
            <a:spLocks noChangeArrowheads="1"/>
          </p:cNvSpPr>
          <p:nvPr/>
        </p:nvSpPr>
        <p:spPr bwMode="auto">
          <a:xfrm>
            <a:off x="0" y="277349"/>
            <a:ext cx="11463867" cy="800219"/>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a:rPr>
              <a:t>Mining for new siderophores: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prstClr val="black"/>
                </a:solidFill>
                <a:effectLst/>
                <a:uLnTx/>
                <a:uFillTx/>
                <a:latin typeface="Avenir Book" panose="02000503020000020003" pitchFamily="2" charset="0"/>
                <a:ea typeface="+mn-ea"/>
                <a:cs typeface="Arial"/>
              </a:rPr>
              <a:t>Streptomyces </a:t>
            </a:r>
            <a:r>
              <a:rPr kumimoji="0" lang="en-US" sz="23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a:rPr>
              <a:t>strain project </a:t>
            </a:r>
            <a:r>
              <a:rPr kumimoji="0" lang="en-US" sz="2300" b="0" i="1" u="none" strike="noStrike" kern="1200" cap="none" spc="0" normalizeH="0" baseline="0" noProof="0" dirty="0">
                <a:ln>
                  <a:noFill/>
                </a:ln>
                <a:solidFill>
                  <a:prstClr val="black"/>
                </a:solidFill>
                <a:effectLst/>
                <a:uLnTx/>
                <a:uFillTx/>
                <a:latin typeface="Avenir Book" panose="02000503020000020003" pitchFamily="2" charset="0"/>
                <a:ea typeface="+mn-ea"/>
                <a:cs typeface="Arial"/>
              </a:rPr>
              <a:t>with</a:t>
            </a:r>
            <a:r>
              <a:rPr kumimoji="0" lang="en-US" sz="23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a:rPr>
              <a:t> and </a:t>
            </a:r>
            <a:r>
              <a:rPr kumimoji="0" lang="en-US" sz="2300" b="0" i="1" u="none" strike="noStrike" kern="1200" cap="none" spc="0" normalizeH="0" baseline="0" noProof="0" dirty="0">
                <a:ln>
                  <a:noFill/>
                </a:ln>
                <a:solidFill>
                  <a:prstClr val="black"/>
                </a:solidFill>
                <a:effectLst/>
                <a:uLnTx/>
                <a:uFillTx/>
                <a:latin typeface="Avenir Book" panose="02000503020000020003" pitchFamily="2" charset="0"/>
                <a:ea typeface="+mn-ea"/>
                <a:cs typeface="Arial"/>
              </a:rPr>
              <a:t>without</a:t>
            </a:r>
            <a:r>
              <a:rPr kumimoji="0" lang="en-US" sz="23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a:rPr>
              <a:t> iron infusion </a:t>
            </a:r>
          </a:p>
        </p:txBody>
      </p:sp>
      <p:sp>
        <p:nvSpPr>
          <p:cNvPr id="12" name="TextBox 11">
            <a:extLst>
              <a:ext uri="{FF2B5EF4-FFF2-40B4-BE49-F238E27FC236}">
                <a16:creationId xmlns:a16="http://schemas.microsoft.com/office/drawing/2014/main" id="{CF94B406-AE29-CC42-A527-A0E9273E5778}"/>
              </a:ext>
            </a:extLst>
          </p:cNvPr>
          <p:cNvSpPr txBox="1"/>
          <p:nvPr/>
        </p:nvSpPr>
        <p:spPr>
          <a:xfrm>
            <a:off x="58161" y="6512700"/>
            <a:ext cx="756919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https://</a:t>
            </a:r>
            <a:r>
              <a:rPr kumimoji="0" lang="en-US" sz="1400" b="0" i="0" u="none" strike="noStrike" kern="1200" cap="none" spc="0" normalizeH="0" baseline="0" noProof="0" dirty="0" err="1">
                <a:ln>
                  <a:noFill/>
                </a:ln>
                <a:solidFill>
                  <a:prstClr val="black"/>
                </a:solidFill>
                <a:effectLst/>
                <a:uLnTx/>
                <a:uFillTx/>
                <a:latin typeface="Avenir Book" panose="02000503020000020003" pitchFamily="2" charset="0"/>
                <a:ea typeface="+mn-ea"/>
                <a:cs typeface="+mn-cs"/>
              </a:rPr>
              <a:t>gnps.ucsd.edu</a:t>
            </a:r>
            <a:r>
              <a:rPr kumimoji="0" lang="en-US" sz="14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a:t>
            </a:r>
            <a:r>
              <a:rPr kumimoji="0" lang="en-US" sz="1400" b="0" i="0" u="none" strike="noStrike" kern="1200" cap="none" spc="0" normalizeH="0" baseline="0" noProof="0" dirty="0" err="1">
                <a:ln>
                  <a:noFill/>
                </a:ln>
                <a:solidFill>
                  <a:prstClr val="black"/>
                </a:solidFill>
                <a:effectLst/>
                <a:uLnTx/>
                <a:uFillTx/>
                <a:latin typeface="Avenir Book" panose="02000503020000020003" pitchFamily="2" charset="0"/>
                <a:ea typeface="+mn-ea"/>
                <a:cs typeface="+mn-cs"/>
              </a:rPr>
              <a:t>ProteoSAFe</a:t>
            </a:r>
            <a:r>
              <a:rPr kumimoji="0" lang="en-US" sz="14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a:t>
            </a:r>
            <a:r>
              <a:rPr kumimoji="0" lang="en-US" sz="1400" b="0" i="0" u="none" strike="noStrike" kern="1200" cap="none" spc="0" normalizeH="0" baseline="0" noProof="0" dirty="0" err="1">
                <a:ln>
                  <a:noFill/>
                </a:ln>
                <a:solidFill>
                  <a:prstClr val="black"/>
                </a:solidFill>
                <a:effectLst/>
                <a:uLnTx/>
                <a:uFillTx/>
                <a:latin typeface="Avenir Book" panose="02000503020000020003" pitchFamily="2" charset="0"/>
                <a:ea typeface="+mn-ea"/>
                <a:cs typeface="+mn-cs"/>
              </a:rPr>
              <a:t>status.jsp?task</a:t>
            </a:r>
            <a:r>
              <a:rPr kumimoji="0" lang="en-US" sz="14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=02e2bcdbfe7a4c538db00d741680eb02</a:t>
            </a:r>
          </a:p>
        </p:txBody>
      </p:sp>
      <p:sp>
        <p:nvSpPr>
          <p:cNvPr id="11" name="TextBox 10">
            <a:extLst>
              <a:ext uri="{FF2B5EF4-FFF2-40B4-BE49-F238E27FC236}">
                <a16:creationId xmlns:a16="http://schemas.microsoft.com/office/drawing/2014/main" id="{29FC65ED-57F1-1545-B5F4-F7A7C39A0EC7}"/>
              </a:ext>
            </a:extLst>
          </p:cNvPr>
          <p:cNvSpPr txBox="1"/>
          <p:nvPr/>
        </p:nvSpPr>
        <p:spPr>
          <a:xfrm>
            <a:off x="8449733" y="2594804"/>
            <a:ext cx="3522134"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Obtain MS2s of known siderophores to add to GNPS library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Discover new metal-binding compounds</a:t>
            </a:r>
          </a:p>
        </p:txBody>
      </p:sp>
      <p:grpSp>
        <p:nvGrpSpPr>
          <p:cNvPr id="15" name="Group 14">
            <a:extLst>
              <a:ext uri="{FF2B5EF4-FFF2-40B4-BE49-F238E27FC236}">
                <a16:creationId xmlns:a16="http://schemas.microsoft.com/office/drawing/2014/main" id="{3AED4079-05AA-0640-975E-1AEA7ED17140}"/>
              </a:ext>
            </a:extLst>
          </p:cNvPr>
          <p:cNvGrpSpPr/>
          <p:nvPr/>
        </p:nvGrpSpPr>
        <p:grpSpPr>
          <a:xfrm>
            <a:off x="5339243" y="4458475"/>
            <a:ext cx="3982178" cy="1911493"/>
            <a:chOff x="6616699" y="4758267"/>
            <a:chExt cx="3982178" cy="1911493"/>
          </a:xfrm>
        </p:grpSpPr>
        <p:pic>
          <p:nvPicPr>
            <p:cNvPr id="7" name="Picture 6" descr="Diagram&#10;&#10;Description automatically generated">
              <a:extLst>
                <a:ext uri="{FF2B5EF4-FFF2-40B4-BE49-F238E27FC236}">
                  <a16:creationId xmlns:a16="http://schemas.microsoft.com/office/drawing/2014/main" id="{60FD87E6-05D0-E646-9EC7-29953B9DC453}"/>
                </a:ext>
              </a:extLst>
            </p:cNvPr>
            <p:cNvPicPr>
              <a:picLocks noChangeAspect="1"/>
            </p:cNvPicPr>
            <p:nvPr/>
          </p:nvPicPr>
          <p:blipFill rotWithShape="1">
            <a:blip r:embed="rId4"/>
            <a:srcRect l="15053" t="5851" r="78781" b="89083"/>
            <a:stretch/>
          </p:blipFill>
          <p:spPr>
            <a:xfrm>
              <a:off x="6633634" y="4861617"/>
              <a:ext cx="609826" cy="348150"/>
            </a:xfrm>
            <a:prstGeom prst="ellipse">
              <a:avLst/>
            </a:prstGeom>
          </p:spPr>
        </p:pic>
        <p:pic>
          <p:nvPicPr>
            <p:cNvPr id="8" name="Picture 7" descr="Diagram&#10;&#10;Description automatically generated">
              <a:extLst>
                <a:ext uri="{FF2B5EF4-FFF2-40B4-BE49-F238E27FC236}">
                  <a16:creationId xmlns:a16="http://schemas.microsoft.com/office/drawing/2014/main" id="{57149B46-D2E1-B14C-9AF8-8ADE19825E81}"/>
                </a:ext>
              </a:extLst>
            </p:cNvPr>
            <p:cNvPicPr>
              <a:picLocks noChangeAspect="1"/>
            </p:cNvPicPr>
            <p:nvPr/>
          </p:nvPicPr>
          <p:blipFill rotWithShape="1">
            <a:blip r:embed="rId4"/>
            <a:srcRect l="48947" t="56023" r="45451" b="37870"/>
            <a:stretch/>
          </p:blipFill>
          <p:spPr>
            <a:xfrm>
              <a:off x="6702083" y="5328871"/>
              <a:ext cx="560126" cy="424329"/>
            </a:xfrm>
            <a:prstGeom prst="rect">
              <a:avLst/>
            </a:prstGeom>
          </p:spPr>
        </p:pic>
        <p:sp>
          <p:nvSpPr>
            <p:cNvPr id="6" name="TextBox 5">
              <a:extLst>
                <a:ext uri="{FF2B5EF4-FFF2-40B4-BE49-F238E27FC236}">
                  <a16:creationId xmlns:a16="http://schemas.microsoft.com/office/drawing/2014/main" id="{743CE0D9-622E-5842-AB9C-2B04C05166F7}"/>
                </a:ext>
              </a:extLst>
            </p:cNvPr>
            <p:cNvSpPr txBox="1"/>
            <p:nvPr/>
          </p:nvSpPr>
          <p:spPr>
            <a:xfrm>
              <a:off x="7243459" y="4846478"/>
              <a:ext cx="3195142"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Annotated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Unannotated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Unannotated, but exact mass found in Siderophore Base</a:t>
              </a:r>
            </a:p>
          </p:txBody>
        </p:sp>
        <p:sp>
          <p:nvSpPr>
            <p:cNvPr id="9" name="Rectangle 8">
              <a:extLst>
                <a:ext uri="{FF2B5EF4-FFF2-40B4-BE49-F238E27FC236}">
                  <a16:creationId xmlns:a16="http://schemas.microsoft.com/office/drawing/2014/main" id="{C048E2D1-1D4D-BE45-A8AB-7D17D3288EBC}"/>
                </a:ext>
              </a:extLst>
            </p:cNvPr>
            <p:cNvSpPr/>
            <p:nvPr/>
          </p:nvSpPr>
          <p:spPr>
            <a:xfrm>
              <a:off x="6616699" y="4758267"/>
              <a:ext cx="3982178" cy="1911493"/>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descr="Diagram&#10;&#10;Description automatically generated">
              <a:extLst>
                <a:ext uri="{FF2B5EF4-FFF2-40B4-BE49-F238E27FC236}">
                  <a16:creationId xmlns:a16="http://schemas.microsoft.com/office/drawing/2014/main" id="{CE006CAD-68A7-094D-AD7F-1B9A7DE0E669}"/>
                </a:ext>
              </a:extLst>
            </p:cNvPr>
            <p:cNvPicPr>
              <a:picLocks noChangeAspect="1"/>
            </p:cNvPicPr>
            <p:nvPr/>
          </p:nvPicPr>
          <p:blipFill rotWithShape="1">
            <a:blip r:embed="rId3"/>
            <a:srcRect l="57302" t="74237" r="37188" b="20624"/>
            <a:stretch/>
          </p:blipFill>
          <p:spPr>
            <a:xfrm>
              <a:off x="6690809" y="5922109"/>
              <a:ext cx="565968" cy="401695"/>
            </a:xfrm>
            <a:prstGeom prst="rect">
              <a:avLst/>
            </a:prstGeom>
          </p:spPr>
        </p:pic>
      </p:grpSp>
      <p:pic>
        <p:nvPicPr>
          <p:cNvPr id="18" name="Picture 17">
            <a:extLst>
              <a:ext uri="{FF2B5EF4-FFF2-40B4-BE49-F238E27FC236}">
                <a16:creationId xmlns:a16="http://schemas.microsoft.com/office/drawing/2014/main" id="{79270EC8-E580-3C4D-B1D1-D7ED346C4F15}"/>
              </a:ext>
            </a:extLst>
          </p:cNvPr>
          <p:cNvPicPr>
            <a:picLocks noChangeAspect="1"/>
          </p:cNvPicPr>
          <p:nvPr/>
        </p:nvPicPr>
        <p:blipFill>
          <a:blip r:embed="rId5"/>
          <a:stretch>
            <a:fillRect/>
          </a:stretch>
        </p:blipFill>
        <p:spPr>
          <a:xfrm>
            <a:off x="9780107" y="135466"/>
            <a:ext cx="2285999" cy="1539478"/>
          </a:xfrm>
          <a:prstGeom prst="rect">
            <a:avLst/>
          </a:prstGeom>
        </p:spPr>
      </p:pic>
    </p:spTree>
    <p:extLst>
      <p:ext uri="{BB962C8B-B14F-4D97-AF65-F5344CB8AC3E}">
        <p14:creationId xmlns:p14="http://schemas.microsoft.com/office/powerpoint/2010/main" val="199172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4E39524-3670-254E-829B-7D81DA52AE7C}"/>
              </a:ext>
            </a:extLst>
          </p:cNvPr>
          <p:cNvSpPr>
            <a:spLocks noGrp="1"/>
          </p:cNvSpPr>
          <p:nvPr>
            <p:ph type="ctrTitle"/>
          </p:nvPr>
        </p:nvSpPr>
        <p:spPr>
          <a:xfrm>
            <a:off x="934571" y="2655751"/>
            <a:ext cx="10596282" cy="1546400"/>
          </a:xfrm>
        </p:spPr>
        <p:txBody>
          <a:bodyPr/>
          <a:lstStyle/>
          <a:p>
            <a:r>
              <a:rPr lang="en-US" b="1" dirty="0"/>
              <a:t>Session 8: Outlook toward integrative omics mining</a:t>
            </a:r>
          </a:p>
        </p:txBody>
      </p:sp>
    </p:spTree>
    <p:extLst>
      <p:ext uri="{BB962C8B-B14F-4D97-AF65-F5344CB8AC3E}">
        <p14:creationId xmlns:p14="http://schemas.microsoft.com/office/powerpoint/2010/main" val="9792647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593E6B-1DCF-45DB-A9AB-FDBDF635E7A7}"/>
              </a:ext>
            </a:extLst>
          </p:cNvPr>
          <p:cNvSpPr>
            <a:spLocks noGrp="1"/>
          </p:cNvSpPr>
          <p:nvPr>
            <p:ph type="title"/>
          </p:nvPr>
        </p:nvSpPr>
        <p:spPr/>
        <p:txBody>
          <a:bodyPr/>
          <a:lstStyle/>
          <a:p>
            <a:r>
              <a:rPr lang="en-US" sz="3600" b="1" dirty="0" err="1">
                <a:solidFill>
                  <a:schemeClr val="bg1"/>
                </a:solidFill>
              </a:rPr>
              <a:t>iPRESTO</a:t>
            </a:r>
            <a:r>
              <a:rPr lang="en-US" sz="3600" b="1" dirty="0">
                <a:solidFill>
                  <a:schemeClr val="bg1"/>
                </a:solidFill>
              </a:rPr>
              <a:t> for substructure prediction</a:t>
            </a:r>
            <a:endParaRPr lang="en-US" b="1" dirty="0">
              <a:solidFill>
                <a:schemeClr val="bg1"/>
              </a:solidFill>
            </a:endParaRPr>
          </a:p>
        </p:txBody>
      </p:sp>
      <p:sp>
        <p:nvSpPr>
          <p:cNvPr id="2" name="Slide Number Placeholder 1">
            <a:extLst>
              <a:ext uri="{FF2B5EF4-FFF2-40B4-BE49-F238E27FC236}">
                <a16:creationId xmlns:a16="http://schemas.microsoft.com/office/drawing/2014/main" id="{9BFFE4E5-827D-45D5-AA2C-265EF4E01390}"/>
              </a:ext>
            </a:extLst>
          </p:cNvPr>
          <p:cNvSpPr>
            <a:spLocks noGrp="1"/>
          </p:cNvSpPr>
          <p:nvPr>
            <p:ph type="sldNum" sz="quarter" idx="12"/>
          </p:nvPr>
        </p:nvSpPr>
        <p:spPr/>
        <p:txBody>
          <a:bodyPr/>
          <a:lstStyle/>
          <a:p>
            <a:fld id="{00000000-1234-1234-1234-123412341234}" type="slidenum">
              <a:rPr lang="en" smtClean="0"/>
              <a:pPr/>
              <a:t>45</a:t>
            </a:fld>
            <a:endParaRPr lang="en"/>
          </a:p>
        </p:txBody>
      </p:sp>
      <p:pic>
        <p:nvPicPr>
          <p:cNvPr id="6" name="Picture 5">
            <a:extLst>
              <a:ext uri="{FF2B5EF4-FFF2-40B4-BE49-F238E27FC236}">
                <a16:creationId xmlns:a16="http://schemas.microsoft.com/office/drawing/2014/main" id="{A3989E3B-A201-49BE-9CE5-5B3BBC8B40A4}"/>
              </a:ext>
            </a:extLst>
          </p:cNvPr>
          <p:cNvPicPr>
            <a:picLocks noChangeAspect="1"/>
          </p:cNvPicPr>
          <p:nvPr/>
        </p:nvPicPr>
        <p:blipFill>
          <a:blip r:embed="rId3"/>
          <a:stretch>
            <a:fillRect/>
          </a:stretch>
        </p:blipFill>
        <p:spPr>
          <a:xfrm>
            <a:off x="1914258" y="2300231"/>
            <a:ext cx="8867686" cy="3365287"/>
          </a:xfrm>
          <a:prstGeom prst="rect">
            <a:avLst/>
          </a:prstGeom>
        </p:spPr>
      </p:pic>
      <p:sp>
        <p:nvSpPr>
          <p:cNvPr id="7" name="TextBox 6">
            <a:extLst>
              <a:ext uri="{FF2B5EF4-FFF2-40B4-BE49-F238E27FC236}">
                <a16:creationId xmlns:a16="http://schemas.microsoft.com/office/drawing/2014/main" id="{B160A121-C062-461D-B788-471BF10888B7}"/>
              </a:ext>
            </a:extLst>
          </p:cNvPr>
          <p:cNvSpPr txBox="1"/>
          <p:nvPr/>
        </p:nvSpPr>
        <p:spPr>
          <a:xfrm>
            <a:off x="7358742" y="6581001"/>
            <a:ext cx="6096000" cy="276999"/>
          </a:xfrm>
          <a:prstGeom prst="rect">
            <a:avLst/>
          </a:prstGeom>
          <a:noFill/>
        </p:spPr>
        <p:txBody>
          <a:bodyPr wrap="square">
            <a:spAutoFit/>
          </a:bodyPr>
          <a:lstStyle/>
          <a:p>
            <a:pPr defTabSz="1219170">
              <a:buClr>
                <a:srgbClr val="000000"/>
              </a:buClr>
            </a:pPr>
            <a:r>
              <a:rPr lang="en-US" sz="1200" kern="0" dirty="0" err="1">
                <a:solidFill>
                  <a:srgbClr val="000000"/>
                </a:solidFill>
                <a:latin typeface="PT Serif" panose="020A0603040505020204" pitchFamily="18" charset="0"/>
                <a:cs typeface="Arial"/>
                <a:sym typeface="Arial"/>
              </a:rPr>
              <a:t>Louwen</a:t>
            </a:r>
            <a:r>
              <a:rPr lang="en-US" sz="1200" kern="0" dirty="0">
                <a:solidFill>
                  <a:srgbClr val="000000"/>
                </a:solidFill>
                <a:latin typeface="PT Serif" panose="020A0603040505020204" pitchFamily="18" charset="0"/>
                <a:cs typeface="Arial"/>
                <a:sym typeface="Arial"/>
              </a:rPr>
              <a:t> </a:t>
            </a:r>
            <a:r>
              <a:rPr lang="en-US" sz="1200" i="1" kern="0" dirty="0">
                <a:solidFill>
                  <a:srgbClr val="000000"/>
                </a:solidFill>
                <a:latin typeface="PT Serif" panose="020A0603040505020204" pitchFamily="18" charset="0"/>
                <a:cs typeface="Arial"/>
                <a:sym typeface="Arial"/>
              </a:rPr>
              <a:t>et al.</a:t>
            </a:r>
            <a:r>
              <a:rPr lang="en-US" sz="1200" kern="0" dirty="0">
                <a:solidFill>
                  <a:srgbClr val="000000"/>
                </a:solidFill>
                <a:latin typeface="PT Serif" panose="020A0603040505020204" pitchFamily="18" charset="0"/>
                <a:cs typeface="Arial"/>
                <a:sym typeface="Arial"/>
              </a:rPr>
              <a:t>, PLOS Computational Biology, </a:t>
            </a:r>
            <a:r>
              <a:rPr lang="en-US" sz="1200" b="1" kern="0" dirty="0">
                <a:solidFill>
                  <a:srgbClr val="000000"/>
                </a:solidFill>
                <a:latin typeface="PT Serif" panose="020A0603040505020204" pitchFamily="18" charset="0"/>
                <a:cs typeface="Arial"/>
                <a:sym typeface="Arial"/>
              </a:rPr>
              <a:t>2023</a:t>
            </a:r>
            <a:r>
              <a:rPr lang="en-US" sz="1200" kern="0" dirty="0">
                <a:solidFill>
                  <a:srgbClr val="000000"/>
                </a:solidFill>
                <a:latin typeface="PT Serif" panose="020A0603040505020204" pitchFamily="18" charset="0"/>
                <a:cs typeface="Arial"/>
                <a:sym typeface="Arial"/>
              </a:rPr>
              <a:t>;19(2), e1010462</a:t>
            </a:r>
          </a:p>
        </p:txBody>
      </p:sp>
    </p:spTree>
    <p:extLst>
      <p:ext uri="{BB962C8B-B14F-4D97-AF65-F5344CB8AC3E}">
        <p14:creationId xmlns:p14="http://schemas.microsoft.com/office/powerpoint/2010/main" val="11331474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34855-26A5-4482-A66A-17935791B354}"/>
              </a:ext>
            </a:extLst>
          </p:cNvPr>
          <p:cNvSpPr>
            <a:spLocks noGrp="1"/>
          </p:cNvSpPr>
          <p:nvPr>
            <p:ph type="title"/>
          </p:nvPr>
        </p:nvSpPr>
        <p:spPr/>
        <p:txBody>
          <a:bodyPr/>
          <a:lstStyle/>
          <a:p>
            <a:r>
              <a:rPr lang="en-US" sz="2400" b="1" dirty="0" err="1">
                <a:solidFill>
                  <a:schemeClr val="bg1"/>
                </a:solidFill>
              </a:rPr>
              <a:t>iPRESTO</a:t>
            </a:r>
            <a:r>
              <a:rPr lang="en-US" sz="2400" b="1" dirty="0">
                <a:solidFill>
                  <a:schemeClr val="bg1"/>
                </a:solidFill>
              </a:rPr>
              <a:t> can identify BGCs of orphan metabolites through sub-cluster presence</a:t>
            </a:r>
          </a:p>
        </p:txBody>
      </p:sp>
      <p:sp>
        <p:nvSpPr>
          <p:cNvPr id="4" name="Slide Number Placeholder 3">
            <a:extLst>
              <a:ext uri="{FF2B5EF4-FFF2-40B4-BE49-F238E27FC236}">
                <a16:creationId xmlns:a16="http://schemas.microsoft.com/office/drawing/2014/main" id="{09436611-B100-489F-BB59-827AB9D410B4}"/>
              </a:ext>
            </a:extLst>
          </p:cNvPr>
          <p:cNvSpPr>
            <a:spLocks noGrp="1"/>
          </p:cNvSpPr>
          <p:nvPr>
            <p:ph type="sldNum" sz="quarter" idx="12"/>
          </p:nvPr>
        </p:nvSpPr>
        <p:spPr/>
        <p:txBody>
          <a:bodyPr/>
          <a:lstStyle/>
          <a:p>
            <a:fld id="{E1709856-29CB-4854-8366-9CB25EED17F5}" type="slidenum">
              <a:rPr lang="en-US" smtClean="0"/>
              <a:t>46</a:t>
            </a:fld>
            <a:endParaRPr lang="en-US"/>
          </a:p>
        </p:txBody>
      </p:sp>
      <p:pic>
        <p:nvPicPr>
          <p:cNvPr id="6" name="Picture 5">
            <a:extLst>
              <a:ext uri="{FF2B5EF4-FFF2-40B4-BE49-F238E27FC236}">
                <a16:creationId xmlns:a16="http://schemas.microsoft.com/office/drawing/2014/main" id="{E0FA3783-1460-43AF-B59C-F8970B1B9C9E}"/>
              </a:ext>
            </a:extLst>
          </p:cNvPr>
          <p:cNvPicPr>
            <a:picLocks noChangeAspect="1"/>
          </p:cNvPicPr>
          <p:nvPr/>
        </p:nvPicPr>
        <p:blipFill>
          <a:blip r:embed="rId3"/>
          <a:stretch>
            <a:fillRect/>
          </a:stretch>
        </p:blipFill>
        <p:spPr>
          <a:xfrm>
            <a:off x="6367540" y="2774018"/>
            <a:ext cx="5333990" cy="2526305"/>
          </a:xfrm>
          <a:prstGeom prst="rect">
            <a:avLst/>
          </a:prstGeom>
        </p:spPr>
      </p:pic>
      <p:pic>
        <p:nvPicPr>
          <p:cNvPr id="9" name="Picture 8">
            <a:extLst>
              <a:ext uri="{FF2B5EF4-FFF2-40B4-BE49-F238E27FC236}">
                <a16:creationId xmlns:a16="http://schemas.microsoft.com/office/drawing/2014/main" id="{51B92CC3-B83C-4160-ADA6-DF7DB561A6EC}"/>
              </a:ext>
            </a:extLst>
          </p:cNvPr>
          <p:cNvPicPr>
            <a:picLocks noChangeAspect="1"/>
          </p:cNvPicPr>
          <p:nvPr/>
        </p:nvPicPr>
        <p:blipFill>
          <a:blip r:embed="rId4"/>
          <a:stretch>
            <a:fillRect/>
          </a:stretch>
        </p:blipFill>
        <p:spPr>
          <a:xfrm>
            <a:off x="490470" y="2026957"/>
            <a:ext cx="5723825" cy="4165804"/>
          </a:xfrm>
          <a:prstGeom prst="rect">
            <a:avLst/>
          </a:prstGeom>
        </p:spPr>
      </p:pic>
      <p:pic>
        <p:nvPicPr>
          <p:cNvPr id="1026" name="Picture 2" descr="The Natural Products Atlas · GitHub">
            <a:extLst>
              <a:ext uri="{FF2B5EF4-FFF2-40B4-BE49-F238E27FC236}">
                <a16:creationId xmlns:a16="http://schemas.microsoft.com/office/drawing/2014/main" id="{88BDBF95-9F93-4F36-946D-63629C8544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1435" y="2163877"/>
            <a:ext cx="840237" cy="84023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2BAA96A-FDB6-488E-9D36-0B2D5493A952}"/>
              </a:ext>
            </a:extLst>
          </p:cNvPr>
          <p:cNvSpPr txBox="1"/>
          <p:nvPr/>
        </p:nvSpPr>
        <p:spPr>
          <a:xfrm>
            <a:off x="7358742" y="6581001"/>
            <a:ext cx="6096000" cy="276999"/>
          </a:xfrm>
          <a:prstGeom prst="rect">
            <a:avLst/>
          </a:prstGeom>
          <a:noFill/>
        </p:spPr>
        <p:txBody>
          <a:bodyPr wrap="square">
            <a:spAutoFit/>
          </a:bodyPr>
          <a:lstStyle/>
          <a:p>
            <a:pPr defTabSz="1219170">
              <a:buClr>
                <a:srgbClr val="000000"/>
              </a:buClr>
            </a:pPr>
            <a:r>
              <a:rPr lang="en-US" sz="1200" kern="0" dirty="0" err="1">
                <a:solidFill>
                  <a:srgbClr val="000000"/>
                </a:solidFill>
                <a:latin typeface="PT Serif" panose="020A0603040505020204" pitchFamily="18" charset="0"/>
                <a:cs typeface="Arial"/>
                <a:sym typeface="Arial"/>
              </a:rPr>
              <a:t>Louwen</a:t>
            </a:r>
            <a:r>
              <a:rPr lang="en-US" sz="1200" kern="0" dirty="0">
                <a:solidFill>
                  <a:srgbClr val="000000"/>
                </a:solidFill>
                <a:latin typeface="PT Serif" panose="020A0603040505020204" pitchFamily="18" charset="0"/>
                <a:cs typeface="Arial"/>
                <a:sym typeface="Arial"/>
              </a:rPr>
              <a:t> </a:t>
            </a:r>
            <a:r>
              <a:rPr lang="en-US" sz="1200" i="1" kern="0" dirty="0">
                <a:solidFill>
                  <a:srgbClr val="000000"/>
                </a:solidFill>
                <a:latin typeface="PT Serif" panose="020A0603040505020204" pitchFamily="18" charset="0"/>
                <a:cs typeface="Arial"/>
                <a:sym typeface="Arial"/>
              </a:rPr>
              <a:t>et al.</a:t>
            </a:r>
            <a:r>
              <a:rPr lang="en-US" sz="1200" kern="0" dirty="0">
                <a:solidFill>
                  <a:srgbClr val="000000"/>
                </a:solidFill>
                <a:latin typeface="PT Serif" panose="020A0603040505020204" pitchFamily="18" charset="0"/>
                <a:cs typeface="Arial"/>
                <a:sym typeface="Arial"/>
              </a:rPr>
              <a:t>, PLOS Computational Biology, </a:t>
            </a:r>
            <a:r>
              <a:rPr lang="en-US" sz="1200" b="1" kern="0" dirty="0">
                <a:solidFill>
                  <a:srgbClr val="000000"/>
                </a:solidFill>
                <a:latin typeface="PT Serif" panose="020A0603040505020204" pitchFamily="18" charset="0"/>
                <a:cs typeface="Arial"/>
                <a:sym typeface="Arial"/>
              </a:rPr>
              <a:t>2023</a:t>
            </a:r>
            <a:r>
              <a:rPr lang="en-US" sz="1200" kern="0" dirty="0">
                <a:solidFill>
                  <a:srgbClr val="000000"/>
                </a:solidFill>
                <a:latin typeface="PT Serif" panose="020A0603040505020204" pitchFamily="18" charset="0"/>
                <a:cs typeface="Arial"/>
                <a:sym typeface="Arial"/>
              </a:rPr>
              <a:t>;19(2), e1010462</a:t>
            </a:r>
          </a:p>
        </p:txBody>
      </p:sp>
    </p:spTree>
    <p:extLst>
      <p:ext uri="{BB962C8B-B14F-4D97-AF65-F5344CB8AC3E}">
        <p14:creationId xmlns:p14="http://schemas.microsoft.com/office/powerpoint/2010/main" val="25562873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D1C6ACF-EC32-3D40-9ABD-67824083E2B2}"/>
              </a:ext>
            </a:extLst>
          </p:cNvPr>
          <p:cNvPicPr>
            <a:picLocks noChangeAspect="1"/>
          </p:cNvPicPr>
          <p:nvPr/>
        </p:nvPicPr>
        <p:blipFill>
          <a:blip r:embed="rId2"/>
          <a:stretch>
            <a:fillRect/>
          </a:stretch>
        </p:blipFill>
        <p:spPr>
          <a:xfrm>
            <a:off x="1524000" y="452011"/>
            <a:ext cx="9144000" cy="5953978"/>
          </a:xfrm>
          <a:prstGeom prst="rect">
            <a:avLst/>
          </a:prstGeom>
        </p:spPr>
      </p:pic>
    </p:spTree>
    <p:extLst>
      <p:ext uri="{BB962C8B-B14F-4D97-AF65-F5344CB8AC3E}">
        <p14:creationId xmlns:p14="http://schemas.microsoft.com/office/powerpoint/2010/main" val="31801207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5">
            <a:extLst>
              <a:ext uri="{FF2B5EF4-FFF2-40B4-BE49-F238E27FC236}">
                <a16:creationId xmlns:a16="http://schemas.microsoft.com/office/drawing/2014/main" id="{2C3D71C1-79BA-CE44-9326-98AB002973C4}"/>
              </a:ext>
            </a:extLst>
          </p:cNvPr>
          <p:cNvSpPr txBox="1">
            <a:spLocks/>
          </p:cNvSpPr>
          <p:nvPr/>
        </p:nvSpPr>
        <p:spPr>
          <a:xfrm>
            <a:off x="1929841" y="199332"/>
            <a:ext cx="7965583" cy="390902"/>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uClr>
                <a:srgbClr val="000000"/>
              </a:buClr>
            </a:pPr>
            <a:r>
              <a:rPr lang="en-US" sz="2000" b="1" dirty="0">
                <a:solidFill>
                  <a:srgbClr val="000000"/>
                </a:solidFill>
                <a:latin typeface="Arial"/>
                <a:sym typeface="Arial"/>
              </a:rPr>
              <a:t>MolNetEnhancer increases chemical structural information obtained for </a:t>
            </a:r>
            <a:r>
              <a:rPr lang="en-US" sz="2000" b="1" i="1" dirty="0">
                <a:solidFill>
                  <a:srgbClr val="000000"/>
                </a:solidFill>
                <a:latin typeface="Arial"/>
                <a:sym typeface="Arial"/>
              </a:rPr>
              <a:t>Euphorbia</a:t>
            </a:r>
            <a:r>
              <a:rPr lang="en-US" sz="2000" b="1" dirty="0">
                <a:solidFill>
                  <a:srgbClr val="000000"/>
                </a:solidFill>
                <a:latin typeface="Arial"/>
                <a:sym typeface="Arial"/>
              </a:rPr>
              <a:t> specialized metabolites.</a:t>
            </a:r>
            <a:endParaRPr lang="nl-NL" sz="2000" b="1" dirty="0">
              <a:solidFill>
                <a:srgbClr val="000000"/>
              </a:solidFill>
              <a:latin typeface="Arial"/>
              <a:sym typeface="Arial"/>
            </a:endParaRPr>
          </a:p>
        </p:txBody>
      </p:sp>
      <p:sp>
        <p:nvSpPr>
          <p:cNvPr id="2" name="Rechthoek 1">
            <a:extLst>
              <a:ext uri="{FF2B5EF4-FFF2-40B4-BE49-F238E27FC236}">
                <a16:creationId xmlns:a16="http://schemas.microsoft.com/office/drawing/2014/main" id="{C588311B-974D-3047-BF31-C48A9D4092B1}"/>
              </a:ext>
            </a:extLst>
          </p:cNvPr>
          <p:cNvSpPr/>
          <p:nvPr/>
        </p:nvSpPr>
        <p:spPr>
          <a:xfrm>
            <a:off x="6608093" y="5815271"/>
            <a:ext cx="3932487" cy="338554"/>
          </a:xfrm>
          <a:prstGeom prst="rect">
            <a:avLst/>
          </a:prstGeom>
        </p:spPr>
        <p:txBody>
          <a:bodyPr wrap="none">
            <a:spAutoFit/>
          </a:bodyPr>
          <a:lstStyle/>
          <a:p>
            <a:pPr>
              <a:buClr>
                <a:srgbClr val="000000"/>
              </a:buClr>
            </a:pPr>
            <a:r>
              <a:rPr lang="en-US" sz="1600" b="1" kern="0" dirty="0">
                <a:solidFill>
                  <a:srgbClr val="000000"/>
                </a:solidFill>
                <a:latin typeface="Arial"/>
                <a:cs typeface="Arial"/>
                <a:sym typeface="Arial"/>
                <a:hlinkClick r:id="rId2"/>
              </a:rPr>
              <a:t>Ernst et al., </a:t>
            </a:r>
            <a:r>
              <a:rPr lang="en-US" sz="1600" b="1" i="1" kern="0" dirty="0">
                <a:solidFill>
                  <a:srgbClr val="000000"/>
                </a:solidFill>
                <a:latin typeface="Arial"/>
                <a:cs typeface="Arial"/>
                <a:sym typeface="Arial"/>
                <a:hlinkClick r:id="rId2"/>
              </a:rPr>
              <a:t>Metabolites</a:t>
            </a:r>
            <a:r>
              <a:rPr lang="en-US" sz="1600" b="1" kern="0" dirty="0">
                <a:solidFill>
                  <a:srgbClr val="000000"/>
                </a:solidFill>
                <a:latin typeface="Arial"/>
                <a:cs typeface="Arial"/>
                <a:sym typeface="Arial"/>
                <a:hlinkClick r:id="rId2"/>
              </a:rPr>
              <a:t> 2019, </a:t>
            </a:r>
            <a:r>
              <a:rPr lang="en-US" sz="1600" b="1" i="1" kern="0" dirty="0">
                <a:solidFill>
                  <a:srgbClr val="000000"/>
                </a:solidFill>
                <a:latin typeface="Arial"/>
                <a:cs typeface="Arial"/>
                <a:sym typeface="Arial"/>
                <a:hlinkClick r:id="rId2"/>
              </a:rPr>
              <a:t>9</a:t>
            </a:r>
            <a:r>
              <a:rPr lang="en-US" sz="1600" b="1" kern="0" dirty="0">
                <a:solidFill>
                  <a:srgbClr val="000000"/>
                </a:solidFill>
                <a:latin typeface="Arial"/>
                <a:cs typeface="Arial"/>
                <a:sym typeface="Arial"/>
                <a:hlinkClick r:id="rId2"/>
              </a:rPr>
              <a:t>(7), 144</a:t>
            </a:r>
            <a:endParaRPr lang="en-US" sz="1600" b="1" kern="0" dirty="0">
              <a:solidFill>
                <a:srgbClr val="000000"/>
              </a:solidFill>
              <a:latin typeface="Arial"/>
              <a:cs typeface="Arial"/>
              <a:sym typeface="Arial"/>
            </a:endParaRPr>
          </a:p>
        </p:txBody>
      </p:sp>
      <p:sp>
        <p:nvSpPr>
          <p:cNvPr id="4" name="Rechthoek 3">
            <a:extLst>
              <a:ext uri="{FF2B5EF4-FFF2-40B4-BE49-F238E27FC236}">
                <a16:creationId xmlns:a16="http://schemas.microsoft.com/office/drawing/2014/main" id="{87F1BA93-F922-E54C-BBA1-CE06D6E4B27A}"/>
              </a:ext>
            </a:extLst>
          </p:cNvPr>
          <p:cNvSpPr/>
          <p:nvPr/>
        </p:nvSpPr>
        <p:spPr>
          <a:xfrm>
            <a:off x="1524001" y="6462076"/>
            <a:ext cx="3147015" cy="230832"/>
          </a:xfrm>
          <a:prstGeom prst="rect">
            <a:avLst/>
          </a:prstGeom>
        </p:spPr>
        <p:txBody>
          <a:bodyPr wrap="none">
            <a:spAutoFit/>
          </a:bodyPr>
          <a:lstStyle/>
          <a:p>
            <a:pPr>
              <a:buClr>
                <a:srgbClr val="000000"/>
              </a:buClr>
            </a:pPr>
            <a:r>
              <a:rPr lang="en-US" sz="900" b="1" kern="0" dirty="0">
                <a:solidFill>
                  <a:srgbClr val="7030A0"/>
                </a:solidFill>
                <a:latin typeface="Arial"/>
                <a:cs typeface="Arial"/>
                <a:sym typeface="Arial"/>
              </a:rPr>
              <a:t>https://</a:t>
            </a:r>
            <a:r>
              <a:rPr lang="en-US" sz="900" b="1" kern="0" dirty="0" err="1">
                <a:solidFill>
                  <a:srgbClr val="7030A0"/>
                </a:solidFill>
                <a:latin typeface="Arial"/>
                <a:cs typeface="Arial"/>
                <a:sym typeface="Arial"/>
              </a:rPr>
              <a:t>github.com</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madeleineernst</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pyMolNetEnhancer</a:t>
            </a:r>
            <a:endParaRPr lang="en-US" sz="900" b="1" kern="0" dirty="0">
              <a:solidFill>
                <a:srgbClr val="7030A0"/>
              </a:solidFill>
              <a:latin typeface="Arial"/>
              <a:cs typeface="Arial"/>
              <a:sym typeface="Arial"/>
            </a:endParaRPr>
          </a:p>
        </p:txBody>
      </p:sp>
      <p:sp>
        <p:nvSpPr>
          <p:cNvPr id="5" name="Rechthoek 4">
            <a:extLst>
              <a:ext uri="{FF2B5EF4-FFF2-40B4-BE49-F238E27FC236}">
                <a16:creationId xmlns:a16="http://schemas.microsoft.com/office/drawing/2014/main" id="{9FA4AA4F-4C5A-5143-BD85-5C8816EC2242}"/>
              </a:ext>
            </a:extLst>
          </p:cNvPr>
          <p:cNvSpPr/>
          <p:nvPr/>
        </p:nvSpPr>
        <p:spPr>
          <a:xfrm>
            <a:off x="1524001" y="6615895"/>
            <a:ext cx="3095719" cy="230832"/>
          </a:xfrm>
          <a:prstGeom prst="rect">
            <a:avLst/>
          </a:prstGeom>
        </p:spPr>
        <p:txBody>
          <a:bodyPr wrap="none">
            <a:spAutoFit/>
          </a:bodyPr>
          <a:lstStyle/>
          <a:p>
            <a:pPr>
              <a:buClr>
                <a:srgbClr val="000000"/>
              </a:buClr>
            </a:pPr>
            <a:r>
              <a:rPr lang="en-US" sz="900" b="1" kern="0" dirty="0">
                <a:solidFill>
                  <a:srgbClr val="7030A0"/>
                </a:solidFill>
                <a:latin typeface="Arial"/>
                <a:cs typeface="Arial"/>
                <a:sym typeface="Arial"/>
              </a:rPr>
              <a:t>https://</a:t>
            </a:r>
            <a:r>
              <a:rPr lang="en-US" sz="900" b="1" kern="0" dirty="0" err="1">
                <a:solidFill>
                  <a:srgbClr val="7030A0"/>
                </a:solidFill>
                <a:latin typeface="Arial"/>
                <a:cs typeface="Arial"/>
                <a:sym typeface="Arial"/>
              </a:rPr>
              <a:t>github.com</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madeleineernst</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RMolNetEnhancer</a:t>
            </a:r>
            <a:endParaRPr lang="en-US" sz="900" b="1" kern="0" dirty="0">
              <a:solidFill>
                <a:srgbClr val="7030A0"/>
              </a:solidFill>
              <a:latin typeface="Arial"/>
              <a:cs typeface="Arial"/>
              <a:sym typeface="Arial"/>
            </a:endParaRPr>
          </a:p>
        </p:txBody>
      </p:sp>
      <p:sp>
        <p:nvSpPr>
          <p:cNvPr id="15" name="Footer Placeholder 1"/>
          <p:cNvSpPr>
            <a:spLocks noGrp="1"/>
          </p:cNvSpPr>
          <p:nvPr>
            <p:ph type="ftr" idx="11"/>
          </p:nvPr>
        </p:nvSpPr>
        <p:spPr>
          <a:xfrm>
            <a:off x="4648200" y="6356351"/>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Clr>
                <a:srgbClr val="000000"/>
              </a:buClr>
            </a:pPr>
            <a:r>
              <a:rPr lang="en-US">
                <a:solidFill>
                  <a:srgbClr val="000000">
                    <a:tint val="75000"/>
                  </a:srgbClr>
                </a:solidFill>
                <a:latin typeface="Arial"/>
                <a:sym typeface="Arial"/>
              </a:rPr>
              <a:t>GNPS Tutorial Module 2 - Molecular Networking Overview</a:t>
            </a:r>
            <a:endParaRPr lang="en-US" dirty="0">
              <a:solidFill>
                <a:srgbClr val="000000">
                  <a:tint val="75000"/>
                </a:srgbClr>
              </a:solidFill>
              <a:latin typeface="Arial"/>
              <a:sym typeface="Aria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5032" y="1041589"/>
            <a:ext cx="7315200" cy="4773683"/>
          </a:xfrm>
          <a:prstGeom prst="rect">
            <a:avLst/>
          </a:prstGeom>
        </p:spPr>
      </p:pic>
    </p:spTree>
    <p:extLst>
      <p:ext uri="{BB962C8B-B14F-4D97-AF65-F5344CB8AC3E}">
        <p14:creationId xmlns:p14="http://schemas.microsoft.com/office/powerpoint/2010/main" val="281257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4387" y="777612"/>
            <a:ext cx="7032422" cy="5486400"/>
          </a:xfrm>
          <a:prstGeom prst="rect">
            <a:avLst/>
          </a:prstGeom>
        </p:spPr>
      </p:pic>
      <p:sp>
        <p:nvSpPr>
          <p:cNvPr id="3" name="Titel 5">
            <a:extLst>
              <a:ext uri="{FF2B5EF4-FFF2-40B4-BE49-F238E27FC236}">
                <a16:creationId xmlns:a16="http://schemas.microsoft.com/office/drawing/2014/main" id="{2C3D71C1-79BA-CE44-9326-98AB002973C4}"/>
              </a:ext>
            </a:extLst>
          </p:cNvPr>
          <p:cNvSpPr txBox="1">
            <a:spLocks/>
          </p:cNvSpPr>
          <p:nvPr/>
        </p:nvSpPr>
        <p:spPr>
          <a:xfrm>
            <a:off x="1604650" y="214407"/>
            <a:ext cx="7965583" cy="365143"/>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uClr>
                <a:srgbClr val="000000"/>
              </a:buClr>
            </a:pPr>
            <a:r>
              <a:rPr lang="en-US" sz="2000" b="1" dirty="0">
                <a:solidFill>
                  <a:srgbClr val="000000"/>
                </a:solidFill>
                <a:latin typeface="Arial"/>
                <a:sym typeface="Arial"/>
              </a:rPr>
              <a:t>Chemical diversity of marine sediment </a:t>
            </a:r>
            <a:r>
              <a:rPr lang="en-US" sz="2000" b="1" i="1" dirty="0" err="1">
                <a:solidFill>
                  <a:srgbClr val="000000"/>
                </a:solidFill>
                <a:latin typeface="Arial"/>
                <a:sym typeface="Arial"/>
              </a:rPr>
              <a:t>Salinispora</a:t>
            </a:r>
            <a:r>
              <a:rPr lang="en-US" sz="2000" b="1" i="1" dirty="0">
                <a:solidFill>
                  <a:srgbClr val="000000"/>
                </a:solidFill>
                <a:latin typeface="Arial"/>
                <a:sym typeface="Arial"/>
              </a:rPr>
              <a:t> </a:t>
            </a:r>
            <a:r>
              <a:rPr lang="en-US" sz="2000" b="1" dirty="0">
                <a:solidFill>
                  <a:srgbClr val="000000"/>
                </a:solidFill>
                <a:latin typeface="Arial"/>
                <a:sym typeface="Arial"/>
              </a:rPr>
              <a:t>and </a:t>
            </a:r>
            <a:r>
              <a:rPr lang="en-US" sz="2000" b="1" i="1" dirty="0">
                <a:solidFill>
                  <a:srgbClr val="000000"/>
                </a:solidFill>
                <a:latin typeface="Arial"/>
                <a:sym typeface="Arial"/>
              </a:rPr>
              <a:t>Streptomyces</a:t>
            </a:r>
            <a:endParaRPr lang="nl-NL" sz="2000" b="1" dirty="0">
              <a:solidFill>
                <a:srgbClr val="000000"/>
              </a:solidFill>
              <a:latin typeface="Arial"/>
              <a:sym typeface="Arial"/>
            </a:endParaRPr>
          </a:p>
        </p:txBody>
      </p:sp>
      <p:sp>
        <p:nvSpPr>
          <p:cNvPr id="2" name="Rechthoek 1">
            <a:extLst>
              <a:ext uri="{FF2B5EF4-FFF2-40B4-BE49-F238E27FC236}">
                <a16:creationId xmlns:a16="http://schemas.microsoft.com/office/drawing/2014/main" id="{C588311B-974D-3047-BF31-C48A9D4092B1}"/>
              </a:ext>
            </a:extLst>
          </p:cNvPr>
          <p:cNvSpPr/>
          <p:nvPr/>
        </p:nvSpPr>
        <p:spPr>
          <a:xfrm>
            <a:off x="6838176" y="6017796"/>
            <a:ext cx="3932487" cy="338554"/>
          </a:xfrm>
          <a:prstGeom prst="rect">
            <a:avLst/>
          </a:prstGeom>
        </p:spPr>
        <p:txBody>
          <a:bodyPr wrap="none">
            <a:spAutoFit/>
          </a:bodyPr>
          <a:lstStyle/>
          <a:p>
            <a:pPr>
              <a:buClr>
                <a:srgbClr val="000000"/>
              </a:buClr>
            </a:pPr>
            <a:r>
              <a:rPr lang="en-US" sz="1600" b="1" kern="0" dirty="0">
                <a:solidFill>
                  <a:srgbClr val="000000"/>
                </a:solidFill>
                <a:latin typeface="Arial"/>
                <a:cs typeface="Arial"/>
                <a:sym typeface="Arial"/>
                <a:hlinkClick r:id="rId3"/>
              </a:rPr>
              <a:t>Ernst et al., </a:t>
            </a:r>
            <a:r>
              <a:rPr lang="en-US" sz="1600" b="1" i="1" kern="0" dirty="0">
                <a:solidFill>
                  <a:srgbClr val="000000"/>
                </a:solidFill>
                <a:latin typeface="Arial"/>
                <a:cs typeface="Arial"/>
                <a:sym typeface="Arial"/>
                <a:hlinkClick r:id="rId3"/>
              </a:rPr>
              <a:t>Metabolites</a:t>
            </a:r>
            <a:r>
              <a:rPr lang="en-US" sz="1600" b="1" kern="0" dirty="0">
                <a:solidFill>
                  <a:srgbClr val="000000"/>
                </a:solidFill>
                <a:latin typeface="Arial"/>
                <a:cs typeface="Arial"/>
                <a:sym typeface="Arial"/>
                <a:hlinkClick r:id="rId3"/>
              </a:rPr>
              <a:t> 2019, </a:t>
            </a:r>
            <a:r>
              <a:rPr lang="en-US" sz="1600" b="1" i="1" kern="0" dirty="0">
                <a:solidFill>
                  <a:srgbClr val="000000"/>
                </a:solidFill>
                <a:latin typeface="Arial"/>
                <a:cs typeface="Arial"/>
                <a:sym typeface="Arial"/>
                <a:hlinkClick r:id="rId3"/>
              </a:rPr>
              <a:t>9</a:t>
            </a:r>
            <a:r>
              <a:rPr lang="en-US" sz="1600" b="1" kern="0" dirty="0">
                <a:solidFill>
                  <a:srgbClr val="000000"/>
                </a:solidFill>
                <a:latin typeface="Arial"/>
                <a:cs typeface="Arial"/>
                <a:sym typeface="Arial"/>
                <a:hlinkClick r:id="rId3"/>
              </a:rPr>
              <a:t>(7), 144</a:t>
            </a:r>
            <a:endParaRPr lang="en-US" sz="1600" b="1" kern="0" dirty="0">
              <a:solidFill>
                <a:srgbClr val="000000"/>
              </a:solidFill>
              <a:latin typeface="Arial"/>
              <a:cs typeface="Arial"/>
              <a:sym typeface="Arial"/>
            </a:endParaRPr>
          </a:p>
        </p:txBody>
      </p:sp>
      <p:sp>
        <p:nvSpPr>
          <p:cNvPr id="4" name="Rechthoek 3">
            <a:extLst>
              <a:ext uri="{FF2B5EF4-FFF2-40B4-BE49-F238E27FC236}">
                <a16:creationId xmlns:a16="http://schemas.microsoft.com/office/drawing/2014/main" id="{87F1BA93-F922-E54C-BBA1-CE06D6E4B27A}"/>
              </a:ext>
            </a:extLst>
          </p:cNvPr>
          <p:cNvSpPr/>
          <p:nvPr/>
        </p:nvSpPr>
        <p:spPr>
          <a:xfrm>
            <a:off x="1524001" y="6462076"/>
            <a:ext cx="3147015" cy="230832"/>
          </a:xfrm>
          <a:prstGeom prst="rect">
            <a:avLst/>
          </a:prstGeom>
        </p:spPr>
        <p:txBody>
          <a:bodyPr wrap="none">
            <a:spAutoFit/>
          </a:bodyPr>
          <a:lstStyle/>
          <a:p>
            <a:pPr>
              <a:buClr>
                <a:srgbClr val="000000"/>
              </a:buClr>
            </a:pPr>
            <a:r>
              <a:rPr lang="en-US" sz="900" b="1" kern="0" dirty="0">
                <a:solidFill>
                  <a:srgbClr val="7030A0"/>
                </a:solidFill>
                <a:latin typeface="Arial"/>
                <a:cs typeface="Arial"/>
                <a:sym typeface="Arial"/>
              </a:rPr>
              <a:t>https://</a:t>
            </a:r>
            <a:r>
              <a:rPr lang="en-US" sz="900" b="1" kern="0" dirty="0" err="1">
                <a:solidFill>
                  <a:srgbClr val="7030A0"/>
                </a:solidFill>
                <a:latin typeface="Arial"/>
                <a:cs typeface="Arial"/>
                <a:sym typeface="Arial"/>
              </a:rPr>
              <a:t>github.com</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madeleineernst</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pyMolNetEnhancer</a:t>
            </a:r>
            <a:endParaRPr lang="en-US" sz="900" b="1" kern="0" dirty="0">
              <a:solidFill>
                <a:srgbClr val="7030A0"/>
              </a:solidFill>
              <a:latin typeface="Arial"/>
              <a:cs typeface="Arial"/>
              <a:sym typeface="Arial"/>
            </a:endParaRPr>
          </a:p>
        </p:txBody>
      </p:sp>
      <p:sp>
        <p:nvSpPr>
          <p:cNvPr id="5" name="Rechthoek 4">
            <a:extLst>
              <a:ext uri="{FF2B5EF4-FFF2-40B4-BE49-F238E27FC236}">
                <a16:creationId xmlns:a16="http://schemas.microsoft.com/office/drawing/2014/main" id="{9FA4AA4F-4C5A-5143-BD85-5C8816EC2242}"/>
              </a:ext>
            </a:extLst>
          </p:cNvPr>
          <p:cNvSpPr/>
          <p:nvPr/>
        </p:nvSpPr>
        <p:spPr>
          <a:xfrm>
            <a:off x="1524001" y="6615895"/>
            <a:ext cx="3095719" cy="230832"/>
          </a:xfrm>
          <a:prstGeom prst="rect">
            <a:avLst/>
          </a:prstGeom>
        </p:spPr>
        <p:txBody>
          <a:bodyPr wrap="none">
            <a:spAutoFit/>
          </a:bodyPr>
          <a:lstStyle/>
          <a:p>
            <a:pPr>
              <a:buClr>
                <a:srgbClr val="000000"/>
              </a:buClr>
            </a:pPr>
            <a:r>
              <a:rPr lang="en-US" sz="900" b="1" kern="0" dirty="0">
                <a:solidFill>
                  <a:srgbClr val="7030A0"/>
                </a:solidFill>
                <a:latin typeface="Arial"/>
                <a:cs typeface="Arial"/>
                <a:sym typeface="Arial"/>
              </a:rPr>
              <a:t>https://</a:t>
            </a:r>
            <a:r>
              <a:rPr lang="en-US" sz="900" b="1" kern="0" dirty="0" err="1">
                <a:solidFill>
                  <a:srgbClr val="7030A0"/>
                </a:solidFill>
                <a:latin typeface="Arial"/>
                <a:cs typeface="Arial"/>
                <a:sym typeface="Arial"/>
              </a:rPr>
              <a:t>github.com</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madeleineernst</a:t>
            </a:r>
            <a:r>
              <a:rPr lang="en-US" sz="900" b="1" kern="0" dirty="0">
                <a:solidFill>
                  <a:srgbClr val="7030A0"/>
                </a:solidFill>
                <a:latin typeface="Arial"/>
                <a:cs typeface="Arial"/>
                <a:sym typeface="Arial"/>
              </a:rPr>
              <a:t>/</a:t>
            </a:r>
            <a:r>
              <a:rPr lang="en-US" sz="900" b="1" kern="0" dirty="0" err="1">
                <a:solidFill>
                  <a:srgbClr val="7030A0"/>
                </a:solidFill>
                <a:latin typeface="Arial"/>
                <a:cs typeface="Arial"/>
                <a:sym typeface="Arial"/>
              </a:rPr>
              <a:t>RMolNetEnhancer</a:t>
            </a:r>
            <a:endParaRPr lang="en-US" sz="900" b="1" kern="0" dirty="0">
              <a:solidFill>
                <a:srgbClr val="7030A0"/>
              </a:solidFill>
              <a:latin typeface="Arial"/>
              <a:cs typeface="Arial"/>
              <a:sym typeface="Arial"/>
            </a:endParaRPr>
          </a:p>
        </p:txBody>
      </p:sp>
      <p:sp>
        <p:nvSpPr>
          <p:cNvPr id="15" name="Footer Placeholder 1"/>
          <p:cNvSpPr>
            <a:spLocks noGrp="1"/>
          </p:cNvSpPr>
          <p:nvPr>
            <p:ph type="ftr" idx="11"/>
          </p:nvPr>
        </p:nvSpPr>
        <p:spPr>
          <a:xfrm>
            <a:off x="4648200" y="6356351"/>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Clr>
                <a:srgbClr val="000000"/>
              </a:buClr>
            </a:pPr>
            <a:r>
              <a:rPr lang="en-US">
                <a:solidFill>
                  <a:srgbClr val="000000">
                    <a:tint val="75000"/>
                  </a:srgbClr>
                </a:solidFill>
                <a:latin typeface="Arial"/>
                <a:sym typeface="Arial"/>
              </a:rPr>
              <a:t>GNPS Tutorial Module 2 - Molecular Networking Overview</a:t>
            </a:r>
            <a:endParaRPr lang="en-US" dirty="0">
              <a:solidFill>
                <a:srgbClr val="000000">
                  <a:tint val="75000"/>
                </a:srgbClr>
              </a:solidFill>
              <a:latin typeface="Arial"/>
              <a:sym typeface="Arial"/>
            </a:endParaRPr>
          </a:p>
        </p:txBody>
      </p:sp>
    </p:spTree>
    <p:extLst>
      <p:ext uri="{BB962C8B-B14F-4D97-AF65-F5344CB8AC3E}">
        <p14:creationId xmlns:p14="http://schemas.microsoft.com/office/powerpoint/2010/main" val="1883729287"/>
      </p:ext>
    </p:extLst>
  </p:cSld>
  <p:clrMapOvr>
    <a:masterClrMapping/>
  </p:clrMapOvr>
</p:sld>
</file>

<file path=ppt/theme/theme1.xml><?xml version="1.0" encoding="utf-8"?>
<a:theme xmlns:a="http://schemas.openxmlformats.org/drawingml/2006/main" name="Portia template">
  <a:themeElements>
    <a:clrScheme name="Custom 347">
      <a:dk1>
        <a:srgbClr val="000000"/>
      </a:dk1>
      <a:lt1>
        <a:srgbClr val="FFFFFF"/>
      </a:lt1>
      <a:dk2>
        <a:srgbClr val="000000"/>
      </a:dk2>
      <a:lt2>
        <a:srgbClr val="F3F3F3"/>
      </a:lt2>
      <a:accent1>
        <a:srgbClr val="434343"/>
      </a:accent1>
      <a:accent2>
        <a:srgbClr val="999999"/>
      </a:accent2>
      <a:accent3>
        <a:srgbClr val="CCCCCC"/>
      </a:accent3>
      <a:accent4>
        <a:srgbClr val="4D5F6D"/>
      </a:accent4>
      <a:accent5>
        <a:srgbClr val="7F98AC"/>
      </a:accent5>
      <a:accent6>
        <a:srgbClr val="BCCEDB"/>
      </a:accent6>
      <a:hlink>
        <a:srgbClr val="1D1D1B"/>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6245</TotalTime>
  <Words>2883</Words>
  <Application>Microsoft Macintosh PowerPoint</Application>
  <PresentationFormat>Widescreen</PresentationFormat>
  <Paragraphs>362</Paragraphs>
  <Slides>49</Slides>
  <Notes>28</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49</vt:i4>
      </vt:variant>
    </vt:vector>
  </HeadingPairs>
  <TitlesOfParts>
    <vt:vector size="62" baseType="lpstr">
      <vt:lpstr>Arial</vt:lpstr>
      <vt:lpstr>Avenir Book</vt:lpstr>
      <vt:lpstr>Calibri</vt:lpstr>
      <vt:lpstr>Calibri Light</vt:lpstr>
      <vt:lpstr>Cambria</vt:lpstr>
      <vt:lpstr>Playfair Display</vt:lpstr>
      <vt:lpstr>PT Serif</vt:lpstr>
      <vt:lpstr>Times new roman</vt:lpstr>
      <vt:lpstr>Times new roman</vt:lpstr>
      <vt:lpstr>Portia template</vt:lpstr>
      <vt:lpstr>Office Theme</vt:lpstr>
      <vt:lpstr>1_Office Theme</vt:lpstr>
      <vt:lpstr>2_Office Theme</vt:lpstr>
      <vt:lpstr>Session 7a: Chemical Features, classes and substructures</vt:lpstr>
      <vt:lpstr>What can a gene cluster tell us?</vt:lpstr>
      <vt:lpstr>PowerPoint Presentation</vt:lpstr>
      <vt:lpstr>PowerPoint Presentation</vt:lpstr>
      <vt:lpstr>PowerPoint Presentation</vt:lpstr>
      <vt:lpstr>PowerPoint Presentation</vt:lpstr>
      <vt:lpstr>Distinct Differences in Biosynthetic Logic between Fungi and Bacteria</vt:lpstr>
      <vt:lpstr>PowerPoint Presentation</vt:lpstr>
      <vt:lpstr>Exercise: what classes and moieties these metabolites contain?</vt:lpstr>
      <vt:lpstr>Session 7a: part 2 (pdf file)</vt:lpstr>
      <vt:lpstr>Session 7b: Structural annotation in the omics science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Session 8: Outlook toward integrative omics mining</vt:lpstr>
      <vt:lpstr>iPRESTO for substructure prediction</vt:lpstr>
      <vt:lpstr>iPRESTO can identify BGCs of orphan metabolites through sub-cluster presence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can a gene cluster tell us?</dc:title>
  <dc:creator>Caesar, Lindsay Kate - caesarlk</dc:creator>
  <cp:lastModifiedBy>Tiago Ferreira-leao</cp:lastModifiedBy>
  <cp:revision>18</cp:revision>
  <dcterms:created xsi:type="dcterms:W3CDTF">2023-02-27T21:45:21Z</dcterms:created>
  <dcterms:modified xsi:type="dcterms:W3CDTF">2023-03-23T22:27:04Z</dcterms:modified>
</cp:coreProperties>
</file>