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sldIdLst>
    <p:sldId id="256" r:id="rId5"/>
    <p:sldId id="257" r:id="rId6"/>
    <p:sldId id="259" r:id="rId7"/>
    <p:sldId id="276" r:id="rId8"/>
    <p:sldId id="274" r:id="rId9"/>
    <p:sldId id="267" r:id="rId10"/>
    <p:sldId id="295" r:id="rId11"/>
    <p:sldId id="297" r:id="rId12"/>
    <p:sldId id="277" r:id="rId13"/>
    <p:sldId id="278" r:id="rId14"/>
    <p:sldId id="263" r:id="rId15"/>
    <p:sldId id="292" r:id="rId16"/>
    <p:sldId id="293" r:id="rId17"/>
    <p:sldId id="296" r:id="rId18"/>
    <p:sldId id="286" r:id="rId19"/>
    <p:sldId id="287" r:id="rId20"/>
    <p:sldId id="288" r:id="rId21"/>
    <p:sldId id="271" r:id="rId22"/>
    <p:sldId id="269" r:id="rId23"/>
    <p:sldId id="268" r:id="rId24"/>
    <p:sldId id="275" r:id="rId25"/>
    <p:sldId id="272" r:id="rId26"/>
    <p:sldId id="26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IREME" initials="B" lastIdx="1" clrIdx="0"/>
  <p:cmAuthor id="1" name="Suga, Sueli Mitiko Yano (BIR)" initials="SSMY(" lastIdx="2" clrIdx="1"/>
  <p:cmAuthor id="2" name="outros autores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4FFBB3-883E-407C-965F-0DB032E9413C}" type="doc">
      <dgm:prSet loTypeId="urn:microsoft.com/office/officeart/2009/3/layout/SubStepProcess" loCatId="process" qsTypeId="urn:microsoft.com/office/officeart/2005/8/quickstyle/simple5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872D649E-30D0-4EAA-BB55-C8F19AAAEF79}">
      <dgm:prSet phldrT="[Texto]" custT="1"/>
      <dgm:spPr/>
      <dgm:t>
        <a:bodyPr/>
        <a:lstStyle/>
        <a:p>
          <a:r>
            <a:rPr lang="es-AR" sz="1800" noProof="0" dirty="0"/>
            <a:t>Definir criterios nacionales de selección de documentos</a:t>
          </a:r>
        </a:p>
      </dgm:t>
    </dgm:pt>
    <dgm:pt modelId="{E70B2B8B-0AC9-48E4-AD86-75659BE44135}" type="parTrans" cxnId="{DDDAE980-1E51-41FC-BC5A-931F2311248C}">
      <dgm:prSet/>
      <dgm:spPr/>
      <dgm:t>
        <a:bodyPr/>
        <a:lstStyle/>
        <a:p>
          <a:endParaRPr lang="es-AR" sz="1800" noProof="0" dirty="0"/>
        </a:p>
      </dgm:t>
    </dgm:pt>
    <dgm:pt modelId="{D8C94A81-03EE-46FE-869D-A424710BB01F}" type="sibTrans" cxnId="{DDDAE980-1E51-41FC-BC5A-931F2311248C}">
      <dgm:prSet/>
      <dgm:spPr/>
      <dgm:t>
        <a:bodyPr/>
        <a:lstStyle/>
        <a:p>
          <a:endParaRPr lang="es-AR" sz="1800" noProof="0" dirty="0"/>
        </a:p>
      </dgm:t>
    </dgm:pt>
    <dgm:pt modelId="{9C9FE6CC-571F-4007-847D-6308D265E7D3}">
      <dgm:prSet phldrT="[Texto]" custT="1"/>
      <dgm:spPr/>
      <dgm:t>
        <a:bodyPr/>
        <a:lstStyle/>
        <a:p>
          <a:r>
            <a:rPr lang="es-AR" sz="1800" noProof="0" dirty="0"/>
            <a:t>Realizar evaluación y selección de revistas</a:t>
          </a:r>
        </a:p>
      </dgm:t>
    </dgm:pt>
    <dgm:pt modelId="{D34C5AE6-000F-441A-BA9D-2F3607F2C8C8}" type="parTrans" cxnId="{A6C90DCB-76B2-4D96-9B97-50F39F0A7ED9}">
      <dgm:prSet/>
      <dgm:spPr/>
      <dgm:t>
        <a:bodyPr/>
        <a:lstStyle/>
        <a:p>
          <a:endParaRPr lang="es-AR" sz="1800" noProof="0" dirty="0"/>
        </a:p>
      </dgm:t>
    </dgm:pt>
    <dgm:pt modelId="{1ADF129E-97DB-423E-A1DC-340843D92631}" type="sibTrans" cxnId="{A6C90DCB-76B2-4D96-9B97-50F39F0A7ED9}">
      <dgm:prSet/>
      <dgm:spPr/>
      <dgm:t>
        <a:bodyPr/>
        <a:lstStyle/>
        <a:p>
          <a:endParaRPr lang="es-AR" sz="1800" noProof="0" dirty="0"/>
        </a:p>
      </dgm:t>
    </dgm:pt>
    <dgm:pt modelId="{0508DD25-4FDD-4736-9CE2-650E54CA5F20}">
      <dgm:prSet phldrT="[Texto]" custT="1"/>
      <dgm:spPr/>
      <dgm:t>
        <a:bodyPr/>
        <a:lstStyle/>
        <a:p>
          <a:r>
            <a:rPr lang="es-AR" sz="1800" noProof="0" dirty="0"/>
            <a:t>Definir para cuales bases de datos</a:t>
          </a:r>
        </a:p>
      </dgm:t>
    </dgm:pt>
    <dgm:pt modelId="{ED6F083B-DE7E-4722-9ADB-275F503A7BBE}" type="parTrans" cxnId="{A3E5C89B-8356-4FCF-A388-83E260EBE8C3}">
      <dgm:prSet/>
      <dgm:spPr/>
      <dgm:t>
        <a:bodyPr/>
        <a:lstStyle/>
        <a:p>
          <a:endParaRPr lang="es-AR" sz="1800" noProof="0" dirty="0"/>
        </a:p>
      </dgm:t>
    </dgm:pt>
    <dgm:pt modelId="{926A5997-79F1-45C9-8F96-577B0A7DDE0F}" type="sibTrans" cxnId="{A3E5C89B-8356-4FCF-A388-83E260EBE8C3}">
      <dgm:prSet/>
      <dgm:spPr/>
      <dgm:t>
        <a:bodyPr/>
        <a:lstStyle/>
        <a:p>
          <a:endParaRPr lang="es-AR" sz="1800" noProof="0" dirty="0"/>
        </a:p>
      </dgm:t>
    </dgm:pt>
    <dgm:pt modelId="{1599A8A7-FB3D-4DC2-B29C-4DB3197E1F70}">
      <dgm:prSet phldrT="[Texto]" custT="1"/>
      <dgm:spPr/>
      <dgm:t>
        <a:bodyPr/>
        <a:lstStyle/>
        <a:p>
          <a:r>
            <a:rPr lang="es-AR" sz="1800" noProof="0" dirty="0"/>
            <a:t>Atribuir CC responsable por indización de la revista</a:t>
          </a:r>
        </a:p>
      </dgm:t>
    </dgm:pt>
    <dgm:pt modelId="{CD1EB98D-D579-4A87-B442-261AC4B88259}" type="parTrans" cxnId="{CEEDDFA6-87AB-4685-8B9C-7926092F5B75}">
      <dgm:prSet/>
      <dgm:spPr/>
      <dgm:t>
        <a:bodyPr/>
        <a:lstStyle/>
        <a:p>
          <a:endParaRPr lang="es-AR" sz="1800" noProof="0" dirty="0"/>
        </a:p>
      </dgm:t>
    </dgm:pt>
    <dgm:pt modelId="{2ADC20BD-8468-4EF2-B07F-7EBF452D8CE2}" type="sibTrans" cxnId="{CEEDDFA6-87AB-4685-8B9C-7926092F5B75}">
      <dgm:prSet/>
      <dgm:spPr/>
      <dgm:t>
        <a:bodyPr/>
        <a:lstStyle/>
        <a:p>
          <a:endParaRPr lang="es-AR" sz="1800" noProof="0" dirty="0"/>
        </a:p>
      </dgm:t>
    </dgm:pt>
    <dgm:pt modelId="{79B2D235-1353-415B-82E0-3F4E66B9BE59}" type="pres">
      <dgm:prSet presAssocID="{194FFBB3-883E-407C-965F-0DB032E9413C}" presName="Name0" presStyleCnt="0">
        <dgm:presLayoutVars>
          <dgm:chMax val="7"/>
          <dgm:dir/>
          <dgm:animOne val="branch"/>
        </dgm:presLayoutVars>
      </dgm:prSet>
      <dgm:spPr/>
    </dgm:pt>
    <dgm:pt modelId="{2D74BA13-F504-4F00-892F-344EFDC497AE}" type="pres">
      <dgm:prSet presAssocID="{872D649E-30D0-4EAA-BB55-C8F19AAAEF79}" presName="parTx1" presStyleLbl="node1" presStyleIdx="0" presStyleCnt="4" custScaleY="85224"/>
      <dgm:spPr/>
    </dgm:pt>
    <dgm:pt modelId="{AE3AB145-824D-4C40-9BAE-7F81238A53CD}" type="pres">
      <dgm:prSet presAssocID="{9C9FE6CC-571F-4007-847D-6308D265E7D3}" presName="parTx2" presStyleLbl="node1" presStyleIdx="1" presStyleCnt="4" custScaleY="85224"/>
      <dgm:spPr/>
    </dgm:pt>
    <dgm:pt modelId="{3D125213-4100-4A01-A2D0-AB3D946673B2}" type="pres">
      <dgm:prSet presAssocID="{0508DD25-4FDD-4736-9CE2-650E54CA5F20}" presName="parTx3" presStyleLbl="node1" presStyleIdx="2" presStyleCnt="4" custScaleX="98070" custScaleY="86780"/>
      <dgm:spPr/>
    </dgm:pt>
    <dgm:pt modelId="{90D59623-AB13-4FBC-A8A8-70B73597DC34}" type="pres">
      <dgm:prSet presAssocID="{1599A8A7-FB3D-4DC2-B29C-4DB3197E1F70}" presName="parTx4" presStyleLbl="node1" presStyleIdx="3" presStyleCnt="4" custScaleX="93695" custScaleY="86780" custLinFactNeighborX="3711"/>
      <dgm:spPr/>
    </dgm:pt>
  </dgm:ptLst>
  <dgm:cxnLst>
    <dgm:cxn modelId="{05C17D0D-0DF1-42EC-8AD5-6D04150EE2DC}" type="presOf" srcId="{9C9FE6CC-571F-4007-847D-6308D265E7D3}" destId="{AE3AB145-824D-4C40-9BAE-7F81238A53CD}" srcOrd="0" destOrd="0" presId="urn:microsoft.com/office/officeart/2009/3/layout/SubStepProcess"/>
    <dgm:cxn modelId="{CDF30068-AF4A-4081-A4EB-C465A9907083}" type="presOf" srcId="{1599A8A7-FB3D-4DC2-B29C-4DB3197E1F70}" destId="{90D59623-AB13-4FBC-A8A8-70B73597DC34}" srcOrd="0" destOrd="0" presId="urn:microsoft.com/office/officeart/2009/3/layout/SubStepProcess"/>
    <dgm:cxn modelId="{DDDAE980-1E51-41FC-BC5A-931F2311248C}" srcId="{194FFBB3-883E-407C-965F-0DB032E9413C}" destId="{872D649E-30D0-4EAA-BB55-C8F19AAAEF79}" srcOrd="0" destOrd="0" parTransId="{E70B2B8B-0AC9-48E4-AD86-75659BE44135}" sibTransId="{D8C94A81-03EE-46FE-869D-A424710BB01F}"/>
    <dgm:cxn modelId="{A5DB9783-B25F-46EE-B887-613E6920B9C2}" type="presOf" srcId="{194FFBB3-883E-407C-965F-0DB032E9413C}" destId="{79B2D235-1353-415B-82E0-3F4E66B9BE59}" srcOrd="0" destOrd="0" presId="urn:microsoft.com/office/officeart/2009/3/layout/SubStepProcess"/>
    <dgm:cxn modelId="{28842E8B-91FE-4B62-82F8-1FBF968FE986}" type="presOf" srcId="{0508DD25-4FDD-4736-9CE2-650E54CA5F20}" destId="{3D125213-4100-4A01-A2D0-AB3D946673B2}" srcOrd="0" destOrd="0" presId="urn:microsoft.com/office/officeart/2009/3/layout/SubStepProcess"/>
    <dgm:cxn modelId="{A3E5C89B-8356-4FCF-A388-83E260EBE8C3}" srcId="{194FFBB3-883E-407C-965F-0DB032E9413C}" destId="{0508DD25-4FDD-4736-9CE2-650E54CA5F20}" srcOrd="2" destOrd="0" parTransId="{ED6F083B-DE7E-4722-9ADB-275F503A7BBE}" sibTransId="{926A5997-79F1-45C9-8F96-577B0A7DDE0F}"/>
    <dgm:cxn modelId="{CEEDDFA6-87AB-4685-8B9C-7926092F5B75}" srcId="{194FFBB3-883E-407C-965F-0DB032E9413C}" destId="{1599A8A7-FB3D-4DC2-B29C-4DB3197E1F70}" srcOrd="3" destOrd="0" parTransId="{CD1EB98D-D579-4A87-B442-261AC4B88259}" sibTransId="{2ADC20BD-8468-4EF2-B07F-7EBF452D8CE2}"/>
    <dgm:cxn modelId="{A6C90DCB-76B2-4D96-9B97-50F39F0A7ED9}" srcId="{194FFBB3-883E-407C-965F-0DB032E9413C}" destId="{9C9FE6CC-571F-4007-847D-6308D265E7D3}" srcOrd="1" destOrd="0" parTransId="{D34C5AE6-000F-441A-BA9D-2F3607F2C8C8}" sibTransId="{1ADF129E-97DB-423E-A1DC-340843D92631}"/>
    <dgm:cxn modelId="{1B4AE5DB-0011-4784-AC22-94141FDDF39E}" type="presOf" srcId="{872D649E-30D0-4EAA-BB55-C8F19AAAEF79}" destId="{2D74BA13-F504-4F00-892F-344EFDC497AE}" srcOrd="0" destOrd="0" presId="urn:microsoft.com/office/officeart/2009/3/layout/SubStepProcess"/>
    <dgm:cxn modelId="{CC4DD2CB-E932-4646-A734-8C11C1AEB371}" type="presParOf" srcId="{79B2D235-1353-415B-82E0-3F4E66B9BE59}" destId="{2D74BA13-F504-4F00-892F-344EFDC497AE}" srcOrd="0" destOrd="0" presId="urn:microsoft.com/office/officeart/2009/3/layout/SubStepProcess"/>
    <dgm:cxn modelId="{7CAC3FB3-B704-4657-B5D7-F95208D1D795}" type="presParOf" srcId="{79B2D235-1353-415B-82E0-3F4E66B9BE59}" destId="{AE3AB145-824D-4C40-9BAE-7F81238A53CD}" srcOrd="1" destOrd="0" presId="urn:microsoft.com/office/officeart/2009/3/layout/SubStepProcess"/>
    <dgm:cxn modelId="{77A7E715-9E79-41AB-958D-264FF4B5C156}" type="presParOf" srcId="{79B2D235-1353-415B-82E0-3F4E66B9BE59}" destId="{3D125213-4100-4A01-A2D0-AB3D946673B2}" srcOrd="2" destOrd="0" presId="urn:microsoft.com/office/officeart/2009/3/layout/SubStepProcess"/>
    <dgm:cxn modelId="{4F0128A0-026C-49F0-8392-E890674D77C7}" type="presParOf" srcId="{79B2D235-1353-415B-82E0-3F4E66B9BE59}" destId="{90D59623-AB13-4FBC-A8A8-70B73597DC34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6CF892-5784-4831-A738-63A460A00C81}" type="doc">
      <dgm:prSet loTypeId="urn:microsoft.com/office/officeart/2005/8/layout/hProcess9" loCatId="process" qsTypeId="urn:microsoft.com/office/officeart/2005/8/quickstyle/3d6" qsCatId="3D" csTypeId="urn:microsoft.com/office/officeart/2005/8/colors/accent4_2" csCatId="accent4" phldr="1"/>
      <dgm:spPr/>
    </dgm:pt>
    <dgm:pt modelId="{FE36B6F3-7719-4D4A-9BA2-941E8434CE88}">
      <dgm:prSet phldrT="[Texto]"/>
      <dgm:spPr/>
      <dgm:t>
        <a:bodyPr/>
        <a:lstStyle/>
        <a:p>
          <a:r>
            <a:rPr lang="es-ES" noProof="0" dirty="0"/>
            <a:t>Solicitar registro de nuevos centros cooperantes y/o  actualización de datos en formulario específico </a:t>
          </a:r>
        </a:p>
      </dgm:t>
    </dgm:pt>
    <dgm:pt modelId="{8335CCE5-E1FE-47FC-8FF9-130AB4404791}" type="parTrans" cxnId="{30F40F1F-5CD4-4EE6-99DC-295B338506D0}">
      <dgm:prSet/>
      <dgm:spPr/>
      <dgm:t>
        <a:bodyPr/>
        <a:lstStyle/>
        <a:p>
          <a:endParaRPr lang="pt-BR"/>
        </a:p>
      </dgm:t>
    </dgm:pt>
    <dgm:pt modelId="{E3E095F3-896C-4B7C-AB30-16FAE57212FE}" type="sibTrans" cxnId="{30F40F1F-5CD4-4EE6-99DC-295B338506D0}">
      <dgm:prSet/>
      <dgm:spPr/>
      <dgm:t>
        <a:bodyPr/>
        <a:lstStyle/>
        <a:p>
          <a:endParaRPr lang="pt-BR"/>
        </a:p>
      </dgm:t>
    </dgm:pt>
    <dgm:pt modelId="{A053AD60-2BB0-4229-9A33-064FF4903EA7}">
      <dgm:prSet phldrT="[Texto]"/>
      <dgm:spPr/>
      <dgm:t>
        <a:bodyPr/>
        <a:lstStyle/>
        <a:p>
          <a:r>
            <a:rPr lang="es-ES" noProof="0" dirty="0"/>
            <a:t>Invitar centros a colaborar con la  LILACS y otras bases de datos (nacional y/o </a:t>
          </a:r>
          <a:r>
            <a:rPr lang="es-ES" noProof="0" dirty="0" err="1"/>
            <a:t>tematicas</a:t>
          </a:r>
          <a:r>
            <a:rPr lang="es-ES" noProof="0" dirty="0"/>
            <a:t>)</a:t>
          </a:r>
        </a:p>
      </dgm:t>
    </dgm:pt>
    <dgm:pt modelId="{CE57B6B4-444D-4137-BA62-487211C0655B}" type="parTrans" cxnId="{58496B0E-2F8A-4CA8-B881-7D8F8BCC9C5D}">
      <dgm:prSet/>
      <dgm:spPr/>
      <dgm:t>
        <a:bodyPr/>
        <a:lstStyle/>
        <a:p>
          <a:endParaRPr lang="pt-BR"/>
        </a:p>
      </dgm:t>
    </dgm:pt>
    <dgm:pt modelId="{5953D8BC-3565-4A03-A08C-FC2B6005C1AD}" type="sibTrans" cxnId="{58496B0E-2F8A-4CA8-B881-7D8F8BCC9C5D}">
      <dgm:prSet/>
      <dgm:spPr/>
      <dgm:t>
        <a:bodyPr/>
        <a:lstStyle/>
        <a:p>
          <a:endParaRPr lang="pt-BR"/>
        </a:p>
      </dgm:t>
    </dgm:pt>
    <dgm:pt modelId="{17BBF55F-3E80-439D-8D1C-A26BA81DC66A}">
      <dgm:prSet phldrT="[Texto]"/>
      <dgm:spPr/>
      <dgm:t>
        <a:bodyPr/>
        <a:lstStyle/>
        <a:p>
          <a:r>
            <a:rPr lang="es-ES" noProof="0" dirty="0"/>
            <a:t>BIREME registra y genera un código para el Centro Cooperante</a:t>
          </a:r>
        </a:p>
      </dgm:t>
    </dgm:pt>
    <dgm:pt modelId="{76173E95-57DF-41B4-B4C8-DC13DAF8AFF9}" type="parTrans" cxnId="{EB96449E-E9E4-4A29-9203-C4FA41C4E998}">
      <dgm:prSet/>
      <dgm:spPr/>
      <dgm:t>
        <a:bodyPr/>
        <a:lstStyle/>
        <a:p>
          <a:endParaRPr lang="pt-BR"/>
        </a:p>
      </dgm:t>
    </dgm:pt>
    <dgm:pt modelId="{A350748A-7517-43E0-963C-E6A036766B22}" type="sibTrans" cxnId="{EB96449E-E9E4-4A29-9203-C4FA41C4E998}">
      <dgm:prSet/>
      <dgm:spPr/>
      <dgm:t>
        <a:bodyPr/>
        <a:lstStyle/>
        <a:p>
          <a:endParaRPr lang="pt-BR"/>
        </a:p>
      </dgm:t>
    </dgm:pt>
    <dgm:pt modelId="{5676CE4E-C8FB-4BF7-95BD-0A585C845D1F}">
      <dgm:prSet phldrT="[Texto]"/>
      <dgm:spPr/>
      <dgm:t>
        <a:bodyPr/>
        <a:lstStyle/>
        <a:p>
          <a:r>
            <a:rPr lang="es-ES" noProof="0" dirty="0"/>
            <a:t>Evaluación de capacidad de cooperación del Centro Cooperante</a:t>
          </a:r>
        </a:p>
      </dgm:t>
    </dgm:pt>
    <dgm:pt modelId="{E943AE48-A63E-46DB-99BC-6817CF2B4D63}" type="parTrans" cxnId="{3A65A235-FAC8-4BB0-87D5-12F60FFF1DB8}">
      <dgm:prSet/>
      <dgm:spPr/>
      <dgm:t>
        <a:bodyPr/>
        <a:lstStyle/>
        <a:p>
          <a:endParaRPr lang="pt-BR"/>
        </a:p>
      </dgm:t>
    </dgm:pt>
    <dgm:pt modelId="{828C871C-AD14-4EFC-915F-38F9CC321389}" type="sibTrans" cxnId="{3A65A235-FAC8-4BB0-87D5-12F60FFF1DB8}">
      <dgm:prSet/>
      <dgm:spPr/>
      <dgm:t>
        <a:bodyPr/>
        <a:lstStyle/>
        <a:p>
          <a:endParaRPr lang="pt-BR"/>
        </a:p>
      </dgm:t>
    </dgm:pt>
    <dgm:pt modelId="{0B32EB68-3DC6-4825-A7ED-F06A0E29A6EB}">
      <dgm:prSet phldrT="[Texto]"/>
      <dgm:spPr/>
      <dgm:t>
        <a:bodyPr/>
        <a:lstStyle/>
        <a:p>
          <a:r>
            <a:rPr lang="es-ES" noProof="0" dirty="0"/>
            <a:t>Definición de responsabilidades del Centro Cooperante</a:t>
          </a:r>
        </a:p>
      </dgm:t>
    </dgm:pt>
    <dgm:pt modelId="{9CC60BBF-D45C-4525-BB71-5ACCCCB458C3}" type="parTrans" cxnId="{8209B06F-69D2-49EE-B448-D2A387ABBA10}">
      <dgm:prSet/>
      <dgm:spPr/>
      <dgm:t>
        <a:bodyPr/>
        <a:lstStyle/>
        <a:p>
          <a:endParaRPr lang="pt-BR"/>
        </a:p>
      </dgm:t>
    </dgm:pt>
    <dgm:pt modelId="{09D31019-7F70-4DA5-9BD7-524A66ADBC66}" type="sibTrans" cxnId="{8209B06F-69D2-49EE-B448-D2A387ABBA10}">
      <dgm:prSet/>
      <dgm:spPr/>
      <dgm:t>
        <a:bodyPr/>
        <a:lstStyle/>
        <a:p>
          <a:endParaRPr lang="pt-BR"/>
        </a:p>
      </dgm:t>
    </dgm:pt>
    <dgm:pt modelId="{5F13C0AF-CCDE-4FB0-A61D-A20F61784D73}">
      <dgm:prSet phldrT="[Texto]"/>
      <dgm:spPr/>
      <dgm:t>
        <a:bodyPr/>
        <a:lstStyle/>
        <a:p>
          <a:r>
            <a:rPr lang="es-ES" noProof="0" dirty="0"/>
            <a:t>Incluir el código del CC en la red(es) </a:t>
          </a:r>
          <a:r>
            <a:rPr lang="es-ES" noProof="0" dirty="0" err="1"/>
            <a:t>correspon</a:t>
          </a:r>
          <a:r>
            <a:rPr lang="es-ES" noProof="0" dirty="0"/>
            <a:t>-dientes</a:t>
          </a:r>
        </a:p>
      </dgm:t>
    </dgm:pt>
    <dgm:pt modelId="{9617F8CB-A312-4654-8715-BC552734E71C}" type="parTrans" cxnId="{C8D18431-5F6B-49AE-BA41-41424D7C3A81}">
      <dgm:prSet/>
      <dgm:spPr/>
      <dgm:t>
        <a:bodyPr/>
        <a:lstStyle/>
        <a:p>
          <a:endParaRPr lang="pt-BR"/>
        </a:p>
      </dgm:t>
    </dgm:pt>
    <dgm:pt modelId="{60642213-E9FA-4262-89F1-0133150515C2}" type="sibTrans" cxnId="{C8D18431-5F6B-49AE-BA41-41424D7C3A81}">
      <dgm:prSet/>
      <dgm:spPr/>
      <dgm:t>
        <a:bodyPr/>
        <a:lstStyle/>
        <a:p>
          <a:endParaRPr lang="pt-BR"/>
        </a:p>
      </dgm:t>
    </dgm:pt>
    <dgm:pt modelId="{18E2CBCB-3A67-4156-9712-E7BD355EA069}">
      <dgm:prSet phldrT="[Texto]"/>
      <dgm:spPr/>
      <dgm:t>
        <a:bodyPr/>
        <a:lstStyle/>
        <a:p>
          <a:r>
            <a:rPr lang="es-ES" noProof="0"/>
            <a:t>Registrar usuarios y perfiles de acceso</a:t>
          </a:r>
          <a:endParaRPr lang="es-ES" noProof="0" dirty="0"/>
        </a:p>
      </dgm:t>
    </dgm:pt>
    <dgm:pt modelId="{5BA34FBD-7E38-4DAC-89D9-67AFABC65C36}" type="parTrans" cxnId="{C4566DFF-14F7-4249-B100-EA5C98F7A38A}">
      <dgm:prSet/>
      <dgm:spPr/>
      <dgm:t>
        <a:bodyPr/>
        <a:lstStyle/>
        <a:p>
          <a:endParaRPr lang="pt-BR"/>
        </a:p>
      </dgm:t>
    </dgm:pt>
    <dgm:pt modelId="{4B3682DF-5EB1-42FF-A611-7082A37F8551}" type="sibTrans" cxnId="{C4566DFF-14F7-4249-B100-EA5C98F7A38A}">
      <dgm:prSet/>
      <dgm:spPr/>
      <dgm:t>
        <a:bodyPr/>
        <a:lstStyle/>
        <a:p>
          <a:endParaRPr lang="pt-BR"/>
        </a:p>
      </dgm:t>
    </dgm:pt>
    <dgm:pt modelId="{EF096067-99C5-4004-8A63-EB688C8452BB}" type="pres">
      <dgm:prSet presAssocID="{906CF892-5784-4831-A738-63A460A00C81}" presName="CompostProcess" presStyleCnt="0">
        <dgm:presLayoutVars>
          <dgm:dir/>
          <dgm:resizeHandles val="exact"/>
        </dgm:presLayoutVars>
      </dgm:prSet>
      <dgm:spPr/>
    </dgm:pt>
    <dgm:pt modelId="{B5C25788-497E-441D-87FC-63D57B5C94AD}" type="pres">
      <dgm:prSet presAssocID="{906CF892-5784-4831-A738-63A460A00C81}" presName="arrow" presStyleLbl="bgShp" presStyleIdx="0" presStyleCnt="1" custLinFactNeighborX="-1158" custLinFactNeighborY="193"/>
      <dgm:spPr/>
    </dgm:pt>
    <dgm:pt modelId="{2737F6C4-062A-4823-ACE4-74CA1E5BA677}" type="pres">
      <dgm:prSet presAssocID="{906CF892-5784-4831-A738-63A460A00C81}" presName="linearProcess" presStyleCnt="0"/>
      <dgm:spPr/>
    </dgm:pt>
    <dgm:pt modelId="{65F25095-EB2A-48B9-93FF-BE5CE5801505}" type="pres">
      <dgm:prSet presAssocID="{A053AD60-2BB0-4229-9A33-064FF4903EA7}" presName="textNode" presStyleLbl="node1" presStyleIdx="0" presStyleCnt="7">
        <dgm:presLayoutVars>
          <dgm:bulletEnabled val="1"/>
        </dgm:presLayoutVars>
      </dgm:prSet>
      <dgm:spPr/>
    </dgm:pt>
    <dgm:pt modelId="{6B31C5ED-E08A-4890-A874-23F24D74F3CD}" type="pres">
      <dgm:prSet presAssocID="{5953D8BC-3565-4A03-A08C-FC2B6005C1AD}" presName="sibTrans" presStyleCnt="0"/>
      <dgm:spPr/>
    </dgm:pt>
    <dgm:pt modelId="{424389C5-9D04-4C89-A5AD-F86D309A7628}" type="pres">
      <dgm:prSet presAssocID="{5676CE4E-C8FB-4BF7-95BD-0A585C845D1F}" presName="textNode" presStyleLbl="node1" presStyleIdx="1" presStyleCnt="7">
        <dgm:presLayoutVars>
          <dgm:bulletEnabled val="1"/>
        </dgm:presLayoutVars>
      </dgm:prSet>
      <dgm:spPr/>
    </dgm:pt>
    <dgm:pt modelId="{C9D496CB-49D3-40AF-8350-FA7313D75E89}" type="pres">
      <dgm:prSet presAssocID="{828C871C-AD14-4EFC-915F-38F9CC321389}" presName="sibTrans" presStyleCnt="0"/>
      <dgm:spPr/>
    </dgm:pt>
    <dgm:pt modelId="{93A26A61-80E4-4413-9EB5-1DEE1AFAD937}" type="pres">
      <dgm:prSet presAssocID="{0B32EB68-3DC6-4825-A7ED-F06A0E29A6EB}" presName="textNode" presStyleLbl="node1" presStyleIdx="2" presStyleCnt="7">
        <dgm:presLayoutVars>
          <dgm:bulletEnabled val="1"/>
        </dgm:presLayoutVars>
      </dgm:prSet>
      <dgm:spPr/>
    </dgm:pt>
    <dgm:pt modelId="{105DE28D-79EA-4C90-8C64-037773B6BC21}" type="pres">
      <dgm:prSet presAssocID="{09D31019-7F70-4DA5-9BD7-524A66ADBC66}" presName="sibTrans" presStyleCnt="0"/>
      <dgm:spPr/>
    </dgm:pt>
    <dgm:pt modelId="{05B8158A-FA4D-488D-B606-3B45EE34E6E8}" type="pres">
      <dgm:prSet presAssocID="{FE36B6F3-7719-4D4A-9BA2-941E8434CE88}" presName="textNode" presStyleLbl="node1" presStyleIdx="3" presStyleCnt="7">
        <dgm:presLayoutVars>
          <dgm:bulletEnabled val="1"/>
        </dgm:presLayoutVars>
      </dgm:prSet>
      <dgm:spPr/>
    </dgm:pt>
    <dgm:pt modelId="{0D21F135-D7E6-497E-A281-4549ACC4DDA3}" type="pres">
      <dgm:prSet presAssocID="{E3E095F3-896C-4B7C-AB30-16FAE57212FE}" presName="sibTrans" presStyleCnt="0"/>
      <dgm:spPr/>
    </dgm:pt>
    <dgm:pt modelId="{D13043D8-CECE-4702-BCD4-87AE793402DF}" type="pres">
      <dgm:prSet presAssocID="{17BBF55F-3E80-439D-8D1C-A26BA81DC66A}" presName="textNode" presStyleLbl="node1" presStyleIdx="4" presStyleCnt="7" custLinFactNeighborX="4576">
        <dgm:presLayoutVars>
          <dgm:bulletEnabled val="1"/>
        </dgm:presLayoutVars>
      </dgm:prSet>
      <dgm:spPr/>
    </dgm:pt>
    <dgm:pt modelId="{4B9071E7-CB1B-43E4-88B6-1D7AF9A7DD4B}" type="pres">
      <dgm:prSet presAssocID="{A350748A-7517-43E0-963C-E6A036766B22}" presName="sibTrans" presStyleCnt="0"/>
      <dgm:spPr/>
    </dgm:pt>
    <dgm:pt modelId="{D60B18B4-AB33-44F4-AD2F-7CD272DF207C}" type="pres">
      <dgm:prSet presAssocID="{5F13C0AF-CCDE-4FB0-A61D-A20F61784D73}" presName="textNode" presStyleLbl="node1" presStyleIdx="5" presStyleCnt="7">
        <dgm:presLayoutVars>
          <dgm:bulletEnabled val="1"/>
        </dgm:presLayoutVars>
      </dgm:prSet>
      <dgm:spPr/>
    </dgm:pt>
    <dgm:pt modelId="{7C315754-1198-4757-9896-FD8175EBB3ED}" type="pres">
      <dgm:prSet presAssocID="{60642213-E9FA-4262-89F1-0133150515C2}" presName="sibTrans" presStyleCnt="0"/>
      <dgm:spPr/>
    </dgm:pt>
    <dgm:pt modelId="{5CF22B5E-B9E3-473E-B01B-837F29152663}" type="pres">
      <dgm:prSet presAssocID="{18E2CBCB-3A67-4156-9712-E7BD355EA069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58496B0E-2F8A-4CA8-B881-7D8F8BCC9C5D}" srcId="{906CF892-5784-4831-A738-63A460A00C81}" destId="{A053AD60-2BB0-4229-9A33-064FF4903EA7}" srcOrd="0" destOrd="0" parTransId="{CE57B6B4-444D-4137-BA62-487211C0655B}" sibTransId="{5953D8BC-3565-4A03-A08C-FC2B6005C1AD}"/>
    <dgm:cxn modelId="{30F40F1F-5CD4-4EE6-99DC-295B338506D0}" srcId="{906CF892-5784-4831-A738-63A460A00C81}" destId="{FE36B6F3-7719-4D4A-9BA2-941E8434CE88}" srcOrd="3" destOrd="0" parTransId="{8335CCE5-E1FE-47FC-8FF9-130AB4404791}" sibTransId="{E3E095F3-896C-4B7C-AB30-16FAE57212FE}"/>
    <dgm:cxn modelId="{C8D18431-5F6B-49AE-BA41-41424D7C3A81}" srcId="{906CF892-5784-4831-A738-63A460A00C81}" destId="{5F13C0AF-CCDE-4FB0-A61D-A20F61784D73}" srcOrd="5" destOrd="0" parTransId="{9617F8CB-A312-4654-8715-BC552734E71C}" sibTransId="{60642213-E9FA-4262-89F1-0133150515C2}"/>
    <dgm:cxn modelId="{3A65A235-FAC8-4BB0-87D5-12F60FFF1DB8}" srcId="{906CF892-5784-4831-A738-63A460A00C81}" destId="{5676CE4E-C8FB-4BF7-95BD-0A585C845D1F}" srcOrd="1" destOrd="0" parTransId="{E943AE48-A63E-46DB-99BC-6817CF2B4D63}" sibTransId="{828C871C-AD14-4EFC-915F-38F9CC321389}"/>
    <dgm:cxn modelId="{7F550636-3CE0-4764-9AEF-AA2AC667538D}" type="presOf" srcId="{906CF892-5784-4831-A738-63A460A00C81}" destId="{EF096067-99C5-4004-8A63-EB688C8452BB}" srcOrd="0" destOrd="0" presId="urn:microsoft.com/office/officeart/2005/8/layout/hProcess9"/>
    <dgm:cxn modelId="{C4902A41-25C7-4F1A-B7B5-50C92F3723AE}" type="presOf" srcId="{FE36B6F3-7719-4D4A-9BA2-941E8434CE88}" destId="{05B8158A-FA4D-488D-B606-3B45EE34E6E8}" srcOrd="0" destOrd="0" presId="urn:microsoft.com/office/officeart/2005/8/layout/hProcess9"/>
    <dgm:cxn modelId="{8209B06F-69D2-49EE-B448-D2A387ABBA10}" srcId="{906CF892-5784-4831-A738-63A460A00C81}" destId="{0B32EB68-3DC6-4825-A7ED-F06A0E29A6EB}" srcOrd="2" destOrd="0" parTransId="{9CC60BBF-D45C-4525-BB71-5ACCCCB458C3}" sibTransId="{09D31019-7F70-4DA5-9BD7-524A66ADBC66}"/>
    <dgm:cxn modelId="{32D66A90-44E6-4BE4-BA41-635D1A8CCF72}" type="presOf" srcId="{17BBF55F-3E80-439D-8D1C-A26BA81DC66A}" destId="{D13043D8-CECE-4702-BCD4-87AE793402DF}" srcOrd="0" destOrd="0" presId="urn:microsoft.com/office/officeart/2005/8/layout/hProcess9"/>
    <dgm:cxn modelId="{EB96449E-E9E4-4A29-9203-C4FA41C4E998}" srcId="{906CF892-5784-4831-A738-63A460A00C81}" destId="{17BBF55F-3E80-439D-8D1C-A26BA81DC66A}" srcOrd="4" destOrd="0" parTransId="{76173E95-57DF-41B4-B4C8-DC13DAF8AFF9}" sibTransId="{A350748A-7517-43E0-963C-E6A036766B22}"/>
    <dgm:cxn modelId="{B64ADCAE-EA65-4C95-80C7-22DABD823B34}" type="presOf" srcId="{0B32EB68-3DC6-4825-A7ED-F06A0E29A6EB}" destId="{93A26A61-80E4-4413-9EB5-1DEE1AFAD937}" srcOrd="0" destOrd="0" presId="urn:microsoft.com/office/officeart/2005/8/layout/hProcess9"/>
    <dgm:cxn modelId="{CFA489AF-CA6F-4A0F-8BDA-E416B3F650AE}" type="presOf" srcId="{A053AD60-2BB0-4229-9A33-064FF4903EA7}" destId="{65F25095-EB2A-48B9-93FF-BE5CE5801505}" srcOrd="0" destOrd="0" presId="urn:microsoft.com/office/officeart/2005/8/layout/hProcess9"/>
    <dgm:cxn modelId="{C782A1E1-C289-458D-A275-F65B2F747735}" type="presOf" srcId="{5F13C0AF-CCDE-4FB0-A61D-A20F61784D73}" destId="{D60B18B4-AB33-44F4-AD2F-7CD272DF207C}" srcOrd="0" destOrd="0" presId="urn:microsoft.com/office/officeart/2005/8/layout/hProcess9"/>
    <dgm:cxn modelId="{0BC521EA-5AA9-4F0C-B649-CAD293262B4A}" type="presOf" srcId="{18E2CBCB-3A67-4156-9712-E7BD355EA069}" destId="{5CF22B5E-B9E3-473E-B01B-837F29152663}" srcOrd="0" destOrd="0" presId="urn:microsoft.com/office/officeart/2005/8/layout/hProcess9"/>
    <dgm:cxn modelId="{FDEDFAF6-E8E7-448B-92C5-5C30400B8A66}" type="presOf" srcId="{5676CE4E-C8FB-4BF7-95BD-0A585C845D1F}" destId="{424389C5-9D04-4C89-A5AD-F86D309A7628}" srcOrd="0" destOrd="0" presId="urn:microsoft.com/office/officeart/2005/8/layout/hProcess9"/>
    <dgm:cxn modelId="{C4566DFF-14F7-4249-B100-EA5C98F7A38A}" srcId="{906CF892-5784-4831-A738-63A460A00C81}" destId="{18E2CBCB-3A67-4156-9712-E7BD355EA069}" srcOrd="6" destOrd="0" parTransId="{5BA34FBD-7E38-4DAC-89D9-67AFABC65C36}" sibTransId="{4B3682DF-5EB1-42FF-A611-7082A37F8551}"/>
    <dgm:cxn modelId="{81143A6D-9B93-45C8-841F-BC76E3382D47}" type="presParOf" srcId="{EF096067-99C5-4004-8A63-EB688C8452BB}" destId="{B5C25788-497E-441D-87FC-63D57B5C94AD}" srcOrd="0" destOrd="0" presId="urn:microsoft.com/office/officeart/2005/8/layout/hProcess9"/>
    <dgm:cxn modelId="{3D4844A1-90AF-4238-BDFA-1982499C95D6}" type="presParOf" srcId="{EF096067-99C5-4004-8A63-EB688C8452BB}" destId="{2737F6C4-062A-4823-ACE4-74CA1E5BA677}" srcOrd="1" destOrd="0" presId="urn:microsoft.com/office/officeart/2005/8/layout/hProcess9"/>
    <dgm:cxn modelId="{39E8A835-9BD3-46F6-8BC0-834AE31A582C}" type="presParOf" srcId="{2737F6C4-062A-4823-ACE4-74CA1E5BA677}" destId="{65F25095-EB2A-48B9-93FF-BE5CE5801505}" srcOrd="0" destOrd="0" presId="urn:microsoft.com/office/officeart/2005/8/layout/hProcess9"/>
    <dgm:cxn modelId="{9DA321B5-2B23-40BD-98DF-F8F665F2F4F1}" type="presParOf" srcId="{2737F6C4-062A-4823-ACE4-74CA1E5BA677}" destId="{6B31C5ED-E08A-4890-A874-23F24D74F3CD}" srcOrd="1" destOrd="0" presId="urn:microsoft.com/office/officeart/2005/8/layout/hProcess9"/>
    <dgm:cxn modelId="{6D78F972-5E8A-425D-8EEE-0175602F9B3F}" type="presParOf" srcId="{2737F6C4-062A-4823-ACE4-74CA1E5BA677}" destId="{424389C5-9D04-4C89-A5AD-F86D309A7628}" srcOrd="2" destOrd="0" presId="urn:microsoft.com/office/officeart/2005/8/layout/hProcess9"/>
    <dgm:cxn modelId="{E7982C90-F2B3-45D4-934A-8DDEBDCA94E9}" type="presParOf" srcId="{2737F6C4-062A-4823-ACE4-74CA1E5BA677}" destId="{C9D496CB-49D3-40AF-8350-FA7313D75E89}" srcOrd="3" destOrd="0" presId="urn:microsoft.com/office/officeart/2005/8/layout/hProcess9"/>
    <dgm:cxn modelId="{0F20FBDE-8075-4D66-9006-1C1CAE63F0B6}" type="presParOf" srcId="{2737F6C4-062A-4823-ACE4-74CA1E5BA677}" destId="{93A26A61-80E4-4413-9EB5-1DEE1AFAD937}" srcOrd="4" destOrd="0" presId="urn:microsoft.com/office/officeart/2005/8/layout/hProcess9"/>
    <dgm:cxn modelId="{149A783A-7231-4CEF-BD48-7E2700BECFA1}" type="presParOf" srcId="{2737F6C4-062A-4823-ACE4-74CA1E5BA677}" destId="{105DE28D-79EA-4C90-8C64-037773B6BC21}" srcOrd="5" destOrd="0" presId="urn:microsoft.com/office/officeart/2005/8/layout/hProcess9"/>
    <dgm:cxn modelId="{43EFA428-4657-4E68-9921-C4067A3C7D75}" type="presParOf" srcId="{2737F6C4-062A-4823-ACE4-74CA1E5BA677}" destId="{05B8158A-FA4D-488D-B606-3B45EE34E6E8}" srcOrd="6" destOrd="0" presId="urn:microsoft.com/office/officeart/2005/8/layout/hProcess9"/>
    <dgm:cxn modelId="{0B10EF92-1161-468A-952B-1BD796F95E9F}" type="presParOf" srcId="{2737F6C4-062A-4823-ACE4-74CA1E5BA677}" destId="{0D21F135-D7E6-497E-A281-4549ACC4DDA3}" srcOrd="7" destOrd="0" presId="urn:microsoft.com/office/officeart/2005/8/layout/hProcess9"/>
    <dgm:cxn modelId="{A41EF00D-110E-4F1E-BDA7-4967F506AA64}" type="presParOf" srcId="{2737F6C4-062A-4823-ACE4-74CA1E5BA677}" destId="{D13043D8-CECE-4702-BCD4-87AE793402DF}" srcOrd="8" destOrd="0" presId="urn:microsoft.com/office/officeart/2005/8/layout/hProcess9"/>
    <dgm:cxn modelId="{B9EA88C1-B0B2-43BC-AE30-5DA80BD72D15}" type="presParOf" srcId="{2737F6C4-062A-4823-ACE4-74CA1E5BA677}" destId="{4B9071E7-CB1B-43E4-88B6-1D7AF9A7DD4B}" srcOrd="9" destOrd="0" presId="urn:microsoft.com/office/officeart/2005/8/layout/hProcess9"/>
    <dgm:cxn modelId="{EC656366-9D38-4EE4-9650-24AB7BF88CB4}" type="presParOf" srcId="{2737F6C4-062A-4823-ACE4-74CA1E5BA677}" destId="{D60B18B4-AB33-44F4-AD2F-7CD272DF207C}" srcOrd="10" destOrd="0" presId="urn:microsoft.com/office/officeart/2005/8/layout/hProcess9"/>
    <dgm:cxn modelId="{44BE86A3-DF95-43B8-AD06-C193B7D31E3D}" type="presParOf" srcId="{2737F6C4-062A-4823-ACE4-74CA1E5BA677}" destId="{7C315754-1198-4757-9896-FD8175EBB3ED}" srcOrd="11" destOrd="0" presId="urn:microsoft.com/office/officeart/2005/8/layout/hProcess9"/>
    <dgm:cxn modelId="{42F8CB56-D440-4E55-8689-33277434978E}" type="presParOf" srcId="{2737F6C4-062A-4823-ACE4-74CA1E5BA677}" destId="{5CF22B5E-B9E3-473E-B01B-837F29152663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6CF892-5784-4831-A738-63A460A00C81}" type="doc">
      <dgm:prSet loTypeId="urn:microsoft.com/office/officeart/2005/8/layout/hProcess9" loCatId="process" qsTypeId="urn:microsoft.com/office/officeart/2005/8/quickstyle/3d6" qsCatId="3D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FE36B6F3-7719-4D4A-9BA2-941E8434CE88}">
      <dgm:prSet phldrT="[Texto]" custT="1"/>
      <dgm:spPr/>
      <dgm:t>
        <a:bodyPr/>
        <a:lstStyle/>
        <a:p>
          <a:r>
            <a:rPr lang="es-ES" sz="1400" noProof="0" dirty="0"/>
            <a:t>Control de calidad de los registros</a:t>
          </a:r>
        </a:p>
      </dgm:t>
    </dgm:pt>
    <dgm:pt modelId="{8335CCE5-E1FE-47FC-8FF9-130AB4404791}" type="parTrans" cxnId="{30F40F1F-5CD4-4EE6-99DC-295B338506D0}">
      <dgm:prSet/>
      <dgm:spPr/>
      <dgm:t>
        <a:bodyPr/>
        <a:lstStyle/>
        <a:p>
          <a:endParaRPr lang="pt-BR" sz="1400"/>
        </a:p>
      </dgm:t>
    </dgm:pt>
    <dgm:pt modelId="{E3E095F3-896C-4B7C-AB30-16FAE57212FE}" type="sibTrans" cxnId="{30F40F1F-5CD4-4EE6-99DC-295B338506D0}">
      <dgm:prSet/>
      <dgm:spPr/>
      <dgm:t>
        <a:bodyPr/>
        <a:lstStyle/>
        <a:p>
          <a:endParaRPr lang="pt-BR" sz="1400"/>
        </a:p>
      </dgm:t>
    </dgm:pt>
    <dgm:pt modelId="{EF231208-CC61-422A-8DD8-A33F1F80B335}">
      <dgm:prSet phldrT="[Texto]" custT="1"/>
      <dgm:spPr/>
      <dgm:t>
        <a:bodyPr/>
        <a:lstStyle/>
        <a:p>
          <a:r>
            <a:rPr lang="es-ES" sz="1400" noProof="0" dirty="0" err="1"/>
            <a:t>Feedback</a:t>
          </a:r>
          <a:r>
            <a:rPr lang="es-ES" sz="1400" noProof="0" dirty="0"/>
            <a:t> sobre la calidad de los registros</a:t>
          </a:r>
        </a:p>
      </dgm:t>
    </dgm:pt>
    <dgm:pt modelId="{91E92790-32CD-4D74-8E08-A8D35047A73A}" type="parTrans" cxnId="{251655DE-9BF8-4390-86E5-C7C33C9D86A2}">
      <dgm:prSet/>
      <dgm:spPr/>
      <dgm:t>
        <a:bodyPr/>
        <a:lstStyle/>
        <a:p>
          <a:endParaRPr lang="pt-BR" sz="1400"/>
        </a:p>
      </dgm:t>
    </dgm:pt>
    <dgm:pt modelId="{076A35E9-86CF-4974-A28E-D9213A936DF9}" type="sibTrans" cxnId="{251655DE-9BF8-4390-86E5-C7C33C9D86A2}">
      <dgm:prSet/>
      <dgm:spPr/>
      <dgm:t>
        <a:bodyPr/>
        <a:lstStyle/>
        <a:p>
          <a:endParaRPr lang="pt-BR" sz="1400"/>
        </a:p>
      </dgm:t>
    </dgm:pt>
    <dgm:pt modelId="{A053AD60-2BB0-4229-9A33-064FF4903EA7}">
      <dgm:prSet phldrT="[Texto]" custT="1"/>
      <dgm:spPr/>
      <dgm:t>
        <a:bodyPr/>
        <a:lstStyle/>
        <a:p>
          <a:r>
            <a:rPr lang="es-ES" sz="1400" noProof="0" dirty="0"/>
            <a:t>Capacitación de la red para creación de registros  LILACS y base nacional</a:t>
          </a:r>
        </a:p>
      </dgm:t>
    </dgm:pt>
    <dgm:pt modelId="{CE57B6B4-444D-4137-BA62-487211C0655B}" type="parTrans" cxnId="{58496B0E-2F8A-4CA8-B881-7D8F8BCC9C5D}">
      <dgm:prSet/>
      <dgm:spPr/>
      <dgm:t>
        <a:bodyPr/>
        <a:lstStyle/>
        <a:p>
          <a:endParaRPr lang="pt-BR" sz="1400"/>
        </a:p>
      </dgm:t>
    </dgm:pt>
    <dgm:pt modelId="{5953D8BC-3565-4A03-A08C-FC2B6005C1AD}" type="sibTrans" cxnId="{58496B0E-2F8A-4CA8-B881-7D8F8BCC9C5D}">
      <dgm:prSet/>
      <dgm:spPr/>
      <dgm:t>
        <a:bodyPr/>
        <a:lstStyle/>
        <a:p>
          <a:endParaRPr lang="pt-BR" sz="1400"/>
        </a:p>
      </dgm:t>
    </dgm:pt>
    <dgm:pt modelId="{3FBEB0BE-3D0D-47D4-A980-9B7DB7D31901}">
      <dgm:prSet phldrT="[Texto]" custT="1"/>
      <dgm:spPr/>
      <dgm:t>
        <a:bodyPr/>
        <a:lstStyle/>
        <a:p>
          <a:r>
            <a:rPr lang="es-ES" sz="1400" noProof="0" dirty="0"/>
            <a:t> Monitoreo de la contribución</a:t>
          </a:r>
        </a:p>
      </dgm:t>
    </dgm:pt>
    <dgm:pt modelId="{08F87E53-35B2-4A54-AF6C-35A79780A4F4}" type="parTrans" cxnId="{EED3004E-0C19-4E97-8321-33FCE00BA7F1}">
      <dgm:prSet/>
      <dgm:spPr/>
      <dgm:t>
        <a:bodyPr/>
        <a:lstStyle/>
        <a:p>
          <a:endParaRPr lang="pt-BR" sz="1400"/>
        </a:p>
      </dgm:t>
    </dgm:pt>
    <dgm:pt modelId="{82C43657-F47F-4373-AA4D-567ED78C78DB}" type="sibTrans" cxnId="{EED3004E-0C19-4E97-8321-33FCE00BA7F1}">
      <dgm:prSet/>
      <dgm:spPr/>
      <dgm:t>
        <a:bodyPr/>
        <a:lstStyle/>
        <a:p>
          <a:endParaRPr lang="pt-BR" sz="1400"/>
        </a:p>
      </dgm:t>
    </dgm:pt>
    <dgm:pt modelId="{DE67139E-3B36-48F4-BDA0-5DE7FEA75425}">
      <dgm:prSet custT="1"/>
      <dgm:spPr/>
      <dgm:t>
        <a:bodyPr/>
        <a:lstStyle/>
        <a:p>
          <a:r>
            <a:rPr lang="es-ES" sz="1400" noProof="0" dirty="0"/>
            <a:t>Orientación sobre flujo de cooperación a LILACS y otras bases</a:t>
          </a:r>
        </a:p>
      </dgm:t>
    </dgm:pt>
    <dgm:pt modelId="{804F67A7-8C4C-433F-B49A-47CB40AE530B}" type="parTrans" cxnId="{6E1A042C-4C3A-4680-B67E-E91FFD7B8574}">
      <dgm:prSet/>
      <dgm:spPr/>
      <dgm:t>
        <a:bodyPr/>
        <a:lstStyle/>
        <a:p>
          <a:endParaRPr lang="pt-BR" sz="1400"/>
        </a:p>
      </dgm:t>
    </dgm:pt>
    <dgm:pt modelId="{80C129AE-A0F7-4B81-AB35-0F04F4B3E1B6}" type="sibTrans" cxnId="{6E1A042C-4C3A-4680-B67E-E91FFD7B8574}">
      <dgm:prSet/>
      <dgm:spPr/>
      <dgm:t>
        <a:bodyPr/>
        <a:lstStyle/>
        <a:p>
          <a:endParaRPr lang="pt-BR" sz="1400"/>
        </a:p>
      </dgm:t>
    </dgm:pt>
    <dgm:pt modelId="{4B79013A-5626-4DBD-8EB2-8DF16567ABA8}">
      <dgm:prSet phldrT="[Texto]" custT="1"/>
      <dgm:spPr/>
      <dgm:t>
        <a:bodyPr/>
        <a:lstStyle/>
        <a:p>
          <a:r>
            <a:rPr lang="es-ES" sz="1400" noProof="0" dirty="0"/>
            <a:t>Publicación de los registros en LILACS y bases nacionales</a:t>
          </a:r>
        </a:p>
      </dgm:t>
    </dgm:pt>
    <dgm:pt modelId="{AC3684F3-1023-4570-B687-AA6ACCD5BC39}" type="parTrans" cxnId="{074F52C9-7B24-4C44-A234-2483376F256B}">
      <dgm:prSet/>
      <dgm:spPr/>
      <dgm:t>
        <a:bodyPr/>
        <a:lstStyle/>
        <a:p>
          <a:endParaRPr lang="pt-BR" sz="1400"/>
        </a:p>
      </dgm:t>
    </dgm:pt>
    <dgm:pt modelId="{A815CADC-1507-42B8-BA6D-5A0F84C65CF5}" type="sibTrans" cxnId="{074F52C9-7B24-4C44-A234-2483376F256B}">
      <dgm:prSet/>
      <dgm:spPr/>
      <dgm:t>
        <a:bodyPr/>
        <a:lstStyle/>
        <a:p>
          <a:endParaRPr lang="pt-BR" sz="1400"/>
        </a:p>
      </dgm:t>
    </dgm:pt>
    <dgm:pt modelId="{EF096067-99C5-4004-8A63-EB688C8452BB}" type="pres">
      <dgm:prSet presAssocID="{906CF892-5784-4831-A738-63A460A00C81}" presName="CompostProcess" presStyleCnt="0">
        <dgm:presLayoutVars>
          <dgm:dir/>
          <dgm:resizeHandles val="exact"/>
        </dgm:presLayoutVars>
      </dgm:prSet>
      <dgm:spPr/>
    </dgm:pt>
    <dgm:pt modelId="{B5C25788-497E-441D-87FC-63D57B5C94AD}" type="pres">
      <dgm:prSet presAssocID="{906CF892-5784-4831-A738-63A460A00C81}" presName="arrow" presStyleLbl="bgShp" presStyleIdx="0" presStyleCnt="1"/>
      <dgm:spPr/>
    </dgm:pt>
    <dgm:pt modelId="{2737F6C4-062A-4823-ACE4-74CA1E5BA677}" type="pres">
      <dgm:prSet presAssocID="{906CF892-5784-4831-A738-63A460A00C81}" presName="linearProcess" presStyleCnt="0"/>
      <dgm:spPr/>
    </dgm:pt>
    <dgm:pt modelId="{E690ED67-531A-422C-80E6-8F11675E3A55}" type="pres">
      <dgm:prSet presAssocID="{DE67139E-3B36-48F4-BDA0-5DE7FEA75425}" presName="textNode" presStyleLbl="node1" presStyleIdx="0" presStyleCnt="6" custLinFactNeighborX="31589" custLinFactNeighborY="5205">
        <dgm:presLayoutVars>
          <dgm:bulletEnabled val="1"/>
        </dgm:presLayoutVars>
      </dgm:prSet>
      <dgm:spPr/>
    </dgm:pt>
    <dgm:pt modelId="{82958C10-DBF4-4904-875A-598E69B2EA78}" type="pres">
      <dgm:prSet presAssocID="{80C129AE-A0F7-4B81-AB35-0F04F4B3E1B6}" presName="sibTrans" presStyleCnt="0"/>
      <dgm:spPr/>
    </dgm:pt>
    <dgm:pt modelId="{65F25095-EB2A-48B9-93FF-BE5CE5801505}" type="pres">
      <dgm:prSet presAssocID="{A053AD60-2BB0-4229-9A33-064FF4903EA7}" presName="textNode" presStyleLbl="node1" presStyleIdx="1" presStyleCnt="6" custLinFactNeighborY="-483">
        <dgm:presLayoutVars>
          <dgm:bulletEnabled val="1"/>
        </dgm:presLayoutVars>
      </dgm:prSet>
      <dgm:spPr/>
    </dgm:pt>
    <dgm:pt modelId="{6B31C5ED-E08A-4890-A874-23F24D74F3CD}" type="pres">
      <dgm:prSet presAssocID="{5953D8BC-3565-4A03-A08C-FC2B6005C1AD}" presName="sibTrans" presStyleCnt="0"/>
      <dgm:spPr/>
    </dgm:pt>
    <dgm:pt modelId="{05B8158A-FA4D-488D-B606-3B45EE34E6E8}" type="pres">
      <dgm:prSet presAssocID="{FE36B6F3-7719-4D4A-9BA2-941E8434CE88}" presName="textNode" presStyleLbl="node1" presStyleIdx="2" presStyleCnt="6">
        <dgm:presLayoutVars>
          <dgm:bulletEnabled val="1"/>
        </dgm:presLayoutVars>
      </dgm:prSet>
      <dgm:spPr/>
    </dgm:pt>
    <dgm:pt modelId="{0D21F135-D7E6-497E-A281-4549ACC4DDA3}" type="pres">
      <dgm:prSet presAssocID="{E3E095F3-896C-4B7C-AB30-16FAE57212FE}" presName="sibTrans" presStyleCnt="0"/>
      <dgm:spPr/>
    </dgm:pt>
    <dgm:pt modelId="{C682FDAE-650D-46CB-95B6-2FB7F53D41F2}" type="pres">
      <dgm:prSet presAssocID="{EF231208-CC61-422A-8DD8-A33F1F80B335}" presName="textNode" presStyleLbl="node1" presStyleIdx="3" presStyleCnt="6">
        <dgm:presLayoutVars>
          <dgm:bulletEnabled val="1"/>
        </dgm:presLayoutVars>
      </dgm:prSet>
      <dgm:spPr/>
    </dgm:pt>
    <dgm:pt modelId="{2981047B-E2D3-47EE-A43B-4314EFD7B86A}" type="pres">
      <dgm:prSet presAssocID="{076A35E9-86CF-4974-A28E-D9213A936DF9}" presName="sibTrans" presStyleCnt="0"/>
      <dgm:spPr/>
    </dgm:pt>
    <dgm:pt modelId="{5BEFDE10-337C-4784-962B-6497D7F1FEB9}" type="pres">
      <dgm:prSet presAssocID="{3FBEB0BE-3D0D-47D4-A980-9B7DB7D31901}" presName="textNode" presStyleLbl="node1" presStyleIdx="4" presStyleCnt="6" custLinFactNeighborX="-46102" custLinFactNeighborY="187">
        <dgm:presLayoutVars>
          <dgm:bulletEnabled val="1"/>
        </dgm:presLayoutVars>
      </dgm:prSet>
      <dgm:spPr/>
    </dgm:pt>
    <dgm:pt modelId="{33F63B5B-0F9D-4B73-93D9-9E1FB0217E26}" type="pres">
      <dgm:prSet presAssocID="{82C43657-F47F-4373-AA4D-567ED78C78DB}" presName="sibTrans" presStyleCnt="0"/>
      <dgm:spPr/>
    </dgm:pt>
    <dgm:pt modelId="{94A37204-B1B1-40D4-A97D-35132C8F6310}" type="pres">
      <dgm:prSet presAssocID="{4B79013A-5626-4DBD-8EB2-8DF16567ABA8}" presName="textNode" presStyleLbl="node1" presStyleIdx="5" presStyleCnt="6" custLinFactX="-588" custLinFactNeighborX="-100000">
        <dgm:presLayoutVars>
          <dgm:bulletEnabled val="1"/>
        </dgm:presLayoutVars>
      </dgm:prSet>
      <dgm:spPr/>
    </dgm:pt>
  </dgm:ptLst>
  <dgm:cxnLst>
    <dgm:cxn modelId="{58496B0E-2F8A-4CA8-B881-7D8F8BCC9C5D}" srcId="{906CF892-5784-4831-A738-63A460A00C81}" destId="{A053AD60-2BB0-4229-9A33-064FF4903EA7}" srcOrd="1" destOrd="0" parTransId="{CE57B6B4-444D-4137-BA62-487211C0655B}" sibTransId="{5953D8BC-3565-4A03-A08C-FC2B6005C1AD}"/>
    <dgm:cxn modelId="{2F624E1D-7689-4DDE-BFF0-6F7969162CA3}" type="presOf" srcId="{3FBEB0BE-3D0D-47D4-A980-9B7DB7D31901}" destId="{5BEFDE10-337C-4784-962B-6497D7F1FEB9}" srcOrd="0" destOrd="0" presId="urn:microsoft.com/office/officeart/2005/8/layout/hProcess9"/>
    <dgm:cxn modelId="{30F40F1F-5CD4-4EE6-99DC-295B338506D0}" srcId="{906CF892-5784-4831-A738-63A460A00C81}" destId="{FE36B6F3-7719-4D4A-9BA2-941E8434CE88}" srcOrd="2" destOrd="0" parTransId="{8335CCE5-E1FE-47FC-8FF9-130AB4404791}" sibTransId="{E3E095F3-896C-4B7C-AB30-16FAE57212FE}"/>
    <dgm:cxn modelId="{6E1A042C-4C3A-4680-B67E-E91FFD7B8574}" srcId="{906CF892-5784-4831-A738-63A460A00C81}" destId="{DE67139E-3B36-48F4-BDA0-5DE7FEA75425}" srcOrd="0" destOrd="0" parTransId="{804F67A7-8C4C-433F-B49A-47CB40AE530B}" sibTransId="{80C129AE-A0F7-4B81-AB35-0F04F4B3E1B6}"/>
    <dgm:cxn modelId="{5ADA933F-A26B-440F-8C6D-4DD197CA36B9}" type="presOf" srcId="{4B79013A-5626-4DBD-8EB2-8DF16567ABA8}" destId="{94A37204-B1B1-40D4-A97D-35132C8F6310}" srcOrd="0" destOrd="0" presId="urn:microsoft.com/office/officeart/2005/8/layout/hProcess9"/>
    <dgm:cxn modelId="{A387AD5B-201C-49E9-B810-3D214E332CBB}" type="presOf" srcId="{FE36B6F3-7719-4D4A-9BA2-941E8434CE88}" destId="{05B8158A-FA4D-488D-B606-3B45EE34E6E8}" srcOrd="0" destOrd="0" presId="urn:microsoft.com/office/officeart/2005/8/layout/hProcess9"/>
    <dgm:cxn modelId="{EED3004E-0C19-4E97-8321-33FCE00BA7F1}" srcId="{906CF892-5784-4831-A738-63A460A00C81}" destId="{3FBEB0BE-3D0D-47D4-A980-9B7DB7D31901}" srcOrd="4" destOrd="0" parTransId="{08F87E53-35B2-4A54-AF6C-35A79780A4F4}" sibTransId="{82C43657-F47F-4373-AA4D-567ED78C78DB}"/>
    <dgm:cxn modelId="{B3210B86-9B48-4B5A-B015-0139CE8DB7A2}" type="presOf" srcId="{906CF892-5784-4831-A738-63A460A00C81}" destId="{EF096067-99C5-4004-8A63-EB688C8452BB}" srcOrd="0" destOrd="0" presId="urn:microsoft.com/office/officeart/2005/8/layout/hProcess9"/>
    <dgm:cxn modelId="{50A0BEA0-53B0-484C-9C32-8D5783D520B1}" type="presOf" srcId="{A053AD60-2BB0-4229-9A33-064FF4903EA7}" destId="{65F25095-EB2A-48B9-93FF-BE5CE5801505}" srcOrd="0" destOrd="0" presId="urn:microsoft.com/office/officeart/2005/8/layout/hProcess9"/>
    <dgm:cxn modelId="{2909E9A3-23A8-4339-B7C1-316429DA7297}" type="presOf" srcId="{DE67139E-3B36-48F4-BDA0-5DE7FEA75425}" destId="{E690ED67-531A-422C-80E6-8F11675E3A55}" srcOrd="0" destOrd="0" presId="urn:microsoft.com/office/officeart/2005/8/layout/hProcess9"/>
    <dgm:cxn modelId="{074F52C9-7B24-4C44-A234-2483376F256B}" srcId="{906CF892-5784-4831-A738-63A460A00C81}" destId="{4B79013A-5626-4DBD-8EB2-8DF16567ABA8}" srcOrd="5" destOrd="0" parTransId="{AC3684F3-1023-4570-B687-AA6ACCD5BC39}" sibTransId="{A815CADC-1507-42B8-BA6D-5A0F84C65CF5}"/>
    <dgm:cxn modelId="{D6BF70D5-C565-46A8-940C-91CDBFFA858D}" type="presOf" srcId="{EF231208-CC61-422A-8DD8-A33F1F80B335}" destId="{C682FDAE-650D-46CB-95B6-2FB7F53D41F2}" srcOrd="0" destOrd="0" presId="urn:microsoft.com/office/officeart/2005/8/layout/hProcess9"/>
    <dgm:cxn modelId="{251655DE-9BF8-4390-86E5-C7C33C9D86A2}" srcId="{906CF892-5784-4831-A738-63A460A00C81}" destId="{EF231208-CC61-422A-8DD8-A33F1F80B335}" srcOrd="3" destOrd="0" parTransId="{91E92790-32CD-4D74-8E08-A8D35047A73A}" sibTransId="{076A35E9-86CF-4974-A28E-D9213A936DF9}"/>
    <dgm:cxn modelId="{82AD1AB3-A2E3-4751-9738-7C078E69BDF3}" type="presParOf" srcId="{EF096067-99C5-4004-8A63-EB688C8452BB}" destId="{B5C25788-497E-441D-87FC-63D57B5C94AD}" srcOrd="0" destOrd="0" presId="urn:microsoft.com/office/officeart/2005/8/layout/hProcess9"/>
    <dgm:cxn modelId="{36095FAD-5A34-4E8A-B3AA-C624F2C03DBD}" type="presParOf" srcId="{EF096067-99C5-4004-8A63-EB688C8452BB}" destId="{2737F6C4-062A-4823-ACE4-74CA1E5BA677}" srcOrd="1" destOrd="0" presId="urn:microsoft.com/office/officeart/2005/8/layout/hProcess9"/>
    <dgm:cxn modelId="{17F55A8E-8750-487B-AA27-20E607F70020}" type="presParOf" srcId="{2737F6C4-062A-4823-ACE4-74CA1E5BA677}" destId="{E690ED67-531A-422C-80E6-8F11675E3A55}" srcOrd="0" destOrd="0" presId="urn:microsoft.com/office/officeart/2005/8/layout/hProcess9"/>
    <dgm:cxn modelId="{3091D55C-9457-40E8-B483-248EFBCF20B7}" type="presParOf" srcId="{2737F6C4-062A-4823-ACE4-74CA1E5BA677}" destId="{82958C10-DBF4-4904-875A-598E69B2EA78}" srcOrd="1" destOrd="0" presId="urn:microsoft.com/office/officeart/2005/8/layout/hProcess9"/>
    <dgm:cxn modelId="{9ACCCE94-6855-4C83-8DE3-D9AE5F7FB4C9}" type="presParOf" srcId="{2737F6C4-062A-4823-ACE4-74CA1E5BA677}" destId="{65F25095-EB2A-48B9-93FF-BE5CE5801505}" srcOrd="2" destOrd="0" presId="urn:microsoft.com/office/officeart/2005/8/layout/hProcess9"/>
    <dgm:cxn modelId="{E464388D-36FF-459C-B3EE-59751287BDAC}" type="presParOf" srcId="{2737F6C4-062A-4823-ACE4-74CA1E5BA677}" destId="{6B31C5ED-E08A-4890-A874-23F24D74F3CD}" srcOrd="3" destOrd="0" presId="urn:microsoft.com/office/officeart/2005/8/layout/hProcess9"/>
    <dgm:cxn modelId="{57526D37-F8CE-4AC1-AD31-718CB3A6CFF5}" type="presParOf" srcId="{2737F6C4-062A-4823-ACE4-74CA1E5BA677}" destId="{05B8158A-FA4D-488D-B606-3B45EE34E6E8}" srcOrd="4" destOrd="0" presId="urn:microsoft.com/office/officeart/2005/8/layout/hProcess9"/>
    <dgm:cxn modelId="{D1275B64-C853-418D-B939-9F196DD8096B}" type="presParOf" srcId="{2737F6C4-062A-4823-ACE4-74CA1E5BA677}" destId="{0D21F135-D7E6-497E-A281-4549ACC4DDA3}" srcOrd="5" destOrd="0" presId="urn:microsoft.com/office/officeart/2005/8/layout/hProcess9"/>
    <dgm:cxn modelId="{19E9915B-3128-40B7-A3D4-C702261A3E19}" type="presParOf" srcId="{2737F6C4-062A-4823-ACE4-74CA1E5BA677}" destId="{C682FDAE-650D-46CB-95B6-2FB7F53D41F2}" srcOrd="6" destOrd="0" presId="urn:microsoft.com/office/officeart/2005/8/layout/hProcess9"/>
    <dgm:cxn modelId="{D459747E-75C6-4262-9295-B46B4916ABE3}" type="presParOf" srcId="{2737F6C4-062A-4823-ACE4-74CA1E5BA677}" destId="{2981047B-E2D3-47EE-A43B-4314EFD7B86A}" srcOrd="7" destOrd="0" presId="urn:microsoft.com/office/officeart/2005/8/layout/hProcess9"/>
    <dgm:cxn modelId="{8950C04C-3248-4747-9EAE-2A8FC27C110A}" type="presParOf" srcId="{2737F6C4-062A-4823-ACE4-74CA1E5BA677}" destId="{5BEFDE10-337C-4784-962B-6497D7F1FEB9}" srcOrd="8" destOrd="0" presId="urn:microsoft.com/office/officeart/2005/8/layout/hProcess9"/>
    <dgm:cxn modelId="{20899574-3BD0-4C43-8815-7022570A80A5}" type="presParOf" srcId="{2737F6C4-062A-4823-ACE4-74CA1E5BA677}" destId="{33F63B5B-0F9D-4B73-93D9-9E1FB0217E26}" srcOrd="9" destOrd="0" presId="urn:microsoft.com/office/officeart/2005/8/layout/hProcess9"/>
    <dgm:cxn modelId="{7C198486-22D8-4A9D-B2F6-FA3AF9F7E707}" type="presParOf" srcId="{2737F6C4-062A-4823-ACE4-74CA1E5BA677}" destId="{94A37204-B1B1-40D4-A97D-35132C8F6310}" srcOrd="10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4BA13-F504-4F00-892F-344EFDC497AE}">
      <dsp:nvSpPr>
        <dsp:cNvPr id="0" name=""/>
        <dsp:cNvSpPr/>
      </dsp:nvSpPr>
      <dsp:spPr>
        <a:xfrm>
          <a:off x="6482" y="1066451"/>
          <a:ext cx="2265908" cy="193109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noProof="0" dirty="0"/>
            <a:t>Definir criterios nacionales de selección de documentos</a:t>
          </a:r>
        </a:p>
      </dsp:txBody>
      <dsp:txXfrm>
        <a:off x="338317" y="1349254"/>
        <a:ext cx="1602238" cy="1365491"/>
      </dsp:txXfrm>
    </dsp:sp>
    <dsp:sp modelId="{AE3AB145-824D-4C40-9BAE-7F81238A53CD}">
      <dsp:nvSpPr>
        <dsp:cNvPr id="0" name=""/>
        <dsp:cNvSpPr/>
      </dsp:nvSpPr>
      <dsp:spPr>
        <a:xfrm>
          <a:off x="2272390" y="1066451"/>
          <a:ext cx="2265908" cy="193109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noProof="0" dirty="0"/>
            <a:t>Realizar evaluación y selección de revistas</a:t>
          </a:r>
        </a:p>
      </dsp:txBody>
      <dsp:txXfrm>
        <a:off x="2604225" y="1349254"/>
        <a:ext cx="1602238" cy="1365491"/>
      </dsp:txXfrm>
    </dsp:sp>
    <dsp:sp modelId="{3D125213-4100-4A01-A2D0-AB3D946673B2}">
      <dsp:nvSpPr>
        <dsp:cNvPr id="0" name=""/>
        <dsp:cNvSpPr/>
      </dsp:nvSpPr>
      <dsp:spPr>
        <a:xfrm>
          <a:off x="4538298" y="1048822"/>
          <a:ext cx="2222176" cy="196635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noProof="0" dirty="0"/>
            <a:t>Definir para cuales bases de datos</a:t>
          </a:r>
        </a:p>
      </dsp:txBody>
      <dsp:txXfrm>
        <a:off x="4863728" y="1336788"/>
        <a:ext cx="1571316" cy="1390423"/>
      </dsp:txXfrm>
    </dsp:sp>
    <dsp:sp modelId="{90D59623-AB13-4FBC-A8A8-70B73597DC34}">
      <dsp:nvSpPr>
        <dsp:cNvPr id="0" name=""/>
        <dsp:cNvSpPr/>
      </dsp:nvSpPr>
      <dsp:spPr>
        <a:xfrm>
          <a:off x="6766957" y="1048822"/>
          <a:ext cx="2123042" cy="196635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noProof="0" dirty="0"/>
            <a:t>Atribuir CC responsable por indización de la revista</a:t>
          </a:r>
        </a:p>
      </dsp:txBody>
      <dsp:txXfrm>
        <a:off x="7077869" y="1336788"/>
        <a:ext cx="1501218" cy="13904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25788-497E-441D-87FC-63D57B5C94AD}">
      <dsp:nvSpPr>
        <dsp:cNvPr id="0" name=""/>
        <dsp:cNvSpPr/>
      </dsp:nvSpPr>
      <dsp:spPr>
        <a:xfrm>
          <a:off x="599560" y="0"/>
          <a:ext cx="7821520" cy="4906492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F25095-EB2A-48B9-93FF-BE5CE5801505}">
      <dsp:nvSpPr>
        <dsp:cNvPr id="0" name=""/>
        <dsp:cNvSpPr/>
      </dsp:nvSpPr>
      <dsp:spPr>
        <a:xfrm>
          <a:off x="786" y="1471947"/>
          <a:ext cx="1260303" cy="1962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Invitar centros a colaborar con la  LILACS y otras bases de datos (nacional y/o </a:t>
          </a:r>
          <a:r>
            <a:rPr lang="es-ES" sz="1100" kern="1200" noProof="0" dirty="0" err="1"/>
            <a:t>tematicas</a:t>
          </a:r>
          <a:r>
            <a:rPr lang="es-ES" sz="1100" kern="1200" noProof="0" dirty="0"/>
            <a:t>)</a:t>
          </a:r>
        </a:p>
      </dsp:txBody>
      <dsp:txXfrm>
        <a:off x="62309" y="1533470"/>
        <a:ext cx="1137257" cy="1839551"/>
      </dsp:txXfrm>
    </dsp:sp>
    <dsp:sp modelId="{424389C5-9D04-4C89-A5AD-F86D309A7628}">
      <dsp:nvSpPr>
        <dsp:cNvPr id="0" name=""/>
        <dsp:cNvSpPr/>
      </dsp:nvSpPr>
      <dsp:spPr>
        <a:xfrm>
          <a:off x="1324105" y="1471947"/>
          <a:ext cx="1260303" cy="1962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Evaluación de capacidad de cooperación del Centro Cooperante</a:t>
          </a:r>
        </a:p>
      </dsp:txBody>
      <dsp:txXfrm>
        <a:off x="1385628" y="1533470"/>
        <a:ext cx="1137257" cy="1839551"/>
      </dsp:txXfrm>
    </dsp:sp>
    <dsp:sp modelId="{93A26A61-80E4-4413-9EB5-1DEE1AFAD937}">
      <dsp:nvSpPr>
        <dsp:cNvPr id="0" name=""/>
        <dsp:cNvSpPr/>
      </dsp:nvSpPr>
      <dsp:spPr>
        <a:xfrm>
          <a:off x="2647423" y="1471947"/>
          <a:ext cx="1260303" cy="1962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Definición de responsabilidades del Centro Cooperante</a:t>
          </a:r>
        </a:p>
      </dsp:txBody>
      <dsp:txXfrm>
        <a:off x="2708946" y="1533470"/>
        <a:ext cx="1137257" cy="1839551"/>
      </dsp:txXfrm>
    </dsp:sp>
    <dsp:sp modelId="{05B8158A-FA4D-488D-B606-3B45EE34E6E8}">
      <dsp:nvSpPr>
        <dsp:cNvPr id="0" name=""/>
        <dsp:cNvSpPr/>
      </dsp:nvSpPr>
      <dsp:spPr>
        <a:xfrm>
          <a:off x="3970742" y="1471947"/>
          <a:ext cx="1260303" cy="1962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Solicitar registro de nuevos centros cooperantes y/o  actualización de datos en formulario específico </a:t>
          </a:r>
        </a:p>
      </dsp:txBody>
      <dsp:txXfrm>
        <a:off x="4032265" y="1533470"/>
        <a:ext cx="1137257" cy="1839551"/>
      </dsp:txXfrm>
    </dsp:sp>
    <dsp:sp modelId="{D13043D8-CECE-4702-BCD4-87AE793402DF}">
      <dsp:nvSpPr>
        <dsp:cNvPr id="0" name=""/>
        <dsp:cNvSpPr/>
      </dsp:nvSpPr>
      <dsp:spPr>
        <a:xfrm>
          <a:off x="5296945" y="1471947"/>
          <a:ext cx="1260303" cy="1962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BIREME registra y genera un código para el Centro Cooperante</a:t>
          </a:r>
        </a:p>
      </dsp:txBody>
      <dsp:txXfrm>
        <a:off x="5358468" y="1533470"/>
        <a:ext cx="1137257" cy="1839551"/>
      </dsp:txXfrm>
    </dsp:sp>
    <dsp:sp modelId="{D60B18B4-AB33-44F4-AD2F-7CD272DF207C}">
      <dsp:nvSpPr>
        <dsp:cNvPr id="0" name=""/>
        <dsp:cNvSpPr/>
      </dsp:nvSpPr>
      <dsp:spPr>
        <a:xfrm>
          <a:off x="6617380" y="1471947"/>
          <a:ext cx="1260303" cy="1962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Incluir el código del CC en la red(es) </a:t>
          </a:r>
          <a:r>
            <a:rPr lang="es-ES" sz="1100" kern="1200" noProof="0" dirty="0" err="1"/>
            <a:t>correspon</a:t>
          </a:r>
          <a:r>
            <a:rPr lang="es-ES" sz="1100" kern="1200" noProof="0" dirty="0"/>
            <a:t>-dientes</a:t>
          </a:r>
        </a:p>
      </dsp:txBody>
      <dsp:txXfrm>
        <a:off x="6678903" y="1533470"/>
        <a:ext cx="1137257" cy="1839551"/>
      </dsp:txXfrm>
    </dsp:sp>
    <dsp:sp modelId="{5CF22B5E-B9E3-473E-B01B-837F29152663}">
      <dsp:nvSpPr>
        <dsp:cNvPr id="0" name=""/>
        <dsp:cNvSpPr/>
      </dsp:nvSpPr>
      <dsp:spPr>
        <a:xfrm>
          <a:off x="7940699" y="1471947"/>
          <a:ext cx="1260303" cy="1962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/>
            <a:t>Registrar usuarios y perfiles de acceso</a:t>
          </a:r>
          <a:endParaRPr lang="es-ES" sz="1100" kern="1200" noProof="0" dirty="0"/>
        </a:p>
      </dsp:txBody>
      <dsp:txXfrm>
        <a:off x="8002222" y="1533470"/>
        <a:ext cx="1137257" cy="18395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25788-497E-441D-87FC-63D57B5C94AD}">
      <dsp:nvSpPr>
        <dsp:cNvPr id="0" name=""/>
        <dsp:cNvSpPr/>
      </dsp:nvSpPr>
      <dsp:spPr>
        <a:xfrm>
          <a:off x="720887" y="0"/>
          <a:ext cx="8170064" cy="4540101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90ED67-531A-422C-80E6-8F11675E3A55}">
      <dsp:nvSpPr>
        <dsp:cNvPr id="0" name=""/>
        <dsp:cNvSpPr/>
      </dsp:nvSpPr>
      <dsp:spPr>
        <a:xfrm>
          <a:off x="74171" y="1456555"/>
          <a:ext cx="1406576" cy="1816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Orientación sobre flujo de cooperación a LILACS y otras bases</a:t>
          </a:r>
        </a:p>
      </dsp:txBody>
      <dsp:txXfrm>
        <a:off x="142834" y="1525218"/>
        <a:ext cx="1269250" cy="1678714"/>
      </dsp:txXfrm>
    </dsp:sp>
    <dsp:sp modelId="{65F25095-EB2A-48B9-93FF-BE5CE5801505}">
      <dsp:nvSpPr>
        <dsp:cNvPr id="0" name=""/>
        <dsp:cNvSpPr/>
      </dsp:nvSpPr>
      <dsp:spPr>
        <a:xfrm>
          <a:off x="1641123" y="1353258"/>
          <a:ext cx="1406576" cy="1816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Capacitación de la red para creación de registros  LILACS y base nacional</a:t>
          </a:r>
        </a:p>
      </dsp:txBody>
      <dsp:txXfrm>
        <a:off x="1709786" y="1421921"/>
        <a:ext cx="1269250" cy="1678714"/>
      </dsp:txXfrm>
    </dsp:sp>
    <dsp:sp modelId="{05B8158A-FA4D-488D-B606-3B45EE34E6E8}">
      <dsp:nvSpPr>
        <dsp:cNvPr id="0" name=""/>
        <dsp:cNvSpPr/>
      </dsp:nvSpPr>
      <dsp:spPr>
        <a:xfrm>
          <a:off x="3282128" y="1362030"/>
          <a:ext cx="1406576" cy="1816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Control de calidad de los registros</a:t>
          </a:r>
        </a:p>
      </dsp:txBody>
      <dsp:txXfrm>
        <a:off x="3350791" y="1430693"/>
        <a:ext cx="1269250" cy="1678714"/>
      </dsp:txXfrm>
    </dsp:sp>
    <dsp:sp modelId="{C682FDAE-650D-46CB-95B6-2FB7F53D41F2}">
      <dsp:nvSpPr>
        <dsp:cNvPr id="0" name=""/>
        <dsp:cNvSpPr/>
      </dsp:nvSpPr>
      <dsp:spPr>
        <a:xfrm>
          <a:off x="4923134" y="1362030"/>
          <a:ext cx="1406576" cy="1816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 err="1"/>
            <a:t>Feedback</a:t>
          </a:r>
          <a:r>
            <a:rPr lang="es-ES" sz="1400" kern="1200" noProof="0" dirty="0"/>
            <a:t> sobre la calidad de los registros</a:t>
          </a:r>
        </a:p>
      </dsp:txBody>
      <dsp:txXfrm>
        <a:off x="4991797" y="1430693"/>
        <a:ext cx="1269250" cy="1678714"/>
      </dsp:txXfrm>
    </dsp:sp>
    <dsp:sp modelId="{5BEFDE10-337C-4784-962B-6497D7F1FEB9}">
      <dsp:nvSpPr>
        <dsp:cNvPr id="0" name=""/>
        <dsp:cNvSpPr/>
      </dsp:nvSpPr>
      <dsp:spPr>
        <a:xfrm>
          <a:off x="6456063" y="1365426"/>
          <a:ext cx="1406576" cy="1816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 Monitoreo de la contribución</a:t>
          </a:r>
        </a:p>
      </dsp:txBody>
      <dsp:txXfrm>
        <a:off x="6524726" y="1434089"/>
        <a:ext cx="1269250" cy="1678714"/>
      </dsp:txXfrm>
    </dsp:sp>
    <dsp:sp modelId="{94A37204-B1B1-40D4-A97D-35132C8F6310}">
      <dsp:nvSpPr>
        <dsp:cNvPr id="0" name=""/>
        <dsp:cNvSpPr/>
      </dsp:nvSpPr>
      <dsp:spPr>
        <a:xfrm>
          <a:off x="7962446" y="1362030"/>
          <a:ext cx="1406576" cy="1816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noProof="0" dirty="0"/>
            <a:t>Publicación de los registros en LILACS y bases nacionales</a:t>
          </a:r>
        </a:p>
      </dsp:txBody>
      <dsp:txXfrm>
        <a:off x="8031109" y="1430693"/>
        <a:ext cx="1269250" cy="1678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FB69E-9993-4FED-866E-A331E4266D44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93D43-E81B-4C44-9C48-5761B722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25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vsalud.org/?search=user=ccn&amp;prefix=search&amp;lang=pt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lilacs.bvsalud.org/?search=br85.1+or+br97.1+or+br21.1&amp;prefix=search&amp;Image.x=50&amp;Image.y=1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93D43-E81B-4C44-9C48-5761B722E2E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603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spcBef>
                <a:spcPct val="30000"/>
              </a:spcBef>
            </a:pPr>
            <a:r>
              <a:rPr lang="en-US" dirty="0">
                <a:solidFill>
                  <a:srgbClr val="000066"/>
                </a:solidFill>
              </a:rPr>
              <a:t>BVS is a dynamic and decentralized red of </a:t>
            </a:r>
            <a:r>
              <a:rPr lang="en-US" dirty="0" err="1">
                <a:solidFill>
                  <a:srgbClr val="000066"/>
                </a:solidFill>
              </a:rPr>
              <a:t>información</a:t>
            </a:r>
            <a:r>
              <a:rPr lang="en-US" dirty="0">
                <a:solidFill>
                  <a:srgbClr val="000066"/>
                </a:solidFill>
              </a:rPr>
              <a:t> sources </a:t>
            </a:r>
            <a:r>
              <a:rPr lang="en-US" dirty="0">
                <a:solidFill>
                  <a:srgbClr val="000066"/>
                </a:solidFill>
                <a:sym typeface="Wingdings" pitchFamily="2" charset="2"/>
              </a:rPr>
              <a:t> </a:t>
            </a:r>
            <a:r>
              <a:rPr lang="en-US" dirty="0" err="1">
                <a:solidFill>
                  <a:srgbClr val="000066"/>
                </a:solidFill>
                <a:sym typeface="Wingdings" pitchFamily="2" charset="2"/>
              </a:rPr>
              <a:t>información</a:t>
            </a:r>
            <a:r>
              <a:rPr lang="en-US" dirty="0">
                <a:solidFill>
                  <a:srgbClr val="000066"/>
                </a:solidFill>
              </a:rPr>
              <a:t> and knowledge to support decision-making processes in </a:t>
            </a:r>
            <a:r>
              <a:rPr lang="en-US" dirty="0" err="1">
                <a:solidFill>
                  <a:srgbClr val="000066"/>
                </a:solidFill>
              </a:rPr>
              <a:t>salud</a:t>
            </a:r>
            <a:r>
              <a:rPr lang="en-US" dirty="0">
                <a:solidFill>
                  <a:srgbClr val="000066"/>
                </a:solidFill>
              </a:rPr>
              <a:t> </a:t>
            </a:r>
            <a:endParaRPr lang="pt-BR" dirty="0">
              <a:solidFill>
                <a:srgbClr val="000066"/>
              </a:solidFill>
            </a:endParaRPr>
          </a:p>
          <a:p>
            <a:pPr eaLnBrk="0" hangingPunct="0">
              <a:lnSpc>
                <a:spcPct val="0"/>
              </a:lnSpc>
              <a:spcBef>
                <a:spcPct val="30000"/>
              </a:spcBef>
            </a:pPr>
            <a:endParaRPr lang="en-US" dirty="0">
              <a:solidFill>
                <a:srgbClr val="000066"/>
              </a:solidFill>
            </a:endParaRPr>
          </a:p>
          <a:p>
            <a:pPr lvl="1" eaLnBrk="0" hangingPunct="0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000066"/>
                </a:solidFill>
              </a:rPr>
              <a:t>Bibliographic base de </a:t>
            </a:r>
            <a:r>
              <a:rPr lang="en-US" dirty="0" err="1">
                <a:solidFill>
                  <a:srgbClr val="000066"/>
                </a:solidFill>
              </a:rPr>
              <a:t>datoss</a:t>
            </a:r>
            <a:r>
              <a:rPr lang="en-US" dirty="0">
                <a:solidFill>
                  <a:srgbClr val="000066"/>
                </a:solidFill>
              </a:rPr>
              <a:t> </a:t>
            </a:r>
          </a:p>
          <a:p>
            <a:pPr lvl="1" eaLnBrk="0" hangingPunct="0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000066"/>
                </a:solidFill>
              </a:rPr>
              <a:t>Specialist directories, events and institutions</a:t>
            </a:r>
          </a:p>
          <a:p>
            <a:pPr lvl="1" eaLnBrk="0" hangingPunct="0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000066"/>
                </a:solidFill>
              </a:rPr>
              <a:t>Catalogue of </a:t>
            </a:r>
            <a:r>
              <a:rPr lang="en-US" dirty="0" err="1">
                <a:solidFill>
                  <a:srgbClr val="000066"/>
                </a:solidFill>
              </a:rPr>
              <a:t>información</a:t>
            </a:r>
            <a:r>
              <a:rPr lang="en-US" dirty="0">
                <a:solidFill>
                  <a:srgbClr val="000066"/>
                </a:solidFill>
              </a:rPr>
              <a:t> resources available in the Web</a:t>
            </a:r>
          </a:p>
          <a:p>
            <a:pPr lvl="1" eaLnBrk="0" hangingPunct="0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000066"/>
                </a:solidFill>
              </a:rPr>
              <a:t>Collections of full text documents </a:t>
            </a:r>
          </a:p>
          <a:p>
            <a:pPr lvl="1" eaLnBrk="0" hangingPunct="0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000066"/>
                </a:solidFill>
              </a:rPr>
              <a:t>Service for document photocopies</a:t>
            </a:r>
          </a:p>
          <a:p>
            <a:pPr lvl="1" eaLnBrk="0" hangingPunct="0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rgbClr val="000066"/>
                </a:solidFill>
              </a:rPr>
              <a:t>información</a:t>
            </a:r>
            <a:r>
              <a:rPr lang="en-US" dirty="0">
                <a:solidFill>
                  <a:srgbClr val="000066"/>
                </a:solidFill>
              </a:rPr>
              <a:t> sources to support education and decision-making</a:t>
            </a:r>
          </a:p>
          <a:p>
            <a:pPr lvl="1" eaLnBrk="0" hangingPunct="0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000066"/>
                </a:solidFill>
              </a:rPr>
              <a:t>News, discussion lists, virtual communities</a:t>
            </a:r>
          </a:p>
          <a:p>
            <a:endParaRPr lang="es-ES_tradnl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F1D59-C133-493E-9C9A-3DBF29240E9D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8376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Coordenador LILACS deve definir como será o fluxo de cooperação com a base local e a LILACS:</a:t>
            </a:r>
          </a:p>
          <a:p>
            <a:r>
              <a:rPr lang="pt-BR" dirty="0"/>
              <a:t>Centralizada com instalação de LILDBI-Web em instância própria da rede: todos os </a:t>
            </a:r>
            <a:r>
              <a:rPr lang="pt-BR" dirty="0" err="1"/>
              <a:t>CCs</a:t>
            </a:r>
            <a:r>
              <a:rPr lang="pt-BR" dirty="0"/>
              <a:t> inserem registros na instância online de LILDBI-Web e certificam registros e o Coordenador envia os registros à LILACS;</a:t>
            </a:r>
          </a:p>
          <a:p>
            <a:r>
              <a:rPr lang="pt-BR" dirty="0"/>
              <a:t>Centralizada com instalação de LILDBI-Web em instâncias locais em cada CC: todos os </a:t>
            </a:r>
            <a:r>
              <a:rPr lang="pt-BR" dirty="0" err="1"/>
              <a:t>CCs</a:t>
            </a:r>
            <a:r>
              <a:rPr lang="pt-BR" dirty="0"/>
              <a:t> inserem registros na instância local de LILDBI-Web, certificam registros e exportam arquivos .ISO para o Coordenador, que os envia à LILACS;</a:t>
            </a:r>
          </a:p>
          <a:p>
            <a:r>
              <a:rPr lang="pt-BR" dirty="0"/>
              <a:t>Descentralizada com instalação de LILDBI-Web em instância da própria rede: todos os </a:t>
            </a:r>
            <a:r>
              <a:rPr lang="pt-BR" dirty="0" err="1"/>
              <a:t>CCs</a:t>
            </a:r>
            <a:r>
              <a:rPr lang="pt-BR" dirty="0"/>
              <a:t> inserem registros na instância LILDBI-Web, certificam e exportam </a:t>
            </a:r>
            <a:r>
              <a:rPr lang="pt-BR" dirty="0" err="1"/>
              <a:t>arquivo.ISO</a:t>
            </a:r>
            <a:r>
              <a:rPr lang="pt-BR" dirty="0"/>
              <a:t> e os enviam a LILACS e ao coordenador da rede – Ex. </a:t>
            </a:r>
            <a:r>
              <a:rPr lang="pt-BR" dirty="0" err="1"/>
              <a:t>IndexPSI</a:t>
            </a:r>
            <a:r>
              <a:rPr lang="pt-BR" dirty="0"/>
              <a:t>;</a:t>
            </a:r>
          </a:p>
          <a:p>
            <a:r>
              <a:rPr lang="pt-BR" dirty="0"/>
              <a:t>Descentralizada com instalação de LILDBI-Web local: todos os </a:t>
            </a:r>
            <a:r>
              <a:rPr lang="pt-BR" dirty="0" err="1"/>
              <a:t>CCs</a:t>
            </a:r>
            <a:r>
              <a:rPr lang="pt-BR" dirty="0"/>
              <a:t> inserem registros na instância LILDBI-Web, certificam e exportam </a:t>
            </a:r>
            <a:r>
              <a:rPr lang="pt-BR" dirty="0" err="1"/>
              <a:t>arquivo.ISO</a:t>
            </a:r>
            <a:r>
              <a:rPr lang="pt-BR" dirty="0"/>
              <a:t> e os enviam a LILACS e ao coordenador da rede – Ex. </a:t>
            </a:r>
            <a:r>
              <a:rPr lang="pt-BR" dirty="0" err="1"/>
              <a:t>IndexPSI</a:t>
            </a:r>
            <a:endParaRPr lang="pt-BR" dirty="0"/>
          </a:p>
          <a:p>
            <a:r>
              <a:rPr lang="pt-BR" dirty="0"/>
              <a:t>Mista</a:t>
            </a:r>
          </a:p>
          <a:p>
            <a:endParaRPr lang="pt-BR" dirty="0"/>
          </a:p>
          <a:p>
            <a:r>
              <a:rPr lang="pt-BR" dirty="0"/>
              <a:t>Veja a lista de Centros Coordenadores </a:t>
            </a:r>
            <a:r>
              <a:rPr lang="pt-BR" dirty="0">
                <a:hlinkClick r:id="rId3"/>
              </a:rPr>
              <a:t>aqui</a:t>
            </a:r>
            <a:r>
              <a:rPr lang="pt-BR" dirty="0"/>
              <a:t> e temáticos </a:t>
            </a:r>
            <a:r>
              <a:rPr lang="pt-BR" dirty="0">
                <a:hlinkClick r:id="rId4"/>
              </a:rPr>
              <a:t>aqui</a:t>
            </a:r>
            <a:r>
              <a:rPr lang="pt-BR" dirty="0"/>
              <a:t>.</a:t>
            </a:r>
          </a:p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F1D59-C133-493E-9C9A-3DBF29240E9D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41139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3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7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5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96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5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7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9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7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4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1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7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365C2-A1B6-164B-BC0D-5B5DFDE881F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6A9F8-D6BC-9344-8081-B5F0D204CB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s.google.com/forum/" TargetMode="External"/><Relationship Id="rId2" Type="http://schemas.openxmlformats.org/officeDocument/2006/relationships/hyperlink" Target="http://red.bvsalud.org/lilacs/es/coordinador-lilac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lilacs@bireme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oord-lilacs@googlegroups.com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goo.gl/forms/nQkIBWi4riVQ4sx5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251" y="2034731"/>
            <a:ext cx="8351874" cy="1470025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</a:t>
            </a:r>
            <a:r>
              <a:rPr lang="es-ES" b="1" dirty="0" err="1"/>
              <a:t>ontrol</a:t>
            </a:r>
            <a:r>
              <a:rPr lang="es-ES" b="1" dirty="0"/>
              <a:t> Bibliográfico de la Literatura en Salud de Latinoamérica y Caribe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55114"/>
            <a:ext cx="6400800" cy="1752600"/>
          </a:xfrm>
        </p:spPr>
        <p:txBody>
          <a:bodyPr anchor="ctr">
            <a:normAutofit/>
          </a:bodyPr>
          <a:lstStyle/>
          <a:p>
            <a:r>
              <a:rPr lang="es-ES" sz="2400" dirty="0"/>
              <a:t>Reunión de Coordinación </a:t>
            </a:r>
          </a:p>
          <a:p>
            <a:r>
              <a:rPr lang="es-ES" sz="2400" dirty="0"/>
              <a:t>1ª Sesión - 10 de mayo de 2017</a:t>
            </a:r>
          </a:p>
        </p:txBody>
      </p:sp>
    </p:spTree>
    <p:extLst>
      <p:ext uri="{BB962C8B-B14F-4D97-AF65-F5344CB8AC3E}">
        <p14:creationId xmlns:p14="http://schemas.microsoft.com/office/powerpoint/2010/main" val="4183441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Agenda de la sesión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828" y="1417638"/>
            <a:ext cx="6251944" cy="4525963"/>
          </a:xfrm>
        </p:spPr>
        <p:txBody>
          <a:bodyPr>
            <a:normAutofit/>
          </a:bodyPr>
          <a:lstStyle/>
          <a:p>
            <a:r>
              <a:rPr lang="es-ES" sz="2200" dirty="0"/>
              <a:t>Objetivos, Público meta</a:t>
            </a:r>
          </a:p>
          <a:p>
            <a:pPr marL="0" indent="0">
              <a:buNone/>
            </a:pPr>
            <a:endParaRPr lang="es-ES" sz="2200" dirty="0"/>
          </a:p>
          <a:p>
            <a:r>
              <a:rPr lang="es-ES" sz="2200" dirty="0"/>
              <a:t>Metodología</a:t>
            </a:r>
          </a:p>
          <a:p>
            <a:pPr marL="0" indent="0">
              <a:buNone/>
            </a:pPr>
            <a:endParaRPr lang="es-ES" sz="2200" dirty="0"/>
          </a:p>
          <a:p>
            <a:r>
              <a:rPr lang="es-ES" sz="2200" dirty="0"/>
              <a:t>Propuesta de agenda – temas</a:t>
            </a:r>
          </a:p>
          <a:p>
            <a:endParaRPr lang="es-ES" sz="2200" dirty="0"/>
          </a:p>
          <a:p>
            <a:r>
              <a:rPr lang="es-ES" sz="2200" dirty="0"/>
              <a:t>El contexto </a:t>
            </a:r>
          </a:p>
          <a:p>
            <a:pPr lvl="1"/>
            <a:r>
              <a:rPr lang="es-ES" sz="1800" dirty="0"/>
              <a:t>Sobre el Control Bibliográfico </a:t>
            </a:r>
          </a:p>
          <a:p>
            <a:pPr lvl="1"/>
            <a:r>
              <a:rPr lang="es-ES" sz="1800" dirty="0"/>
              <a:t>Rol de los Coordinadores Nacionales de Redes </a:t>
            </a:r>
          </a:p>
          <a:p>
            <a:pPr lvl="1"/>
            <a:r>
              <a:rPr lang="es-ES" sz="1800" dirty="0"/>
              <a:t>Flujo de la cooperación</a:t>
            </a:r>
          </a:p>
          <a:p>
            <a:pPr lvl="1"/>
            <a:r>
              <a:rPr lang="es-ES" sz="1800" dirty="0"/>
              <a:t>Panorama de la cooperación a LILACS</a:t>
            </a:r>
          </a:p>
          <a:p>
            <a:pPr marL="457200" lvl="1" indent="0">
              <a:buNone/>
            </a:pPr>
            <a:endParaRPr lang="es-ES" sz="1800" dirty="0"/>
          </a:p>
          <a:p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630617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4791" y="274638"/>
            <a:ext cx="7953153" cy="1143000"/>
          </a:xfrm>
        </p:spPr>
        <p:txBody>
          <a:bodyPr>
            <a:normAutofit/>
          </a:bodyPr>
          <a:lstStyle/>
          <a:p>
            <a:r>
              <a:rPr lang="es-ES" b="1" dirty="0"/>
              <a:t>Objetivos y Público meta</a:t>
            </a:r>
            <a:endParaRPr lang="pt-BR" sz="1800" b="1" dirty="0">
              <a:solidFill>
                <a:schemeClr val="accent4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es-ES" dirty="0"/>
              <a:t>General: 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dirty="0"/>
              <a:t>Ampliar y fortalecer el control bibliográfico de la literatura de AL&amp;C en la BVS</a:t>
            </a:r>
          </a:p>
          <a:p>
            <a:endParaRPr lang="es-ES" dirty="0"/>
          </a:p>
          <a:p>
            <a:r>
              <a:rPr lang="es-ES" dirty="0"/>
              <a:t>Específicos: 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dirty="0"/>
              <a:t>Informar sobre el rol de los coordinadores de redes nacionales y temáticas</a:t>
            </a:r>
          </a:p>
          <a:p>
            <a:pPr lvl="1"/>
            <a:r>
              <a:rPr lang="es-ES" dirty="0"/>
              <a:t>Presentar flujos de la colaboración para el control bibliográfico</a:t>
            </a:r>
          </a:p>
          <a:p>
            <a:pPr lvl="1"/>
            <a:r>
              <a:rPr lang="es-ES" dirty="0"/>
              <a:t>Presentar  procesos, metodología y sistemas  para gestión de la colaboración</a:t>
            </a:r>
          </a:p>
          <a:p>
            <a:pPr lvl="1"/>
            <a:r>
              <a:rPr lang="es-ES" dirty="0"/>
              <a:t>Realizar un diagnóstico de la situación de la colaboración a LILACS</a:t>
            </a:r>
          </a:p>
          <a:p>
            <a:pPr marL="457200" lvl="1" indent="0">
              <a:buNone/>
            </a:pPr>
            <a:endParaRPr lang="es-ES" dirty="0"/>
          </a:p>
          <a:p>
            <a:r>
              <a:rPr lang="es-ES" dirty="0"/>
              <a:t>Público meta: Coordinadores de las Redes Nacionales en los países de Latinoamérica</a:t>
            </a:r>
          </a:p>
        </p:txBody>
      </p:sp>
    </p:spTree>
    <p:extLst>
      <p:ext uri="{BB962C8B-B14F-4D97-AF65-F5344CB8AC3E}">
        <p14:creationId xmlns:p14="http://schemas.microsoft.com/office/powerpoint/2010/main" val="310916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Metodología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0168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s-AR" sz="2400" dirty="0"/>
              <a:t>Sesiones virtuales con presentación de 1 tema</a:t>
            </a:r>
            <a:r>
              <a:rPr lang="pt-BR" sz="2400" dirty="0"/>
              <a:t>/</a:t>
            </a:r>
            <a:r>
              <a:rPr lang="pt-BR" sz="2400" dirty="0" err="1"/>
              <a:t>sesión</a:t>
            </a:r>
            <a:r>
              <a:rPr lang="pt-BR" sz="2400" dirty="0"/>
              <a:t> (intervalo de 3 semanas entre </a:t>
            </a:r>
            <a:r>
              <a:rPr lang="pt-BR" sz="2400" dirty="0" err="1"/>
              <a:t>sesiones</a:t>
            </a:r>
            <a:r>
              <a:rPr lang="pt-BR" sz="2400" dirty="0"/>
              <a:t>)</a:t>
            </a:r>
            <a:endParaRPr lang="es-AR" sz="2400" dirty="0"/>
          </a:p>
          <a:p>
            <a:r>
              <a:rPr lang="es-AR" sz="2400" dirty="0"/>
              <a:t>Análisis de situación de cada tema en la Red </a:t>
            </a:r>
          </a:p>
          <a:p>
            <a:r>
              <a:rPr lang="es-AR" sz="2400" dirty="0"/>
              <a:t>Presentación de informes de las tareas del grupo</a:t>
            </a:r>
          </a:p>
          <a:p>
            <a:r>
              <a:rPr lang="es-AR" sz="2400" dirty="0"/>
              <a:t>Seguimiento de las tareas en Google Drive</a:t>
            </a:r>
          </a:p>
          <a:p>
            <a:endParaRPr lang="es-AR" sz="2400" dirty="0"/>
          </a:p>
          <a:p>
            <a:pPr marL="0" indent="0">
              <a:buNone/>
            </a:pPr>
            <a:r>
              <a:rPr lang="es-AR" sz="2400" dirty="0"/>
              <a:t>Canales de comunicación:</a:t>
            </a:r>
          </a:p>
          <a:p>
            <a:pPr lvl="1"/>
            <a:r>
              <a:rPr lang="es-AR" sz="2000" dirty="0">
                <a:hlinkClick r:id="rId2"/>
              </a:rPr>
              <a:t>Portal Red BVS para Coordinadores LILACS</a:t>
            </a:r>
            <a:r>
              <a:rPr lang="es-AR" sz="2000" dirty="0"/>
              <a:t>: informes consolidados de las tareas del grupo y documentación de las reuniones</a:t>
            </a:r>
          </a:p>
          <a:p>
            <a:pPr lvl="1"/>
            <a:r>
              <a:rPr lang="es-AR" sz="2000" dirty="0"/>
              <a:t>Google Drive con carpeta del país: documentación en producción</a:t>
            </a:r>
          </a:p>
          <a:p>
            <a:pPr lvl="1"/>
            <a:r>
              <a:rPr lang="es-AR" sz="2000" dirty="0">
                <a:hlinkClick r:id="rId3"/>
              </a:rPr>
              <a:t>Google </a:t>
            </a:r>
            <a:r>
              <a:rPr lang="es-AR" sz="2000" dirty="0" err="1">
                <a:hlinkClick r:id="rId3"/>
              </a:rPr>
              <a:t>Groups</a:t>
            </a:r>
            <a:r>
              <a:rPr lang="es-AR" sz="2000" dirty="0">
                <a:hlinkClick r:id="rId3"/>
              </a:rPr>
              <a:t> Coordinadores LILACS</a:t>
            </a:r>
            <a:r>
              <a:rPr lang="es-AR" sz="2000" dirty="0"/>
              <a:t>: comunicaciones, discusiones y dudas sobre coordinación de la colaboración a LILACS</a:t>
            </a:r>
          </a:p>
          <a:p>
            <a:pPr lvl="1"/>
            <a:endParaRPr lang="es-AR" sz="2000" dirty="0"/>
          </a:p>
          <a:p>
            <a:endParaRPr lang="es-AR" sz="2400" dirty="0"/>
          </a:p>
          <a:p>
            <a:pPr marL="0" indent="0">
              <a:buNone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66803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Entrega de las tareas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343210"/>
            <a:ext cx="8229600" cy="4525963"/>
          </a:xfrm>
        </p:spPr>
        <p:txBody>
          <a:bodyPr>
            <a:normAutofit/>
          </a:bodyPr>
          <a:lstStyle/>
          <a:p>
            <a:r>
              <a:rPr lang="es-ES" sz="2400" dirty="0"/>
              <a:t>Cada coordinador carga los materiales/informes en la carpeta de su país en el Google Drive y/o contesta los formularios en línea</a:t>
            </a:r>
            <a:br>
              <a:rPr lang="es-ES" sz="2400" dirty="0"/>
            </a:br>
            <a:endParaRPr lang="es-ES" sz="2400" dirty="0"/>
          </a:p>
          <a:p>
            <a:r>
              <a:rPr lang="es-ES" sz="2400" dirty="0"/>
              <a:t>Acceso a las carpetas – enviado al correo del coordinador.  </a:t>
            </a:r>
            <a:br>
              <a:rPr lang="es-ES" sz="2400" dirty="0"/>
            </a:br>
            <a:r>
              <a:rPr lang="es-ES" sz="2400" dirty="0"/>
              <a:t>Solicite la inclusión de otros correos (cuenta Google) a </a:t>
            </a:r>
            <a:r>
              <a:rPr lang="es-ES" sz="2400" dirty="0">
                <a:hlinkClick r:id="rId3"/>
              </a:rPr>
              <a:t>lilacs@bireme.org</a:t>
            </a:r>
            <a:r>
              <a:rPr lang="es-ES" sz="2400" dirty="0"/>
              <a:t> , si necesario</a:t>
            </a:r>
            <a:br>
              <a:rPr lang="es-ES" sz="2400" dirty="0"/>
            </a:br>
            <a:endParaRPr lang="es-ES" sz="2400" dirty="0"/>
          </a:p>
          <a:p>
            <a:r>
              <a:rPr lang="es-ES" sz="2400" dirty="0"/>
              <a:t>Algunos informes requieren actualizaciones continuas</a:t>
            </a:r>
            <a:br>
              <a:rPr lang="es-ES" sz="2400" dirty="0"/>
            </a:br>
            <a:endParaRPr lang="es-ES" sz="2400" dirty="0"/>
          </a:p>
          <a:p>
            <a:r>
              <a:rPr lang="es-ES" sz="2400" dirty="0"/>
              <a:t>Dudas y comentarios: </a:t>
            </a:r>
            <a:r>
              <a:rPr lang="es-ES" sz="2400" dirty="0" err="1">
                <a:hlinkClick r:id="rId4"/>
              </a:rPr>
              <a:t>coord</a:t>
            </a:r>
            <a:r>
              <a:rPr lang="es-ES" sz="2400" dirty="0">
                <a:hlinkClick r:id="rId4"/>
              </a:rPr>
              <a:t>-lilacs</a:t>
            </a:r>
            <a:r>
              <a:rPr lang="pt-BR" sz="2400" dirty="0">
                <a:hlinkClick r:id="rId4"/>
              </a:rPr>
              <a:t>@googlegroups.com</a:t>
            </a:r>
            <a:r>
              <a:rPr lang="pt-B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4366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897"/>
            <a:ext cx="8229600" cy="1143000"/>
          </a:xfrm>
        </p:spPr>
        <p:txBody>
          <a:bodyPr/>
          <a:lstStyle/>
          <a:p>
            <a:r>
              <a:rPr lang="es-ES" b="1" dirty="0"/>
              <a:t>Propuesta de Temas - sesiones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39659"/>
              </p:ext>
            </p:extLst>
          </p:nvPr>
        </p:nvGraphicFramePr>
        <p:xfrm>
          <a:off x="488514" y="911157"/>
          <a:ext cx="8138478" cy="546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7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5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3606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Fecha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Tema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noProof="0" dirty="0"/>
                        <a:t>Entrega</a:t>
                      </a:r>
                      <a:r>
                        <a:rPr lang="es-ES" sz="1600" baseline="0" noProof="0" dirty="0"/>
                        <a:t> de  Tareas</a:t>
                      </a:r>
                      <a:endParaRPr lang="es-ES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10 mayo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Presentación</a:t>
                      </a:r>
                      <a:r>
                        <a:rPr lang="es-ES" baseline="0" noProof="0" dirty="0"/>
                        <a:t> inicial  - el contexto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16 mayo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16 mayo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Inclusión</a:t>
                      </a:r>
                      <a:r>
                        <a:rPr lang="es-ES" baseline="0" noProof="0" dirty="0"/>
                        <a:t> R</a:t>
                      </a:r>
                      <a:r>
                        <a:rPr lang="es-ES" noProof="0" dirty="0"/>
                        <a:t>egistros LILACS-Express</a:t>
                      </a:r>
                      <a:r>
                        <a:rPr lang="es-ES" baseline="0" noProof="0" dirty="0"/>
                        <a:t> </a:t>
                      </a:r>
                      <a:r>
                        <a:rPr lang="es-ES" noProof="0" dirty="0"/>
                        <a:t>(</a:t>
                      </a:r>
                      <a:r>
                        <a:rPr lang="es-ES" noProof="0" dirty="0" err="1"/>
                        <a:t>SciELO</a:t>
                      </a:r>
                      <a:r>
                        <a:rPr lang="es-ES" noProof="0" dirty="0"/>
                        <a:t> y Editor)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30 mayo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06 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Revisión e indización de registros LILACS-Express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20 jun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27 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Actualización del status de las revistas indizadas en LILACS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11 jul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18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Criterios de selección de revistas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01 </a:t>
                      </a:r>
                      <a:r>
                        <a:rPr lang="es-ES" noProof="0" dirty="0" err="1"/>
                        <a:t>ago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08 </a:t>
                      </a:r>
                      <a:r>
                        <a:rPr lang="es-ES" noProof="0" dirty="0" err="1"/>
                        <a:t>ago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Proceso de selección de revistas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22 </a:t>
                      </a:r>
                      <a:r>
                        <a:rPr lang="es-ES" noProof="0" dirty="0" err="1"/>
                        <a:t>ago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29 </a:t>
                      </a:r>
                      <a:r>
                        <a:rPr lang="es-ES" noProof="0" dirty="0" err="1"/>
                        <a:t>ago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Actualización de datos y registros de nuevos de Centros Cooperantes</a:t>
                      </a:r>
                      <a:endParaRPr lang="es-ES" noProof="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12 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19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Migración de base de datos al FI-</a:t>
                      </a:r>
                      <a:r>
                        <a:rPr lang="es-ES" sz="1800" dirty="0" err="1"/>
                        <a:t>Admin</a:t>
                      </a:r>
                      <a:endParaRPr lang="es-ES" noProof="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03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0" noProof="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noProof="0" dirty="0"/>
                        <a:t>10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Flujo de contribución con LILACS después de la migración</a:t>
                      </a:r>
                      <a:endParaRPr lang="es-ES" noProof="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24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31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Por</a:t>
                      </a:r>
                      <a:r>
                        <a:rPr lang="es-ES" baseline="0" noProof="0" dirty="0"/>
                        <a:t> definir de acuerdo con la indicación del Grupo</a:t>
                      </a:r>
                      <a:endParaRPr lang="es-ES" noProof="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14 nov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21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Por</a:t>
                      </a:r>
                      <a:r>
                        <a:rPr lang="es-ES" baseline="0" noProof="0" dirty="0"/>
                        <a:t> definir de acuerdo con la indicación del Grupo</a:t>
                      </a:r>
                      <a:endParaRPr lang="es-ES" noProof="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5 dic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 rot="19563764">
            <a:off x="5050255" y="4772610"/>
            <a:ext cx="210143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FF0000"/>
                </a:solidFill>
              </a:rPr>
              <a:t>Por confirmar</a:t>
            </a:r>
          </a:p>
        </p:txBody>
      </p:sp>
    </p:spTree>
    <p:extLst>
      <p:ext uri="{BB962C8B-B14F-4D97-AF65-F5344CB8AC3E}">
        <p14:creationId xmlns:p14="http://schemas.microsoft.com/office/powerpoint/2010/main" val="4235242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1565381" y="357387"/>
            <a:ext cx="6041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dirty="0">
                <a:latin typeface="Adobe Caslon Pro Bold" pitchFamily="18" charset="0"/>
              </a:rPr>
              <a:t>BIREME 50 Años</a:t>
            </a:r>
            <a:endParaRPr lang="pt-BR" sz="6000" dirty="0">
              <a:latin typeface="Adobe Caslon Pro Bold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465768" y="1338399"/>
            <a:ext cx="1976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/>
              <a:t>1967-2017</a:t>
            </a:r>
            <a:endParaRPr lang="pt-BR" sz="3200" dirty="0"/>
          </a:p>
        </p:txBody>
      </p:sp>
      <p:sp>
        <p:nvSpPr>
          <p:cNvPr id="12" name="Retângulo 11"/>
          <p:cNvSpPr/>
          <p:nvPr/>
        </p:nvSpPr>
        <p:spPr>
          <a:xfrm>
            <a:off x="1354147" y="2258699"/>
            <a:ext cx="68222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prstClr val="black"/>
                </a:solidFill>
              </a:rPr>
              <a:t>Contribuir para </a:t>
            </a:r>
            <a:r>
              <a:rPr lang="pt-BR" sz="2800" b="1" dirty="0" err="1">
                <a:solidFill>
                  <a:prstClr val="black"/>
                </a:solidFill>
              </a:rPr>
              <a:t>el</a:t>
            </a:r>
            <a:r>
              <a:rPr lang="pt-BR" sz="2800" b="1" dirty="0">
                <a:solidFill>
                  <a:prstClr val="black"/>
                </a:solidFill>
              </a:rPr>
              <a:t> </a:t>
            </a:r>
            <a:r>
              <a:rPr lang="pt-BR" sz="2800" b="1" dirty="0" err="1">
                <a:solidFill>
                  <a:prstClr val="black"/>
                </a:solidFill>
              </a:rPr>
              <a:t>desarrollo</a:t>
            </a:r>
            <a:r>
              <a:rPr lang="pt-BR" sz="2800" b="1" dirty="0">
                <a:solidFill>
                  <a:prstClr val="black"/>
                </a:solidFill>
              </a:rPr>
              <a:t> de </a:t>
            </a:r>
            <a:r>
              <a:rPr lang="pt-BR" sz="2800" b="1" dirty="0" err="1">
                <a:solidFill>
                  <a:prstClr val="black"/>
                </a:solidFill>
              </a:rPr>
              <a:t>la</a:t>
            </a:r>
            <a:r>
              <a:rPr lang="pt-BR" sz="2800" b="1" dirty="0">
                <a:solidFill>
                  <a:prstClr val="black"/>
                </a:solidFill>
              </a:rPr>
              <a:t> </a:t>
            </a:r>
            <a:r>
              <a:rPr lang="pt-BR" sz="2800" b="1" dirty="0" err="1">
                <a:solidFill>
                  <a:prstClr val="black"/>
                </a:solidFill>
              </a:rPr>
              <a:t>salud</a:t>
            </a:r>
            <a:r>
              <a:rPr lang="pt-BR" sz="2800" b="1" dirty="0">
                <a:solidFill>
                  <a:prstClr val="black"/>
                </a:solidFill>
              </a:rPr>
              <a:t> </a:t>
            </a:r>
            <a:r>
              <a:rPr lang="pt-BR" sz="2800" b="1" dirty="0" err="1">
                <a:solidFill>
                  <a:prstClr val="black"/>
                </a:solidFill>
              </a:rPr>
              <a:t>en</a:t>
            </a:r>
            <a:r>
              <a:rPr lang="pt-BR" sz="2800" b="1" dirty="0">
                <a:solidFill>
                  <a:prstClr val="black"/>
                </a:solidFill>
              </a:rPr>
              <a:t> </a:t>
            </a:r>
            <a:r>
              <a:rPr lang="pt-BR" sz="2800" b="1" dirty="0" err="1">
                <a:solidFill>
                  <a:prstClr val="black"/>
                </a:solidFill>
              </a:rPr>
              <a:t>los</a:t>
            </a:r>
            <a:r>
              <a:rPr lang="pt-BR" sz="2800" b="1" dirty="0">
                <a:solidFill>
                  <a:prstClr val="black"/>
                </a:solidFill>
              </a:rPr>
              <a:t> países de </a:t>
            </a:r>
            <a:r>
              <a:rPr lang="pt-BR" sz="2800" b="1" dirty="0">
                <a:solidFill>
                  <a:schemeClr val="tx2"/>
                </a:solidFill>
              </a:rPr>
              <a:t>América Latina y </a:t>
            </a:r>
            <a:r>
              <a:rPr lang="pt-BR" sz="2800" b="1" dirty="0" err="1">
                <a:solidFill>
                  <a:schemeClr val="tx2"/>
                </a:solidFill>
              </a:rPr>
              <a:t>el</a:t>
            </a:r>
            <a:r>
              <a:rPr lang="pt-BR" sz="2800" b="1" dirty="0">
                <a:solidFill>
                  <a:schemeClr val="tx2"/>
                </a:solidFill>
              </a:rPr>
              <a:t> Caribe </a:t>
            </a:r>
            <a:r>
              <a:rPr lang="pt-BR" sz="2800" b="1" dirty="0">
                <a:solidFill>
                  <a:prstClr val="black"/>
                </a:solidFill>
              </a:rPr>
              <a:t>por </a:t>
            </a:r>
            <a:r>
              <a:rPr lang="pt-BR" sz="2800" b="1" dirty="0" err="1">
                <a:solidFill>
                  <a:prstClr val="black"/>
                </a:solidFill>
              </a:rPr>
              <a:t>medio</a:t>
            </a:r>
            <a:r>
              <a:rPr lang="pt-BR" sz="2800" b="1" dirty="0">
                <a:solidFill>
                  <a:prstClr val="black"/>
                </a:solidFill>
              </a:rPr>
              <a:t> de </a:t>
            </a:r>
            <a:r>
              <a:rPr lang="pt-BR" sz="2800" b="1" dirty="0" err="1">
                <a:solidFill>
                  <a:prstClr val="black"/>
                </a:solidFill>
              </a:rPr>
              <a:t>la</a:t>
            </a:r>
            <a:r>
              <a:rPr lang="pt-BR" sz="2800" b="1" dirty="0">
                <a:solidFill>
                  <a:prstClr val="black"/>
                </a:solidFill>
              </a:rPr>
              <a:t> </a:t>
            </a:r>
            <a:r>
              <a:rPr lang="pt-BR" sz="2800" b="1" dirty="0" err="1">
                <a:solidFill>
                  <a:schemeClr val="tx2"/>
                </a:solidFill>
              </a:rPr>
              <a:t>democratización</a:t>
            </a:r>
            <a:r>
              <a:rPr lang="pt-BR" sz="2800" b="1" dirty="0">
                <a:solidFill>
                  <a:schemeClr val="tx2"/>
                </a:solidFill>
              </a:rPr>
              <a:t> del </a:t>
            </a:r>
            <a:r>
              <a:rPr lang="pt-BR" sz="2800" b="1" dirty="0" err="1">
                <a:solidFill>
                  <a:schemeClr val="tx2"/>
                </a:solidFill>
              </a:rPr>
              <a:t>acceso</a:t>
            </a:r>
            <a:r>
              <a:rPr lang="pt-BR" sz="2800" b="1" dirty="0">
                <a:solidFill>
                  <a:schemeClr val="tx2"/>
                </a:solidFill>
              </a:rPr>
              <a:t>, </a:t>
            </a:r>
            <a:r>
              <a:rPr lang="pt-BR" sz="2800" b="1" dirty="0" err="1">
                <a:solidFill>
                  <a:schemeClr val="tx2"/>
                </a:solidFill>
              </a:rPr>
              <a:t>publicación</a:t>
            </a:r>
            <a:r>
              <a:rPr lang="pt-BR" sz="2800" b="1" dirty="0">
                <a:solidFill>
                  <a:schemeClr val="tx2"/>
                </a:solidFill>
              </a:rPr>
              <a:t> y uso de </a:t>
            </a:r>
            <a:r>
              <a:rPr lang="pt-BR" sz="2800" b="1" dirty="0" err="1">
                <a:solidFill>
                  <a:schemeClr val="tx2"/>
                </a:solidFill>
              </a:rPr>
              <a:t>la</a:t>
            </a:r>
            <a:r>
              <a:rPr lang="pt-BR" sz="2800" b="1" dirty="0">
                <a:solidFill>
                  <a:schemeClr val="tx2"/>
                </a:solidFill>
              </a:rPr>
              <a:t> </a:t>
            </a:r>
            <a:r>
              <a:rPr lang="pt-BR" sz="2800" b="1" dirty="0" err="1">
                <a:solidFill>
                  <a:schemeClr val="tx2"/>
                </a:solidFill>
              </a:rPr>
              <a:t>información</a:t>
            </a:r>
            <a:r>
              <a:rPr lang="pt-BR" sz="2800" b="1" dirty="0">
                <a:solidFill>
                  <a:schemeClr val="tx2"/>
                </a:solidFill>
              </a:rPr>
              <a:t>, </a:t>
            </a:r>
            <a:r>
              <a:rPr lang="pt-BR" sz="2800" b="1" dirty="0" err="1">
                <a:solidFill>
                  <a:schemeClr val="tx2"/>
                </a:solidFill>
              </a:rPr>
              <a:t>conocimiento</a:t>
            </a:r>
            <a:r>
              <a:rPr lang="pt-BR" sz="2800" b="1" dirty="0">
                <a:solidFill>
                  <a:schemeClr val="tx2"/>
                </a:solidFill>
              </a:rPr>
              <a:t> y evidencia científica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3010920" y="5199320"/>
            <a:ext cx="350874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ym typeface="Wingdings" panose="05000000000000000000" pitchFamily="2" charset="2"/>
              </a:rPr>
              <a:t> </a:t>
            </a:r>
            <a:r>
              <a:rPr lang="pt-BR" sz="2400" dirty="0" err="1"/>
              <a:t>Control</a:t>
            </a:r>
            <a:r>
              <a:rPr lang="pt-BR" sz="2400" dirty="0"/>
              <a:t> Bibliográfico</a:t>
            </a:r>
          </a:p>
        </p:txBody>
      </p:sp>
    </p:spTree>
    <p:extLst>
      <p:ext uri="{BB962C8B-B14F-4D97-AF65-F5344CB8AC3E}">
        <p14:creationId xmlns:p14="http://schemas.microsoft.com/office/powerpoint/2010/main" val="4243216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Elipse 42"/>
          <p:cNvSpPr/>
          <p:nvPr/>
        </p:nvSpPr>
        <p:spPr>
          <a:xfrm>
            <a:off x="304628" y="1313217"/>
            <a:ext cx="8436041" cy="42530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aixaDeTexto 28"/>
          <p:cNvSpPr txBox="1"/>
          <p:nvPr/>
        </p:nvSpPr>
        <p:spPr>
          <a:xfrm>
            <a:off x="838200" y="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+mj-lt"/>
              </a:rPr>
              <a:t>Red de Fuentes de </a:t>
            </a:r>
            <a:r>
              <a:rPr lang="en-US" sz="3200" b="1" dirty="0" err="1">
                <a:solidFill>
                  <a:srgbClr val="002060"/>
                </a:solidFill>
                <a:latin typeface="+mj-lt"/>
              </a:rPr>
              <a:t>Información</a:t>
            </a:r>
            <a:r>
              <a:rPr lang="en-US" sz="3200" b="1" dirty="0">
                <a:solidFill>
                  <a:srgbClr val="002060"/>
                </a:solidFill>
                <a:latin typeface="+mj-lt"/>
              </a:rPr>
              <a:t> de la BVS</a:t>
            </a:r>
          </a:p>
        </p:txBody>
      </p:sp>
      <p:grpSp>
        <p:nvGrpSpPr>
          <p:cNvPr id="39" name="Grupo 38"/>
          <p:cNvGrpSpPr/>
          <p:nvPr/>
        </p:nvGrpSpPr>
        <p:grpSpPr>
          <a:xfrm>
            <a:off x="1164644" y="1447800"/>
            <a:ext cx="6589542" cy="3810000"/>
            <a:chOff x="457200" y="1295400"/>
            <a:chExt cx="6934200" cy="4038600"/>
          </a:xfrm>
        </p:grpSpPr>
        <p:sp>
          <p:nvSpPr>
            <p:cNvPr id="26" name="Elipse 25"/>
            <p:cNvSpPr/>
            <p:nvPr/>
          </p:nvSpPr>
          <p:spPr>
            <a:xfrm>
              <a:off x="457200" y="1295400"/>
              <a:ext cx="6934200" cy="4038600"/>
            </a:xfrm>
            <a:prstGeom prst="ellipse">
              <a:avLst/>
            </a:prstGeom>
            <a:solidFill>
              <a:srgbClr val="FFCCFF"/>
            </a:solidFill>
            <a:ln>
              <a:solidFill>
                <a:srgbClr val="F862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Elipse 1"/>
            <p:cNvSpPr/>
            <p:nvPr/>
          </p:nvSpPr>
          <p:spPr>
            <a:xfrm>
              <a:off x="1943100" y="2781300"/>
              <a:ext cx="3390900" cy="1093232"/>
            </a:xfrm>
            <a:prstGeom prst="ellipse">
              <a:avLst/>
            </a:prstGeom>
            <a:solidFill>
              <a:srgbClr val="00CCFF"/>
            </a:solidFill>
            <a:ln>
              <a:solidFill>
                <a:srgbClr val="A3F3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Elipse 2"/>
            <p:cNvSpPr/>
            <p:nvPr/>
          </p:nvSpPr>
          <p:spPr>
            <a:xfrm>
              <a:off x="1101372" y="3196167"/>
              <a:ext cx="1936044" cy="918633"/>
            </a:xfrm>
            <a:prstGeom prst="ellipse">
              <a:avLst/>
            </a:prstGeom>
            <a:solidFill>
              <a:srgbClr val="FFFF00">
                <a:alpha val="71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Elipse 3"/>
            <p:cNvSpPr/>
            <p:nvPr/>
          </p:nvSpPr>
          <p:spPr>
            <a:xfrm>
              <a:off x="3680348" y="3178053"/>
              <a:ext cx="2324100" cy="1219200"/>
            </a:xfrm>
            <a:prstGeom prst="ellipse">
              <a:avLst/>
            </a:prstGeom>
            <a:solidFill>
              <a:srgbClr val="00FF00">
                <a:alpha val="67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2971800" y="3006777"/>
              <a:ext cx="1219200" cy="489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LILACS</a:t>
              </a:r>
            </a:p>
          </p:txBody>
        </p:sp>
        <p:sp>
          <p:nvSpPr>
            <p:cNvPr id="9" name="Elipse 8"/>
            <p:cNvSpPr/>
            <p:nvPr/>
          </p:nvSpPr>
          <p:spPr>
            <a:xfrm>
              <a:off x="3810000" y="2438400"/>
              <a:ext cx="1219200" cy="684390"/>
            </a:xfrm>
            <a:prstGeom prst="ellipse">
              <a:avLst/>
            </a:prstGeom>
            <a:solidFill>
              <a:srgbClr val="FF0000">
                <a:alpha val="44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ipse 9"/>
            <p:cNvSpPr/>
            <p:nvPr/>
          </p:nvSpPr>
          <p:spPr>
            <a:xfrm>
              <a:off x="1524000" y="2780594"/>
              <a:ext cx="1219200" cy="572205"/>
            </a:xfrm>
            <a:prstGeom prst="ellipse">
              <a:avLst/>
            </a:prstGeom>
            <a:solidFill>
              <a:srgbClr val="FF0000">
                <a:alpha val="44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4344455" y="3650861"/>
              <a:ext cx="1447800" cy="424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solidFill>
                    <a:srgbClr val="186820"/>
                  </a:solidFill>
                  <a:latin typeface="+mj-lt"/>
                </a:rPr>
                <a:t>MedCarib</a:t>
              </a: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1219200" y="3505200"/>
              <a:ext cx="1447800" cy="424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CC3300"/>
                  </a:solidFill>
                  <a:latin typeface="+mj-lt"/>
                </a:rPr>
                <a:t>Desastres</a:t>
              </a:r>
              <a:endParaRPr lang="en-US" sz="2000" b="1" dirty="0">
                <a:solidFill>
                  <a:srgbClr val="CC3300"/>
                </a:solidFill>
                <a:latin typeface="+mj-lt"/>
              </a:endParaRP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3810000" y="2526268"/>
              <a:ext cx="1219200" cy="358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rgbClr val="C00000"/>
                  </a:solidFill>
                  <a:latin typeface="+mj-lt"/>
                </a:rPr>
                <a:t>Nacional</a:t>
              </a:r>
              <a:endParaRPr lang="en-US" sz="1600" b="1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1459794" y="2837500"/>
              <a:ext cx="1219200" cy="358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rgbClr val="C00000"/>
                  </a:solidFill>
                  <a:latin typeface="+mj-lt"/>
                </a:rPr>
                <a:t>Nacional</a:t>
              </a:r>
              <a:endParaRPr lang="en-US" sz="1600" b="1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6" name="Elipse 15"/>
            <p:cNvSpPr/>
            <p:nvPr/>
          </p:nvSpPr>
          <p:spPr>
            <a:xfrm>
              <a:off x="5334000" y="3027402"/>
              <a:ext cx="1219200" cy="493931"/>
            </a:xfrm>
            <a:prstGeom prst="ellipse">
              <a:avLst/>
            </a:prstGeom>
            <a:solidFill>
              <a:srgbClr val="FF0000">
                <a:alpha val="44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5334000" y="3048000"/>
              <a:ext cx="1219200" cy="358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rgbClr val="C00000"/>
                  </a:solidFill>
                  <a:latin typeface="+mj-lt"/>
                </a:rPr>
                <a:t>Nacional</a:t>
              </a:r>
              <a:endParaRPr lang="en-US" sz="1600" b="1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8" name="Elipse 17"/>
            <p:cNvSpPr/>
            <p:nvPr/>
          </p:nvSpPr>
          <p:spPr>
            <a:xfrm rot="19869597">
              <a:off x="3366688" y="3731868"/>
              <a:ext cx="1152191" cy="693451"/>
            </a:xfrm>
            <a:prstGeom prst="ellipse">
              <a:avLst/>
            </a:prstGeom>
            <a:solidFill>
              <a:srgbClr val="FF0000">
                <a:alpha val="44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CaixaDeTexto 18"/>
            <p:cNvSpPr txBox="1"/>
            <p:nvPr/>
          </p:nvSpPr>
          <p:spPr>
            <a:xfrm rot="19730448">
              <a:off x="3319104" y="3862241"/>
              <a:ext cx="1219200" cy="358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rgbClr val="C00000"/>
                  </a:solidFill>
                  <a:latin typeface="+mj-lt"/>
                </a:rPr>
                <a:t>Nacional</a:t>
              </a:r>
              <a:endParaRPr lang="en-US" sz="1600" b="1" dirty="0">
                <a:solidFill>
                  <a:srgbClr val="C00000"/>
                </a:solidFill>
                <a:latin typeface="+mj-lt"/>
              </a:endParaRPr>
            </a:p>
          </p:txBody>
        </p:sp>
        <p:grpSp>
          <p:nvGrpSpPr>
            <p:cNvPr id="7" name="Grupo 6"/>
            <p:cNvGrpSpPr/>
            <p:nvPr/>
          </p:nvGrpSpPr>
          <p:grpSpPr>
            <a:xfrm>
              <a:off x="1905000" y="4322209"/>
              <a:ext cx="1219200" cy="478391"/>
              <a:chOff x="1905000" y="4322209"/>
              <a:chExt cx="1219200" cy="478391"/>
            </a:xfrm>
          </p:grpSpPr>
          <p:sp>
            <p:nvSpPr>
              <p:cNvPr id="20" name="Elipse 19"/>
              <p:cNvSpPr/>
              <p:nvPr/>
            </p:nvSpPr>
            <p:spPr>
              <a:xfrm>
                <a:off x="1943100" y="4322209"/>
                <a:ext cx="1094316" cy="478391"/>
              </a:xfrm>
              <a:prstGeom prst="ellipse">
                <a:avLst/>
              </a:prstGeom>
              <a:solidFill>
                <a:srgbClr val="FF0000">
                  <a:alpha val="44000"/>
                </a:srgb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CaixaDeTexto 20"/>
              <p:cNvSpPr txBox="1"/>
              <p:nvPr/>
            </p:nvSpPr>
            <p:spPr>
              <a:xfrm>
                <a:off x="1905000" y="4343399"/>
                <a:ext cx="1219200" cy="358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err="1">
                    <a:solidFill>
                      <a:srgbClr val="C00000"/>
                    </a:solidFill>
                    <a:latin typeface="+mj-lt"/>
                  </a:rPr>
                  <a:t>Nacional</a:t>
                </a:r>
                <a:endParaRPr lang="en-US" sz="16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5117394" y="2221468"/>
              <a:ext cx="1512006" cy="521732"/>
              <a:chOff x="5117394" y="2221468"/>
              <a:chExt cx="1512006" cy="521732"/>
            </a:xfrm>
          </p:grpSpPr>
          <p:sp>
            <p:nvSpPr>
              <p:cNvPr id="22" name="Elipse 21"/>
              <p:cNvSpPr/>
              <p:nvPr/>
            </p:nvSpPr>
            <p:spPr>
              <a:xfrm>
                <a:off x="5117394" y="2221468"/>
                <a:ext cx="1512006" cy="521732"/>
              </a:xfrm>
              <a:prstGeom prst="ellipse">
                <a:avLst/>
              </a:prstGeom>
              <a:solidFill>
                <a:srgbClr val="996633">
                  <a:alpha val="46000"/>
                </a:srgbClr>
              </a:solidFill>
              <a:ln>
                <a:solidFill>
                  <a:srgbClr val="9966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CaixaDeTexto 22"/>
              <p:cNvSpPr txBox="1"/>
              <p:nvPr/>
            </p:nvSpPr>
            <p:spPr>
              <a:xfrm>
                <a:off x="5257800" y="2297668"/>
                <a:ext cx="1219200" cy="358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err="1">
                    <a:solidFill>
                      <a:srgbClr val="996633"/>
                    </a:solidFill>
                    <a:latin typeface="+mj-lt"/>
                  </a:rPr>
                  <a:t>Repositório</a:t>
                </a:r>
                <a:endParaRPr lang="en-US" sz="1600" b="1" dirty="0">
                  <a:solidFill>
                    <a:srgbClr val="996633"/>
                  </a:solidFill>
                  <a:latin typeface="+mj-lt"/>
                </a:endParaRPr>
              </a:p>
            </p:txBody>
          </p:sp>
        </p:grpSp>
        <p:sp>
          <p:nvSpPr>
            <p:cNvPr id="24" name="Elipse 23"/>
            <p:cNvSpPr/>
            <p:nvPr/>
          </p:nvSpPr>
          <p:spPr>
            <a:xfrm rot="1739530">
              <a:off x="1734255" y="2427745"/>
              <a:ext cx="1512006" cy="521732"/>
            </a:xfrm>
            <a:prstGeom prst="ellipse">
              <a:avLst/>
            </a:prstGeom>
            <a:solidFill>
              <a:srgbClr val="996633">
                <a:alpha val="46000"/>
              </a:srgbClr>
            </a:solidFill>
            <a:ln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CaixaDeTexto 24"/>
            <p:cNvSpPr txBox="1"/>
            <p:nvPr/>
          </p:nvSpPr>
          <p:spPr>
            <a:xfrm rot="1882838">
              <a:off x="1880657" y="2481410"/>
              <a:ext cx="1219200" cy="358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rgbClr val="996633"/>
                  </a:solidFill>
                  <a:latin typeface="+mj-lt"/>
                </a:rPr>
                <a:t>Repositório</a:t>
              </a:r>
              <a:endParaRPr lang="en-US" sz="1600" b="1" dirty="0">
                <a:solidFill>
                  <a:srgbClr val="996633"/>
                </a:solidFill>
                <a:latin typeface="+mj-lt"/>
              </a:endParaRPr>
            </a:p>
          </p:txBody>
        </p:sp>
        <p:sp>
          <p:nvSpPr>
            <p:cNvPr id="27" name="CaixaDeTexto 26"/>
            <p:cNvSpPr txBox="1"/>
            <p:nvPr/>
          </p:nvSpPr>
          <p:spPr>
            <a:xfrm>
              <a:off x="2401711" y="1524000"/>
              <a:ext cx="3465689" cy="424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solidFill>
                    <a:srgbClr val="CC0099"/>
                  </a:solidFill>
                  <a:latin typeface="+mj-lt"/>
                </a:rPr>
                <a:t>Literatura</a:t>
              </a:r>
              <a:r>
                <a:rPr lang="en-US" sz="2000" b="1" dirty="0">
                  <a:solidFill>
                    <a:srgbClr val="CC0099"/>
                  </a:solidFill>
                  <a:latin typeface="+mj-lt"/>
                </a:rPr>
                <a:t> </a:t>
              </a:r>
              <a:r>
                <a:rPr lang="en-US" sz="2000" b="1" dirty="0" err="1">
                  <a:solidFill>
                    <a:srgbClr val="CC0099"/>
                  </a:solidFill>
                  <a:latin typeface="+mj-lt"/>
                </a:rPr>
                <a:t>en</a:t>
              </a:r>
              <a:r>
                <a:rPr lang="en-US" sz="2000" b="1" dirty="0">
                  <a:solidFill>
                    <a:srgbClr val="CC0099"/>
                  </a:solidFill>
                  <a:latin typeface="+mj-lt"/>
                </a:rPr>
                <a:t> </a:t>
              </a:r>
              <a:r>
                <a:rPr lang="en-US" sz="2000" b="1" dirty="0" err="1">
                  <a:solidFill>
                    <a:srgbClr val="CC0099"/>
                  </a:solidFill>
                  <a:latin typeface="+mj-lt"/>
                </a:rPr>
                <a:t>salud</a:t>
              </a:r>
              <a:r>
                <a:rPr lang="en-US" sz="2000" b="1" dirty="0">
                  <a:solidFill>
                    <a:srgbClr val="CC0099"/>
                  </a:solidFill>
                  <a:latin typeface="+mj-lt"/>
                </a:rPr>
                <a:t> AL&amp;C</a:t>
              </a:r>
            </a:p>
          </p:txBody>
        </p:sp>
        <p:grpSp>
          <p:nvGrpSpPr>
            <p:cNvPr id="6" name="Grupo 5"/>
            <p:cNvGrpSpPr/>
            <p:nvPr/>
          </p:nvGrpSpPr>
          <p:grpSpPr>
            <a:xfrm rot="1703215">
              <a:off x="3307864" y="1939753"/>
              <a:ext cx="744967" cy="1129097"/>
              <a:chOff x="7530575" y="4385483"/>
              <a:chExt cx="744967" cy="1129097"/>
            </a:xfrm>
          </p:grpSpPr>
          <p:sp>
            <p:nvSpPr>
              <p:cNvPr id="5" name="Elipse 4"/>
              <p:cNvSpPr/>
              <p:nvPr/>
            </p:nvSpPr>
            <p:spPr>
              <a:xfrm rot="629998">
                <a:off x="7530575" y="4385483"/>
                <a:ext cx="744967" cy="1129097"/>
              </a:xfrm>
              <a:prstGeom prst="ellipse">
                <a:avLst/>
              </a:prstGeom>
              <a:solidFill>
                <a:schemeClr val="bg1">
                  <a:alpha val="66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699648">
                <a:off x="7496237" y="4703617"/>
                <a:ext cx="775629" cy="4309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3" name="Grupo 32"/>
            <p:cNvGrpSpPr/>
            <p:nvPr/>
          </p:nvGrpSpPr>
          <p:grpSpPr>
            <a:xfrm>
              <a:off x="4537956" y="4512677"/>
              <a:ext cx="1219200" cy="478391"/>
              <a:chOff x="1905000" y="4322209"/>
              <a:chExt cx="1219200" cy="478391"/>
            </a:xfrm>
          </p:grpSpPr>
          <p:sp>
            <p:nvSpPr>
              <p:cNvPr id="34" name="Elipse 33"/>
              <p:cNvSpPr/>
              <p:nvPr/>
            </p:nvSpPr>
            <p:spPr>
              <a:xfrm>
                <a:off x="1943100" y="4322209"/>
                <a:ext cx="1094316" cy="478391"/>
              </a:xfrm>
              <a:prstGeom prst="ellipse">
                <a:avLst/>
              </a:prstGeom>
              <a:solidFill>
                <a:srgbClr val="FF0000">
                  <a:alpha val="44000"/>
                </a:srgb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CaixaDeTexto 34"/>
              <p:cNvSpPr txBox="1"/>
              <p:nvPr/>
            </p:nvSpPr>
            <p:spPr>
              <a:xfrm>
                <a:off x="1905000" y="4343399"/>
                <a:ext cx="1219200" cy="358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err="1">
                    <a:solidFill>
                      <a:srgbClr val="C00000"/>
                    </a:solidFill>
                    <a:latin typeface="+mj-lt"/>
                  </a:rPr>
                  <a:t>Nacional</a:t>
                </a:r>
                <a:endParaRPr lang="en-US" sz="16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</p:grpSp>
        <p:grpSp>
          <p:nvGrpSpPr>
            <p:cNvPr id="36" name="Grupo 35"/>
            <p:cNvGrpSpPr/>
            <p:nvPr/>
          </p:nvGrpSpPr>
          <p:grpSpPr>
            <a:xfrm rot="4544172">
              <a:off x="6256917" y="3286367"/>
              <a:ext cx="744967" cy="1129097"/>
              <a:chOff x="7530575" y="4385483"/>
              <a:chExt cx="744967" cy="1129097"/>
            </a:xfrm>
          </p:grpSpPr>
          <p:sp>
            <p:nvSpPr>
              <p:cNvPr id="37" name="Elipse 36"/>
              <p:cNvSpPr/>
              <p:nvPr/>
            </p:nvSpPr>
            <p:spPr>
              <a:xfrm rot="629998">
                <a:off x="7530575" y="4385483"/>
                <a:ext cx="744967" cy="1129097"/>
              </a:xfrm>
              <a:prstGeom prst="ellipse">
                <a:avLst/>
              </a:prstGeom>
              <a:solidFill>
                <a:schemeClr val="bg1">
                  <a:alpha val="66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699648">
                <a:off x="7496237" y="4703617"/>
                <a:ext cx="775629" cy="4309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0" name="Grupo 39"/>
            <p:cNvGrpSpPr/>
            <p:nvPr/>
          </p:nvGrpSpPr>
          <p:grpSpPr>
            <a:xfrm>
              <a:off x="3025940" y="4703145"/>
              <a:ext cx="1512006" cy="521732"/>
              <a:chOff x="5117394" y="2221468"/>
              <a:chExt cx="1512006" cy="521732"/>
            </a:xfrm>
          </p:grpSpPr>
          <p:sp>
            <p:nvSpPr>
              <p:cNvPr id="41" name="Elipse 40"/>
              <p:cNvSpPr/>
              <p:nvPr/>
            </p:nvSpPr>
            <p:spPr>
              <a:xfrm>
                <a:off x="5117394" y="2221468"/>
                <a:ext cx="1512006" cy="521732"/>
              </a:xfrm>
              <a:prstGeom prst="ellipse">
                <a:avLst/>
              </a:prstGeom>
              <a:solidFill>
                <a:srgbClr val="996633">
                  <a:alpha val="46000"/>
                </a:srgbClr>
              </a:solidFill>
              <a:ln>
                <a:solidFill>
                  <a:srgbClr val="9966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CaixaDeTexto 41"/>
              <p:cNvSpPr txBox="1"/>
              <p:nvPr/>
            </p:nvSpPr>
            <p:spPr>
              <a:xfrm>
                <a:off x="5257800" y="2297668"/>
                <a:ext cx="1219200" cy="358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err="1">
                    <a:solidFill>
                      <a:srgbClr val="996633"/>
                    </a:solidFill>
                    <a:latin typeface="+mj-lt"/>
                  </a:rPr>
                  <a:t>Repositório</a:t>
                </a:r>
                <a:endParaRPr lang="en-US" sz="1600" b="1" dirty="0">
                  <a:solidFill>
                    <a:srgbClr val="996633"/>
                  </a:solidFill>
                  <a:latin typeface="+mj-lt"/>
                </a:endParaRPr>
              </a:p>
            </p:txBody>
          </p:sp>
        </p:grpSp>
      </p:grpSp>
      <p:sp>
        <p:nvSpPr>
          <p:cNvPr id="28" name="CaixaDeTexto 27"/>
          <p:cNvSpPr txBox="1"/>
          <p:nvPr/>
        </p:nvSpPr>
        <p:spPr>
          <a:xfrm>
            <a:off x="114697" y="5279065"/>
            <a:ext cx="8724565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7030A0"/>
                </a:solidFill>
                <a:latin typeface="Estrangelo Edessa" pitchFamily="66" charset="0"/>
                <a:ea typeface="Batang" pitchFamily="18" charset="-127"/>
                <a:cs typeface="Estrangelo Edessa" pitchFamily="66" charset="0"/>
              </a:rPr>
              <a:t>Interoperabilidad</a:t>
            </a:r>
            <a:r>
              <a:rPr lang="en-US" dirty="0"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Harvesting</a:t>
            </a:r>
            <a:r>
              <a:rPr lang="en-US" sz="2400" b="1" dirty="0" err="1">
                <a:solidFill>
                  <a:srgbClr val="00CCFF"/>
                </a:solidFill>
                <a:latin typeface="+mj-lt"/>
              </a:rPr>
              <a:t>Integración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Networking</a:t>
            </a:r>
            <a:r>
              <a:rPr lang="en-US" sz="2800" dirty="0" err="1">
                <a:solidFill>
                  <a:srgbClr val="CC3300"/>
                </a:solidFill>
                <a:latin typeface="Broadway" pitchFamily="82" charset="0"/>
              </a:rPr>
              <a:t>c</a:t>
            </a:r>
            <a:r>
              <a:rPr lang="en-US" dirty="0" err="1">
                <a:solidFill>
                  <a:srgbClr val="CC3300"/>
                </a:solidFill>
                <a:latin typeface="Broadway" pitchFamily="82" charset="0"/>
              </a:rPr>
              <a:t>alidad</a:t>
            </a:r>
            <a:r>
              <a:rPr lang="en-US" dirty="0">
                <a:solidFill>
                  <a:srgbClr val="CC3300"/>
                </a:solidFill>
                <a:latin typeface="Broadway" pitchFamily="82" charset="0"/>
              </a:rPr>
              <a:t> </a:t>
            </a:r>
            <a:r>
              <a:rPr lang="en-US" sz="2000" b="1" dirty="0" err="1">
                <a:solidFill>
                  <a:srgbClr val="FFC000"/>
                </a:solidFill>
                <a:latin typeface="Comic Sans MS" pitchFamily="66" charset="0"/>
                <a:cs typeface="Aharoni" pitchFamily="2" charset="-79"/>
              </a:rPr>
              <a:t>Í</a:t>
            </a:r>
            <a:r>
              <a:rPr lang="en-US" sz="2000" dirty="0" err="1">
                <a:solidFill>
                  <a:srgbClr val="FFC000"/>
                </a:solidFill>
                <a:latin typeface="Comic Sans MS" pitchFamily="66" charset="0"/>
                <a:cs typeface="Aharoni" pitchFamily="2" charset="-79"/>
              </a:rPr>
              <a:t>ndice</a:t>
            </a:r>
            <a:r>
              <a:rPr lang="en-US" sz="2000" b="1" dirty="0" err="1">
                <a:solidFill>
                  <a:srgbClr val="FFC000"/>
                </a:solidFill>
                <a:latin typeface="Comic Sans MS" pitchFamily="66" charset="0"/>
                <a:cs typeface="Aharoni" pitchFamily="2" charset="-79"/>
              </a:rPr>
              <a:t>R</a:t>
            </a:r>
            <a:r>
              <a:rPr lang="en-US" sz="2000" dirty="0" err="1">
                <a:solidFill>
                  <a:srgbClr val="FFC000"/>
                </a:solidFill>
                <a:latin typeface="Comic Sans MS" pitchFamily="66" charset="0"/>
                <a:cs typeface="Aharoni" pitchFamily="2" charset="-79"/>
              </a:rPr>
              <a:t>egional</a:t>
            </a:r>
            <a:r>
              <a:rPr lang="en-US" sz="2400" b="1" dirty="0" err="1">
                <a:solidFill>
                  <a:srgbClr val="F862C6"/>
                </a:solidFill>
                <a:latin typeface="Calibri"/>
              </a:rPr>
              <a:t>C</a:t>
            </a:r>
            <a:r>
              <a:rPr lang="en-US" sz="2000" b="1" dirty="0" err="1">
                <a:solidFill>
                  <a:srgbClr val="F862C6"/>
                </a:solidFill>
                <a:latin typeface="Calibri"/>
              </a:rPr>
              <a:t>ritérios</a:t>
            </a:r>
            <a:r>
              <a:rPr lang="en-US" sz="2400" b="1" dirty="0" err="1">
                <a:solidFill>
                  <a:srgbClr val="F862C6"/>
                </a:solidFill>
                <a:latin typeface="+mj-lt"/>
              </a:rPr>
              <a:t>S</a:t>
            </a:r>
            <a:r>
              <a:rPr lang="en-US" sz="2000" b="1" dirty="0" err="1">
                <a:solidFill>
                  <a:srgbClr val="F862C6"/>
                </a:solidFill>
                <a:latin typeface="+mj-lt"/>
              </a:rPr>
              <a:t>elección</a:t>
            </a:r>
            <a:r>
              <a:rPr lang="en-US" sz="2000" b="1" dirty="0" err="1">
                <a:solidFill>
                  <a:srgbClr val="000099"/>
                </a:solidFill>
                <a:latin typeface="Arial Rounded MT Bold" pitchFamily="34" charset="0"/>
              </a:rPr>
              <a:t>BúsquedaI</a:t>
            </a:r>
            <a:r>
              <a:rPr lang="en-US" dirty="0" err="1">
                <a:solidFill>
                  <a:srgbClr val="000099"/>
                </a:solidFill>
                <a:latin typeface="Arial Rounded MT Bold" pitchFamily="34" charset="0"/>
              </a:rPr>
              <a:t>ntegrada</a:t>
            </a:r>
            <a:r>
              <a:rPr lang="en-US" dirty="0">
                <a:solidFill>
                  <a:srgbClr val="000099"/>
                </a:solidFill>
                <a:latin typeface="Arial Rounded MT Bold" pitchFamily="34" charset="0"/>
              </a:rPr>
              <a:t> </a:t>
            </a:r>
          </a:p>
        </p:txBody>
      </p:sp>
      <p:sp>
        <p:nvSpPr>
          <p:cNvPr id="47" name="Retângulo 46"/>
          <p:cNvSpPr/>
          <p:nvPr/>
        </p:nvSpPr>
        <p:spPr>
          <a:xfrm rot="19457588">
            <a:off x="456543" y="2109307"/>
            <a:ext cx="19797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>
                <a:solidFill>
                  <a:srgbClr val="CC3300"/>
                </a:solidFill>
                <a:latin typeface="+mj-lt"/>
              </a:rPr>
              <a:t>Indicadores</a:t>
            </a:r>
            <a:r>
              <a:rPr lang="en-US" sz="1600" b="1" dirty="0">
                <a:solidFill>
                  <a:srgbClr val="CC3300"/>
                </a:solidFill>
                <a:latin typeface="+mj-lt"/>
              </a:rPr>
              <a:t> de </a:t>
            </a:r>
            <a:r>
              <a:rPr lang="en-US" sz="1600" b="1" dirty="0" err="1">
                <a:solidFill>
                  <a:srgbClr val="CC3300"/>
                </a:solidFill>
                <a:latin typeface="+mj-lt"/>
              </a:rPr>
              <a:t>salud</a:t>
            </a:r>
            <a:r>
              <a:rPr lang="en-US" sz="1600" b="1" dirty="0">
                <a:solidFill>
                  <a:srgbClr val="CC3300"/>
                </a:solidFill>
                <a:latin typeface="+mj-lt"/>
              </a:rPr>
              <a:t> 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7927622" y="3205719"/>
            <a:ext cx="8598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0099"/>
                </a:solidFill>
                <a:latin typeface="+mj-lt"/>
              </a:rPr>
              <a:t>…</a:t>
            </a:r>
          </a:p>
        </p:txBody>
      </p:sp>
      <p:sp>
        <p:nvSpPr>
          <p:cNvPr id="48" name="Retângulo 47"/>
          <p:cNvSpPr/>
          <p:nvPr/>
        </p:nvSpPr>
        <p:spPr>
          <a:xfrm rot="2986806">
            <a:off x="6646279" y="2787459"/>
            <a:ext cx="2613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+mn-lt"/>
              </a:rPr>
              <a:t>Recursos</a:t>
            </a:r>
            <a:r>
              <a:rPr lang="en-US" sz="1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Educacionales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Abiertos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5" name="CaixaDeTexto 44"/>
          <p:cNvSpPr txBox="1"/>
          <p:nvPr/>
        </p:nvSpPr>
        <p:spPr>
          <a:xfrm rot="19573058">
            <a:off x="184353" y="3240660"/>
            <a:ext cx="1038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Noticias</a:t>
            </a:r>
            <a:endParaRPr lang="en-US" sz="1600" dirty="0"/>
          </a:p>
        </p:txBody>
      </p:sp>
      <p:sp>
        <p:nvSpPr>
          <p:cNvPr id="46" name="CaixaDeTexto 48"/>
          <p:cNvSpPr txBox="1"/>
          <p:nvPr/>
        </p:nvSpPr>
        <p:spPr>
          <a:xfrm>
            <a:off x="611560" y="510568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err="1">
                <a:solidFill>
                  <a:schemeClr val="tx1"/>
                </a:solidFill>
              </a:rPr>
              <a:t>Las</a:t>
            </a:r>
            <a:r>
              <a:rPr lang="pt-BR" sz="1600" dirty="0">
                <a:solidFill>
                  <a:schemeClr val="tx1"/>
                </a:solidFill>
              </a:rPr>
              <a:t> bases de </a:t>
            </a:r>
            <a:r>
              <a:rPr lang="pt-BR" sz="1600" dirty="0" err="1">
                <a:solidFill>
                  <a:schemeClr val="tx1"/>
                </a:solidFill>
              </a:rPr>
              <a:t>datos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 err="1">
                <a:solidFill>
                  <a:schemeClr val="tx1"/>
                </a:solidFill>
              </a:rPr>
              <a:t>nacionales</a:t>
            </a:r>
            <a:r>
              <a:rPr lang="pt-BR" sz="1600" dirty="0">
                <a:solidFill>
                  <a:schemeClr val="tx1"/>
                </a:solidFill>
              </a:rPr>
              <a:t> y </a:t>
            </a:r>
            <a:r>
              <a:rPr lang="pt-BR" sz="1600" dirty="0" err="1">
                <a:solidFill>
                  <a:schemeClr val="tx1"/>
                </a:solidFill>
              </a:rPr>
              <a:t>regionales</a:t>
            </a:r>
            <a:r>
              <a:rPr lang="pt-BR" sz="1600" dirty="0">
                <a:solidFill>
                  <a:schemeClr val="tx1"/>
                </a:solidFill>
              </a:rPr>
              <a:t>, </a:t>
            </a:r>
            <a:r>
              <a:rPr lang="pt-BR" sz="1600" dirty="0" err="1">
                <a:solidFill>
                  <a:schemeClr val="tx1"/>
                </a:solidFill>
              </a:rPr>
              <a:t>los</a:t>
            </a:r>
            <a:r>
              <a:rPr lang="pt-BR" sz="1600" dirty="0">
                <a:solidFill>
                  <a:schemeClr val="tx1"/>
                </a:solidFill>
              </a:rPr>
              <a:t> repositórios </a:t>
            </a:r>
            <a:r>
              <a:rPr lang="pt-BR" sz="1600" dirty="0" err="1">
                <a:solidFill>
                  <a:schemeClr val="tx1"/>
                </a:solidFill>
              </a:rPr>
              <a:t>institucionales</a:t>
            </a:r>
            <a:r>
              <a:rPr lang="pt-BR" sz="1600" dirty="0">
                <a:solidFill>
                  <a:schemeClr val="tx1"/>
                </a:solidFill>
              </a:rPr>
              <a:t> y </a:t>
            </a:r>
            <a:r>
              <a:rPr lang="pt-BR" sz="1600" dirty="0" err="1">
                <a:solidFill>
                  <a:schemeClr val="tx1"/>
                </a:solidFill>
              </a:rPr>
              <a:t>las</a:t>
            </a:r>
            <a:r>
              <a:rPr lang="pt-BR" sz="1600" dirty="0">
                <a:solidFill>
                  <a:schemeClr val="tx1"/>
                </a:solidFill>
              </a:rPr>
              <a:t> bases de </a:t>
            </a:r>
            <a:r>
              <a:rPr lang="pt-BR" sz="1600" dirty="0" err="1">
                <a:solidFill>
                  <a:schemeClr val="tx1"/>
                </a:solidFill>
              </a:rPr>
              <a:t>datos</a:t>
            </a:r>
            <a:r>
              <a:rPr lang="pt-BR" sz="1600" dirty="0">
                <a:solidFill>
                  <a:schemeClr val="tx1"/>
                </a:solidFill>
              </a:rPr>
              <a:t> no bibliográficas, </a:t>
            </a:r>
            <a:r>
              <a:rPr lang="pt-BR" sz="1600" dirty="0" err="1">
                <a:solidFill>
                  <a:schemeClr val="tx1"/>
                </a:solidFill>
              </a:rPr>
              <a:t>son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 err="1">
                <a:solidFill>
                  <a:schemeClr val="tx1"/>
                </a:solidFill>
              </a:rPr>
              <a:t>fuentes</a:t>
            </a:r>
            <a:r>
              <a:rPr lang="pt-BR" sz="1600" dirty="0">
                <a:solidFill>
                  <a:schemeClr val="tx1"/>
                </a:solidFill>
              </a:rPr>
              <a:t> que </a:t>
            </a:r>
            <a:r>
              <a:rPr lang="pt-BR" sz="1600" dirty="0" err="1">
                <a:solidFill>
                  <a:schemeClr val="tx1"/>
                </a:solidFill>
              </a:rPr>
              <a:t>complementan</a:t>
            </a:r>
            <a:r>
              <a:rPr lang="pt-BR" sz="1600" dirty="0">
                <a:solidFill>
                  <a:schemeClr val="tx1"/>
                </a:solidFill>
              </a:rPr>
              <a:t> a LILACS y </a:t>
            </a:r>
            <a:r>
              <a:rPr lang="pt-BR" sz="1600" dirty="0" err="1">
                <a:solidFill>
                  <a:schemeClr val="tx1"/>
                </a:solidFill>
              </a:rPr>
              <a:t>contribuyen</a:t>
            </a:r>
            <a:r>
              <a:rPr lang="pt-BR" sz="1600" dirty="0">
                <a:solidFill>
                  <a:schemeClr val="tx1"/>
                </a:solidFill>
              </a:rPr>
              <a:t> al </a:t>
            </a:r>
            <a:r>
              <a:rPr lang="pt-BR" sz="1600" dirty="0" err="1">
                <a:solidFill>
                  <a:schemeClr val="tx1"/>
                </a:solidFill>
              </a:rPr>
              <a:t>control</a:t>
            </a:r>
            <a:r>
              <a:rPr lang="pt-BR" sz="1600" dirty="0">
                <a:solidFill>
                  <a:schemeClr val="tx1"/>
                </a:solidFill>
              </a:rPr>
              <a:t> bibliográfico de </a:t>
            </a:r>
            <a:r>
              <a:rPr lang="pt-BR" sz="1600" dirty="0" err="1">
                <a:solidFill>
                  <a:schemeClr val="tx1"/>
                </a:solidFill>
              </a:rPr>
              <a:t>la</a:t>
            </a:r>
            <a:r>
              <a:rPr lang="pt-BR" sz="1600" dirty="0">
                <a:solidFill>
                  <a:schemeClr val="tx1"/>
                </a:solidFill>
              </a:rPr>
              <a:t> literatura científica y técnica </a:t>
            </a:r>
            <a:r>
              <a:rPr lang="pt-BR" sz="1600" dirty="0" err="1">
                <a:solidFill>
                  <a:schemeClr val="tx1"/>
                </a:solidFill>
              </a:rPr>
              <a:t>en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 err="1">
                <a:solidFill>
                  <a:schemeClr val="tx1"/>
                </a:solidFill>
              </a:rPr>
              <a:t>salud</a:t>
            </a:r>
            <a:r>
              <a:rPr lang="pt-BR" sz="1600" dirty="0">
                <a:solidFill>
                  <a:schemeClr val="tx1"/>
                </a:solidFill>
              </a:rPr>
              <a:t> de AL&amp;C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57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22313" y="4332472"/>
            <a:ext cx="7772400" cy="1362075"/>
          </a:xfrm>
        </p:spPr>
        <p:txBody>
          <a:bodyPr/>
          <a:lstStyle/>
          <a:p>
            <a:r>
              <a:rPr lang="es-ES" dirty="0"/>
              <a:t>Rol del coordinador nacional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7947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Gestión de la Red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01748" y="1417638"/>
            <a:ext cx="8070112" cy="45259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400" dirty="0"/>
              <a:t>Establecer acuerdos con Bibliotecas y Centros de Información – distribuir responsabilidades para y entre su red de centros cooperantes (Bibliotecas)</a:t>
            </a:r>
          </a:p>
          <a:p>
            <a:r>
              <a:rPr lang="es-ES" sz="2400" dirty="0"/>
              <a:t>Coordinar, hacer y promover el control bibliográfico de la literatura científica y técnica en salud publicada en el país </a:t>
            </a:r>
          </a:p>
          <a:p>
            <a:r>
              <a:rPr lang="es-ES" sz="2400" dirty="0"/>
              <a:t>Promover el desarrollo de capacidades en la Metodología LILACS (soporte metodológico)</a:t>
            </a:r>
          </a:p>
          <a:p>
            <a:r>
              <a:rPr lang="es-ES" sz="2400" dirty="0"/>
              <a:t>Promover el intercambio de experiencias y la comunicación hacia dentro y fuera de su Red de colaboración </a:t>
            </a:r>
          </a:p>
        </p:txBody>
      </p:sp>
    </p:spTree>
    <p:extLst>
      <p:ext uri="{BB962C8B-B14F-4D97-AF65-F5344CB8AC3E}">
        <p14:creationId xmlns:p14="http://schemas.microsoft.com/office/powerpoint/2010/main" val="3832618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es-ES" b="1" dirty="0"/>
              <a:t>Gestión de la Colaboración 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44279" y="1655061"/>
            <a:ext cx="7729870" cy="3776367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0" indent="0" algn="ctr">
              <a:buNone/>
            </a:pPr>
            <a:r>
              <a:rPr lang="es-ES" b="1" dirty="0"/>
              <a:t>Criterios de Selección – LILACS</a:t>
            </a:r>
            <a:br>
              <a:rPr lang="es-ES" b="1" dirty="0"/>
            </a:br>
            <a:endParaRPr lang="es-ES" b="1" dirty="0"/>
          </a:p>
          <a:p>
            <a:r>
              <a:rPr lang="es-ES" sz="2800" dirty="0"/>
              <a:t>Definir y promover los Criterios de selección y permanencia de revistas nacionales a LILACS </a:t>
            </a:r>
          </a:p>
          <a:p>
            <a:r>
              <a:rPr lang="es-ES" sz="2800" dirty="0"/>
              <a:t>Constituir el Comité nacional/temático de evaluación y selección de revistas del país a LILACS</a:t>
            </a:r>
          </a:p>
          <a:p>
            <a:r>
              <a:rPr lang="es-ES" sz="2800" dirty="0"/>
              <a:t>Realizar el proceso de evaluación y selección de revistas nacionales con apoyo de un comité</a:t>
            </a:r>
          </a:p>
        </p:txBody>
      </p:sp>
    </p:spTree>
    <p:extLst>
      <p:ext uri="{BB962C8B-B14F-4D97-AF65-F5344CB8AC3E}">
        <p14:creationId xmlns:p14="http://schemas.microsoft.com/office/powerpoint/2010/main" val="1054367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es-ES" b="1" dirty="0"/>
              <a:t>Gestión de la Colaboración 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44279" y="1655061"/>
            <a:ext cx="7729870" cy="3776367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" b="1" dirty="0"/>
              <a:t>Flujo de la colaboración – LILACS</a:t>
            </a:r>
            <a:br>
              <a:rPr lang="es-ES" b="1" dirty="0"/>
            </a:br>
            <a:endParaRPr lang="es-ES" b="1" dirty="0"/>
          </a:p>
          <a:p>
            <a:r>
              <a:rPr lang="es-ES" sz="2800" dirty="0"/>
              <a:t>Establecer el flujo de trabajo (</a:t>
            </a:r>
            <a:r>
              <a:rPr lang="es-ES" sz="2800" dirty="0" err="1"/>
              <a:t>workflow</a:t>
            </a:r>
            <a:r>
              <a:rPr lang="es-ES" sz="2800" dirty="0"/>
              <a:t>) de colaboración a LILACS y a otras bases de datos nacional y/o temática</a:t>
            </a:r>
          </a:p>
          <a:p>
            <a:endParaRPr lang="es-ES" sz="2800" dirty="0"/>
          </a:p>
          <a:p>
            <a:r>
              <a:rPr lang="es-ES" sz="2800" dirty="0"/>
              <a:t>Realizar el control de calidad de las contribuciones de la Red a LILACS</a:t>
            </a:r>
          </a:p>
          <a:p>
            <a:endParaRPr lang="es-ES" sz="2800" dirty="0"/>
          </a:p>
          <a:p>
            <a:r>
              <a:rPr lang="es-ES" sz="2800" dirty="0"/>
              <a:t>Cooperar para el establecimiento de mecanismos de </a:t>
            </a:r>
            <a:r>
              <a:rPr lang="es-ES" sz="2800" dirty="0" err="1"/>
              <a:t>harvesting</a:t>
            </a:r>
            <a:r>
              <a:rPr lang="es-ES" sz="2800" dirty="0"/>
              <a:t> (cosecha de metadatos)</a:t>
            </a:r>
          </a:p>
        </p:txBody>
      </p:sp>
    </p:spTree>
    <p:extLst>
      <p:ext uri="{BB962C8B-B14F-4D97-AF65-F5344CB8AC3E}">
        <p14:creationId xmlns:p14="http://schemas.microsoft.com/office/powerpoint/2010/main" val="3331103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22313" y="4332472"/>
            <a:ext cx="7772400" cy="1362075"/>
          </a:xfrm>
        </p:spPr>
        <p:txBody>
          <a:bodyPr/>
          <a:lstStyle/>
          <a:p>
            <a:r>
              <a:rPr lang="es-ES" dirty="0"/>
              <a:t>Flujos de la colaboración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6397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5334000" y="3657600"/>
            <a:ext cx="1730022" cy="12192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LILACS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5672640" y="2477569"/>
            <a:ext cx="1447800" cy="1107453"/>
            <a:chOff x="5334000" y="2477569"/>
            <a:chExt cx="1447800" cy="1107453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5334000" y="2477569"/>
              <a:ext cx="1447800" cy="48795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Centro </a:t>
              </a:r>
              <a:r>
                <a:rPr 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Cooperante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9" name="Conector de seta reta 8"/>
            <p:cNvCxnSpPr/>
            <p:nvPr/>
          </p:nvCxnSpPr>
          <p:spPr>
            <a:xfrm>
              <a:off x="6096000" y="2980264"/>
              <a:ext cx="0" cy="60475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" name="Grupo 3"/>
          <p:cNvGrpSpPr/>
          <p:nvPr/>
        </p:nvGrpSpPr>
        <p:grpSpPr>
          <a:xfrm>
            <a:off x="3505200" y="1699948"/>
            <a:ext cx="1893711" cy="2186252"/>
            <a:chOff x="3505200" y="1745806"/>
            <a:chExt cx="1893711" cy="2186252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3505200" y="2864847"/>
              <a:ext cx="1447800" cy="487953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CoordinadorNacional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</a:p>
          </p:txBody>
        </p:sp>
        <p:cxnSp>
          <p:nvCxnSpPr>
            <p:cNvPr id="16" name="Conector de seta reta 15"/>
            <p:cNvCxnSpPr/>
            <p:nvPr/>
          </p:nvCxnSpPr>
          <p:spPr>
            <a:xfrm>
              <a:off x="4614333" y="3346299"/>
              <a:ext cx="784578" cy="58575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de cantos arredondados 18"/>
            <p:cNvSpPr/>
            <p:nvPr/>
          </p:nvSpPr>
          <p:spPr>
            <a:xfrm>
              <a:off x="3522133" y="1745806"/>
              <a:ext cx="1447800" cy="48795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Centro </a:t>
              </a:r>
              <a:r>
                <a:rPr 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Cooperante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20" name="Conector de seta reta 19"/>
            <p:cNvCxnSpPr/>
            <p:nvPr/>
          </p:nvCxnSpPr>
          <p:spPr>
            <a:xfrm>
              <a:off x="4301066" y="2233760"/>
              <a:ext cx="0" cy="60475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o 9"/>
          <p:cNvGrpSpPr/>
          <p:nvPr/>
        </p:nvGrpSpPr>
        <p:grpSpPr>
          <a:xfrm>
            <a:off x="3303411" y="3352800"/>
            <a:ext cx="1981200" cy="1320110"/>
            <a:chOff x="3303411" y="3351943"/>
            <a:chExt cx="1981200" cy="1320110"/>
          </a:xfrm>
        </p:grpSpPr>
        <p:sp>
          <p:nvSpPr>
            <p:cNvPr id="33" name="Retângulo de cantos arredondados 32"/>
            <p:cNvSpPr/>
            <p:nvPr/>
          </p:nvSpPr>
          <p:spPr>
            <a:xfrm>
              <a:off x="3303411" y="4184100"/>
              <a:ext cx="1447800" cy="48795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Centro </a:t>
              </a:r>
              <a:r>
                <a:rPr 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Cooperante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34" name="Conector de seta reta 33"/>
            <p:cNvCxnSpPr/>
            <p:nvPr/>
          </p:nvCxnSpPr>
          <p:spPr>
            <a:xfrm flipV="1">
              <a:off x="4773789" y="4339714"/>
              <a:ext cx="510822" cy="38124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de seta reta 37"/>
            <p:cNvCxnSpPr>
              <a:stCxn id="33" idx="0"/>
            </p:cNvCxnSpPr>
            <p:nvPr/>
          </p:nvCxnSpPr>
          <p:spPr>
            <a:xfrm flipV="1">
              <a:off x="4027311" y="3351943"/>
              <a:ext cx="187678" cy="832157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CaixaDeTexto 41"/>
          <p:cNvSpPr txBox="1"/>
          <p:nvPr/>
        </p:nvSpPr>
        <p:spPr>
          <a:xfrm>
            <a:off x="837495" y="92149"/>
            <a:ext cx="6630105" cy="70788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4000" b="1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r" eaLnBrk="0" hangingPunct="0">
              <a:defRPr sz="2600">
                <a:solidFill>
                  <a:srgbClr val="000099"/>
                </a:solidFill>
                <a:latin typeface="Arial Black" pitchFamily="34" charset="0"/>
              </a:defRPr>
            </a:lvl2pPr>
            <a:lvl3pPr algn="r" eaLnBrk="0" hangingPunct="0">
              <a:defRPr sz="2600">
                <a:solidFill>
                  <a:srgbClr val="000099"/>
                </a:solidFill>
                <a:latin typeface="Arial Black" pitchFamily="34" charset="0"/>
              </a:defRPr>
            </a:lvl3pPr>
            <a:lvl4pPr algn="r" eaLnBrk="0" hangingPunct="0">
              <a:defRPr sz="2600">
                <a:solidFill>
                  <a:srgbClr val="000099"/>
                </a:solidFill>
                <a:latin typeface="Arial Black" pitchFamily="34" charset="0"/>
              </a:defRPr>
            </a:lvl4pPr>
            <a:lvl5pPr algn="r" eaLnBrk="0" hangingPunct="0">
              <a:defRPr sz="2600">
                <a:solidFill>
                  <a:srgbClr val="000099"/>
                </a:solidFill>
                <a:latin typeface="Arial Black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99"/>
                </a:solidFill>
                <a:latin typeface="Arial Black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99"/>
                </a:solidFill>
                <a:latin typeface="Arial Black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99"/>
                </a:solidFill>
                <a:latin typeface="Arial Black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99"/>
                </a:solidFill>
                <a:latin typeface="Arial Black" pitchFamily="34" charset="0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LILACS – Workflow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283634" y="2362200"/>
            <a:ext cx="3211688" cy="3155187"/>
            <a:chOff x="283634" y="2465132"/>
            <a:chExt cx="3211688" cy="3155187"/>
          </a:xfrm>
        </p:grpSpPr>
        <p:sp>
          <p:nvSpPr>
            <p:cNvPr id="43" name="Elipse 42"/>
            <p:cNvSpPr/>
            <p:nvPr/>
          </p:nvSpPr>
          <p:spPr>
            <a:xfrm>
              <a:off x="1183217" y="2465132"/>
              <a:ext cx="1600200" cy="950797"/>
            </a:xfrm>
            <a:prstGeom prst="ellipse">
              <a:avLst/>
            </a:prstGeom>
            <a:solidFill>
              <a:srgbClr val="F862C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Base de </a:t>
              </a:r>
              <a:r>
                <a:rPr lang="en-US" b="1" dirty="0" err="1">
                  <a:solidFill>
                    <a:srgbClr val="7030A0"/>
                  </a:solidFill>
                </a:rPr>
                <a:t>Datos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  <a:r>
                <a:rPr lang="en-US" b="1" dirty="0" err="1">
                  <a:solidFill>
                    <a:srgbClr val="7030A0"/>
                  </a:solidFill>
                </a:rPr>
                <a:t>Nacional</a:t>
              </a:r>
              <a:endParaRPr lang="en-US" b="1" dirty="0">
                <a:solidFill>
                  <a:srgbClr val="7030A0"/>
                </a:solidFill>
              </a:endParaRPr>
            </a:p>
          </p:txBody>
        </p:sp>
        <p:sp>
          <p:nvSpPr>
            <p:cNvPr id="44" name="Elipse 43"/>
            <p:cNvSpPr/>
            <p:nvPr/>
          </p:nvSpPr>
          <p:spPr>
            <a:xfrm>
              <a:off x="914400" y="3581400"/>
              <a:ext cx="1600200" cy="950797"/>
            </a:xfrm>
            <a:prstGeom prst="ellipse">
              <a:avLst/>
            </a:prstGeom>
            <a:solidFill>
              <a:srgbClr val="F862C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Base de </a:t>
              </a:r>
              <a:r>
                <a:rPr lang="en-US" b="1" dirty="0" err="1">
                  <a:solidFill>
                    <a:srgbClr val="7030A0"/>
                  </a:solidFill>
                </a:rPr>
                <a:t>Datos</a:t>
              </a:r>
              <a:r>
                <a:rPr lang="en-US" b="1" dirty="0">
                  <a:solidFill>
                    <a:srgbClr val="7030A0"/>
                  </a:solidFill>
                </a:rPr>
                <a:t> Regional </a:t>
              </a:r>
            </a:p>
          </p:txBody>
        </p:sp>
        <p:sp>
          <p:nvSpPr>
            <p:cNvPr id="45" name="Elipse 44"/>
            <p:cNvSpPr/>
            <p:nvPr/>
          </p:nvSpPr>
          <p:spPr>
            <a:xfrm>
              <a:off x="283634" y="4669522"/>
              <a:ext cx="1600200" cy="950797"/>
            </a:xfrm>
            <a:prstGeom prst="ellipse">
              <a:avLst/>
            </a:prstGeom>
            <a:solidFill>
              <a:srgbClr val="F862C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Base de </a:t>
              </a:r>
              <a:r>
                <a:rPr lang="en-US" b="1" dirty="0" err="1">
                  <a:solidFill>
                    <a:srgbClr val="7030A0"/>
                  </a:solidFill>
                </a:rPr>
                <a:t>Datos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  <a:r>
                <a:rPr lang="en-US" b="1" dirty="0" err="1">
                  <a:solidFill>
                    <a:srgbClr val="7030A0"/>
                  </a:solidFill>
                </a:rPr>
                <a:t>Temática</a:t>
              </a:r>
              <a:endParaRPr lang="en-US" b="1" dirty="0">
                <a:solidFill>
                  <a:srgbClr val="7030A0"/>
                </a:solidFill>
              </a:endParaRPr>
            </a:p>
          </p:txBody>
        </p:sp>
        <p:cxnSp>
          <p:nvCxnSpPr>
            <p:cNvPr id="46" name="Conector de seta reta 45"/>
            <p:cNvCxnSpPr/>
            <p:nvPr/>
          </p:nvCxnSpPr>
          <p:spPr>
            <a:xfrm flipH="1" flipV="1">
              <a:off x="2885722" y="2946395"/>
              <a:ext cx="609600" cy="16242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de seta reta 48"/>
            <p:cNvCxnSpPr/>
            <p:nvPr/>
          </p:nvCxnSpPr>
          <p:spPr>
            <a:xfrm flipH="1">
              <a:off x="2438400" y="3108824"/>
              <a:ext cx="1056922" cy="70117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de seta reta 51"/>
            <p:cNvCxnSpPr/>
            <p:nvPr/>
          </p:nvCxnSpPr>
          <p:spPr>
            <a:xfrm flipH="1">
              <a:off x="1984024" y="3108824"/>
              <a:ext cx="1511298" cy="1941795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o 11"/>
          <p:cNvGrpSpPr/>
          <p:nvPr/>
        </p:nvGrpSpPr>
        <p:grpSpPr>
          <a:xfrm>
            <a:off x="38099" y="1732636"/>
            <a:ext cx="1447800" cy="2991764"/>
            <a:chOff x="38099" y="1753958"/>
            <a:chExt cx="1447800" cy="2991764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38099" y="1753958"/>
              <a:ext cx="1447800" cy="48795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Centro </a:t>
              </a:r>
              <a:r>
                <a:rPr 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Cooperante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69" name="Conector de seta reta 68"/>
            <p:cNvCxnSpPr/>
            <p:nvPr/>
          </p:nvCxnSpPr>
          <p:spPr>
            <a:xfrm>
              <a:off x="800100" y="2240553"/>
              <a:ext cx="383117" cy="480992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de seta reta 72"/>
            <p:cNvCxnSpPr/>
            <p:nvPr/>
          </p:nvCxnSpPr>
          <p:spPr>
            <a:xfrm>
              <a:off x="685800" y="2240553"/>
              <a:ext cx="383117" cy="141704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de seta reta 76"/>
            <p:cNvCxnSpPr/>
            <p:nvPr/>
          </p:nvCxnSpPr>
          <p:spPr>
            <a:xfrm>
              <a:off x="533400" y="2286000"/>
              <a:ext cx="0" cy="245972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o 2"/>
          <p:cNvGrpSpPr/>
          <p:nvPr/>
        </p:nvGrpSpPr>
        <p:grpSpPr>
          <a:xfrm>
            <a:off x="6935611" y="1997777"/>
            <a:ext cx="2055989" cy="2499906"/>
            <a:chOff x="6935611" y="2026647"/>
            <a:chExt cx="2055989" cy="2499906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7167025" y="2589533"/>
              <a:ext cx="1219200" cy="48795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Revista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7" name="Conector de seta reta 6"/>
            <p:cNvCxnSpPr/>
            <p:nvPr/>
          </p:nvCxnSpPr>
          <p:spPr>
            <a:xfrm flipH="1">
              <a:off x="6935611" y="3077486"/>
              <a:ext cx="533400" cy="65130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aixaDeTexto 20"/>
            <p:cNvSpPr txBox="1"/>
            <p:nvPr/>
          </p:nvSpPr>
          <p:spPr>
            <a:xfrm>
              <a:off x="7467600" y="3276600"/>
              <a:ext cx="1524000" cy="30777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Sin </a:t>
              </a:r>
              <a:r>
                <a:rPr lang="en-US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indización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Retângulo de cantos arredondados 21"/>
            <p:cNvSpPr/>
            <p:nvPr/>
          </p:nvSpPr>
          <p:spPr>
            <a:xfrm>
              <a:off x="7696200" y="4038600"/>
              <a:ext cx="1219200" cy="48795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SciELO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…</a:t>
              </a:r>
            </a:p>
          </p:txBody>
        </p:sp>
        <p:cxnSp>
          <p:nvCxnSpPr>
            <p:cNvPr id="23" name="Conector de seta reta 22"/>
            <p:cNvCxnSpPr>
              <a:stCxn id="22" idx="1"/>
            </p:cNvCxnSpPr>
            <p:nvPr/>
          </p:nvCxnSpPr>
          <p:spPr>
            <a:xfrm flipH="1" flipV="1">
              <a:off x="7088011" y="4267200"/>
              <a:ext cx="608189" cy="15377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/>
            <p:cNvCxnSpPr/>
            <p:nvPr/>
          </p:nvCxnSpPr>
          <p:spPr>
            <a:xfrm>
              <a:off x="8051800" y="3077486"/>
              <a:ext cx="0" cy="20515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to 31"/>
            <p:cNvCxnSpPr/>
            <p:nvPr/>
          </p:nvCxnSpPr>
          <p:spPr>
            <a:xfrm>
              <a:off x="8204200" y="3810000"/>
              <a:ext cx="0" cy="20515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tângulo de cantos arredondados 80"/>
            <p:cNvSpPr/>
            <p:nvPr/>
          </p:nvSpPr>
          <p:spPr>
            <a:xfrm>
              <a:off x="7696200" y="2026647"/>
              <a:ext cx="1219200" cy="48795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Autores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??</a:t>
              </a:r>
            </a:p>
          </p:txBody>
        </p:sp>
      </p:grpSp>
      <p:sp>
        <p:nvSpPr>
          <p:cNvPr id="13" name="Retângulo 12"/>
          <p:cNvSpPr/>
          <p:nvPr/>
        </p:nvSpPr>
        <p:spPr>
          <a:xfrm>
            <a:off x="2441263" y="739840"/>
            <a:ext cx="3422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Coordinador</a:t>
            </a:r>
            <a:r>
              <a:rPr lang="en-US" b="1" dirty="0">
                <a:solidFill>
                  <a:srgbClr val="FF0000"/>
                </a:solidFill>
              </a:rPr>
              <a:t>  -  LILDBI-Web </a:t>
            </a:r>
            <a:r>
              <a:rPr lang="en-US" b="1" dirty="0" err="1">
                <a:solidFill>
                  <a:srgbClr val="FF0000"/>
                </a:solidFill>
              </a:rPr>
              <a:t>centralizado</a:t>
            </a:r>
            <a:r>
              <a:rPr lang="en-US" b="1" dirty="0">
                <a:solidFill>
                  <a:srgbClr val="FF0000"/>
                </a:solidFill>
              </a:rPr>
              <a:t> y el </a:t>
            </a:r>
            <a:r>
              <a:rPr lang="en-US" b="1" dirty="0" err="1">
                <a:solidFill>
                  <a:srgbClr val="FF0000"/>
                </a:solidFill>
              </a:rPr>
              <a:t>envío</a:t>
            </a:r>
            <a:r>
              <a:rPr lang="en-US" b="1" dirty="0">
                <a:solidFill>
                  <a:srgbClr val="FF0000"/>
                </a:solidFill>
              </a:rPr>
              <a:t> de </a:t>
            </a:r>
            <a:r>
              <a:rPr lang="en-US" b="1" dirty="0" err="1">
                <a:solidFill>
                  <a:srgbClr val="FF0000"/>
                </a:solidFill>
              </a:rPr>
              <a:t>contribución</a:t>
            </a:r>
            <a:r>
              <a:rPr lang="en-US" b="1" dirty="0">
                <a:solidFill>
                  <a:srgbClr val="FF0000"/>
                </a:solidFill>
              </a:rPr>
              <a:t> a LILACS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2636874" y="739840"/>
            <a:ext cx="2977117" cy="453390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7188086" y="800035"/>
            <a:ext cx="18210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LILACS-Express </a:t>
            </a:r>
            <a:r>
              <a:rPr lang="en-US" b="1" dirty="0" err="1">
                <a:solidFill>
                  <a:srgbClr val="FF0000"/>
                </a:solidFill>
              </a:rPr>
              <a:t>SciELO</a:t>
            </a:r>
            <a:r>
              <a:rPr lang="en-US" b="1" dirty="0">
                <a:solidFill>
                  <a:srgbClr val="FF0000"/>
                </a:solidFill>
              </a:rPr>
              <a:t> - BIREME </a:t>
            </a:r>
            <a:r>
              <a:rPr lang="en-US" b="1" dirty="0" err="1">
                <a:solidFill>
                  <a:srgbClr val="FF0000"/>
                </a:solidFill>
              </a:rPr>
              <a:t>hace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cosecha</a:t>
            </a:r>
            <a:r>
              <a:rPr lang="en-US" b="1" dirty="0">
                <a:solidFill>
                  <a:srgbClr val="FF0000"/>
                </a:solidFill>
              </a:rPr>
              <a:t> de </a:t>
            </a:r>
            <a:r>
              <a:rPr lang="en-US" b="1" dirty="0" err="1">
                <a:solidFill>
                  <a:srgbClr val="FF0000"/>
                </a:solidFill>
              </a:rPr>
              <a:t>datos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5688780" y="4371610"/>
            <a:ext cx="1144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FI-</a:t>
            </a:r>
            <a:r>
              <a:rPr lang="pt-BR" dirty="0" err="1"/>
              <a:t>Admin</a:t>
            </a:r>
            <a:endParaRPr lang="pt-BR" dirty="0"/>
          </a:p>
        </p:txBody>
      </p:sp>
      <p:sp>
        <p:nvSpPr>
          <p:cNvPr id="41" name="Retângulo 40"/>
          <p:cNvSpPr/>
          <p:nvPr/>
        </p:nvSpPr>
        <p:spPr>
          <a:xfrm>
            <a:off x="5688781" y="740774"/>
            <a:ext cx="3320344" cy="393213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de cantos arredondados 23"/>
          <p:cNvSpPr/>
          <p:nvPr/>
        </p:nvSpPr>
        <p:spPr>
          <a:xfrm>
            <a:off x="7289801" y="4847213"/>
            <a:ext cx="1460500" cy="52493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Editor LILACS no </a:t>
            </a:r>
            <a:r>
              <a:rPr lang="pt-BR" dirty="0" err="1"/>
              <a:t>SciELO</a:t>
            </a:r>
            <a:endParaRPr lang="pt-BR" dirty="0"/>
          </a:p>
        </p:txBody>
      </p:sp>
      <p:cxnSp>
        <p:nvCxnSpPr>
          <p:cNvPr id="26" name="Conector de seta reta 25"/>
          <p:cNvCxnSpPr/>
          <p:nvPr/>
        </p:nvCxnSpPr>
        <p:spPr>
          <a:xfrm flipH="1" flipV="1">
            <a:off x="6671733" y="4847167"/>
            <a:ext cx="609602" cy="2942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7" name="Retângulo 46"/>
          <p:cNvSpPr/>
          <p:nvPr/>
        </p:nvSpPr>
        <p:spPr>
          <a:xfrm>
            <a:off x="5688780" y="4378695"/>
            <a:ext cx="3320344" cy="19755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>
            <a:off x="7157860" y="5707902"/>
            <a:ext cx="1821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LILACS-Express Editor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50" name="Retângulo de cantos arredondados 49"/>
          <p:cNvSpPr/>
          <p:nvPr/>
        </p:nvSpPr>
        <p:spPr>
          <a:xfrm>
            <a:off x="5712185" y="5547347"/>
            <a:ext cx="1447800" cy="4879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Centro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Cooperante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1" name="Conector de seta reta 30"/>
          <p:cNvCxnSpPr>
            <a:stCxn id="50" idx="0"/>
          </p:cNvCxnSpPr>
          <p:nvPr/>
        </p:nvCxnSpPr>
        <p:spPr>
          <a:xfrm flipH="1" flipV="1">
            <a:off x="6396567" y="4847167"/>
            <a:ext cx="39518" cy="700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1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2459568" y="1353662"/>
            <a:ext cx="2277532" cy="4495680"/>
            <a:chOff x="65910" y="2072727"/>
            <a:chExt cx="1896241" cy="444761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1" name="Retângulo 10"/>
            <p:cNvSpPr/>
            <p:nvPr/>
          </p:nvSpPr>
          <p:spPr>
            <a:xfrm>
              <a:off x="65910" y="2072727"/>
              <a:ext cx="1896241" cy="444761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89216" y="4060234"/>
              <a:ext cx="1849629" cy="179646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AR" sz="1600" dirty="0"/>
                <a:t>Realizar reuniones de  evaluación y selección de revistas para  LILACS y otras bases de datos nacionales y/o temáticas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6976533" y="1350482"/>
            <a:ext cx="2109140" cy="4496740"/>
            <a:chOff x="292034" y="2140575"/>
            <a:chExt cx="1756444" cy="4447616"/>
          </a:xfrm>
          <a:solidFill>
            <a:schemeClr val="accent6">
              <a:lumMod val="60000"/>
              <a:lumOff val="40000"/>
              <a:alpha val="50000"/>
            </a:schemeClr>
          </a:solidFill>
        </p:grpSpPr>
        <p:sp>
          <p:nvSpPr>
            <p:cNvPr id="17" name="Retângulo 16"/>
            <p:cNvSpPr/>
            <p:nvPr/>
          </p:nvSpPr>
          <p:spPr>
            <a:xfrm>
              <a:off x="292034" y="2140575"/>
              <a:ext cx="1756444" cy="4447616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350001" y="4181585"/>
              <a:ext cx="1640504" cy="13089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AR" sz="1600" dirty="0"/>
                <a:t>Solicitar registro de nuevo título en formulario de registro de revistas TITLE</a:t>
              </a: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4737101" y="1353662"/>
            <a:ext cx="2239432" cy="4496740"/>
            <a:chOff x="91102" y="2140575"/>
            <a:chExt cx="2479361" cy="4447616"/>
          </a:xfrm>
          <a:solidFill>
            <a:schemeClr val="accent4">
              <a:lumMod val="20000"/>
              <a:lumOff val="80000"/>
              <a:alpha val="50000"/>
            </a:schemeClr>
          </a:solidFill>
        </p:grpSpPr>
        <p:sp>
          <p:nvSpPr>
            <p:cNvPr id="14" name="Retângulo 13"/>
            <p:cNvSpPr/>
            <p:nvPr/>
          </p:nvSpPr>
          <p:spPr>
            <a:xfrm>
              <a:off x="91102" y="2140575"/>
              <a:ext cx="2479361" cy="444761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194211" y="4181869"/>
              <a:ext cx="2003875" cy="13089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AR" sz="1600" dirty="0"/>
                <a:t>Un documento puede ser registrado en varias bases </a:t>
              </a:r>
            </a:p>
            <a:p>
              <a:endParaRPr lang="es-AR" sz="160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7914" y="0"/>
            <a:ext cx="8229600" cy="1143000"/>
          </a:xfrm>
        </p:spPr>
        <p:txBody>
          <a:bodyPr>
            <a:normAutofit/>
          </a:bodyPr>
          <a:lstStyle/>
          <a:p>
            <a:r>
              <a:rPr lang="es-ES" b="1" dirty="0"/>
              <a:t>Flujo – Selección de Revistas 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195674" y="1352570"/>
            <a:ext cx="2263893" cy="4494652"/>
            <a:chOff x="205705" y="2072727"/>
            <a:chExt cx="1756445" cy="444761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3" name="Retângulo 2"/>
            <p:cNvSpPr/>
            <p:nvPr/>
          </p:nvSpPr>
          <p:spPr>
            <a:xfrm>
              <a:off x="205705" y="2072727"/>
              <a:ext cx="1756445" cy="4447616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252318" y="4035433"/>
              <a:ext cx="1663220" cy="179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600" dirty="0"/>
                <a:t>Considerar los temas de prioridad nacional, la Agenda 2030…</a:t>
              </a:r>
            </a:p>
            <a:p>
              <a:endParaRPr lang="es-AR" sz="1600" dirty="0"/>
            </a:p>
            <a:p>
              <a:r>
                <a:rPr lang="es-AR" sz="1600" dirty="0"/>
                <a:t>Constituir comité de evaluación y selección de revistas</a:t>
              </a:r>
            </a:p>
          </p:txBody>
        </p:sp>
      </p:grp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577217300"/>
              </p:ext>
            </p:extLst>
          </p:nvPr>
        </p:nvGraphicFramePr>
        <p:xfrm>
          <a:off x="195673" y="358561"/>
          <a:ext cx="8890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292104" y="5640120"/>
            <a:ext cx="8742773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Monográficos, tesis y documentos no convencionales (literatura gris) van a ser seleccionados por los CC a partir de la producción de su institución</a:t>
            </a:r>
          </a:p>
        </p:txBody>
      </p:sp>
    </p:spTree>
    <p:extLst>
      <p:ext uri="{BB962C8B-B14F-4D97-AF65-F5344CB8AC3E}">
        <p14:creationId xmlns:p14="http://schemas.microsoft.com/office/powerpoint/2010/main" val="129489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6411385" y="1833033"/>
            <a:ext cx="2592917" cy="3606800"/>
            <a:chOff x="6411385" y="1833033"/>
            <a:chExt cx="2592917" cy="3606800"/>
          </a:xfrm>
        </p:grpSpPr>
        <p:sp>
          <p:nvSpPr>
            <p:cNvPr id="4" name="Retângulo 3"/>
            <p:cNvSpPr/>
            <p:nvPr/>
          </p:nvSpPr>
          <p:spPr>
            <a:xfrm>
              <a:off x="6411385" y="1833033"/>
              <a:ext cx="2592917" cy="3606800"/>
            </a:xfrm>
            <a:prstGeom prst="rect">
              <a:avLst/>
            </a:prstGeom>
            <a:solidFill>
              <a:schemeClr val="bg1">
                <a:lumMod val="65000"/>
                <a:alpha val="43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6885566" y="5034232"/>
              <a:ext cx="16445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BIREME Accounts</a:t>
              </a:r>
              <a:endParaRPr lang="pt-BR" sz="160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Registro de Centros Cooperantes</a:t>
            </a:r>
          </a:p>
        </p:txBody>
      </p:sp>
      <p:graphicFrame>
        <p:nvGraphicFramePr>
          <p:cNvPr id="8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697494"/>
              </p:ext>
            </p:extLst>
          </p:nvPr>
        </p:nvGraphicFramePr>
        <p:xfrm>
          <a:off x="0" y="1073477"/>
          <a:ext cx="9201789" cy="4906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029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Flujo de coordinación LILACS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3272368" y="1879600"/>
            <a:ext cx="1494365" cy="3606800"/>
            <a:chOff x="3272368" y="1879600"/>
            <a:chExt cx="1494365" cy="3606800"/>
          </a:xfrm>
        </p:grpSpPr>
        <p:sp>
          <p:nvSpPr>
            <p:cNvPr id="12" name="Retângulo 11"/>
            <p:cNvSpPr/>
            <p:nvPr/>
          </p:nvSpPr>
          <p:spPr>
            <a:xfrm>
              <a:off x="3272368" y="1879600"/>
              <a:ext cx="1494365" cy="3606800"/>
            </a:xfrm>
            <a:prstGeom prst="rect">
              <a:avLst/>
            </a:prstGeom>
            <a:solidFill>
              <a:schemeClr val="bg1">
                <a:lumMod val="65000"/>
                <a:alpha val="43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3551311" y="4755000"/>
              <a:ext cx="9364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FI-Admin</a:t>
              </a:r>
              <a:endParaRPr lang="pt-BR" sz="1600" dirty="0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6828359" y="1879600"/>
            <a:ext cx="2260597" cy="3606800"/>
            <a:chOff x="6828359" y="1879600"/>
            <a:chExt cx="2260597" cy="3606800"/>
          </a:xfrm>
        </p:grpSpPr>
        <p:sp>
          <p:nvSpPr>
            <p:cNvPr id="11" name="Retângulo 10"/>
            <p:cNvSpPr/>
            <p:nvPr/>
          </p:nvSpPr>
          <p:spPr>
            <a:xfrm>
              <a:off x="6828359" y="1879600"/>
              <a:ext cx="2260597" cy="3606800"/>
            </a:xfrm>
            <a:prstGeom prst="rect">
              <a:avLst/>
            </a:prstGeom>
            <a:solidFill>
              <a:schemeClr val="bg1">
                <a:lumMod val="65000"/>
                <a:alpha val="43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7346800" y="4631890"/>
              <a:ext cx="14150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LILACS y portal</a:t>
              </a:r>
            </a:p>
            <a:p>
              <a:r>
                <a:rPr lang="en-US" sz="1600" dirty="0" err="1"/>
                <a:t>Metod</a:t>
              </a:r>
              <a:r>
                <a:rPr lang="en-US" sz="1600" dirty="0"/>
                <a:t>. LILACS</a:t>
              </a:r>
              <a:endParaRPr lang="pt-BR" sz="1600" dirty="0"/>
            </a:p>
          </p:txBody>
        </p:sp>
      </p:grpSp>
      <p:sp>
        <p:nvSpPr>
          <p:cNvPr id="14" name="Retângulo 13"/>
          <p:cNvSpPr/>
          <p:nvPr/>
        </p:nvSpPr>
        <p:spPr>
          <a:xfrm>
            <a:off x="6161603" y="1879600"/>
            <a:ext cx="1494365" cy="3606800"/>
          </a:xfrm>
          <a:prstGeom prst="rect">
            <a:avLst/>
          </a:prstGeom>
          <a:solidFill>
            <a:schemeClr val="bg1">
              <a:lumMod val="65000"/>
              <a:alpha val="43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6440546" y="4755000"/>
            <a:ext cx="936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FI-Admin</a:t>
            </a:r>
            <a:endParaRPr lang="pt-BR" sz="1600" dirty="0"/>
          </a:p>
        </p:txBody>
      </p:sp>
      <p:graphicFrame>
        <p:nvGraphicFramePr>
          <p:cNvPr id="7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487487"/>
              </p:ext>
            </p:extLst>
          </p:nvPr>
        </p:nvGraphicFramePr>
        <p:xfrm>
          <a:off x="-53162" y="1318424"/>
          <a:ext cx="9611840" cy="4540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584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6620" y="4334282"/>
            <a:ext cx="7772400" cy="1362075"/>
          </a:xfrm>
        </p:spPr>
        <p:txBody>
          <a:bodyPr>
            <a:normAutofit/>
          </a:bodyPr>
          <a:lstStyle/>
          <a:p>
            <a:r>
              <a:rPr lang="es-ES" b="1" dirty="0"/>
              <a:t>PANORAMA de la cooperación de los países con LILACS</a:t>
            </a:r>
          </a:p>
        </p:txBody>
      </p:sp>
    </p:spTree>
    <p:extLst>
      <p:ext uri="{BB962C8B-B14F-4D97-AF65-F5344CB8AC3E}">
        <p14:creationId xmlns:p14="http://schemas.microsoft.com/office/powerpoint/2010/main" val="2938309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250" y="7938"/>
            <a:ext cx="8934450" cy="1143000"/>
          </a:xfrm>
        </p:spPr>
        <p:txBody>
          <a:bodyPr>
            <a:noAutofit/>
          </a:bodyPr>
          <a:lstStyle/>
          <a:p>
            <a:r>
              <a:rPr lang="es-ES" sz="4000" b="1" dirty="0"/>
              <a:t>Contribución con LILACS por país</a:t>
            </a:r>
            <a:r>
              <a:rPr lang="es-ES" sz="4000" dirty="0"/>
              <a:t>*</a:t>
            </a:r>
            <a:endParaRPr lang="es-ES" sz="1600" dirty="0"/>
          </a:p>
        </p:txBody>
      </p:sp>
      <p:sp>
        <p:nvSpPr>
          <p:cNvPr id="3" name="Retângulo 2"/>
          <p:cNvSpPr/>
          <p:nvPr/>
        </p:nvSpPr>
        <p:spPr>
          <a:xfrm>
            <a:off x="7262036" y="4861977"/>
            <a:ext cx="16701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/>
              <a:t>* Excepto Brasil y Caribe</a:t>
            </a:r>
          </a:p>
          <a:p>
            <a:endParaRPr lang="es-ES" sz="1400" dirty="0"/>
          </a:p>
          <a:p>
            <a:r>
              <a:rPr lang="es-ES" sz="1400" dirty="0"/>
              <a:t>** Toda América Latina y Caribe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255314"/>
              </p:ext>
            </p:extLst>
          </p:nvPr>
        </p:nvGraphicFramePr>
        <p:xfrm>
          <a:off x="1285876" y="960438"/>
          <a:ext cx="5851250" cy="5031220"/>
        </p:xfrm>
        <a:graphic>
          <a:graphicData uri="http://schemas.openxmlformats.org/drawingml/2006/table">
            <a:tbl>
              <a:tblPr/>
              <a:tblGrid>
                <a:gridCol w="1822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11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País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1982-2015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Argentina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50.311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49.009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1.302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Bolivia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8.391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8.196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195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Chile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53.172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50.729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2.218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225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Colombia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44.775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41.535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2.814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426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Costa Rica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8.172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8.007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152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13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Cuba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32.675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30.409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1.906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360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Rep. Dominicana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1.920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1.920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Ecuador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6.923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6.923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Guatemala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2.485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2.485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Honduras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1.778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1.778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México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24.306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23.994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224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88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Nicaragua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3.380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3.380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Panamá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1.561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1.561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Perú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20.041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19.157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884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90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Paraguay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1.778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1.776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90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 Salvador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77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77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Uruguay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6.863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6.656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197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10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Venezuela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26.291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25.632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554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105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618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Total**</a:t>
                      </a:r>
                    </a:p>
                  </a:txBody>
                  <a:tcPr marL="7721" marR="7721" marT="7721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769.185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738.090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27.950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3.145 </a:t>
                      </a:r>
                    </a:p>
                  </a:txBody>
                  <a:tcPr marL="7721" marR="7721" marT="7721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8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099897"/>
              </p:ext>
            </p:extLst>
          </p:nvPr>
        </p:nvGraphicFramePr>
        <p:xfrm>
          <a:off x="2889250" y="986631"/>
          <a:ext cx="1989074" cy="5000625"/>
        </p:xfrm>
        <a:graphic>
          <a:graphicData uri="http://schemas.openxmlformats.org/drawingml/2006/table">
            <a:tbl>
              <a:tblPr/>
              <a:tblGrid>
                <a:gridCol w="1238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País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1" i="0" u="none" strike="noStrike" noProof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Revistas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Argentina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Bolivia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Brasil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Colombia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Costa Rica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Ecuador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Guatemala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Honduras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Jamaica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Panamá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Paraguay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Perú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Estados</a:t>
                      </a:r>
                      <a:r>
                        <a:rPr lang="es-ES" sz="15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Unidos</a:t>
                      </a:r>
                      <a:endParaRPr lang="es-ES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Uruguay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Venezuela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95250" y="7938"/>
            <a:ext cx="8934450" cy="1143000"/>
          </a:xfrm>
        </p:spPr>
        <p:txBody>
          <a:bodyPr>
            <a:noAutofit/>
          </a:bodyPr>
          <a:lstStyle/>
          <a:p>
            <a:r>
              <a:rPr lang="es-ES" sz="4000" b="1" dirty="0"/>
              <a:t>Revistas indizadas en LILACS por país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646404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95250" y="7938"/>
            <a:ext cx="8934450" cy="1143000"/>
          </a:xfrm>
        </p:spPr>
        <p:txBody>
          <a:bodyPr>
            <a:noAutofit/>
          </a:bodyPr>
          <a:lstStyle/>
          <a:p>
            <a:r>
              <a:rPr lang="es-ES" sz="4000" b="1" dirty="0"/>
              <a:t>Tipo de literatura por país*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812254"/>
              </p:ext>
            </p:extLst>
          </p:nvPr>
        </p:nvGraphicFramePr>
        <p:xfrm>
          <a:off x="316233" y="1007650"/>
          <a:ext cx="7191845" cy="5023878"/>
        </p:xfrm>
        <a:graphic>
          <a:graphicData uri="http://schemas.openxmlformats.org/drawingml/2006/table">
            <a:tbl>
              <a:tblPr/>
              <a:tblGrid>
                <a:gridCol w="1275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59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9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6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37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78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37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54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92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País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Artículos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Monografias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Tesis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No convencional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239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Argentina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47.590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1.161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1.302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258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50.311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Bolivia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3.970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3.546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238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637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8.391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Chile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47.680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4.355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318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819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53.172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Colombia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41.793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1.918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590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474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44.775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Costa Rica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5.544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2.224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213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191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8.172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Cuba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31.545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716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53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361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32.675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Rep. Dominicana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1.246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673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-  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1.920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Ecuador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2.919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3.106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431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467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6.923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Guatemala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1.219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1.162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56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48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2.485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Honduras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1.135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566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53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24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1.778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México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21.753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2.378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172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24.306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Nicaragua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-  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2.523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797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60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3.380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Panamá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284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975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228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74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1.561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Perú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12.613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4.534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2.732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162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20.041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Paraguay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754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935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86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 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1.778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 Salvador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-  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34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41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77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Uruguay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4.996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1.817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42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6.863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Venezuela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24.620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1.015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438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218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26.291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03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Total**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639.542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86.160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35.876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7.607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769.185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7549127" y="4861977"/>
            <a:ext cx="16701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/>
              <a:t>* Excepto Brasil y Caribe</a:t>
            </a:r>
          </a:p>
          <a:p>
            <a:endParaRPr lang="es-ES" sz="1400" dirty="0"/>
          </a:p>
          <a:p>
            <a:r>
              <a:rPr lang="es-ES" sz="1400" dirty="0"/>
              <a:t>** Toda América Latina y Caribe</a:t>
            </a:r>
          </a:p>
        </p:txBody>
      </p:sp>
    </p:spTree>
    <p:extLst>
      <p:ext uri="{BB962C8B-B14F-4D97-AF65-F5344CB8AC3E}">
        <p14:creationId xmlns:p14="http://schemas.microsoft.com/office/powerpoint/2010/main" val="2479933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95250" y="7938"/>
            <a:ext cx="8934450" cy="1143000"/>
          </a:xfrm>
        </p:spPr>
        <p:txBody>
          <a:bodyPr>
            <a:noAutofit/>
          </a:bodyPr>
          <a:lstStyle/>
          <a:p>
            <a:r>
              <a:rPr lang="es-ES" sz="4000" b="1" dirty="0"/>
              <a:t>Registros con acceso al texto completo*</a:t>
            </a:r>
            <a:endParaRPr lang="es-ES" sz="16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15596"/>
              </p:ext>
            </p:extLst>
          </p:nvPr>
        </p:nvGraphicFramePr>
        <p:xfrm>
          <a:off x="2355185" y="922338"/>
          <a:ext cx="4417234" cy="5037860"/>
        </p:xfrm>
        <a:graphic>
          <a:graphicData uri="http://schemas.openxmlformats.org/drawingml/2006/table">
            <a:tbl>
              <a:tblPr/>
              <a:tblGrid>
                <a:gridCol w="1452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5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03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54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País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noProof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noProof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Texto completo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noProof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46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Argentina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50.311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10.838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Bolivia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8.391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1.567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Chile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53.172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23.667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Colombia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44.775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28.073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Costa Rica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8.172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4.069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Cuba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32.675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25.353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Rep. Dominicana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1.920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Ecuador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6.923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165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Guatemala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2.485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106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Honduras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1.778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257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México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24.306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8.570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Nicaragua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3.380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Panamá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1.561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Perú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20.041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7.332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Paraguay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1.778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423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 Salvador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77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Uruguay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6.863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1.873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Venezuela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26.291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8.473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49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Total**</a:t>
                      </a:r>
                    </a:p>
                  </a:txBody>
                  <a:tcPr marL="8053" marR="8053" marT="8053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769.185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347.840 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45%</a:t>
                      </a:r>
                    </a:p>
                  </a:txBody>
                  <a:tcPr marL="8053" marR="8053" marT="8053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7262036" y="4861977"/>
            <a:ext cx="16701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/>
              <a:t>* Excepto Brasil y Caribe</a:t>
            </a:r>
          </a:p>
          <a:p>
            <a:endParaRPr lang="es-ES" sz="1400" dirty="0"/>
          </a:p>
          <a:p>
            <a:r>
              <a:rPr lang="es-ES" sz="1400" dirty="0"/>
              <a:t>** Toda América Latina y Caribe</a:t>
            </a:r>
          </a:p>
        </p:txBody>
      </p:sp>
    </p:spTree>
    <p:extLst>
      <p:ext uri="{BB962C8B-B14F-4D97-AF65-F5344CB8AC3E}">
        <p14:creationId xmlns:p14="http://schemas.microsoft.com/office/powerpoint/2010/main" val="2977681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30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Primera tarea</a:t>
            </a:r>
            <a:br>
              <a:rPr lang="es-ES" b="1" dirty="0"/>
            </a:br>
            <a:r>
              <a:rPr lang="es-ES" b="1" dirty="0"/>
              <a:t>Mapeo de bases de datos nacionales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8465" y="2332037"/>
            <a:ext cx="8006316" cy="25057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200" dirty="0"/>
              <a:t>Objetivo: Identificar prácticas de gestión del coordinador LILACS y la existencia de otras bases de datos en el país administradas por la coordinación</a:t>
            </a:r>
          </a:p>
          <a:p>
            <a:pPr marL="0" indent="0">
              <a:buNone/>
            </a:pPr>
            <a:endParaRPr lang="es-ES" sz="2200" dirty="0"/>
          </a:p>
          <a:p>
            <a:pPr marL="0" indent="0">
              <a:buNone/>
            </a:pPr>
            <a:r>
              <a:rPr lang="es-ES" sz="2200" dirty="0"/>
              <a:t>Enlace: </a:t>
            </a:r>
            <a:r>
              <a:rPr lang="es-ES" sz="2200" dirty="0">
                <a:hlinkClick r:id="rId2"/>
              </a:rPr>
              <a:t>https://goo.gl/forms/nQkIBWi4riVQ4sx52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422686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Clearance xmlns="32314d6f-7711-4059-82fe-3ca1658d9aac" xsi:nil="true"/>
    <DocumentID xmlns="40fd4455-0f53-4a8f-9f41-18a90389ffe1">2017-10588096434</DocumentI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 OPAS" ma:contentTypeID="0x0101006FC7944B218B465880B4E8486075E3DB009C5C9B862E7BF543A26046ACE21DA7A8" ma:contentTypeVersion="2" ma:contentTypeDescription="Tipo de conteúdo para documento OPAS" ma:contentTypeScope="" ma:versionID="94ca72f40fe7aa8a18b6af169b4da492">
  <xsd:schema xmlns:xsd="http://www.w3.org/2001/XMLSchema" xmlns:xs="http://www.w3.org/2001/XMLSchema" xmlns:p="http://schemas.microsoft.com/office/2006/metadata/properties" xmlns:ns2="40fd4455-0f53-4a8f-9f41-18a90389ffe1" xmlns:ns3="32314d6f-7711-4059-82fe-3ca1658d9aac" targetNamespace="http://schemas.microsoft.com/office/2006/metadata/properties" ma:root="true" ma:fieldsID="d83647a26e892d0f3f41edb057b03dcb" ns2:_="" ns3:_="">
    <xsd:import namespace="40fd4455-0f53-4a8f-9f41-18a90389ffe1"/>
    <xsd:import namespace="32314d6f-7711-4059-82fe-3ca1658d9aac"/>
    <xsd:element name="properties">
      <xsd:complexType>
        <xsd:sequence>
          <xsd:element name="documentManagement">
            <xsd:complexType>
              <xsd:all>
                <xsd:element ref="ns2:DocumentID" minOccurs="0"/>
                <xsd:element ref="ns3:SecurityClearanc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d4455-0f53-4a8f-9f41-18a90389ffe1" elementFormDefault="qualified">
    <xsd:import namespace="http://schemas.microsoft.com/office/2006/documentManagement/types"/>
    <xsd:import namespace="http://schemas.microsoft.com/office/infopath/2007/PartnerControls"/>
    <xsd:element name="DocumentID" ma:index="8" nillable="true" ma:displayName="Número de documento" ma:internalName="DocumentID">
      <xsd:simpleType>
        <xsd:restriction base="dms:Text">
          <xsd:maxLength value="16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14d6f-7711-4059-82fe-3ca1658d9aac" elementFormDefault="qualified">
    <xsd:import namespace="http://schemas.microsoft.com/office/2006/documentManagement/types"/>
    <xsd:import namespace="http://schemas.microsoft.com/office/infopath/2007/PartnerControls"/>
    <xsd:element name="SecurityClearance" ma:index="9" nillable="true" ma:displayName="Classificação de segurança" ma:list="{8f923816-ba80-48d1-8dd6-3a0ab9fd1459}" ma:internalName="SecurityClearance" ma:readOnly="false" ma:showField="PT-BR" ma:web="4dbe1d96-c829-4075-905b-499f05de977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9B4703-49C3-41A1-BC47-BABD96613E10}">
  <ds:schemaRefs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32314d6f-7711-4059-82fe-3ca1658d9aac"/>
    <ds:schemaRef ds:uri="40fd4455-0f53-4a8f-9f41-18a90389ffe1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455419D-0F34-43D6-B53E-F4BCE66BD7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B4EBAB-3F08-4029-8B02-D1CA865AA0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fd4455-0f53-4a8f-9f41-18a90389ffe1"/>
    <ds:schemaRef ds:uri="32314d6f-7711-4059-82fe-3ca1658d9a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</TotalTime>
  <Words>2162</Words>
  <Application>Microsoft Office PowerPoint</Application>
  <PresentationFormat>Apresentação na tela (4:3)</PresentationFormat>
  <Paragraphs>631</Paragraphs>
  <Slides>23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1" baseType="lpstr">
      <vt:lpstr>Adobe Caslon Pro Bold</vt:lpstr>
      <vt:lpstr>Arial</vt:lpstr>
      <vt:lpstr>Arial Rounded MT Bold</vt:lpstr>
      <vt:lpstr>Broadway</vt:lpstr>
      <vt:lpstr>Calibri</vt:lpstr>
      <vt:lpstr>Comic Sans MS</vt:lpstr>
      <vt:lpstr>Estrangelo Edessa</vt:lpstr>
      <vt:lpstr>Office Theme</vt:lpstr>
      <vt:lpstr>Control Bibliográfico de la Literatura en Salud de Latinoamérica y Caribe</vt:lpstr>
      <vt:lpstr>Agenda de la sesión</vt:lpstr>
      <vt:lpstr>Objetivos y Público meta</vt:lpstr>
      <vt:lpstr>Metodología</vt:lpstr>
      <vt:lpstr>Entrega de las tareas</vt:lpstr>
      <vt:lpstr>Propuesta de Temas - sesiones</vt:lpstr>
      <vt:lpstr>Apresentação do PowerPoint</vt:lpstr>
      <vt:lpstr>Apresentação do PowerPoint</vt:lpstr>
      <vt:lpstr>Rol del coordinador nacional</vt:lpstr>
      <vt:lpstr>Gestión de la Red</vt:lpstr>
      <vt:lpstr>Gestión de la Colaboración  </vt:lpstr>
      <vt:lpstr>Gestión de la Colaboración  </vt:lpstr>
      <vt:lpstr>Flujos de la colaboración</vt:lpstr>
      <vt:lpstr>Apresentação do PowerPoint</vt:lpstr>
      <vt:lpstr>Flujo – Selección de Revistas </vt:lpstr>
      <vt:lpstr>Registro de Centros Cooperantes</vt:lpstr>
      <vt:lpstr>Flujo de coordinación LILACS</vt:lpstr>
      <vt:lpstr>PANORAMA de la cooperación de los países con LILACS</vt:lpstr>
      <vt:lpstr>Contribución con LILACS por país*</vt:lpstr>
      <vt:lpstr>Revistas indizadas en LILACS por país</vt:lpstr>
      <vt:lpstr>Tipo de literatura por país*</vt:lpstr>
      <vt:lpstr>Registros con acceso al texto completo*</vt:lpstr>
      <vt:lpstr>Primera tarea Mapeo de bases de datos nacionales</vt:lpstr>
    </vt:vector>
  </TitlesOfParts>
  <Company>BIREME-OPS-OMS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Marina Pierri</dc:creator>
  <cp:lastModifiedBy>Mota, Jefferson da Justa (BIR)</cp:lastModifiedBy>
  <cp:revision>139</cp:revision>
  <dcterms:created xsi:type="dcterms:W3CDTF">2017-03-08T13:12:17Z</dcterms:created>
  <dcterms:modified xsi:type="dcterms:W3CDTF">2023-03-30T13:26:29Z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0x0101006FC7944B218B465880B4E8486075E3DB009C5C9B862E7BF543A26046ACE21DA7A8</vt:lpwstr>
  </property>
</Properties>
</file>