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7559675" cy="10691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7" autoAdjust="0"/>
    <p:restoredTop sz="86975" autoAdjust="0"/>
  </p:normalViewPr>
  <p:slideViewPr>
    <p:cSldViewPr snapToGrid="0">
      <p:cViewPr varScale="1">
        <p:scale>
          <a:sx n="100" d="100"/>
          <a:sy n="100" d="100"/>
        </p:scale>
        <p:origin x="7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C00FF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C00FF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C00FF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C00FF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322200" y="961200"/>
            <a:ext cx="9143640" cy="1106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C00FF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C00FF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C00FF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C00FF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C00FF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C00FF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3B3838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864" y="3514"/>
            <a:ext cx="12184518" cy="685448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1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322212" y="961208"/>
            <a:ext cx="9144000" cy="2387600"/>
          </a:xfrm>
        </p:spPr>
        <p:txBody>
          <a:bodyPr anchor="b"/>
          <a:lstStyle>
            <a:lvl1pPr algn="l">
              <a:defRPr sz="6000" cap="all"/>
            </a:lvl1pPr>
          </a:lstStyle>
          <a:p>
            <a:pPr>
              <a:defRPr/>
            </a:pPr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322212" y="3442298"/>
            <a:ext cx="9144000" cy="90351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DE" smtClean="0"/>
              <a:t>Formatvorlage des Untertitelmasters durch Klicken bearbeiten</a:t>
            </a:r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20646" y="4501555"/>
            <a:ext cx="3278279" cy="327827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462324" y="5584402"/>
            <a:ext cx="2692269" cy="129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/>
          <p:cNvPicPr/>
          <p:nvPr/>
        </p:nvPicPr>
        <p:blipFill>
          <a:blip r:embed="rId15"/>
          <a:stretch/>
        </p:blipFill>
        <p:spPr>
          <a:xfrm>
            <a:off x="6840" y="3600"/>
            <a:ext cx="12184200" cy="6854040"/>
          </a:xfrm>
          <a:prstGeom prst="rect">
            <a:avLst/>
          </a:prstGeom>
          <a:ln w="0">
            <a:noFill/>
          </a:ln>
          <a:effectLst>
            <a:outerShdw blurRad="50760" dist="50760" dir="5400000" algn="ctr" rotWithShape="0">
              <a:srgbClr val="000000">
                <a:alpha val="81000"/>
              </a:srgbClr>
            </a:outerShdw>
          </a:effectLst>
        </p:spPr>
      </p:pic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de-DE" sz="6000" b="1" strike="noStrike" cap="all" spc="-1">
                <a:solidFill>
                  <a:srgbClr val="0C00FF"/>
                </a:solidFill>
                <a:latin typeface="Arial"/>
                <a:ea typeface="Atyp Display Semibold"/>
              </a:rPr>
              <a:t>Titelmasterformat durch Klicken bearbeiten</a:t>
            </a:r>
            <a:endParaRPr lang="en-US" sz="6000" b="0" strike="noStrike" spc="-1">
              <a:solidFill>
                <a:srgbClr val="0C00FF"/>
              </a:solidFill>
              <a:latin typeface="Calibri"/>
            </a:endParaRPr>
          </a:p>
        </p:txBody>
      </p:sp>
      <p:pic>
        <p:nvPicPr>
          <p:cNvPr id="2" name="Picture 13"/>
          <p:cNvPicPr/>
          <p:nvPr/>
        </p:nvPicPr>
        <p:blipFill>
          <a:blip r:embed="rId16"/>
          <a:stretch/>
        </p:blipFill>
        <p:spPr>
          <a:xfrm>
            <a:off x="-20520" y="4501440"/>
            <a:ext cx="3277800" cy="3277800"/>
          </a:xfrm>
          <a:prstGeom prst="rect">
            <a:avLst/>
          </a:prstGeom>
          <a:ln w="0">
            <a:noFill/>
          </a:ln>
        </p:spPr>
      </p:pic>
      <p:pic>
        <p:nvPicPr>
          <p:cNvPr id="3" name="Picture 15"/>
          <p:cNvPicPr/>
          <p:nvPr/>
        </p:nvPicPr>
        <p:blipFill>
          <a:blip r:embed="rId17"/>
          <a:stretch/>
        </p:blipFill>
        <p:spPr>
          <a:xfrm>
            <a:off x="9462240" y="5584320"/>
            <a:ext cx="2692080" cy="129276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3B3838"/>
                </a:solidFill>
                <a:latin typeface="Arial"/>
              </a:rPr>
              <a:t>Format des Gliederungstextes durch Klicken bearbeiten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3B3838"/>
                </a:solidFill>
                <a:latin typeface="Arial"/>
              </a:rPr>
              <a:t>Zweite Gliederungsebene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3B3838"/>
                </a:solidFill>
                <a:latin typeface="Arial"/>
              </a:rPr>
              <a:t>Dritte Gliederungsebene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strike="noStrike" spc="-1">
                <a:solidFill>
                  <a:srgbClr val="3B3838"/>
                </a:solidFill>
                <a:latin typeface="Arial"/>
              </a:rPr>
              <a:t>Vierte Gliederungsebene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3B3838"/>
                </a:solidFill>
                <a:latin typeface="Arial"/>
              </a:rPr>
              <a:t>Fünfte Gliederungsebene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3B3838"/>
                </a:solidFill>
                <a:latin typeface="Arial"/>
              </a:rPr>
              <a:t>Sechste Gliederungsebene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3B3838"/>
                </a:solidFill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creativecommons.org/licenses/by/4.0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v2.sherpa.ac.uk/romeo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pixabay.com/de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forschungsdaten.info/praxis-kompakt/english-pages/legal-issues/" TargetMode="External"/><Relationship Id="rId7" Type="http://schemas.openxmlformats.org/officeDocument/2006/relationships/hyperlink" Target="https://open-access.network/en/information/legal-issues/licences" TargetMode="External"/><Relationship Id="rId2" Type="http://schemas.openxmlformats.org/officeDocument/2006/relationships/hyperlink" Target="https://www.kim.uni-konstanz.de/openscience/onlinekurs-open-science-von-daten-zu-publikatione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-access.network/en/information/open-access-primers/green-and-gold" TargetMode="External"/><Relationship Id="rId5" Type="http://schemas.openxmlformats.org/officeDocument/2006/relationships/hyperlink" Target="https://gdpr-info.eu/art-7-gdpr/" TargetMode="External"/><Relationship Id="rId4" Type="http://schemas.openxmlformats.org/officeDocument/2006/relationships/hyperlink" Target="https://www.openaire.eu/how-do-i-know-if-my-research-data-is-protected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creativecommons.org/licenses/by/4.0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/>
          <p:nvPr/>
        </p:nvSpPr>
        <p:spPr>
          <a:xfrm>
            <a:off x="343440" y="4343400"/>
            <a:ext cx="9140400" cy="2383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4000" b="1" strike="noStrike" spc="-1">
                <a:solidFill>
                  <a:srgbClr val="0C00FF"/>
                </a:solidFill>
                <a:latin typeface="Arial"/>
                <a:ea typeface="DejaVu Sans"/>
              </a:rPr>
              <a:t>Legal Questions</a:t>
            </a:r>
            <a:endParaRPr lang="de-DE" sz="40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de-DE" sz="4000" b="1" strike="noStrike" spc="-1">
                <a:solidFill>
                  <a:srgbClr val="0C00FF"/>
                </a:solidFill>
                <a:latin typeface="Arial"/>
                <a:ea typeface="DejaVu Sans"/>
              </a:rPr>
              <a:t>in Open Science</a:t>
            </a:r>
            <a:endParaRPr lang="de-DE" sz="4000" b="0" strike="noStrike" spc="-1">
              <a:latin typeface="Calibri"/>
            </a:endParaRPr>
          </a:p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endParaRPr lang="de-DE" sz="1800" b="0" strike="noStrike" spc="-1">
              <a:latin typeface="Calibri"/>
            </a:endParaRPr>
          </a:p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r>
              <a:rPr lang="de-DE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Livia Gertis, Maximilian Heber, Andreas Kirchner</a:t>
            </a:r>
            <a:endParaRPr lang="de-DE" sz="1800" b="0" strike="noStrike" spc="-1">
              <a:latin typeface="Calibri"/>
            </a:endParaRPr>
          </a:p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r>
              <a:rPr lang="de-DE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University of Konstanz, September 2022</a:t>
            </a:r>
            <a:endParaRPr lang="de-DE" sz="1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>
              <a:latin typeface="Calibri"/>
            </a:endParaRPr>
          </a:p>
        </p:txBody>
      </p:sp>
      <p:sp>
        <p:nvSpPr>
          <p:cNvPr id="42" name="Rechteck 3"/>
          <p:cNvSpPr/>
          <p:nvPr/>
        </p:nvSpPr>
        <p:spPr>
          <a:xfrm>
            <a:off x="5721840" y="6066720"/>
            <a:ext cx="2962440" cy="45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endParaRPr lang="de-DE" sz="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800" b="0" strike="noStrike" spc="-1">
                <a:solidFill>
                  <a:srgbClr val="000000"/>
                </a:solidFill>
                <a:latin typeface="Arial"/>
                <a:ea typeface="DejaVu Sans"/>
              </a:rPr>
              <a:t>All contents of this presentation are, unless otherwise stated, </a:t>
            </a:r>
            <a:endParaRPr lang="de-DE" sz="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800" b="0" strike="noStrike" spc="-1">
                <a:solidFill>
                  <a:srgbClr val="000000"/>
                </a:solidFill>
                <a:latin typeface="Arial"/>
                <a:ea typeface="DejaVu Sans"/>
              </a:rPr>
              <a:t>licensed under the </a:t>
            </a:r>
            <a:r>
              <a:rPr lang="de-DE" sz="800" b="0" u="sng" strike="noStrike" spc="-1">
                <a:solidFill>
                  <a:srgbClr val="0C00FF"/>
                </a:solidFill>
                <a:uFillTx/>
                <a:latin typeface="Arial"/>
                <a:ea typeface="DejaVu Sans"/>
                <a:hlinkClick r:id="rId2"/>
              </a:rPr>
              <a:t>Creative Commons BY 4.0 International</a:t>
            </a:r>
            <a:endParaRPr lang="de-DE" sz="800" b="0" strike="noStrike" spc="-1">
              <a:latin typeface="Calibri"/>
            </a:endParaRPr>
          </a:p>
        </p:txBody>
      </p:sp>
      <p:pic>
        <p:nvPicPr>
          <p:cNvPr id="43" name="Grafik 5"/>
          <p:cNvPicPr/>
          <p:nvPr/>
        </p:nvPicPr>
        <p:blipFill>
          <a:blip r:embed="rId3"/>
          <a:stretch/>
        </p:blipFill>
        <p:spPr>
          <a:xfrm>
            <a:off x="4825080" y="6180840"/>
            <a:ext cx="883440" cy="306000"/>
          </a:xfrm>
          <a:prstGeom prst="rect">
            <a:avLst/>
          </a:prstGeom>
          <a:ln w="0">
            <a:noFill/>
          </a:ln>
        </p:spPr>
      </p:pic>
      <p:sp>
        <p:nvSpPr>
          <p:cNvPr id="44" name="Rechteck 1"/>
          <p:cNvSpPr/>
          <p:nvPr/>
        </p:nvSpPr>
        <p:spPr>
          <a:xfrm>
            <a:off x="4728600" y="5536080"/>
            <a:ext cx="609264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800" b="0" strike="noStrike" spc="-1">
                <a:solidFill>
                  <a:srgbClr val="000000"/>
                </a:solidFill>
                <a:latin typeface="Arial"/>
                <a:ea typeface="DejaVu Sans"/>
              </a:rPr>
              <a:t>This course is part of the Re:ERUA work package Open Science for Transparent Research and Public Engagement and co-funded by the Horizon 2020 programme.</a:t>
            </a:r>
            <a:endParaRPr lang="de-DE" sz="800" b="0" strike="noStrike" spc="-1">
              <a:latin typeface="Calibri"/>
            </a:endParaRPr>
          </a:p>
        </p:txBody>
      </p:sp>
      <p:sp>
        <p:nvSpPr>
          <p:cNvPr id="45" name="Rechteck 3"/>
          <p:cNvSpPr/>
          <p:nvPr/>
        </p:nvSpPr>
        <p:spPr>
          <a:xfrm>
            <a:off x="7638840" y="4656240"/>
            <a:ext cx="232380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900" b="0" strike="noStrike" spc="-1">
                <a:solidFill>
                  <a:srgbClr val="A6A6A6"/>
                </a:solidFill>
                <a:latin typeface="Arial"/>
                <a:ea typeface="DejaVu Sans"/>
              </a:rPr>
              <a:t>Image: Steve Buissinne , Pixabay License</a:t>
            </a:r>
            <a:endParaRPr lang="de-DE" sz="900" b="0" strike="noStrike" spc="-1">
              <a:latin typeface="Calibri"/>
            </a:endParaRPr>
          </a:p>
        </p:txBody>
      </p:sp>
      <p:sp>
        <p:nvSpPr>
          <p:cNvPr id="46" name="Grafik 3"/>
          <p:cNvSpPr/>
          <p:nvPr/>
        </p:nvSpPr>
        <p:spPr>
          <a:xfrm>
            <a:off x="6007680" y="834840"/>
            <a:ext cx="5788800" cy="3858840"/>
          </a:xfrm>
          <a:prstGeom prst="ellipse">
            <a:avLst/>
          </a:prstGeom>
          <a:blipFill rotWithShape="0">
            <a:blip r:embed="rId4"/>
            <a:srcRect/>
            <a:stretch/>
          </a:blipFill>
          <a:ln w="0">
            <a:noFill/>
          </a:ln>
          <a:effectLst>
            <a:softEdge rad="11268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00"/>
    </mc:Choice>
    <mc:Fallback xmlns:p15="http://schemas.microsoft.com/office/powerpoint/2012/main" xmlns="">
      <p:transition spd="slow" advTm="1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" name="Rechteck 1"/>
          <p:cNvSpPr/>
          <p:nvPr/>
        </p:nvSpPr>
        <p:spPr bwMode="auto">
          <a:xfrm>
            <a:off x="1336319" y="1362600"/>
            <a:ext cx="10119383" cy="1796915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en-US" sz="2800" b="0" strike="noStrike" spc="-1" dirty="0">
                <a:solidFill>
                  <a:srgbClr val="0C00FF"/>
                </a:solidFill>
                <a:latin typeface="Arial"/>
                <a:ea typeface="DejaVu Sans"/>
              </a:rPr>
              <a:t>This course was developed in the </a:t>
            </a:r>
            <a:r>
              <a:rPr lang="en-US" sz="2800" b="0" strike="noStrike" spc="-1" dirty="0" err="1">
                <a:solidFill>
                  <a:srgbClr val="0C00FF"/>
                </a:solidFill>
                <a:latin typeface="Arial"/>
                <a:ea typeface="DejaVu Sans"/>
              </a:rPr>
              <a:t>Re:ERUA</a:t>
            </a:r>
            <a:r>
              <a:rPr lang="en-US" sz="2800" b="0" strike="noStrike" spc="-1" dirty="0">
                <a:solidFill>
                  <a:srgbClr val="0C00FF"/>
                </a:solidFill>
                <a:latin typeface="Arial"/>
                <a:ea typeface="DejaVu Sans"/>
              </a:rPr>
              <a:t> project. The </a:t>
            </a:r>
            <a:r>
              <a:rPr lang="en-US" sz="2800" b="0" strike="noStrike" spc="0" dirty="0">
                <a:solidFill>
                  <a:srgbClr val="0C00FF"/>
                </a:solidFill>
                <a:latin typeface="Arial"/>
                <a:ea typeface="DejaVu Sans"/>
              </a:rPr>
              <a:t>University of Konstanz, University of Paris 8, Roskilde University, University of the Aegean and New Bulgarian University jointly created the course content.</a:t>
            </a:r>
            <a:endParaRPr lang="de-DE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3" name="Grafik 2"/>
          <p:cNvPicPr/>
          <p:nvPr/>
        </p:nvPicPr>
        <p:blipFill>
          <a:blip r:embed="rId2"/>
          <a:stretch/>
        </p:blipFill>
        <p:spPr bwMode="auto">
          <a:xfrm>
            <a:off x="108359" y="4097519"/>
            <a:ext cx="12083040" cy="8262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00349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Shape 1"/>
          <p:cNvSpPr/>
          <p:nvPr/>
        </p:nvSpPr>
        <p:spPr>
          <a:xfrm>
            <a:off x="894960" y="3065040"/>
            <a:ext cx="11543400" cy="2383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  <a:buNone/>
            </a:pPr>
            <a:endParaRPr lang="de-DE" sz="2400" b="0" strike="noStrike" spc="-1">
              <a:latin typeface="Calibri"/>
            </a:endParaRPr>
          </a:p>
          <a:p>
            <a:pPr marL="285840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Obstacles to Publishing Research Data and Publications</a:t>
            </a:r>
            <a:endParaRPr lang="de-DE" sz="2400" b="0" strike="noStrike" spc="-1">
              <a:latin typeface="Calibri"/>
            </a:endParaRPr>
          </a:p>
          <a:p>
            <a:pPr marL="743040" lvl="1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Freedom of Publication vs. Third-Party Rights</a:t>
            </a:r>
            <a:endParaRPr lang="de-DE" sz="2400" b="0" strike="noStrike" spc="-1">
              <a:latin typeface="Calibri"/>
            </a:endParaRPr>
          </a:p>
          <a:p>
            <a:pPr marL="743040" lvl="1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Legal Ownership of Research Data</a:t>
            </a:r>
            <a:endParaRPr lang="de-DE" sz="2400" b="0" strike="noStrike" spc="-1">
              <a:latin typeface="Calibri"/>
            </a:endParaRPr>
          </a:p>
          <a:p>
            <a:pPr marL="285840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Practical Recommendations</a:t>
            </a:r>
            <a:endParaRPr lang="de-DE" sz="2400" b="0" strike="noStrike" spc="-1">
              <a:latin typeface="Calibri"/>
            </a:endParaRPr>
          </a:p>
          <a:p>
            <a:pPr marL="743040" lvl="1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Dealing with the Rights of Third Parties</a:t>
            </a:r>
            <a:endParaRPr lang="de-DE" sz="2400" b="0" strike="noStrike" spc="-1">
              <a:latin typeface="Calibri"/>
            </a:endParaRPr>
          </a:p>
          <a:p>
            <a:pPr marL="743040" lvl="1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Images</a:t>
            </a:r>
            <a:endParaRPr lang="de-DE" sz="2400" b="0" strike="noStrike" spc="-1">
              <a:latin typeface="Calibri"/>
            </a:endParaRPr>
          </a:p>
          <a:p>
            <a:pPr marL="285840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Licensing</a:t>
            </a:r>
            <a:endParaRPr lang="de-DE" sz="2400" b="0" strike="noStrike" spc="-1">
              <a:latin typeface="Calibri"/>
            </a:endParaRPr>
          </a:p>
          <a:p>
            <a:pPr marL="743040" lvl="1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Commercial vs. Free Licenses</a:t>
            </a:r>
            <a:endParaRPr lang="de-DE" sz="2400" b="0" strike="noStrike" spc="-1">
              <a:latin typeface="Calibri"/>
            </a:endParaRPr>
          </a:p>
          <a:p>
            <a:pPr marL="743040" lvl="1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Creative Commons Licenses</a:t>
            </a:r>
            <a:endParaRPr lang="de-DE" sz="24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2400" b="0" strike="noStrike" spc="-1">
              <a:latin typeface="Calibri"/>
            </a:endParaRPr>
          </a:p>
        </p:txBody>
      </p:sp>
      <p:sp>
        <p:nvSpPr>
          <p:cNvPr id="49" name="TextShape 2"/>
          <p:cNvSpPr/>
          <p:nvPr/>
        </p:nvSpPr>
        <p:spPr>
          <a:xfrm>
            <a:off x="-3691080" y="983520"/>
            <a:ext cx="11543400" cy="90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de-DE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Contents:</a:t>
            </a:r>
            <a:endParaRPr lang="de-DE" sz="4000" b="0" strike="noStrike" spc="-1"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000"/>
    </mc:Choice>
    <mc:Fallback xmlns:p15="http://schemas.microsoft.com/office/powerpoint/2012/main" xmlns="">
      <p:transition spd="slow" advTm="5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2"/>
          <p:cNvSpPr/>
          <p:nvPr/>
        </p:nvSpPr>
        <p:spPr>
          <a:xfrm>
            <a:off x="-6840" y="829440"/>
            <a:ext cx="11543400" cy="90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Freedom of Publication vs. Third-Party Rights</a:t>
            </a:r>
            <a:endParaRPr lang="de-DE" sz="4000" b="0" strike="noStrike" spc="-1"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>
              <a:latin typeface="Calibri"/>
            </a:endParaRPr>
          </a:p>
        </p:txBody>
      </p:sp>
      <p:sp>
        <p:nvSpPr>
          <p:cNvPr id="52" name="Textfeld 1"/>
          <p:cNvSpPr/>
          <p:nvPr/>
        </p:nvSpPr>
        <p:spPr>
          <a:xfrm>
            <a:off x="552960" y="1653840"/>
            <a:ext cx="10602000" cy="454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000" b="1" strike="noStrike" spc="-1">
                <a:solidFill>
                  <a:srgbClr val="181717"/>
                </a:solidFill>
                <a:latin typeface="Arial"/>
                <a:ea typeface="DejaVu Sans"/>
              </a:rPr>
              <a:t>Freedom of Publication</a:t>
            </a: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: Researchers decide whether and when to publish. However, the rights of third parties must be respected.</a:t>
            </a:r>
            <a:endParaRPr lang="de-DE" sz="20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Researchers‘ Rights:</a:t>
            </a:r>
            <a:endParaRPr lang="de-DE" sz="2000" b="0" strike="noStrike" spc="-1">
              <a:latin typeface="Calibri"/>
            </a:endParaRPr>
          </a:p>
          <a:p>
            <a:pPr marL="39996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Copyrights to own texts/data sets</a:t>
            </a:r>
            <a:endParaRPr lang="de-DE" sz="20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Third Party Rights:</a:t>
            </a:r>
            <a:endParaRPr lang="de-DE" sz="2000" b="0" strike="noStrike" spc="-1">
              <a:latin typeface="Calibri"/>
            </a:endParaRPr>
          </a:p>
          <a:p>
            <a:pPr marL="343080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2000" b="1" strike="noStrike" spc="-1">
                <a:solidFill>
                  <a:srgbClr val="181717"/>
                </a:solidFill>
                <a:latin typeface="Arial"/>
                <a:ea typeface="DejaVu Sans"/>
              </a:rPr>
              <a:t>Copyrights </a:t>
            </a: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to subsequently used works (e.g. illustrations, texts, data sets)</a:t>
            </a:r>
            <a:endParaRPr lang="de-DE" sz="2000" b="0" strike="noStrike" spc="-1">
              <a:latin typeface="Calibri"/>
            </a:endParaRPr>
          </a:p>
          <a:p>
            <a:pPr marL="343080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Self-archiving (</a:t>
            </a:r>
            <a:r>
              <a:rPr lang="de-DE" sz="2000" b="0" u="sng" strike="noStrike" spc="-1">
                <a:solidFill>
                  <a:srgbClr val="010019"/>
                </a:solidFill>
                <a:uFillTx/>
                <a:latin typeface="Arial"/>
                <a:ea typeface="DejaVu Sans"/>
                <a:hlinkClick r:id="rId2"/>
              </a:rPr>
              <a:t>Sherpa Romeo</a:t>
            </a: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)</a:t>
            </a:r>
            <a:endParaRPr lang="de-DE" sz="2000" b="0" strike="noStrike" spc="-1">
              <a:latin typeface="Calibri"/>
            </a:endParaRPr>
          </a:p>
          <a:p>
            <a:pPr marL="343080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2000" b="1" strike="noStrike" spc="-1">
                <a:solidFill>
                  <a:srgbClr val="181717"/>
                </a:solidFill>
                <a:latin typeface="Arial"/>
                <a:ea typeface="DejaVu Sans"/>
              </a:rPr>
              <a:t>Data protection rights</a:t>
            </a:r>
            <a:endParaRPr lang="de-DE" sz="20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Other Obstacles</a:t>
            </a:r>
            <a:endParaRPr lang="de-DE" sz="2000" b="0" strike="noStrike" spc="-1">
              <a:latin typeface="Calibri"/>
            </a:endParaRPr>
          </a:p>
          <a:p>
            <a:pPr marL="343080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Planned patenting</a:t>
            </a:r>
            <a:endParaRPr lang="de-DE" sz="2000" b="0" strike="noStrike" spc="-1">
              <a:latin typeface="Calibri"/>
            </a:endParaRPr>
          </a:p>
          <a:p>
            <a:pPr marL="343080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Confidentiality agreements</a:t>
            </a:r>
            <a:endParaRPr lang="de-DE" sz="2000" b="0" strike="noStrike" spc="-1">
              <a:latin typeface="Calibri"/>
            </a:endParaRPr>
          </a:p>
          <a:p>
            <a:pPr>
              <a:lnSpc>
                <a:spcPct val="150000"/>
              </a:lnSpc>
              <a:buNone/>
            </a:pPr>
            <a:endParaRPr lang="de-DE" sz="1800" b="0" strike="noStrike" spc="-1">
              <a:latin typeface="Calibri"/>
            </a:endParaRPr>
          </a:p>
          <a:p>
            <a:pPr>
              <a:lnSpc>
                <a:spcPct val="150000"/>
              </a:lnSpc>
              <a:buNone/>
            </a:pPr>
            <a:endParaRPr lang="de-DE" sz="1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1800" b="0" strike="noStrike" spc="-1"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000"/>
    </mc:Choice>
    <mc:Fallback xmlns:p15="http://schemas.microsoft.com/office/powerpoint/2012/main" xmlns="">
      <p:transition spd="slow" advTm="296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Shape 2"/>
          <p:cNvSpPr/>
          <p:nvPr/>
        </p:nvSpPr>
        <p:spPr>
          <a:xfrm>
            <a:off x="-1273320" y="592920"/>
            <a:ext cx="11543400" cy="90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Legal Ownership of Research Data</a:t>
            </a:r>
            <a:endParaRPr lang="de-DE" sz="4000" b="0" strike="noStrike" spc="-1"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>
              <a:latin typeface="Calibri"/>
            </a:endParaRPr>
          </a:p>
        </p:txBody>
      </p:sp>
      <p:sp>
        <p:nvSpPr>
          <p:cNvPr id="55" name="Textfeld 2"/>
          <p:cNvSpPr/>
          <p:nvPr/>
        </p:nvSpPr>
        <p:spPr>
          <a:xfrm>
            <a:off x="474480" y="1303920"/>
            <a:ext cx="11340720" cy="435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000" b="1" strike="noStrike" spc="-1">
                <a:solidFill>
                  <a:srgbClr val="181717"/>
                </a:solidFill>
                <a:latin typeface="Arial"/>
                <a:ea typeface="DejaVu Sans"/>
              </a:rPr>
              <a:t>Researchers‘ Rights</a:t>
            </a:r>
            <a:endParaRPr lang="de-DE" sz="2000" b="0" strike="noStrike" spc="-1">
              <a:latin typeface="Calibri"/>
            </a:endParaRPr>
          </a:p>
          <a:p>
            <a:pPr marL="34344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Copyright in self-created data / databases / software (condition: level of creation)</a:t>
            </a:r>
            <a:endParaRPr lang="de-DE" sz="2000" b="0" strike="noStrike" spc="-1">
              <a:latin typeface="Calibri"/>
            </a:endParaRPr>
          </a:p>
          <a:p>
            <a:pPr marL="34344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Patent right</a:t>
            </a:r>
            <a:endParaRPr lang="de-DE" sz="2000" b="0" strike="noStrike" spc="-1">
              <a:latin typeface="Calibri"/>
            </a:endParaRPr>
          </a:p>
          <a:p>
            <a:pPr marL="34344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Ownership of private computers</a:t>
            </a:r>
            <a:endParaRPr lang="de-DE" sz="20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de-DE" sz="2000" b="1" strike="noStrike" spc="-1">
                <a:solidFill>
                  <a:srgbClr val="181717"/>
                </a:solidFill>
                <a:latin typeface="Arial"/>
                <a:ea typeface="DejaVu Sans"/>
              </a:rPr>
              <a:t>University Rights</a:t>
            </a:r>
            <a:endParaRPr lang="de-DE" sz="2000" b="0" strike="noStrike" spc="-1">
              <a:latin typeface="Calibri"/>
            </a:endParaRPr>
          </a:p>
          <a:p>
            <a:pPr marL="34344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Sui generis database right if investment costs were borne</a:t>
            </a:r>
            <a:endParaRPr lang="de-DE" sz="2000" b="0" strike="noStrike" spc="-1">
              <a:latin typeface="Calibri"/>
            </a:endParaRPr>
          </a:p>
          <a:p>
            <a:pPr marL="34344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Transfer of copyrights to the employer in the case of research bound by instructions</a:t>
            </a:r>
            <a:endParaRPr lang="de-DE" sz="2000" b="0" strike="noStrike" spc="-1">
              <a:latin typeface="Calibri"/>
            </a:endParaRPr>
          </a:p>
          <a:p>
            <a:pPr marL="34344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Ownership of company computers / servers</a:t>
            </a:r>
            <a:endParaRPr lang="de-DE" sz="2000" b="0" strike="noStrike" spc="-1">
              <a:latin typeface="Calibri"/>
            </a:endParaRPr>
          </a:p>
          <a:p>
            <a:pPr marL="360">
              <a:lnSpc>
                <a:spcPct val="100000"/>
              </a:lnSpc>
              <a:buNone/>
            </a:pPr>
            <a:r>
              <a:rPr lang="de-DE" sz="2000" b="1" strike="noStrike" spc="-1">
                <a:solidFill>
                  <a:srgbClr val="181717"/>
                </a:solidFill>
                <a:latin typeface="Arial"/>
                <a:ea typeface="DejaVu Sans"/>
              </a:rPr>
              <a:t>Third Party Rights</a:t>
            </a:r>
            <a:endParaRPr lang="de-DE" sz="2000" b="0" strike="noStrike" spc="-1">
              <a:latin typeface="Calibri"/>
            </a:endParaRPr>
          </a:p>
          <a:p>
            <a:pPr marL="34344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Copyrights in the subsequent use of third-party data / databases / software </a:t>
            </a:r>
            <a:endParaRPr lang="de-DE" sz="2000" b="0" strike="noStrike" spc="-1">
              <a:latin typeface="Calibri"/>
            </a:endParaRPr>
          </a:p>
          <a:p>
            <a:pPr marL="34344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Co-authors can hold copyrights</a:t>
            </a:r>
            <a:endParaRPr lang="de-DE" sz="2000" b="0" strike="noStrike" spc="-1">
              <a:latin typeface="Calibri"/>
            </a:endParaRPr>
          </a:p>
          <a:p>
            <a:pPr marL="34344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Data protection rights, if data contain personal information</a:t>
            </a:r>
            <a:endParaRPr lang="de-DE" sz="2000" b="0" strike="noStrike" spc="-1">
              <a:latin typeface="Calibri"/>
            </a:endParaRPr>
          </a:p>
          <a:p>
            <a:pPr marL="360">
              <a:lnSpc>
                <a:spcPct val="100000"/>
              </a:lnSpc>
              <a:buNone/>
            </a:pPr>
            <a:r>
              <a:rPr lang="de-DE" sz="2000" b="1" strike="noStrike" spc="-1">
                <a:solidFill>
                  <a:srgbClr val="181717"/>
                </a:solidFill>
                <a:latin typeface="Arial"/>
                <a:ea typeface="DejaVu Sans"/>
              </a:rPr>
              <a:t>Rights of Research Funders</a:t>
            </a:r>
            <a:endParaRPr lang="de-DE" sz="2000" b="0" strike="noStrike" spc="-1">
              <a:latin typeface="Calibri"/>
            </a:endParaRPr>
          </a:p>
          <a:p>
            <a:pPr marL="34344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Sui generis database right, if investment costs were borne</a:t>
            </a:r>
            <a:endParaRPr lang="de-DE" sz="2000" b="0" strike="noStrike" spc="-1"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000"/>
    </mc:Choice>
    <mc:Fallback xmlns:p15="http://schemas.microsoft.com/office/powerpoint/2012/main" xmlns="">
      <p:transition spd="slow" advTm="116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Shape 2"/>
          <p:cNvSpPr/>
          <p:nvPr/>
        </p:nvSpPr>
        <p:spPr>
          <a:xfrm>
            <a:off x="570240" y="555480"/>
            <a:ext cx="11543400" cy="90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Four Recommendations for Dealing with the Rights of Third Parties</a:t>
            </a:r>
            <a:endParaRPr lang="de-DE" sz="4000" b="0" strike="noStrike" spc="-1"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>
              <a:latin typeface="Calibri"/>
            </a:endParaRPr>
          </a:p>
        </p:txBody>
      </p:sp>
      <p:sp>
        <p:nvSpPr>
          <p:cNvPr id="58" name="Textfeld 1"/>
          <p:cNvSpPr/>
          <p:nvPr/>
        </p:nvSpPr>
        <p:spPr>
          <a:xfrm>
            <a:off x="570240" y="1883160"/>
            <a:ext cx="11005920" cy="365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1800" b="1" strike="noStrike" spc="-1">
                <a:solidFill>
                  <a:srgbClr val="181717"/>
                </a:solidFill>
                <a:latin typeface="Arial"/>
                <a:ea typeface="DejaVu Sans"/>
              </a:rPr>
              <a:t>1. Seek advice early</a:t>
            </a:r>
            <a:endParaRPr lang="de-DE" sz="1800" b="0" strike="noStrike" spc="-1">
              <a:latin typeface="Calibri"/>
            </a:endParaRPr>
          </a:p>
          <a:p>
            <a:pPr marL="743400" lvl="1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800" b="0" strike="noStrike" spc="-1">
                <a:solidFill>
                  <a:srgbClr val="181717"/>
                </a:solidFill>
                <a:latin typeface="Arial"/>
                <a:ea typeface="DejaVu Sans"/>
              </a:rPr>
              <a:t>Seek advice early to identify and solve potential legal issues.</a:t>
            </a:r>
            <a:endParaRPr lang="de-DE" sz="1800" b="0" strike="noStrike" spc="-1">
              <a:latin typeface="Calibri"/>
            </a:endParaRPr>
          </a:p>
          <a:p>
            <a:pPr marL="743400" lvl="1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800" b="0" strike="noStrike" spc="-1">
                <a:solidFill>
                  <a:srgbClr val="181717"/>
                </a:solidFill>
                <a:latin typeface="Arial"/>
                <a:ea typeface="DejaVu Sans"/>
              </a:rPr>
              <a:t>Legal advisor, data protection officer, open science specialists</a:t>
            </a:r>
            <a:endParaRPr lang="de-DE" sz="1800" b="0" strike="noStrike" spc="-1">
              <a:latin typeface="Calibri"/>
            </a:endParaRPr>
          </a:p>
          <a:p>
            <a:pPr marL="360">
              <a:lnSpc>
                <a:spcPct val="100000"/>
              </a:lnSpc>
              <a:buNone/>
            </a:pPr>
            <a:r>
              <a:rPr lang="de-DE" sz="1800" b="0" strike="noStrike" spc="-1">
                <a:solidFill>
                  <a:srgbClr val="181717"/>
                </a:solidFill>
                <a:latin typeface="Arial"/>
                <a:ea typeface="DejaVu Sans"/>
              </a:rPr>
              <a:t>2</a:t>
            </a:r>
            <a:r>
              <a:rPr lang="de-DE" sz="1800" b="1" strike="noStrike" spc="-1">
                <a:solidFill>
                  <a:srgbClr val="181717"/>
                </a:solidFill>
                <a:latin typeface="Arial"/>
                <a:ea typeface="DejaVu Sans"/>
              </a:rPr>
              <a:t>. Make agreements with your partners.</a:t>
            </a:r>
            <a:endParaRPr lang="de-DE" sz="1800" b="0" strike="noStrike" spc="-1">
              <a:latin typeface="Calibri"/>
            </a:endParaRPr>
          </a:p>
          <a:p>
            <a:pPr marL="743400" lvl="1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800" b="0" strike="noStrike" spc="-1">
                <a:solidFill>
                  <a:srgbClr val="181717"/>
                </a:solidFill>
                <a:latin typeface="Arial"/>
                <a:ea typeface="DejaVu Sans"/>
              </a:rPr>
              <a:t>In many cases, potential legal issues can be avoided by reaching legal agreements with all parties involved detailing their respective rights and obligations</a:t>
            </a:r>
            <a:endParaRPr lang="de-DE" sz="1800" b="0" strike="noStrike" spc="-1">
              <a:latin typeface="Calibri"/>
            </a:endParaRPr>
          </a:p>
          <a:p>
            <a:pPr marL="360">
              <a:lnSpc>
                <a:spcPct val="100000"/>
              </a:lnSpc>
              <a:buNone/>
            </a:pPr>
            <a:r>
              <a:rPr lang="de-DE" sz="1800" b="0" strike="noStrike" spc="-1">
                <a:solidFill>
                  <a:srgbClr val="181717"/>
                </a:solidFill>
                <a:latin typeface="Arial"/>
                <a:ea typeface="DejaVu Sans"/>
              </a:rPr>
              <a:t>3. </a:t>
            </a:r>
            <a:r>
              <a:rPr lang="de-DE" sz="1800" b="1" strike="noStrike" spc="-1">
                <a:solidFill>
                  <a:srgbClr val="181717"/>
                </a:solidFill>
                <a:latin typeface="Arial"/>
                <a:ea typeface="DejaVu Sans"/>
              </a:rPr>
              <a:t>Obtain consent.</a:t>
            </a:r>
            <a:endParaRPr lang="de-DE" sz="1800" b="0" strike="noStrike" spc="-1">
              <a:latin typeface="Calibri"/>
            </a:endParaRPr>
          </a:p>
          <a:p>
            <a:pPr marL="800280" lvl="1" indent="-34272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800" b="0" strike="noStrike" spc="-1">
                <a:solidFill>
                  <a:srgbClr val="181717"/>
                </a:solidFill>
                <a:latin typeface="Arial"/>
                <a:ea typeface="DejaVu Sans"/>
              </a:rPr>
              <a:t>Obtain consent of all parties whose copyrights or personal data may be affected by your publication</a:t>
            </a:r>
            <a:endParaRPr lang="de-DE" sz="1800" b="0" strike="noStrike" spc="-1">
              <a:latin typeface="Calibri"/>
            </a:endParaRPr>
          </a:p>
          <a:p>
            <a:pPr marL="800280" lvl="1" indent="-34272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800" b="0" strike="noStrike" spc="-1">
                <a:solidFill>
                  <a:srgbClr val="181717"/>
                </a:solidFill>
                <a:latin typeface="Arial"/>
                <a:ea typeface="DejaVu Sans"/>
              </a:rPr>
              <a:t>In particular: Participants in scientific studies, Persons in photographs, owners of reused works, collaborators, coauthors, project partners and third party funding organisations.</a:t>
            </a:r>
            <a:endParaRPr lang="de-DE" sz="1800" b="0" strike="noStrike" spc="-1">
              <a:latin typeface="Calibri"/>
            </a:endParaRPr>
          </a:p>
          <a:p>
            <a:pPr marL="360">
              <a:lnSpc>
                <a:spcPct val="100000"/>
              </a:lnSpc>
              <a:buNone/>
            </a:pPr>
            <a:r>
              <a:rPr lang="de-DE" sz="1800" b="0" strike="noStrike" spc="-1">
                <a:solidFill>
                  <a:srgbClr val="181717"/>
                </a:solidFill>
                <a:latin typeface="Arial"/>
                <a:ea typeface="DejaVu Sans"/>
              </a:rPr>
              <a:t>4</a:t>
            </a:r>
            <a:r>
              <a:rPr lang="de-DE" sz="1800" b="1" strike="noStrike" spc="-1">
                <a:solidFill>
                  <a:srgbClr val="181717"/>
                </a:solidFill>
                <a:latin typeface="Arial"/>
                <a:ea typeface="DejaVu Sans"/>
              </a:rPr>
              <a:t>. Use standardized licenses.</a:t>
            </a:r>
            <a:endParaRPr lang="de-DE" sz="1800" b="0" strike="noStrike" spc="-1">
              <a:latin typeface="Calibri"/>
            </a:endParaRPr>
          </a:p>
          <a:p>
            <a:pPr marL="743400" lvl="1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800" b="0" strike="noStrike" spc="-1">
                <a:solidFill>
                  <a:srgbClr val="181717"/>
                </a:solidFill>
                <a:latin typeface="Arial"/>
                <a:ea typeface="DejaVu Sans"/>
              </a:rPr>
              <a:t>When publishing or archiving research data, the use of standardized licences – such as Creative Commons licenses – is recommended</a:t>
            </a:r>
            <a:endParaRPr lang="de-DE" sz="1800" b="0" strike="noStrike" spc="-1"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000"/>
    </mc:Choice>
    <mc:Fallback xmlns:p15="http://schemas.microsoft.com/office/powerpoint/2012/main" xmlns="">
      <p:transition spd="slow" advTm="11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Shape 2"/>
          <p:cNvSpPr/>
          <p:nvPr/>
        </p:nvSpPr>
        <p:spPr>
          <a:xfrm>
            <a:off x="610200" y="914760"/>
            <a:ext cx="11543400" cy="90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Images – Recommendations</a:t>
            </a:r>
            <a:endParaRPr lang="de-DE" sz="40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1800" b="0" strike="noStrike" spc="-1">
              <a:latin typeface="Calibri"/>
            </a:endParaRPr>
          </a:p>
        </p:txBody>
      </p:sp>
      <p:sp>
        <p:nvSpPr>
          <p:cNvPr id="61" name="Textfeld 2"/>
          <p:cNvSpPr/>
          <p:nvPr/>
        </p:nvSpPr>
        <p:spPr>
          <a:xfrm>
            <a:off x="610200" y="1719720"/>
            <a:ext cx="10950840" cy="508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1600" b="0" strike="noStrike" spc="-1">
                <a:solidFill>
                  <a:srgbClr val="181717"/>
                </a:solidFill>
                <a:latin typeface="Arial"/>
                <a:ea typeface="DejaVu Sans"/>
              </a:rPr>
              <a:t>1. </a:t>
            </a:r>
            <a:r>
              <a:rPr lang="de-DE" sz="1600" b="1" strike="noStrike" spc="-1">
                <a:solidFill>
                  <a:srgbClr val="181717"/>
                </a:solidFill>
                <a:latin typeface="Arial"/>
                <a:ea typeface="DejaVu Sans"/>
              </a:rPr>
              <a:t>Public Domain / varying terms of protection</a:t>
            </a:r>
            <a:endParaRPr lang="de-DE" sz="1600" b="0" strike="noStrike" spc="-1">
              <a:latin typeface="Calibri"/>
            </a:endParaRPr>
          </a:p>
          <a:p>
            <a:pPr marL="743400" lvl="1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600" b="0" strike="noStrike" spc="-1">
                <a:solidFill>
                  <a:srgbClr val="181717"/>
                </a:solidFill>
                <a:latin typeface="Arial"/>
                <a:ea typeface="DejaVu Sans"/>
              </a:rPr>
              <a:t>Where possible, use public domain images, for example images from </a:t>
            </a:r>
            <a:r>
              <a:rPr lang="de-DE" sz="1600" b="0" u="sng" strike="noStrike" spc="-1">
                <a:solidFill>
                  <a:srgbClr val="010019"/>
                </a:solidFill>
                <a:uFillTx/>
                <a:latin typeface="Arial"/>
                <a:ea typeface="DejaVu Sans"/>
                <a:hlinkClick r:id="rId2"/>
              </a:rPr>
              <a:t>Pixabay</a:t>
            </a:r>
            <a:endParaRPr lang="de-DE" sz="1600" b="0" strike="noStrike" spc="-1">
              <a:latin typeface="Calibri"/>
            </a:endParaRPr>
          </a:p>
          <a:p>
            <a:pPr marL="743400" lvl="1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600" b="0" strike="noStrike" spc="-1">
                <a:solidFill>
                  <a:srgbClr val="181717"/>
                </a:solidFill>
                <a:latin typeface="Arial"/>
                <a:ea typeface="DejaVu Sans"/>
              </a:rPr>
              <a:t>In the EU, intellectual property is protected until 70 years after the author’s death</a:t>
            </a:r>
            <a:endParaRPr lang="de-DE" sz="16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de-DE" sz="1600" b="1" strike="noStrike" spc="-1">
                <a:solidFill>
                  <a:srgbClr val="181717"/>
                </a:solidFill>
                <a:latin typeface="Arial"/>
                <a:ea typeface="DejaVu Sans"/>
              </a:rPr>
              <a:t>2. Images under a free license</a:t>
            </a:r>
            <a:endParaRPr lang="de-DE" sz="1600" b="0" strike="noStrike" spc="-1">
              <a:latin typeface="Calibri"/>
            </a:endParaRPr>
          </a:p>
          <a:p>
            <a:pPr marL="743400" lvl="1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600" b="0" strike="noStrike" spc="-1">
                <a:solidFill>
                  <a:srgbClr val="181717"/>
                </a:solidFill>
                <a:latin typeface="Arial"/>
                <a:ea typeface="DejaVu Sans"/>
              </a:rPr>
              <a:t>Use images provided under free licenses.</a:t>
            </a:r>
            <a:endParaRPr lang="de-DE" sz="1600" b="0" strike="noStrike" spc="-1">
              <a:latin typeface="Calibri"/>
            </a:endParaRPr>
          </a:p>
          <a:p>
            <a:pPr marL="743400" lvl="1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600" b="0" strike="noStrike" spc="-1">
                <a:solidFill>
                  <a:srgbClr val="181717"/>
                </a:solidFill>
                <a:latin typeface="Arial"/>
                <a:ea typeface="DejaVu Sans"/>
              </a:rPr>
              <a:t>Attention: Observe conditions of the license. Free license ≠ public domain!</a:t>
            </a:r>
            <a:endParaRPr lang="de-DE" sz="1600" b="0" strike="noStrike" spc="-1">
              <a:latin typeface="Calibri"/>
            </a:endParaRPr>
          </a:p>
          <a:p>
            <a:pPr marL="743400" lvl="1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600" b="0" strike="noStrike" spc="-1">
                <a:solidFill>
                  <a:srgbClr val="181717"/>
                </a:solidFill>
                <a:latin typeface="Arial"/>
                <a:ea typeface="DejaVu Sans"/>
              </a:rPr>
              <a:t>Collect evidence that what you are using is under a free license</a:t>
            </a:r>
            <a:endParaRPr lang="de-DE" sz="16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de-DE" sz="1600" b="0" strike="noStrike" spc="-1">
                <a:solidFill>
                  <a:srgbClr val="181717"/>
                </a:solidFill>
                <a:latin typeface="Arial"/>
                <a:ea typeface="DejaVu Sans"/>
              </a:rPr>
              <a:t>3. </a:t>
            </a:r>
            <a:r>
              <a:rPr lang="de-DE" sz="1600" b="1" strike="noStrike" spc="-1">
                <a:solidFill>
                  <a:srgbClr val="181717"/>
                </a:solidFill>
                <a:latin typeface="Arial"/>
                <a:ea typeface="DejaVu Sans"/>
              </a:rPr>
              <a:t>Reuse of own images</a:t>
            </a:r>
            <a:endParaRPr lang="de-DE" sz="1600" b="0" strike="noStrike" spc="-1">
              <a:latin typeface="Calibri"/>
            </a:endParaRPr>
          </a:p>
          <a:p>
            <a:pPr marL="743400" lvl="1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600" b="0" strike="noStrike" spc="-1">
                <a:solidFill>
                  <a:srgbClr val="181717"/>
                </a:solidFill>
                <a:latin typeface="Arial"/>
                <a:ea typeface="DejaVu Sans"/>
              </a:rPr>
              <a:t>Check whether the first publication resulted in the transfer of exclusive rights of use to the publisher.</a:t>
            </a:r>
            <a:endParaRPr lang="de-DE" sz="1600" b="0" strike="noStrike" spc="-1">
              <a:latin typeface="Calibri"/>
            </a:endParaRPr>
          </a:p>
          <a:p>
            <a:pPr marL="743400" lvl="1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600" b="0" strike="noStrike" spc="-1">
                <a:solidFill>
                  <a:srgbClr val="181717"/>
                </a:solidFill>
                <a:latin typeface="Arial"/>
                <a:ea typeface="DejaVu Sans"/>
              </a:rPr>
              <a:t>If yes: Obtain self-citation / consent of the publisher!</a:t>
            </a:r>
            <a:endParaRPr lang="de-DE" sz="1600" b="0" strike="noStrike" spc="-1">
              <a:latin typeface="Calibri"/>
            </a:endParaRPr>
          </a:p>
          <a:p>
            <a:pPr marL="360">
              <a:lnSpc>
                <a:spcPct val="100000"/>
              </a:lnSpc>
              <a:buNone/>
            </a:pPr>
            <a:r>
              <a:rPr lang="de-DE" sz="1600" b="0" strike="noStrike" spc="-1">
                <a:solidFill>
                  <a:srgbClr val="181717"/>
                </a:solidFill>
                <a:latin typeface="Arial"/>
                <a:ea typeface="DejaVu Sans"/>
              </a:rPr>
              <a:t>4. </a:t>
            </a:r>
            <a:r>
              <a:rPr lang="de-DE" sz="1600" b="1" strike="noStrike" spc="-1">
                <a:solidFill>
                  <a:srgbClr val="181717"/>
                </a:solidFill>
                <a:latin typeface="Arial"/>
                <a:ea typeface="DejaVu Sans"/>
              </a:rPr>
              <a:t>Data Protection</a:t>
            </a:r>
            <a:endParaRPr lang="de-DE" sz="1600" b="0" strike="noStrike" spc="-1">
              <a:latin typeface="Calibri"/>
            </a:endParaRPr>
          </a:p>
          <a:p>
            <a:pPr marL="743400" lvl="1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600" b="0" strike="noStrike" spc="-1">
                <a:solidFill>
                  <a:srgbClr val="181717"/>
                </a:solidFill>
                <a:latin typeface="Arial"/>
                <a:ea typeface="DejaVu Sans"/>
              </a:rPr>
              <a:t>Problematic if living persons are identifiable on images.</a:t>
            </a:r>
            <a:endParaRPr lang="de-DE" sz="1600" b="0" strike="noStrike" spc="-1">
              <a:latin typeface="Calibri"/>
            </a:endParaRPr>
          </a:p>
          <a:p>
            <a:pPr marL="743400" lvl="1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600" b="0" strike="noStrike" spc="-1">
                <a:solidFill>
                  <a:srgbClr val="181717"/>
                </a:solidFill>
                <a:latin typeface="Arial"/>
                <a:ea typeface="DejaVu Sans"/>
              </a:rPr>
              <a:t>Consent or legal permission required!</a:t>
            </a:r>
            <a:endParaRPr lang="de-DE" sz="1600" b="0" strike="noStrike" spc="-1">
              <a:latin typeface="Calibri"/>
            </a:endParaRPr>
          </a:p>
          <a:p>
            <a:pPr marL="360">
              <a:lnSpc>
                <a:spcPct val="100000"/>
              </a:lnSpc>
              <a:buNone/>
            </a:pPr>
            <a:endParaRPr lang="de-DE" sz="1600" b="0" strike="noStrike" spc="-1">
              <a:latin typeface="Calibri"/>
            </a:endParaRPr>
          </a:p>
          <a:p>
            <a:pPr marL="360">
              <a:lnSpc>
                <a:spcPct val="100000"/>
              </a:lnSpc>
              <a:buNone/>
            </a:pPr>
            <a:r>
              <a:rPr lang="de-DE" sz="1600" b="1" strike="noStrike" spc="-1">
                <a:solidFill>
                  <a:srgbClr val="181717"/>
                </a:solidFill>
                <a:latin typeface="Arial"/>
                <a:ea typeface="DejaVu Sans"/>
              </a:rPr>
              <a:t>When in doubt: Seek legal advice at your institution (legal office, library, open science specialists, law department, etc.)</a:t>
            </a:r>
            <a:endParaRPr lang="de-DE" sz="1600" b="0" strike="noStrike" spc="-1">
              <a:latin typeface="Calibri"/>
            </a:endParaRPr>
          </a:p>
          <a:p>
            <a:pPr marL="360">
              <a:lnSpc>
                <a:spcPct val="100000"/>
              </a:lnSpc>
              <a:buNone/>
            </a:pPr>
            <a:endParaRPr lang="de-DE" sz="1800" b="0" strike="noStrike" spc="-1">
              <a:latin typeface="Calibri"/>
            </a:endParaRPr>
          </a:p>
          <a:p>
            <a:pPr marL="360">
              <a:lnSpc>
                <a:spcPct val="100000"/>
              </a:lnSpc>
              <a:buNone/>
            </a:pPr>
            <a:endParaRPr lang="de-DE" sz="1800" b="0" strike="noStrike" spc="-1">
              <a:latin typeface="Calibri"/>
            </a:endParaRPr>
          </a:p>
          <a:p>
            <a:pPr marL="360">
              <a:lnSpc>
                <a:spcPct val="100000"/>
              </a:lnSpc>
              <a:buNone/>
            </a:pPr>
            <a:endParaRPr lang="de-DE" sz="1800" b="0" strike="noStrike" spc="-1">
              <a:latin typeface="Calibri"/>
            </a:endParaRPr>
          </a:p>
          <a:p>
            <a:pPr marL="360">
              <a:lnSpc>
                <a:spcPct val="100000"/>
              </a:lnSpc>
              <a:buNone/>
            </a:pPr>
            <a:endParaRPr lang="de-DE" sz="1800" b="0" strike="noStrike" spc="-1"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000"/>
    </mc:Choice>
    <mc:Fallback xmlns:p15="http://schemas.microsoft.com/office/powerpoint/2012/main" xmlns="">
      <p:transition spd="slow" advTm="197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Shape 2"/>
          <p:cNvSpPr/>
          <p:nvPr/>
        </p:nvSpPr>
        <p:spPr>
          <a:xfrm>
            <a:off x="502920" y="993600"/>
            <a:ext cx="11543400" cy="90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Commercial vs. Free Licenses</a:t>
            </a:r>
            <a:endParaRPr lang="de-DE" sz="4000" b="0" strike="noStrike" spc="-1"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>
              <a:latin typeface="Calibri"/>
            </a:endParaRPr>
          </a:p>
        </p:txBody>
      </p:sp>
      <p:sp>
        <p:nvSpPr>
          <p:cNvPr id="64" name="Textfeld 1"/>
          <p:cNvSpPr/>
          <p:nvPr/>
        </p:nvSpPr>
        <p:spPr>
          <a:xfrm>
            <a:off x="502920" y="1663920"/>
            <a:ext cx="11248200" cy="420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1800" b="0" strike="noStrike" spc="-1">
                <a:solidFill>
                  <a:srgbClr val="181717"/>
                </a:solidFill>
                <a:latin typeface="Arial"/>
                <a:ea typeface="DejaVu Sans"/>
              </a:rPr>
              <a:t>A </a:t>
            </a:r>
            <a:r>
              <a:rPr lang="de-DE" sz="1800" b="1" strike="noStrike" spc="-1">
                <a:solidFill>
                  <a:srgbClr val="181717"/>
                </a:solidFill>
                <a:latin typeface="Arial"/>
                <a:ea typeface="DejaVu Sans"/>
              </a:rPr>
              <a:t>license</a:t>
            </a:r>
            <a:r>
              <a:rPr lang="de-DE" sz="1800" b="0" strike="noStrike" spc="-1">
                <a:solidFill>
                  <a:srgbClr val="181717"/>
                </a:solidFill>
                <a:latin typeface="Arial"/>
                <a:ea typeface="DejaVu Sans"/>
              </a:rPr>
              <a:t> is a right of use agreed on in a contract. With it, the rights holder allows the contractual partner to use a work in various ways (e.g., to copy, store, or make it digitally accessible).</a:t>
            </a:r>
            <a:endParaRPr lang="de-DE" sz="1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1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de-DE" sz="1800" b="1" strike="noStrike" spc="-1">
                <a:solidFill>
                  <a:srgbClr val="181717"/>
                </a:solidFill>
                <a:latin typeface="Arial"/>
                <a:ea typeface="DejaVu Sans"/>
              </a:rPr>
              <a:t>Commercial Licenses</a:t>
            </a:r>
            <a:endParaRPr lang="de-DE" sz="1800" b="0" strike="noStrike" spc="-1">
              <a:latin typeface="Calibri"/>
            </a:endParaRPr>
          </a:p>
          <a:p>
            <a:pPr marL="286200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800" b="0" strike="noStrike" spc="-1">
                <a:solidFill>
                  <a:srgbClr val="181717"/>
                </a:solidFill>
                <a:latin typeface="Arial"/>
                <a:ea typeface="DejaVu Sans"/>
              </a:rPr>
              <a:t>e.g. pay-per-view</a:t>
            </a:r>
            <a:endParaRPr lang="de-DE" sz="1800" b="0" strike="noStrike" spc="-1">
              <a:latin typeface="Calibri"/>
            </a:endParaRPr>
          </a:p>
          <a:p>
            <a:pPr marL="286200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800" b="0" strike="noStrike" spc="-1">
                <a:solidFill>
                  <a:srgbClr val="181717"/>
                </a:solidFill>
                <a:latin typeface="Arial"/>
                <a:ea typeface="DejaVu Sans"/>
              </a:rPr>
              <a:t>common with publishers</a:t>
            </a:r>
            <a:endParaRPr lang="de-DE" sz="1800" b="0" strike="noStrike" spc="-1">
              <a:latin typeface="Calibri"/>
            </a:endParaRPr>
          </a:p>
          <a:p>
            <a:pPr marL="286200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800" b="0" strike="noStrike" spc="-1">
                <a:solidFill>
                  <a:srgbClr val="181717"/>
                </a:solidFill>
                <a:latin typeface="Arial"/>
                <a:ea typeface="DejaVu Sans"/>
              </a:rPr>
              <a:t>allow third parties to use the data only against payment of a fee</a:t>
            </a:r>
            <a:endParaRPr lang="de-DE" sz="1800" b="0" strike="noStrike" spc="-1">
              <a:latin typeface="Calibri"/>
            </a:endParaRPr>
          </a:p>
          <a:p>
            <a:pPr marL="286200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800" b="0" strike="noStrike" spc="-1">
                <a:solidFill>
                  <a:srgbClr val="181717"/>
                </a:solidFill>
                <a:latin typeface="Arial"/>
                <a:ea typeface="DejaVu Sans"/>
              </a:rPr>
              <a:t>protect economic interests</a:t>
            </a:r>
            <a:endParaRPr lang="de-DE" sz="1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1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de-DE" sz="1800" b="1" strike="noStrike" spc="-1">
                <a:solidFill>
                  <a:srgbClr val="181717"/>
                </a:solidFill>
                <a:latin typeface="Arial"/>
                <a:ea typeface="DejaVu Sans"/>
              </a:rPr>
              <a:t>Free Licenses</a:t>
            </a:r>
            <a:endParaRPr lang="de-DE" sz="1800" b="0" strike="noStrike" spc="-1">
              <a:latin typeface="Calibri"/>
            </a:endParaRPr>
          </a:p>
          <a:p>
            <a:pPr marL="286200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800" b="0" strike="noStrike" spc="-1">
                <a:solidFill>
                  <a:srgbClr val="181717"/>
                </a:solidFill>
                <a:latin typeface="Arial"/>
                <a:ea typeface="DejaVu Sans"/>
              </a:rPr>
              <a:t>e.g. Creative Commons licenses, Open Data Commons licenses, GNU General Public License</a:t>
            </a:r>
            <a:endParaRPr lang="de-DE" sz="1800" b="0" strike="noStrike" spc="-1">
              <a:latin typeface="Calibri"/>
            </a:endParaRPr>
          </a:p>
          <a:p>
            <a:pPr marL="286200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800" b="0" strike="noStrike" spc="-1">
                <a:solidFill>
                  <a:srgbClr val="181717"/>
                </a:solidFill>
                <a:latin typeface="Arial"/>
                <a:ea typeface="DejaVu Sans"/>
              </a:rPr>
              <a:t>allow anyone to use free of charge</a:t>
            </a:r>
            <a:endParaRPr lang="de-DE" sz="1800" b="0" strike="noStrike" spc="-1">
              <a:latin typeface="Calibri"/>
            </a:endParaRPr>
          </a:p>
          <a:p>
            <a:pPr marL="286200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1800" b="0" strike="noStrike" spc="-1">
                <a:solidFill>
                  <a:srgbClr val="181717"/>
                </a:solidFill>
                <a:latin typeface="Arial"/>
                <a:ea typeface="DejaVu Sans"/>
              </a:rPr>
              <a:t>maximize range of potential reuse and visibility</a:t>
            </a:r>
            <a:endParaRPr lang="de-DE" sz="1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1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1800" b="0" strike="noStrike" spc="-1"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000"/>
    </mc:Choice>
    <mc:Fallback xmlns:p15="http://schemas.microsoft.com/office/powerpoint/2012/main" xmlns="">
      <p:transition spd="slow" advTm="17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Shape 2"/>
          <p:cNvSpPr/>
          <p:nvPr/>
        </p:nvSpPr>
        <p:spPr>
          <a:xfrm>
            <a:off x="323280" y="595080"/>
            <a:ext cx="11543400" cy="90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Creative Commons Licenses</a:t>
            </a:r>
            <a:endParaRPr lang="de-DE" sz="4000" b="0" strike="noStrike" spc="-1"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>
              <a:latin typeface="Calibri"/>
            </a:endParaRPr>
          </a:p>
        </p:txBody>
      </p:sp>
      <p:pic>
        <p:nvPicPr>
          <p:cNvPr id="67" name="Grafik 1"/>
          <p:cNvPicPr/>
          <p:nvPr/>
        </p:nvPicPr>
        <p:blipFill>
          <a:blip r:embed="rId2"/>
          <a:stretch/>
        </p:blipFill>
        <p:spPr>
          <a:xfrm>
            <a:off x="2225880" y="1368360"/>
            <a:ext cx="7111080" cy="4336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000"/>
    </mc:Choice>
    <mc:Fallback xmlns:p15="http://schemas.microsoft.com/office/powerpoint/2012/main" xmlns="">
      <p:transition spd="slow" advTm="112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Shape 2"/>
          <p:cNvSpPr/>
          <p:nvPr/>
        </p:nvSpPr>
        <p:spPr>
          <a:xfrm>
            <a:off x="730080" y="587160"/>
            <a:ext cx="6805440" cy="90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Creative Commons Licenses</a:t>
            </a:r>
            <a:endParaRPr lang="de-DE" sz="4000" b="0" strike="noStrike" spc="-1"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>
              <a:latin typeface="Calibri"/>
            </a:endParaRPr>
          </a:p>
        </p:txBody>
      </p:sp>
      <p:grpSp>
        <p:nvGrpSpPr>
          <p:cNvPr id="71" name="Gruppieren 4"/>
          <p:cNvGrpSpPr/>
          <p:nvPr/>
        </p:nvGrpSpPr>
        <p:grpSpPr>
          <a:xfrm>
            <a:off x="1956960" y="1320120"/>
            <a:ext cx="7411320" cy="4486320"/>
            <a:chOff x="1956960" y="1320120"/>
            <a:chExt cx="7411320" cy="4486320"/>
          </a:xfrm>
        </p:grpSpPr>
        <p:grpSp>
          <p:nvGrpSpPr>
            <p:cNvPr id="72" name="Gruppieren 5"/>
            <p:cNvGrpSpPr/>
            <p:nvPr/>
          </p:nvGrpSpPr>
          <p:grpSpPr>
            <a:xfrm>
              <a:off x="1956960" y="1320120"/>
              <a:ext cx="7411320" cy="4401360"/>
              <a:chOff x="1956960" y="1320120"/>
              <a:chExt cx="7411320" cy="4401360"/>
            </a:xfrm>
          </p:grpSpPr>
          <p:sp>
            <p:nvSpPr>
              <p:cNvPr id="73" name="CustomShape 5"/>
              <p:cNvSpPr/>
              <p:nvPr/>
            </p:nvSpPr>
            <p:spPr>
              <a:xfrm>
                <a:off x="3596400" y="1320120"/>
                <a:ext cx="5771520" cy="53172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rgbClr val="0C00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r>
                  <a:rPr lang="de-DE" sz="1600" b="1" strike="noStrike" spc="-1">
                    <a:solidFill>
                      <a:srgbClr val="0C00FF"/>
                    </a:solidFill>
                    <a:latin typeface="Calibri"/>
                    <a:ea typeface="DejaVu Sans"/>
                  </a:rPr>
                  <a:t>May edited versions of your work be shared?</a:t>
                </a:r>
                <a:endParaRPr lang="de-DE" sz="1600" b="0" strike="noStrike" spc="-1">
                  <a:latin typeface="Calibri"/>
                </a:endParaRPr>
              </a:p>
            </p:txBody>
          </p:sp>
          <p:sp>
            <p:nvSpPr>
              <p:cNvPr id="74" name="CustomShape 6"/>
              <p:cNvSpPr/>
              <p:nvPr/>
            </p:nvSpPr>
            <p:spPr>
              <a:xfrm>
                <a:off x="1956960" y="2596680"/>
                <a:ext cx="699120" cy="31248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rgbClr val="0C00FF">
                    <a:lumMod val="75000"/>
                  </a:srgbClr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5" name="CustomShape 7"/>
              <p:cNvSpPr/>
              <p:nvPr/>
            </p:nvSpPr>
            <p:spPr>
              <a:xfrm>
                <a:off x="3596400" y="1945440"/>
                <a:ext cx="1849320" cy="53172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25400">
                <a:solidFill>
                  <a:srgbClr val="019D56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r>
                  <a:rPr lang="de-DE" sz="1600" b="1" strike="noStrike" spc="-1">
                    <a:solidFill>
                      <a:srgbClr val="181717"/>
                    </a:solidFill>
                    <a:latin typeface="Calibri"/>
                    <a:ea typeface="DejaVu Sans"/>
                  </a:rPr>
                  <a:t>Yes</a:t>
                </a:r>
                <a:endParaRPr lang="de-DE" sz="1600" b="0" strike="noStrike" spc="-1">
                  <a:latin typeface="Calibri"/>
                </a:endParaRPr>
              </a:p>
            </p:txBody>
          </p:sp>
          <p:sp>
            <p:nvSpPr>
              <p:cNvPr id="76" name="CustomShape 8"/>
              <p:cNvSpPr/>
              <p:nvPr/>
            </p:nvSpPr>
            <p:spPr>
              <a:xfrm>
                <a:off x="2768040" y="2595240"/>
                <a:ext cx="699120" cy="1455120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rgbClr val="019D56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r>
                  <a:rPr lang="de-DE" sz="1600" b="1" strike="noStrike" spc="-1">
                    <a:solidFill>
                      <a:srgbClr val="181717"/>
                    </a:solidFill>
                    <a:latin typeface="Calibri"/>
                    <a:ea typeface="DejaVu Sans"/>
                  </a:rPr>
                  <a:t>Yes</a:t>
                </a:r>
                <a:endParaRPr lang="de-DE" sz="1600" b="0" strike="noStrike" spc="-1">
                  <a:latin typeface="Calibri"/>
                </a:endParaRPr>
              </a:p>
            </p:txBody>
          </p:sp>
          <p:sp>
            <p:nvSpPr>
              <p:cNvPr id="77" name="CustomShape 9"/>
              <p:cNvSpPr/>
              <p:nvPr/>
            </p:nvSpPr>
            <p:spPr>
              <a:xfrm>
                <a:off x="2768040" y="4264920"/>
                <a:ext cx="699120" cy="14551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rgbClr val="F24F0E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r>
                  <a:rPr lang="de-DE" sz="1600" b="1" strike="noStrike" spc="-1">
                    <a:solidFill>
                      <a:srgbClr val="0C00FF"/>
                    </a:solidFill>
                    <a:latin typeface="Calibri"/>
                    <a:ea typeface="DejaVu Sans"/>
                  </a:rPr>
                  <a:t>No</a:t>
                </a:r>
                <a:endParaRPr lang="de-DE" sz="1600" b="0" strike="noStrike" spc="-1">
                  <a:latin typeface="Calibri"/>
                </a:endParaRPr>
              </a:p>
            </p:txBody>
          </p:sp>
          <p:sp>
            <p:nvSpPr>
              <p:cNvPr id="78" name="CustomShape 10"/>
              <p:cNvSpPr/>
              <p:nvPr/>
            </p:nvSpPr>
            <p:spPr>
              <a:xfrm>
                <a:off x="5558040" y="1945440"/>
                <a:ext cx="1849320" cy="53172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rgbClr val="FFC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>
                  <a:lnSpc>
                    <a:spcPct val="100000"/>
                  </a:lnSpc>
                  <a:buNone/>
                  <a:tabLst>
                    <a:tab pos="0" algn="l"/>
                  </a:tabLst>
                </a:pPr>
                <a:r>
                  <a:rPr lang="de-DE" sz="1600" b="1" strike="noStrike" spc="-1">
                    <a:solidFill>
                      <a:srgbClr val="0A1C22"/>
                    </a:solidFill>
                    <a:latin typeface="Calibri"/>
                    <a:ea typeface="DejaVu Sans"/>
                  </a:rPr>
                  <a:t>Only under the same license</a:t>
                </a:r>
                <a:endParaRPr lang="de-DE" sz="1600" b="0" strike="noStrike" spc="-1">
                  <a:latin typeface="Calibri"/>
                </a:endParaRPr>
              </a:p>
            </p:txBody>
          </p:sp>
          <p:sp>
            <p:nvSpPr>
              <p:cNvPr id="79" name="CustomShape 11"/>
              <p:cNvSpPr/>
              <p:nvPr/>
            </p:nvSpPr>
            <p:spPr>
              <a:xfrm>
                <a:off x="7518960" y="1945440"/>
                <a:ext cx="1849320" cy="5317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rgbClr val="F24F0E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r>
                  <a:rPr lang="de-DE" sz="1600" b="1" strike="noStrike" spc="-1">
                    <a:solidFill>
                      <a:srgbClr val="0C00FF"/>
                    </a:solidFill>
                    <a:latin typeface="Calibri"/>
                    <a:ea typeface="DejaVu Sans"/>
                  </a:rPr>
                  <a:t>No</a:t>
                </a:r>
                <a:endParaRPr lang="de-DE" sz="1600" b="0" strike="noStrike" spc="-1">
                  <a:latin typeface="Calibri"/>
                </a:endParaRPr>
              </a:p>
            </p:txBody>
          </p:sp>
          <p:sp>
            <p:nvSpPr>
              <p:cNvPr id="80" name="CustomShape 12"/>
              <p:cNvSpPr/>
              <p:nvPr/>
            </p:nvSpPr>
            <p:spPr>
              <a:xfrm>
                <a:off x="3596400" y="2596680"/>
                <a:ext cx="1849320" cy="145404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D9EDF5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r>
                  <a:rPr lang="de-DE" sz="1400" b="1" strike="noStrike" spc="-1">
                    <a:solidFill>
                      <a:srgbClr val="0C00FF"/>
                    </a:solidFill>
                    <a:latin typeface="Calibri"/>
                    <a:ea typeface="DejaVu Sans"/>
                  </a:rPr>
                  <a:t>CC BY</a:t>
                </a:r>
                <a:endParaRPr lang="de-DE" sz="1400" b="0" strike="noStrike" spc="-1">
                  <a:latin typeface="Calibri"/>
                </a:endParaRPr>
              </a:p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endParaRPr lang="de-DE" sz="1400" b="0" strike="noStrike" spc="-1">
                  <a:latin typeface="Calibri"/>
                </a:endParaRPr>
              </a:p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endParaRPr lang="de-DE" sz="1400" b="0" strike="noStrike" spc="-1">
                  <a:latin typeface="Calibri"/>
                </a:endParaRPr>
              </a:p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endParaRPr lang="de-DE" sz="1400" b="0" strike="noStrike" spc="-1">
                  <a:latin typeface="Calibri"/>
                </a:endParaRPr>
              </a:p>
            </p:txBody>
          </p:sp>
          <p:pic>
            <p:nvPicPr>
              <p:cNvPr id="81" name="Grafik 43"/>
              <p:cNvPicPr/>
              <p:nvPr/>
            </p:nvPicPr>
            <p:blipFill>
              <a:blip r:embed="rId2"/>
              <a:stretch/>
            </p:blipFill>
            <p:spPr>
              <a:xfrm>
                <a:off x="3753720" y="3222000"/>
                <a:ext cx="1534680" cy="5202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82" name="CustomShape 13"/>
              <p:cNvSpPr/>
              <p:nvPr/>
            </p:nvSpPr>
            <p:spPr>
              <a:xfrm>
                <a:off x="5558040" y="2595240"/>
                <a:ext cx="1849320" cy="145404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D9EDF5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r>
                  <a:rPr lang="de-DE" sz="1400" b="1" strike="noStrike" spc="-1">
                    <a:solidFill>
                      <a:srgbClr val="0C00FF"/>
                    </a:solidFill>
                    <a:latin typeface="Calibri"/>
                    <a:ea typeface="DejaVu Sans"/>
                  </a:rPr>
                  <a:t>CC BY SA</a:t>
                </a:r>
                <a:endParaRPr lang="de-DE" sz="1400" b="0" strike="noStrike" spc="-1">
                  <a:latin typeface="Calibri"/>
                </a:endParaRPr>
              </a:p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endParaRPr lang="de-DE" sz="1400" b="0" strike="noStrike" spc="-1">
                  <a:latin typeface="Calibri"/>
                </a:endParaRPr>
              </a:p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endParaRPr lang="de-DE" sz="1400" b="0" strike="noStrike" spc="-1">
                  <a:latin typeface="Calibri"/>
                </a:endParaRPr>
              </a:p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endParaRPr lang="de-DE" sz="1400" b="0" strike="noStrike" spc="-1">
                  <a:latin typeface="Calibri"/>
                </a:endParaRPr>
              </a:p>
            </p:txBody>
          </p:sp>
          <p:pic>
            <p:nvPicPr>
              <p:cNvPr id="83" name="Grafik 46"/>
              <p:cNvPicPr/>
              <p:nvPr/>
            </p:nvPicPr>
            <p:blipFill>
              <a:blip r:embed="rId3"/>
              <a:stretch/>
            </p:blipFill>
            <p:spPr>
              <a:xfrm>
                <a:off x="5715360" y="3222000"/>
                <a:ext cx="1534680" cy="5202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84" name="CustomShape 14"/>
              <p:cNvSpPr/>
              <p:nvPr/>
            </p:nvSpPr>
            <p:spPr>
              <a:xfrm>
                <a:off x="7518960" y="2590920"/>
                <a:ext cx="1849320" cy="145404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D9EDF5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r>
                  <a:rPr lang="de-DE" sz="1400" b="1" strike="noStrike" spc="-1">
                    <a:solidFill>
                      <a:srgbClr val="0C00FF"/>
                    </a:solidFill>
                    <a:latin typeface="Calibri"/>
                    <a:ea typeface="DejaVu Sans"/>
                  </a:rPr>
                  <a:t>CC BY ND</a:t>
                </a:r>
                <a:endParaRPr lang="de-DE" sz="1400" b="0" strike="noStrike" spc="-1">
                  <a:latin typeface="Calibri"/>
                </a:endParaRPr>
              </a:p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endParaRPr lang="de-DE" sz="1400" b="0" strike="noStrike" spc="-1">
                  <a:latin typeface="Calibri"/>
                </a:endParaRPr>
              </a:p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endParaRPr lang="de-DE" sz="1400" b="0" strike="noStrike" spc="-1">
                  <a:latin typeface="Calibri"/>
                </a:endParaRPr>
              </a:p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endParaRPr lang="de-DE" sz="1400" b="0" strike="noStrike" spc="-1">
                  <a:latin typeface="Calibri"/>
                </a:endParaRPr>
              </a:p>
            </p:txBody>
          </p:sp>
          <p:pic>
            <p:nvPicPr>
              <p:cNvPr id="85" name="Grafik 49"/>
              <p:cNvPicPr/>
              <p:nvPr/>
            </p:nvPicPr>
            <p:blipFill>
              <a:blip r:embed="rId4"/>
              <a:stretch/>
            </p:blipFill>
            <p:spPr>
              <a:xfrm>
                <a:off x="7676280" y="3222000"/>
                <a:ext cx="1534680" cy="5202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86" name="CustomShape 15"/>
              <p:cNvSpPr/>
              <p:nvPr/>
            </p:nvSpPr>
            <p:spPr>
              <a:xfrm>
                <a:off x="3596400" y="4265640"/>
                <a:ext cx="1849320" cy="145404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D9EDF5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r>
                  <a:rPr lang="de-DE" sz="1400" b="1" strike="noStrike" spc="-1">
                    <a:solidFill>
                      <a:srgbClr val="0C00FF"/>
                    </a:solidFill>
                    <a:latin typeface="Calibri"/>
                    <a:ea typeface="DejaVu Sans"/>
                  </a:rPr>
                  <a:t>CC BY NC</a:t>
                </a:r>
                <a:endParaRPr lang="de-DE" sz="1400" b="0" strike="noStrike" spc="-1">
                  <a:latin typeface="Calibri"/>
                </a:endParaRPr>
              </a:p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endParaRPr lang="de-DE" sz="1400" b="0" strike="noStrike" spc="-1">
                  <a:latin typeface="Calibri"/>
                </a:endParaRPr>
              </a:p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endParaRPr lang="de-DE" sz="1400" b="0" strike="noStrike" spc="-1">
                  <a:latin typeface="Calibri"/>
                </a:endParaRPr>
              </a:p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endParaRPr lang="de-DE" sz="1400" b="0" strike="noStrike" spc="-1">
                  <a:latin typeface="Calibri"/>
                </a:endParaRPr>
              </a:p>
            </p:txBody>
          </p:sp>
          <p:pic>
            <p:nvPicPr>
              <p:cNvPr id="87" name="Grafik 52"/>
              <p:cNvPicPr/>
              <p:nvPr/>
            </p:nvPicPr>
            <p:blipFill>
              <a:blip r:embed="rId5"/>
              <a:stretch/>
            </p:blipFill>
            <p:spPr>
              <a:xfrm>
                <a:off x="3753720" y="4890600"/>
                <a:ext cx="1534680" cy="5202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88" name="CustomShape 16"/>
              <p:cNvSpPr/>
              <p:nvPr/>
            </p:nvSpPr>
            <p:spPr>
              <a:xfrm>
                <a:off x="5554440" y="4264920"/>
                <a:ext cx="1849320" cy="145404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D9EDF5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r>
                  <a:rPr lang="de-DE" sz="1400" b="1" strike="noStrike" spc="-1">
                    <a:solidFill>
                      <a:srgbClr val="0C00FF"/>
                    </a:solidFill>
                    <a:latin typeface="Calibri"/>
                    <a:ea typeface="DejaVu Sans"/>
                  </a:rPr>
                  <a:t>CC BY NC SA</a:t>
                </a:r>
                <a:endParaRPr lang="de-DE" sz="1400" b="0" strike="noStrike" spc="-1">
                  <a:latin typeface="Calibri"/>
                </a:endParaRPr>
              </a:p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endParaRPr lang="de-DE" sz="1400" b="0" strike="noStrike" spc="-1">
                  <a:latin typeface="Calibri"/>
                </a:endParaRPr>
              </a:p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endParaRPr lang="de-DE" sz="1400" b="0" strike="noStrike" spc="-1">
                  <a:latin typeface="Calibri"/>
                </a:endParaRPr>
              </a:p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endParaRPr lang="de-DE" sz="1400" b="0" strike="noStrike" spc="-1">
                  <a:latin typeface="Calibri"/>
                </a:endParaRPr>
              </a:p>
            </p:txBody>
          </p:sp>
          <p:sp>
            <p:nvSpPr>
              <p:cNvPr id="89" name="CustomShape 17"/>
              <p:cNvSpPr/>
              <p:nvPr/>
            </p:nvSpPr>
            <p:spPr>
              <a:xfrm>
                <a:off x="7518960" y="4265640"/>
                <a:ext cx="1849320" cy="145404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D9EDF5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r>
                  <a:rPr lang="de-DE" sz="1400" b="1" strike="noStrike" spc="-1">
                    <a:solidFill>
                      <a:srgbClr val="0C00FF"/>
                    </a:solidFill>
                    <a:latin typeface="Calibri"/>
                    <a:ea typeface="DejaVu Sans"/>
                  </a:rPr>
                  <a:t>CC BY NC ND</a:t>
                </a:r>
                <a:endParaRPr lang="de-DE" sz="1400" b="0" strike="noStrike" spc="-1">
                  <a:latin typeface="Calibri"/>
                </a:endParaRPr>
              </a:p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endParaRPr lang="de-DE" sz="1400" b="0" strike="noStrike" spc="-1">
                  <a:latin typeface="Calibri"/>
                </a:endParaRPr>
              </a:p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endParaRPr lang="de-DE" sz="1400" b="0" strike="noStrike" spc="-1">
                  <a:latin typeface="Calibri"/>
                </a:endParaRPr>
              </a:p>
              <a:p>
                <a:pPr algn="ctr">
                  <a:lnSpc>
                    <a:spcPct val="150000"/>
                  </a:lnSpc>
                  <a:buNone/>
                  <a:tabLst>
                    <a:tab pos="0" algn="l"/>
                  </a:tabLst>
                </a:pPr>
                <a:endParaRPr lang="de-DE" sz="1400" b="0" strike="noStrike" spc="-1">
                  <a:latin typeface="Calibri"/>
                </a:endParaRPr>
              </a:p>
            </p:txBody>
          </p:sp>
          <p:pic>
            <p:nvPicPr>
              <p:cNvPr id="90" name="Grafik 58"/>
              <p:cNvPicPr/>
              <p:nvPr/>
            </p:nvPicPr>
            <p:blipFill>
              <a:blip r:embed="rId6"/>
              <a:stretch/>
            </p:blipFill>
            <p:spPr>
              <a:xfrm>
                <a:off x="7676280" y="4890600"/>
                <a:ext cx="1534680" cy="520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1" name="Grafik 60"/>
              <p:cNvPicPr/>
              <p:nvPr/>
            </p:nvPicPr>
            <p:blipFill>
              <a:blip r:embed="rId7"/>
              <a:stretch/>
            </p:blipFill>
            <p:spPr>
              <a:xfrm>
                <a:off x="5715360" y="4890600"/>
                <a:ext cx="1534680" cy="520200"/>
              </a:xfrm>
              <a:prstGeom prst="rect">
                <a:avLst/>
              </a:prstGeom>
              <a:ln w="0">
                <a:noFill/>
              </a:ln>
            </p:spPr>
          </p:pic>
        </p:grpSp>
        <p:sp>
          <p:nvSpPr>
            <p:cNvPr id="92" name="Textfeld 3"/>
            <p:cNvSpPr/>
            <p:nvPr/>
          </p:nvSpPr>
          <p:spPr>
            <a:xfrm rot="5400000">
              <a:off x="786240" y="3911400"/>
              <a:ext cx="3213360" cy="576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00000"/>
                </a:lnSpc>
                <a:buNone/>
              </a:pPr>
              <a:r>
                <a:rPr lang="de-DE" sz="1600" b="1" strike="noStrike" spc="-1">
                  <a:solidFill>
                    <a:srgbClr val="0C00FF"/>
                  </a:solidFill>
                  <a:latin typeface="Calibri"/>
                  <a:ea typeface="Arial"/>
                </a:rPr>
                <a:t>May your work be used commercially ?</a:t>
              </a:r>
              <a:endParaRPr lang="de-DE" sz="1600" b="0" strike="noStrike" spc="-1">
                <a:latin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000"/>
    </mc:Choice>
    <mc:Fallback xmlns:p15="http://schemas.microsoft.com/office/powerpoint/2012/main" xmlns="">
      <p:transition spd="slow" advTm="172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/>
          <p:nvPr/>
        </p:nvSpPr>
        <p:spPr>
          <a:xfrm>
            <a:off x="651240" y="2088360"/>
            <a:ext cx="9379800" cy="476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914400">
              <a:lnSpc>
                <a:spcPct val="100000"/>
              </a:lnSpc>
              <a:buNone/>
            </a:pPr>
            <a:endParaRPr lang="de-DE" sz="2000" b="0" strike="noStrike" spc="-1">
              <a:latin typeface="Calibri"/>
            </a:endParaRPr>
          </a:p>
          <a:p>
            <a:pPr marL="914400">
              <a:lnSpc>
                <a:spcPct val="100000"/>
              </a:lnSpc>
              <a:buNone/>
            </a:pPr>
            <a:endParaRPr lang="de-DE" sz="20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The University of Konstanz‘ Open Science Course. </a:t>
            </a:r>
            <a:r>
              <a:rPr lang="de-DE" sz="2000" b="0" u="sng" strike="noStrike" spc="-1">
                <a:solidFill>
                  <a:srgbClr val="010019"/>
                </a:solidFill>
                <a:uFillTx/>
                <a:latin typeface="Arial"/>
                <a:ea typeface="DejaVu Sans"/>
                <a:hlinkClick r:id="rId2"/>
              </a:rPr>
              <a:t>https://www.kim.uni-konstanz.de/openscience/onlinekurs-open-science-von-daten-zu-publikationen/</a:t>
            </a: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 [29.08.2022].</a:t>
            </a:r>
            <a:endParaRPr lang="de-DE" sz="20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forschungsdaten.info: Legal Issues. </a:t>
            </a:r>
            <a:r>
              <a:rPr lang="en-US" sz="2000" b="0" u="sng" strike="noStrike" spc="-1">
                <a:solidFill>
                  <a:srgbClr val="010019"/>
                </a:solidFill>
                <a:uFillTx/>
                <a:latin typeface="Arial"/>
                <a:ea typeface="DejaVu Sans"/>
                <a:hlinkClick r:id="rId3"/>
              </a:rPr>
              <a:t>https://forschungsdaten.info/praxis-kompakt/english-pages/legal-issues/</a:t>
            </a:r>
            <a:endParaRPr lang="de-DE" sz="20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OpenAire: How Do I know if my research data is protected: </a:t>
            </a:r>
            <a:r>
              <a:rPr lang="de-DE" sz="2000" b="0" u="sng" strike="noStrike" spc="-1">
                <a:solidFill>
                  <a:srgbClr val="010019"/>
                </a:solidFill>
                <a:uFillTx/>
                <a:latin typeface="Arial"/>
                <a:ea typeface="DejaVu Sans"/>
                <a:hlinkClick r:id="rId4"/>
              </a:rPr>
              <a:t>https://www.openaire.eu/how-do-i-know-if-my-research-data-is-protected</a:t>
            </a:r>
            <a:endParaRPr lang="de-DE" sz="20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Intersoft Consulting: Art. 7 GDPR Conditions for consent. </a:t>
            </a:r>
            <a:r>
              <a:rPr lang="de-DE" sz="2000" b="0" u="sng" strike="noStrike" spc="-1">
                <a:solidFill>
                  <a:srgbClr val="010019"/>
                </a:solidFill>
                <a:uFillTx/>
                <a:latin typeface="Arial"/>
                <a:ea typeface="DejaVu Sans"/>
                <a:hlinkClick r:id="rId5"/>
              </a:rPr>
              <a:t>https://gdpr-info.eu/art-7-gdpr/</a:t>
            </a:r>
            <a:endParaRPr lang="de-DE" sz="20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open-access.network: Green and Gold. </a:t>
            </a:r>
            <a:r>
              <a:rPr lang="de-DE" sz="2000" b="0" u="sng" strike="noStrike" spc="-1">
                <a:solidFill>
                  <a:srgbClr val="010019"/>
                </a:solidFill>
                <a:uFillTx/>
                <a:latin typeface="Arial"/>
                <a:ea typeface="DejaVu Sans"/>
                <a:hlinkClick r:id="rId6"/>
              </a:rPr>
              <a:t>https://open-access.network/en/information/open-access-primers/green-and-gold</a:t>
            </a:r>
            <a:endParaRPr lang="de-DE" sz="20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open-access.network: Licences. </a:t>
            </a:r>
            <a:r>
              <a:rPr lang="de-DE" sz="2000" b="0" u="sng" strike="noStrike" spc="-1">
                <a:solidFill>
                  <a:srgbClr val="010019"/>
                </a:solidFill>
                <a:uFillTx/>
                <a:latin typeface="Arial"/>
                <a:ea typeface="DejaVu Sans"/>
                <a:hlinkClick r:id="rId7"/>
              </a:rPr>
              <a:t>https://open-access.network/en/information/legal-issues/licences</a:t>
            </a:r>
            <a:endParaRPr lang="de-DE" sz="20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20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20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20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20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2000" b="0" strike="noStrike" spc="-1">
              <a:latin typeface="Calibri"/>
            </a:endParaRPr>
          </a:p>
        </p:txBody>
      </p:sp>
      <p:sp>
        <p:nvSpPr>
          <p:cNvPr id="94" name="TextShape 2"/>
          <p:cNvSpPr/>
          <p:nvPr/>
        </p:nvSpPr>
        <p:spPr>
          <a:xfrm>
            <a:off x="-4204080" y="617760"/>
            <a:ext cx="11543400" cy="90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Sources:</a:t>
            </a:r>
            <a:endParaRPr lang="de-DE" sz="4000" b="0" strike="noStrike" spc="-1"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:p15="http://schemas.microsoft.com/office/powerpoint/2012/main" xmlns="">
      <p:transition spd="slow" advTm="7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/>
          <p:nvPr/>
        </p:nvSpPr>
        <p:spPr>
          <a:xfrm>
            <a:off x="-110520" y="616680"/>
            <a:ext cx="12133080" cy="227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1257480" lvl="2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Calibri"/>
                <a:ea typeface="DejaVu Sans"/>
              </a:rPr>
              <a:t>Slide 1, 12: Steve Buissinne , Pixabay License, edited by P. Helmecke</a:t>
            </a:r>
            <a:endParaRPr lang="de-DE" sz="24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24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2400" b="0" strike="noStrike" spc="-1">
              <a:latin typeface="Calibri"/>
            </a:endParaRPr>
          </a:p>
        </p:txBody>
      </p:sp>
      <p:sp>
        <p:nvSpPr>
          <p:cNvPr id="97" name="TextShape 2"/>
          <p:cNvSpPr/>
          <p:nvPr/>
        </p:nvSpPr>
        <p:spPr>
          <a:xfrm>
            <a:off x="-3202200" y="984600"/>
            <a:ext cx="11543400" cy="90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List of Figures:</a:t>
            </a:r>
            <a:endParaRPr lang="de-DE" sz="4000" b="0" strike="noStrike" spc="-1"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:p15="http://schemas.microsoft.com/office/powerpoint/2012/main" xmlns="">
      <p:transition spd="slow" advTm="6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/>
          <p:nvPr/>
        </p:nvSpPr>
        <p:spPr>
          <a:xfrm>
            <a:off x="343440" y="2762250"/>
            <a:ext cx="9140400" cy="2383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4000" b="1" strike="noStrike" spc="-1" dirty="0" err="1">
                <a:solidFill>
                  <a:srgbClr val="0C00FF"/>
                </a:solidFill>
                <a:latin typeface="Calibri"/>
                <a:ea typeface="DejaVu Sans"/>
              </a:rPr>
              <a:t>Thank</a:t>
            </a:r>
            <a:r>
              <a:rPr lang="de-DE" sz="4000" b="1" strike="noStrike" spc="-1" dirty="0">
                <a:solidFill>
                  <a:srgbClr val="0C00FF"/>
                </a:solidFill>
                <a:latin typeface="Calibri"/>
                <a:ea typeface="DejaVu Sans"/>
              </a:rPr>
              <a:t> </a:t>
            </a:r>
            <a:r>
              <a:rPr lang="de-DE" sz="4000" b="1" strike="noStrike" spc="-1" dirty="0" err="1">
                <a:solidFill>
                  <a:srgbClr val="0C00FF"/>
                </a:solidFill>
                <a:latin typeface="Calibri"/>
                <a:ea typeface="DejaVu Sans"/>
              </a:rPr>
              <a:t>you</a:t>
            </a:r>
            <a:r>
              <a:rPr lang="de-DE" sz="4000" b="1" strike="noStrike" spc="-1" dirty="0">
                <a:solidFill>
                  <a:srgbClr val="0C00FF"/>
                </a:solidFill>
                <a:latin typeface="Calibri"/>
                <a:ea typeface="DejaVu Sans"/>
              </a:rPr>
              <a:t> </a:t>
            </a:r>
            <a:r>
              <a:rPr lang="de-DE" sz="4000" b="1" strike="noStrike" spc="-1" dirty="0" err="1">
                <a:solidFill>
                  <a:srgbClr val="0C00FF"/>
                </a:solidFill>
                <a:latin typeface="Calibri"/>
                <a:ea typeface="DejaVu Sans"/>
              </a:rPr>
              <a:t>very</a:t>
            </a:r>
            <a:r>
              <a:rPr lang="de-DE" sz="4000" b="1" strike="noStrike" spc="-1" dirty="0">
                <a:solidFill>
                  <a:srgbClr val="0C00FF"/>
                </a:solidFill>
                <a:latin typeface="Calibri"/>
                <a:ea typeface="DejaVu Sans"/>
              </a:rPr>
              <a:t> </a:t>
            </a:r>
            <a:r>
              <a:rPr lang="de-DE" sz="4000" b="1" strike="noStrike" spc="-1" dirty="0" err="1">
                <a:solidFill>
                  <a:srgbClr val="0C00FF"/>
                </a:solidFill>
                <a:latin typeface="Calibri"/>
                <a:ea typeface="DejaVu Sans"/>
              </a:rPr>
              <a:t>much</a:t>
            </a:r>
            <a:r>
              <a:rPr lang="de-DE" sz="4000" b="1" strike="noStrike" spc="-1" dirty="0">
                <a:solidFill>
                  <a:srgbClr val="0C00FF"/>
                </a:solidFill>
                <a:latin typeface="Calibri"/>
                <a:ea typeface="DejaVu Sans"/>
              </a:rPr>
              <a:t>!</a:t>
            </a:r>
            <a:endParaRPr lang="de-DE" sz="4000" b="0" strike="noStrike" spc="-1" dirty="0">
              <a:latin typeface="Calibri"/>
            </a:endParaRPr>
          </a:p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endParaRPr lang="de-DE" sz="1800" b="0" strike="noStrike" spc="-1" dirty="0">
              <a:latin typeface="Calibri"/>
            </a:endParaRPr>
          </a:p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r>
              <a:rPr lang="de-DE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Livia Gertis, Maximilian Heber, Andreas Kirchner</a:t>
            </a:r>
            <a:endParaRPr lang="de-DE" sz="1800" b="0" strike="noStrike" spc="-1" dirty="0">
              <a:latin typeface="Calibri"/>
            </a:endParaRPr>
          </a:p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r>
              <a:rPr lang="de-DE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University </a:t>
            </a:r>
            <a:r>
              <a:rPr lang="de-DE" sz="18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of</a:t>
            </a:r>
            <a:r>
              <a:rPr lang="de-DE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Konstanz, September 2022</a:t>
            </a:r>
            <a:endParaRPr lang="de-DE" sz="1800" b="0" strike="noStrike" spc="-1" dirty="0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 dirty="0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 dirty="0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 dirty="0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 dirty="0">
              <a:latin typeface="Calibri"/>
            </a:endParaRPr>
          </a:p>
        </p:txBody>
      </p:sp>
      <p:sp>
        <p:nvSpPr>
          <p:cNvPr id="100" name="Rechteck 3"/>
          <p:cNvSpPr/>
          <p:nvPr/>
        </p:nvSpPr>
        <p:spPr>
          <a:xfrm>
            <a:off x="5721840" y="6066720"/>
            <a:ext cx="2962440" cy="45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endParaRPr lang="de-DE" sz="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800" b="0" strike="noStrike" spc="-1">
                <a:solidFill>
                  <a:srgbClr val="000000"/>
                </a:solidFill>
                <a:latin typeface="Arial"/>
                <a:ea typeface="DejaVu Sans"/>
              </a:rPr>
              <a:t>All contents of this presentation are, unless otherwise stated, </a:t>
            </a:r>
            <a:endParaRPr lang="de-DE" sz="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800" b="0" strike="noStrike" spc="-1">
                <a:solidFill>
                  <a:srgbClr val="000000"/>
                </a:solidFill>
                <a:latin typeface="Arial"/>
                <a:ea typeface="DejaVu Sans"/>
              </a:rPr>
              <a:t>licensed under the </a:t>
            </a:r>
            <a:r>
              <a:rPr lang="de-DE" sz="800" b="0" u="sng" strike="noStrike" spc="-1">
                <a:solidFill>
                  <a:srgbClr val="0C00FF"/>
                </a:solidFill>
                <a:uFillTx/>
                <a:latin typeface="Arial"/>
                <a:ea typeface="DejaVu Sans"/>
                <a:hlinkClick r:id="rId2"/>
              </a:rPr>
              <a:t>Creative Commons BY 4.0 International</a:t>
            </a:r>
            <a:endParaRPr lang="de-DE" sz="800" b="0" strike="noStrike" spc="-1">
              <a:latin typeface="Calibri"/>
            </a:endParaRPr>
          </a:p>
        </p:txBody>
      </p:sp>
      <p:pic>
        <p:nvPicPr>
          <p:cNvPr id="101" name="Grafik 5"/>
          <p:cNvPicPr/>
          <p:nvPr/>
        </p:nvPicPr>
        <p:blipFill>
          <a:blip r:embed="rId3"/>
          <a:stretch/>
        </p:blipFill>
        <p:spPr>
          <a:xfrm>
            <a:off x="4825080" y="6180840"/>
            <a:ext cx="883440" cy="306000"/>
          </a:xfrm>
          <a:prstGeom prst="rect">
            <a:avLst/>
          </a:prstGeom>
          <a:ln w="0">
            <a:noFill/>
          </a:ln>
        </p:spPr>
      </p:pic>
      <p:sp>
        <p:nvSpPr>
          <p:cNvPr id="102" name="Rechteck 1"/>
          <p:cNvSpPr/>
          <p:nvPr/>
        </p:nvSpPr>
        <p:spPr>
          <a:xfrm>
            <a:off x="4728600" y="5536080"/>
            <a:ext cx="609264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800" b="0" strike="noStrike" spc="-1">
                <a:solidFill>
                  <a:srgbClr val="000000"/>
                </a:solidFill>
                <a:latin typeface="Arial"/>
                <a:ea typeface="DejaVu Sans"/>
              </a:rPr>
              <a:t>This course is part of the Re:ERUA work package Open Science for Transparent Research and Public Engagement and co-funded by the Horizon 2020 programme.</a:t>
            </a:r>
            <a:endParaRPr lang="de-DE" sz="800" b="0" strike="noStrike" spc="-1">
              <a:latin typeface="Calibri"/>
            </a:endParaRPr>
          </a:p>
        </p:txBody>
      </p:sp>
      <p:sp>
        <p:nvSpPr>
          <p:cNvPr id="103" name="Rechteck 3"/>
          <p:cNvSpPr/>
          <p:nvPr/>
        </p:nvSpPr>
        <p:spPr>
          <a:xfrm>
            <a:off x="7638840" y="4237140"/>
            <a:ext cx="232380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900" b="0" strike="noStrike" spc="-1" dirty="0">
                <a:solidFill>
                  <a:srgbClr val="A6A6A6"/>
                </a:solidFill>
                <a:latin typeface="Arial"/>
                <a:ea typeface="DejaVu Sans"/>
              </a:rPr>
              <a:t>Image: Steve </a:t>
            </a:r>
            <a:r>
              <a:rPr lang="en-US" sz="900" b="0" strike="noStrike" spc="-1" dirty="0" err="1">
                <a:solidFill>
                  <a:srgbClr val="A6A6A6"/>
                </a:solidFill>
                <a:latin typeface="Arial"/>
                <a:ea typeface="DejaVu Sans"/>
              </a:rPr>
              <a:t>Buissinne</a:t>
            </a:r>
            <a:r>
              <a:rPr lang="en-US" sz="900" b="0" strike="noStrike" spc="-1" dirty="0">
                <a:solidFill>
                  <a:srgbClr val="A6A6A6"/>
                </a:solidFill>
                <a:latin typeface="Arial"/>
                <a:ea typeface="DejaVu Sans"/>
              </a:rPr>
              <a:t> , </a:t>
            </a:r>
            <a:r>
              <a:rPr lang="en-US" sz="900" b="0" strike="noStrike" spc="-1" dirty="0" err="1">
                <a:solidFill>
                  <a:srgbClr val="A6A6A6"/>
                </a:solidFill>
                <a:latin typeface="Arial"/>
                <a:ea typeface="DejaVu Sans"/>
              </a:rPr>
              <a:t>Pixabay</a:t>
            </a:r>
            <a:r>
              <a:rPr lang="en-US" sz="900" b="0" strike="noStrike" spc="-1" dirty="0">
                <a:solidFill>
                  <a:srgbClr val="A6A6A6"/>
                </a:solidFill>
                <a:latin typeface="Arial"/>
                <a:ea typeface="DejaVu Sans"/>
              </a:rPr>
              <a:t> License</a:t>
            </a:r>
            <a:endParaRPr lang="de-DE" sz="900" b="0" strike="noStrike" spc="-1" dirty="0">
              <a:latin typeface="Calibri"/>
            </a:endParaRPr>
          </a:p>
        </p:txBody>
      </p:sp>
      <p:sp>
        <p:nvSpPr>
          <p:cNvPr id="104" name="Grafik 3"/>
          <p:cNvSpPr/>
          <p:nvPr/>
        </p:nvSpPr>
        <p:spPr>
          <a:xfrm>
            <a:off x="5906160" y="389850"/>
            <a:ext cx="5788800" cy="3858840"/>
          </a:xfrm>
          <a:prstGeom prst="ellipse">
            <a:avLst/>
          </a:prstGeom>
          <a:blipFill rotWithShape="0">
            <a:blip r:embed="rId4"/>
            <a:srcRect/>
            <a:stretch/>
          </a:blipFill>
          <a:ln w="0">
            <a:noFill/>
          </a:ln>
          <a:effectLst>
            <a:softEdge rad="11268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" name="Grafik 7"/>
          <p:cNvPicPr/>
          <p:nvPr/>
        </p:nvPicPr>
        <p:blipFill>
          <a:blip r:embed="rId5"/>
          <a:stretch/>
        </p:blipFill>
        <p:spPr bwMode="auto">
          <a:xfrm>
            <a:off x="54660" y="4586445"/>
            <a:ext cx="12082680" cy="828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:p15="http://schemas.microsoft.com/office/powerpoint/2012/main" xmlns="">
      <p:transition spd="slow" advTm="7000"/>
    </mc:Fallback>
  </mc:AlternateContent>
</p:sld>
</file>

<file path=ppt/theme/theme1.xml><?xml version="1.0" encoding="utf-8"?>
<a:theme xmlns:a="http://schemas.openxmlformats.org/drawingml/2006/main" name="Re-ERUA_PowerPoint_Template">
  <a:themeElements>
    <a:clrScheme name="Benutzerdefiniert 1">
      <a:dk1>
        <a:srgbClr val="0C00FF"/>
      </a:dk1>
      <a:lt1>
        <a:srgbClr val="FFFFFF"/>
      </a:lt1>
      <a:dk2>
        <a:srgbClr val="44546A"/>
      </a:dk2>
      <a:lt2>
        <a:srgbClr val="E7E6E6"/>
      </a:lt2>
      <a:accent1>
        <a:srgbClr val="0C00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C00FF"/>
      </a:hlink>
      <a:folHlink>
        <a:srgbClr val="48F89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942</Words>
  <Application>Microsoft Office PowerPoint</Application>
  <PresentationFormat>Breitbild</PresentationFormat>
  <Paragraphs>139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0" baseType="lpstr">
      <vt:lpstr>Arial</vt:lpstr>
      <vt:lpstr>Atyp Display Semibold</vt:lpstr>
      <vt:lpstr>Calibri</vt:lpstr>
      <vt:lpstr>DejaVu Sans</vt:lpstr>
      <vt:lpstr>Symbol</vt:lpstr>
      <vt:lpstr>Wingdings</vt:lpstr>
      <vt:lpstr>Re-ERUA_PowerPoint_Template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Kristo</dc:creator>
  <dc:description/>
  <cp:lastModifiedBy>Maximilian Heber</cp:lastModifiedBy>
  <cp:revision>121</cp:revision>
  <dcterms:created xsi:type="dcterms:W3CDTF">2021-06-10T11:52:16Z</dcterms:created>
  <dcterms:modified xsi:type="dcterms:W3CDTF">2023-02-24T13:57:49Z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0</vt:i4>
  </property>
  <property fmtid="{D5CDD505-2E9C-101B-9397-08002B2CF9AE}" pid="3" name="HyperlinksChanged">
    <vt:bool>false</vt:bool>
  </property>
  <property fmtid="{D5CDD505-2E9C-101B-9397-08002B2CF9AE}" pid="4" name="LinksUpToDate">
    <vt:bool>false</vt:bool>
  </property>
  <property fmtid="{D5CDD505-2E9C-101B-9397-08002B2CF9AE}" pid="5" name="MMClips">
    <vt:i4>12</vt:i4>
  </property>
  <property fmtid="{D5CDD505-2E9C-101B-9397-08002B2CF9AE}" pid="6" name="Notes">
    <vt:i4>0</vt:i4>
  </property>
  <property fmtid="{D5CDD505-2E9C-101B-9397-08002B2CF9AE}" pid="7" name="PresentationFormat">
    <vt:lpwstr>Breitbild</vt:lpwstr>
  </property>
  <property fmtid="{D5CDD505-2E9C-101B-9397-08002B2CF9AE}" pid="8" name="ScaleCrop">
    <vt:bool>false</vt:bool>
  </property>
  <property fmtid="{D5CDD505-2E9C-101B-9397-08002B2CF9AE}" pid="9" name="ShareDoc">
    <vt:bool>false</vt:bool>
  </property>
  <property fmtid="{D5CDD505-2E9C-101B-9397-08002B2CF9AE}" pid="10" name="Slides">
    <vt:i4>12</vt:i4>
  </property>
</Properties>
</file>