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13" r:id="rId5"/>
    <p:sldMasterId id="2147483814" r:id="rId6"/>
    <p:sldMasterId id="214748381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2" r:id="rId115"/>
    <p:sldId id="363" r:id="rId116"/>
    <p:sldId id="364" r:id="rId117"/>
    <p:sldId id="365" r:id="rId118"/>
    <p:sldId id="366"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398" r:id="rId151"/>
    <p:sldId id="399" r:id="rId152"/>
    <p:sldId id="400" r:id="rId153"/>
  </p:sldIdLst>
  <p:sldSz cy="5143500" cx="9144000"/>
  <p:notesSz cx="6858000" cy="9144000"/>
  <p:embeddedFontLst>
    <p:embeddedFont>
      <p:font typeface="Raleway"/>
      <p:regular r:id="rId154"/>
      <p:bold r:id="rId155"/>
      <p:italic r:id="rId156"/>
      <p:boldItalic r:id="rId157"/>
    </p:embeddedFont>
    <p:embeddedFont>
      <p:font typeface="Roboto"/>
      <p:regular r:id="rId158"/>
      <p:bold r:id="rId159"/>
      <p:italic r:id="rId160"/>
      <p:boldItalic r:id="rId161"/>
    </p:embeddedFont>
    <p:embeddedFont>
      <p:font typeface="Pacifico"/>
      <p:regular r:id="rId162"/>
    </p:embeddedFont>
    <p:embeddedFont>
      <p:font typeface="Average"/>
      <p:regular r:id="rId163"/>
    </p:embeddedFont>
    <p:embeddedFont>
      <p:font typeface="Oswald"/>
      <p:regular r:id="rId164"/>
      <p:bold r:id="rId165"/>
    </p:embeddedFont>
    <p:embeddedFont>
      <p:font typeface="Gill Sans"/>
      <p:regular r:id="rId166"/>
      <p:bold r:id="rId167"/>
    </p:embeddedFont>
    <p:embeddedFont>
      <p:font typeface="Century Gothic"/>
      <p:regular r:id="rId168"/>
      <p:bold r:id="rId169"/>
      <p:italic r:id="rId170"/>
      <p:boldItalic r:id="rId171"/>
    </p:embeddedFont>
    <p:embeddedFont>
      <p:font typeface="Open Sans"/>
      <p:regular r:id="rId172"/>
      <p:bold r:id="rId173"/>
      <p:italic r:id="rId174"/>
      <p:boldItalic r:id="rId1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FFCE230-DEAF-4980-BBA4-9157647AE3CA}">
  <a:tblStyle styleId="{EFFCE230-DEAF-4980-BBA4-9157647AE3CA}"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9F9F9"/>
          </a:solidFill>
        </a:fill>
      </a:tcStyle>
    </a:wholeTbl>
    <a:band1H>
      <a:tcTxStyle/>
      <a:tcStyle>
        <a:fill>
          <a:solidFill>
            <a:srgbClr val="F2F2F2"/>
          </a:solidFill>
        </a:fill>
      </a:tcStyle>
    </a:band1H>
    <a:band2H>
      <a:tcTxStyle/>
    </a:band2H>
    <a:band1V>
      <a:tcTxStyle/>
      <a:tcStyle>
        <a:fill>
          <a:solidFill>
            <a:srgbClr val="F2F2F2"/>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slide" Target="slides/slide99.xml"/><Relationship Id="rId106" Type="http://schemas.openxmlformats.org/officeDocument/2006/relationships/slide" Target="slides/slide98.xml"/><Relationship Id="rId105" Type="http://schemas.openxmlformats.org/officeDocument/2006/relationships/slide" Target="slides/slide97.xml"/><Relationship Id="rId104" Type="http://schemas.openxmlformats.org/officeDocument/2006/relationships/slide" Target="slides/slide96.xml"/><Relationship Id="rId109" Type="http://schemas.openxmlformats.org/officeDocument/2006/relationships/slide" Target="slides/slide101.xml"/><Relationship Id="rId108" Type="http://schemas.openxmlformats.org/officeDocument/2006/relationships/slide" Target="slides/slide100.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slide" Target="slides/slide95.xml"/><Relationship Id="rId102" Type="http://schemas.openxmlformats.org/officeDocument/2006/relationships/slide" Target="slides/slide94.xml"/><Relationship Id="rId101" Type="http://schemas.openxmlformats.org/officeDocument/2006/relationships/slide" Target="slides/slide93.xml"/><Relationship Id="rId100" Type="http://schemas.openxmlformats.org/officeDocument/2006/relationships/slide" Target="slides/slide92.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175" Type="http://schemas.openxmlformats.org/officeDocument/2006/relationships/font" Target="fonts/OpenSans-boldItalic.fntdata"/><Relationship Id="rId39" Type="http://schemas.openxmlformats.org/officeDocument/2006/relationships/slide" Target="slides/slide31.xml"/><Relationship Id="rId174" Type="http://schemas.openxmlformats.org/officeDocument/2006/relationships/font" Target="fonts/OpenSans-italic.fntdata"/><Relationship Id="rId38" Type="http://schemas.openxmlformats.org/officeDocument/2006/relationships/slide" Target="slides/slide30.xml"/><Relationship Id="rId173" Type="http://schemas.openxmlformats.org/officeDocument/2006/relationships/font" Target="fonts/OpenSans-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29" Type="http://schemas.openxmlformats.org/officeDocument/2006/relationships/slide" Target="slides/slide121.xml"/><Relationship Id="rId128" Type="http://schemas.openxmlformats.org/officeDocument/2006/relationships/slide" Target="slides/slide120.xml"/><Relationship Id="rId127" Type="http://schemas.openxmlformats.org/officeDocument/2006/relationships/slide" Target="slides/slide119.xml"/><Relationship Id="rId126" Type="http://schemas.openxmlformats.org/officeDocument/2006/relationships/slide" Target="slides/slide118.xml"/><Relationship Id="rId26" Type="http://schemas.openxmlformats.org/officeDocument/2006/relationships/slide" Target="slides/slide18.xml"/><Relationship Id="rId121" Type="http://schemas.openxmlformats.org/officeDocument/2006/relationships/slide" Target="slides/slide113.xml"/><Relationship Id="rId25" Type="http://schemas.openxmlformats.org/officeDocument/2006/relationships/slide" Target="slides/slide17.xml"/><Relationship Id="rId120" Type="http://schemas.openxmlformats.org/officeDocument/2006/relationships/slide" Target="slides/slide112.xml"/><Relationship Id="rId28" Type="http://schemas.openxmlformats.org/officeDocument/2006/relationships/slide" Target="slides/slide20.xml"/><Relationship Id="rId27" Type="http://schemas.openxmlformats.org/officeDocument/2006/relationships/slide" Target="slides/slide19.xml"/><Relationship Id="rId125" Type="http://schemas.openxmlformats.org/officeDocument/2006/relationships/slide" Target="slides/slide117.xml"/><Relationship Id="rId29" Type="http://schemas.openxmlformats.org/officeDocument/2006/relationships/slide" Target="slides/slide21.xml"/><Relationship Id="rId124" Type="http://schemas.openxmlformats.org/officeDocument/2006/relationships/slide" Target="slides/slide116.xml"/><Relationship Id="rId123" Type="http://schemas.openxmlformats.org/officeDocument/2006/relationships/slide" Target="slides/slide115.xml"/><Relationship Id="rId122" Type="http://schemas.openxmlformats.org/officeDocument/2006/relationships/slide" Target="slides/slide114.xml"/><Relationship Id="rId95" Type="http://schemas.openxmlformats.org/officeDocument/2006/relationships/slide" Target="slides/slide87.xml"/><Relationship Id="rId94" Type="http://schemas.openxmlformats.org/officeDocument/2006/relationships/slide" Target="slides/slide86.xml"/><Relationship Id="rId97" Type="http://schemas.openxmlformats.org/officeDocument/2006/relationships/slide" Target="slides/slide89.xml"/><Relationship Id="rId96" Type="http://schemas.openxmlformats.org/officeDocument/2006/relationships/slide" Target="slides/slide88.xml"/><Relationship Id="rId11" Type="http://schemas.openxmlformats.org/officeDocument/2006/relationships/slide" Target="slides/slide3.xml"/><Relationship Id="rId99" Type="http://schemas.openxmlformats.org/officeDocument/2006/relationships/slide" Target="slides/slide91.xml"/><Relationship Id="rId10" Type="http://schemas.openxmlformats.org/officeDocument/2006/relationships/slide" Target="slides/slide2.xml"/><Relationship Id="rId98" Type="http://schemas.openxmlformats.org/officeDocument/2006/relationships/slide" Target="slides/slide90.xml"/><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slide" Target="slides/slide83.xml"/><Relationship Id="rId90" Type="http://schemas.openxmlformats.org/officeDocument/2006/relationships/slide" Target="slides/slide82.xml"/><Relationship Id="rId93" Type="http://schemas.openxmlformats.org/officeDocument/2006/relationships/slide" Target="slides/slide85.xml"/><Relationship Id="rId92" Type="http://schemas.openxmlformats.org/officeDocument/2006/relationships/slide" Target="slides/slide84.xml"/><Relationship Id="rId118" Type="http://schemas.openxmlformats.org/officeDocument/2006/relationships/slide" Target="slides/slide110.xml"/><Relationship Id="rId117" Type="http://schemas.openxmlformats.org/officeDocument/2006/relationships/slide" Target="slides/slide109.xml"/><Relationship Id="rId116" Type="http://schemas.openxmlformats.org/officeDocument/2006/relationships/slide" Target="slides/slide108.xml"/><Relationship Id="rId115" Type="http://schemas.openxmlformats.org/officeDocument/2006/relationships/slide" Target="slides/slide107.xml"/><Relationship Id="rId119" Type="http://schemas.openxmlformats.org/officeDocument/2006/relationships/slide" Target="slides/slide111.xml"/><Relationship Id="rId15" Type="http://schemas.openxmlformats.org/officeDocument/2006/relationships/slide" Target="slides/slide7.xml"/><Relationship Id="rId110" Type="http://schemas.openxmlformats.org/officeDocument/2006/relationships/slide" Target="slides/slide102.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14" Type="http://schemas.openxmlformats.org/officeDocument/2006/relationships/slide" Target="slides/slide106.xml"/><Relationship Id="rId18" Type="http://schemas.openxmlformats.org/officeDocument/2006/relationships/slide" Target="slides/slide10.xml"/><Relationship Id="rId113" Type="http://schemas.openxmlformats.org/officeDocument/2006/relationships/slide" Target="slides/slide105.xml"/><Relationship Id="rId112" Type="http://schemas.openxmlformats.org/officeDocument/2006/relationships/slide" Target="slides/slide104.xml"/><Relationship Id="rId111" Type="http://schemas.openxmlformats.org/officeDocument/2006/relationships/slide" Target="slides/slide103.xml"/><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slide" Target="slides/slide80.xml"/><Relationship Id="rId150" Type="http://schemas.openxmlformats.org/officeDocument/2006/relationships/slide" Target="slides/slide142.xml"/><Relationship Id="rId87" Type="http://schemas.openxmlformats.org/officeDocument/2006/relationships/slide" Target="slides/slide79.xml"/><Relationship Id="rId89" Type="http://schemas.openxmlformats.org/officeDocument/2006/relationships/slide" Target="slides/slide81.xml"/><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1.xml"/><Relationship Id="rId4" Type="http://schemas.openxmlformats.org/officeDocument/2006/relationships/tableStyles" Target="tableStyles.xml"/><Relationship Id="rId148" Type="http://schemas.openxmlformats.org/officeDocument/2006/relationships/slide" Target="slides/slide140.xml"/><Relationship Id="rId9" Type="http://schemas.openxmlformats.org/officeDocument/2006/relationships/slide" Target="slides/slide1.xml"/><Relationship Id="rId143" Type="http://schemas.openxmlformats.org/officeDocument/2006/relationships/slide" Target="slides/slide135.xml"/><Relationship Id="rId142" Type="http://schemas.openxmlformats.org/officeDocument/2006/relationships/slide" Target="slides/slide134.xml"/><Relationship Id="rId141" Type="http://schemas.openxmlformats.org/officeDocument/2006/relationships/slide" Target="slides/slide133.xml"/><Relationship Id="rId140" Type="http://schemas.openxmlformats.org/officeDocument/2006/relationships/slide" Target="slides/slide132.xml"/><Relationship Id="rId5" Type="http://schemas.openxmlformats.org/officeDocument/2006/relationships/slideMaster" Target="slideMasters/slideMaster1.xml"/><Relationship Id="rId147" Type="http://schemas.openxmlformats.org/officeDocument/2006/relationships/slide" Target="slides/slide139.xml"/><Relationship Id="rId6" Type="http://schemas.openxmlformats.org/officeDocument/2006/relationships/slideMaster" Target="slideMasters/slideMaster2.xml"/><Relationship Id="rId146" Type="http://schemas.openxmlformats.org/officeDocument/2006/relationships/slide" Target="slides/slide138.xml"/><Relationship Id="rId7" Type="http://schemas.openxmlformats.org/officeDocument/2006/relationships/slideMaster" Target="slideMasters/slideMaster3.xml"/><Relationship Id="rId145" Type="http://schemas.openxmlformats.org/officeDocument/2006/relationships/slide" Target="slides/slide137.xml"/><Relationship Id="rId8" Type="http://schemas.openxmlformats.org/officeDocument/2006/relationships/notesMaster" Target="notesMasters/notesMaster1.xml"/><Relationship Id="rId144" Type="http://schemas.openxmlformats.org/officeDocument/2006/relationships/slide" Target="slides/slide136.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139" Type="http://schemas.openxmlformats.org/officeDocument/2006/relationships/slide" Target="slides/slide131.xml"/><Relationship Id="rId138" Type="http://schemas.openxmlformats.org/officeDocument/2006/relationships/slide" Target="slides/slide130.xml"/><Relationship Id="rId137" Type="http://schemas.openxmlformats.org/officeDocument/2006/relationships/slide" Target="slides/slide129.xml"/><Relationship Id="rId132" Type="http://schemas.openxmlformats.org/officeDocument/2006/relationships/slide" Target="slides/slide124.xml"/><Relationship Id="rId131" Type="http://schemas.openxmlformats.org/officeDocument/2006/relationships/slide" Target="slides/slide123.xml"/><Relationship Id="rId130" Type="http://schemas.openxmlformats.org/officeDocument/2006/relationships/slide" Target="slides/slide122.xml"/><Relationship Id="rId136" Type="http://schemas.openxmlformats.org/officeDocument/2006/relationships/slide" Target="slides/slide128.xml"/><Relationship Id="rId135" Type="http://schemas.openxmlformats.org/officeDocument/2006/relationships/slide" Target="slides/slide127.xml"/><Relationship Id="rId134" Type="http://schemas.openxmlformats.org/officeDocument/2006/relationships/slide" Target="slides/slide126.xml"/><Relationship Id="rId133" Type="http://schemas.openxmlformats.org/officeDocument/2006/relationships/slide" Target="slides/slide125.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172" Type="http://schemas.openxmlformats.org/officeDocument/2006/relationships/font" Target="fonts/OpenSans-regular.fntdata"/><Relationship Id="rId65" Type="http://schemas.openxmlformats.org/officeDocument/2006/relationships/slide" Target="slides/slide57.xml"/><Relationship Id="rId171" Type="http://schemas.openxmlformats.org/officeDocument/2006/relationships/font" Target="fonts/CenturyGothic-boldItalic.fntdata"/><Relationship Id="rId68" Type="http://schemas.openxmlformats.org/officeDocument/2006/relationships/slide" Target="slides/slide60.xml"/><Relationship Id="rId170" Type="http://schemas.openxmlformats.org/officeDocument/2006/relationships/font" Target="fonts/CenturyGothic-italic.fntdata"/><Relationship Id="rId67" Type="http://schemas.openxmlformats.org/officeDocument/2006/relationships/slide" Target="slides/slide59.xml"/><Relationship Id="rId60" Type="http://schemas.openxmlformats.org/officeDocument/2006/relationships/slide" Target="slides/slide52.xml"/><Relationship Id="rId165" Type="http://schemas.openxmlformats.org/officeDocument/2006/relationships/font" Target="fonts/Oswald-bold.fntdata"/><Relationship Id="rId69" Type="http://schemas.openxmlformats.org/officeDocument/2006/relationships/slide" Target="slides/slide61.xml"/><Relationship Id="rId164" Type="http://schemas.openxmlformats.org/officeDocument/2006/relationships/font" Target="fonts/Oswald-regular.fntdata"/><Relationship Id="rId163" Type="http://schemas.openxmlformats.org/officeDocument/2006/relationships/font" Target="fonts/Average-regular.fntdata"/><Relationship Id="rId162" Type="http://schemas.openxmlformats.org/officeDocument/2006/relationships/font" Target="fonts/Pacifico-regular.fntdata"/><Relationship Id="rId169" Type="http://schemas.openxmlformats.org/officeDocument/2006/relationships/font" Target="fonts/CenturyGothic-bold.fntdata"/><Relationship Id="rId168" Type="http://schemas.openxmlformats.org/officeDocument/2006/relationships/font" Target="fonts/CenturyGothic-regular.fntdata"/><Relationship Id="rId167" Type="http://schemas.openxmlformats.org/officeDocument/2006/relationships/font" Target="fonts/GillSans-bold.fntdata"/><Relationship Id="rId166" Type="http://schemas.openxmlformats.org/officeDocument/2006/relationships/font" Target="fonts/GillSans-regular.fntdata"/><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161" Type="http://schemas.openxmlformats.org/officeDocument/2006/relationships/font" Target="fonts/Roboto-boldItalic.fntdata"/><Relationship Id="rId54" Type="http://schemas.openxmlformats.org/officeDocument/2006/relationships/slide" Target="slides/slide46.xml"/><Relationship Id="rId160" Type="http://schemas.openxmlformats.org/officeDocument/2006/relationships/font" Target="fonts/Roboto-italic.fntdata"/><Relationship Id="rId57" Type="http://schemas.openxmlformats.org/officeDocument/2006/relationships/slide" Target="slides/slide49.xml"/><Relationship Id="rId56" Type="http://schemas.openxmlformats.org/officeDocument/2006/relationships/slide" Target="slides/slide48.xml"/><Relationship Id="rId159" Type="http://schemas.openxmlformats.org/officeDocument/2006/relationships/font" Target="fonts/Roboto-bold.fntdata"/><Relationship Id="rId59" Type="http://schemas.openxmlformats.org/officeDocument/2006/relationships/slide" Target="slides/slide51.xml"/><Relationship Id="rId154" Type="http://schemas.openxmlformats.org/officeDocument/2006/relationships/font" Target="fonts/Raleway-regular.fntdata"/><Relationship Id="rId58" Type="http://schemas.openxmlformats.org/officeDocument/2006/relationships/slide" Target="slides/slide50.xml"/><Relationship Id="rId153" Type="http://schemas.openxmlformats.org/officeDocument/2006/relationships/slide" Target="slides/slide145.xml"/><Relationship Id="rId152" Type="http://schemas.openxmlformats.org/officeDocument/2006/relationships/slide" Target="slides/slide144.xml"/><Relationship Id="rId151" Type="http://schemas.openxmlformats.org/officeDocument/2006/relationships/slide" Target="slides/slide143.xml"/><Relationship Id="rId158" Type="http://schemas.openxmlformats.org/officeDocument/2006/relationships/font" Target="fonts/Roboto-regular.fntdata"/><Relationship Id="rId157" Type="http://schemas.openxmlformats.org/officeDocument/2006/relationships/font" Target="fonts/Raleway-boldItalic.fntdata"/><Relationship Id="rId156" Type="http://schemas.openxmlformats.org/officeDocument/2006/relationships/font" Target="fonts/Raleway-italic.fntdata"/><Relationship Id="rId155"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homas_Herndon#cite_note-Ruth_Alexander_2013-4" TargetMode="External"/><Relationship Id="rId3" Type="http://schemas.openxmlformats.org/officeDocument/2006/relationships/hyperlink" Target="https://en.wikipedia.org/wiki/Thomas_Herndon#cite_note-Ruth_Alexander_2013-4"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d41586-020-02958-2#ref-CR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4831566/"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483156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4831566/"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4831566/"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ro.com/app/board/uXjVONTviD8=/?share_link_id=872992321145" TargetMode="Externa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11774a82b4a_0_13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9" name="Google Shape;959;g11774a82b4a_0_13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TIMING: 0</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sz="1400"/>
              <a:t>Shared document - explain how to use hackmd</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Add names from line 59</a:t>
            </a:r>
            <a:endParaRPr sz="1400"/>
          </a:p>
        </p:txBody>
      </p:sp>
      <p:sp>
        <p:nvSpPr>
          <p:cNvPr id="960" name="Google Shape;960;g11774a82b4a_0_13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1183c67a02c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1183c67a02c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1d6dd640f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1d6dd640f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11774a82b4a_0_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11774a82b4a_0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Emma to start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117d76a63f7_0_50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6" name="Google Shape;996;g117d76a63f7_0_509: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500"/>
              <a:t>You probably already know some things about open and reproducible research but there is always more to learn! And when you actually start to practice it, it can be another thing. </a:t>
            </a:r>
            <a:endParaRPr sz="1500"/>
          </a:p>
          <a:p>
            <a:pPr indent="-228600" lvl="0" marL="457200" marR="0" rtl="0" algn="l">
              <a:lnSpc>
                <a:spcPct val="100000"/>
              </a:lnSpc>
              <a:spcBef>
                <a:spcPts val="360"/>
              </a:spcBef>
              <a:spcAft>
                <a:spcPts val="0"/>
              </a:spcAft>
              <a:buSzPts val="1400"/>
              <a:buNone/>
            </a:pPr>
            <a:r>
              <a:t/>
            </a:r>
            <a:endParaRPr sz="1500"/>
          </a:p>
          <a:p>
            <a:pPr indent="-228600" lvl="0" marL="457200" marR="0" rtl="0" algn="l">
              <a:lnSpc>
                <a:spcPct val="100000"/>
              </a:lnSpc>
              <a:spcBef>
                <a:spcPts val="360"/>
              </a:spcBef>
              <a:spcAft>
                <a:spcPts val="0"/>
              </a:spcAft>
              <a:buSzPts val="1400"/>
              <a:buNone/>
            </a:pPr>
            <a:r>
              <a:rPr lang="en-GB" sz="1500"/>
              <a:t>Learning </a:t>
            </a:r>
            <a:r>
              <a:rPr lang="en-GB" sz="1500"/>
              <a:t>journey’s</a:t>
            </a:r>
            <a:r>
              <a:rPr lang="en-GB" sz="1500"/>
              <a:t> are not a straight line and </a:t>
            </a:r>
            <a:r>
              <a:rPr lang="en-GB" sz="1500"/>
              <a:t>especially</a:t>
            </a:r>
            <a:r>
              <a:rPr lang="en-GB" sz="1500"/>
              <a:t> with reproducibility and open science practices there are many new skills to learn and more than one way to do everything. So we often take a rather windy road to knowing everything we need to know to do open and reproducible research. </a:t>
            </a:r>
            <a:endParaRPr sz="1500"/>
          </a:p>
        </p:txBody>
      </p:sp>
      <p:sp>
        <p:nvSpPr>
          <p:cNvPr id="997" name="Google Shape;997;g117d76a63f7_0_50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117d76a63f7_0_51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5" name="Google Shape;1005;g117d76a63f7_0_517: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400"/>
              <a:t>Taking </a:t>
            </a:r>
            <a:r>
              <a:rPr i="1" lang="en-GB" sz="1400"/>
              <a:t>ethics</a:t>
            </a:r>
            <a:r>
              <a:rPr lang="en-GB" sz="1400"/>
              <a:t> as the study of what behaviours are right and what behaviours are wrong, ethical research highlights </a:t>
            </a:r>
            <a:r>
              <a:rPr i="1" lang="en-GB" sz="1400"/>
              <a:t>actions we take in research</a:t>
            </a:r>
            <a:r>
              <a:rPr lang="en-GB" sz="1400"/>
              <a:t>.</a:t>
            </a:r>
            <a:endParaRPr sz="1400"/>
          </a:p>
        </p:txBody>
      </p:sp>
      <p:sp>
        <p:nvSpPr>
          <p:cNvPr id="1006" name="Google Shape;1006;g117d76a63f7_0_517: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117d76a63f7_0_52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4" name="Google Shape;1014;g117d76a63f7_0_525: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400"/>
              <a:t>This is an example from a famous academic paper by Harvard professors, Carman Reinhart and Ken Rogoff that was often used to make the case for austerity cuts (budget reduction, public tax increase) at the time of economic crisis (to deal with global recession) contains major errors. </a:t>
            </a:r>
            <a:endParaRPr sz="1400"/>
          </a:p>
          <a:p>
            <a:pPr indent="-228600" lvl="0" marL="457200" marR="0" rtl="0" algn="l">
              <a:lnSpc>
                <a:spcPct val="100000"/>
              </a:lnSpc>
              <a:spcBef>
                <a:spcPts val="360"/>
              </a:spcBef>
              <a:spcAft>
                <a:spcPts val="0"/>
              </a:spcAft>
              <a:buSzPts val="1400"/>
              <a:buNone/>
            </a:pPr>
            <a:r>
              <a:rPr lang="en-GB" sz="1400"/>
              <a:t>Thomas Herndon, a phd student back in 2013, but now a professor was looking at this paper with an intention to replicate the findings. After several failed attempts he got in touch with the author requesting for the original data, which they shared in an excel sheet. He immediately found out</a:t>
            </a:r>
            <a:endParaRPr sz="1400"/>
          </a:p>
          <a:p>
            <a:pPr indent="-317500" lvl="0" marL="457200" rtl="0" algn="l">
              <a:lnSpc>
                <a:spcPct val="115000"/>
              </a:lnSpc>
              <a:spcBef>
                <a:spcPts val="1200"/>
              </a:spcBef>
              <a:spcAft>
                <a:spcPts val="0"/>
              </a:spcAft>
              <a:buClr>
                <a:schemeClr val="dk1"/>
              </a:buClr>
              <a:buSzPts val="1400"/>
              <a:buChar char="●"/>
            </a:pPr>
            <a:r>
              <a:rPr lang="en-GB" sz="1400">
                <a:solidFill>
                  <a:schemeClr val="dk1"/>
                </a:solidFill>
              </a:rPr>
              <a:t>The authors had accidentally only included 15 of the 20 countries under analysis in their key calculation (having excluded Australia, Austria, Belgium, Canada and Denmark);</a:t>
            </a:r>
            <a:r>
              <a:rPr baseline="30000" lang="en-GB" sz="1400" u="sng">
                <a:solidFill>
                  <a:schemeClr val="hlink"/>
                </a:solidFill>
                <a:hlinkClick r:id="rId2"/>
              </a:rPr>
              <a:t>[4]</a:t>
            </a:r>
            <a:endParaRPr baseline="30000" sz="1400" u="sng">
              <a:solidFill>
                <a:schemeClr val="hlink"/>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For some countries, some data was missing;</a:t>
            </a:r>
            <a:r>
              <a:rPr baseline="30000" lang="en-GB" sz="1400" u="sng">
                <a:solidFill>
                  <a:schemeClr val="hlink"/>
                </a:solidFill>
                <a:hlinkClick r:id="rId3"/>
              </a:rPr>
              <a:t>[4]</a:t>
            </a:r>
            <a:endParaRPr baseline="30000" sz="1400" u="sng">
              <a:solidFill>
                <a:schemeClr val="hlink"/>
              </a:solidFill>
            </a:endParaRPr>
          </a:p>
          <a:p>
            <a:pPr indent="-228600" lvl="0" marL="457200" marR="0" rtl="0" algn="l">
              <a:lnSpc>
                <a:spcPct val="100000"/>
              </a:lnSpc>
              <a:spcBef>
                <a:spcPts val="1200"/>
              </a:spcBef>
              <a:spcAft>
                <a:spcPts val="0"/>
              </a:spcAft>
              <a:buSzPts val="1400"/>
              <a:buNone/>
            </a:pPr>
            <a:r>
              <a:rPr lang="en-GB" sz="1400"/>
              <a:t>High debt is correlated with somewhat lower growth, but the relationship is much gentler and there are lots of exceptions to the rule.</a:t>
            </a:r>
            <a:endParaRPr sz="1400"/>
          </a:p>
        </p:txBody>
      </p:sp>
      <p:sp>
        <p:nvSpPr>
          <p:cNvPr id="1015" name="Google Shape;1015;g117d76a63f7_0_52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117d76a63f7_0_53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g117d76a63f7_0_53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500"/>
              <a:t>In our opinion, low model reproducibility stems mostly from authors' omitting to provide crucial information in scientific papers and we stress that sharing all computer code and data is not a solution. </a:t>
            </a:r>
            <a:endParaRPr sz="1500"/>
          </a:p>
          <a:p>
            <a:pPr indent="-228600" lvl="0" marL="457200" marR="0" rtl="0" algn="l">
              <a:lnSpc>
                <a:spcPct val="100000"/>
              </a:lnSpc>
              <a:spcBef>
                <a:spcPts val="360"/>
              </a:spcBef>
              <a:spcAft>
                <a:spcPts val="0"/>
              </a:spcAft>
              <a:buSzPts val="1400"/>
              <a:buNone/>
            </a:pPr>
            <a:r>
              <a:t/>
            </a:r>
            <a:endParaRPr sz="1500"/>
          </a:p>
          <a:p>
            <a:pPr indent="-228600" lvl="0" marL="457200" marR="0" rtl="0" algn="l">
              <a:lnSpc>
                <a:spcPct val="100000"/>
              </a:lnSpc>
              <a:spcBef>
                <a:spcPts val="360"/>
              </a:spcBef>
              <a:spcAft>
                <a:spcPts val="0"/>
              </a:spcAft>
              <a:buSzPts val="1400"/>
              <a:buNone/>
            </a:pPr>
            <a:r>
              <a:rPr lang="en-GB" sz="1500"/>
              <a:t>Author said that “We are grateful to Herndon et al. for the careful attention. We will redouble our efforts to avoid such errors in the future.”</a:t>
            </a:r>
            <a:endParaRPr sz="1500"/>
          </a:p>
          <a:p>
            <a:pPr indent="-228600" lvl="0" marL="457200" marR="0" rtl="0" algn="l">
              <a:lnSpc>
                <a:spcPct val="100000"/>
              </a:lnSpc>
              <a:spcBef>
                <a:spcPts val="360"/>
              </a:spcBef>
              <a:spcAft>
                <a:spcPts val="0"/>
              </a:spcAft>
              <a:buSzPts val="1400"/>
              <a:buNone/>
            </a:pPr>
            <a:r>
              <a:t/>
            </a:r>
            <a:endParaRPr sz="1500"/>
          </a:p>
          <a:p>
            <a:pPr indent="-228600" lvl="0" marL="457200" marR="0" rtl="0" algn="l">
              <a:lnSpc>
                <a:spcPct val="100000"/>
              </a:lnSpc>
              <a:spcBef>
                <a:spcPts val="360"/>
              </a:spcBef>
              <a:spcAft>
                <a:spcPts val="0"/>
              </a:spcAft>
              <a:buSzPts val="1400"/>
              <a:buNone/>
            </a:pPr>
            <a:r>
              <a:rPr lang="en-GB" sz="1500"/>
              <a:t>How people think about the world, especially people in power, eventually affects how the world works</a:t>
            </a:r>
            <a:endParaRPr sz="1500"/>
          </a:p>
        </p:txBody>
      </p:sp>
      <p:sp>
        <p:nvSpPr>
          <p:cNvPr id="1025" name="Google Shape;1025;g117d76a63f7_0_53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117d76a63f7_0_54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4" name="Google Shape;1034;g117d76a63f7_0_54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500"/>
              <a:t>Ivermectin grabbed attention in April 2020, when scientists were throwing every already-approved drug they could at the coronavirus. Researchers in Australia had noted that high doses of ivermectin could stop the virus from replicating in cells</a:t>
            </a:r>
            <a:r>
              <a:rPr baseline="30000" lang="en-GB" sz="1500" u="sng">
                <a:solidFill>
                  <a:schemeClr val="hlink"/>
                </a:solidFill>
                <a:hlinkClick r:id="rId2"/>
              </a:rPr>
              <a:t>1</a:t>
            </a:r>
            <a:r>
              <a:rPr lang="en-GB" sz="1500"/>
              <a:t>. Shortly afterwards, a preprint appeared online that suggested the drug could reduce coronavirus-related deaths in people.</a:t>
            </a:r>
            <a:endParaRPr sz="1500"/>
          </a:p>
          <a:p>
            <a:pPr indent="-228600" lvl="0" marL="457200" marR="0" rtl="0" algn="l">
              <a:lnSpc>
                <a:spcPct val="100000"/>
              </a:lnSpc>
              <a:spcBef>
                <a:spcPts val="360"/>
              </a:spcBef>
              <a:spcAft>
                <a:spcPts val="0"/>
              </a:spcAft>
              <a:buSzPts val="1400"/>
              <a:buNone/>
            </a:pPr>
            <a:r>
              <a:t/>
            </a:r>
            <a:endParaRPr sz="1500"/>
          </a:p>
          <a:p>
            <a:pPr indent="-228600" lvl="0" marL="457200" marR="0" rtl="0" algn="l">
              <a:lnSpc>
                <a:spcPct val="100000"/>
              </a:lnSpc>
              <a:spcBef>
                <a:spcPts val="360"/>
              </a:spcBef>
              <a:spcAft>
                <a:spcPts val="0"/>
              </a:spcAft>
              <a:buSzPts val="1400"/>
              <a:buNone/>
            </a:pPr>
            <a:r>
              <a:rPr lang="en-GB" sz="1500"/>
              <a:t>The paper’s irregularities came to light when Jack Lawrence, a master’s student at the University of London, was reading it for a class assignment and noticed that some phrases were identical to those in other published work. When he contacted researchers who specialize in detecting fraud in scientific publications, they found other causes for concern, including dozens of patient records that seemed to be duplicates, inconsistencies between the raw data and the information in the paper, patients whose records indicate they died before the study’s start date, and numbers that seemed to be too consistent to have occurred by chance.</a:t>
            </a:r>
            <a:endParaRPr sz="1500"/>
          </a:p>
          <a:p>
            <a:pPr indent="-228600" lvl="0" marL="457200" marR="0" rtl="0" algn="l">
              <a:lnSpc>
                <a:spcPct val="100000"/>
              </a:lnSpc>
              <a:spcBef>
                <a:spcPts val="360"/>
              </a:spcBef>
              <a:spcAft>
                <a:spcPts val="0"/>
              </a:spcAft>
              <a:buSzPts val="1400"/>
              <a:buNone/>
            </a:pPr>
            <a:r>
              <a:t/>
            </a:r>
            <a:endParaRPr sz="1500"/>
          </a:p>
          <a:p>
            <a:pPr indent="-228600" lvl="0" marL="457200" marR="0" rtl="0" algn="l">
              <a:lnSpc>
                <a:spcPct val="100000"/>
              </a:lnSpc>
              <a:spcBef>
                <a:spcPts val="360"/>
              </a:spcBef>
              <a:spcAft>
                <a:spcPts val="0"/>
              </a:spcAft>
              <a:buSzPts val="1400"/>
              <a:buNone/>
            </a:pPr>
            <a:r>
              <a:rPr lang="en-GB" sz="1500"/>
              <a:t>The eagerness to use the treatment only grew as the virus spread aggressively throughout Latin America. The problem is when non-evidence-based public policies are made.</a:t>
            </a:r>
            <a:endParaRPr sz="1500"/>
          </a:p>
        </p:txBody>
      </p:sp>
      <p:sp>
        <p:nvSpPr>
          <p:cNvPr id="1035" name="Google Shape;1035;g117d76a63f7_0_54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117d76a63f7_0_55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4" name="Google Shape;1044;g117d76a63f7_0_55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u="sng">
                <a:solidFill>
                  <a:schemeClr val="hlink"/>
                </a:solidFill>
                <a:hlinkClick r:id="rId2"/>
              </a:rPr>
              <a:t>https://www.ncbi.nlm.nih.gov/pmc/articles/PMC4831566/</a:t>
            </a:r>
            <a:endParaRPr i="1"/>
          </a:p>
          <a:p>
            <a:pPr indent="-228600" lvl="0" marL="457200" marR="0" rtl="0" algn="l">
              <a:lnSpc>
                <a:spcPct val="100000"/>
              </a:lnSpc>
              <a:spcBef>
                <a:spcPts val="360"/>
              </a:spcBef>
              <a:spcAft>
                <a:spcPts val="0"/>
              </a:spcAft>
              <a:buSzPts val="1400"/>
              <a:buNone/>
            </a:pPr>
            <a:r>
              <a:t/>
            </a:r>
            <a:endParaRPr/>
          </a:p>
          <a:p>
            <a:pPr indent="-228600" lvl="0" marL="457200" marR="0" rtl="0" algn="l">
              <a:lnSpc>
                <a:spcPct val="100000"/>
              </a:lnSpc>
              <a:spcBef>
                <a:spcPts val="360"/>
              </a:spcBef>
              <a:spcAft>
                <a:spcPts val="0"/>
              </a:spcAft>
              <a:buSzPts val="1400"/>
              <a:buNone/>
            </a:pPr>
            <a:r>
              <a:rPr lang="en-GB" sz="1400"/>
              <a:t>So we can avoid publishing mistakes through the usual peer review system so although I advocate for the use of pre-printing to increase the accessibility and transparency of research, pre-prints should always be viewed with caution, whoever releases them. </a:t>
            </a:r>
            <a:endParaRPr sz="1400"/>
          </a:p>
          <a:p>
            <a:pPr indent="-228600" lvl="0" marL="457200" marR="0" rtl="0" algn="l">
              <a:lnSpc>
                <a:spcPct val="100000"/>
              </a:lnSpc>
              <a:spcBef>
                <a:spcPts val="360"/>
              </a:spcBef>
              <a:spcAft>
                <a:spcPts val="0"/>
              </a:spcAft>
              <a:buSzPts val="1400"/>
              <a:buNone/>
            </a:pPr>
            <a:r>
              <a:t/>
            </a:r>
            <a:endParaRPr sz="1400"/>
          </a:p>
          <a:p>
            <a:pPr indent="-228600" lvl="0" marL="457200" marR="0" rtl="0" algn="l">
              <a:lnSpc>
                <a:spcPct val="100000"/>
              </a:lnSpc>
              <a:spcBef>
                <a:spcPts val="360"/>
              </a:spcBef>
              <a:spcAft>
                <a:spcPts val="0"/>
              </a:spcAft>
              <a:buSzPts val="1400"/>
              <a:buNone/>
            </a:pPr>
            <a:r>
              <a:rPr lang="en-GB" sz="1400"/>
              <a:t>But we think there is a better way of doing scientific research and that is to think carefully about your experiments, project design and work transparently to enable open, ethical and reproducible research.</a:t>
            </a:r>
            <a:endParaRPr sz="1400"/>
          </a:p>
        </p:txBody>
      </p:sp>
      <p:sp>
        <p:nvSpPr>
          <p:cNvPr id="1045" name="Google Shape;1045;g117d76a63f7_0_55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117d76a63f7_0_192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4" name="Google Shape;1054;g117d76a63f7_0_192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u="sng">
                <a:solidFill>
                  <a:schemeClr val="hlink"/>
                </a:solidFill>
                <a:hlinkClick r:id="rId2"/>
              </a:rPr>
              <a:t>https://www.ncbi.nlm.nih.gov/pmc/articles/PMC4831566/</a:t>
            </a:r>
            <a:endParaRPr i="1"/>
          </a:p>
          <a:p>
            <a:pPr indent="-228600" lvl="0" marL="457200" marR="0" rtl="0" algn="l">
              <a:lnSpc>
                <a:spcPct val="100000"/>
              </a:lnSpc>
              <a:spcBef>
                <a:spcPts val="360"/>
              </a:spcBef>
              <a:spcAft>
                <a:spcPts val="0"/>
              </a:spcAft>
              <a:buSzPts val="1400"/>
              <a:buNone/>
            </a:pPr>
            <a:r>
              <a:t/>
            </a:r>
            <a:endParaRPr i="1"/>
          </a:p>
          <a:p>
            <a:pPr indent="-228600" lvl="0" marL="457200" marR="0" rtl="0" algn="l">
              <a:lnSpc>
                <a:spcPct val="100000"/>
              </a:lnSpc>
              <a:spcBef>
                <a:spcPts val="360"/>
              </a:spcBef>
              <a:spcAft>
                <a:spcPts val="0"/>
              </a:spcAft>
              <a:buSzPts val="1400"/>
              <a:buNone/>
            </a:pPr>
            <a:r>
              <a:rPr lang="en-GB" sz="1400"/>
              <a:t> So what we want is to avoid error before the harm occurs and to avoid:</a:t>
            </a:r>
            <a:endParaRPr sz="1400"/>
          </a:p>
          <a:p>
            <a:pPr indent="-228600" lvl="0" marL="457200" marR="0" rtl="0" algn="l">
              <a:lnSpc>
                <a:spcPct val="100000"/>
              </a:lnSpc>
              <a:spcBef>
                <a:spcPts val="360"/>
              </a:spcBef>
              <a:spcAft>
                <a:spcPts val="0"/>
              </a:spcAft>
              <a:buSzPts val="1400"/>
              <a:buNone/>
            </a:pPr>
            <a:r>
              <a:rPr lang="en-GB" sz="1400"/>
              <a:t>1 Mistake research design or analysis process - we can do high quality project design for open, FAIR and reproducible research</a:t>
            </a:r>
            <a:endParaRPr sz="1400"/>
          </a:p>
        </p:txBody>
      </p:sp>
      <p:sp>
        <p:nvSpPr>
          <p:cNvPr id="1055" name="Google Shape;1055;g117d76a63f7_0_192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11774a82b4a_0_278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3" name="Google Shape;1063;g11774a82b4a_0_2785: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u="sng">
                <a:solidFill>
                  <a:schemeClr val="hlink"/>
                </a:solidFill>
                <a:hlinkClick r:id="rId2"/>
              </a:rPr>
              <a:t>https://www.ncbi.nlm.nih.gov/pmc/articles/PMC4831566/</a:t>
            </a:r>
            <a:endParaRPr i="1"/>
          </a:p>
          <a:p>
            <a:pPr indent="-228600" lvl="0" marL="457200" marR="0" rtl="0" algn="l">
              <a:lnSpc>
                <a:spcPct val="100000"/>
              </a:lnSpc>
              <a:spcBef>
                <a:spcPts val="360"/>
              </a:spcBef>
              <a:spcAft>
                <a:spcPts val="0"/>
              </a:spcAft>
              <a:buSzPts val="1400"/>
              <a:buNone/>
            </a:pPr>
            <a:r>
              <a:t/>
            </a:r>
            <a:endParaRPr i="1"/>
          </a:p>
          <a:p>
            <a:pPr indent="-228600" lvl="0" marL="457200" rtl="0" algn="l">
              <a:spcBef>
                <a:spcPts val="360"/>
              </a:spcBef>
              <a:spcAft>
                <a:spcPts val="0"/>
              </a:spcAft>
              <a:buClr>
                <a:schemeClr val="dk1"/>
              </a:buClr>
              <a:buSzPts val="1400"/>
              <a:buFont typeface="Arial"/>
              <a:buNone/>
            </a:pPr>
            <a:r>
              <a:rPr lang="en-GB" sz="1400">
                <a:solidFill>
                  <a:schemeClr val="dk1"/>
                </a:solidFill>
              </a:rPr>
              <a:t>So what we want is to avoid error before the harm occurs and to avoid:</a:t>
            </a:r>
            <a:endParaRPr sz="1400">
              <a:solidFill>
                <a:schemeClr val="dk1"/>
              </a:solidFill>
            </a:endParaRPr>
          </a:p>
          <a:p>
            <a:pPr indent="-228600" lvl="0" marL="457200" rtl="0" algn="l">
              <a:spcBef>
                <a:spcPts val="360"/>
              </a:spcBef>
              <a:spcAft>
                <a:spcPts val="0"/>
              </a:spcAft>
              <a:buClr>
                <a:schemeClr val="dk1"/>
              </a:buClr>
              <a:buSzPts val="1400"/>
              <a:buFont typeface="Arial"/>
              <a:buNone/>
            </a:pPr>
            <a:r>
              <a:rPr lang="en-GB" sz="1400">
                <a:solidFill>
                  <a:schemeClr val="dk1"/>
                </a:solidFill>
              </a:rPr>
              <a:t>1 Mistake research design or analysis process - we can do high quality project design for open, FAIR and reproducible research</a:t>
            </a:r>
            <a:endParaRPr sz="1400">
              <a:solidFill>
                <a:schemeClr val="dk1"/>
              </a:solidFill>
            </a:endParaRPr>
          </a:p>
          <a:p>
            <a:pPr indent="-228600" lvl="0" marL="457200" marR="0" rtl="0" algn="l">
              <a:lnSpc>
                <a:spcPct val="100000"/>
              </a:lnSpc>
              <a:spcBef>
                <a:spcPts val="360"/>
              </a:spcBef>
              <a:spcAft>
                <a:spcPts val="0"/>
              </a:spcAft>
              <a:buSzPts val="1400"/>
              <a:buNone/>
            </a:pPr>
            <a:r>
              <a:rPr lang="en-GB" sz="1400"/>
              <a:t>2. To avoid the wrong choices of tools and methods - we can employ version control in our data management to aid collaboration and transparency of our research</a:t>
            </a:r>
            <a:endParaRPr sz="1400"/>
          </a:p>
          <a:p>
            <a:pPr indent="-228600" lvl="0" marL="457200" marR="0" rtl="0" algn="l">
              <a:lnSpc>
                <a:spcPct val="100000"/>
              </a:lnSpc>
              <a:spcBef>
                <a:spcPts val="360"/>
              </a:spcBef>
              <a:spcAft>
                <a:spcPts val="0"/>
              </a:spcAft>
              <a:buSzPts val="1400"/>
              <a:buNone/>
            </a:pPr>
            <a:r>
              <a:rPr lang="en-GB" sz="1400"/>
              <a:t> </a:t>
            </a:r>
            <a:endParaRPr sz="1400"/>
          </a:p>
        </p:txBody>
      </p:sp>
      <p:sp>
        <p:nvSpPr>
          <p:cNvPr id="1064" name="Google Shape;1064;g11774a82b4a_0_278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11774a82b4a_0_279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2" name="Google Shape;1072;g11774a82b4a_0_279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u="sng">
                <a:solidFill>
                  <a:schemeClr val="hlink"/>
                </a:solidFill>
                <a:hlinkClick r:id="rId2"/>
              </a:rPr>
              <a:t>https://www.ncbi.nlm.nih.gov/pmc/articles/PMC4831566/</a:t>
            </a:r>
            <a:endParaRPr i="1"/>
          </a:p>
          <a:p>
            <a:pPr indent="-228600" lvl="0" marL="457200" marR="0" rtl="0" algn="l">
              <a:lnSpc>
                <a:spcPct val="100000"/>
              </a:lnSpc>
              <a:spcBef>
                <a:spcPts val="360"/>
              </a:spcBef>
              <a:spcAft>
                <a:spcPts val="0"/>
              </a:spcAft>
              <a:buSzPts val="1400"/>
              <a:buNone/>
            </a:pPr>
            <a:r>
              <a:t/>
            </a:r>
            <a:endParaRPr/>
          </a:p>
          <a:p>
            <a:pPr indent="-228600" lvl="0" marL="457200" rtl="0" algn="l">
              <a:spcBef>
                <a:spcPts val="360"/>
              </a:spcBef>
              <a:spcAft>
                <a:spcPts val="0"/>
              </a:spcAft>
              <a:buClr>
                <a:schemeClr val="dk1"/>
              </a:buClr>
              <a:buSzPts val="1400"/>
              <a:buFont typeface="Arial"/>
              <a:buNone/>
            </a:pPr>
            <a:r>
              <a:rPr lang="en-GB" sz="1400">
                <a:solidFill>
                  <a:schemeClr val="dk1"/>
                </a:solidFill>
              </a:rPr>
              <a:t>So what we want is to avoid error before the harm occurs and to avoid:</a:t>
            </a:r>
            <a:endParaRPr sz="1400">
              <a:solidFill>
                <a:schemeClr val="dk1"/>
              </a:solidFill>
            </a:endParaRPr>
          </a:p>
          <a:p>
            <a:pPr indent="-228600" lvl="0" marL="457200" rtl="0" algn="l">
              <a:spcBef>
                <a:spcPts val="360"/>
              </a:spcBef>
              <a:spcAft>
                <a:spcPts val="0"/>
              </a:spcAft>
              <a:buClr>
                <a:schemeClr val="dk1"/>
              </a:buClr>
              <a:buSzPts val="1400"/>
              <a:buFont typeface="Arial"/>
              <a:buNone/>
            </a:pPr>
            <a:r>
              <a:rPr lang="en-GB" sz="1400">
                <a:solidFill>
                  <a:schemeClr val="dk1"/>
                </a:solidFill>
              </a:rPr>
              <a:t>1 Mistake research design or analysis process - we can do high quality project design for open, FAIR and reproducible research</a:t>
            </a:r>
            <a:endParaRPr sz="1400">
              <a:solidFill>
                <a:schemeClr val="dk1"/>
              </a:solidFill>
            </a:endParaRPr>
          </a:p>
          <a:p>
            <a:pPr indent="-228600" lvl="0" marL="457200" rtl="0" algn="l">
              <a:spcBef>
                <a:spcPts val="360"/>
              </a:spcBef>
              <a:spcAft>
                <a:spcPts val="0"/>
              </a:spcAft>
              <a:buClr>
                <a:schemeClr val="dk1"/>
              </a:buClr>
              <a:buSzPts val="1400"/>
              <a:buFont typeface="Arial"/>
              <a:buNone/>
            </a:pPr>
            <a:r>
              <a:rPr lang="en-GB" sz="1400">
                <a:solidFill>
                  <a:schemeClr val="dk1"/>
                </a:solidFill>
              </a:rPr>
              <a:t>2. To avoid the wrong choices of tools and methods - we can employ version control in our data management to aid collaboration and transparency of our research</a:t>
            </a:r>
            <a:endParaRPr sz="1400">
              <a:solidFill>
                <a:schemeClr val="dk1"/>
              </a:solidFill>
            </a:endParaRPr>
          </a:p>
          <a:p>
            <a:pPr indent="-228600" lvl="0" marL="457200" rtl="0" algn="l">
              <a:spcBef>
                <a:spcPts val="360"/>
              </a:spcBef>
              <a:spcAft>
                <a:spcPts val="0"/>
              </a:spcAft>
              <a:buClr>
                <a:schemeClr val="dk1"/>
              </a:buClr>
              <a:buSzPts val="1400"/>
              <a:buFont typeface="Arial"/>
              <a:buNone/>
            </a:pPr>
            <a:r>
              <a:rPr lang="en-GB" sz="1400">
                <a:solidFill>
                  <a:schemeClr val="dk1"/>
                </a:solidFill>
              </a:rPr>
              <a:t>3. And thirdly, we can make sure we have a high level of technical understand and background to the research we are doing - we won’t cover this today.  </a:t>
            </a:r>
            <a:endParaRPr sz="1400">
              <a:solidFill>
                <a:schemeClr val="dk1"/>
              </a:solidFill>
            </a:endParaRPr>
          </a:p>
          <a:p>
            <a:pPr indent="-228600" lvl="0" marL="457200" marR="0" rtl="0" algn="l">
              <a:lnSpc>
                <a:spcPct val="100000"/>
              </a:lnSpc>
              <a:spcBef>
                <a:spcPts val="360"/>
              </a:spcBef>
              <a:spcAft>
                <a:spcPts val="0"/>
              </a:spcAft>
              <a:buSzPts val="1400"/>
              <a:buNone/>
            </a:pPr>
            <a:r>
              <a:t/>
            </a:r>
            <a:endParaRPr/>
          </a:p>
        </p:txBody>
      </p:sp>
      <p:sp>
        <p:nvSpPr>
          <p:cNvPr id="1073" name="Google Shape;1073;g11774a82b4a_0_279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1174bf6129e_0_1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1174bf6129e_0_1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So what we are going to cover is </a:t>
            </a:r>
            <a:r>
              <a:rPr lang="en-GB" sz="1400"/>
              <a:t>how you can do reproducible, open and fair research</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Starting with what these terms means and then starting to look at how you can practices this type of research. </a:t>
            </a:r>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11774a82b4a_0_3683: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So let’s start with reproducibility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Think about all the research that is wasted because we don’t fully </a:t>
            </a:r>
            <a:r>
              <a:rPr lang="en-GB" sz="1400"/>
              <a:t>understand</a:t>
            </a:r>
            <a:r>
              <a:rPr lang="en-GB" sz="1400"/>
              <a:t> how it was done, you could never </a:t>
            </a:r>
            <a:r>
              <a:rPr lang="en-GB" sz="1400"/>
              <a:t>build</a:t>
            </a:r>
            <a:r>
              <a:rPr lang="en-GB" sz="1400"/>
              <a:t> on this type of research. </a:t>
            </a:r>
            <a:endParaRPr sz="1400"/>
          </a:p>
        </p:txBody>
      </p:sp>
      <p:sp>
        <p:nvSpPr>
          <p:cNvPr id="1088" name="Google Shape;1088;g11774a82b4a_0_368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11774a82b4a_0_369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g11774a82b4a_0_3690: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400">
                <a:solidFill>
                  <a:schemeClr val="dk1"/>
                </a:solidFill>
              </a:rPr>
              <a:t>So what is reproducible research? - I have borrowed the definition from The Turing Way - which is a guide to reproducible research - they state that reproducible research is work that can be independently recreated from the same data and the same code that the original team used.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As you can see here it is distinct from replication that involves using different data but the same analysis and also different from robust that uses both different data and analysis to address the same question.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These words are often used in different ways in different disciplines and also can be used interchangeably so it’s worth thinking about what you are trying to achieve in your own research.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SzPts val="1100"/>
              <a:buNone/>
            </a:pPr>
            <a:r>
              <a:rPr lang="en-GB" sz="1400">
                <a:solidFill>
                  <a:schemeClr val="dk1"/>
                </a:solidFill>
              </a:rPr>
              <a:t>Really the idea is to make every stage of your research transparent so that other researchers could reproduce or replicate any part of it.  </a:t>
            </a:r>
            <a:endParaRPr/>
          </a:p>
        </p:txBody>
      </p:sp>
      <p:sp>
        <p:nvSpPr>
          <p:cNvPr id="1097" name="Google Shape;1097;g11774a82b4a_0_369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11774a82b4a_0_369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6" name="Google Shape;1106;g11774a82b4a_0_3699: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360"/>
              </a:spcBef>
              <a:spcAft>
                <a:spcPts val="0"/>
              </a:spcAft>
              <a:buSzPts val="1400"/>
              <a:buNone/>
            </a:pPr>
            <a:r>
              <a:rPr lang="en-GB" sz="1600">
                <a:solidFill>
                  <a:schemeClr val="dk1"/>
                </a:solidFill>
                <a:latin typeface="Arial"/>
                <a:ea typeface="Arial"/>
                <a:cs typeface="Arial"/>
                <a:sym typeface="Arial"/>
              </a:rPr>
              <a:t>It starts right when you have a research idea. You want to communicate with others, plan and design your work. Then you will describe your protocol and collect data sets. Then, you start processing and wrangling your data, conduct your studies and analysis, publishing your data, and other research components so everybody can access it. Then comes the archiving that can ensure that your data is reusable, meaning, that someone else can go through this whole process of reproducing or building upon your work.</a:t>
            </a:r>
            <a:endParaRPr sz="1500"/>
          </a:p>
          <a:p>
            <a:pPr indent="-228600" lvl="0" marL="457200" rtl="0" algn="l">
              <a:lnSpc>
                <a:spcPct val="100000"/>
              </a:lnSpc>
              <a:spcBef>
                <a:spcPts val="360"/>
              </a:spcBef>
              <a:spcAft>
                <a:spcPts val="0"/>
              </a:spcAft>
              <a:buSzPts val="1400"/>
              <a:buNone/>
            </a:pPr>
            <a:r>
              <a:rPr lang="en-GB" sz="1600">
                <a:solidFill>
                  <a:schemeClr val="dk1"/>
                </a:solidFill>
                <a:latin typeface="Arial"/>
                <a:ea typeface="Arial"/>
                <a:cs typeface="Arial"/>
                <a:sym typeface="Arial"/>
              </a:rPr>
              <a:t>That's quite an overwhelming process and we will </a:t>
            </a:r>
            <a:r>
              <a:rPr lang="en-GB" sz="1600">
                <a:solidFill>
                  <a:schemeClr val="dk1"/>
                </a:solidFill>
              </a:rPr>
              <a:t>talk about it more later</a:t>
            </a:r>
            <a:r>
              <a:rPr lang="en-GB" sz="1600">
                <a:solidFill>
                  <a:schemeClr val="dk1"/>
                </a:solidFill>
                <a:latin typeface="Arial"/>
                <a:ea typeface="Arial"/>
                <a:cs typeface="Arial"/>
                <a:sym typeface="Arial"/>
              </a:rPr>
              <a:t>.</a:t>
            </a:r>
            <a:endParaRPr sz="1500"/>
          </a:p>
          <a:p>
            <a:pPr indent="-228600" lvl="0" marL="457200" rtl="0" algn="l">
              <a:lnSpc>
                <a:spcPct val="100000"/>
              </a:lnSpc>
              <a:spcBef>
                <a:spcPts val="360"/>
              </a:spcBef>
              <a:spcAft>
                <a:spcPts val="0"/>
              </a:spcAft>
              <a:buSzPts val="1400"/>
              <a:buNone/>
            </a:pPr>
            <a:r>
              <a:t/>
            </a:r>
            <a:endParaRPr sz="1600">
              <a:solidFill>
                <a:schemeClr val="dk1"/>
              </a:solidFill>
              <a:latin typeface="Arial"/>
              <a:ea typeface="Arial"/>
              <a:cs typeface="Arial"/>
              <a:sym typeface="Arial"/>
            </a:endParaRPr>
          </a:p>
        </p:txBody>
      </p:sp>
      <p:sp>
        <p:nvSpPr>
          <p:cNvPr id="1107" name="Google Shape;1107;g11774a82b4a_0_369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11774a82b4a_0_4951: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highlight>
                  <a:schemeClr val="lt1"/>
                </a:highlight>
              </a:rPr>
              <a:t>I think it is important to think more about why you would want to do reproducible </a:t>
            </a:r>
            <a:r>
              <a:rPr lang="en-GB" sz="1300">
                <a:solidFill>
                  <a:schemeClr val="dk1"/>
                </a:solidFill>
                <a:highlight>
                  <a:schemeClr val="lt1"/>
                </a:highlight>
              </a:rPr>
              <a:t>research</a:t>
            </a:r>
            <a:r>
              <a:rPr lang="en-GB" sz="1300">
                <a:solidFill>
                  <a:schemeClr val="dk1"/>
                </a:solidFill>
                <a:highlight>
                  <a:schemeClr val="lt1"/>
                </a:highlight>
              </a:rPr>
              <a:t> so there are many benefits for you, the </a:t>
            </a:r>
            <a:r>
              <a:rPr lang="en-GB" sz="1300">
                <a:solidFill>
                  <a:schemeClr val="dk1"/>
                </a:solidFill>
                <a:highlight>
                  <a:schemeClr val="lt1"/>
                </a:highlight>
              </a:rPr>
              <a:t>scientific</a:t>
            </a:r>
            <a:r>
              <a:rPr lang="en-GB" sz="1300">
                <a:solidFill>
                  <a:schemeClr val="dk1"/>
                </a:solidFill>
                <a:highlight>
                  <a:schemeClr val="lt1"/>
                </a:highlight>
              </a:rPr>
              <a:t> community and wider public:</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highlight>
                  <a:schemeClr val="lt1"/>
                </a:highlight>
              </a:rPr>
              <a:t>There are many benefits in doing reproducible research:</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b="1" lang="en-GB" sz="1300">
                <a:solidFill>
                  <a:schemeClr val="dk1"/>
                </a:solidFill>
                <a:highlight>
                  <a:schemeClr val="lt1"/>
                </a:highlight>
              </a:rPr>
              <a:t>Tracking the history of your research</a:t>
            </a:r>
            <a:r>
              <a:rPr lang="en-GB" sz="1300">
                <a:solidFill>
                  <a:schemeClr val="dk1"/>
                </a:solidFill>
                <a:highlight>
                  <a:schemeClr val="lt1"/>
                </a:highlight>
              </a:rPr>
              <a:t> – this includes data, tools, methods, codes and documentation used in the project. This ensures research sustainability, fair acknowledgement of contributors and maximum usefulness to others. For me, keeping thorough records of what I am doing helps me to remember where to start when I’ve had a break from a certain research activity.</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b="1" lang="en-GB" sz="1300">
                <a:solidFill>
                  <a:schemeClr val="dk1"/>
                </a:solidFill>
                <a:highlight>
                  <a:schemeClr val="lt1"/>
                </a:highlight>
              </a:rPr>
              <a:t>To facilitate collaboration and the review process</a:t>
            </a:r>
            <a:r>
              <a:rPr lang="en-GB" sz="1300">
                <a:solidFill>
                  <a:schemeClr val="dk1"/>
                </a:solidFill>
                <a:highlight>
                  <a:schemeClr val="lt1"/>
                </a:highlight>
              </a:rPr>
              <a:t> – reproducible workflows enable other researchers and reviewers to have full access to all the different parts of the project that are necessary for validation of the research outcomes. This means that you will publish validated research and avoid misinformation.</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b="1" lang="en-GB" sz="1300">
                <a:solidFill>
                  <a:schemeClr val="dk1"/>
                </a:solidFill>
                <a:highlight>
                  <a:schemeClr val="lt1"/>
                </a:highlight>
              </a:rPr>
              <a:t>Write papers and other research outputs efficiently</a:t>
            </a:r>
            <a:r>
              <a:rPr lang="en-GB" sz="1300">
                <a:solidFill>
                  <a:schemeClr val="dk1"/>
                </a:solidFill>
                <a:highlight>
                  <a:schemeClr val="lt1"/>
                </a:highlight>
              </a:rPr>
              <a:t> – documenting the project throughout will make writing up easier and you are likely to already meet the highest-level journal guidelines for availability of datasets and metadata. I am structuring my projects to be reproducible from the outset so I am building a research compendium as I go along.</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b="1" lang="en-GB" sz="1300">
                <a:solidFill>
                  <a:schemeClr val="dk1"/>
                </a:solidFill>
                <a:highlight>
                  <a:schemeClr val="lt1"/>
                </a:highlight>
              </a:rPr>
              <a:t>Credit work fairly</a:t>
            </a:r>
            <a:r>
              <a:rPr lang="en-GB" sz="1300">
                <a:solidFill>
                  <a:schemeClr val="dk1"/>
                </a:solidFill>
                <a:highlight>
                  <a:schemeClr val="lt1"/>
                </a:highlight>
              </a:rPr>
              <a:t> – other researchers can use and reproduce different parts of your project such as data, code and protocols. All these parts will have DOI’s and therefore are individually citable pieces of work. This means you will get fair recognition for this work and your research is likely to have more impact as you will get cited more – articles that include statements that link their data have a 25% higher citation impact on average.</a:t>
            </a:r>
            <a:endParaRPr sz="1300">
              <a:solidFill>
                <a:schemeClr val="dk1"/>
              </a:solidFill>
              <a:highlight>
                <a:schemeClr val="lt1"/>
              </a:highlight>
            </a:endParaRPr>
          </a:p>
          <a:p>
            <a:pPr indent="0" lvl="0" marL="0" rtl="0" algn="l">
              <a:lnSpc>
                <a:spcPct val="115000"/>
              </a:lnSpc>
              <a:spcBef>
                <a:spcPts val="1200"/>
              </a:spcBef>
              <a:spcAft>
                <a:spcPts val="0"/>
              </a:spcAft>
              <a:buClr>
                <a:schemeClr val="dk1"/>
              </a:buClr>
              <a:buSzPts val="1100"/>
              <a:buFont typeface="Arial"/>
              <a:buNone/>
            </a:pPr>
            <a:r>
              <a:rPr b="1" lang="en-GB" sz="1300">
                <a:solidFill>
                  <a:schemeClr val="dk1"/>
                </a:solidFill>
                <a:highlight>
                  <a:schemeClr val="lt1"/>
                </a:highlight>
              </a:rPr>
              <a:t>Ensuring continuity of your work</a:t>
            </a:r>
            <a:r>
              <a:rPr lang="en-GB" sz="1300">
                <a:solidFill>
                  <a:schemeClr val="dk1"/>
                </a:solidFill>
                <a:highlight>
                  <a:schemeClr val="lt1"/>
                </a:highlight>
              </a:rPr>
              <a:t> – progress of reproducible projects can easily be tracked and continued allowing you and others to build on your research. It’s a more sustainable approach to research.</a:t>
            </a:r>
            <a:endParaRPr sz="1300">
              <a:solidFill>
                <a:schemeClr val="dk1"/>
              </a:solidFill>
              <a:highlight>
                <a:schemeClr val="lt1"/>
              </a:highlight>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1116" name="Google Shape;1116;g11774a82b4a_0_495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11774a82b4a_0_584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3" name="Google Shape;1123;g11774a82b4a_0_5843: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TIMING: 4</a:t>
            </a:r>
            <a:endParaRPr/>
          </a:p>
          <a:p>
            <a:pPr indent="-228600" lvl="0" marL="457200" marR="0" rtl="0" algn="l">
              <a:lnSpc>
                <a:spcPct val="100000"/>
              </a:lnSpc>
              <a:spcBef>
                <a:spcPts val="360"/>
              </a:spcBef>
              <a:spcAft>
                <a:spcPts val="0"/>
              </a:spcAft>
              <a:buSzPts val="1400"/>
              <a:buNone/>
            </a:pPr>
            <a:r>
              <a:t/>
            </a:r>
            <a:endParaRPr/>
          </a:p>
          <a:p>
            <a:pPr indent="-228600" lvl="0" marL="457200" marR="0" rtl="0" algn="l">
              <a:lnSpc>
                <a:spcPct val="100000"/>
              </a:lnSpc>
              <a:spcBef>
                <a:spcPts val="360"/>
              </a:spcBef>
              <a:spcAft>
                <a:spcPts val="0"/>
              </a:spcAft>
              <a:buSzPts val="1400"/>
              <a:buNone/>
            </a:pPr>
            <a:r>
              <a:rPr lang="en-GB" sz="1600"/>
              <a:t>So of course there are barriers to this way of working</a:t>
            </a:r>
            <a:endParaRPr sz="1600"/>
          </a:p>
        </p:txBody>
      </p:sp>
      <p:sp>
        <p:nvSpPr>
          <p:cNvPr id="1124" name="Google Shape;1124;g11774a82b4a_0_584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1fa8617fb7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1fa8617fb7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Write in the shared document from line 99</a:t>
            </a:r>
            <a:endParaRPr sz="15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11774a82b4a_0_6724: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Eirini</a:t>
            </a:r>
            <a:endParaRPr sz="1500"/>
          </a:p>
        </p:txBody>
      </p:sp>
      <p:sp>
        <p:nvSpPr>
          <p:cNvPr id="1138" name="Google Shape;1138;g11774a82b4a_0_672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11774a82b4a_0_667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1" name="Google Shape;1151;g11774a82b4a_0_667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360"/>
              </a:spcBef>
              <a:spcAft>
                <a:spcPts val="0"/>
              </a:spcAft>
              <a:buSzPts val="1400"/>
              <a:buNone/>
            </a:pPr>
            <a:r>
              <a:rPr b="1" lang="en-GB" sz="1200">
                <a:solidFill>
                  <a:schemeClr val="dk1"/>
                </a:solidFill>
                <a:latin typeface="Arial"/>
                <a:ea typeface="Arial"/>
                <a:cs typeface="Arial"/>
                <a:sym typeface="Arial"/>
              </a:rPr>
              <a:t>Part 1: About The Turing Way</a:t>
            </a:r>
            <a:endParaRPr/>
          </a:p>
          <a:p>
            <a:pPr indent="0" lvl="0" marL="0" marR="0" rtl="0" algn="l">
              <a:lnSpc>
                <a:spcPct val="100000"/>
              </a:lnSpc>
              <a:spcBef>
                <a:spcPts val="360"/>
              </a:spcBef>
              <a:spcAft>
                <a:spcPts val="0"/>
              </a:spcAft>
              <a:buSzPts val="1400"/>
              <a:buNone/>
            </a:pPr>
            <a:r>
              <a:rPr lang="en-GB" sz="1200">
                <a:solidFill>
                  <a:schemeClr val="dk1"/>
                </a:solidFill>
                <a:latin typeface="Arial"/>
                <a:ea typeface="Arial"/>
                <a:cs typeface="Arial"/>
                <a:sym typeface="Arial"/>
              </a:rPr>
              <a:t>The Turing Way is an open source project that involves and supports its diverse community in making data science reproducible, ethical, collaborative and inclusive for everyone. We believe that to make our project truly beneficial and comprehensible we need to collaborate with people with diverse skills, backgrounds and domain knowledge.	</a:t>
            </a:r>
            <a:endParaRPr/>
          </a:p>
        </p:txBody>
      </p:sp>
      <p:sp>
        <p:nvSpPr>
          <p:cNvPr id="1152" name="Google Shape;1152;g11774a82b4a_0_667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11774a82b4a_0_668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1" name="Google Shape;1161;g11774a82b4a_0_668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139700" lvl="0" marL="457200" rtl="0" algn="l">
              <a:lnSpc>
                <a:spcPct val="150000"/>
              </a:lnSpc>
              <a:spcBef>
                <a:spcPts val="360"/>
              </a:spcBef>
              <a:spcAft>
                <a:spcPts val="0"/>
              </a:spcAft>
              <a:buSzPts val="1400"/>
              <a:buFont typeface="Arial"/>
              <a:buNone/>
            </a:pPr>
            <a:r>
              <a:rPr lang="en-GB" sz="1400"/>
              <a:t>Today’s focus and the starting point for the turing way: reproducibility. Chapters contain background information, some step by step guides and also case studies from researchers that have used these practices and tools.</a:t>
            </a:r>
            <a:endParaRPr sz="1400"/>
          </a:p>
        </p:txBody>
      </p:sp>
      <p:sp>
        <p:nvSpPr>
          <p:cNvPr id="1162" name="Google Shape;1162;g11774a82b4a_0_668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11774a82b4a_0_668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9" name="Google Shape;1169;g11774a82b4a_0_668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400">
                <a:solidFill>
                  <a:schemeClr val="dk1"/>
                </a:solidFill>
              </a:rPr>
              <a:t>The </a:t>
            </a:r>
            <a:r>
              <a:rPr lang="en-GB" sz="1400">
                <a:solidFill>
                  <a:schemeClr val="dk1"/>
                </a:solidFill>
              </a:rPr>
              <a:t>book</a:t>
            </a:r>
            <a:r>
              <a:rPr lang="en-GB" sz="1400">
                <a:solidFill>
                  <a:schemeClr val="dk1"/>
                </a:solidFill>
              </a:rPr>
              <a:t> is always a work in progress and reproducibility was only the first step. Science also needs to be ethical, collaborative and inclusive. </a:t>
            </a:r>
            <a:r>
              <a:rPr lang="en-GB" sz="1400">
                <a:solidFill>
                  <a:schemeClr val="dk1"/>
                </a:solidFill>
              </a:rPr>
              <a:t>I</a:t>
            </a:r>
            <a:r>
              <a:rPr lang="en-GB" sz="1400">
                <a:solidFill>
                  <a:schemeClr val="dk1"/>
                </a:solidFill>
                <a:latin typeface="Arial"/>
                <a:ea typeface="Arial"/>
                <a:cs typeface="Arial"/>
                <a:sym typeface="Arial"/>
              </a:rPr>
              <a:t>n addition to the guide for reproducible research: project design, communication, collaboration and ethical research. </a:t>
            </a:r>
            <a:endParaRPr sz="1300"/>
          </a:p>
          <a:p>
            <a:pPr indent="-228600" lvl="0" marL="457200" marR="0" rtl="0" algn="l">
              <a:lnSpc>
                <a:spcPct val="100000"/>
              </a:lnSpc>
              <a:spcBef>
                <a:spcPts val="360"/>
              </a:spcBef>
              <a:spcAft>
                <a:spcPts val="0"/>
              </a:spcAft>
              <a:buSzPts val="1400"/>
              <a:buNone/>
            </a:pPr>
            <a:r>
              <a:rPr lang="en-GB" sz="1400">
                <a:solidFill>
                  <a:schemeClr val="dk1"/>
                </a:solidFill>
                <a:latin typeface="Arial"/>
                <a:ea typeface="Arial"/>
                <a:cs typeface="Arial"/>
                <a:sym typeface="Arial"/>
              </a:rPr>
              <a:t>We also record all the community practices that we are developing and practising within the Turing Way in our community handbook.</a:t>
            </a:r>
            <a:endParaRPr sz="1300"/>
          </a:p>
        </p:txBody>
      </p:sp>
      <p:sp>
        <p:nvSpPr>
          <p:cNvPr id="1170" name="Google Shape;1170;g11774a82b4a_0_668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1fb37a84d4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1fb37a84d4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400">
                <a:solidFill>
                  <a:schemeClr val="dk1"/>
                </a:solidFill>
              </a:rPr>
              <a:t>Today we’ll talk about reproducibility and specifically reproducible workflows, i.e. applying reproducibility principles throughout your project’s lifecycle. You need need to think about recording your whole workflow transparently so that means every part needs to be documented and accessible in some way.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Emma will talk more about this later, but I want to already draw your attention to the differences between working reproducibly and working in an open source manner. In open source you work openly from the start of your project.</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Many research projects are only made open at the end or some elements of the project may never be fully open and accessible due to their sensitive nature. However, this does not mean that the research can’t be reproducible. You can take this reproducible approach within your team so in an inner source way.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1fb37a84d4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1fb37a84d4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400">
                <a:solidFill>
                  <a:schemeClr val="dk1"/>
                </a:solidFill>
              </a:rPr>
              <a:t>C</a:t>
            </a:r>
            <a:r>
              <a:rPr lang="en-GB" sz="1400">
                <a:solidFill>
                  <a:schemeClr val="dk1"/>
                </a:solidFill>
              </a:rPr>
              <a:t>onsider are the privacy and sensitivity of your project and the researchers involved.</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Often researchers have concerns about reproducible ways of working as it is often more open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Things you might be concerned about are that:</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Some forms of data can be sensitive in terms of the personal information or things like information about the geographic location  We must consider these sensitivities when working reproducibly but this does not need to stop you having a fully reproducible workflow. There are ways to anonymise data or only publishing certain outputs.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You need to consider if you have permission to openly share data and other research outputs.</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But you can still work reproducibly without having open data - this is being done currently on projects that deal with personal data such as electronic health records. So there are tools in place and ways of working for this.</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There is hesitancy about being more open with all parts of our research, in terms of ownership of data, ideas and the presumption that these will be scooped.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When you learn more about working openly, it becomes clear that using the right licenses to tell others how they can reuse your work, putting digital object identifiers on all your research outputs to make it easier for others to cite you, and also promoting your work openly actually means scooping becomes less likely as you are staking a claim early on in your project to the research you are doing.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It then becomes much harder for others to say it is theirs without giving you credit.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You also establish a date and time stamped record of your work, so you can show when you have done something, if others are trying to claim credit for your ideas or other work.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In terms of time and how to share your work - this is something that you have to learn to do and then plan for in your next project - it becomes a normal part of your work so eventually will not take any longer.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1fb37a84d4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1fb37a84d4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1fb37a84d4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1fb37a84d4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11774a82b4a_0_8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11774a82b4a_0_8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Eirini</a:t>
            </a:r>
            <a:endParaRPr sz="150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11774a82b4a_0_8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11774a82b4a_0_8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400">
                <a:solidFill>
                  <a:schemeClr val="dk1"/>
                </a:solidFill>
              </a:rPr>
              <a:t>What should we be aiming for and how do we do this?</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We tend to publish research as stand alone research articles to present the results and our interpretations - these on their own are not reproducible.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GB" sz="1400">
                <a:solidFill>
                  <a:schemeClr val="dk1"/>
                </a:solidFill>
              </a:rPr>
              <a:t>There are many other outputs that could be included in your article or linked to your article that would make your work reproducible such as the methods you used, the raw data, the analytical code and details of the software you used for analysis.</a:t>
            </a:r>
            <a:endParaRPr sz="1400">
              <a:solidFill>
                <a:schemeClr val="dk1"/>
              </a:solidFill>
            </a:endParaRPr>
          </a:p>
          <a:p>
            <a:pPr indent="0" lvl="0" marL="0" rtl="0" algn="l">
              <a:spcBef>
                <a:spcPts val="0"/>
              </a:spcBef>
              <a:spcAft>
                <a:spcPts val="0"/>
              </a:spcAft>
              <a:buNone/>
            </a:pPr>
            <a:r>
              <a:t/>
            </a:r>
            <a:endParaRPr sz="1400"/>
          </a:p>
          <a:p>
            <a:pPr indent="0" lvl="0" marL="0" rtl="0" algn="l">
              <a:spcBef>
                <a:spcPts val="0"/>
              </a:spcBef>
              <a:spcAft>
                <a:spcPts val="0"/>
              </a:spcAft>
              <a:buClr>
                <a:schemeClr val="dk1"/>
              </a:buClr>
              <a:buSzPts val="1100"/>
              <a:buFont typeface="Arial"/>
              <a:buNone/>
            </a:pPr>
            <a:r>
              <a:rPr lang="en-GB" sz="1400">
                <a:solidFill>
                  <a:schemeClr val="dk1"/>
                </a:solidFill>
              </a:rPr>
              <a:t>Having all of that information within or linked to your article makes it a reproducible piece of research.</a:t>
            </a:r>
            <a:endParaRPr sz="1400">
              <a:solidFill>
                <a:schemeClr val="dk1"/>
              </a:solidFill>
            </a:endParaRPr>
          </a:p>
          <a:p>
            <a:pPr indent="0" lvl="0" marL="0" rtl="0" algn="l">
              <a:spcBef>
                <a:spcPts val="0"/>
              </a:spcBef>
              <a:spcAft>
                <a:spcPts val="0"/>
              </a:spcAft>
              <a:buNone/>
            </a:pPr>
            <a:r>
              <a:t/>
            </a:r>
            <a:endParaRPr sz="1400"/>
          </a:p>
          <a:p>
            <a:pPr indent="0" lvl="0" marL="0" rtl="0" algn="l">
              <a:spcBef>
                <a:spcPts val="360"/>
              </a:spcBef>
              <a:spcAft>
                <a:spcPts val="0"/>
              </a:spcAft>
              <a:buClr>
                <a:schemeClr val="dk1"/>
              </a:buClr>
              <a:buFont typeface="Arial"/>
              <a:buNone/>
            </a:pPr>
            <a:r>
              <a:rPr lang="en-GB" sz="1200">
                <a:solidFill>
                  <a:schemeClr val="dk1"/>
                </a:solidFill>
                <a:latin typeface="Calibri"/>
                <a:ea typeface="Calibri"/>
                <a:cs typeface="Calibri"/>
                <a:sym typeface="Calibri"/>
              </a:rPr>
              <a:t>You don’t want to let perfect be the enemy of the good here! All movement along this axis is progress towards better science.</a:t>
            </a:r>
            <a:endParaRPr sz="1200">
              <a:solidFill>
                <a:schemeClr val="dk1"/>
              </a:solidFill>
              <a:latin typeface="Calibri"/>
              <a:ea typeface="Calibri"/>
              <a:cs typeface="Calibri"/>
              <a:sym typeface="Calibri"/>
            </a:endParaRPr>
          </a:p>
          <a:p>
            <a:pPr indent="0" lvl="0" marL="0" rtl="0" algn="l">
              <a:spcBef>
                <a:spcPts val="36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360"/>
              </a:spcBef>
              <a:spcAft>
                <a:spcPts val="0"/>
              </a:spcAft>
              <a:buClr>
                <a:schemeClr val="dk1"/>
              </a:buClr>
              <a:buFont typeface="Arial"/>
              <a:buNone/>
            </a:pPr>
            <a:r>
              <a:rPr lang="en-GB" sz="1200">
                <a:solidFill>
                  <a:schemeClr val="dk1"/>
                </a:solidFill>
                <a:latin typeface="Calibri"/>
                <a:ea typeface="Calibri"/>
                <a:cs typeface="Calibri"/>
                <a:sym typeface="Calibri"/>
              </a:rPr>
              <a:t>you may have experienced the challenge of actually EXECUTING someone else’s code…..</a:t>
            </a:r>
            <a:endParaRPr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11774a82b4a_0_4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11774a82b4a_0_4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dk1"/>
                </a:solidFill>
              </a:rPr>
              <a:t>How do you build this into your research workflow?</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en-GB" sz="1400">
                <a:solidFill>
                  <a:schemeClr val="dk1"/>
                </a:solidFill>
              </a:rPr>
              <a:t>You need to think about two things: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en-GB" sz="1400">
                <a:solidFill>
                  <a:schemeClr val="dk1"/>
                </a:solidFill>
              </a:rPr>
              <a:t>Transparency - this is done by clearly documenting your workflow - this can be done in a research compendium and published linked to your research article.</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en-GB" sz="1400">
                <a:solidFill>
                  <a:schemeClr val="dk1"/>
                </a:solidFill>
              </a:rPr>
              <a:t>You also need to think about collaboration - so we often work in teams and it is important to think about how you can work in this open way as a team. </a:t>
            </a:r>
            <a:endParaRPr sz="1400">
              <a:solidFill>
                <a:schemeClr val="dk1"/>
              </a:solidFill>
            </a:endParaRPr>
          </a:p>
          <a:p>
            <a:pPr indent="-317500" lvl="0" marL="457200" rtl="0" algn="l">
              <a:spcBef>
                <a:spcPts val="0"/>
              </a:spcBef>
              <a:spcAft>
                <a:spcPts val="0"/>
              </a:spcAft>
              <a:buClr>
                <a:schemeClr val="dk1"/>
              </a:buClr>
              <a:buSzPts val="1400"/>
              <a:buChar char="-"/>
            </a:pPr>
            <a:r>
              <a:rPr lang="en-GB" sz="1400">
                <a:solidFill>
                  <a:schemeClr val="dk1"/>
                </a:solidFill>
              </a:rPr>
              <a:t>You can achieve this by using version control.</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1fa8617fb7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1fa8617fb7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I think what is important to remember is that we are all at different stages of our reproducible journeys so this means we all have different skills and different knowledge of open science practices.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Also sometimes the member of a project or an organisation may dictate how you conduct parts of your research so you may not have some of these choices available.</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We are trying to present here three different skill levels for reproducibility to show that what is most important with reproducible research is the recording of a transparent workflow at all stages and that this can be achieved with any level of computer skills and different types of software and tools.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The lowest skill level, we have called transparent recording as this means documenting simply all of the data collection methods and analysis to accompany the dataset that you use or produce. This can all be linked to your research paper.</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The middle level is using a research compendium - this does involve adding analysis code along with methodological information and data - and structuring this in folders within a repository.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The third skill level is creating an executable compendium - this will mean that with a click of a button your analysis is reproduced so this does mean you need code, data and methods to all be linked using a particular tool such as Binder.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GB" sz="1400"/>
              <a:t>We are now going to take you through these three skill levels to show you come examples of how this can be done. </a:t>
            </a:r>
            <a:endParaRPr sz="14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11774a82b4a_0_5399:notes"/>
          <p:cNvSpPr/>
          <p:nvPr>
            <p:ph idx="2" type="sldImg"/>
          </p:nvPr>
        </p:nvSpPr>
        <p:spPr>
          <a:xfrm>
            <a:off x="383934" y="630621"/>
            <a:ext cx="6142800" cy="3153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43" name="Google Shape;1243;g11774a82b4a_0_5399:notes"/>
          <p:cNvSpPr txBox="1"/>
          <p:nvPr>
            <p:ph idx="1" type="body"/>
          </p:nvPr>
        </p:nvSpPr>
        <p:spPr>
          <a:xfrm>
            <a:off x="921440" y="3993931"/>
            <a:ext cx="5067900" cy="378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4" name="Google Shape;1244;g11774a82b4a_0_5399:notes"/>
          <p:cNvSpPr txBox="1"/>
          <p:nvPr>
            <p:ph idx="12" type="sldNum"/>
          </p:nvPr>
        </p:nvSpPr>
        <p:spPr>
          <a:xfrm>
            <a:off x="3916122" y="7987862"/>
            <a:ext cx="2994600" cy="4203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1174bf6129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1174bf6129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400">
                <a:solidFill>
                  <a:schemeClr val="dk1"/>
                </a:solidFill>
                <a:highlight>
                  <a:srgbClr val="FFFFFF"/>
                </a:highlight>
              </a:rPr>
              <a:t>So what actually is open science?</a:t>
            </a:r>
            <a:endParaRPr sz="1400">
              <a:solidFill>
                <a:schemeClr val="dk1"/>
              </a:solidFill>
              <a:highlight>
                <a:srgbClr val="FFFFFF"/>
              </a:highlight>
            </a:endParaRPr>
          </a:p>
          <a:p>
            <a:pPr indent="0" lvl="0" marL="0" rtl="0" algn="l">
              <a:lnSpc>
                <a:spcPct val="115000"/>
              </a:lnSpc>
              <a:spcBef>
                <a:spcPts val="1400"/>
              </a:spcBef>
              <a:spcAft>
                <a:spcPts val="0"/>
              </a:spcAft>
              <a:buNone/>
            </a:pPr>
            <a:r>
              <a:rPr lang="en-GB" sz="1400">
                <a:solidFill>
                  <a:schemeClr val="dk1"/>
                </a:solidFill>
                <a:highlight>
                  <a:srgbClr val="FFFFFF"/>
                </a:highlight>
              </a:rPr>
              <a:t>If we define open science - it aims to </a:t>
            </a:r>
            <a:r>
              <a:rPr lang="en-GB" sz="1400">
                <a:solidFill>
                  <a:schemeClr val="dk1"/>
                </a:solidFill>
              </a:rPr>
              <a:t>transform research by making it more reproducible, transparent, reusable, collaborative, accountable, and accessible to society’.</a:t>
            </a:r>
            <a:endParaRPr sz="1400">
              <a:solidFill>
                <a:schemeClr val="dk1"/>
              </a:solidFill>
            </a:endParaRPr>
          </a:p>
          <a:p>
            <a:pPr indent="0" lvl="0" marL="0" rtl="0" algn="l">
              <a:lnSpc>
                <a:spcPct val="115000"/>
              </a:lnSpc>
              <a:spcBef>
                <a:spcPts val="1400"/>
              </a:spcBef>
              <a:spcAft>
                <a:spcPts val="0"/>
              </a:spcAft>
              <a:buNone/>
            </a:pPr>
            <a:r>
              <a:rPr lang="en-GB" sz="1400">
                <a:solidFill>
                  <a:schemeClr val="dk1"/>
                </a:solidFill>
                <a:highlight>
                  <a:srgbClr val="FFFFFF"/>
                </a:highlight>
              </a:rPr>
              <a:t>So it pushes for change in the way that research is carried out and disseminated by digital tools.</a:t>
            </a:r>
            <a:endParaRPr sz="14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lang="en-GB" sz="1800">
                <a:solidFill>
                  <a:schemeClr val="dk1"/>
                </a:solidFill>
              </a:rPr>
              <a:t>To achieve this openness in research, each element of the research process should:</a:t>
            </a:r>
            <a:endParaRPr sz="1800">
              <a:solidFill>
                <a:schemeClr val="dk1"/>
              </a:solidFill>
            </a:endParaRPr>
          </a:p>
          <a:p>
            <a:pPr indent="-342900" lvl="0" marL="457200" rtl="0" algn="l">
              <a:lnSpc>
                <a:spcPct val="115000"/>
              </a:lnSpc>
              <a:spcBef>
                <a:spcPts val="1400"/>
              </a:spcBef>
              <a:spcAft>
                <a:spcPts val="0"/>
              </a:spcAft>
              <a:buClr>
                <a:schemeClr val="dk1"/>
              </a:buClr>
              <a:buSzPts val="1800"/>
              <a:buChar char="●"/>
            </a:pPr>
            <a:r>
              <a:rPr i="1" lang="en-GB" sz="1800">
                <a:solidFill>
                  <a:schemeClr val="dk1"/>
                </a:solidFill>
              </a:rPr>
              <a:t>Be publicly available</a:t>
            </a:r>
            <a:r>
              <a:rPr lang="en-GB" sz="1800">
                <a:solidFill>
                  <a:schemeClr val="dk1"/>
                </a:solidFill>
              </a:rPr>
              <a:t>: It is difficult to use and benefit from knowledge hidden behind barriers such as passwords and paywalls.</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i="1" lang="en-GB" sz="1800">
                <a:solidFill>
                  <a:schemeClr val="dk1"/>
                </a:solidFill>
              </a:rPr>
              <a:t>Be reusable</a:t>
            </a:r>
            <a:r>
              <a:rPr lang="en-GB" sz="1800">
                <a:solidFill>
                  <a:schemeClr val="dk1"/>
                </a:solidFill>
              </a:rPr>
              <a:t>: Research outputs need to be licensed appropriately, so that prospective users know any limitations on re-use.</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i="1" lang="en-GB" sz="1800">
                <a:solidFill>
                  <a:schemeClr val="dk1"/>
                </a:solidFill>
              </a:rPr>
              <a:t>Be transparent</a:t>
            </a:r>
            <a:r>
              <a:rPr lang="en-GB" sz="1800">
                <a:solidFill>
                  <a:schemeClr val="dk1"/>
                </a:solidFill>
              </a:rPr>
              <a:t>: With appropriate metadata to provide clear statements of how research output was produced and what it contains.</a:t>
            </a:r>
            <a:endParaRPr sz="18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11774a82b4a_0_4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11774a82b4a_0_4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solidFill>
                <a:schemeClr val="dk1"/>
              </a:solidFill>
            </a:endParaRPr>
          </a:p>
          <a:p>
            <a:pPr indent="0" lvl="1" marL="457200" rtl="0" algn="l">
              <a:spcBef>
                <a:spcPts val="360"/>
              </a:spcBef>
              <a:spcAft>
                <a:spcPts val="0"/>
              </a:spcAft>
              <a:buClr>
                <a:schemeClr val="dk1"/>
              </a:buClr>
              <a:buSzPts val="1400"/>
              <a:buFont typeface="Arial"/>
              <a:buNone/>
            </a:pPr>
            <a:r>
              <a:rPr lang="en-GB" sz="1600">
                <a:solidFill>
                  <a:schemeClr val="dk1"/>
                </a:solidFill>
                <a:latin typeface="Calibri"/>
                <a:ea typeface="Calibri"/>
                <a:cs typeface="Calibri"/>
                <a:sym typeface="Calibri"/>
              </a:rPr>
              <a:t>Open Science is an </a:t>
            </a:r>
            <a:r>
              <a:rPr b="1" lang="en-GB" sz="1600">
                <a:solidFill>
                  <a:schemeClr val="dk1"/>
                </a:solidFill>
                <a:latin typeface="Calibri"/>
                <a:ea typeface="Calibri"/>
                <a:cs typeface="Calibri"/>
                <a:sym typeface="Calibri"/>
              </a:rPr>
              <a:t>umbrella term</a:t>
            </a:r>
            <a:r>
              <a:rPr lang="en-GB" sz="1600">
                <a:solidFill>
                  <a:schemeClr val="dk1"/>
                </a:solidFill>
                <a:latin typeface="Calibri"/>
                <a:ea typeface="Calibri"/>
                <a:cs typeface="Calibri"/>
                <a:sym typeface="Calibri"/>
              </a:rPr>
              <a:t> that involves various approaches and movements aiming to remove the barriers for sharing any kind of output at any stage of the research process. As such, open access to publications, open research data, open source software, open collaboration, open peer review, open notebooks, open educational resources, open monographs, citizen science, or research crowdfunding, fall into the boundaries of Open Science. </a:t>
            </a:r>
            <a:endParaRPr sz="1500">
              <a:solidFill>
                <a:schemeClr val="dk1"/>
              </a:solidFill>
            </a:endParaRPr>
          </a:p>
          <a:p>
            <a:pPr indent="0" lvl="0" marL="0" rtl="0" algn="l">
              <a:spcBef>
                <a:spcPts val="360"/>
              </a:spcBef>
              <a:spcAft>
                <a:spcPts val="0"/>
              </a:spcAft>
              <a:buClr>
                <a:schemeClr val="dk1"/>
              </a:buClr>
              <a:buSzPts val="1400"/>
              <a:buFont typeface="Arial"/>
              <a:buNone/>
            </a:pPr>
            <a:r>
              <a:t/>
            </a:r>
            <a:endParaRPr sz="15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1174bf6129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1174bf6129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500">
                <a:solidFill>
                  <a:schemeClr val="dk1"/>
                </a:solidFill>
              </a:rPr>
              <a:t>Open Research is made up of lots of </a:t>
            </a:r>
            <a:r>
              <a:rPr lang="en-GB" sz="1500">
                <a:solidFill>
                  <a:schemeClr val="dk1"/>
                </a:solidFill>
              </a:rPr>
              <a:t>different practices that you can see here under the umbrella. </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Thinking about and implementing all of these different practices can be overwhelming and you do not have to start doing them all at once. Some might not relate to the work you do and some take quite a bit of training to achieve. So I’m going to give an overview of all these practices so you can see what might be something you could start to do.</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I’m going to explain these different practices in a bit and give you some examples of them.</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When we think about the outcomes of all of these practices, they can be grouped into two areas, so really the outcomes of doing open science are:</a:t>
            </a:r>
            <a:endParaRPr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Firstly - sustainability so the transparency of opening up research leads to the ability to reproduce research and this then increases the overall quality of research leading to more sustainable research. So more researchers can reuse the methods you publish, open data can be further explored etc.</a:t>
            </a:r>
            <a:endParaRPr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And secondly, the openness and consideration for inclusive practice leads to an overall increase of equity, diversity and inclusion in research for researchers, the wider scientific community and the general public.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GB" sz="1500">
                <a:solidFill>
                  <a:schemeClr val="dk1"/>
                </a:solidFill>
              </a:rPr>
              <a:t>And these outcomes are related to the motivations that researchers have for adopting open research.</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1174bf6129e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1174bf6129e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So one thing I found a bit confusing when I started learning about Open Science was that there are many umbrella terms such as Open science, open research, and open scholarship. They are all essentially defining the same thing - an approach to more open ways of working in research. And today I am going to use these words interchangeably to mean the whole approach of open working. </a:t>
            </a:r>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11774a82b4a_0_707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0" name="Google Shape;1290;g11774a82b4a_0_707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The Turing Way is a Book.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A community where people come together to collaboratively write chapters, build and maintain resources, share their skills and ideas around best practices in data science and research.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We apply open source principles in the development and maintenance of this project.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And finally, it's built on the culture of collaboration, which is the process and the backbone of our project.</a:t>
            </a:r>
            <a:endParaRPr>
              <a:latin typeface="Arial"/>
              <a:ea typeface="Arial"/>
              <a:cs typeface="Arial"/>
              <a:sym typeface="Arial"/>
            </a:endParaRPr>
          </a:p>
          <a:p>
            <a:pPr indent="0" lvl="0" marL="0" rtl="0" algn="l">
              <a:lnSpc>
                <a:spcPct val="100000"/>
              </a:lnSpc>
              <a:spcBef>
                <a:spcPts val="360"/>
              </a:spcBef>
              <a:spcAft>
                <a:spcPts val="0"/>
              </a:spcAft>
              <a:buSzPts val="1100"/>
              <a:buNone/>
            </a:pPr>
            <a:r>
              <a:rPr lang="en-GB">
                <a:latin typeface="Arial"/>
                <a:ea typeface="Arial"/>
                <a:cs typeface="Arial"/>
                <a:sym typeface="Arial"/>
              </a:rPr>
              <a:t> As a community-developed resource, The Turing Way is always a work in progress.</a:t>
            </a:r>
            <a:endParaRPr>
              <a:latin typeface="Arial"/>
              <a:ea typeface="Arial"/>
              <a:cs typeface="Arial"/>
              <a:sym typeface="Arial"/>
            </a:endParaRPr>
          </a:p>
        </p:txBody>
      </p:sp>
      <p:sp>
        <p:nvSpPr>
          <p:cNvPr id="1291" name="Google Shape;1291;g11774a82b4a_0_707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11774a82b4a_0_801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g11774a82b4a_0_8010: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360"/>
              </a:spcBef>
              <a:spcAft>
                <a:spcPts val="0"/>
              </a:spcAft>
              <a:buSzPts val="1400"/>
              <a:buFont typeface="Calibri"/>
              <a:buNone/>
            </a:pPr>
            <a:r>
              <a:t/>
            </a:r>
            <a:endParaRPr/>
          </a:p>
        </p:txBody>
      </p:sp>
      <p:sp>
        <p:nvSpPr>
          <p:cNvPr id="1308" name="Google Shape;1308;g11774a82b4a_0_801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11774a82b4a_0_8027: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316" name="Google Shape;1316;g11774a82b4a_0_802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11774a82b4a_0_800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6" name="Google Shape;1326;g11774a82b4a_0_8002: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t/>
            </a:r>
            <a:endParaRPr/>
          </a:p>
        </p:txBody>
      </p:sp>
      <p:sp>
        <p:nvSpPr>
          <p:cNvPr id="1327" name="Google Shape;1327;g11774a82b4a_0_800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11774a82b4a_0_538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6" name="Google Shape;1336;g11774a82b4a_0_538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400">
                <a:solidFill>
                  <a:schemeClr val="dk1"/>
                </a:solidFill>
              </a:rPr>
              <a:t>So how can you start to think about producing this Reproducible research workflow?</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SzPts val="1100"/>
              <a:buNone/>
            </a:pPr>
            <a:r>
              <a:rPr lang="en-GB" sz="1400">
                <a:solidFill>
                  <a:schemeClr val="dk1"/>
                </a:solidFill>
              </a:rPr>
              <a:t>One of the things you can use is open science.</a:t>
            </a:r>
            <a:endParaRPr sz="1200">
              <a:solidFill>
                <a:schemeClr val="dk1"/>
              </a:solidFill>
            </a:endParaRPr>
          </a:p>
        </p:txBody>
      </p:sp>
      <p:sp>
        <p:nvSpPr>
          <p:cNvPr id="1337" name="Google Shape;1337;g11774a82b4a_0_538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1170b3eaaf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5" name="Google Shape;1345;g1170b3eaaf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300">
                <a:solidFill>
                  <a:schemeClr val="dk1"/>
                </a:solidFill>
              </a:rPr>
              <a:t>The FAIR principles are considered the gold standard for data management and stewardship, and are being implemented across many different disciplines. </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FAIR stands for: Findable, Accessible, Interoperable,Reusable </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There is currently a large focus and drive towards using FAIR particularly within European funded research.</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1170b3eaafe_0_1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1170b3eaafe_0_1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rPr>
              <a:t>The FAIR principles was developed for data management but it is now used for many different purposes such as sharing software, educational materials, workflows and even physical samples.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GB" sz="1300">
                <a:solidFill>
                  <a:schemeClr val="dk1"/>
                </a:solidFill>
              </a:rPr>
              <a:t>It is a simple set of principles but it’s implementation can take time and must be considered separately by each discipline, as it can’t be applied in exactly the same way in every discipline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So Implementing FAIR is a journey that each domain has to go down for greater reproducibility and sustainability of research.</a:t>
            </a:r>
            <a:endParaRPr sz="1300">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1170b3eaafe_0_15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8" name="Google Shape;1358;g1170b3eaafe_0_15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lang="en-GB" sz="1400"/>
              <a:t>To give you an</a:t>
            </a:r>
            <a:r>
              <a:rPr lang="en-GB" sz="1400">
                <a:latin typeface="Arial"/>
                <a:ea typeface="Arial"/>
                <a:cs typeface="Arial"/>
                <a:sym typeface="Arial"/>
              </a:rPr>
              <a:t> analogy </a:t>
            </a:r>
            <a:r>
              <a:rPr lang="en-GB" sz="1400"/>
              <a:t>to explain </a:t>
            </a:r>
            <a:r>
              <a:rPr lang="en-GB" sz="1400">
                <a:latin typeface="Arial"/>
                <a:ea typeface="Arial"/>
                <a:cs typeface="Arial"/>
                <a:sym typeface="Arial"/>
              </a:rPr>
              <a:t>the FAIR principles, </a:t>
            </a:r>
            <a:r>
              <a:rPr lang="en-GB" sz="1400"/>
              <a:t>I’m going to use food cans to represent data.</a:t>
            </a:r>
            <a:endParaRPr sz="1400">
              <a:latin typeface="Calibri"/>
              <a:ea typeface="Calibri"/>
              <a:cs typeface="Calibri"/>
              <a:sym typeface="Calibri"/>
            </a:endParaRPr>
          </a:p>
          <a:p>
            <a:pPr indent="-317500" lvl="0" marL="342900" rtl="0" algn="l">
              <a:lnSpc>
                <a:spcPct val="107000"/>
              </a:lnSpc>
              <a:spcBef>
                <a:spcPts val="800"/>
              </a:spcBef>
              <a:spcAft>
                <a:spcPts val="0"/>
              </a:spcAft>
              <a:buSzPts val="700"/>
              <a:buFont typeface="Arial"/>
              <a:buChar char="-"/>
            </a:pPr>
            <a:r>
              <a:rPr lang="en-GB" sz="1400">
                <a:latin typeface="Arial"/>
                <a:ea typeface="Arial"/>
                <a:cs typeface="Arial"/>
                <a:sym typeface="Arial"/>
              </a:rPr>
              <a:t>You would not be happy if you</a:t>
            </a:r>
            <a:r>
              <a:rPr lang="en-GB" sz="1400"/>
              <a:t> went to the </a:t>
            </a:r>
            <a:r>
              <a:rPr lang="en-GB" sz="1400">
                <a:latin typeface="Arial"/>
                <a:ea typeface="Arial"/>
                <a:cs typeface="Arial"/>
                <a:sym typeface="Arial"/>
              </a:rPr>
              <a:t>supermarket </a:t>
            </a:r>
            <a:r>
              <a:rPr lang="en-GB" sz="1400"/>
              <a:t>and it was</a:t>
            </a:r>
            <a:r>
              <a:rPr lang="en-GB" sz="1400">
                <a:latin typeface="Arial"/>
                <a:ea typeface="Arial"/>
                <a:cs typeface="Arial"/>
                <a:sym typeface="Arial"/>
              </a:rPr>
              <a:t> filled with cans that had no labels.</a:t>
            </a:r>
            <a:endParaRPr sz="1400"/>
          </a:p>
          <a:p>
            <a:pPr indent="-361950" lvl="0" marL="342900" rtl="0" algn="l">
              <a:lnSpc>
                <a:spcPct val="107000"/>
              </a:lnSpc>
              <a:spcBef>
                <a:spcPts val="80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F</a:t>
            </a:r>
            <a:r>
              <a:rPr lang="en-GB" sz="1400">
                <a:latin typeface="Arial"/>
                <a:ea typeface="Arial"/>
                <a:cs typeface="Arial"/>
                <a:sym typeface="Arial"/>
              </a:rPr>
              <a:t>ood cans are packaged in many different ways and contain important information on the outside about their contents.</a:t>
            </a:r>
            <a:endParaRPr sz="1400">
              <a:latin typeface="Arial"/>
              <a:ea typeface="Arial"/>
              <a:cs typeface="Arial"/>
              <a:sym typeface="Arial"/>
            </a:endParaRPr>
          </a:p>
          <a:p>
            <a:pPr indent="-361950" lvl="0" marL="342900" rtl="0" algn="l">
              <a:lnSpc>
                <a:spcPct val="107000"/>
              </a:lnSpc>
              <a:spcBef>
                <a:spcPts val="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T</a:t>
            </a:r>
            <a:r>
              <a:rPr lang="en-GB" sz="1400">
                <a:latin typeface="Arial"/>
                <a:ea typeface="Arial"/>
                <a:cs typeface="Arial"/>
                <a:sym typeface="Arial"/>
              </a:rPr>
              <a:t>he annotations on the labels </a:t>
            </a:r>
            <a:r>
              <a:rPr lang="en-GB" sz="1400"/>
              <a:t>are</a:t>
            </a:r>
            <a:r>
              <a:rPr lang="en-GB" sz="1400">
                <a:latin typeface="Arial"/>
                <a:ea typeface="Arial"/>
                <a:cs typeface="Arial"/>
                <a:sym typeface="Arial"/>
              </a:rPr>
              <a:t> important </a:t>
            </a:r>
            <a:r>
              <a:rPr lang="en-GB" sz="1400"/>
              <a:t>to help us</a:t>
            </a:r>
            <a:r>
              <a:rPr lang="en-GB" sz="1400">
                <a:latin typeface="Arial"/>
                <a:ea typeface="Arial"/>
                <a:cs typeface="Arial"/>
                <a:sym typeface="Arial"/>
              </a:rPr>
              <a:t> find the products we want, to improve the accessibility of </a:t>
            </a:r>
            <a:r>
              <a:rPr lang="en-GB" sz="1400"/>
              <a:t>the products</a:t>
            </a:r>
            <a:r>
              <a:rPr lang="en-GB" sz="1400">
                <a:latin typeface="Arial"/>
                <a:ea typeface="Arial"/>
                <a:cs typeface="Arial"/>
                <a:sym typeface="Arial"/>
              </a:rPr>
              <a:t> (so to have it on the right shelf in the right aisle), to have info</a:t>
            </a:r>
            <a:r>
              <a:rPr lang="en-GB" sz="1400"/>
              <a:t>rmation that the contents meets certain food standards. </a:t>
            </a:r>
            <a:endParaRPr sz="1400"/>
          </a:p>
          <a:p>
            <a:pPr indent="-361950" lvl="0" marL="342900" rtl="0" algn="l">
              <a:lnSpc>
                <a:spcPct val="107000"/>
              </a:lnSpc>
              <a:spcBef>
                <a:spcPts val="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The labels also often contain information about how to </a:t>
            </a:r>
            <a:r>
              <a:rPr lang="en-GB" sz="1400">
                <a:latin typeface="Arial"/>
                <a:ea typeface="Arial"/>
                <a:cs typeface="Arial"/>
                <a:sym typeface="Arial"/>
              </a:rPr>
              <a:t>combine that product with others to </a:t>
            </a:r>
            <a:r>
              <a:rPr lang="en-GB" sz="1400"/>
              <a:t>cook our favourite recipes</a:t>
            </a:r>
            <a:r>
              <a:rPr lang="en-GB" sz="1400">
                <a:latin typeface="Arial"/>
                <a:ea typeface="Arial"/>
                <a:cs typeface="Arial"/>
                <a:sym typeface="Arial"/>
              </a:rPr>
              <a:t> (interoperable) and storage information to be able to use or reuse it.</a:t>
            </a:r>
            <a:endParaRPr sz="1400">
              <a:latin typeface="Calibri"/>
              <a:ea typeface="Calibri"/>
              <a:cs typeface="Calibri"/>
              <a:sym typeface="Calibri"/>
            </a:endParaRPr>
          </a:p>
          <a:p>
            <a:pPr indent="-273050" lvl="0" marL="457200" rtl="0" algn="l">
              <a:lnSpc>
                <a:spcPct val="107000"/>
              </a:lnSpc>
              <a:spcBef>
                <a:spcPts val="800"/>
              </a:spcBef>
              <a:spcAft>
                <a:spcPts val="0"/>
              </a:spcAft>
              <a:buSzPts val="700"/>
              <a:buChar char="●"/>
            </a:pPr>
            <a:r>
              <a:rPr lang="en-GB" sz="1400">
                <a:latin typeface="Arial"/>
                <a:ea typeface="Arial"/>
                <a:cs typeface="Arial"/>
                <a:sym typeface="Arial"/>
              </a:rPr>
              <a:t>So that is the idea with the Fair principles – your data needs to be somewhere others can find it easily so we need to tell </a:t>
            </a:r>
            <a:r>
              <a:rPr lang="en-GB" sz="1400"/>
              <a:t>other researchers</a:t>
            </a:r>
            <a:r>
              <a:rPr lang="en-GB" sz="1400">
                <a:latin typeface="Arial"/>
                <a:ea typeface="Arial"/>
                <a:cs typeface="Arial"/>
                <a:sym typeface="Arial"/>
              </a:rPr>
              <a:t> where it is or how to get hold of it, it needs to be accessible, or at least the metadata does, so ideally </a:t>
            </a:r>
            <a:r>
              <a:rPr lang="en-GB" sz="1400"/>
              <a:t>shared openly in an </a:t>
            </a:r>
            <a:r>
              <a:rPr lang="en-GB" sz="1400">
                <a:latin typeface="Arial"/>
                <a:ea typeface="Arial"/>
                <a:cs typeface="Arial"/>
                <a:sym typeface="Arial"/>
              </a:rPr>
              <a:t>open repository, it needs to be easily combined with other datasets so there must be agreed standards </a:t>
            </a:r>
            <a:r>
              <a:rPr lang="en-GB" sz="1400"/>
              <a:t>such as methods and nomenclature</a:t>
            </a:r>
            <a:r>
              <a:rPr lang="en-GB" sz="1400">
                <a:latin typeface="Arial"/>
                <a:ea typeface="Arial"/>
                <a:cs typeface="Arial"/>
                <a:sym typeface="Arial"/>
              </a:rPr>
              <a:t>, and it needs to be in a format that can be reused – so ideally raw data with well described metadata and in a file type that can be </a:t>
            </a:r>
            <a:r>
              <a:rPr lang="en-GB" sz="1400"/>
              <a:t>used by others such as csv files</a:t>
            </a:r>
            <a:r>
              <a:rPr lang="en-GB" sz="1400">
                <a:latin typeface="Arial"/>
                <a:ea typeface="Arial"/>
                <a:cs typeface="Arial"/>
                <a:sym typeface="Arial"/>
              </a:rPr>
              <a:t>.</a:t>
            </a:r>
            <a:endParaRPr sz="1400">
              <a:latin typeface="Calibri"/>
              <a:ea typeface="Calibri"/>
              <a:cs typeface="Calibri"/>
              <a:sym typeface="Calibri"/>
            </a:endParaRPr>
          </a:p>
          <a:p>
            <a:pPr indent="0" lvl="0" marL="0" rtl="0" algn="l">
              <a:lnSpc>
                <a:spcPct val="100000"/>
              </a:lnSpc>
              <a:spcBef>
                <a:spcPts val="80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1174bf6129e_0_883:notes"/>
          <p:cNvSpPr/>
          <p:nvPr>
            <p:ph idx="2" type="sldImg"/>
          </p:nvPr>
        </p:nvSpPr>
        <p:spPr>
          <a:xfrm>
            <a:off x="216000" y="812520"/>
            <a:ext cx="7127400" cy="40089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1174bf6129e_0_883:notes"/>
          <p:cNvSpPr txBox="1"/>
          <p:nvPr>
            <p:ph idx="1" type="body"/>
          </p:nvPr>
        </p:nvSpPr>
        <p:spPr>
          <a:xfrm>
            <a:off x="756000" y="5078520"/>
            <a:ext cx="6047700" cy="48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If we look at each of the elements of FAIR in more detail now. </a:t>
            </a:r>
            <a:endParaRPr sz="1400"/>
          </a:p>
        </p:txBody>
      </p:sp>
      <p:sp>
        <p:nvSpPr>
          <p:cNvPr id="1372" name="Google Shape;1372;g1174bf6129e_0_883:notes"/>
          <p:cNvSpPr txBox="1"/>
          <p:nvPr>
            <p:ph idx="12" type="sldNum"/>
          </p:nvPr>
        </p:nvSpPr>
        <p:spPr>
          <a:xfrm>
            <a:off x="4278960" y="10157400"/>
            <a:ext cx="3280800" cy="53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1174bf6129e_0_961:notes"/>
          <p:cNvSpPr/>
          <p:nvPr>
            <p:ph idx="2" type="sldImg"/>
          </p:nvPr>
        </p:nvSpPr>
        <p:spPr>
          <a:xfrm>
            <a:off x="216000" y="812520"/>
            <a:ext cx="7127400" cy="40089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1174bf6129e_0_961:notes"/>
          <p:cNvSpPr txBox="1"/>
          <p:nvPr>
            <p:ph idx="1" type="body"/>
          </p:nvPr>
        </p:nvSpPr>
        <p:spPr>
          <a:xfrm>
            <a:off x="756000" y="5078520"/>
            <a:ext cx="6047700" cy="48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g1174bf6129e_0_961:notes"/>
          <p:cNvSpPr txBox="1"/>
          <p:nvPr>
            <p:ph idx="12" type="sldNum"/>
          </p:nvPr>
        </p:nvSpPr>
        <p:spPr>
          <a:xfrm>
            <a:off x="4278960" y="10157400"/>
            <a:ext cx="3280800" cy="53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g1174bf6129e_0_1034:notes"/>
          <p:cNvSpPr/>
          <p:nvPr>
            <p:ph idx="2" type="sldImg"/>
          </p:nvPr>
        </p:nvSpPr>
        <p:spPr>
          <a:xfrm>
            <a:off x="216000" y="812520"/>
            <a:ext cx="7127400" cy="4008900"/>
          </a:xfrm>
          <a:custGeom>
            <a:rect b="b" l="l" r="r" t="t"/>
            <a:pathLst>
              <a:path extrusionOk="0" h="120000" w="120000">
                <a:moveTo>
                  <a:pt x="0" y="0"/>
                </a:moveTo>
                <a:lnTo>
                  <a:pt x="120000" y="0"/>
                </a:lnTo>
                <a:lnTo>
                  <a:pt x="120000" y="120000"/>
                </a:lnTo>
                <a:lnTo>
                  <a:pt x="0" y="120000"/>
                </a:lnTo>
                <a:close/>
              </a:path>
            </a:pathLst>
          </a:custGeom>
        </p:spPr>
      </p:sp>
      <p:sp>
        <p:nvSpPr>
          <p:cNvPr id="1414" name="Google Shape;1414;g1174bf6129e_0_1034:notes"/>
          <p:cNvSpPr txBox="1"/>
          <p:nvPr>
            <p:ph idx="1" type="body"/>
          </p:nvPr>
        </p:nvSpPr>
        <p:spPr>
          <a:xfrm>
            <a:off x="756000" y="5078520"/>
            <a:ext cx="6047700" cy="48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
        <p:nvSpPr>
          <p:cNvPr id="1415" name="Google Shape;1415;g1174bf6129e_0_1034:notes"/>
          <p:cNvSpPr txBox="1"/>
          <p:nvPr>
            <p:ph idx="12" type="sldNum"/>
          </p:nvPr>
        </p:nvSpPr>
        <p:spPr>
          <a:xfrm>
            <a:off x="4278960" y="10157400"/>
            <a:ext cx="3280800" cy="53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1174bf6129e_0_1101:notes"/>
          <p:cNvSpPr/>
          <p:nvPr>
            <p:ph idx="2" type="sldImg"/>
          </p:nvPr>
        </p:nvSpPr>
        <p:spPr>
          <a:xfrm>
            <a:off x="216000" y="812520"/>
            <a:ext cx="7127400" cy="40089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1174bf6129e_0_1101:notes"/>
          <p:cNvSpPr txBox="1"/>
          <p:nvPr>
            <p:ph idx="1" type="body"/>
          </p:nvPr>
        </p:nvSpPr>
        <p:spPr>
          <a:xfrm>
            <a:off x="756000" y="5078520"/>
            <a:ext cx="6047700" cy="48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050">
                <a:solidFill>
                  <a:srgbClr val="3C4043"/>
                </a:solidFill>
                <a:highlight>
                  <a:schemeClr val="lt1"/>
                </a:highlight>
                <a:latin typeface="Roboto"/>
                <a:ea typeface="Roboto"/>
                <a:cs typeface="Roboto"/>
                <a:sym typeface="Roboto"/>
              </a:rPr>
              <a:t>Provenance granularity depends on the stage of the data in the data life-cycle (raw, processed, published), and on the purpose for which you are providing the provenance - what is the provenance information supposed to allow the data re-user or just the data searcher do? </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400"/>
              <a:buFont typeface="Arial"/>
              <a:buNone/>
            </a:pPr>
            <a:r>
              <a:rPr lang="en-GB" sz="1050">
                <a:solidFill>
                  <a:srgbClr val="3C4043"/>
                </a:solidFill>
                <a:highlight>
                  <a:schemeClr val="lt1"/>
                </a:highlight>
                <a:latin typeface="Roboto"/>
                <a:ea typeface="Roboto"/>
                <a:cs typeface="Roboto"/>
                <a:sym typeface="Roboto"/>
              </a:rPr>
              <a:t>So provenance to support the </a:t>
            </a:r>
            <a:r>
              <a:rPr i="1" lang="en-GB" sz="1050">
                <a:solidFill>
                  <a:srgbClr val="3C4043"/>
                </a:solidFill>
                <a:highlight>
                  <a:schemeClr val="lt1"/>
                </a:highlight>
                <a:latin typeface="Roboto"/>
                <a:ea typeface="Roboto"/>
                <a:cs typeface="Roboto"/>
                <a:sym typeface="Roboto"/>
              </a:rPr>
              <a:t>traceability</a:t>
            </a:r>
            <a:r>
              <a:rPr lang="en-GB" sz="1050">
                <a:solidFill>
                  <a:srgbClr val="3C4043"/>
                </a:solidFill>
                <a:highlight>
                  <a:schemeClr val="lt1"/>
                </a:highlight>
                <a:latin typeface="Roboto"/>
                <a:ea typeface="Roboto"/>
                <a:cs typeface="Roboto"/>
                <a:sym typeface="Roboto"/>
              </a:rPr>
              <a:t> of objects will contain different information than provenance to support full </a:t>
            </a:r>
            <a:r>
              <a:rPr i="1" lang="en-GB" sz="1050">
                <a:solidFill>
                  <a:srgbClr val="3C4043"/>
                </a:solidFill>
                <a:highlight>
                  <a:schemeClr val="lt1"/>
                </a:highlight>
                <a:latin typeface="Roboto"/>
                <a:ea typeface="Roboto"/>
                <a:cs typeface="Roboto"/>
                <a:sym typeface="Roboto"/>
              </a:rPr>
              <a:t>reproducibility</a:t>
            </a:r>
            <a:r>
              <a:rPr lang="en-GB" sz="1050">
                <a:solidFill>
                  <a:srgbClr val="3C4043"/>
                </a:solidFill>
                <a:highlight>
                  <a:schemeClr val="lt1"/>
                </a:highlight>
                <a:latin typeface="Roboto"/>
                <a:ea typeface="Roboto"/>
                <a:cs typeface="Roboto"/>
                <a:sym typeface="Roboto"/>
              </a:rPr>
              <a:t> of experiments.</a:t>
            </a:r>
            <a:endParaRPr/>
          </a:p>
        </p:txBody>
      </p:sp>
      <p:sp>
        <p:nvSpPr>
          <p:cNvPr id="1431" name="Google Shape;1431;g1174bf6129e_0_1101:notes"/>
          <p:cNvSpPr txBox="1"/>
          <p:nvPr>
            <p:ph idx="12" type="sldNum"/>
          </p:nvPr>
        </p:nvSpPr>
        <p:spPr>
          <a:xfrm>
            <a:off x="4278960" y="10157400"/>
            <a:ext cx="3280800" cy="53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11774a82b4a_0_9842:notes"/>
          <p:cNvSpPr txBox="1"/>
          <p:nvPr>
            <p:ph idx="1" type="body"/>
          </p:nvPr>
        </p:nvSpPr>
        <p:spPr>
          <a:xfrm>
            <a:off x="756000" y="5078520"/>
            <a:ext cx="6047700" cy="4811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GB" sz="1000"/>
              <a:t>It is important to realise that data re-use IS ALSO part of the data life-cycle. </a:t>
            </a:r>
            <a:endParaRPr sz="1000"/>
          </a:p>
        </p:txBody>
      </p:sp>
      <p:sp>
        <p:nvSpPr>
          <p:cNvPr id="1453" name="Google Shape;1453;g11774a82b4a_0_9842:notes"/>
          <p:cNvSpPr/>
          <p:nvPr>
            <p:ph idx="2" type="sldImg"/>
          </p:nvPr>
        </p:nvSpPr>
        <p:spPr>
          <a:xfrm>
            <a:off x="217488" y="812800"/>
            <a:ext cx="7124700" cy="40083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1174bf6129e_0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2" name="Google Shape;1462;g1174bf6129e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11774a82b4a_0_851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9" name="Google Shape;1469;g11774a82b4a_0_851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470" name="Google Shape;1470;g11774a82b4a_0_851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117d76a63f7_0_1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117d76a63f7_0_1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11774a82b4a_0_849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9" name="Google Shape;1489;g11774a82b4a_0_849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490" name="Google Shape;1490;g11774a82b4a_0_849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11774a82b4a_0_6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11774a82b4a_0_6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as an example of a project but not discussion</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11774a82b4a_0_6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11774a82b4a_0_6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11774a82b4a_0_426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7" name="Google Shape;1517;g11774a82b4a_0_426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518" name="Google Shape;1518;g11774a82b4a_0_426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11774a82b4a_0_3796:notes"/>
          <p:cNvSpPr/>
          <p:nvPr>
            <p:ph idx="2" type="sldImg"/>
          </p:nvPr>
        </p:nvSpPr>
        <p:spPr>
          <a:xfrm>
            <a:off x="383934" y="630621"/>
            <a:ext cx="6142800" cy="3153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5" name="Google Shape;1525;g11774a82b4a_0_3796:notes"/>
          <p:cNvSpPr txBox="1"/>
          <p:nvPr>
            <p:ph idx="1" type="body"/>
          </p:nvPr>
        </p:nvSpPr>
        <p:spPr>
          <a:xfrm>
            <a:off x="691080" y="3993931"/>
            <a:ext cx="5528700" cy="378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11774a82b4a_0_380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4" name="Google Shape;1534;g11774a82b4a_0_3802: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535" name="Google Shape;1535;g11774a82b4a_0_380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11774a82b4a_0_6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11774a82b4a_0_6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11774a82b4a_0_98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3" name="Google Shape;1563;g11774a82b4a_0_9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11774a82b4a_0_6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11774a82b4a_0_6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11774a82b4a_0_6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g11774a82b4a_0_6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11774a82b4a_0_6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11774a82b4a_0_6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The readme is a very important document! This is the first thing anyone sees when they come to the project and helps them understand what the project is about and whether it’s useful to them. As such it should provide a clear description of your project</a:t>
            </a:r>
            <a:endParaRPr>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g11774a82b4a_0_6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3" name="Google Shape;1603;g11774a82b4a_0_6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g11774a82b4a_0_6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0" name="Google Shape;1610;g11774a82b4a_0_6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so, what should your readme file do for this DIVERSE audience?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this is your chance to hook potential contributors and users! show the value of your project.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11774a82b4a_0_6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7" name="Google Shape;1617;g11774a82b4a_0_6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11774a82b4a_0_6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11774a82b4a_0_6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1fc8cbb466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5" name="Google Shape;1635;g1fc8cbb466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https://ha0ye.github.io/CW21-README-tips/template_README.html</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11774a82b4a_0_8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11774a82b4a_0_8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1" name="Shape 1651"/>
        <p:cNvGrpSpPr/>
        <p:nvPr/>
      </p:nvGrpSpPr>
      <p:grpSpPr>
        <a:xfrm>
          <a:off x="0" y="0"/>
          <a:ext cx="0" cy="0"/>
          <a:chOff x="0" y="0"/>
          <a:chExt cx="0" cy="0"/>
        </a:xfrm>
      </p:grpSpPr>
      <p:sp>
        <p:nvSpPr>
          <p:cNvPr id="1652" name="Google Shape;1652;g11774a82b4a_0_6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3" name="Google Shape;1653;g11774a82b4a_0_6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116499263b1_0_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0" name="Google Shape;1660;g116499263b1_0_7: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TIMING: 0</a:t>
            </a:r>
            <a:endParaRPr/>
          </a:p>
        </p:txBody>
      </p:sp>
      <p:sp>
        <p:nvSpPr>
          <p:cNvPr id="1661" name="Google Shape;1661;g116499263b1_0_7: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1d6dd640ff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1d6dd640f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08ee0b68b1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08ee0b68b1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189569254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189569254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https://ha0ye.github.io/CW21-README-tips/template_README.html</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1895692546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1895692546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9" name="Shape 1709"/>
        <p:cNvGrpSpPr/>
        <p:nvPr/>
      </p:nvGrpSpPr>
      <p:grpSpPr>
        <a:xfrm>
          <a:off x="0" y="0"/>
          <a:ext cx="0" cy="0"/>
          <a:chOff x="0" y="0"/>
          <a:chExt cx="0" cy="0"/>
        </a:xfrm>
      </p:grpSpPr>
      <p:sp>
        <p:nvSpPr>
          <p:cNvPr id="1710" name="Google Shape;1710;g1895692546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1" name="Google Shape;1711;g1895692546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1895692546b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1895692546b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https://ha0ye.github.io/CW21-README-tips/template_README.html</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1895692546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1895692546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1895692546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1895692546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https://raw.githubusercontent.com/ha0ye/CW21-README-tips/main/template_README.md</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1895692546b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1895692546b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so, what should your readme file do for this DIVERSE audience?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this is your chance to hook potential contributors and users! show the value of your project.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2" name="Shape 1752"/>
        <p:cNvGrpSpPr/>
        <p:nvPr/>
      </p:nvGrpSpPr>
      <p:grpSpPr>
        <a:xfrm>
          <a:off x="0" y="0"/>
          <a:ext cx="0" cy="0"/>
          <a:chOff x="0" y="0"/>
          <a:chExt cx="0" cy="0"/>
        </a:xfrm>
      </p:grpSpPr>
      <p:sp>
        <p:nvSpPr>
          <p:cNvPr id="1753" name="Google Shape;1753;g116499263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4" name="Google Shape;1754;g116499263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208ee0b68b1_0_1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208ee0b68b1_0_1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objectives for this content: {slide content}</a:t>
            </a:r>
            <a:endParaRPr/>
          </a:p>
          <a:p>
            <a:pPr indent="0" lvl="0" marL="0" rtl="0" algn="l">
              <a:spcBef>
                <a:spcPts val="0"/>
              </a:spcBef>
              <a:spcAft>
                <a:spcPts val="0"/>
              </a:spcAft>
              <a:buNone/>
            </a:pPr>
            <a:r>
              <a:rPr lang="en-GB">
                <a:solidFill>
                  <a:schemeClr val="dk1"/>
                </a:solidFill>
              </a:rPr>
              <a:t>How does this relate to us?</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5" name="Shape 1765"/>
        <p:cNvGrpSpPr/>
        <p:nvPr/>
      </p:nvGrpSpPr>
      <p:grpSpPr>
        <a:xfrm>
          <a:off x="0" y="0"/>
          <a:ext cx="0" cy="0"/>
          <a:chOff x="0" y="0"/>
          <a:chExt cx="0" cy="0"/>
        </a:xfrm>
      </p:grpSpPr>
      <p:sp>
        <p:nvSpPr>
          <p:cNvPr id="1766" name="Google Shape;1766;g11774a82b4a_0_6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7" name="Google Shape;1767;g11774a82b4a_0_6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 Open Leaders, we want to be as permissive as possible, and allow others to freely use, modify, and share our work.</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11774a82b4a_0_6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11774a82b4a_0_6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Copyleft is </a:t>
            </a:r>
            <a:r>
              <a:rPr b="1" lang="en-GB">
                <a:solidFill>
                  <a:schemeClr val="dk1"/>
                </a:solidFill>
              </a:rPr>
              <a:t>a general method for making a program (or other work) free</a:t>
            </a:r>
            <a:r>
              <a:rPr lang="en-GB">
                <a:solidFill>
                  <a:schemeClr val="dk1"/>
                </a:solidFill>
              </a:rPr>
              <a:t> (in the sense of freedom, not “zero price”), and requiring all modified and extended versions of the program to be free as well. The simplest way to make a program free software is to put it in the public domain, uncopyrighted.</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solidFill>
                  <a:schemeClr val="dk1"/>
                </a:solidFill>
              </a:rPr>
              <a:t>Copyleft is </a:t>
            </a:r>
            <a:r>
              <a:rPr b="1" lang="en-GB">
                <a:solidFill>
                  <a:schemeClr val="dk1"/>
                </a:solidFill>
              </a:rPr>
              <a:t>a general method for making a program (or other work) free</a:t>
            </a:r>
            <a:r>
              <a:rPr lang="en-GB">
                <a:solidFill>
                  <a:schemeClr val="dk1"/>
                </a:solidFill>
              </a:rPr>
              <a:t> (in the sense of freedom, not “zero price”), and requiring all modified and extended versions of the program to be free as well. The simplest way to make a program free software is to put it in the public domain, uncopyrighted.</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t>A copyright is a type of intellectual property that gives its owner the exclusive right to copy, distribute, adapt, display, and perform a creative work, usually for a limited time. The creative work may be in a literary, artistic, educational, or musical form</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208ee0b68b1_0_2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0" name="Google Shape;1790;g208ee0b68b1_0_2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g208ee0b68b1_0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7" name="Google Shape;1797;g208ee0b68b1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208ee0b68b1_0_2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208ee0b68b1_0_2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208ee0b68b1_0_2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208ee0b68b1_0_2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08ee0b68b1_0_28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08ee0b68b1_0_2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208ee0b68b1_0_2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208ee0b68b1_0_2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1" name="Shape 1831"/>
        <p:cNvGrpSpPr/>
        <p:nvPr/>
      </p:nvGrpSpPr>
      <p:grpSpPr>
        <a:xfrm>
          <a:off x="0" y="0"/>
          <a:ext cx="0" cy="0"/>
          <a:chOff x="0" y="0"/>
          <a:chExt cx="0" cy="0"/>
        </a:xfrm>
      </p:grpSpPr>
      <p:sp>
        <p:nvSpPr>
          <p:cNvPr id="1832" name="Google Shape;1832;g208ee0b68b1_0_29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3" name="Google Shape;1833;g208ee0b68b1_0_2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9" name="Shape 1839"/>
        <p:cNvGrpSpPr/>
        <p:nvPr/>
      </p:nvGrpSpPr>
      <p:grpSpPr>
        <a:xfrm>
          <a:off x="0" y="0"/>
          <a:ext cx="0" cy="0"/>
          <a:chOff x="0" y="0"/>
          <a:chExt cx="0" cy="0"/>
        </a:xfrm>
      </p:grpSpPr>
      <p:sp>
        <p:nvSpPr>
          <p:cNvPr id="1840" name="Google Shape;1840;g208ee0b68b1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1" name="Google Shape;1841;g208ee0b68b1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208ee0b68b1_0_1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9" name="Google Shape;1849;g208ee0b68b1_0_1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11774a82b4a_0_6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11774a82b4a_0_6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2" name="Shape 1862"/>
        <p:cNvGrpSpPr/>
        <p:nvPr/>
      </p:nvGrpSpPr>
      <p:grpSpPr>
        <a:xfrm>
          <a:off x="0" y="0"/>
          <a:ext cx="0" cy="0"/>
          <a:chOff x="0" y="0"/>
          <a:chExt cx="0" cy="0"/>
        </a:xfrm>
      </p:grpSpPr>
      <p:sp>
        <p:nvSpPr>
          <p:cNvPr id="1863" name="Google Shape;1863;g11774a82b4a_0_6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4" name="Google Shape;1864;g11774a82b4a_0_6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11774a82b4a_0_6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4" name="Google Shape;1874;g11774a82b4a_0_6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11774a82b4a_0_6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11774a82b4a_0_6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11774a82b4a_0_6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11774a82b4a_0_6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11774a82b4a_0_6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11774a82b4a_0_6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3" name="Shape 1903"/>
        <p:cNvGrpSpPr/>
        <p:nvPr/>
      </p:nvGrpSpPr>
      <p:grpSpPr>
        <a:xfrm>
          <a:off x="0" y="0"/>
          <a:ext cx="0" cy="0"/>
          <a:chOff x="0" y="0"/>
          <a:chExt cx="0" cy="0"/>
        </a:xfrm>
      </p:grpSpPr>
      <p:sp>
        <p:nvSpPr>
          <p:cNvPr id="1904" name="Google Shape;1904;g11774a82b4a_0_6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5" name="Google Shape;1905;g11774a82b4a_0_6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1895692546b_0_1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1895692546b_0_1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Now you add a license</a:t>
            </a:r>
            <a:endParaRPr sz="1500"/>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1" name="Shape 1921"/>
        <p:cNvGrpSpPr/>
        <p:nvPr/>
      </p:nvGrpSpPr>
      <p:grpSpPr>
        <a:xfrm>
          <a:off x="0" y="0"/>
          <a:ext cx="0" cy="0"/>
          <a:chOff x="0" y="0"/>
          <a:chExt cx="0" cy="0"/>
        </a:xfrm>
      </p:grpSpPr>
      <p:sp>
        <p:nvSpPr>
          <p:cNvPr id="1922" name="Google Shape;1922;g11774a82b4a_0_6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3" name="Google Shape;1923;g11774a82b4a_0_6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Emma from here</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g11774a82b4a_0_8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If you do want to archive your data, whether open or restricted - you need to use a trusted digital repository - so this means one that is going to around for a long time such the four here. You also want your data to have a DOI - digital object identifier, which is a persistent identifier for that data.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mission of TDR is to provide reliable, long-term access to managed digital resources to its designated community, now and in the future. A DOI is a unique alphanumeric string that identifies content and provides a persistent link to its location on the internet</a:t>
            </a:r>
            <a:endParaRPr/>
          </a:p>
          <a:p>
            <a:pPr indent="0" lvl="0" marL="0" rtl="0" algn="l">
              <a:spcBef>
                <a:spcPts val="0"/>
              </a:spcBef>
              <a:spcAft>
                <a:spcPts val="0"/>
              </a:spcAft>
              <a:buNone/>
            </a:pPr>
            <a:r>
              <a:t/>
            </a:r>
            <a:endParaRPr/>
          </a:p>
        </p:txBody>
      </p:sp>
      <p:sp>
        <p:nvSpPr>
          <p:cNvPr id="1931" name="Google Shape;1931;g11774a82b4a_0_8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2" name="Shape 1942"/>
        <p:cNvGrpSpPr/>
        <p:nvPr/>
      </p:nvGrpSpPr>
      <p:grpSpPr>
        <a:xfrm>
          <a:off x="0" y="0"/>
          <a:ext cx="0" cy="0"/>
          <a:chOff x="0" y="0"/>
          <a:chExt cx="0" cy="0"/>
        </a:xfrm>
      </p:grpSpPr>
      <p:sp>
        <p:nvSpPr>
          <p:cNvPr id="1943" name="Google Shape;1943;g1895692546b_0_2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4" name="Google Shape;1944;g1895692546b_0_2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11774a82b4a_0_380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2" name="Google Shape;1962;g11774a82b4a_0_3809: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TIMING: 21</a:t>
            </a:r>
            <a:endParaRPr/>
          </a:p>
        </p:txBody>
      </p:sp>
      <p:sp>
        <p:nvSpPr>
          <p:cNvPr id="1963" name="Google Shape;1963;g11774a82b4a_0_380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g11774a82b4a_0_864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0" name="Google Shape;1970;g11774a82b4a_0_8644: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GB"/>
              <a:t>Says slides are available</a:t>
            </a:r>
            <a:endParaRPr/>
          </a:p>
        </p:txBody>
      </p:sp>
      <p:sp>
        <p:nvSpPr>
          <p:cNvPr id="1971" name="Google Shape;1971;g11774a82b4a_0_864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GB" sz="1800" u="none" cap="none" strike="noStrike">
                <a:solidFill>
                  <a:srgbClr val="000000"/>
                </a:solidFill>
                <a:latin typeface="Arial"/>
                <a:ea typeface="Arial"/>
                <a:cs typeface="Arial"/>
                <a:sym typeface="Arial"/>
              </a:rPr>
              <a:t>‹#›</a:t>
            </a:fld>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11774a82b4a_0_865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8" name="Google Shape;1978;g11774a82b4a_0_8651: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rtl="0" algn="l">
              <a:spcBef>
                <a:spcPts val="360"/>
              </a:spcBef>
              <a:spcAft>
                <a:spcPts val="0"/>
              </a:spcAft>
              <a:buClr>
                <a:schemeClr val="dk1"/>
              </a:buClr>
              <a:buSzPts val="1200"/>
              <a:buFont typeface="Calibri"/>
              <a:buChar char="-"/>
            </a:pPr>
            <a:r>
              <a:rPr lang="en-GB"/>
              <a:t>Reproducible research is important </a:t>
            </a:r>
            <a:r>
              <a:rPr b="0" i="0" lang="en-GB" sz="1200">
                <a:solidFill>
                  <a:schemeClr val="dk1"/>
                </a:solidFill>
                <a:latin typeface="Calibri"/>
                <a:ea typeface="Calibri"/>
                <a:cs typeface="Calibri"/>
                <a:sym typeface="Calibri"/>
              </a:rPr>
              <a:t>to ensure scientific outputs can be trusted and built upon in future work.</a:t>
            </a:r>
            <a:endParaRPr/>
          </a:p>
          <a:p>
            <a:pPr indent="-95250" lvl="0" marL="171450" rtl="0" algn="l">
              <a:spcBef>
                <a:spcPts val="36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171450" lvl="0" marL="171450" rtl="0" algn="l">
              <a:spcBef>
                <a:spcPts val="360"/>
              </a:spcBef>
              <a:spcAft>
                <a:spcPts val="0"/>
              </a:spcAft>
              <a:buClr>
                <a:schemeClr val="dk1"/>
              </a:buClr>
              <a:buSzPts val="1200"/>
              <a:buFont typeface="Calibri"/>
              <a:buChar char="-"/>
            </a:pPr>
            <a:r>
              <a:rPr b="0" i="0" lang="en-GB" sz="1200">
                <a:solidFill>
                  <a:schemeClr val="dk1"/>
                </a:solidFill>
                <a:latin typeface="Calibri"/>
                <a:ea typeface="Calibri"/>
                <a:cs typeface="Calibri"/>
                <a:sym typeface="Calibri"/>
              </a:rPr>
              <a:t>Explain the differences</a:t>
            </a:r>
            <a:endParaRPr/>
          </a:p>
          <a:p>
            <a:pPr indent="-95250" lvl="0" marL="171450" rtl="0" algn="l">
              <a:spcBef>
                <a:spcPts val="36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171450" lvl="0" marL="171450" rtl="0" algn="l">
              <a:spcBef>
                <a:spcPts val="360"/>
              </a:spcBef>
              <a:spcAft>
                <a:spcPts val="0"/>
              </a:spcAft>
              <a:buClr>
                <a:schemeClr val="dk1"/>
              </a:buClr>
              <a:buSzPts val="1200"/>
              <a:buFont typeface="Calibri"/>
              <a:buChar char="-"/>
            </a:pPr>
            <a:r>
              <a:rPr b="0" i="0" lang="en-GB" sz="1200">
                <a:solidFill>
                  <a:schemeClr val="dk1"/>
                </a:solidFill>
                <a:latin typeface="Calibri"/>
                <a:ea typeface="Calibri"/>
                <a:cs typeface="Calibri"/>
                <a:sym typeface="Calibri"/>
              </a:rPr>
              <a:t>Many people think others could reproduce our results if we give the data and our code</a:t>
            </a:r>
            <a:endParaRPr/>
          </a:p>
        </p:txBody>
      </p:sp>
      <p:sp>
        <p:nvSpPr>
          <p:cNvPr id="1979" name="Google Shape;1979;g11774a82b4a_0_865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g11774a82b4a_0_866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9" name="Google Shape;1989;g11774a82b4a_0_8662: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360"/>
              </a:spcBef>
              <a:spcAft>
                <a:spcPts val="0"/>
              </a:spcAft>
              <a:buClr>
                <a:schemeClr val="dk1"/>
              </a:buClr>
              <a:buSzPts val="1200"/>
              <a:buFont typeface="Calibri"/>
              <a:buChar char="-"/>
            </a:pPr>
            <a:r>
              <a:rPr lang="en-GB"/>
              <a:t>Read quote</a:t>
            </a:r>
            <a:endParaRPr/>
          </a:p>
          <a:p>
            <a:pPr indent="-95250" lvl="0" marL="171450" marR="0" rtl="0" algn="l">
              <a:lnSpc>
                <a:spcPct val="100000"/>
              </a:lnSpc>
              <a:spcBef>
                <a:spcPts val="360"/>
              </a:spcBef>
              <a:spcAft>
                <a:spcPts val="0"/>
              </a:spcAft>
              <a:buClr>
                <a:schemeClr val="dk1"/>
              </a:buClr>
              <a:buSzPts val="1200"/>
              <a:buFont typeface="Calibri"/>
              <a:buNone/>
            </a:pPr>
            <a:r>
              <a:t/>
            </a:r>
            <a:endParaRPr/>
          </a:p>
          <a:p>
            <a:pPr indent="-171450" lvl="0" marL="171450" marR="0" rtl="0" algn="l">
              <a:lnSpc>
                <a:spcPct val="100000"/>
              </a:lnSpc>
              <a:spcBef>
                <a:spcPts val="360"/>
              </a:spcBef>
              <a:spcAft>
                <a:spcPts val="0"/>
              </a:spcAft>
              <a:buClr>
                <a:schemeClr val="dk1"/>
              </a:buClr>
              <a:buSzPts val="1200"/>
              <a:buFont typeface="Calibri"/>
              <a:buChar char="-"/>
            </a:pPr>
            <a:r>
              <a:rPr lang="en-GB"/>
              <a:t>Sharing the code and the data only is like giving a poorly specified recipe, like one that is missing at which temperature we should set the oven, or which type of flour we should use. Those details can completely change the outcome of our recipe.</a:t>
            </a:r>
            <a:endParaRPr/>
          </a:p>
          <a:p>
            <a:pPr indent="-95250" lvl="0" marL="171450" rtl="0" algn="l">
              <a:spcBef>
                <a:spcPts val="360"/>
              </a:spcBef>
              <a:spcAft>
                <a:spcPts val="0"/>
              </a:spcAft>
              <a:buClr>
                <a:schemeClr val="dk1"/>
              </a:buClr>
              <a:buSzPts val="1200"/>
              <a:buFont typeface="Calibri"/>
              <a:buNone/>
            </a:pPr>
            <a:r>
              <a:t/>
            </a:r>
            <a:endParaRPr/>
          </a:p>
        </p:txBody>
      </p:sp>
      <p:sp>
        <p:nvSpPr>
          <p:cNvPr id="1990" name="Google Shape;1990;g11774a82b4a_0_866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4" name="Shape 1994"/>
        <p:cNvGrpSpPr/>
        <p:nvPr/>
      </p:nvGrpSpPr>
      <p:grpSpPr>
        <a:xfrm>
          <a:off x="0" y="0"/>
          <a:ext cx="0" cy="0"/>
          <a:chOff x="0" y="0"/>
          <a:chExt cx="0" cy="0"/>
        </a:xfrm>
      </p:grpSpPr>
      <p:sp>
        <p:nvSpPr>
          <p:cNvPr id="1995" name="Google Shape;1995;g11774a82b4a_0_866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6" name="Google Shape;1996;g11774a82b4a_0_8668: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These are really important steps and better than nothing! But they are not enough to achieve full reproducibility</a:t>
            </a:r>
            <a:endParaRPr/>
          </a:p>
        </p:txBody>
      </p:sp>
      <p:sp>
        <p:nvSpPr>
          <p:cNvPr id="1997" name="Google Shape;1997;g11774a82b4a_0_866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11774a82b4a_0_867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5" name="Google Shape;2005;g11774a82b4a_0_8676: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GB"/>
              <a:t>Illustration from Peng in 2011 about how code and data aren’t enough to do a full replication.</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You don’t want to let perfect be the enemy of the good here! All movement along this axis is progress towards better science.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you may have experienced the challenge of actually EXECUTING someone else’s code…..</a:t>
            </a:r>
            <a:endParaRPr/>
          </a:p>
        </p:txBody>
      </p:sp>
      <p:sp>
        <p:nvSpPr>
          <p:cNvPr id="2006" name="Google Shape;2006;g11774a82b4a_0_867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11774a82b4a_0_868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3" name="Google Shape;2013;g11774a82b4a_0_8683: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GB"/>
              <a:t>…..And its really hard!</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Your experience of not being able to get someone else’s code to run on their machine is extremely common!</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Why? If our computational environment differs from the original creator of the code, these differences might prevent the code from working.</a:t>
            </a:r>
            <a:endParaRPr/>
          </a:p>
        </p:txBody>
      </p:sp>
      <p:sp>
        <p:nvSpPr>
          <p:cNvPr id="2014" name="Google Shape;2014;g11774a82b4a_0_868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g11774a82b4a_0_869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2" name="Google Shape;2022;g11774a82b4a_0_8691: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rtl="0" algn="l">
              <a:spcBef>
                <a:spcPts val="360"/>
              </a:spcBef>
              <a:spcAft>
                <a:spcPts val="0"/>
              </a:spcAft>
              <a:buClr>
                <a:schemeClr val="dk1"/>
              </a:buClr>
              <a:buSzPts val="1200"/>
              <a:buFont typeface="Calibri"/>
              <a:buChar char="-"/>
            </a:pPr>
            <a:r>
              <a:rPr lang="en-GB"/>
              <a:t>A difference in any of these components between the original computational environment of the project we are trying to execute and ours, can cause problems</a:t>
            </a:r>
            <a:endParaRPr/>
          </a:p>
        </p:txBody>
      </p:sp>
      <p:sp>
        <p:nvSpPr>
          <p:cNvPr id="2023" name="Google Shape;2023;g11774a82b4a_0_869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11774a82b4a_0_869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0" name="Google Shape;2030;g11774a82b4a_0_8699: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rtl="0" algn="l">
              <a:spcBef>
                <a:spcPts val="360"/>
              </a:spcBef>
              <a:spcAft>
                <a:spcPts val="0"/>
              </a:spcAft>
              <a:buClr>
                <a:schemeClr val="dk1"/>
              </a:buClr>
              <a:buSzPts val="1200"/>
              <a:buFont typeface="Calibri"/>
              <a:buChar char="-"/>
            </a:pPr>
            <a:r>
              <a:rPr lang="en-GB"/>
              <a:t>A difference in any of these components between the original computational environment of the project we are trying to execute and ours, can cause problems</a:t>
            </a:r>
            <a:endParaRPr/>
          </a:p>
        </p:txBody>
      </p:sp>
      <p:sp>
        <p:nvSpPr>
          <p:cNvPr id="2031" name="Google Shape;2031;g11774a82b4a_0_869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8" name="Shape 2038"/>
        <p:cNvGrpSpPr/>
        <p:nvPr/>
      </p:nvGrpSpPr>
      <p:grpSpPr>
        <a:xfrm>
          <a:off x="0" y="0"/>
          <a:ext cx="0" cy="0"/>
          <a:chOff x="0" y="0"/>
          <a:chExt cx="0" cy="0"/>
        </a:xfrm>
      </p:grpSpPr>
      <p:sp>
        <p:nvSpPr>
          <p:cNvPr id="2039" name="Google Shape;2039;g11774a82b4a_0_870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0" name="Google Shape;2040;g11774a82b4a_0_8709: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rtl="0" algn="l">
              <a:spcBef>
                <a:spcPts val="360"/>
              </a:spcBef>
              <a:spcAft>
                <a:spcPts val="0"/>
              </a:spcAft>
              <a:buClr>
                <a:schemeClr val="dk1"/>
              </a:buClr>
              <a:buSzPts val="1200"/>
              <a:buFont typeface="Calibri"/>
              <a:buChar char="-"/>
            </a:pPr>
            <a:r>
              <a:rPr lang="en-GB"/>
              <a:t>A difference in any of these components between the original computational environment of the project we are trying to execute and ours, can cause problems</a:t>
            </a:r>
            <a:endParaRPr/>
          </a:p>
        </p:txBody>
      </p:sp>
      <p:sp>
        <p:nvSpPr>
          <p:cNvPr id="2041" name="Google Shape;2041;g11774a82b4a_0_870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0" name="Shape 2050"/>
        <p:cNvGrpSpPr/>
        <p:nvPr/>
      </p:nvGrpSpPr>
      <p:grpSpPr>
        <a:xfrm>
          <a:off x="0" y="0"/>
          <a:ext cx="0" cy="0"/>
          <a:chOff x="0" y="0"/>
          <a:chExt cx="0" cy="0"/>
        </a:xfrm>
      </p:grpSpPr>
      <p:sp>
        <p:nvSpPr>
          <p:cNvPr id="2051" name="Google Shape;2051;g11774a82b4a_0_872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2" name="Google Shape;2052;g11774a82b4a_0_8721: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053" name="Google Shape;2053;g11774a82b4a_0_872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GB" sz="1800" u="none" cap="none" strike="noStrike">
                <a:solidFill>
                  <a:srgbClr val="000000"/>
                </a:solidFill>
                <a:latin typeface="Arial"/>
                <a:ea typeface="Arial"/>
                <a:cs typeface="Arial"/>
                <a:sym typeface="Arial"/>
              </a:rPr>
              <a:t>‹#›</a:t>
            </a:fld>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g11774a82b4a_0_872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0" name="Google Shape;2060;g11774a82b4a_0_8728: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95250" lvl="0" marL="171450" rtl="0" algn="l">
              <a:spcBef>
                <a:spcPts val="360"/>
              </a:spcBef>
              <a:spcAft>
                <a:spcPts val="0"/>
              </a:spcAft>
              <a:buClr>
                <a:schemeClr val="dk1"/>
              </a:buClr>
              <a:buSzPts val="1200"/>
              <a:buFont typeface="Calibri"/>
              <a:buNone/>
            </a:pPr>
            <a:r>
              <a:t/>
            </a:r>
            <a:endParaRPr/>
          </a:p>
        </p:txBody>
      </p:sp>
      <p:sp>
        <p:nvSpPr>
          <p:cNvPr id="2061" name="Google Shape;2061;g11774a82b4a_0_872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11774a82b4a_0_873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8" name="Google Shape;2068;g11774a82b4a_0_8736: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talk them through the comic</a:t>
            </a:r>
            <a:endParaRPr/>
          </a:p>
        </p:txBody>
      </p:sp>
      <p:sp>
        <p:nvSpPr>
          <p:cNvPr id="2069" name="Google Shape;2069;g11774a82b4a_0_873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g11774a82b4a_0_903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5" name="Google Shape;2075;g11774a82b4a_0_9038: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95250" lvl="0" marL="171450" rtl="0" algn="l">
              <a:spcBef>
                <a:spcPts val="360"/>
              </a:spcBef>
              <a:spcAft>
                <a:spcPts val="0"/>
              </a:spcAft>
              <a:buClr>
                <a:schemeClr val="dk1"/>
              </a:buClr>
              <a:buSzPts val="1200"/>
              <a:buFont typeface="Calibri"/>
              <a:buNone/>
            </a:pPr>
            <a:r>
              <a:t/>
            </a:r>
            <a:endParaRPr/>
          </a:p>
        </p:txBody>
      </p:sp>
      <p:sp>
        <p:nvSpPr>
          <p:cNvPr id="2076" name="Google Shape;2076;g11774a82b4a_0_903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1895692546b_0_2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1895692546b_0_2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2" name="Shape 2092"/>
        <p:cNvGrpSpPr/>
        <p:nvPr/>
      </p:nvGrpSpPr>
      <p:grpSpPr>
        <a:xfrm>
          <a:off x="0" y="0"/>
          <a:ext cx="0" cy="0"/>
          <a:chOff x="0" y="0"/>
          <a:chExt cx="0" cy="0"/>
        </a:xfrm>
      </p:grpSpPr>
      <p:sp>
        <p:nvSpPr>
          <p:cNvPr id="2093" name="Google Shape;2093;g1895692546b_0_2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4" name="Google Shape;2094;g1895692546b_0_2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1895692546b_0_2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9" name="Google Shape;2099;g1895692546b_0_2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2" name="Shape 2102"/>
        <p:cNvGrpSpPr/>
        <p:nvPr/>
      </p:nvGrpSpPr>
      <p:grpSpPr>
        <a:xfrm>
          <a:off x="0" y="0"/>
          <a:ext cx="0" cy="0"/>
          <a:chOff x="0" y="0"/>
          <a:chExt cx="0" cy="0"/>
        </a:xfrm>
      </p:grpSpPr>
      <p:sp>
        <p:nvSpPr>
          <p:cNvPr id="2103" name="Google Shape;2103;g1895692546b_0_2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4" name="Google Shape;2104;g1895692546b_0_2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1" name="Shape 2111"/>
        <p:cNvGrpSpPr/>
        <p:nvPr/>
      </p:nvGrpSpPr>
      <p:grpSpPr>
        <a:xfrm>
          <a:off x="0" y="0"/>
          <a:ext cx="0" cy="0"/>
          <a:chOff x="0" y="0"/>
          <a:chExt cx="0" cy="0"/>
        </a:xfrm>
      </p:grpSpPr>
      <p:sp>
        <p:nvSpPr>
          <p:cNvPr id="2112" name="Google Shape;2112;g1895692546b_0_2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3" name="Google Shape;2113;g1895692546b_0_2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8" name="Shape 2118"/>
        <p:cNvGrpSpPr/>
        <p:nvPr/>
      </p:nvGrpSpPr>
      <p:grpSpPr>
        <a:xfrm>
          <a:off x="0" y="0"/>
          <a:ext cx="0" cy="0"/>
          <a:chOff x="0" y="0"/>
          <a:chExt cx="0" cy="0"/>
        </a:xfrm>
      </p:grpSpPr>
      <p:sp>
        <p:nvSpPr>
          <p:cNvPr id="2119" name="Google Shape;2119;g1895692546b_0_2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0" name="Google Shape;2120;g1895692546b_0_2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1895692546b_0_2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1895692546b_0_2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9" name="Shape 2139"/>
        <p:cNvGrpSpPr/>
        <p:nvPr/>
      </p:nvGrpSpPr>
      <p:grpSpPr>
        <a:xfrm>
          <a:off x="0" y="0"/>
          <a:ext cx="0" cy="0"/>
          <a:chOff x="0" y="0"/>
          <a:chExt cx="0" cy="0"/>
        </a:xfrm>
      </p:grpSpPr>
      <p:sp>
        <p:nvSpPr>
          <p:cNvPr id="2140" name="Google Shape;2140;g1895692546b_0_28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1" name="Google Shape;2141;g1895692546b_0_2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g1895692546b_0_2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9" name="Google Shape;2149;g1895692546b_0_2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3" name="Shape 2153"/>
        <p:cNvGrpSpPr/>
        <p:nvPr/>
      </p:nvGrpSpPr>
      <p:grpSpPr>
        <a:xfrm>
          <a:off x="0" y="0"/>
          <a:ext cx="0" cy="0"/>
          <a:chOff x="0" y="0"/>
          <a:chExt cx="0" cy="0"/>
        </a:xfrm>
      </p:grpSpPr>
      <p:sp>
        <p:nvSpPr>
          <p:cNvPr id="2154" name="Google Shape;2154;g1895692546b_0_2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5" name="Google Shape;2155;g1895692546b_0_2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g1895692546b_0_2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6" name="Google Shape;2166;g1895692546b_0_2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g208ee0b68b1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4" name="Google Shape;2174;g208ee0b68b1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https://miro.com/app/board/uXjVONTviD8=/?share_link_id=872992321145</a:t>
            </a:r>
            <a:r>
              <a:rPr lang="en-GB"/>
              <a:t>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g208ee0b68b1_0_358: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g208ee0b68b1_0_35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1" name="Shape 2191"/>
        <p:cNvGrpSpPr/>
        <p:nvPr/>
      </p:nvGrpSpPr>
      <p:grpSpPr>
        <a:xfrm>
          <a:off x="0" y="0"/>
          <a:ext cx="0" cy="0"/>
          <a:chOff x="0" y="0"/>
          <a:chExt cx="0" cy="0"/>
        </a:xfrm>
      </p:grpSpPr>
      <p:sp>
        <p:nvSpPr>
          <p:cNvPr id="2192" name="Google Shape;2192;g208ee0b68b1_0_368: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g208ee0b68b1_0_36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208eb534e5b_2_16: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g208eb534e5b_2_1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g208ee0b68b1_0_2913: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g208ee0b68b1_0_291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2" name="Shape 2222"/>
        <p:cNvGrpSpPr/>
        <p:nvPr/>
      </p:nvGrpSpPr>
      <p:grpSpPr>
        <a:xfrm>
          <a:off x="0" y="0"/>
          <a:ext cx="0" cy="0"/>
          <a:chOff x="0" y="0"/>
          <a:chExt cx="0" cy="0"/>
        </a:xfrm>
      </p:grpSpPr>
      <p:sp>
        <p:nvSpPr>
          <p:cNvPr id="2223" name="Google Shape;2223;g208eb534e5b_2_392: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g208eb534e5b_2_39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208ee0b68b1_0_2924: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g208ee0b68b1_0_292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8" name="Shape 2238"/>
        <p:cNvGrpSpPr/>
        <p:nvPr/>
      </p:nvGrpSpPr>
      <p:grpSpPr>
        <a:xfrm>
          <a:off x="0" y="0"/>
          <a:ext cx="0" cy="0"/>
          <a:chOff x="0" y="0"/>
          <a:chExt cx="0" cy="0"/>
        </a:xfrm>
      </p:grpSpPr>
      <p:sp>
        <p:nvSpPr>
          <p:cNvPr id="2239" name="Google Shape;2239;g208eb534e5b_2_372: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g208eb534e5b_2_37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6" name="Shape 2246"/>
        <p:cNvGrpSpPr/>
        <p:nvPr/>
      </p:nvGrpSpPr>
      <p:grpSpPr>
        <a:xfrm>
          <a:off x="0" y="0"/>
          <a:ext cx="0" cy="0"/>
          <a:chOff x="0" y="0"/>
          <a:chExt cx="0" cy="0"/>
        </a:xfrm>
      </p:grpSpPr>
      <p:sp>
        <p:nvSpPr>
          <p:cNvPr id="2247" name="Google Shape;2247;g208ee0b68b1_0_3297:notes"/>
          <p:cNvSpPr txBox="1"/>
          <p:nvPr>
            <p:ph idx="1" type="body"/>
          </p:nvPr>
        </p:nvSpPr>
        <p:spPr>
          <a:xfrm>
            <a:off x="686282" y="4342817"/>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g208ee0b68b1_0_329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g208eb534e5b_2_2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6" name="Google Shape;2256;g208eb534e5b_2_2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GB" sz="1200">
                <a:solidFill>
                  <a:schemeClr val="dk1"/>
                </a:solidFill>
                <a:latin typeface="Arial"/>
                <a:ea typeface="Arial"/>
                <a:cs typeface="Arial"/>
                <a:sym typeface="Arial"/>
              </a:rPr>
              <a:t>In order to accommodate all these requirements in research and data science, the project expanded to include four more guides: in addition to the guide for reproducible research, we have guides for project design, communication, collaboration and ethical research. </a:t>
            </a:r>
            <a:endParaRPr/>
          </a:p>
          <a:p>
            <a:pPr indent="0" lvl="0" marL="0" rtl="0" algn="l">
              <a:lnSpc>
                <a:spcPct val="100000"/>
              </a:lnSpc>
              <a:spcBef>
                <a:spcPts val="360"/>
              </a:spcBef>
              <a:spcAft>
                <a:spcPts val="0"/>
              </a:spcAft>
              <a:buSzPts val="1400"/>
              <a:buNone/>
            </a:pPr>
            <a:r>
              <a:rPr lang="en-GB" sz="1200">
                <a:solidFill>
                  <a:schemeClr val="dk1"/>
                </a:solidFill>
                <a:latin typeface="Arial"/>
                <a:ea typeface="Arial"/>
                <a:cs typeface="Arial"/>
                <a:sym typeface="Arial"/>
              </a:rPr>
              <a:t>We also record all the community practices that we are developing and practising within the Turing Way in our community handbook so that it can be adopted by other open source communities.</a:t>
            </a:r>
            <a:endParaRPr/>
          </a:p>
        </p:txBody>
      </p:sp>
      <p:sp>
        <p:nvSpPr>
          <p:cNvPr id="2257" name="Google Shape;2257;g208eb534e5b_2_2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GB"/>
              <a:t>‹#›</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4" name="Shape 2274"/>
        <p:cNvGrpSpPr/>
        <p:nvPr/>
      </p:nvGrpSpPr>
      <p:grpSpPr>
        <a:xfrm>
          <a:off x="0" y="0"/>
          <a:ext cx="0" cy="0"/>
          <a:chOff x="0" y="0"/>
          <a:chExt cx="0" cy="0"/>
        </a:xfrm>
      </p:grpSpPr>
      <p:sp>
        <p:nvSpPr>
          <p:cNvPr id="2275" name="Google Shape;2275;g208ee0b68b1_0_384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6" name="Google Shape;2276;g208ee0b68b1_0_3846: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We have multiple community events and calls weekly and you are invited to join us. </a:t>
            </a:r>
            <a:endParaRPr/>
          </a:p>
          <a:p>
            <a:pPr indent="0" lvl="0" marL="0" rtl="0" algn="l">
              <a:lnSpc>
                <a:spcPct val="100000"/>
              </a:lnSpc>
              <a:spcBef>
                <a:spcPts val="0"/>
              </a:spcBef>
              <a:spcAft>
                <a:spcPts val="0"/>
              </a:spcAft>
              <a:buClr>
                <a:schemeClr val="dk1"/>
              </a:buClr>
              <a:buSzPts val="1400"/>
              <a:buFont typeface="Calibri"/>
              <a:buNone/>
            </a:pPr>
            <a:r>
              <a:rPr lang="en-GB"/>
              <a:t>I host collaboration cafes every month, and coworking call each week. There is also an onboarding call for folks new to the project.</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GB"/>
              <a:t>You can find details in the shared notes - bit.ly/turingway.</a:t>
            </a:r>
            <a:endParaRPr/>
          </a:p>
        </p:txBody>
      </p:sp>
      <p:sp>
        <p:nvSpPr>
          <p:cNvPr id="2277" name="Google Shape;2277;g208ee0b68b1_0_384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208ee0b68b1_0_1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
        <p:nvSpPr>
          <p:cNvPr id="2286" name="Google Shape;2286;g208ee0b68b1_0_17: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g208ee0b68b1_0_17:notes"/>
          <p:cNvSpPr txBox="1"/>
          <p:nvPr>
            <p:ph idx="12" type="sldNum"/>
          </p:nvPr>
        </p:nvSpPr>
        <p:spPr>
          <a:xfrm>
            <a:off x="3884127" y="8685632"/>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4" name="Shape 2294"/>
        <p:cNvGrpSpPr/>
        <p:nvPr/>
      </p:nvGrpSpPr>
      <p:grpSpPr>
        <a:xfrm>
          <a:off x="0" y="0"/>
          <a:ext cx="0" cy="0"/>
          <a:chOff x="0" y="0"/>
          <a:chExt cx="0" cy="0"/>
        </a:xfrm>
      </p:grpSpPr>
      <p:sp>
        <p:nvSpPr>
          <p:cNvPr id="2295" name="Google Shape;2295;g208ee0b68b1_0_330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6" name="Google Shape;2296;g208ee0b68b1_0_3306: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We have multiple community events and calls weekly and you are invited to join us. </a:t>
            </a:r>
            <a:endParaRPr/>
          </a:p>
          <a:p>
            <a:pPr indent="0" lvl="0" marL="0" rtl="0" algn="l">
              <a:lnSpc>
                <a:spcPct val="100000"/>
              </a:lnSpc>
              <a:spcBef>
                <a:spcPts val="0"/>
              </a:spcBef>
              <a:spcAft>
                <a:spcPts val="0"/>
              </a:spcAft>
              <a:buClr>
                <a:schemeClr val="dk1"/>
              </a:buClr>
              <a:buSzPts val="1400"/>
              <a:buFont typeface="Calibri"/>
              <a:buNone/>
            </a:pPr>
            <a:r>
              <a:rPr lang="en-GB"/>
              <a:t>I host collaboration cafes every month, and coworking call each week. There is also an onboarding call for folks new to the project.</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GB"/>
              <a:t>You can find details in the shared notes - bit.ly/turingway.</a:t>
            </a:r>
            <a:endParaRPr/>
          </a:p>
        </p:txBody>
      </p:sp>
      <p:sp>
        <p:nvSpPr>
          <p:cNvPr id="2297" name="Google Shape;2297;g208ee0b68b1_0_330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g208ee0b68b1_0_3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5" name="Google Shape;2305;g208ee0b68b1_0_3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Now you add a license</a:t>
            </a:r>
            <a:endParaRPr sz="1500"/>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0" name="Shape 2310"/>
        <p:cNvGrpSpPr/>
        <p:nvPr/>
      </p:nvGrpSpPr>
      <p:grpSpPr>
        <a:xfrm>
          <a:off x="0" y="0"/>
          <a:ext cx="0" cy="0"/>
          <a:chOff x="0" y="0"/>
          <a:chExt cx="0" cy="0"/>
        </a:xfrm>
      </p:grpSpPr>
      <p:sp>
        <p:nvSpPr>
          <p:cNvPr id="2311" name="Google Shape;2311;g208ee0b68b1_0_294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2" name="Google Shape;2312;g208ee0b68b1_0_2944: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Thanks to Kirstie Whitaker for starting this project.  All our resources including this presentation are available online. With that, I am happy to take any question.</a:t>
            </a:r>
            <a:endParaRPr/>
          </a:p>
          <a:p>
            <a:pPr indent="0" lvl="0" marL="0" rtl="0" algn="l">
              <a:spcBef>
                <a:spcPts val="360"/>
              </a:spcBef>
              <a:spcAft>
                <a:spcPts val="0"/>
              </a:spcAft>
              <a:buNone/>
            </a:pPr>
            <a:r>
              <a:t/>
            </a:r>
            <a:endParaRPr/>
          </a:p>
        </p:txBody>
      </p:sp>
      <p:sp>
        <p:nvSpPr>
          <p:cNvPr id="2313" name="Google Shape;2313;g208ee0b68b1_0_294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6.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jp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8" name="Shape 8"/>
        <p:cNvGrpSpPr/>
        <p:nvPr/>
      </p:nvGrpSpPr>
      <p:grpSpPr>
        <a:xfrm>
          <a:off x="0" y="0"/>
          <a:ext cx="0" cy="0"/>
          <a:chOff x="0" y="0"/>
          <a:chExt cx="0" cy="0"/>
        </a:xfrm>
      </p:grpSpPr>
      <p:sp>
        <p:nvSpPr>
          <p:cNvPr id="9" name="Google Shape;9;p2"/>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0" name="Google Shape;10;p2"/>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11" name="Google Shape;11;p2"/>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12" name="Google Shape;12;p2"/>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 name="Google Shape;13;p2"/>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14" name="Shape 14"/>
        <p:cNvGrpSpPr/>
        <p:nvPr/>
      </p:nvGrpSpPr>
      <p:grpSpPr>
        <a:xfrm>
          <a:off x="0" y="0"/>
          <a:ext cx="0" cy="0"/>
          <a:chOff x="0" y="0"/>
          <a:chExt cx="0" cy="0"/>
        </a:xfrm>
      </p:grpSpPr>
      <p:sp>
        <p:nvSpPr>
          <p:cNvPr id="15" name="Google Shape;15;p3"/>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showMasterSp="0">
  <p:cSld name="Top slide (Light)">
    <p:bg>
      <p:bgPr>
        <a:solidFill>
          <a:srgbClr val="DEDEDE"/>
        </a:solid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1"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8" name="Google Shape;18;p4"/>
          <p:cNvSpPr/>
          <p:nvPr>
            <p:ph idx="2" type="pic"/>
          </p:nvPr>
        </p:nvSpPr>
        <p:spPr>
          <a:xfrm>
            <a:off x="5651872" y="0"/>
            <a:ext cx="3493800" cy="4573500"/>
          </a:xfrm>
          <a:prstGeom prst="rect">
            <a:avLst/>
          </a:prstGeom>
          <a:noFill/>
          <a:ln>
            <a:noFill/>
          </a:ln>
        </p:spPr>
      </p:sp>
      <p:cxnSp>
        <p:nvCxnSpPr>
          <p:cNvPr id="19" name="Google Shape;19;p4"/>
          <p:cNvCxnSpPr/>
          <p:nvPr/>
        </p:nvCxnSpPr>
        <p:spPr>
          <a:xfrm>
            <a:off x="431800" y="2184922"/>
            <a:ext cx="4353600" cy="0"/>
          </a:xfrm>
          <a:prstGeom prst="straightConnector1">
            <a:avLst/>
          </a:prstGeom>
          <a:noFill/>
          <a:ln cap="flat" cmpd="sng" w="76200">
            <a:solidFill>
              <a:schemeClr val="dk1"/>
            </a:solidFill>
            <a:prstDash val="solid"/>
            <a:round/>
            <a:headEnd len="sm" w="sm" type="none"/>
            <a:tailEnd len="sm" w="sm" type="none"/>
          </a:ln>
        </p:spPr>
      </p:cxnSp>
      <p:pic>
        <p:nvPicPr>
          <p:cNvPr id="20" name="Google Shape;20;p4"/>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21" name="Google Shape;21;p4"/>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b="0" sz="2800"/>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22" name="Shape 22"/>
        <p:cNvGrpSpPr/>
        <p:nvPr/>
      </p:nvGrpSpPr>
      <p:grpSpPr>
        <a:xfrm>
          <a:off x="0" y="0"/>
          <a:ext cx="0" cy="0"/>
          <a:chOff x="0" y="0"/>
          <a:chExt cx="0" cy="0"/>
        </a:xfrm>
      </p:grpSpPr>
      <p:sp>
        <p:nvSpPr>
          <p:cNvPr id="23" name="Google Shape;23;p5"/>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4" name="Google Shape;24;p5"/>
          <p:cNvCxnSpPr/>
          <p:nvPr/>
        </p:nvCxnSpPr>
        <p:spPr>
          <a:xfrm>
            <a:off x="431800" y="2184922"/>
            <a:ext cx="8280300" cy="0"/>
          </a:xfrm>
          <a:prstGeom prst="straightConnector1">
            <a:avLst/>
          </a:prstGeom>
          <a:noFill/>
          <a:ln cap="flat" cmpd="sng" w="38100">
            <a:solidFill>
              <a:schemeClr val="lt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25" name="Shape 25"/>
        <p:cNvGrpSpPr/>
        <p:nvPr/>
      </p:nvGrpSpPr>
      <p:grpSpPr>
        <a:xfrm>
          <a:off x="0" y="0"/>
          <a:ext cx="0" cy="0"/>
          <a:chOff x="0" y="0"/>
          <a:chExt cx="0" cy="0"/>
        </a:xfrm>
      </p:grpSpPr>
      <p:sp>
        <p:nvSpPr>
          <p:cNvPr id="26" name="Google Shape;26;p6"/>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7" name="Google Shape;27;p6"/>
          <p:cNvCxnSpPr/>
          <p:nvPr/>
        </p:nvCxnSpPr>
        <p:spPr>
          <a:xfrm>
            <a:off x="431800" y="2184922"/>
            <a:ext cx="8280300" cy="0"/>
          </a:xfrm>
          <a:prstGeom prst="straightConnector1">
            <a:avLst/>
          </a:prstGeom>
          <a:noFill/>
          <a:ln cap="flat" cmpd="sng" w="381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showMasterSp="0">
  <p:cSld name="Section divider, image (Dark)">
    <p:bg>
      <p:bgPr>
        <a:solidFill>
          <a:schemeClr val="dk2"/>
        </a:solidFill>
      </p:bgPr>
    </p:bg>
    <p:spTree>
      <p:nvGrpSpPr>
        <p:cNvPr id="28" name="Shape 28"/>
        <p:cNvGrpSpPr/>
        <p:nvPr/>
      </p:nvGrpSpPr>
      <p:grpSpPr>
        <a:xfrm>
          <a:off x="0" y="0"/>
          <a:ext cx="0" cy="0"/>
          <a:chOff x="0" y="0"/>
          <a:chExt cx="0" cy="0"/>
        </a:xfrm>
      </p:grpSpPr>
      <p:sp>
        <p:nvSpPr>
          <p:cNvPr id="29" name="Google Shape;29;p7"/>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30" name="Google Shape;30;p7"/>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31" name="Google Shape;31;p7"/>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32" name="Shape 32"/>
        <p:cNvGrpSpPr/>
        <p:nvPr/>
      </p:nvGrpSpPr>
      <p:grpSpPr>
        <a:xfrm>
          <a:off x="0" y="0"/>
          <a:ext cx="0" cy="0"/>
          <a:chOff x="0" y="0"/>
          <a:chExt cx="0" cy="0"/>
        </a:xfrm>
      </p:grpSpPr>
      <p:sp>
        <p:nvSpPr>
          <p:cNvPr id="33" name="Google Shape;33;p8"/>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34" name="Google Shape;34;p8"/>
          <p:cNvCxnSpPr/>
          <p:nvPr/>
        </p:nvCxnSpPr>
        <p:spPr>
          <a:xfrm>
            <a:off x="431800" y="2184922"/>
            <a:ext cx="4356000" cy="0"/>
          </a:xfrm>
          <a:prstGeom prst="straightConnector1">
            <a:avLst/>
          </a:prstGeom>
          <a:noFill/>
          <a:ln cap="flat" cmpd="sng" w="38100">
            <a:solidFill>
              <a:schemeClr val="dk1"/>
            </a:solidFill>
            <a:prstDash val="solid"/>
            <a:round/>
            <a:headEnd len="sm" w="sm" type="none"/>
            <a:tailEnd len="sm" w="sm" type="none"/>
          </a:ln>
        </p:spPr>
      </p:cxnSp>
      <p:sp>
        <p:nvSpPr>
          <p:cNvPr id="35" name="Google Shape;35;p8"/>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36" name="Shape 36"/>
        <p:cNvGrpSpPr/>
        <p:nvPr/>
      </p:nvGrpSpPr>
      <p:grpSpPr>
        <a:xfrm>
          <a:off x="0" y="0"/>
          <a:ext cx="0" cy="0"/>
          <a:chOff x="0" y="0"/>
          <a:chExt cx="0" cy="0"/>
        </a:xfrm>
      </p:grpSpPr>
      <p:cxnSp>
        <p:nvCxnSpPr>
          <p:cNvPr id="37" name="Google Shape;37;p9"/>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38" name="Google Shape;38;p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9"/>
          <p:cNvSpPr/>
          <p:nvPr>
            <p:ph idx="2" type="pic"/>
          </p:nvPr>
        </p:nvSpPr>
        <p:spPr>
          <a:xfrm>
            <a:off x="5251450" y="702659"/>
            <a:ext cx="3892500" cy="3640800"/>
          </a:xfrm>
          <a:prstGeom prst="rect">
            <a:avLst/>
          </a:prstGeom>
          <a:noFill/>
          <a:ln>
            <a:noFill/>
          </a:ln>
        </p:spPr>
      </p:sp>
      <p:sp>
        <p:nvSpPr>
          <p:cNvPr id="40" name="Google Shape;40;p9"/>
          <p:cNvSpPr txBox="1"/>
          <p:nvPr>
            <p:ph idx="3" type="body"/>
          </p:nvPr>
        </p:nvSpPr>
        <p:spPr>
          <a:xfrm>
            <a:off x="431800" y="1325887"/>
            <a:ext cx="3921000" cy="30174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41" name="Shape 41"/>
        <p:cNvGrpSpPr/>
        <p:nvPr/>
      </p:nvGrpSpPr>
      <p:grpSpPr>
        <a:xfrm>
          <a:off x="0" y="0"/>
          <a:ext cx="0" cy="0"/>
          <a:chOff x="0" y="0"/>
          <a:chExt cx="0" cy="0"/>
        </a:xfrm>
      </p:grpSpPr>
      <p:cxnSp>
        <p:nvCxnSpPr>
          <p:cNvPr id="42" name="Google Shape;42;p10"/>
          <p:cNvCxnSpPr/>
          <p:nvPr/>
        </p:nvCxnSpPr>
        <p:spPr>
          <a:xfrm>
            <a:off x="431800" y="702773"/>
            <a:ext cx="3921000" cy="0"/>
          </a:xfrm>
          <a:prstGeom prst="straightConnector1">
            <a:avLst/>
          </a:prstGeom>
          <a:noFill/>
          <a:ln cap="flat" cmpd="sng" w="25400">
            <a:solidFill>
              <a:schemeClr val="dk1"/>
            </a:solidFill>
            <a:prstDash val="solid"/>
            <a:round/>
            <a:headEnd len="sm" w="sm" type="none"/>
            <a:tailEnd len="sm" w="sm" type="none"/>
          </a:ln>
        </p:spPr>
      </p:cxnSp>
      <p:sp>
        <p:nvSpPr>
          <p:cNvPr id="43" name="Google Shape;43;p10"/>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4" name="Google Shape;44;p10"/>
          <p:cNvSpPr txBox="1"/>
          <p:nvPr>
            <p:ph idx="2" type="body"/>
          </p:nvPr>
        </p:nvSpPr>
        <p:spPr>
          <a:xfrm>
            <a:off x="431800" y="1314449"/>
            <a:ext cx="3921000" cy="30288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lt1"/>
              </a:buClr>
              <a:buSzPts val="2800"/>
              <a:buNone/>
              <a:defRPr sz="2800">
                <a:solidFill>
                  <a:schemeClr val="lt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5" name="Google Shape;45;p10"/>
          <p:cNvSpPr/>
          <p:nvPr>
            <p:ph idx="3"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46" name="Shape 46"/>
        <p:cNvGrpSpPr/>
        <p:nvPr/>
      </p:nvGrpSpPr>
      <p:grpSpPr>
        <a:xfrm>
          <a:off x="0" y="0"/>
          <a:ext cx="0" cy="0"/>
          <a:chOff x="0" y="0"/>
          <a:chExt cx="0" cy="0"/>
        </a:xfrm>
      </p:grpSpPr>
      <p:sp>
        <p:nvSpPr>
          <p:cNvPr id="47" name="Google Shape;47;p11"/>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8" name="Google Shape;48;p11"/>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49" name="Shape 49"/>
        <p:cNvGrpSpPr/>
        <p:nvPr/>
      </p:nvGrpSpPr>
      <p:grpSpPr>
        <a:xfrm>
          <a:off x="0" y="0"/>
          <a:ext cx="0" cy="0"/>
          <a:chOff x="0" y="0"/>
          <a:chExt cx="0" cy="0"/>
        </a:xfrm>
      </p:grpSpPr>
      <p:sp>
        <p:nvSpPr>
          <p:cNvPr id="50" name="Google Shape;50;p12"/>
          <p:cNvSpPr txBox="1"/>
          <p:nvPr>
            <p:ph idx="1" type="body"/>
          </p:nvPr>
        </p:nvSpPr>
        <p:spPr>
          <a:xfrm>
            <a:off x="431800" y="682940"/>
            <a:ext cx="3920400" cy="3660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dk1"/>
              </a:buClr>
              <a:buSzPts val="2800"/>
              <a:buNone/>
              <a:defRPr sz="2800">
                <a:solidFill>
                  <a:schemeClr val="dk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1" name="Google Shape;51;p12"/>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52" name="Shape 52"/>
        <p:cNvGrpSpPr/>
        <p:nvPr/>
      </p:nvGrpSpPr>
      <p:grpSpPr>
        <a:xfrm>
          <a:off x="0" y="0"/>
          <a:ext cx="0" cy="0"/>
          <a:chOff x="0" y="0"/>
          <a:chExt cx="0" cy="0"/>
        </a:xfrm>
      </p:grpSpPr>
      <p:cxnSp>
        <p:nvCxnSpPr>
          <p:cNvPr id="53" name="Google Shape;53;p13"/>
          <p:cNvCxnSpPr/>
          <p:nvPr/>
        </p:nvCxnSpPr>
        <p:spPr>
          <a:xfrm>
            <a:off x="4791076" y="683054"/>
            <a:ext cx="3921000" cy="0"/>
          </a:xfrm>
          <a:prstGeom prst="straightConnector1">
            <a:avLst/>
          </a:prstGeom>
          <a:noFill/>
          <a:ln cap="flat" cmpd="sng" w="25400">
            <a:solidFill>
              <a:schemeClr val="lt1"/>
            </a:solidFill>
            <a:prstDash val="solid"/>
            <a:round/>
            <a:headEnd len="sm" w="sm" type="none"/>
            <a:tailEnd len="sm" w="sm" type="none"/>
          </a:ln>
        </p:spPr>
      </p:cxnSp>
      <p:sp>
        <p:nvSpPr>
          <p:cNvPr id="54" name="Google Shape;54;p13"/>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 name="Google Shape;55;p13"/>
          <p:cNvSpPr/>
          <p:nvPr>
            <p:ph idx="2" type="pic"/>
          </p:nvPr>
        </p:nvSpPr>
        <p:spPr>
          <a:xfrm>
            <a:off x="0" y="702659"/>
            <a:ext cx="3892500" cy="3640800"/>
          </a:xfrm>
          <a:prstGeom prst="rect">
            <a:avLst/>
          </a:prstGeom>
          <a:noFill/>
          <a:ln>
            <a:noFill/>
          </a:ln>
        </p:spPr>
      </p:sp>
      <p:sp>
        <p:nvSpPr>
          <p:cNvPr id="56" name="Google Shape;56;p13"/>
          <p:cNvSpPr txBox="1"/>
          <p:nvPr>
            <p:ph idx="3" type="body"/>
          </p:nvPr>
        </p:nvSpPr>
        <p:spPr>
          <a:xfrm>
            <a:off x="4791075" y="1294731"/>
            <a:ext cx="3921000" cy="3048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57" name="Shape 57"/>
        <p:cNvGrpSpPr/>
        <p:nvPr/>
      </p:nvGrpSpPr>
      <p:grpSpPr>
        <a:xfrm>
          <a:off x="0" y="0"/>
          <a:ext cx="0" cy="0"/>
          <a:chOff x="0" y="0"/>
          <a:chExt cx="0" cy="0"/>
        </a:xfrm>
      </p:grpSpPr>
      <p:cxnSp>
        <p:nvCxnSpPr>
          <p:cNvPr id="58" name="Google Shape;58;p14"/>
          <p:cNvCxnSpPr/>
          <p:nvPr/>
        </p:nvCxnSpPr>
        <p:spPr>
          <a:xfrm>
            <a:off x="4791076" y="683054"/>
            <a:ext cx="3921000" cy="0"/>
          </a:xfrm>
          <a:prstGeom prst="straightConnector1">
            <a:avLst/>
          </a:prstGeom>
          <a:noFill/>
          <a:ln cap="flat" cmpd="sng" w="25400">
            <a:solidFill>
              <a:schemeClr val="dk1"/>
            </a:solidFill>
            <a:prstDash val="solid"/>
            <a:round/>
            <a:headEnd len="sm" w="sm" type="none"/>
            <a:tailEnd len="sm" w="sm" type="none"/>
          </a:ln>
        </p:spPr>
      </p:cxnSp>
      <p:sp>
        <p:nvSpPr>
          <p:cNvPr id="59" name="Google Shape;59;p14"/>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0" name="Google Shape;60;p14"/>
          <p:cNvSpPr txBox="1"/>
          <p:nvPr>
            <p:ph idx="2" type="body"/>
          </p:nvPr>
        </p:nvSpPr>
        <p:spPr>
          <a:xfrm>
            <a:off x="4791076" y="1294731"/>
            <a:ext cx="3921000" cy="3048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lt1"/>
              </a:buClr>
              <a:buSzPts val="2800"/>
              <a:buNone/>
              <a:defRPr sz="2800">
                <a:solidFill>
                  <a:schemeClr val="lt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1" name="Google Shape;61;p14"/>
          <p:cNvSpPr/>
          <p:nvPr>
            <p:ph idx="3"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62" name="Shape 62"/>
        <p:cNvGrpSpPr/>
        <p:nvPr/>
      </p:nvGrpSpPr>
      <p:grpSpPr>
        <a:xfrm>
          <a:off x="0" y="0"/>
          <a:ext cx="0" cy="0"/>
          <a:chOff x="0" y="0"/>
          <a:chExt cx="0" cy="0"/>
        </a:xfrm>
      </p:grpSpPr>
      <p:sp>
        <p:nvSpPr>
          <p:cNvPr id="63" name="Google Shape;63;p15"/>
          <p:cNvSpPr txBox="1"/>
          <p:nvPr>
            <p:ph idx="1" type="body"/>
          </p:nvPr>
        </p:nvSpPr>
        <p:spPr>
          <a:xfrm>
            <a:off x="4791076" y="682940"/>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4" name="Google Shape;64;p15"/>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65" name="Shape 65"/>
        <p:cNvGrpSpPr/>
        <p:nvPr/>
      </p:nvGrpSpPr>
      <p:grpSpPr>
        <a:xfrm>
          <a:off x="0" y="0"/>
          <a:ext cx="0" cy="0"/>
          <a:chOff x="0" y="0"/>
          <a:chExt cx="0" cy="0"/>
        </a:xfrm>
      </p:grpSpPr>
      <p:sp>
        <p:nvSpPr>
          <p:cNvPr id="66" name="Google Shape;66;p16"/>
          <p:cNvSpPr txBox="1"/>
          <p:nvPr>
            <p:ph idx="1" type="body"/>
          </p:nvPr>
        </p:nvSpPr>
        <p:spPr>
          <a:xfrm>
            <a:off x="4787900" y="682940"/>
            <a:ext cx="3920400" cy="3660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dk1"/>
              </a:buClr>
              <a:buSzPts val="2800"/>
              <a:buNone/>
              <a:defRPr sz="2800">
                <a:solidFill>
                  <a:schemeClr val="dk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7" name="Google Shape;67;p16"/>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68" name="Shape 68"/>
        <p:cNvGrpSpPr/>
        <p:nvPr/>
      </p:nvGrpSpPr>
      <p:grpSpPr>
        <a:xfrm>
          <a:off x="0" y="0"/>
          <a:ext cx="0" cy="0"/>
          <a:chOff x="0" y="0"/>
          <a:chExt cx="0" cy="0"/>
        </a:xfrm>
      </p:grpSpPr>
      <p:cxnSp>
        <p:nvCxnSpPr>
          <p:cNvPr id="69" name="Google Shape;69;p17"/>
          <p:cNvCxnSpPr/>
          <p:nvPr/>
        </p:nvCxnSpPr>
        <p:spPr>
          <a:xfrm>
            <a:off x="1079500" y="3123886"/>
            <a:ext cx="3034500" cy="0"/>
          </a:xfrm>
          <a:prstGeom prst="straightConnector1">
            <a:avLst/>
          </a:prstGeom>
          <a:noFill/>
          <a:ln cap="flat" cmpd="sng" w="31750">
            <a:solidFill>
              <a:schemeClr val="lt1"/>
            </a:solidFill>
            <a:prstDash val="solid"/>
            <a:round/>
            <a:headEnd len="sm" w="sm" type="none"/>
            <a:tailEnd len="sm" w="sm" type="none"/>
          </a:ln>
        </p:spPr>
      </p:cxnSp>
      <p:sp>
        <p:nvSpPr>
          <p:cNvPr id="70" name="Google Shape;70;p17"/>
          <p:cNvSpPr/>
          <p:nvPr>
            <p:ph idx="2" type="pic"/>
          </p:nvPr>
        </p:nvSpPr>
        <p:spPr>
          <a:xfrm>
            <a:off x="1079500" y="992188"/>
            <a:ext cx="3060600" cy="1923300"/>
          </a:xfrm>
          <a:prstGeom prst="rect">
            <a:avLst/>
          </a:prstGeom>
          <a:noFill/>
          <a:ln>
            <a:noFill/>
          </a:ln>
        </p:spPr>
      </p:sp>
      <p:sp>
        <p:nvSpPr>
          <p:cNvPr id="71" name="Google Shape;71;p17"/>
          <p:cNvSpPr/>
          <p:nvPr>
            <p:ph idx="3" type="pic"/>
          </p:nvPr>
        </p:nvSpPr>
        <p:spPr>
          <a:xfrm>
            <a:off x="5003801" y="992188"/>
            <a:ext cx="3060600" cy="1923300"/>
          </a:xfrm>
          <a:prstGeom prst="rect">
            <a:avLst/>
          </a:prstGeom>
          <a:noFill/>
          <a:ln>
            <a:noFill/>
          </a:ln>
        </p:spPr>
      </p:sp>
      <p:cxnSp>
        <p:nvCxnSpPr>
          <p:cNvPr id="72" name="Google Shape;72;p17"/>
          <p:cNvCxnSpPr/>
          <p:nvPr/>
        </p:nvCxnSpPr>
        <p:spPr>
          <a:xfrm>
            <a:off x="5003803" y="3123886"/>
            <a:ext cx="3060600" cy="0"/>
          </a:xfrm>
          <a:prstGeom prst="straightConnector1">
            <a:avLst/>
          </a:prstGeom>
          <a:noFill/>
          <a:ln cap="flat" cmpd="sng" w="31750">
            <a:solidFill>
              <a:schemeClr val="lt1"/>
            </a:solidFill>
            <a:prstDash val="solid"/>
            <a:round/>
            <a:headEnd len="sm" w="sm" type="none"/>
            <a:tailEnd len="sm" w="sm" type="none"/>
          </a:ln>
        </p:spPr>
      </p:cxnSp>
      <p:sp>
        <p:nvSpPr>
          <p:cNvPr id="73" name="Google Shape;73;p17"/>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4" name="Google Shape;74;p17"/>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75" name="Shape 75"/>
        <p:cNvGrpSpPr/>
        <p:nvPr/>
      </p:nvGrpSpPr>
      <p:grpSpPr>
        <a:xfrm>
          <a:off x="0" y="0"/>
          <a:ext cx="0" cy="0"/>
          <a:chOff x="0" y="0"/>
          <a:chExt cx="0" cy="0"/>
        </a:xfrm>
      </p:grpSpPr>
      <p:cxnSp>
        <p:nvCxnSpPr>
          <p:cNvPr id="76" name="Google Shape;76;p18"/>
          <p:cNvCxnSpPr/>
          <p:nvPr/>
        </p:nvCxnSpPr>
        <p:spPr>
          <a:xfrm>
            <a:off x="1079500" y="3123886"/>
            <a:ext cx="3034500" cy="0"/>
          </a:xfrm>
          <a:prstGeom prst="straightConnector1">
            <a:avLst/>
          </a:prstGeom>
          <a:noFill/>
          <a:ln cap="flat" cmpd="sng" w="31750">
            <a:solidFill>
              <a:schemeClr val="dk1"/>
            </a:solidFill>
            <a:prstDash val="solid"/>
            <a:round/>
            <a:headEnd len="sm" w="sm" type="none"/>
            <a:tailEnd len="sm" w="sm" type="none"/>
          </a:ln>
        </p:spPr>
      </p:cxnSp>
      <p:sp>
        <p:nvSpPr>
          <p:cNvPr id="77" name="Google Shape;77;p18"/>
          <p:cNvSpPr/>
          <p:nvPr>
            <p:ph idx="2" type="pic"/>
          </p:nvPr>
        </p:nvSpPr>
        <p:spPr>
          <a:xfrm>
            <a:off x="1079500" y="992188"/>
            <a:ext cx="3060600" cy="1923300"/>
          </a:xfrm>
          <a:prstGeom prst="rect">
            <a:avLst/>
          </a:prstGeom>
          <a:noFill/>
          <a:ln>
            <a:noFill/>
          </a:ln>
        </p:spPr>
      </p:sp>
      <p:sp>
        <p:nvSpPr>
          <p:cNvPr id="78" name="Google Shape;78;p18"/>
          <p:cNvSpPr/>
          <p:nvPr>
            <p:ph idx="3" type="pic"/>
          </p:nvPr>
        </p:nvSpPr>
        <p:spPr>
          <a:xfrm>
            <a:off x="5003801" y="992188"/>
            <a:ext cx="3060600" cy="1923300"/>
          </a:xfrm>
          <a:prstGeom prst="rect">
            <a:avLst/>
          </a:prstGeom>
          <a:noFill/>
          <a:ln>
            <a:noFill/>
          </a:ln>
        </p:spPr>
      </p:sp>
      <p:cxnSp>
        <p:nvCxnSpPr>
          <p:cNvPr id="79" name="Google Shape;79;p18"/>
          <p:cNvCxnSpPr/>
          <p:nvPr/>
        </p:nvCxnSpPr>
        <p:spPr>
          <a:xfrm>
            <a:off x="5003803" y="3123886"/>
            <a:ext cx="3060600" cy="0"/>
          </a:xfrm>
          <a:prstGeom prst="straightConnector1">
            <a:avLst/>
          </a:prstGeom>
          <a:noFill/>
          <a:ln cap="flat" cmpd="sng" w="31750">
            <a:solidFill>
              <a:schemeClr val="dk1"/>
            </a:solidFill>
            <a:prstDash val="solid"/>
            <a:round/>
            <a:headEnd len="sm" w="sm" type="none"/>
            <a:tailEnd len="sm" w="sm" type="none"/>
          </a:ln>
        </p:spPr>
      </p:cxnSp>
      <p:sp>
        <p:nvSpPr>
          <p:cNvPr id="80" name="Google Shape;80;p18"/>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8"/>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82" name="Shape 82"/>
        <p:cNvGrpSpPr/>
        <p:nvPr/>
      </p:nvGrpSpPr>
      <p:grpSpPr>
        <a:xfrm>
          <a:off x="0" y="0"/>
          <a:ext cx="0" cy="0"/>
          <a:chOff x="0" y="0"/>
          <a:chExt cx="0" cy="0"/>
        </a:xfrm>
      </p:grpSpPr>
      <p:sp>
        <p:nvSpPr>
          <p:cNvPr id="83" name="Google Shape;83;p19"/>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4" name="Google Shape;84;p19"/>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85" name="Google Shape;85;p19"/>
          <p:cNvCxnSpPr/>
          <p:nvPr/>
        </p:nvCxnSpPr>
        <p:spPr>
          <a:xfrm>
            <a:off x="431800" y="3132603"/>
            <a:ext cx="2519400" cy="0"/>
          </a:xfrm>
          <a:prstGeom prst="straightConnector1">
            <a:avLst/>
          </a:prstGeom>
          <a:noFill/>
          <a:ln cap="flat" cmpd="sng" w="25400">
            <a:solidFill>
              <a:schemeClr val="lt1"/>
            </a:solidFill>
            <a:prstDash val="solid"/>
            <a:round/>
            <a:headEnd len="sm" w="sm" type="none"/>
            <a:tailEnd len="sm" w="sm" type="none"/>
          </a:ln>
        </p:spPr>
      </p:cxnSp>
      <p:sp>
        <p:nvSpPr>
          <p:cNvPr id="86" name="Google Shape;86;p19"/>
          <p:cNvSpPr/>
          <p:nvPr>
            <p:ph idx="3" type="pic"/>
          </p:nvPr>
        </p:nvSpPr>
        <p:spPr>
          <a:xfrm>
            <a:off x="431800" y="1254440"/>
            <a:ext cx="2519400" cy="1692000"/>
          </a:xfrm>
          <a:prstGeom prst="rect">
            <a:avLst/>
          </a:prstGeom>
          <a:noFill/>
          <a:ln>
            <a:noFill/>
          </a:ln>
        </p:spPr>
      </p:sp>
      <p:sp>
        <p:nvSpPr>
          <p:cNvPr id="87" name="Google Shape;87;p19"/>
          <p:cNvSpPr/>
          <p:nvPr>
            <p:ph idx="4" type="pic"/>
          </p:nvPr>
        </p:nvSpPr>
        <p:spPr>
          <a:xfrm>
            <a:off x="3312000" y="1254440"/>
            <a:ext cx="2520000" cy="1692000"/>
          </a:xfrm>
          <a:prstGeom prst="rect">
            <a:avLst/>
          </a:prstGeom>
          <a:noFill/>
          <a:ln>
            <a:noFill/>
          </a:ln>
        </p:spPr>
      </p:sp>
      <p:sp>
        <p:nvSpPr>
          <p:cNvPr id="88" name="Google Shape;88;p19"/>
          <p:cNvSpPr/>
          <p:nvPr>
            <p:ph idx="5" type="pic"/>
          </p:nvPr>
        </p:nvSpPr>
        <p:spPr>
          <a:xfrm>
            <a:off x="6192200" y="1254442"/>
            <a:ext cx="2520000" cy="1692000"/>
          </a:xfrm>
          <a:prstGeom prst="rect">
            <a:avLst/>
          </a:prstGeom>
          <a:noFill/>
          <a:ln>
            <a:noFill/>
          </a:ln>
        </p:spPr>
      </p:sp>
      <p:cxnSp>
        <p:nvCxnSpPr>
          <p:cNvPr id="89" name="Google Shape;89;p19"/>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90" name="Google Shape;90;p19"/>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91" name="Google Shape;91;p19"/>
          <p:cNvSpPr txBox="1"/>
          <p:nvPr>
            <p:ph idx="6" type="body"/>
          </p:nvPr>
        </p:nvSpPr>
        <p:spPr>
          <a:xfrm>
            <a:off x="430850" y="3161758"/>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92" name="Shape 92"/>
        <p:cNvGrpSpPr/>
        <p:nvPr/>
      </p:nvGrpSpPr>
      <p:grpSpPr>
        <a:xfrm>
          <a:off x="0" y="0"/>
          <a:ext cx="0" cy="0"/>
          <a:chOff x="0" y="0"/>
          <a:chExt cx="0" cy="0"/>
        </a:xfrm>
      </p:grpSpPr>
      <p:sp>
        <p:nvSpPr>
          <p:cNvPr id="93" name="Google Shape;93;p20"/>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4" name="Google Shape;94;p20"/>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5" name="Google Shape;95;p20"/>
          <p:cNvSpPr txBox="1"/>
          <p:nvPr>
            <p:ph type="title"/>
          </p:nvPr>
        </p:nvSpPr>
        <p:spPr>
          <a:xfrm>
            <a:off x="431800" y="3160713"/>
            <a:ext cx="2520000" cy="701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Char char="–"/>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96" name="Google Shape;96;p20"/>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97" name="Google Shape;97;p20"/>
          <p:cNvSpPr/>
          <p:nvPr>
            <p:ph idx="3" type="pic"/>
          </p:nvPr>
        </p:nvSpPr>
        <p:spPr>
          <a:xfrm>
            <a:off x="431800" y="1254440"/>
            <a:ext cx="2520000" cy="1692000"/>
          </a:xfrm>
          <a:prstGeom prst="rect">
            <a:avLst/>
          </a:prstGeom>
          <a:noFill/>
          <a:ln>
            <a:noFill/>
          </a:ln>
        </p:spPr>
      </p:sp>
      <p:sp>
        <p:nvSpPr>
          <p:cNvPr id="98" name="Google Shape;98;p20"/>
          <p:cNvSpPr/>
          <p:nvPr>
            <p:ph idx="4" type="pic"/>
          </p:nvPr>
        </p:nvSpPr>
        <p:spPr>
          <a:xfrm>
            <a:off x="3312000" y="1254440"/>
            <a:ext cx="2520000" cy="1692000"/>
          </a:xfrm>
          <a:prstGeom prst="rect">
            <a:avLst/>
          </a:prstGeom>
          <a:noFill/>
          <a:ln>
            <a:noFill/>
          </a:ln>
        </p:spPr>
      </p:sp>
      <p:sp>
        <p:nvSpPr>
          <p:cNvPr id="99" name="Google Shape;99;p20"/>
          <p:cNvSpPr/>
          <p:nvPr>
            <p:ph idx="5" type="pic"/>
          </p:nvPr>
        </p:nvSpPr>
        <p:spPr>
          <a:xfrm>
            <a:off x="6192200" y="1254442"/>
            <a:ext cx="2520000" cy="1692000"/>
          </a:xfrm>
          <a:prstGeom prst="rect">
            <a:avLst/>
          </a:prstGeom>
          <a:noFill/>
          <a:ln>
            <a:noFill/>
          </a:ln>
        </p:spPr>
      </p:sp>
      <p:cxnSp>
        <p:nvCxnSpPr>
          <p:cNvPr id="100" name="Google Shape;100;p20"/>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101" name="Google Shape;101;p20"/>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102" name="Shape 102"/>
        <p:cNvGrpSpPr/>
        <p:nvPr/>
      </p:nvGrpSpPr>
      <p:grpSpPr>
        <a:xfrm>
          <a:off x="0" y="0"/>
          <a:ext cx="0" cy="0"/>
          <a:chOff x="0" y="0"/>
          <a:chExt cx="0" cy="0"/>
        </a:xfrm>
      </p:grpSpPr>
      <p:cxnSp>
        <p:nvCxnSpPr>
          <p:cNvPr id="103" name="Google Shape;103;p21"/>
          <p:cNvCxnSpPr/>
          <p:nvPr/>
        </p:nvCxnSpPr>
        <p:spPr>
          <a:xfrm>
            <a:off x="1079498" y="1606370"/>
            <a:ext cx="3034500" cy="0"/>
          </a:xfrm>
          <a:prstGeom prst="straightConnector1">
            <a:avLst/>
          </a:prstGeom>
          <a:noFill/>
          <a:ln cap="flat" cmpd="sng" w="31750">
            <a:solidFill>
              <a:schemeClr val="lt1"/>
            </a:solidFill>
            <a:prstDash val="solid"/>
            <a:round/>
            <a:headEnd len="sm" w="sm" type="none"/>
            <a:tailEnd len="sm" w="sm" type="none"/>
          </a:ln>
        </p:spPr>
      </p:cxnSp>
      <p:cxnSp>
        <p:nvCxnSpPr>
          <p:cNvPr id="104" name="Google Shape;104;p21"/>
          <p:cNvCxnSpPr/>
          <p:nvPr/>
        </p:nvCxnSpPr>
        <p:spPr>
          <a:xfrm>
            <a:off x="5003801" y="1606370"/>
            <a:ext cx="3060600" cy="0"/>
          </a:xfrm>
          <a:prstGeom prst="straightConnector1">
            <a:avLst/>
          </a:prstGeom>
          <a:noFill/>
          <a:ln cap="flat" cmpd="sng" w="31750">
            <a:solidFill>
              <a:schemeClr val="lt1"/>
            </a:solidFill>
            <a:prstDash val="solid"/>
            <a:round/>
            <a:headEnd len="sm" w="sm" type="none"/>
            <a:tailEnd len="sm" w="sm" type="none"/>
          </a:ln>
        </p:spPr>
      </p:cxnSp>
      <p:sp>
        <p:nvSpPr>
          <p:cNvPr id="105" name="Google Shape;105;p21"/>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6" name="Google Shape;106;p21"/>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107" name="Shape 107"/>
        <p:cNvGrpSpPr/>
        <p:nvPr/>
      </p:nvGrpSpPr>
      <p:grpSpPr>
        <a:xfrm>
          <a:off x="0" y="0"/>
          <a:ext cx="0" cy="0"/>
          <a:chOff x="0" y="0"/>
          <a:chExt cx="0" cy="0"/>
        </a:xfrm>
      </p:grpSpPr>
      <p:cxnSp>
        <p:nvCxnSpPr>
          <p:cNvPr id="108" name="Google Shape;108;p22"/>
          <p:cNvCxnSpPr/>
          <p:nvPr/>
        </p:nvCxnSpPr>
        <p:spPr>
          <a:xfrm>
            <a:off x="1079498" y="1606370"/>
            <a:ext cx="3034500" cy="0"/>
          </a:xfrm>
          <a:prstGeom prst="straightConnector1">
            <a:avLst/>
          </a:prstGeom>
          <a:noFill/>
          <a:ln cap="flat" cmpd="sng" w="31750">
            <a:solidFill>
              <a:schemeClr val="dk1"/>
            </a:solidFill>
            <a:prstDash val="solid"/>
            <a:round/>
            <a:headEnd len="sm" w="sm" type="none"/>
            <a:tailEnd len="sm" w="sm" type="none"/>
          </a:ln>
        </p:spPr>
      </p:cxnSp>
      <p:cxnSp>
        <p:nvCxnSpPr>
          <p:cNvPr id="109" name="Google Shape;109;p22"/>
          <p:cNvCxnSpPr/>
          <p:nvPr/>
        </p:nvCxnSpPr>
        <p:spPr>
          <a:xfrm>
            <a:off x="5003801" y="1606370"/>
            <a:ext cx="3060600" cy="0"/>
          </a:xfrm>
          <a:prstGeom prst="straightConnector1">
            <a:avLst/>
          </a:prstGeom>
          <a:noFill/>
          <a:ln cap="flat" cmpd="sng" w="31750">
            <a:solidFill>
              <a:schemeClr val="dk1"/>
            </a:solidFill>
            <a:prstDash val="solid"/>
            <a:round/>
            <a:headEnd len="sm" w="sm" type="none"/>
            <a:tailEnd len="sm" w="sm" type="none"/>
          </a:ln>
        </p:spPr>
      </p:cxnSp>
      <p:sp>
        <p:nvSpPr>
          <p:cNvPr id="110" name="Google Shape;110;p22"/>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1" name="Google Shape;111;p22"/>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112" name="Shape 112"/>
        <p:cNvGrpSpPr/>
        <p:nvPr/>
      </p:nvGrpSpPr>
      <p:grpSpPr>
        <a:xfrm>
          <a:off x="0" y="0"/>
          <a:ext cx="0" cy="0"/>
          <a:chOff x="0" y="0"/>
          <a:chExt cx="0" cy="0"/>
        </a:xfrm>
      </p:grpSpPr>
      <p:sp>
        <p:nvSpPr>
          <p:cNvPr id="113" name="Google Shape;113;p23"/>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4" name="Google Shape;114;p23"/>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15" name="Google Shape;115;p23"/>
          <p:cNvCxnSpPr/>
          <p:nvPr/>
        </p:nvCxnSpPr>
        <p:spPr>
          <a:xfrm>
            <a:off x="430850" y="1511326"/>
            <a:ext cx="2519400" cy="0"/>
          </a:xfrm>
          <a:prstGeom prst="straightConnector1">
            <a:avLst/>
          </a:prstGeom>
          <a:noFill/>
          <a:ln cap="flat" cmpd="sng" w="25400">
            <a:solidFill>
              <a:schemeClr val="lt1"/>
            </a:solidFill>
            <a:prstDash val="solid"/>
            <a:round/>
            <a:headEnd len="sm" w="sm" type="none"/>
            <a:tailEnd len="sm" w="sm" type="none"/>
          </a:ln>
        </p:spPr>
      </p:cxnSp>
      <p:cxnSp>
        <p:nvCxnSpPr>
          <p:cNvPr id="116" name="Google Shape;116;p23"/>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117" name="Google Shape;117;p23"/>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118" name="Google Shape;118;p23"/>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119" name="Shape 119"/>
        <p:cNvGrpSpPr/>
        <p:nvPr/>
      </p:nvGrpSpPr>
      <p:grpSpPr>
        <a:xfrm>
          <a:off x="0" y="0"/>
          <a:ext cx="0" cy="0"/>
          <a:chOff x="0" y="0"/>
          <a:chExt cx="0" cy="0"/>
        </a:xfrm>
      </p:grpSpPr>
      <p:sp>
        <p:nvSpPr>
          <p:cNvPr id="120" name="Google Shape;120;p24"/>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1" name="Google Shape;121;p24"/>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22" name="Google Shape;122;p24"/>
          <p:cNvCxnSpPr/>
          <p:nvPr/>
        </p:nvCxnSpPr>
        <p:spPr>
          <a:xfrm>
            <a:off x="430850" y="1511326"/>
            <a:ext cx="2519400" cy="0"/>
          </a:xfrm>
          <a:prstGeom prst="straightConnector1">
            <a:avLst/>
          </a:prstGeom>
          <a:noFill/>
          <a:ln cap="flat" cmpd="sng" w="25400">
            <a:solidFill>
              <a:schemeClr val="dk1"/>
            </a:solidFill>
            <a:prstDash val="solid"/>
            <a:round/>
            <a:headEnd len="sm" w="sm" type="none"/>
            <a:tailEnd len="sm" w="sm" type="none"/>
          </a:ln>
        </p:spPr>
      </p:cxnSp>
      <p:cxnSp>
        <p:nvCxnSpPr>
          <p:cNvPr id="123" name="Google Shape;123;p24"/>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124" name="Google Shape;124;p24"/>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125" name="Google Shape;125;p24"/>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sz="1800">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126" name="Shape 126"/>
        <p:cNvGrpSpPr/>
        <p:nvPr/>
      </p:nvGrpSpPr>
      <p:grpSpPr>
        <a:xfrm>
          <a:off x="0" y="0"/>
          <a:ext cx="0" cy="0"/>
          <a:chOff x="0" y="0"/>
          <a:chExt cx="0" cy="0"/>
        </a:xfrm>
      </p:grpSpPr>
      <p:sp>
        <p:nvSpPr>
          <p:cNvPr id="127" name="Google Shape;127;p25"/>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28" name="Google Shape;128;p25"/>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29" name="Google Shape;129;p25"/>
          <p:cNvSpPr/>
          <p:nvPr>
            <p:ph idx="2" type="pic"/>
          </p:nvPr>
        </p:nvSpPr>
        <p:spPr>
          <a:xfrm>
            <a:off x="1834712" y="411163"/>
            <a:ext cx="2299200" cy="1485000"/>
          </a:xfrm>
          <a:prstGeom prst="rect">
            <a:avLst/>
          </a:prstGeom>
          <a:noFill/>
          <a:ln>
            <a:noFill/>
          </a:ln>
        </p:spPr>
      </p:sp>
      <p:cxnSp>
        <p:nvCxnSpPr>
          <p:cNvPr id="130" name="Google Shape;130;p25"/>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31" name="Google Shape;131;p25"/>
          <p:cNvSpPr/>
          <p:nvPr>
            <p:ph idx="3" type="pic"/>
          </p:nvPr>
        </p:nvSpPr>
        <p:spPr>
          <a:xfrm>
            <a:off x="1834710" y="2585440"/>
            <a:ext cx="2299200" cy="1485000"/>
          </a:xfrm>
          <a:prstGeom prst="rect">
            <a:avLst/>
          </a:prstGeom>
          <a:noFill/>
          <a:ln>
            <a:noFill/>
          </a:ln>
        </p:spPr>
      </p:sp>
      <p:cxnSp>
        <p:nvCxnSpPr>
          <p:cNvPr id="132" name="Google Shape;132;p25"/>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33" name="Google Shape;133;p25"/>
          <p:cNvSpPr/>
          <p:nvPr>
            <p:ph idx="4" type="pic"/>
          </p:nvPr>
        </p:nvSpPr>
        <p:spPr>
          <a:xfrm>
            <a:off x="5010150" y="411163"/>
            <a:ext cx="2299200" cy="1485000"/>
          </a:xfrm>
          <a:prstGeom prst="rect">
            <a:avLst/>
          </a:prstGeom>
          <a:noFill/>
          <a:ln>
            <a:noFill/>
          </a:ln>
        </p:spPr>
      </p:sp>
      <p:cxnSp>
        <p:nvCxnSpPr>
          <p:cNvPr id="134" name="Google Shape;134;p25"/>
          <p:cNvCxnSpPr/>
          <p:nvPr/>
        </p:nvCxnSpPr>
        <p:spPr>
          <a:xfrm>
            <a:off x="5010147"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35" name="Google Shape;135;p25"/>
          <p:cNvSpPr/>
          <p:nvPr>
            <p:ph idx="5" type="pic"/>
          </p:nvPr>
        </p:nvSpPr>
        <p:spPr>
          <a:xfrm>
            <a:off x="5010148" y="2585440"/>
            <a:ext cx="2299200" cy="1485000"/>
          </a:xfrm>
          <a:prstGeom prst="rect">
            <a:avLst/>
          </a:prstGeom>
          <a:noFill/>
          <a:ln>
            <a:noFill/>
          </a:ln>
        </p:spPr>
      </p:sp>
      <p:sp>
        <p:nvSpPr>
          <p:cNvPr id="136" name="Google Shape;136;p25"/>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7" name="Google Shape;137;p25"/>
          <p:cNvSpPr txBox="1"/>
          <p:nvPr>
            <p:ph idx="6"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8" name="Google Shape;138;p25"/>
          <p:cNvSpPr txBox="1"/>
          <p:nvPr>
            <p:ph idx="7" type="body"/>
          </p:nvPr>
        </p:nvSpPr>
        <p:spPr>
          <a:xfrm>
            <a:off x="5010147"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139" name="Shape 139"/>
        <p:cNvGrpSpPr/>
        <p:nvPr/>
      </p:nvGrpSpPr>
      <p:grpSpPr>
        <a:xfrm>
          <a:off x="0" y="0"/>
          <a:ext cx="0" cy="0"/>
          <a:chOff x="0" y="0"/>
          <a:chExt cx="0" cy="0"/>
        </a:xfrm>
      </p:grpSpPr>
      <p:sp>
        <p:nvSpPr>
          <p:cNvPr id="140" name="Google Shape;140;p26"/>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41" name="Google Shape;141;p26"/>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42" name="Google Shape;142;p26"/>
          <p:cNvSpPr/>
          <p:nvPr>
            <p:ph idx="2" type="pic"/>
          </p:nvPr>
        </p:nvSpPr>
        <p:spPr>
          <a:xfrm>
            <a:off x="1834712" y="411163"/>
            <a:ext cx="2299200" cy="1485000"/>
          </a:xfrm>
          <a:prstGeom prst="rect">
            <a:avLst/>
          </a:prstGeom>
          <a:noFill/>
          <a:ln>
            <a:noFill/>
          </a:ln>
        </p:spPr>
      </p:sp>
      <p:cxnSp>
        <p:nvCxnSpPr>
          <p:cNvPr id="143" name="Google Shape;143;p26"/>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44" name="Google Shape;144;p26"/>
          <p:cNvSpPr/>
          <p:nvPr>
            <p:ph idx="3" type="pic"/>
          </p:nvPr>
        </p:nvSpPr>
        <p:spPr>
          <a:xfrm>
            <a:off x="1841062" y="2576334"/>
            <a:ext cx="2299200" cy="1485000"/>
          </a:xfrm>
          <a:prstGeom prst="rect">
            <a:avLst/>
          </a:prstGeom>
          <a:noFill/>
          <a:ln>
            <a:noFill/>
          </a:ln>
        </p:spPr>
      </p:sp>
      <p:cxnSp>
        <p:nvCxnSpPr>
          <p:cNvPr id="145" name="Google Shape;145;p26"/>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46" name="Google Shape;146;p26"/>
          <p:cNvSpPr/>
          <p:nvPr>
            <p:ph idx="4" type="pic"/>
          </p:nvPr>
        </p:nvSpPr>
        <p:spPr>
          <a:xfrm>
            <a:off x="5010150" y="411163"/>
            <a:ext cx="2299200" cy="1485000"/>
          </a:xfrm>
          <a:prstGeom prst="rect">
            <a:avLst/>
          </a:prstGeom>
          <a:noFill/>
          <a:ln>
            <a:noFill/>
          </a:ln>
        </p:spPr>
      </p:sp>
      <p:cxnSp>
        <p:nvCxnSpPr>
          <p:cNvPr id="147" name="Google Shape;147;p26"/>
          <p:cNvCxnSpPr/>
          <p:nvPr/>
        </p:nvCxnSpPr>
        <p:spPr>
          <a:xfrm>
            <a:off x="5010150"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48" name="Google Shape;148;p26"/>
          <p:cNvSpPr/>
          <p:nvPr>
            <p:ph idx="5" type="pic"/>
          </p:nvPr>
        </p:nvSpPr>
        <p:spPr>
          <a:xfrm>
            <a:off x="5010150" y="2576334"/>
            <a:ext cx="2299200" cy="1485000"/>
          </a:xfrm>
          <a:prstGeom prst="rect">
            <a:avLst/>
          </a:prstGeom>
          <a:noFill/>
          <a:ln>
            <a:noFill/>
          </a:ln>
        </p:spPr>
      </p:sp>
      <p:sp>
        <p:nvSpPr>
          <p:cNvPr id="149" name="Google Shape;149;p26"/>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0" name="Google Shape;150;p26"/>
          <p:cNvSpPr txBox="1"/>
          <p:nvPr>
            <p:ph idx="6"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1" name="Google Shape;151;p26"/>
          <p:cNvSpPr txBox="1"/>
          <p:nvPr>
            <p:ph idx="7" type="body"/>
          </p:nvPr>
        </p:nvSpPr>
        <p:spPr>
          <a:xfrm>
            <a:off x="5010150"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152" name="Shape 152"/>
        <p:cNvGrpSpPr/>
        <p:nvPr/>
      </p:nvGrpSpPr>
      <p:grpSpPr>
        <a:xfrm>
          <a:off x="0" y="0"/>
          <a:ext cx="0" cy="0"/>
          <a:chOff x="0" y="0"/>
          <a:chExt cx="0" cy="0"/>
        </a:xfrm>
      </p:grpSpPr>
      <p:sp>
        <p:nvSpPr>
          <p:cNvPr id="153" name="Google Shape;153;p27"/>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54" name="Google Shape;154;p27"/>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55" name="Google Shape;155;p27"/>
          <p:cNvSpPr/>
          <p:nvPr>
            <p:ph idx="2" type="pic"/>
          </p:nvPr>
        </p:nvSpPr>
        <p:spPr>
          <a:xfrm>
            <a:off x="1834712" y="411163"/>
            <a:ext cx="2299200" cy="1485000"/>
          </a:xfrm>
          <a:prstGeom prst="rect">
            <a:avLst/>
          </a:prstGeom>
          <a:noFill/>
          <a:ln>
            <a:noFill/>
          </a:ln>
        </p:spPr>
      </p:sp>
      <p:cxnSp>
        <p:nvCxnSpPr>
          <p:cNvPr id="156" name="Google Shape;156;p27"/>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57" name="Google Shape;157;p27"/>
          <p:cNvSpPr/>
          <p:nvPr>
            <p:ph idx="3" type="pic"/>
          </p:nvPr>
        </p:nvSpPr>
        <p:spPr>
          <a:xfrm>
            <a:off x="1834710" y="2585440"/>
            <a:ext cx="2299200" cy="1485000"/>
          </a:xfrm>
          <a:prstGeom prst="rect">
            <a:avLst/>
          </a:prstGeom>
          <a:noFill/>
          <a:ln>
            <a:noFill/>
          </a:ln>
        </p:spPr>
      </p:sp>
      <p:cxnSp>
        <p:nvCxnSpPr>
          <p:cNvPr id="158" name="Google Shape;158;p27"/>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59" name="Google Shape;159;p27"/>
          <p:cNvSpPr/>
          <p:nvPr>
            <p:ph idx="4" type="pic"/>
          </p:nvPr>
        </p:nvSpPr>
        <p:spPr>
          <a:xfrm>
            <a:off x="5010150" y="411163"/>
            <a:ext cx="2299200" cy="1485000"/>
          </a:xfrm>
          <a:prstGeom prst="rect">
            <a:avLst/>
          </a:prstGeom>
          <a:noFill/>
          <a:ln>
            <a:noFill/>
          </a:ln>
        </p:spPr>
      </p:sp>
      <p:sp>
        <p:nvSpPr>
          <p:cNvPr id="160" name="Google Shape;160;p27"/>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1" name="Google Shape;161;p27"/>
          <p:cNvSpPr txBox="1"/>
          <p:nvPr>
            <p:ph idx="5"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162" name="Shape 162"/>
        <p:cNvGrpSpPr/>
        <p:nvPr/>
      </p:nvGrpSpPr>
      <p:grpSpPr>
        <a:xfrm>
          <a:off x="0" y="0"/>
          <a:ext cx="0" cy="0"/>
          <a:chOff x="0" y="0"/>
          <a:chExt cx="0" cy="0"/>
        </a:xfrm>
      </p:grpSpPr>
      <p:sp>
        <p:nvSpPr>
          <p:cNvPr id="163" name="Google Shape;163;p28"/>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64" name="Google Shape;164;p28"/>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65" name="Google Shape;165;p28"/>
          <p:cNvSpPr/>
          <p:nvPr>
            <p:ph idx="2" type="pic"/>
          </p:nvPr>
        </p:nvSpPr>
        <p:spPr>
          <a:xfrm>
            <a:off x="1834712" y="411163"/>
            <a:ext cx="2299200" cy="1485000"/>
          </a:xfrm>
          <a:prstGeom prst="rect">
            <a:avLst/>
          </a:prstGeom>
          <a:noFill/>
          <a:ln>
            <a:noFill/>
          </a:ln>
        </p:spPr>
      </p:sp>
      <p:cxnSp>
        <p:nvCxnSpPr>
          <p:cNvPr id="166" name="Google Shape;166;p28"/>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67" name="Google Shape;167;p28"/>
          <p:cNvSpPr/>
          <p:nvPr>
            <p:ph idx="3" type="pic"/>
          </p:nvPr>
        </p:nvSpPr>
        <p:spPr>
          <a:xfrm>
            <a:off x="1841062" y="2576334"/>
            <a:ext cx="2299200" cy="1485000"/>
          </a:xfrm>
          <a:prstGeom prst="rect">
            <a:avLst/>
          </a:prstGeom>
          <a:noFill/>
          <a:ln>
            <a:noFill/>
          </a:ln>
        </p:spPr>
      </p:sp>
      <p:cxnSp>
        <p:nvCxnSpPr>
          <p:cNvPr id="168" name="Google Shape;168;p28"/>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69" name="Google Shape;169;p28"/>
          <p:cNvSpPr/>
          <p:nvPr>
            <p:ph idx="4" type="pic"/>
          </p:nvPr>
        </p:nvSpPr>
        <p:spPr>
          <a:xfrm>
            <a:off x="5010150" y="411163"/>
            <a:ext cx="2299200" cy="1485000"/>
          </a:xfrm>
          <a:prstGeom prst="rect">
            <a:avLst/>
          </a:prstGeom>
          <a:noFill/>
          <a:ln>
            <a:noFill/>
          </a:ln>
        </p:spPr>
      </p:sp>
      <p:sp>
        <p:nvSpPr>
          <p:cNvPr id="170" name="Google Shape;170;p28"/>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1" name="Google Shape;171;p28"/>
          <p:cNvSpPr txBox="1"/>
          <p:nvPr>
            <p:ph idx="5"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172" name="Shape 172"/>
        <p:cNvGrpSpPr/>
        <p:nvPr/>
      </p:nvGrpSpPr>
      <p:grpSpPr>
        <a:xfrm>
          <a:off x="0" y="0"/>
          <a:ext cx="0" cy="0"/>
          <a:chOff x="0" y="0"/>
          <a:chExt cx="0" cy="0"/>
        </a:xfrm>
      </p:grpSpPr>
      <p:sp>
        <p:nvSpPr>
          <p:cNvPr id="173" name="Google Shape;173;p29"/>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74" name="Google Shape;174;p29"/>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75" name="Google Shape;175;p29"/>
          <p:cNvSpPr/>
          <p:nvPr>
            <p:ph idx="2" type="pic"/>
          </p:nvPr>
        </p:nvSpPr>
        <p:spPr>
          <a:xfrm>
            <a:off x="431802" y="411163"/>
            <a:ext cx="2299200" cy="1485000"/>
          </a:xfrm>
          <a:prstGeom prst="rect">
            <a:avLst/>
          </a:prstGeom>
          <a:noFill/>
          <a:ln>
            <a:noFill/>
          </a:ln>
        </p:spPr>
      </p:sp>
      <p:cxnSp>
        <p:nvCxnSpPr>
          <p:cNvPr id="176" name="Google Shape;176;p29"/>
          <p:cNvCxnSpPr/>
          <p:nvPr/>
        </p:nvCxnSpPr>
        <p:spPr>
          <a:xfrm>
            <a:off x="4361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177" name="Google Shape;177;p29"/>
          <p:cNvSpPr/>
          <p:nvPr>
            <p:ph idx="3" type="pic"/>
          </p:nvPr>
        </p:nvSpPr>
        <p:spPr>
          <a:xfrm>
            <a:off x="436125" y="2571750"/>
            <a:ext cx="2299200" cy="1485000"/>
          </a:xfrm>
          <a:prstGeom prst="rect">
            <a:avLst/>
          </a:prstGeom>
          <a:noFill/>
          <a:ln>
            <a:noFill/>
          </a:ln>
        </p:spPr>
      </p:sp>
      <p:cxnSp>
        <p:nvCxnSpPr>
          <p:cNvPr id="178" name="Google Shape;178;p29"/>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79" name="Google Shape;179;p29"/>
          <p:cNvSpPr/>
          <p:nvPr>
            <p:ph idx="4" type="pic"/>
          </p:nvPr>
        </p:nvSpPr>
        <p:spPr>
          <a:xfrm>
            <a:off x="6413065" y="411163"/>
            <a:ext cx="2299200" cy="1485000"/>
          </a:xfrm>
          <a:prstGeom prst="rect">
            <a:avLst/>
          </a:prstGeom>
          <a:noFill/>
          <a:ln>
            <a:noFill/>
          </a:ln>
        </p:spPr>
      </p:sp>
      <p:sp>
        <p:nvSpPr>
          <p:cNvPr id="180" name="Google Shape;180;p29"/>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1" name="Google Shape;181;p29"/>
          <p:cNvSpPr txBox="1"/>
          <p:nvPr>
            <p:ph idx="5" type="body"/>
          </p:nvPr>
        </p:nvSpPr>
        <p:spPr>
          <a:xfrm>
            <a:off x="436125"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82" name="Google Shape;182;p29"/>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83" name="Google Shape;183;p29"/>
          <p:cNvSpPr/>
          <p:nvPr>
            <p:ph idx="6" type="pic"/>
          </p:nvPr>
        </p:nvSpPr>
        <p:spPr>
          <a:xfrm>
            <a:off x="3422429" y="411163"/>
            <a:ext cx="2299200" cy="1485000"/>
          </a:xfrm>
          <a:prstGeom prst="rect">
            <a:avLst/>
          </a:prstGeom>
          <a:noFill/>
          <a:ln>
            <a:noFill/>
          </a:ln>
        </p:spPr>
      </p:sp>
      <p:cxnSp>
        <p:nvCxnSpPr>
          <p:cNvPr id="184" name="Google Shape;184;p29"/>
          <p:cNvCxnSpPr/>
          <p:nvPr/>
        </p:nvCxnSpPr>
        <p:spPr>
          <a:xfrm>
            <a:off x="3429712"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185" name="Google Shape;185;p29"/>
          <p:cNvSpPr/>
          <p:nvPr>
            <p:ph idx="7" type="pic"/>
          </p:nvPr>
        </p:nvSpPr>
        <p:spPr>
          <a:xfrm>
            <a:off x="3429712" y="2571750"/>
            <a:ext cx="2299200" cy="1485000"/>
          </a:xfrm>
          <a:prstGeom prst="rect">
            <a:avLst/>
          </a:prstGeom>
          <a:noFill/>
          <a:ln>
            <a:noFill/>
          </a:ln>
        </p:spPr>
      </p:sp>
      <p:sp>
        <p:nvSpPr>
          <p:cNvPr id="186" name="Google Shape;186;p29"/>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7" name="Google Shape;187;p29"/>
          <p:cNvSpPr txBox="1"/>
          <p:nvPr>
            <p:ph idx="9" type="body"/>
          </p:nvPr>
        </p:nvSpPr>
        <p:spPr>
          <a:xfrm>
            <a:off x="3429712"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188" name="Shape 188"/>
        <p:cNvGrpSpPr/>
        <p:nvPr/>
      </p:nvGrpSpPr>
      <p:grpSpPr>
        <a:xfrm>
          <a:off x="0" y="0"/>
          <a:ext cx="0" cy="0"/>
          <a:chOff x="0" y="0"/>
          <a:chExt cx="0" cy="0"/>
        </a:xfrm>
      </p:grpSpPr>
      <p:sp>
        <p:nvSpPr>
          <p:cNvPr id="189" name="Google Shape;189;p30"/>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90" name="Google Shape;190;p30"/>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1" name="Google Shape;191;p30"/>
          <p:cNvSpPr/>
          <p:nvPr>
            <p:ph idx="2" type="pic"/>
          </p:nvPr>
        </p:nvSpPr>
        <p:spPr>
          <a:xfrm>
            <a:off x="431802" y="411163"/>
            <a:ext cx="2299200" cy="1485000"/>
          </a:xfrm>
          <a:prstGeom prst="rect">
            <a:avLst/>
          </a:prstGeom>
          <a:noFill/>
          <a:ln>
            <a:noFill/>
          </a:ln>
        </p:spPr>
      </p:sp>
      <p:cxnSp>
        <p:nvCxnSpPr>
          <p:cNvPr id="192" name="Google Shape;192;p30"/>
          <p:cNvCxnSpPr/>
          <p:nvPr/>
        </p:nvCxnSpPr>
        <p:spPr>
          <a:xfrm>
            <a:off x="431799"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193" name="Google Shape;193;p30"/>
          <p:cNvSpPr/>
          <p:nvPr>
            <p:ph idx="3" type="pic"/>
          </p:nvPr>
        </p:nvSpPr>
        <p:spPr>
          <a:xfrm>
            <a:off x="431800" y="2584284"/>
            <a:ext cx="2299200" cy="1485000"/>
          </a:xfrm>
          <a:prstGeom prst="rect">
            <a:avLst/>
          </a:prstGeom>
          <a:noFill/>
          <a:ln>
            <a:noFill/>
          </a:ln>
        </p:spPr>
      </p:sp>
      <p:cxnSp>
        <p:nvCxnSpPr>
          <p:cNvPr id="194" name="Google Shape;194;p30"/>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5" name="Google Shape;195;p30"/>
          <p:cNvSpPr/>
          <p:nvPr>
            <p:ph idx="4" type="pic"/>
          </p:nvPr>
        </p:nvSpPr>
        <p:spPr>
          <a:xfrm>
            <a:off x="6413065" y="411163"/>
            <a:ext cx="2299200" cy="1485000"/>
          </a:xfrm>
          <a:prstGeom prst="rect">
            <a:avLst/>
          </a:prstGeom>
          <a:noFill/>
          <a:ln>
            <a:noFill/>
          </a:ln>
        </p:spPr>
      </p:sp>
      <p:sp>
        <p:nvSpPr>
          <p:cNvPr id="196" name="Google Shape;196;p30"/>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7" name="Google Shape;197;p30"/>
          <p:cNvSpPr txBox="1"/>
          <p:nvPr>
            <p:ph idx="5" type="body"/>
          </p:nvPr>
        </p:nvSpPr>
        <p:spPr>
          <a:xfrm>
            <a:off x="431799" y="420219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98" name="Google Shape;198;p30"/>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9" name="Google Shape;199;p30"/>
          <p:cNvSpPr/>
          <p:nvPr>
            <p:ph idx="6" type="pic"/>
          </p:nvPr>
        </p:nvSpPr>
        <p:spPr>
          <a:xfrm>
            <a:off x="3422429" y="411163"/>
            <a:ext cx="2299200" cy="1485000"/>
          </a:xfrm>
          <a:prstGeom prst="rect">
            <a:avLst/>
          </a:prstGeom>
          <a:noFill/>
          <a:ln>
            <a:noFill/>
          </a:ln>
        </p:spPr>
      </p:sp>
      <p:cxnSp>
        <p:nvCxnSpPr>
          <p:cNvPr id="200" name="Google Shape;200;p30"/>
          <p:cNvCxnSpPr/>
          <p:nvPr/>
        </p:nvCxnSpPr>
        <p:spPr>
          <a:xfrm>
            <a:off x="3425386"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201" name="Google Shape;201;p30"/>
          <p:cNvSpPr/>
          <p:nvPr>
            <p:ph idx="7" type="pic"/>
          </p:nvPr>
        </p:nvSpPr>
        <p:spPr>
          <a:xfrm>
            <a:off x="3425387" y="2584284"/>
            <a:ext cx="2299200" cy="1485000"/>
          </a:xfrm>
          <a:prstGeom prst="rect">
            <a:avLst/>
          </a:prstGeom>
          <a:noFill/>
          <a:ln>
            <a:noFill/>
          </a:ln>
        </p:spPr>
      </p:sp>
      <p:sp>
        <p:nvSpPr>
          <p:cNvPr id="202" name="Google Shape;202;p30"/>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3" name="Google Shape;203;p30"/>
          <p:cNvSpPr txBox="1"/>
          <p:nvPr>
            <p:ph idx="9" type="body"/>
          </p:nvPr>
        </p:nvSpPr>
        <p:spPr>
          <a:xfrm>
            <a:off x="3425386" y="420219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204" name="Shape 204"/>
        <p:cNvGrpSpPr/>
        <p:nvPr/>
      </p:nvGrpSpPr>
      <p:grpSpPr>
        <a:xfrm>
          <a:off x="0" y="0"/>
          <a:ext cx="0" cy="0"/>
          <a:chOff x="0" y="0"/>
          <a:chExt cx="0" cy="0"/>
        </a:xfrm>
      </p:grpSpPr>
      <p:sp>
        <p:nvSpPr>
          <p:cNvPr id="205" name="Google Shape;205;p31"/>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06" name="Google Shape;206;p31"/>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07" name="Google Shape;207;p31"/>
          <p:cNvSpPr/>
          <p:nvPr>
            <p:ph idx="2" type="pic"/>
          </p:nvPr>
        </p:nvSpPr>
        <p:spPr>
          <a:xfrm>
            <a:off x="431802" y="411163"/>
            <a:ext cx="2299200" cy="1485000"/>
          </a:xfrm>
          <a:prstGeom prst="rect">
            <a:avLst/>
          </a:prstGeom>
          <a:noFill/>
          <a:ln>
            <a:noFill/>
          </a:ln>
        </p:spPr>
      </p:sp>
      <p:cxnSp>
        <p:nvCxnSpPr>
          <p:cNvPr id="208" name="Google Shape;208;p31"/>
          <p:cNvCxnSpPr/>
          <p:nvPr/>
        </p:nvCxnSpPr>
        <p:spPr>
          <a:xfrm>
            <a:off x="431797"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09" name="Google Shape;209;p31"/>
          <p:cNvSpPr/>
          <p:nvPr>
            <p:ph idx="3" type="pic"/>
          </p:nvPr>
        </p:nvSpPr>
        <p:spPr>
          <a:xfrm>
            <a:off x="431798" y="2571750"/>
            <a:ext cx="2299200" cy="1485000"/>
          </a:xfrm>
          <a:prstGeom prst="rect">
            <a:avLst/>
          </a:prstGeom>
          <a:noFill/>
          <a:ln>
            <a:noFill/>
          </a:ln>
        </p:spPr>
      </p:sp>
      <p:cxnSp>
        <p:nvCxnSpPr>
          <p:cNvPr id="210" name="Google Shape;210;p31"/>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11" name="Google Shape;211;p31"/>
          <p:cNvSpPr/>
          <p:nvPr>
            <p:ph idx="4" type="pic"/>
          </p:nvPr>
        </p:nvSpPr>
        <p:spPr>
          <a:xfrm>
            <a:off x="6413065" y="411163"/>
            <a:ext cx="2299200" cy="1485000"/>
          </a:xfrm>
          <a:prstGeom prst="rect">
            <a:avLst/>
          </a:prstGeom>
          <a:noFill/>
          <a:ln>
            <a:noFill/>
          </a:ln>
        </p:spPr>
      </p:sp>
      <p:cxnSp>
        <p:nvCxnSpPr>
          <p:cNvPr id="212" name="Google Shape;212;p31"/>
          <p:cNvCxnSpPr/>
          <p:nvPr/>
        </p:nvCxnSpPr>
        <p:spPr>
          <a:xfrm>
            <a:off x="6413061"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13" name="Google Shape;213;p31"/>
          <p:cNvSpPr/>
          <p:nvPr>
            <p:ph idx="5" type="pic"/>
          </p:nvPr>
        </p:nvSpPr>
        <p:spPr>
          <a:xfrm>
            <a:off x="6413062" y="2571750"/>
            <a:ext cx="2299200" cy="1485000"/>
          </a:xfrm>
          <a:prstGeom prst="rect">
            <a:avLst/>
          </a:prstGeom>
          <a:noFill/>
          <a:ln>
            <a:noFill/>
          </a:ln>
        </p:spPr>
      </p:sp>
      <p:sp>
        <p:nvSpPr>
          <p:cNvPr id="214" name="Google Shape;214;p31"/>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5" name="Google Shape;215;p31"/>
          <p:cNvSpPr txBox="1"/>
          <p:nvPr>
            <p:ph idx="6" type="body"/>
          </p:nvPr>
        </p:nvSpPr>
        <p:spPr>
          <a:xfrm>
            <a:off x="431797"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6" name="Google Shape;216;p31"/>
          <p:cNvSpPr txBox="1"/>
          <p:nvPr>
            <p:ph idx="7" type="body"/>
          </p:nvPr>
        </p:nvSpPr>
        <p:spPr>
          <a:xfrm>
            <a:off x="6413061"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17" name="Google Shape;217;p31"/>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18" name="Google Shape;218;p31"/>
          <p:cNvSpPr/>
          <p:nvPr>
            <p:ph idx="8" type="pic"/>
          </p:nvPr>
        </p:nvSpPr>
        <p:spPr>
          <a:xfrm>
            <a:off x="3422429" y="411163"/>
            <a:ext cx="2299200" cy="1485000"/>
          </a:xfrm>
          <a:prstGeom prst="rect">
            <a:avLst/>
          </a:prstGeom>
          <a:noFill/>
          <a:ln>
            <a:noFill/>
          </a:ln>
        </p:spPr>
      </p:sp>
      <p:cxnSp>
        <p:nvCxnSpPr>
          <p:cNvPr id="219" name="Google Shape;219;p31"/>
          <p:cNvCxnSpPr/>
          <p:nvPr/>
        </p:nvCxnSpPr>
        <p:spPr>
          <a:xfrm>
            <a:off x="34224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20" name="Google Shape;220;p31"/>
          <p:cNvSpPr/>
          <p:nvPr>
            <p:ph idx="9" type="pic"/>
          </p:nvPr>
        </p:nvSpPr>
        <p:spPr>
          <a:xfrm>
            <a:off x="3422426" y="2571750"/>
            <a:ext cx="2299200" cy="1485000"/>
          </a:xfrm>
          <a:prstGeom prst="rect">
            <a:avLst/>
          </a:prstGeom>
          <a:noFill/>
          <a:ln>
            <a:noFill/>
          </a:ln>
        </p:spPr>
      </p:sp>
      <p:sp>
        <p:nvSpPr>
          <p:cNvPr id="221" name="Google Shape;221;p31"/>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2" name="Google Shape;222;p31"/>
          <p:cNvSpPr txBox="1"/>
          <p:nvPr>
            <p:ph idx="14" type="body"/>
          </p:nvPr>
        </p:nvSpPr>
        <p:spPr>
          <a:xfrm>
            <a:off x="3422425"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223" name="Shape 223"/>
        <p:cNvGrpSpPr/>
        <p:nvPr/>
      </p:nvGrpSpPr>
      <p:grpSpPr>
        <a:xfrm>
          <a:off x="0" y="0"/>
          <a:ext cx="0" cy="0"/>
          <a:chOff x="0" y="0"/>
          <a:chExt cx="0" cy="0"/>
        </a:xfrm>
      </p:grpSpPr>
      <p:sp>
        <p:nvSpPr>
          <p:cNvPr id="224" name="Google Shape;224;p32"/>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25" name="Google Shape;225;p32"/>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26" name="Google Shape;226;p32"/>
          <p:cNvSpPr/>
          <p:nvPr>
            <p:ph idx="2" type="pic"/>
          </p:nvPr>
        </p:nvSpPr>
        <p:spPr>
          <a:xfrm>
            <a:off x="431802" y="411163"/>
            <a:ext cx="2299200" cy="1485000"/>
          </a:xfrm>
          <a:prstGeom prst="rect">
            <a:avLst/>
          </a:prstGeom>
          <a:noFill/>
          <a:ln>
            <a:noFill/>
          </a:ln>
        </p:spPr>
      </p:sp>
      <p:cxnSp>
        <p:nvCxnSpPr>
          <p:cNvPr id="227" name="Google Shape;227;p32"/>
          <p:cNvCxnSpPr/>
          <p:nvPr/>
        </p:nvCxnSpPr>
        <p:spPr>
          <a:xfrm>
            <a:off x="436124"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28" name="Google Shape;228;p32"/>
          <p:cNvSpPr/>
          <p:nvPr>
            <p:ph idx="3" type="pic"/>
          </p:nvPr>
        </p:nvSpPr>
        <p:spPr>
          <a:xfrm>
            <a:off x="436125" y="2585440"/>
            <a:ext cx="2299200" cy="1485000"/>
          </a:xfrm>
          <a:prstGeom prst="rect">
            <a:avLst/>
          </a:prstGeom>
          <a:noFill/>
          <a:ln>
            <a:noFill/>
          </a:ln>
        </p:spPr>
      </p:sp>
      <p:cxnSp>
        <p:nvCxnSpPr>
          <p:cNvPr id="229" name="Google Shape;229;p32"/>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30" name="Google Shape;230;p32"/>
          <p:cNvSpPr/>
          <p:nvPr>
            <p:ph idx="4" type="pic"/>
          </p:nvPr>
        </p:nvSpPr>
        <p:spPr>
          <a:xfrm>
            <a:off x="6413065" y="411163"/>
            <a:ext cx="2299200" cy="1485000"/>
          </a:xfrm>
          <a:prstGeom prst="rect">
            <a:avLst/>
          </a:prstGeom>
          <a:noFill/>
          <a:ln>
            <a:noFill/>
          </a:ln>
        </p:spPr>
      </p:sp>
      <p:cxnSp>
        <p:nvCxnSpPr>
          <p:cNvPr id="231" name="Google Shape;231;p32"/>
          <p:cNvCxnSpPr/>
          <p:nvPr/>
        </p:nvCxnSpPr>
        <p:spPr>
          <a:xfrm>
            <a:off x="6417388"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32" name="Google Shape;232;p32"/>
          <p:cNvSpPr/>
          <p:nvPr>
            <p:ph idx="5" type="pic"/>
          </p:nvPr>
        </p:nvSpPr>
        <p:spPr>
          <a:xfrm>
            <a:off x="6417389" y="2585440"/>
            <a:ext cx="2299200" cy="1485000"/>
          </a:xfrm>
          <a:prstGeom prst="rect">
            <a:avLst/>
          </a:prstGeom>
          <a:noFill/>
          <a:ln>
            <a:noFill/>
          </a:ln>
        </p:spPr>
      </p:sp>
      <p:sp>
        <p:nvSpPr>
          <p:cNvPr id="233" name="Google Shape;233;p32"/>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4" name="Google Shape;234;p32"/>
          <p:cNvSpPr txBox="1"/>
          <p:nvPr>
            <p:ph idx="6" type="body"/>
          </p:nvPr>
        </p:nvSpPr>
        <p:spPr>
          <a:xfrm>
            <a:off x="436124"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5" name="Google Shape;235;p32"/>
          <p:cNvSpPr txBox="1"/>
          <p:nvPr>
            <p:ph idx="7" type="body"/>
          </p:nvPr>
        </p:nvSpPr>
        <p:spPr>
          <a:xfrm>
            <a:off x="6417388"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36" name="Google Shape;236;p32"/>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37" name="Google Shape;237;p32"/>
          <p:cNvSpPr/>
          <p:nvPr>
            <p:ph idx="8" type="pic"/>
          </p:nvPr>
        </p:nvSpPr>
        <p:spPr>
          <a:xfrm>
            <a:off x="3422429" y="411163"/>
            <a:ext cx="2299200" cy="1485000"/>
          </a:xfrm>
          <a:prstGeom prst="rect">
            <a:avLst/>
          </a:prstGeom>
          <a:noFill/>
          <a:ln>
            <a:noFill/>
          </a:ln>
        </p:spPr>
      </p:sp>
      <p:cxnSp>
        <p:nvCxnSpPr>
          <p:cNvPr id="238" name="Google Shape;238;p32"/>
          <p:cNvCxnSpPr/>
          <p:nvPr/>
        </p:nvCxnSpPr>
        <p:spPr>
          <a:xfrm>
            <a:off x="3426752"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39" name="Google Shape;239;p32"/>
          <p:cNvSpPr/>
          <p:nvPr>
            <p:ph idx="9" type="pic"/>
          </p:nvPr>
        </p:nvSpPr>
        <p:spPr>
          <a:xfrm>
            <a:off x="3426753" y="2585440"/>
            <a:ext cx="2299200" cy="1485000"/>
          </a:xfrm>
          <a:prstGeom prst="rect">
            <a:avLst/>
          </a:prstGeom>
          <a:noFill/>
          <a:ln>
            <a:noFill/>
          </a:ln>
        </p:spPr>
      </p:sp>
      <p:sp>
        <p:nvSpPr>
          <p:cNvPr id="240" name="Google Shape;240;p32"/>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1" name="Google Shape;241;p32"/>
          <p:cNvSpPr txBox="1"/>
          <p:nvPr>
            <p:ph idx="14" type="body"/>
          </p:nvPr>
        </p:nvSpPr>
        <p:spPr>
          <a:xfrm>
            <a:off x="3426752"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242" name="Shape 242"/>
        <p:cNvGrpSpPr/>
        <p:nvPr/>
      </p:nvGrpSpPr>
      <p:grpSpPr>
        <a:xfrm>
          <a:off x="0" y="0"/>
          <a:ext cx="0" cy="0"/>
          <a:chOff x="0" y="0"/>
          <a:chExt cx="0" cy="0"/>
        </a:xfrm>
      </p:grpSpPr>
      <p:sp>
        <p:nvSpPr>
          <p:cNvPr id="243" name="Google Shape;243;p33"/>
          <p:cNvSpPr/>
          <p:nvPr>
            <p:ph idx="2" type="chart"/>
          </p:nvPr>
        </p:nvSpPr>
        <p:spPr>
          <a:xfrm>
            <a:off x="4791077" y="682938"/>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4" name="Google Shape;244;p33"/>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245" name="Shape 245"/>
        <p:cNvGrpSpPr/>
        <p:nvPr/>
      </p:nvGrpSpPr>
      <p:grpSpPr>
        <a:xfrm>
          <a:off x="0" y="0"/>
          <a:ext cx="0" cy="0"/>
          <a:chOff x="0" y="0"/>
          <a:chExt cx="0" cy="0"/>
        </a:xfrm>
      </p:grpSpPr>
      <p:sp>
        <p:nvSpPr>
          <p:cNvPr id="246" name="Google Shape;246;p34"/>
          <p:cNvSpPr/>
          <p:nvPr>
            <p:ph idx="2" type="chart"/>
          </p:nvPr>
        </p:nvSpPr>
        <p:spPr>
          <a:xfrm>
            <a:off x="4791077" y="682939"/>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7" name="Google Shape;247;p34"/>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248" name="Shape 248"/>
        <p:cNvGrpSpPr/>
        <p:nvPr/>
      </p:nvGrpSpPr>
      <p:grpSpPr>
        <a:xfrm>
          <a:off x="0" y="0"/>
          <a:ext cx="0" cy="0"/>
          <a:chOff x="0" y="0"/>
          <a:chExt cx="0" cy="0"/>
        </a:xfrm>
      </p:grpSpPr>
      <p:sp>
        <p:nvSpPr>
          <p:cNvPr id="249" name="Google Shape;249;p35"/>
          <p:cNvSpPr txBox="1"/>
          <p:nvPr>
            <p:ph idx="1"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0" name="Google Shape;250;p35"/>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lt1"/>
              </a:buClr>
              <a:buSzPts val="1600"/>
              <a:buNone/>
              <a:defRPr b="0" sz="16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51" name="Google Shape;251;p35"/>
          <p:cNvSpPr/>
          <p:nvPr>
            <p:ph idx="2" type="pic"/>
          </p:nvPr>
        </p:nvSpPr>
        <p:spPr>
          <a:xfrm>
            <a:off x="431800" y="1565550"/>
            <a:ext cx="1692000" cy="1692000"/>
          </a:xfrm>
          <a:prstGeom prst="ellipse">
            <a:avLst/>
          </a:prstGeom>
          <a:noFill/>
          <a:ln>
            <a:noFill/>
          </a:ln>
        </p:spPr>
      </p:sp>
      <p:sp>
        <p:nvSpPr>
          <p:cNvPr id="252" name="Google Shape;252;p35"/>
          <p:cNvSpPr/>
          <p:nvPr>
            <p:ph idx="3" type="pic"/>
          </p:nvPr>
        </p:nvSpPr>
        <p:spPr>
          <a:xfrm>
            <a:off x="2627933" y="1565550"/>
            <a:ext cx="1692000" cy="1692000"/>
          </a:xfrm>
          <a:prstGeom prst="ellipse">
            <a:avLst/>
          </a:prstGeom>
          <a:noFill/>
          <a:ln>
            <a:noFill/>
          </a:ln>
        </p:spPr>
      </p:sp>
      <p:sp>
        <p:nvSpPr>
          <p:cNvPr id="253" name="Google Shape;253;p35"/>
          <p:cNvSpPr/>
          <p:nvPr>
            <p:ph idx="4" type="pic"/>
          </p:nvPr>
        </p:nvSpPr>
        <p:spPr>
          <a:xfrm>
            <a:off x="4824066" y="1565550"/>
            <a:ext cx="1692000" cy="1692000"/>
          </a:xfrm>
          <a:prstGeom prst="ellipse">
            <a:avLst/>
          </a:prstGeom>
          <a:noFill/>
          <a:ln>
            <a:noFill/>
          </a:ln>
        </p:spPr>
      </p:sp>
      <p:sp>
        <p:nvSpPr>
          <p:cNvPr id="254" name="Google Shape;254;p35"/>
          <p:cNvSpPr/>
          <p:nvPr>
            <p:ph idx="5" type="pic"/>
          </p:nvPr>
        </p:nvSpPr>
        <p:spPr>
          <a:xfrm>
            <a:off x="7020200" y="1565550"/>
            <a:ext cx="1692000" cy="1692000"/>
          </a:xfrm>
          <a:prstGeom prst="ellipse">
            <a:avLst/>
          </a:prstGeom>
          <a:noFill/>
          <a:ln>
            <a:noFill/>
          </a:ln>
        </p:spPr>
      </p:sp>
      <p:sp>
        <p:nvSpPr>
          <p:cNvPr id="255" name="Google Shape;255;p35"/>
          <p:cNvSpPr txBox="1"/>
          <p:nvPr>
            <p:ph idx="6"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6" name="Google Shape;256;p35"/>
          <p:cNvSpPr txBox="1"/>
          <p:nvPr>
            <p:ph idx="7"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57" name="Google Shape;257;p35"/>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258" name="Google Shape;258;p35"/>
          <p:cNvSpPr txBox="1"/>
          <p:nvPr>
            <p:ph idx="8"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259" name="Shape 259"/>
        <p:cNvGrpSpPr/>
        <p:nvPr/>
      </p:nvGrpSpPr>
      <p:grpSpPr>
        <a:xfrm>
          <a:off x="0" y="0"/>
          <a:ext cx="0" cy="0"/>
          <a:chOff x="0" y="0"/>
          <a:chExt cx="0" cy="0"/>
        </a:xfrm>
      </p:grpSpPr>
      <p:sp>
        <p:nvSpPr>
          <p:cNvPr id="260" name="Google Shape;260;p36"/>
          <p:cNvSpPr/>
          <p:nvPr>
            <p:ph idx="2" type="pic"/>
          </p:nvPr>
        </p:nvSpPr>
        <p:spPr>
          <a:xfrm>
            <a:off x="431800" y="1565550"/>
            <a:ext cx="1692000" cy="1692000"/>
          </a:xfrm>
          <a:prstGeom prst="ellipse">
            <a:avLst/>
          </a:prstGeom>
          <a:noFill/>
          <a:ln>
            <a:noFill/>
          </a:ln>
        </p:spPr>
      </p:sp>
      <p:sp>
        <p:nvSpPr>
          <p:cNvPr id="261" name="Google Shape;261;p36"/>
          <p:cNvSpPr/>
          <p:nvPr>
            <p:ph idx="3" type="pic"/>
          </p:nvPr>
        </p:nvSpPr>
        <p:spPr>
          <a:xfrm>
            <a:off x="2627933" y="1565550"/>
            <a:ext cx="1692000" cy="1692000"/>
          </a:xfrm>
          <a:prstGeom prst="ellipse">
            <a:avLst/>
          </a:prstGeom>
          <a:noFill/>
          <a:ln>
            <a:noFill/>
          </a:ln>
        </p:spPr>
      </p:sp>
      <p:sp>
        <p:nvSpPr>
          <p:cNvPr id="262" name="Google Shape;262;p36"/>
          <p:cNvSpPr/>
          <p:nvPr>
            <p:ph idx="4" type="pic"/>
          </p:nvPr>
        </p:nvSpPr>
        <p:spPr>
          <a:xfrm>
            <a:off x="4824066" y="1565550"/>
            <a:ext cx="1692000" cy="1692000"/>
          </a:xfrm>
          <a:prstGeom prst="ellipse">
            <a:avLst/>
          </a:prstGeom>
          <a:noFill/>
          <a:ln>
            <a:noFill/>
          </a:ln>
        </p:spPr>
      </p:sp>
      <p:sp>
        <p:nvSpPr>
          <p:cNvPr id="263" name="Google Shape;263;p36"/>
          <p:cNvSpPr/>
          <p:nvPr>
            <p:ph idx="5" type="pic"/>
          </p:nvPr>
        </p:nvSpPr>
        <p:spPr>
          <a:xfrm>
            <a:off x="7020200" y="1565550"/>
            <a:ext cx="1692000" cy="1692000"/>
          </a:xfrm>
          <a:prstGeom prst="ellipse">
            <a:avLst/>
          </a:prstGeom>
          <a:noFill/>
          <a:ln>
            <a:noFill/>
          </a:ln>
        </p:spPr>
      </p:sp>
      <p:cxnSp>
        <p:nvCxnSpPr>
          <p:cNvPr id="264" name="Google Shape;264;p36"/>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265" name="Google Shape;265;p36"/>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6" name="Google Shape;266;p36"/>
          <p:cNvSpPr txBox="1"/>
          <p:nvPr>
            <p:ph idx="6"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7" name="Google Shape;267;p36"/>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dk1"/>
              </a:buClr>
              <a:buSzPts val="1600"/>
              <a:buNone/>
              <a:defRPr b="0" sz="1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68" name="Google Shape;268;p36"/>
          <p:cNvSpPr txBox="1"/>
          <p:nvPr>
            <p:ph idx="7"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9" name="Google Shape;269;p36"/>
          <p:cNvSpPr txBox="1"/>
          <p:nvPr>
            <p:ph idx="8"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270" name="Shape 270"/>
        <p:cNvGrpSpPr/>
        <p:nvPr/>
      </p:nvGrpSpPr>
      <p:grpSpPr>
        <a:xfrm>
          <a:off x="0" y="0"/>
          <a:ext cx="0" cy="0"/>
          <a:chOff x="0" y="0"/>
          <a:chExt cx="0" cy="0"/>
        </a:xfrm>
      </p:grpSpPr>
      <p:cxnSp>
        <p:nvCxnSpPr>
          <p:cNvPr id="271" name="Google Shape;271;p37"/>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272" name="Google Shape;272;p37"/>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3" name="Google Shape;273;p37"/>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274" name="Shape 274"/>
        <p:cNvGrpSpPr/>
        <p:nvPr/>
      </p:nvGrpSpPr>
      <p:grpSpPr>
        <a:xfrm>
          <a:off x="0" y="0"/>
          <a:ext cx="0" cy="0"/>
          <a:chOff x="0" y="0"/>
          <a:chExt cx="0" cy="0"/>
        </a:xfrm>
      </p:grpSpPr>
      <p:cxnSp>
        <p:nvCxnSpPr>
          <p:cNvPr id="275" name="Google Shape;275;p38"/>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276" name="Google Shape;276;p3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7" name="Google Shape;277;p38"/>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278" name="Shape 278"/>
        <p:cNvGrpSpPr/>
        <p:nvPr/>
      </p:nvGrpSpPr>
      <p:grpSpPr>
        <a:xfrm>
          <a:off x="0" y="0"/>
          <a:ext cx="0" cy="0"/>
          <a:chOff x="0" y="0"/>
          <a:chExt cx="0" cy="0"/>
        </a:xfrm>
      </p:grpSpPr>
      <p:sp>
        <p:nvSpPr>
          <p:cNvPr id="279" name="Google Shape;279;p39"/>
          <p:cNvSpPr txBox="1"/>
          <p:nvPr>
            <p:ph idx="1" type="body"/>
          </p:nvPr>
        </p:nvSpPr>
        <p:spPr>
          <a:xfrm>
            <a:off x="431801" y="411162"/>
            <a:ext cx="5645100"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280" name="Shape 280"/>
        <p:cNvGrpSpPr/>
        <p:nvPr/>
      </p:nvGrpSpPr>
      <p:grpSpPr>
        <a:xfrm>
          <a:off x="0" y="0"/>
          <a:ext cx="0" cy="0"/>
          <a:chOff x="0" y="0"/>
          <a:chExt cx="0" cy="0"/>
        </a:xfrm>
      </p:grpSpPr>
      <p:sp>
        <p:nvSpPr>
          <p:cNvPr id="281" name="Google Shape;281;p40"/>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282" name="Shape 282"/>
        <p:cNvGrpSpPr/>
        <p:nvPr/>
      </p:nvGrpSpPr>
      <p:grpSpPr>
        <a:xfrm>
          <a:off x="0" y="0"/>
          <a:ext cx="0" cy="0"/>
          <a:chOff x="0" y="0"/>
          <a:chExt cx="0" cy="0"/>
        </a:xfrm>
      </p:grpSpPr>
      <p:sp>
        <p:nvSpPr>
          <p:cNvPr id="283" name="Google Shape;283;p41"/>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1" showMasterSp="0">
  <p:cSld name="Top slide (Dark)_1">
    <p:bg>
      <p:bgPr>
        <a:solidFill>
          <a:schemeClr val="dk2"/>
        </a:solidFill>
      </p:bgPr>
    </p:bg>
    <p:spTree>
      <p:nvGrpSpPr>
        <p:cNvPr id="284" name="Shape 284"/>
        <p:cNvGrpSpPr/>
        <p:nvPr/>
      </p:nvGrpSpPr>
      <p:grpSpPr>
        <a:xfrm>
          <a:off x="0" y="0"/>
          <a:ext cx="0" cy="0"/>
          <a:chOff x="0" y="0"/>
          <a:chExt cx="0" cy="0"/>
        </a:xfrm>
      </p:grpSpPr>
      <p:sp>
        <p:nvSpPr>
          <p:cNvPr id="285" name="Google Shape;285;p42"/>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286" name="Google Shape;286;p42"/>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287" name="Google Shape;287;p42"/>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288" name="Google Shape;288;p42"/>
          <p:cNvSpPr txBox="1"/>
          <p:nvPr>
            <p:ph idx="1" type="body"/>
          </p:nvPr>
        </p:nvSpPr>
        <p:spPr>
          <a:xfrm>
            <a:off x="431800" y="3647477"/>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289" name="Google Shape;289;p42"/>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90" name="Google Shape;290;p4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1" name="Shape 291"/>
        <p:cNvGrpSpPr/>
        <p:nvPr/>
      </p:nvGrpSpPr>
      <p:grpSpPr>
        <a:xfrm>
          <a:off x="0" y="0"/>
          <a:ext cx="0" cy="0"/>
          <a:chOff x="0" y="0"/>
          <a:chExt cx="0" cy="0"/>
        </a:xfrm>
      </p:grpSpPr>
      <p:sp>
        <p:nvSpPr>
          <p:cNvPr id="292" name="Google Shape;292;p43"/>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3" name="Google Shape;293;p43"/>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406400" lvl="0" marL="457200" rtl="0">
              <a:spcBef>
                <a:spcPts val="0"/>
              </a:spcBef>
              <a:spcAft>
                <a:spcPts val="0"/>
              </a:spcAft>
              <a:buSzPts val="2800"/>
              <a:buChar char="–"/>
              <a:defRPr/>
            </a:lvl1pPr>
            <a:lvl2pPr indent="-228600" lvl="1" marL="914400" rtl="0">
              <a:spcBef>
                <a:spcPts val="800"/>
              </a:spcBef>
              <a:spcAft>
                <a:spcPts val="0"/>
              </a:spcAft>
              <a:buSzPts val="2100"/>
              <a:buNone/>
              <a:defRPr/>
            </a:lvl2pPr>
            <a:lvl3pPr indent="-361950" lvl="2" marL="1371600" rtl="0">
              <a:spcBef>
                <a:spcPts val="0"/>
              </a:spcBef>
              <a:spcAft>
                <a:spcPts val="0"/>
              </a:spcAft>
              <a:buSzPts val="2100"/>
              <a:buChar char="–"/>
              <a:defRPr/>
            </a:lvl3pPr>
            <a:lvl4pPr indent="-361950" lvl="3" marL="1828800" rtl="0">
              <a:spcBef>
                <a:spcPts val="0"/>
              </a:spcBef>
              <a:spcAft>
                <a:spcPts val="0"/>
              </a:spcAft>
              <a:buSzPts val="2100"/>
              <a:buChar char="–"/>
              <a:defRPr/>
            </a:lvl4pPr>
            <a:lvl5pPr indent="-361950" lvl="4" marL="2286000" rtl="0">
              <a:spcBef>
                <a:spcPts val="0"/>
              </a:spcBef>
              <a:spcAft>
                <a:spcPts val="0"/>
              </a:spcAft>
              <a:buSzPts val="2100"/>
              <a:buChar char="–"/>
              <a:defRPr/>
            </a:lvl5pPr>
            <a:lvl6pPr indent="-361950" lvl="5" marL="2743200" rtl="0">
              <a:spcBef>
                <a:spcPts val="0"/>
              </a:spcBef>
              <a:spcAft>
                <a:spcPts val="0"/>
              </a:spcAft>
              <a:buSzPts val="2100"/>
              <a:buChar char="–"/>
              <a:defRPr/>
            </a:lvl6pPr>
            <a:lvl7pPr indent="-361950" lvl="6" marL="3200400" rtl="0">
              <a:spcBef>
                <a:spcPts val="0"/>
              </a:spcBef>
              <a:spcAft>
                <a:spcPts val="0"/>
              </a:spcAft>
              <a:buSzPts val="2100"/>
              <a:buChar char="–"/>
              <a:defRPr/>
            </a:lvl7pPr>
            <a:lvl8pPr indent="-355600" lvl="7" marL="3657600" rtl="0">
              <a:spcBef>
                <a:spcPts val="400"/>
              </a:spcBef>
              <a:spcAft>
                <a:spcPts val="0"/>
              </a:spcAft>
              <a:buSzPts val="2000"/>
              <a:buChar char="•"/>
              <a:defRPr/>
            </a:lvl8pPr>
            <a:lvl9pPr indent="-355600" lvl="8" marL="4114800" rtl="0">
              <a:spcBef>
                <a:spcPts val="400"/>
              </a:spcBef>
              <a:spcAft>
                <a:spcPts val="0"/>
              </a:spcAft>
              <a:buSzPts val="2000"/>
              <a:buChar char="•"/>
              <a:defRPr/>
            </a:lvl9pPr>
          </a:lstStyle>
          <a:p/>
        </p:txBody>
      </p:sp>
      <p:sp>
        <p:nvSpPr>
          <p:cNvPr id="294" name="Google Shape;294;p43"/>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2" showMasterSp="0">
  <p:cSld name="Bullets, image (Dark)_2">
    <p:bg>
      <p:bgPr>
        <a:solidFill>
          <a:schemeClr val="dk2"/>
        </a:solidFill>
      </p:bgPr>
    </p:bg>
    <p:spTree>
      <p:nvGrpSpPr>
        <p:cNvPr id="295" name="Shape 295"/>
        <p:cNvGrpSpPr/>
        <p:nvPr/>
      </p:nvGrpSpPr>
      <p:grpSpPr>
        <a:xfrm>
          <a:off x="0" y="0"/>
          <a:ext cx="0" cy="0"/>
          <a:chOff x="0" y="0"/>
          <a:chExt cx="0" cy="0"/>
        </a:xfrm>
      </p:grpSpPr>
      <p:sp>
        <p:nvSpPr>
          <p:cNvPr id="296" name="Google Shape;296;p44"/>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97" name="Google Shape;297;p44"/>
          <p:cNvSpPr/>
          <p:nvPr>
            <p:ph idx="2" type="pic"/>
          </p:nvPr>
        </p:nvSpPr>
        <p:spPr>
          <a:xfrm>
            <a:off x="5251450" y="702659"/>
            <a:ext cx="3892500" cy="3471600"/>
          </a:xfrm>
          <a:prstGeom prst="rect">
            <a:avLst/>
          </a:prstGeom>
          <a:noFill/>
          <a:ln>
            <a:noFill/>
          </a:ln>
        </p:spPr>
      </p:sp>
      <p:sp>
        <p:nvSpPr>
          <p:cNvPr id="298" name="Google Shape;298;p44"/>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9" name="Shape 299"/>
        <p:cNvGrpSpPr/>
        <p:nvPr/>
      </p:nvGrpSpPr>
      <p:grpSpPr>
        <a:xfrm>
          <a:off x="0" y="0"/>
          <a:ext cx="0" cy="0"/>
          <a:chOff x="0" y="0"/>
          <a:chExt cx="0" cy="0"/>
        </a:xfrm>
      </p:grpSpPr>
      <p:sp>
        <p:nvSpPr>
          <p:cNvPr id="300" name="Google Shape;300;p45"/>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1" name="Google Shape;301;p4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02" name="Shape 302"/>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1" showMasterSp="0">
  <p:cSld name="Top slide (Light)_1">
    <p:bg>
      <p:bgPr>
        <a:solidFill>
          <a:srgbClr val="DEDEDE"/>
        </a:solidFill>
      </p:bgPr>
    </p:bg>
    <p:spTree>
      <p:nvGrpSpPr>
        <p:cNvPr id="303" name="Shape 303"/>
        <p:cNvGrpSpPr/>
        <p:nvPr/>
      </p:nvGrpSpPr>
      <p:grpSpPr>
        <a:xfrm>
          <a:off x="0" y="0"/>
          <a:ext cx="0" cy="0"/>
          <a:chOff x="0" y="0"/>
          <a:chExt cx="0" cy="0"/>
        </a:xfrm>
      </p:grpSpPr>
      <p:sp>
        <p:nvSpPr>
          <p:cNvPr id="304" name="Google Shape;304;p47"/>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305" name="Google Shape;305;p47"/>
          <p:cNvSpPr/>
          <p:nvPr>
            <p:ph idx="2" type="pic"/>
          </p:nvPr>
        </p:nvSpPr>
        <p:spPr>
          <a:xfrm>
            <a:off x="5651872" y="0"/>
            <a:ext cx="3493800" cy="4573500"/>
          </a:xfrm>
          <a:prstGeom prst="rect">
            <a:avLst/>
          </a:prstGeom>
          <a:noFill/>
          <a:ln>
            <a:noFill/>
          </a:ln>
        </p:spPr>
      </p:sp>
      <p:sp>
        <p:nvSpPr>
          <p:cNvPr id="306" name="Google Shape;306;p47"/>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07" name="Google Shape;307;p4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2" showMasterSp="0">
  <p:cSld name="Top slide (Light)_2">
    <p:bg>
      <p:bgPr>
        <a:solidFill>
          <a:srgbClr val="DEDEDE"/>
        </a:solidFill>
      </p:bgPr>
    </p:bg>
    <p:spTree>
      <p:nvGrpSpPr>
        <p:cNvPr id="308" name="Shape 308"/>
        <p:cNvGrpSpPr/>
        <p:nvPr/>
      </p:nvGrpSpPr>
      <p:grpSpPr>
        <a:xfrm>
          <a:off x="0" y="0"/>
          <a:ext cx="0" cy="0"/>
          <a:chOff x="0" y="0"/>
          <a:chExt cx="0" cy="0"/>
        </a:xfrm>
      </p:grpSpPr>
      <p:sp>
        <p:nvSpPr>
          <p:cNvPr id="309" name="Google Shape;309;p48"/>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310" name="Google Shape;310;p48"/>
          <p:cNvSpPr/>
          <p:nvPr>
            <p:ph idx="2" type="pic"/>
          </p:nvPr>
        </p:nvSpPr>
        <p:spPr>
          <a:xfrm>
            <a:off x="5651872" y="0"/>
            <a:ext cx="3493800" cy="4573500"/>
          </a:xfrm>
          <a:prstGeom prst="rect">
            <a:avLst/>
          </a:prstGeom>
          <a:noFill/>
          <a:ln>
            <a:noFill/>
          </a:ln>
        </p:spPr>
      </p:sp>
      <p:sp>
        <p:nvSpPr>
          <p:cNvPr id="311" name="Google Shape;311;p48"/>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12" name="Google Shape;312;p4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1" showMasterSp="0">
  <p:cSld name="Section divider, image (Dark)_1">
    <p:bg>
      <p:bgPr>
        <a:solidFill>
          <a:schemeClr val="dk2"/>
        </a:solidFill>
      </p:bgPr>
    </p:bg>
    <p:spTree>
      <p:nvGrpSpPr>
        <p:cNvPr id="313" name="Shape 313"/>
        <p:cNvGrpSpPr/>
        <p:nvPr/>
      </p:nvGrpSpPr>
      <p:grpSpPr>
        <a:xfrm>
          <a:off x="0" y="0"/>
          <a:ext cx="0" cy="0"/>
          <a:chOff x="0" y="0"/>
          <a:chExt cx="0" cy="0"/>
        </a:xfrm>
      </p:grpSpPr>
      <p:sp>
        <p:nvSpPr>
          <p:cNvPr id="314" name="Google Shape;314;p49"/>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15" name="Google Shape;315;p49"/>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316" name="Google Shape;316;p49"/>
          <p:cNvSpPr/>
          <p:nvPr>
            <p:ph idx="2" type="pic"/>
          </p:nvPr>
        </p:nvSpPr>
        <p:spPr>
          <a:xfrm>
            <a:off x="5651872" y="0"/>
            <a:ext cx="3493800" cy="4573500"/>
          </a:xfrm>
          <a:prstGeom prst="rect">
            <a:avLst/>
          </a:prstGeom>
          <a:noFill/>
          <a:ln>
            <a:noFill/>
          </a:ln>
        </p:spPr>
      </p:sp>
      <p:sp>
        <p:nvSpPr>
          <p:cNvPr id="317" name="Google Shape;317;p49"/>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itle (Dark)" showMasterSp="0">
  <p:cSld name="1_Blank, title (Dark)">
    <p:bg>
      <p:bgPr>
        <a:solidFill>
          <a:schemeClr val="dk2"/>
        </a:solidFill>
      </p:bgPr>
    </p:bg>
    <p:spTree>
      <p:nvGrpSpPr>
        <p:cNvPr id="318" name="Shape 318"/>
        <p:cNvGrpSpPr/>
        <p:nvPr/>
      </p:nvGrpSpPr>
      <p:grpSpPr>
        <a:xfrm>
          <a:off x="0" y="0"/>
          <a:ext cx="0" cy="0"/>
          <a:chOff x="0" y="0"/>
          <a:chExt cx="0" cy="0"/>
        </a:xfrm>
      </p:grpSpPr>
      <p:cxnSp>
        <p:nvCxnSpPr>
          <p:cNvPr id="319" name="Google Shape;319;p50"/>
          <p:cNvCxnSpPr/>
          <p:nvPr/>
        </p:nvCxnSpPr>
        <p:spPr>
          <a:xfrm>
            <a:off x="431800" y="428485"/>
            <a:ext cx="8280300" cy="0"/>
          </a:xfrm>
          <a:prstGeom prst="straightConnector1">
            <a:avLst/>
          </a:prstGeom>
          <a:noFill/>
          <a:ln cap="flat" cmpd="sng" w="38100">
            <a:solidFill>
              <a:schemeClr val="lt1"/>
            </a:solidFill>
            <a:prstDash val="solid"/>
            <a:miter lim="800000"/>
            <a:headEnd len="sm" w="sm" type="none"/>
            <a:tailEnd len="sm" w="sm" type="none"/>
          </a:ln>
        </p:spPr>
      </p:cxnSp>
      <p:sp>
        <p:nvSpPr>
          <p:cNvPr id="320" name="Google Shape;320;p50"/>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1" name="Google Shape;321;p50"/>
          <p:cNvSpPr txBox="1"/>
          <p:nvPr>
            <p:ph idx="2" type="body"/>
          </p:nvPr>
        </p:nvSpPr>
        <p:spPr>
          <a:xfrm>
            <a:off x="431801" y="1447800"/>
            <a:ext cx="5645100" cy="2651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2" name="Google Shape;322;p5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ll image (Dark)" showMasterSp="0">
  <p:cSld name="1_Full image (Dark)">
    <p:bg>
      <p:bgPr>
        <a:solidFill>
          <a:schemeClr val="dk2"/>
        </a:solidFill>
      </p:bgPr>
    </p:bg>
    <p:spTree>
      <p:nvGrpSpPr>
        <p:cNvPr id="323" name="Shape 323"/>
        <p:cNvGrpSpPr/>
        <p:nvPr/>
      </p:nvGrpSpPr>
      <p:grpSpPr>
        <a:xfrm>
          <a:off x="0" y="0"/>
          <a:ext cx="0" cy="0"/>
          <a:chOff x="0" y="0"/>
          <a:chExt cx="0" cy="0"/>
        </a:xfrm>
      </p:grpSpPr>
      <p:sp>
        <p:nvSpPr>
          <p:cNvPr id="324" name="Google Shape;324;p51"/>
          <p:cNvSpPr/>
          <p:nvPr>
            <p:ph idx="2" type="pic"/>
          </p:nvPr>
        </p:nvSpPr>
        <p:spPr>
          <a:xfrm>
            <a:off x="431802" y="411162"/>
            <a:ext cx="8280300" cy="4321200"/>
          </a:xfrm>
          <a:prstGeom prst="rect">
            <a:avLst/>
          </a:prstGeom>
          <a:noFill/>
          <a:ln>
            <a:noFill/>
          </a:ln>
        </p:spPr>
      </p:sp>
      <p:sp>
        <p:nvSpPr>
          <p:cNvPr id="325" name="Google Shape;325;p51"/>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326" name="Shape 326"/>
        <p:cNvGrpSpPr/>
        <p:nvPr/>
      </p:nvGrpSpPr>
      <p:grpSpPr>
        <a:xfrm>
          <a:off x="0" y="0"/>
          <a:ext cx="0" cy="0"/>
          <a:chOff x="0" y="0"/>
          <a:chExt cx="0" cy="0"/>
        </a:xfrm>
      </p:grpSpPr>
      <p:cxnSp>
        <p:nvCxnSpPr>
          <p:cNvPr id="327" name="Google Shape;327;p52"/>
          <p:cNvCxnSpPr/>
          <p:nvPr/>
        </p:nvCxnSpPr>
        <p:spPr>
          <a:xfrm>
            <a:off x="431800" y="702773"/>
            <a:ext cx="3921000" cy="0"/>
          </a:xfrm>
          <a:prstGeom prst="straightConnector1">
            <a:avLst/>
          </a:prstGeom>
          <a:noFill/>
          <a:ln cap="flat" cmpd="sng" w="25400">
            <a:solidFill>
              <a:schemeClr val="lt1"/>
            </a:solidFill>
            <a:prstDash val="solid"/>
            <a:miter lim="800000"/>
            <a:headEnd len="sm" w="sm" type="none"/>
            <a:tailEnd len="sm" w="sm" type="none"/>
          </a:ln>
        </p:spPr>
      </p:cxnSp>
      <p:sp>
        <p:nvSpPr>
          <p:cNvPr id="328" name="Google Shape;328;p52"/>
          <p:cNvSpPr txBox="1"/>
          <p:nvPr>
            <p:ph idx="1" type="body"/>
          </p:nvPr>
        </p:nvSpPr>
        <p:spPr>
          <a:xfrm>
            <a:off x="431799" y="702659"/>
            <a:ext cx="3921000" cy="545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9" name="Google Shape;329;p52"/>
          <p:cNvSpPr/>
          <p:nvPr>
            <p:ph idx="2" type="pic"/>
          </p:nvPr>
        </p:nvSpPr>
        <p:spPr>
          <a:xfrm>
            <a:off x="5251450" y="702659"/>
            <a:ext cx="3892500" cy="3451800"/>
          </a:xfrm>
          <a:prstGeom prst="rect">
            <a:avLst/>
          </a:prstGeom>
          <a:noFill/>
          <a:ln>
            <a:noFill/>
          </a:ln>
        </p:spPr>
      </p:sp>
      <p:sp>
        <p:nvSpPr>
          <p:cNvPr id="330" name="Google Shape;330;p52"/>
          <p:cNvSpPr txBox="1"/>
          <p:nvPr>
            <p:ph idx="3" type="body"/>
          </p:nvPr>
        </p:nvSpPr>
        <p:spPr>
          <a:xfrm>
            <a:off x="431800" y="1325887"/>
            <a:ext cx="3921000" cy="2828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31" name="Google Shape;331;p5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1" showMasterSp="0">
  <p:cSld name="Bullets, image (Dark)_3">
    <p:bg>
      <p:bgPr>
        <a:solidFill>
          <a:schemeClr val="dk2"/>
        </a:solidFill>
      </p:bgPr>
    </p:bg>
    <p:spTree>
      <p:nvGrpSpPr>
        <p:cNvPr id="332" name="Shape 332"/>
        <p:cNvGrpSpPr/>
        <p:nvPr/>
      </p:nvGrpSpPr>
      <p:grpSpPr>
        <a:xfrm>
          <a:off x="0" y="0"/>
          <a:ext cx="0" cy="0"/>
          <a:chOff x="0" y="0"/>
          <a:chExt cx="0" cy="0"/>
        </a:xfrm>
      </p:grpSpPr>
      <p:sp>
        <p:nvSpPr>
          <p:cNvPr id="333" name="Google Shape;333;p53"/>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34" name="Google Shape;334;p53"/>
          <p:cNvSpPr/>
          <p:nvPr>
            <p:ph idx="2" type="pic"/>
          </p:nvPr>
        </p:nvSpPr>
        <p:spPr>
          <a:xfrm>
            <a:off x="5251450" y="702659"/>
            <a:ext cx="3892500" cy="3471600"/>
          </a:xfrm>
          <a:prstGeom prst="rect">
            <a:avLst/>
          </a:prstGeom>
          <a:noFill/>
          <a:ln>
            <a:noFill/>
          </a:ln>
        </p:spPr>
      </p:sp>
      <p:sp>
        <p:nvSpPr>
          <p:cNvPr id="335" name="Google Shape;335;p5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2" showMasterSp="0">
  <p:cSld name="Section divider, image (Dark)_2">
    <p:bg>
      <p:bgPr>
        <a:solidFill>
          <a:schemeClr val="dk2"/>
        </a:solidFill>
      </p:bgPr>
    </p:bg>
    <p:spTree>
      <p:nvGrpSpPr>
        <p:cNvPr id="336" name="Shape 336"/>
        <p:cNvGrpSpPr/>
        <p:nvPr/>
      </p:nvGrpSpPr>
      <p:grpSpPr>
        <a:xfrm>
          <a:off x="0" y="0"/>
          <a:ext cx="0" cy="0"/>
          <a:chOff x="0" y="0"/>
          <a:chExt cx="0" cy="0"/>
        </a:xfrm>
      </p:grpSpPr>
      <p:sp>
        <p:nvSpPr>
          <p:cNvPr id="337" name="Google Shape;337;p54"/>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38" name="Google Shape;338;p54"/>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339" name="Google Shape;339;p54"/>
          <p:cNvSpPr/>
          <p:nvPr>
            <p:ph idx="2" type="pic"/>
          </p:nvPr>
        </p:nvSpPr>
        <p:spPr>
          <a:xfrm>
            <a:off x="5651872" y="0"/>
            <a:ext cx="3493800" cy="4573500"/>
          </a:xfrm>
          <a:prstGeom prst="rect">
            <a:avLst/>
          </a:prstGeom>
          <a:noFill/>
          <a:ln>
            <a:noFill/>
          </a:ln>
        </p:spPr>
      </p:sp>
      <p:sp>
        <p:nvSpPr>
          <p:cNvPr id="340" name="Google Shape;340;p54"/>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3" showMasterSp="0">
  <p:cSld name="Bullets, image (Dark)_4">
    <p:bg>
      <p:bgPr>
        <a:solidFill>
          <a:schemeClr val="dk2"/>
        </a:solidFill>
      </p:bgPr>
    </p:bg>
    <p:spTree>
      <p:nvGrpSpPr>
        <p:cNvPr id="341" name="Shape 341"/>
        <p:cNvGrpSpPr/>
        <p:nvPr/>
      </p:nvGrpSpPr>
      <p:grpSpPr>
        <a:xfrm>
          <a:off x="0" y="0"/>
          <a:ext cx="0" cy="0"/>
          <a:chOff x="0" y="0"/>
          <a:chExt cx="0" cy="0"/>
        </a:xfrm>
      </p:grpSpPr>
      <p:sp>
        <p:nvSpPr>
          <p:cNvPr id="342" name="Google Shape;342;p55"/>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43" name="Google Shape;343;p55"/>
          <p:cNvSpPr/>
          <p:nvPr>
            <p:ph idx="2" type="pic"/>
          </p:nvPr>
        </p:nvSpPr>
        <p:spPr>
          <a:xfrm>
            <a:off x="5251450" y="702659"/>
            <a:ext cx="3892500" cy="3471600"/>
          </a:xfrm>
          <a:prstGeom prst="rect">
            <a:avLst/>
          </a:prstGeom>
          <a:noFill/>
          <a:ln>
            <a:noFill/>
          </a:ln>
        </p:spPr>
      </p:sp>
      <p:sp>
        <p:nvSpPr>
          <p:cNvPr id="344" name="Google Shape;344;p55"/>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1" showMasterSp="0">
  <p:cSld name="Blank, title (Dark)_1">
    <p:bg>
      <p:bgPr>
        <a:solidFill>
          <a:schemeClr val="dk2"/>
        </a:solidFill>
      </p:bgPr>
    </p:bg>
    <p:spTree>
      <p:nvGrpSpPr>
        <p:cNvPr id="345" name="Shape 345"/>
        <p:cNvGrpSpPr/>
        <p:nvPr/>
      </p:nvGrpSpPr>
      <p:grpSpPr>
        <a:xfrm>
          <a:off x="0" y="0"/>
          <a:ext cx="0" cy="0"/>
          <a:chOff x="0" y="0"/>
          <a:chExt cx="0" cy="0"/>
        </a:xfrm>
      </p:grpSpPr>
      <p:sp>
        <p:nvSpPr>
          <p:cNvPr id="346" name="Google Shape;346;p56"/>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47" name="Google Shape;347;p56"/>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48" name="Google Shape;348;p56"/>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9" name="Shape 349"/>
        <p:cNvGrpSpPr/>
        <p:nvPr/>
      </p:nvGrpSpPr>
      <p:grpSpPr>
        <a:xfrm>
          <a:off x="0" y="0"/>
          <a:ext cx="0" cy="0"/>
          <a:chOff x="0" y="0"/>
          <a:chExt cx="0" cy="0"/>
        </a:xfrm>
      </p:grpSpPr>
      <p:sp>
        <p:nvSpPr>
          <p:cNvPr id="350" name="Google Shape;350;p57"/>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51" name="Google Shape;351;p57"/>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52" name="Google Shape;352;p5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3" name="Google Shape;353;p5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4" name="Google Shape;354;p5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55" name="Shape 355"/>
        <p:cNvGrpSpPr/>
        <p:nvPr/>
      </p:nvGrpSpPr>
      <p:grpSpPr>
        <a:xfrm>
          <a:off x="0" y="0"/>
          <a:ext cx="0" cy="0"/>
          <a:chOff x="0" y="0"/>
          <a:chExt cx="0" cy="0"/>
        </a:xfrm>
      </p:grpSpPr>
      <p:grpSp>
        <p:nvGrpSpPr>
          <p:cNvPr id="356" name="Google Shape;356;p58"/>
          <p:cNvGrpSpPr/>
          <p:nvPr/>
        </p:nvGrpSpPr>
        <p:grpSpPr>
          <a:xfrm>
            <a:off x="830394" y="1191276"/>
            <a:ext cx="745764" cy="45826"/>
            <a:chOff x="4580561" y="2589004"/>
            <a:chExt cx="1064464" cy="25200"/>
          </a:xfrm>
        </p:grpSpPr>
        <p:sp>
          <p:nvSpPr>
            <p:cNvPr id="357" name="Google Shape;357;p5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358" name="Google Shape;358;p5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grpSp>
      <p:sp>
        <p:nvSpPr>
          <p:cNvPr id="359" name="Google Shape;359;p58"/>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rtl="0" algn="l">
              <a:lnSpc>
                <a:spcPct val="90000"/>
              </a:lnSpc>
              <a:spcBef>
                <a:spcPts val="0"/>
              </a:spcBef>
              <a:spcAft>
                <a:spcPts val="0"/>
              </a:spcAft>
              <a:buClr>
                <a:schemeClr val="lt1"/>
              </a:buClr>
              <a:buSzPts val="3600"/>
              <a:buFont typeface="Arial"/>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360" name="Google Shape;360;p58"/>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1pPr>
            <a:lvl2pPr indent="0" lvl="1"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2pPr>
            <a:lvl3pPr indent="0" lvl="2"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3pPr>
            <a:lvl4pPr indent="0" lvl="3"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4pPr>
            <a:lvl5pPr indent="0" lvl="4"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5pPr>
            <a:lvl6pPr indent="0" lvl="5"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6pPr>
            <a:lvl7pPr indent="0" lvl="6"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7pPr>
            <a:lvl8pPr indent="0" lvl="7"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8pPr>
            <a:lvl9pPr indent="0" lvl="8"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_1">
    <p:bg>
      <p:bgPr>
        <a:solidFill>
          <a:schemeClr val="dk2"/>
        </a:solidFill>
      </p:bgPr>
    </p:bg>
    <p:spTree>
      <p:nvGrpSpPr>
        <p:cNvPr id="361" name="Shape 361"/>
        <p:cNvGrpSpPr/>
        <p:nvPr/>
      </p:nvGrpSpPr>
      <p:grpSpPr>
        <a:xfrm>
          <a:off x="0" y="0"/>
          <a:ext cx="0" cy="0"/>
          <a:chOff x="0" y="0"/>
          <a:chExt cx="0" cy="0"/>
        </a:xfrm>
      </p:grpSpPr>
      <p:sp>
        <p:nvSpPr>
          <p:cNvPr id="362" name="Google Shape;362;p5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63" name="Google Shape;363;p59"/>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4" name="Google Shape;364;p5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65" name="Google Shape;365;p5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4" showMasterSp="0">
  <p:cSld name="Bullets, image (Dark)_5">
    <p:bg>
      <p:bgPr>
        <a:solidFill>
          <a:schemeClr val="dk2"/>
        </a:solidFill>
      </p:bgPr>
    </p:bg>
    <p:spTree>
      <p:nvGrpSpPr>
        <p:cNvPr id="366" name="Shape 366"/>
        <p:cNvGrpSpPr/>
        <p:nvPr/>
      </p:nvGrpSpPr>
      <p:grpSpPr>
        <a:xfrm>
          <a:off x="0" y="0"/>
          <a:ext cx="0" cy="0"/>
          <a:chOff x="0" y="0"/>
          <a:chExt cx="0" cy="0"/>
        </a:xfrm>
      </p:grpSpPr>
      <p:sp>
        <p:nvSpPr>
          <p:cNvPr id="367" name="Google Shape;367;p60"/>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68" name="Google Shape;368;p60"/>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369" name="Google Shape;369;p6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2" showMasterSp="0">
  <p:cSld name="1_Heading, bullets, image (Light)_2">
    <p:bg>
      <p:bgPr>
        <a:solidFill>
          <a:schemeClr val="dk2"/>
        </a:solidFill>
      </p:bgPr>
    </p:bg>
    <p:spTree>
      <p:nvGrpSpPr>
        <p:cNvPr id="370" name="Shape 370"/>
        <p:cNvGrpSpPr/>
        <p:nvPr/>
      </p:nvGrpSpPr>
      <p:grpSpPr>
        <a:xfrm>
          <a:off x="0" y="0"/>
          <a:ext cx="0" cy="0"/>
          <a:chOff x="0" y="0"/>
          <a:chExt cx="0" cy="0"/>
        </a:xfrm>
      </p:grpSpPr>
      <p:sp>
        <p:nvSpPr>
          <p:cNvPr id="371" name="Google Shape;371;p6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72" name="Google Shape;372;p61"/>
          <p:cNvSpPr/>
          <p:nvPr>
            <p:ph idx="2" type="pic"/>
          </p:nvPr>
        </p:nvSpPr>
        <p:spPr>
          <a:xfrm>
            <a:off x="5251450" y="702659"/>
            <a:ext cx="3892500" cy="3451800"/>
          </a:xfrm>
          <a:prstGeom prst="rect">
            <a:avLst/>
          </a:prstGeom>
          <a:noFill/>
          <a:ln>
            <a:noFill/>
          </a:ln>
        </p:spPr>
      </p:sp>
      <p:sp>
        <p:nvSpPr>
          <p:cNvPr id="373" name="Google Shape;373;p6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74" name="Google Shape;374;p6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5" name="Shape 375"/>
        <p:cNvGrpSpPr/>
        <p:nvPr/>
      </p:nvGrpSpPr>
      <p:grpSpPr>
        <a:xfrm>
          <a:off x="0" y="0"/>
          <a:ext cx="0" cy="0"/>
          <a:chOff x="0" y="0"/>
          <a:chExt cx="0" cy="0"/>
        </a:xfrm>
      </p:grpSpPr>
      <p:sp>
        <p:nvSpPr>
          <p:cNvPr id="376" name="Google Shape;376;p62"/>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7" name="Google Shape;377;p62"/>
          <p:cNvSpPr txBox="1"/>
          <p:nvPr>
            <p:ph idx="1" type="body"/>
          </p:nvPr>
        </p:nvSpPr>
        <p:spPr>
          <a:xfrm>
            <a:off x="3117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78" name="Google Shape;378;p62"/>
          <p:cNvSpPr txBox="1"/>
          <p:nvPr>
            <p:ph idx="2" type="body"/>
          </p:nvPr>
        </p:nvSpPr>
        <p:spPr>
          <a:xfrm>
            <a:off x="48324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79" name="Google Shape;379;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5" showMasterSp="0">
  <p:cSld name="Bullets, image (Dark)_6">
    <p:bg>
      <p:bgPr>
        <a:solidFill>
          <a:schemeClr val="dk2"/>
        </a:solidFill>
      </p:bgPr>
    </p:bg>
    <p:spTree>
      <p:nvGrpSpPr>
        <p:cNvPr id="380" name="Shape 380"/>
        <p:cNvGrpSpPr/>
        <p:nvPr/>
      </p:nvGrpSpPr>
      <p:grpSpPr>
        <a:xfrm>
          <a:off x="0" y="0"/>
          <a:ext cx="0" cy="0"/>
          <a:chOff x="0" y="0"/>
          <a:chExt cx="0" cy="0"/>
        </a:xfrm>
      </p:grpSpPr>
      <p:sp>
        <p:nvSpPr>
          <p:cNvPr id="381" name="Google Shape;381;p63"/>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82" name="Google Shape;382;p63"/>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383" name="Google Shape;383;p6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84" name="Shape 384"/>
        <p:cNvGrpSpPr/>
        <p:nvPr/>
      </p:nvGrpSpPr>
      <p:grpSpPr>
        <a:xfrm>
          <a:off x="0" y="0"/>
          <a:ext cx="0" cy="0"/>
          <a:chOff x="0" y="0"/>
          <a:chExt cx="0" cy="0"/>
        </a:xfrm>
      </p:grpSpPr>
      <p:sp>
        <p:nvSpPr>
          <p:cNvPr id="385" name="Google Shape;385;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386" name="Google Shape;386;p64"/>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64"/>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64"/>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389" name="Google Shape;389;p64"/>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390" name="Google Shape;390;p64"/>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391" name="Shape 391"/>
        <p:cNvGrpSpPr/>
        <p:nvPr/>
      </p:nvGrpSpPr>
      <p:grpSpPr>
        <a:xfrm>
          <a:off x="0" y="0"/>
          <a:ext cx="0" cy="0"/>
          <a:chOff x="0" y="0"/>
          <a:chExt cx="0" cy="0"/>
        </a:xfrm>
      </p:grpSpPr>
      <p:sp>
        <p:nvSpPr>
          <p:cNvPr id="392" name="Google Shape;392;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393" name="Google Shape;393;p65"/>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5"/>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5"/>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396" name="Google Shape;396;p65"/>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397" name="Google Shape;397;p65"/>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blipFill>
          <a:blip r:embed="rId2">
            <a:alphaModFix/>
          </a:blip>
          <a:stretch>
            <a:fillRect/>
          </a:stretch>
        </a:blipFill>
      </p:bgPr>
    </p:bg>
    <p:spTree>
      <p:nvGrpSpPr>
        <p:cNvPr id="398" name="Shape 398"/>
        <p:cNvGrpSpPr/>
        <p:nvPr/>
      </p:nvGrpSpPr>
      <p:grpSpPr>
        <a:xfrm>
          <a:off x="0" y="0"/>
          <a:ext cx="0" cy="0"/>
          <a:chOff x="0" y="0"/>
          <a:chExt cx="0" cy="0"/>
        </a:xfrm>
      </p:grpSpPr>
      <p:sp>
        <p:nvSpPr>
          <p:cNvPr id="399" name="Google Shape;399;p66"/>
          <p:cNvSpPr/>
          <p:nvPr/>
        </p:nvSpPr>
        <p:spPr>
          <a:xfrm>
            <a:off x="0" y="480500"/>
            <a:ext cx="4746600" cy="684300"/>
          </a:xfrm>
          <a:prstGeom prst="homePlate">
            <a:avLst>
              <a:gd fmla="val 50000" name="adj"/>
            </a:avLst>
          </a:prstGeom>
          <a:solidFill>
            <a:srgbClr val="2EC65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6"/>
          <p:cNvSpPr txBox="1"/>
          <p:nvPr>
            <p:ph type="title"/>
          </p:nvPr>
        </p:nvSpPr>
        <p:spPr>
          <a:xfrm>
            <a:off x="440250" y="480500"/>
            <a:ext cx="4045200" cy="684300"/>
          </a:xfrm>
          <a:prstGeom prst="rect">
            <a:avLst/>
          </a:prstGeom>
          <a:ln>
            <a:noFill/>
          </a:ln>
        </p:spPr>
        <p:txBody>
          <a:bodyPr anchorCtr="0" anchor="t" bIns="0" lIns="0" spcFirstLastPara="1" rIns="0" wrap="square" tIns="0">
            <a:noAutofit/>
          </a:bodyPr>
          <a:lstStyle>
            <a:lvl1pPr lvl="0" rtl="0">
              <a:spcBef>
                <a:spcPts val="0"/>
              </a:spcBef>
              <a:spcAft>
                <a:spcPts val="0"/>
              </a:spcAft>
              <a:buClr>
                <a:srgbClr val="FFFFFF"/>
              </a:buClr>
              <a:buSzPts val="3600"/>
              <a:buFont typeface="Raleway"/>
              <a:buNone/>
              <a:defRPr sz="3600">
                <a:solidFill>
                  <a:srgbClr val="FFFFFF"/>
                </a:solidFill>
                <a:latin typeface="Raleway"/>
                <a:ea typeface="Raleway"/>
                <a:cs typeface="Raleway"/>
                <a:sym typeface="Raleway"/>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1" showMasterSp="0">
  <p:cSld name="Blank (Dark)_1">
    <p:bg>
      <p:bgPr>
        <a:solidFill>
          <a:schemeClr val="dk2"/>
        </a:solidFill>
      </p:bgPr>
    </p:bg>
    <p:spTree>
      <p:nvGrpSpPr>
        <p:cNvPr id="401" name="Shape 401"/>
        <p:cNvGrpSpPr/>
        <p:nvPr/>
      </p:nvGrpSpPr>
      <p:grpSpPr>
        <a:xfrm>
          <a:off x="0" y="0"/>
          <a:ext cx="0" cy="0"/>
          <a:chOff x="0" y="0"/>
          <a:chExt cx="0" cy="0"/>
        </a:xfrm>
      </p:grpSpPr>
      <p:sp>
        <p:nvSpPr>
          <p:cNvPr id="402" name="Google Shape;402;p67"/>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03" name="Google Shape;403;p67"/>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2" showMasterSp="0">
  <p:cSld name="Blank, title (Dark)_2">
    <p:bg>
      <p:bgPr>
        <a:solidFill>
          <a:schemeClr val="dk2"/>
        </a:solidFill>
      </p:bgPr>
    </p:bg>
    <p:spTree>
      <p:nvGrpSpPr>
        <p:cNvPr id="404" name="Shape 404"/>
        <p:cNvGrpSpPr/>
        <p:nvPr/>
      </p:nvGrpSpPr>
      <p:grpSpPr>
        <a:xfrm>
          <a:off x="0" y="0"/>
          <a:ext cx="0" cy="0"/>
          <a:chOff x="0" y="0"/>
          <a:chExt cx="0" cy="0"/>
        </a:xfrm>
      </p:grpSpPr>
      <p:sp>
        <p:nvSpPr>
          <p:cNvPr id="405" name="Google Shape;405;p6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06" name="Google Shape;406;p68"/>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07" name="Google Shape;407;p6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3" showMasterSp="0">
  <p:cSld name="1_Heading, bullets, image (Light)_3">
    <p:bg>
      <p:bgPr>
        <a:solidFill>
          <a:schemeClr val="dk2"/>
        </a:solidFill>
      </p:bgPr>
    </p:bg>
    <p:spTree>
      <p:nvGrpSpPr>
        <p:cNvPr id="408" name="Shape 408"/>
        <p:cNvGrpSpPr/>
        <p:nvPr/>
      </p:nvGrpSpPr>
      <p:grpSpPr>
        <a:xfrm>
          <a:off x="0" y="0"/>
          <a:ext cx="0" cy="0"/>
          <a:chOff x="0" y="0"/>
          <a:chExt cx="0" cy="0"/>
        </a:xfrm>
      </p:grpSpPr>
      <p:sp>
        <p:nvSpPr>
          <p:cNvPr id="409" name="Google Shape;409;p6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0" name="Google Shape;410;p69"/>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11" name="Google Shape;411;p6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2" name="Google Shape;412;p6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3" showMasterSp="0">
  <p:cSld name="Top slide (Light)_3">
    <p:bg>
      <p:bgPr>
        <a:solidFill>
          <a:srgbClr val="DEDEDE"/>
        </a:solidFill>
      </p:bgPr>
    </p:bg>
    <p:spTree>
      <p:nvGrpSpPr>
        <p:cNvPr id="413" name="Shape 413"/>
        <p:cNvGrpSpPr/>
        <p:nvPr/>
      </p:nvGrpSpPr>
      <p:grpSpPr>
        <a:xfrm>
          <a:off x="0" y="0"/>
          <a:ext cx="0" cy="0"/>
          <a:chOff x="0" y="0"/>
          <a:chExt cx="0" cy="0"/>
        </a:xfrm>
      </p:grpSpPr>
      <p:sp>
        <p:nvSpPr>
          <p:cNvPr id="414" name="Google Shape;414;p70"/>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Century Gothic"/>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415" name="Google Shape;415;p70"/>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90000"/>
              </a:lnSpc>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16" name="Google Shape;416;p70"/>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7" name="Google Shape;417;p7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3" showMasterSp="0">
  <p:cSld name="Blank, title (Dark)_3">
    <p:bg>
      <p:bgPr>
        <a:solidFill>
          <a:schemeClr val="dk2"/>
        </a:solidFill>
      </p:bgPr>
    </p:bg>
    <p:spTree>
      <p:nvGrpSpPr>
        <p:cNvPr id="418" name="Shape 418"/>
        <p:cNvGrpSpPr/>
        <p:nvPr/>
      </p:nvGrpSpPr>
      <p:grpSpPr>
        <a:xfrm>
          <a:off x="0" y="0"/>
          <a:ext cx="0" cy="0"/>
          <a:chOff x="0" y="0"/>
          <a:chExt cx="0" cy="0"/>
        </a:xfrm>
      </p:grpSpPr>
      <p:cxnSp>
        <p:nvCxnSpPr>
          <p:cNvPr id="419" name="Google Shape;419;p71"/>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420" name="Google Shape;420;p71"/>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1" name="Google Shape;421;p71"/>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2" name="Google Shape;422;p71"/>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4" showMasterSp="0">
  <p:cSld name="2_Heading, bullets, image (Light)_1">
    <p:bg>
      <p:bgPr>
        <a:solidFill>
          <a:schemeClr val="dk2"/>
        </a:solidFill>
      </p:bgPr>
    </p:bg>
    <p:spTree>
      <p:nvGrpSpPr>
        <p:cNvPr id="423" name="Shape 423"/>
        <p:cNvGrpSpPr/>
        <p:nvPr/>
      </p:nvGrpSpPr>
      <p:grpSpPr>
        <a:xfrm>
          <a:off x="0" y="0"/>
          <a:ext cx="0" cy="0"/>
          <a:chOff x="0" y="0"/>
          <a:chExt cx="0" cy="0"/>
        </a:xfrm>
      </p:grpSpPr>
      <p:sp>
        <p:nvSpPr>
          <p:cNvPr id="424" name="Google Shape;424;p72"/>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5" name="Google Shape;425;p72"/>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26" name="Google Shape;426;p72"/>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7" name="Google Shape;427;p7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5" showMasterSp="0">
  <p:cSld name="1_Heading, bullets, image (Light)_4">
    <p:bg>
      <p:bgPr>
        <a:solidFill>
          <a:schemeClr val="dk2"/>
        </a:solidFill>
      </p:bgPr>
    </p:bg>
    <p:spTree>
      <p:nvGrpSpPr>
        <p:cNvPr id="428" name="Shape 428"/>
        <p:cNvGrpSpPr/>
        <p:nvPr/>
      </p:nvGrpSpPr>
      <p:grpSpPr>
        <a:xfrm>
          <a:off x="0" y="0"/>
          <a:ext cx="0" cy="0"/>
          <a:chOff x="0" y="0"/>
          <a:chExt cx="0" cy="0"/>
        </a:xfrm>
      </p:grpSpPr>
      <p:cxnSp>
        <p:nvCxnSpPr>
          <p:cNvPr id="429" name="Google Shape;429;p73"/>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30" name="Google Shape;430;p73"/>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1" name="Google Shape;431;p73"/>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32" name="Google Shape;432;p73"/>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3" name="Google Shape;433;p73"/>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1" showMasterSp="0">
  <p:cSld name="Full image (Light)_1">
    <p:bg>
      <p:bgPr>
        <a:solidFill>
          <a:schemeClr val="lt2"/>
        </a:solidFill>
      </p:bgPr>
    </p:bg>
    <p:spTree>
      <p:nvGrpSpPr>
        <p:cNvPr id="434" name="Shape 434"/>
        <p:cNvGrpSpPr/>
        <p:nvPr/>
      </p:nvGrpSpPr>
      <p:grpSpPr>
        <a:xfrm>
          <a:off x="0" y="0"/>
          <a:ext cx="0" cy="0"/>
          <a:chOff x="0" y="0"/>
          <a:chExt cx="0" cy="0"/>
        </a:xfrm>
      </p:grpSpPr>
      <p:sp>
        <p:nvSpPr>
          <p:cNvPr id="435" name="Google Shape;435;p74"/>
          <p:cNvSpPr/>
          <p:nvPr>
            <p:ph idx="2" type="pic"/>
          </p:nvPr>
        </p:nvSpPr>
        <p:spPr>
          <a:xfrm>
            <a:off x="431802" y="411162"/>
            <a:ext cx="8280300" cy="4321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36" name="Google Shape;436;p74"/>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3" showMasterSp="0">
  <p:cSld name="Section divider, image (Dark)_3">
    <p:bg>
      <p:bgPr>
        <a:solidFill>
          <a:schemeClr val="dk2"/>
        </a:solidFill>
      </p:bgPr>
    </p:bg>
    <p:spTree>
      <p:nvGrpSpPr>
        <p:cNvPr id="437" name="Shape 437"/>
        <p:cNvGrpSpPr/>
        <p:nvPr/>
      </p:nvGrpSpPr>
      <p:grpSpPr>
        <a:xfrm>
          <a:off x="0" y="0"/>
          <a:ext cx="0" cy="0"/>
          <a:chOff x="0" y="0"/>
          <a:chExt cx="0" cy="0"/>
        </a:xfrm>
      </p:grpSpPr>
      <p:sp>
        <p:nvSpPr>
          <p:cNvPr id="438" name="Google Shape;438;p75"/>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439" name="Google Shape;439;p75"/>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440" name="Google Shape;440;p75"/>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41" name="Google Shape;441;p75"/>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2" showMasterSp="0">
  <p:cSld name="Blank (Dark)_2">
    <p:bg>
      <p:bgPr>
        <a:solidFill>
          <a:schemeClr val="dk2"/>
        </a:solidFill>
      </p:bgPr>
    </p:bg>
    <p:spTree>
      <p:nvGrpSpPr>
        <p:cNvPr id="442" name="Shape 442"/>
        <p:cNvGrpSpPr/>
        <p:nvPr/>
      </p:nvGrpSpPr>
      <p:grpSpPr>
        <a:xfrm>
          <a:off x="0" y="0"/>
          <a:ext cx="0" cy="0"/>
          <a:chOff x="0" y="0"/>
          <a:chExt cx="0" cy="0"/>
        </a:xfrm>
      </p:grpSpPr>
      <p:sp>
        <p:nvSpPr>
          <p:cNvPr id="443" name="Google Shape;443;p76"/>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4" name="Google Shape;444;p76"/>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4" showMasterSp="0">
  <p:cSld name="Blank, title (Dark)_4">
    <p:bg>
      <p:bgPr>
        <a:solidFill>
          <a:schemeClr val="dk2"/>
        </a:solidFill>
      </p:bgPr>
    </p:bg>
    <p:spTree>
      <p:nvGrpSpPr>
        <p:cNvPr id="445" name="Shape 445"/>
        <p:cNvGrpSpPr/>
        <p:nvPr/>
      </p:nvGrpSpPr>
      <p:grpSpPr>
        <a:xfrm>
          <a:off x="0" y="0"/>
          <a:ext cx="0" cy="0"/>
          <a:chOff x="0" y="0"/>
          <a:chExt cx="0" cy="0"/>
        </a:xfrm>
      </p:grpSpPr>
      <p:cxnSp>
        <p:nvCxnSpPr>
          <p:cNvPr id="446" name="Google Shape;446;p77"/>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447" name="Google Shape;447;p77"/>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8" name="Google Shape;448;p77"/>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9" name="Google Shape;449;p7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4" showMasterSp="0">
  <p:cSld name="1_Heading, bullets, image (Light)_12">
    <p:bg>
      <p:bgPr>
        <a:solidFill>
          <a:schemeClr val="dk2"/>
        </a:solidFill>
      </p:bgPr>
    </p:bg>
    <p:spTree>
      <p:nvGrpSpPr>
        <p:cNvPr id="450" name="Shape 450"/>
        <p:cNvGrpSpPr/>
        <p:nvPr/>
      </p:nvGrpSpPr>
      <p:grpSpPr>
        <a:xfrm>
          <a:off x="0" y="0"/>
          <a:ext cx="0" cy="0"/>
          <a:chOff x="0" y="0"/>
          <a:chExt cx="0" cy="0"/>
        </a:xfrm>
      </p:grpSpPr>
      <p:cxnSp>
        <p:nvCxnSpPr>
          <p:cNvPr id="451" name="Google Shape;451;p78"/>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52" name="Google Shape;452;p78"/>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3" name="Google Shape;453;p78"/>
          <p:cNvSpPr/>
          <p:nvPr>
            <p:ph idx="2" type="pic"/>
          </p:nvPr>
        </p:nvSpPr>
        <p:spPr>
          <a:xfrm>
            <a:off x="5251450" y="702659"/>
            <a:ext cx="3892500" cy="3451800"/>
          </a:xfrm>
          <a:prstGeom prst="rect">
            <a:avLst/>
          </a:prstGeom>
          <a:noFill/>
          <a:ln>
            <a:noFill/>
          </a:ln>
        </p:spPr>
      </p:sp>
      <p:sp>
        <p:nvSpPr>
          <p:cNvPr id="454" name="Google Shape;454;p78"/>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5" name="Google Shape;455;p78"/>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2" showMasterSp="0">
  <p:cSld name="1_Heading, bullets, image (Light)_10">
    <p:bg>
      <p:bgPr>
        <a:solidFill>
          <a:schemeClr val="dk2"/>
        </a:solidFill>
      </p:bgPr>
    </p:bg>
    <p:spTree>
      <p:nvGrpSpPr>
        <p:cNvPr id="456" name="Shape 456"/>
        <p:cNvGrpSpPr/>
        <p:nvPr/>
      </p:nvGrpSpPr>
      <p:grpSpPr>
        <a:xfrm>
          <a:off x="0" y="0"/>
          <a:ext cx="0" cy="0"/>
          <a:chOff x="0" y="0"/>
          <a:chExt cx="0" cy="0"/>
        </a:xfrm>
      </p:grpSpPr>
      <p:cxnSp>
        <p:nvCxnSpPr>
          <p:cNvPr id="457" name="Google Shape;457;p79"/>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58" name="Google Shape;458;p7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59" name="Google Shape;459;p79"/>
          <p:cNvSpPr/>
          <p:nvPr>
            <p:ph idx="2" type="pic"/>
          </p:nvPr>
        </p:nvSpPr>
        <p:spPr>
          <a:xfrm>
            <a:off x="5251450" y="702659"/>
            <a:ext cx="3892500" cy="3451800"/>
          </a:xfrm>
          <a:prstGeom prst="rect">
            <a:avLst/>
          </a:prstGeom>
          <a:noFill/>
          <a:ln>
            <a:noFill/>
          </a:ln>
        </p:spPr>
      </p:sp>
      <p:sp>
        <p:nvSpPr>
          <p:cNvPr id="460" name="Google Shape;460;p7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61" name="Google Shape;461;p7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66" name="Shape 466"/>
        <p:cNvGrpSpPr/>
        <p:nvPr/>
      </p:nvGrpSpPr>
      <p:grpSpPr>
        <a:xfrm>
          <a:off x="0" y="0"/>
          <a:ext cx="0" cy="0"/>
          <a:chOff x="0" y="0"/>
          <a:chExt cx="0" cy="0"/>
        </a:xfrm>
      </p:grpSpPr>
      <p:grpSp>
        <p:nvGrpSpPr>
          <p:cNvPr id="467" name="Google Shape;467;p81"/>
          <p:cNvGrpSpPr/>
          <p:nvPr/>
        </p:nvGrpSpPr>
        <p:grpSpPr>
          <a:xfrm>
            <a:off x="4350279" y="2855377"/>
            <a:ext cx="443589" cy="105632"/>
            <a:chOff x="4137525" y="2915950"/>
            <a:chExt cx="869100" cy="207000"/>
          </a:xfrm>
        </p:grpSpPr>
        <p:sp>
          <p:nvSpPr>
            <p:cNvPr id="468" name="Google Shape;468;p81"/>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81"/>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81"/>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1" name="Google Shape;471;p81"/>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472" name="Google Shape;472;p81"/>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73" name="Google Shape;473;p8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4" name="Shape 474"/>
        <p:cNvGrpSpPr/>
        <p:nvPr/>
      </p:nvGrpSpPr>
      <p:grpSpPr>
        <a:xfrm>
          <a:off x="0" y="0"/>
          <a:ext cx="0" cy="0"/>
          <a:chOff x="0" y="0"/>
          <a:chExt cx="0" cy="0"/>
        </a:xfrm>
      </p:grpSpPr>
      <p:sp>
        <p:nvSpPr>
          <p:cNvPr id="475" name="Google Shape;475;p82"/>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76" name="Google Shape;476;p8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7" name="Shape 477"/>
        <p:cNvGrpSpPr/>
        <p:nvPr/>
      </p:nvGrpSpPr>
      <p:grpSpPr>
        <a:xfrm>
          <a:off x="0" y="0"/>
          <a:ext cx="0" cy="0"/>
          <a:chOff x="0" y="0"/>
          <a:chExt cx="0" cy="0"/>
        </a:xfrm>
      </p:grpSpPr>
      <p:sp>
        <p:nvSpPr>
          <p:cNvPr id="478" name="Google Shape;478;p8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79" name="Google Shape;479;p8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0" name="Google Shape;480;p8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1" name="Shape 481"/>
        <p:cNvGrpSpPr/>
        <p:nvPr/>
      </p:nvGrpSpPr>
      <p:grpSpPr>
        <a:xfrm>
          <a:off x="0" y="0"/>
          <a:ext cx="0" cy="0"/>
          <a:chOff x="0" y="0"/>
          <a:chExt cx="0" cy="0"/>
        </a:xfrm>
      </p:grpSpPr>
      <p:sp>
        <p:nvSpPr>
          <p:cNvPr id="482" name="Google Shape;482;p8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83" name="Google Shape;483;p8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84" name="Google Shape;484;p8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85" name="Google Shape;485;p8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6" name="Shape 486"/>
        <p:cNvGrpSpPr/>
        <p:nvPr/>
      </p:nvGrpSpPr>
      <p:grpSpPr>
        <a:xfrm>
          <a:off x="0" y="0"/>
          <a:ext cx="0" cy="0"/>
          <a:chOff x="0" y="0"/>
          <a:chExt cx="0" cy="0"/>
        </a:xfrm>
      </p:grpSpPr>
      <p:sp>
        <p:nvSpPr>
          <p:cNvPr id="487" name="Google Shape;487;p8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88" name="Google Shape;488;p8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9" name="Shape 489"/>
        <p:cNvGrpSpPr/>
        <p:nvPr/>
      </p:nvGrpSpPr>
      <p:grpSpPr>
        <a:xfrm>
          <a:off x="0" y="0"/>
          <a:ext cx="0" cy="0"/>
          <a:chOff x="0" y="0"/>
          <a:chExt cx="0" cy="0"/>
        </a:xfrm>
      </p:grpSpPr>
      <p:sp>
        <p:nvSpPr>
          <p:cNvPr id="490" name="Google Shape;490;p86"/>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91" name="Google Shape;491;p86"/>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92" name="Google Shape;492;p8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93" name="Shape 493"/>
        <p:cNvGrpSpPr/>
        <p:nvPr/>
      </p:nvGrpSpPr>
      <p:grpSpPr>
        <a:xfrm>
          <a:off x="0" y="0"/>
          <a:ext cx="0" cy="0"/>
          <a:chOff x="0" y="0"/>
          <a:chExt cx="0" cy="0"/>
        </a:xfrm>
      </p:grpSpPr>
      <p:sp>
        <p:nvSpPr>
          <p:cNvPr id="494" name="Google Shape;494;p87"/>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95" name="Google Shape;495;p8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6" name="Shape 496"/>
        <p:cNvGrpSpPr/>
        <p:nvPr/>
      </p:nvGrpSpPr>
      <p:grpSpPr>
        <a:xfrm>
          <a:off x="0" y="0"/>
          <a:ext cx="0" cy="0"/>
          <a:chOff x="0" y="0"/>
          <a:chExt cx="0" cy="0"/>
        </a:xfrm>
      </p:grpSpPr>
      <p:sp>
        <p:nvSpPr>
          <p:cNvPr id="497" name="Google Shape;497;p88"/>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8" name="Google Shape;498;p8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9" name="Google Shape;499;p88"/>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00" name="Google Shape;500;p88"/>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dk1"/>
              </a:buClr>
              <a:buSzPts val="2100"/>
              <a:buNone/>
              <a:defRPr sz="21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501" name="Google Shape;501;p88"/>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502" name="Google Shape;502;p8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3" name="Shape 503"/>
        <p:cNvGrpSpPr/>
        <p:nvPr/>
      </p:nvGrpSpPr>
      <p:grpSpPr>
        <a:xfrm>
          <a:off x="0" y="0"/>
          <a:ext cx="0" cy="0"/>
          <a:chOff x="0" y="0"/>
          <a:chExt cx="0" cy="0"/>
        </a:xfrm>
      </p:grpSpPr>
      <p:sp>
        <p:nvSpPr>
          <p:cNvPr id="504" name="Google Shape;504;p89"/>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505" name="Google Shape;505;p8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6" name="Shape 506"/>
        <p:cNvGrpSpPr/>
        <p:nvPr/>
      </p:nvGrpSpPr>
      <p:grpSpPr>
        <a:xfrm>
          <a:off x="0" y="0"/>
          <a:ext cx="0" cy="0"/>
          <a:chOff x="0" y="0"/>
          <a:chExt cx="0" cy="0"/>
        </a:xfrm>
      </p:grpSpPr>
      <p:sp>
        <p:nvSpPr>
          <p:cNvPr id="507" name="Google Shape;507;p90"/>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08" name="Google Shape;508;p90"/>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09" name="Google Shape;509;p9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0" name="Shape 510"/>
        <p:cNvGrpSpPr/>
        <p:nvPr/>
      </p:nvGrpSpPr>
      <p:grpSpPr>
        <a:xfrm>
          <a:off x="0" y="0"/>
          <a:ext cx="0" cy="0"/>
          <a:chOff x="0" y="0"/>
          <a:chExt cx="0" cy="0"/>
        </a:xfrm>
      </p:grpSpPr>
      <p:sp>
        <p:nvSpPr>
          <p:cNvPr id="511" name="Google Shape;511;p9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512" name="Shape 512"/>
        <p:cNvGrpSpPr/>
        <p:nvPr/>
      </p:nvGrpSpPr>
      <p:grpSpPr>
        <a:xfrm>
          <a:off x="0" y="0"/>
          <a:ext cx="0" cy="0"/>
          <a:chOff x="0" y="0"/>
          <a:chExt cx="0" cy="0"/>
        </a:xfrm>
      </p:grpSpPr>
      <p:sp>
        <p:nvSpPr>
          <p:cNvPr id="513" name="Google Shape;513;p92"/>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517" name="Shape 517"/>
        <p:cNvGrpSpPr/>
        <p:nvPr/>
      </p:nvGrpSpPr>
      <p:grpSpPr>
        <a:xfrm>
          <a:off x="0" y="0"/>
          <a:ext cx="0" cy="0"/>
          <a:chOff x="0" y="0"/>
          <a:chExt cx="0" cy="0"/>
        </a:xfrm>
      </p:grpSpPr>
      <p:sp>
        <p:nvSpPr>
          <p:cNvPr id="518" name="Google Shape;518;p94"/>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19" name="Google Shape;519;p94"/>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520" name="Google Shape;520;p94"/>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521" name="Google Shape;521;p94"/>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22" name="Google Shape;522;p94"/>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523" name="Shape 523"/>
        <p:cNvGrpSpPr/>
        <p:nvPr/>
      </p:nvGrpSpPr>
      <p:grpSpPr>
        <a:xfrm>
          <a:off x="0" y="0"/>
          <a:ext cx="0" cy="0"/>
          <a:chOff x="0" y="0"/>
          <a:chExt cx="0" cy="0"/>
        </a:xfrm>
      </p:grpSpPr>
      <p:sp>
        <p:nvSpPr>
          <p:cNvPr id="524" name="Google Shape;524;p95"/>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showMasterSp="0">
  <p:cSld name="Top slide (Light)">
    <p:bg>
      <p:bgPr>
        <a:solidFill>
          <a:srgbClr val="DEDEDE"/>
        </a:solidFill>
      </p:bgPr>
    </p:bg>
    <p:spTree>
      <p:nvGrpSpPr>
        <p:cNvPr id="525" name="Shape 525"/>
        <p:cNvGrpSpPr/>
        <p:nvPr/>
      </p:nvGrpSpPr>
      <p:grpSpPr>
        <a:xfrm>
          <a:off x="0" y="0"/>
          <a:ext cx="0" cy="0"/>
          <a:chOff x="0" y="0"/>
          <a:chExt cx="0" cy="0"/>
        </a:xfrm>
      </p:grpSpPr>
      <p:sp>
        <p:nvSpPr>
          <p:cNvPr id="526" name="Google Shape;526;p96"/>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527" name="Google Shape;527;p96"/>
          <p:cNvSpPr/>
          <p:nvPr>
            <p:ph idx="2" type="pic"/>
          </p:nvPr>
        </p:nvSpPr>
        <p:spPr>
          <a:xfrm>
            <a:off x="5651872" y="0"/>
            <a:ext cx="3493800" cy="4573500"/>
          </a:xfrm>
          <a:prstGeom prst="rect">
            <a:avLst/>
          </a:prstGeom>
          <a:noFill/>
          <a:ln>
            <a:noFill/>
          </a:ln>
        </p:spPr>
      </p:sp>
      <p:cxnSp>
        <p:nvCxnSpPr>
          <p:cNvPr id="528" name="Google Shape;528;p96"/>
          <p:cNvCxnSpPr/>
          <p:nvPr/>
        </p:nvCxnSpPr>
        <p:spPr>
          <a:xfrm>
            <a:off x="431800" y="2184922"/>
            <a:ext cx="4353600" cy="0"/>
          </a:xfrm>
          <a:prstGeom prst="straightConnector1">
            <a:avLst/>
          </a:prstGeom>
          <a:noFill/>
          <a:ln cap="flat" cmpd="sng" w="76200">
            <a:solidFill>
              <a:schemeClr val="dk1"/>
            </a:solidFill>
            <a:prstDash val="solid"/>
            <a:round/>
            <a:headEnd len="sm" w="sm" type="none"/>
            <a:tailEnd len="sm" w="sm" type="none"/>
          </a:ln>
        </p:spPr>
      </p:cxnSp>
      <p:pic>
        <p:nvPicPr>
          <p:cNvPr id="529" name="Google Shape;529;p96"/>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530" name="Google Shape;530;p96"/>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531" name="Shape 531"/>
        <p:cNvGrpSpPr/>
        <p:nvPr/>
      </p:nvGrpSpPr>
      <p:grpSpPr>
        <a:xfrm>
          <a:off x="0" y="0"/>
          <a:ext cx="0" cy="0"/>
          <a:chOff x="0" y="0"/>
          <a:chExt cx="0" cy="0"/>
        </a:xfrm>
      </p:grpSpPr>
      <p:sp>
        <p:nvSpPr>
          <p:cNvPr id="532" name="Google Shape;532;p97"/>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33" name="Google Shape;533;p97"/>
          <p:cNvCxnSpPr/>
          <p:nvPr/>
        </p:nvCxnSpPr>
        <p:spPr>
          <a:xfrm>
            <a:off x="431800" y="2184922"/>
            <a:ext cx="8280300" cy="0"/>
          </a:xfrm>
          <a:prstGeom prst="straightConnector1">
            <a:avLst/>
          </a:prstGeom>
          <a:noFill/>
          <a:ln cap="flat" cmpd="sng" w="38100">
            <a:solidFill>
              <a:schemeClr val="lt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534" name="Shape 534"/>
        <p:cNvGrpSpPr/>
        <p:nvPr/>
      </p:nvGrpSpPr>
      <p:grpSpPr>
        <a:xfrm>
          <a:off x="0" y="0"/>
          <a:ext cx="0" cy="0"/>
          <a:chOff x="0" y="0"/>
          <a:chExt cx="0" cy="0"/>
        </a:xfrm>
      </p:grpSpPr>
      <p:sp>
        <p:nvSpPr>
          <p:cNvPr id="535" name="Google Shape;535;p98"/>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0"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36" name="Google Shape;536;p98"/>
          <p:cNvCxnSpPr/>
          <p:nvPr/>
        </p:nvCxnSpPr>
        <p:spPr>
          <a:xfrm>
            <a:off x="431800" y="2184922"/>
            <a:ext cx="8280300" cy="0"/>
          </a:xfrm>
          <a:prstGeom prst="straightConnector1">
            <a:avLst/>
          </a:prstGeom>
          <a:noFill/>
          <a:ln cap="flat" cmpd="sng" w="381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showMasterSp="0">
  <p:cSld name="Section divider, image (Dark)">
    <p:bg>
      <p:bgPr>
        <a:solidFill>
          <a:schemeClr val="dk2"/>
        </a:solidFill>
      </p:bgPr>
    </p:bg>
    <p:spTree>
      <p:nvGrpSpPr>
        <p:cNvPr id="537" name="Shape 537"/>
        <p:cNvGrpSpPr/>
        <p:nvPr/>
      </p:nvGrpSpPr>
      <p:grpSpPr>
        <a:xfrm>
          <a:off x="0" y="0"/>
          <a:ext cx="0" cy="0"/>
          <a:chOff x="0" y="0"/>
          <a:chExt cx="0" cy="0"/>
        </a:xfrm>
      </p:grpSpPr>
      <p:sp>
        <p:nvSpPr>
          <p:cNvPr id="538" name="Google Shape;538;p99"/>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39" name="Google Shape;539;p99"/>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540" name="Google Shape;540;p99"/>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541" name="Shape 541"/>
        <p:cNvGrpSpPr/>
        <p:nvPr/>
      </p:nvGrpSpPr>
      <p:grpSpPr>
        <a:xfrm>
          <a:off x="0" y="0"/>
          <a:ext cx="0" cy="0"/>
          <a:chOff x="0" y="0"/>
          <a:chExt cx="0" cy="0"/>
        </a:xfrm>
      </p:grpSpPr>
      <p:sp>
        <p:nvSpPr>
          <p:cNvPr id="542" name="Google Shape;542;p100"/>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0"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43" name="Google Shape;543;p100"/>
          <p:cNvCxnSpPr/>
          <p:nvPr/>
        </p:nvCxnSpPr>
        <p:spPr>
          <a:xfrm>
            <a:off x="431800" y="2184922"/>
            <a:ext cx="4356000" cy="0"/>
          </a:xfrm>
          <a:prstGeom prst="straightConnector1">
            <a:avLst/>
          </a:prstGeom>
          <a:noFill/>
          <a:ln cap="flat" cmpd="sng" w="38100">
            <a:solidFill>
              <a:schemeClr val="dk1"/>
            </a:solidFill>
            <a:prstDash val="solid"/>
            <a:round/>
            <a:headEnd len="sm" w="sm" type="none"/>
            <a:tailEnd len="sm" w="sm" type="none"/>
          </a:ln>
        </p:spPr>
      </p:cxnSp>
      <p:sp>
        <p:nvSpPr>
          <p:cNvPr id="544" name="Google Shape;544;p100"/>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545" name="Shape 545"/>
        <p:cNvGrpSpPr/>
        <p:nvPr/>
      </p:nvGrpSpPr>
      <p:grpSpPr>
        <a:xfrm>
          <a:off x="0" y="0"/>
          <a:ext cx="0" cy="0"/>
          <a:chOff x="0" y="0"/>
          <a:chExt cx="0" cy="0"/>
        </a:xfrm>
      </p:grpSpPr>
      <p:cxnSp>
        <p:nvCxnSpPr>
          <p:cNvPr id="546" name="Google Shape;546;p101"/>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47" name="Google Shape;547;p10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48" name="Google Shape;548;p101"/>
          <p:cNvSpPr/>
          <p:nvPr>
            <p:ph idx="2" type="pic"/>
          </p:nvPr>
        </p:nvSpPr>
        <p:spPr>
          <a:xfrm>
            <a:off x="5251450" y="702659"/>
            <a:ext cx="3892500" cy="3640800"/>
          </a:xfrm>
          <a:prstGeom prst="rect">
            <a:avLst/>
          </a:prstGeom>
          <a:noFill/>
          <a:ln>
            <a:noFill/>
          </a:ln>
        </p:spPr>
      </p:sp>
      <p:sp>
        <p:nvSpPr>
          <p:cNvPr id="549" name="Google Shape;549;p101"/>
          <p:cNvSpPr txBox="1"/>
          <p:nvPr>
            <p:ph idx="3" type="body"/>
          </p:nvPr>
        </p:nvSpPr>
        <p:spPr>
          <a:xfrm>
            <a:off x="431800" y="1325887"/>
            <a:ext cx="3921000" cy="30174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550" name="Shape 550"/>
        <p:cNvGrpSpPr/>
        <p:nvPr/>
      </p:nvGrpSpPr>
      <p:grpSpPr>
        <a:xfrm>
          <a:off x="0" y="0"/>
          <a:ext cx="0" cy="0"/>
          <a:chOff x="0" y="0"/>
          <a:chExt cx="0" cy="0"/>
        </a:xfrm>
      </p:grpSpPr>
      <p:cxnSp>
        <p:nvCxnSpPr>
          <p:cNvPr id="551" name="Google Shape;551;p102"/>
          <p:cNvCxnSpPr/>
          <p:nvPr/>
        </p:nvCxnSpPr>
        <p:spPr>
          <a:xfrm>
            <a:off x="431800" y="702773"/>
            <a:ext cx="3921000" cy="0"/>
          </a:xfrm>
          <a:prstGeom prst="straightConnector1">
            <a:avLst/>
          </a:prstGeom>
          <a:noFill/>
          <a:ln cap="flat" cmpd="sng" w="25400">
            <a:solidFill>
              <a:schemeClr val="dk1"/>
            </a:solidFill>
            <a:prstDash val="solid"/>
            <a:round/>
            <a:headEnd len="sm" w="sm" type="none"/>
            <a:tailEnd len="sm" w="sm" type="none"/>
          </a:ln>
        </p:spPr>
      </p:cxnSp>
      <p:sp>
        <p:nvSpPr>
          <p:cNvPr id="552" name="Google Shape;552;p102"/>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sz="28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53" name="Google Shape;553;p102"/>
          <p:cNvSpPr txBox="1"/>
          <p:nvPr>
            <p:ph idx="2" type="body"/>
          </p:nvPr>
        </p:nvSpPr>
        <p:spPr>
          <a:xfrm>
            <a:off x="431800" y="1314449"/>
            <a:ext cx="3921000" cy="30288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lt1"/>
              </a:buClr>
              <a:buSzPts val="2800"/>
              <a:buNone/>
              <a:defRPr sz="2800">
                <a:solidFill>
                  <a:schemeClr val="lt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54" name="Google Shape;554;p102"/>
          <p:cNvSpPr/>
          <p:nvPr>
            <p:ph idx="3"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555" name="Shape 555"/>
        <p:cNvGrpSpPr/>
        <p:nvPr/>
      </p:nvGrpSpPr>
      <p:grpSpPr>
        <a:xfrm>
          <a:off x="0" y="0"/>
          <a:ext cx="0" cy="0"/>
          <a:chOff x="0" y="0"/>
          <a:chExt cx="0" cy="0"/>
        </a:xfrm>
      </p:grpSpPr>
      <p:sp>
        <p:nvSpPr>
          <p:cNvPr id="556" name="Google Shape;556;p103"/>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57" name="Google Shape;557;p103"/>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558" name="Shape 558"/>
        <p:cNvGrpSpPr/>
        <p:nvPr/>
      </p:nvGrpSpPr>
      <p:grpSpPr>
        <a:xfrm>
          <a:off x="0" y="0"/>
          <a:ext cx="0" cy="0"/>
          <a:chOff x="0" y="0"/>
          <a:chExt cx="0" cy="0"/>
        </a:xfrm>
      </p:grpSpPr>
      <p:sp>
        <p:nvSpPr>
          <p:cNvPr id="559" name="Google Shape;559;p104"/>
          <p:cNvSpPr txBox="1"/>
          <p:nvPr>
            <p:ph idx="1" type="body"/>
          </p:nvPr>
        </p:nvSpPr>
        <p:spPr>
          <a:xfrm>
            <a:off x="431800" y="682940"/>
            <a:ext cx="3920400" cy="36606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dk1"/>
              </a:buClr>
              <a:buSzPts val="2800"/>
              <a:buNone/>
              <a:defRPr sz="2800">
                <a:solidFill>
                  <a:schemeClr val="dk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0" name="Google Shape;560;p104"/>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561" name="Shape 561"/>
        <p:cNvGrpSpPr/>
        <p:nvPr/>
      </p:nvGrpSpPr>
      <p:grpSpPr>
        <a:xfrm>
          <a:off x="0" y="0"/>
          <a:ext cx="0" cy="0"/>
          <a:chOff x="0" y="0"/>
          <a:chExt cx="0" cy="0"/>
        </a:xfrm>
      </p:grpSpPr>
      <p:cxnSp>
        <p:nvCxnSpPr>
          <p:cNvPr id="562" name="Google Shape;562;p105"/>
          <p:cNvCxnSpPr/>
          <p:nvPr/>
        </p:nvCxnSpPr>
        <p:spPr>
          <a:xfrm>
            <a:off x="4791076" y="683054"/>
            <a:ext cx="3921000" cy="0"/>
          </a:xfrm>
          <a:prstGeom prst="straightConnector1">
            <a:avLst/>
          </a:prstGeom>
          <a:noFill/>
          <a:ln cap="flat" cmpd="sng" w="25400">
            <a:solidFill>
              <a:schemeClr val="lt1"/>
            </a:solidFill>
            <a:prstDash val="solid"/>
            <a:round/>
            <a:headEnd len="sm" w="sm" type="none"/>
            <a:tailEnd len="sm" w="sm" type="none"/>
          </a:ln>
        </p:spPr>
      </p:cxnSp>
      <p:sp>
        <p:nvSpPr>
          <p:cNvPr id="563" name="Google Shape;563;p105"/>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4" name="Google Shape;564;p105"/>
          <p:cNvSpPr/>
          <p:nvPr>
            <p:ph idx="2" type="pic"/>
          </p:nvPr>
        </p:nvSpPr>
        <p:spPr>
          <a:xfrm>
            <a:off x="0" y="702659"/>
            <a:ext cx="3892500" cy="3640800"/>
          </a:xfrm>
          <a:prstGeom prst="rect">
            <a:avLst/>
          </a:prstGeom>
          <a:noFill/>
          <a:ln>
            <a:noFill/>
          </a:ln>
        </p:spPr>
      </p:sp>
      <p:sp>
        <p:nvSpPr>
          <p:cNvPr id="565" name="Google Shape;565;p105"/>
          <p:cNvSpPr txBox="1"/>
          <p:nvPr>
            <p:ph idx="3" type="body"/>
          </p:nvPr>
        </p:nvSpPr>
        <p:spPr>
          <a:xfrm>
            <a:off x="4791075" y="1294731"/>
            <a:ext cx="3921000" cy="3048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566" name="Shape 566"/>
        <p:cNvGrpSpPr/>
        <p:nvPr/>
      </p:nvGrpSpPr>
      <p:grpSpPr>
        <a:xfrm>
          <a:off x="0" y="0"/>
          <a:ext cx="0" cy="0"/>
          <a:chOff x="0" y="0"/>
          <a:chExt cx="0" cy="0"/>
        </a:xfrm>
      </p:grpSpPr>
      <p:cxnSp>
        <p:nvCxnSpPr>
          <p:cNvPr id="567" name="Google Shape;567;p106"/>
          <p:cNvCxnSpPr/>
          <p:nvPr/>
        </p:nvCxnSpPr>
        <p:spPr>
          <a:xfrm>
            <a:off x="4791076" y="683054"/>
            <a:ext cx="3921000" cy="0"/>
          </a:xfrm>
          <a:prstGeom prst="straightConnector1">
            <a:avLst/>
          </a:prstGeom>
          <a:noFill/>
          <a:ln cap="flat" cmpd="sng" w="25400">
            <a:solidFill>
              <a:schemeClr val="dk1"/>
            </a:solidFill>
            <a:prstDash val="solid"/>
            <a:round/>
            <a:headEnd len="sm" w="sm" type="none"/>
            <a:tailEnd len="sm" w="sm" type="none"/>
          </a:ln>
        </p:spPr>
      </p:cxnSp>
      <p:sp>
        <p:nvSpPr>
          <p:cNvPr id="568" name="Google Shape;568;p106"/>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sz="28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9" name="Google Shape;569;p106"/>
          <p:cNvSpPr txBox="1"/>
          <p:nvPr>
            <p:ph idx="2" type="body"/>
          </p:nvPr>
        </p:nvSpPr>
        <p:spPr>
          <a:xfrm>
            <a:off x="4791076" y="1294731"/>
            <a:ext cx="3921000" cy="30486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lt1"/>
              </a:buClr>
              <a:buSzPts val="2800"/>
              <a:buNone/>
              <a:defRPr sz="2800">
                <a:solidFill>
                  <a:schemeClr val="lt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70" name="Google Shape;570;p106"/>
          <p:cNvSpPr/>
          <p:nvPr>
            <p:ph idx="3"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571" name="Shape 571"/>
        <p:cNvGrpSpPr/>
        <p:nvPr/>
      </p:nvGrpSpPr>
      <p:grpSpPr>
        <a:xfrm>
          <a:off x="0" y="0"/>
          <a:ext cx="0" cy="0"/>
          <a:chOff x="0" y="0"/>
          <a:chExt cx="0" cy="0"/>
        </a:xfrm>
      </p:grpSpPr>
      <p:sp>
        <p:nvSpPr>
          <p:cNvPr id="572" name="Google Shape;572;p107"/>
          <p:cNvSpPr txBox="1"/>
          <p:nvPr>
            <p:ph idx="1" type="body"/>
          </p:nvPr>
        </p:nvSpPr>
        <p:spPr>
          <a:xfrm>
            <a:off x="4791076" y="682940"/>
            <a:ext cx="3921000" cy="3660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73" name="Google Shape;573;p107"/>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574" name="Shape 574"/>
        <p:cNvGrpSpPr/>
        <p:nvPr/>
      </p:nvGrpSpPr>
      <p:grpSpPr>
        <a:xfrm>
          <a:off x="0" y="0"/>
          <a:ext cx="0" cy="0"/>
          <a:chOff x="0" y="0"/>
          <a:chExt cx="0" cy="0"/>
        </a:xfrm>
      </p:grpSpPr>
      <p:sp>
        <p:nvSpPr>
          <p:cNvPr id="575" name="Google Shape;575;p108"/>
          <p:cNvSpPr txBox="1"/>
          <p:nvPr>
            <p:ph idx="1" type="body"/>
          </p:nvPr>
        </p:nvSpPr>
        <p:spPr>
          <a:xfrm>
            <a:off x="4787900" y="682940"/>
            <a:ext cx="3920400" cy="36606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dk1"/>
              </a:buClr>
              <a:buSzPts val="2800"/>
              <a:buNone/>
              <a:defRPr sz="2800">
                <a:solidFill>
                  <a:schemeClr val="dk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76" name="Google Shape;576;p108"/>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577" name="Shape 577"/>
        <p:cNvGrpSpPr/>
        <p:nvPr/>
      </p:nvGrpSpPr>
      <p:grpSpPr>
        <a:xfrm>
          <a:off x="0" y="0"/>
          <a:ext cx="0" cy="0"/>
          <a:chOff x="0" y="0"/>
          <a:chExt cx="0" cy="0"/>
        </a:xfrm>
      </p:grpSpPr>
      <p:cxnSp>
        <p:nvCxnSpPr>
          <p:cNvPr id="578" name="Google Shape;578;p109"/>
          <p:cNvCxnSpPr/>
          <p:nvPr/>
        </p:nvCxnSpPr>
        <p:spPr>
          <a:xfrm>
            <a:off x="1079500" y="3123886"/>
            <a:ext cx="3034500" cy="0"/>
          </a:xfrm>
          <a:prstGeom prst="straightConnector1">
            <a:avLst/>
          </a:prstGeom>
          <a:noFill/>
          <a:ln cap="flat" cmpd="sng" w="31750">
            <a:solidFill>
              <a:schemeClr val="lt1"/>
            </a:solidFill>
            <a:prstDash val="solid"/>
            <a:round/>
            <a:headEnd len="sm" w="sm" type="none"/>
            <a:tailEnd len="sm" w="sm" type="none"/>
          </a:ln>
        </p:spPr>
      </p:cxnSp>
      <p:sp>
        <p:nvSpPr>
          <p:cNvPr id="579" name="Google Shape;579;p109"/>
          <p:cNvSpPr/>
          <p:nvPr>
            <p:ph idx="2" type="pic"/>
          </p:nvPr>
        </p:nvSpPr>
        <p:spPr>
          <a:xfrm>
            <a:off x="1079500" y="992188"/>
            <a:ext cx="3060600" cy="1923300"/>
          </a:xfrm>
          <a:prstGeom prst="rect">
            <a:avLst/>
          </a:prstGeom>
          <a:noFill/>
          <a:ln>
            <a:noFill/>
          </a:ln>
        </p:spPr>
      </p:sp>
      <p:sp>
        <p:nvSpPr>
          <p:cNvPr id="580" name="Google Shape;580;p109"/>
          <p:cNvSpPr/>
          <p:nvPr>
            <p:ph idx="3" type="pic"/>
          </p:nvPr>
        </p:nvSpPr>
        <p:spPr>
          <a:xfrm>
            <a:off x="5003801" y="992188"/>
            <a:ext cx="3060600" cy="1923300"/>
          </a:xfrm>
          <a:prstGeom prst="rect">
            <a:avLst/>
          </a:prstGeom>
          <a:noFill/>
          <a:ln>
            <a:noFill/>
          </a:ln>
        </p:spPr>
      </p:sp>
      <p:cxnSp>
        <p:nvCxnSpPr>
          <p:cNvPr id="581" name="Google Shape;581;p109"/>
          <p:cNvCxnSpPr/>
          <p:nvPr/>
        </p:nvCxnSpPr>
        <p:spPr>
          <a:xfrm>
            <a:off x="5003803" y="3123886"/>
            <a:ext cx="3060600" cy="0"/>
          </a:xfrm>
          <a:prstGeom prst="straightConnector1">
            <a:avLst/>
          </a:prstGeom>
          <a:noFill/>
          <a:ln cap="flat" cmpd="sng" w="31750">
            <a:solidFill>
              <a:schemeClr val="lt1"/>
            </a:solidFill>
            <a:prstDash val="solid"/>
            <a:round/>
            <a:headEnd len="sm" w="sm" type="none"/>
            <a:tailEnd len="sm" w="sm" type="none"/>
          </a:ln>
        </p:spPr>
      </p:cxnSp>
      <p:sp>
        <p:nvSpPr>
          <p:cNvPr id="582" name="Google Shape;582;p109"/>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83" name="Google Shape;583;p109"/>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584" name="Shape 584"/>
        <p:cNvGrpSpPr/>
        <p:nvPr/>
      </p:nvGrpSpPr>
      <p:grpSpPr>
        <a:xfrm>
          <a:off x="0" y="0"/>
          <a:ext cx="0" cy="0"/>
          <a:chOff x="0" y="0"/>
          <a:chExt cx="0" cy="0"/>
        </a:xfrm>
      </p:grpSpPr>
      <p:cxnSp>
        <p:nvCxnSpPr>
          <p:cNvPr id="585" name="Google Shape;585;p110"/>
          <p:cNvCxnSpPr/>
          <p:nvPr/>
        </p:nvCxnSpPr>
        <p:spPr>
          <a:xfrm>
            <a:off x="1079500" y="3123886"/>
            <a:ext cx="3034500" cy="0"/>
          </a:xfrm>
          <a:prstGeom prst="straightConnector1">
            <a:avLst/>
          </a:prstGeom>
          <a:noFill/>
          <a:ln cap="flat" cmpd="sng" w="31750">
            <a:solidFill>
              <a:schemeClr val="dk1"/>
            </a:solidFill>
            <a:prstDash val="solid"/>
            <a:round/>
            <a:headEnd len="sm" w="sm" type="none"/>
            <a:tailEnd len="sm" w="sm" type="none"/>
          </a:ln>
        </p:spPr>
      </p:cxnSp>
      <p:sp>
        <p:nvSpPr>
          <p:cNvPr id="586" name="Google Shape;586;p110"/>
          <p:cNvSpPr/>
          <p:nvPr>
            <p:ph idx="2" type="pic"/>
          </p:nvPr>
        </p:nvSpPr>
        <p:spPr>
          <a:xfrm>
            <a:off x="1079500" y="992188"/>
            <a:ext cx="3060600" cy="1923300"/>
          </a:xfrm>
          <a:prstGeom prst="rect">
            <a:avLst/>
          </a:prstGeom>
          <a:noFill/>
          <a:ln>
            <a:noFill/>
          </a:ln>
        </p:spPr>
      </p:sp>
      <p:sp>
        <p:nvSpPr>
          <p:cNvPr id="587" name="Google Shape;587;p110"/>
          <p:cNvSpPr/>
          <p:nvPr>
            <p:ph idx="3" type="pic"/>
          </p:nvPr>
        </p:nvSpPr>
        <p:spPr>
          <a:xfrm>
            <a:off x="5003801" y="992188"/>
            <a:ext cx="3060600" cy="1923300"/>
          </a:xfrm>
          <a:prstGeom prst="rect">
            <a:avLst/>
          </a:prstGeom>
          <a:noFill/>
          <a:ln>
            <a:noFill/>
          </a:ln>
        </p:spPr>
      </p:sp>
      <p:cxnSp>
        <p:nvCxnSpPr>
          <p:cNvPr id="588" name="Google Shape;588;p110"/>
          <p:cNvCxnSpPr/>
          <p:nvPr/>
        </p:nvCxnSpPr>
        <p:spPr>
          <a:xfrm>
            <a:off x="5003803" y="3123886"/>
            <a:ext cx="3060600" cy="0"/>
          </a:xfrm>
          <a:prstGeom prst="straightConnector1">
            <a:avLst/>
          </a:prstGeom>
          <a:noFill/>
          <a:ln cap="flat" cmpd="sng" w="31750">
            <a:solidFill>
              <a:schemeClr val="dk1"/>
            </a:solidFill>
            <a:prstDash val="solid"/>
            <a:round/>
            <a:headEnd len="sm" w="sm" type="none"/>
            <a:tailEnd len="sm" w="sm" type="none"/>
          </a:ln>
        </p:spPr>
      </p:cxnSp>
      <p:sp>
        <p:nvSpPr>
          <p:cNvPr id="589" name="Google Shape;589;p110"/>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90" name="Google Shape;590;p110"/>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591" name="Shape 591"/>
        <p:cNvGrpSpPr/>
        <p:nvPr/>
      </p:nvGrpSpPr>
      <p:grpSpPr>
        <a:xfrm>
          <a:off x="0" y="0"/>
          <a:ext cx="0" cy="0"/>
          <a:chOff x="0" y="0"/>
          <a:chExt cx="0" cy="0"/>
        </a:xfrm>
      </p:grpSpPr>
      <p:sp>
        <p:nvSpPr>
          <p:cNvPr id="592" name="Google Shape;592;p111"/>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93" name="Google Shape;593;p111"/>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594" name="Google Shape;594;p111"/>
          <p:cNvCxnSpPr/>
          <p:nvPr/>
        </p:nvCxnSpPr>
        <p:spPr>
          <a:xfrm>
            <a:off x="431800" y="3132603"/>
            <a:ext cx="2519400" cy="0"/>
          </a:xfrm>
          <a:prstGeom prst="straightConnector1">
            <a:avLst/>
          </a:prstGeom>
          <a:noFill/>
          <a:ln cap="flat" cmpd="sng" w="25400">
            <a:solidFill>
              <a:schemeClr val="lt1"/>
            </a:solidFill>
            <a:prstDash val="solid"/>
            <a:round/>
            <a:headEnd len="sm" w="sm" type="none"/>
            <a:tailEnd len="sm" w="sm" type="none"/>
          </a:ln>
        </p:spPr>
      </p:cxnSp>
      <p:sp>
        <p:nvSpPr>
          <p:cNvPr id="595" name="Google Shape;595;p111"/>
          <p:cNvSpPr/>
          <p:nvPr>
            <p:ph idx="3" type="pic"/>
          </p:nvPr>
        </p:nvSpPr>
        <p:spPr>
          <a:xfrm>
            <a:off x="431800" y="1254440"/>
            <a:ext cx="2519400" cy="1692000"/>
          </a:xfrm>
          <a:prstGeom prst="rect">
            <a:avLst/>
          </a:prstGeom>
          <a:noFill/>
          <a:ln>
            <a:noFill/>
          </a:ln>
        </p:spPr>
      </p:sp>
      <p:sp>
        <p:nvSpPr>
          <p:cNvPr id="596" name="Google Shape;596;p111"/>
          <p:cNvSpPr/>
          <p:nvPr>
            <p:ph idx="4" type="pic"/>
          </p:nvPr>
        </p:nvSpPr>
        <p:spPr>
          <a:xfrm>
            <a:off x="3312000" y="1254440"/>
            <a:ext cx="2520000" cy="1692000"/>
          </a:xfrm>
          <a:prstGeom prst="rect">
            <a:avLst/>
          </a:prstGeom>
          <a:noFill/>
          <a:ln>
            <a:noFill/>
          </a:ln>
        </p:spPr>
      </p:sp>
      <p:sp>
        <p:nvSpPr>
          <p:cNvPr id="597" name="Google Shape;597;p111"/>
          <p:cNvSpPr/>
          <p:nvPr>
            <p:ph idx="5" type="pic"/>
          </p:nvPr>
        </p:nvSpPr>
        <p:spPr>
          <a:xfrm>
            <a:off x="6192200" y="1254442"/>
            <a:ext cx="2520000" cy="1692000"/>
          </a:xfrm>
          <a:prstGeom prst="rect">
            <a:avLst/>
          </a:prstGeom>
          <a:noFill/>
          <a:ln>
            <a:noFill/>
          </a:ln>
        </p:spPr>
      </p:sp>
      <p:cxnSp>
        <p:nvCxnSpPr>
          <p:cNvPr id="598" name="Google Shape;598;p111"/>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599" name="Google Shape;599;p111"/>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600" name="Google Shape;600;p111"/>
          <p:cNvSpPr txBox="1"/>
          <p:nvPr>
            <p:ph idx="6" type="body"/>
          </p:nvPr>
        </p:nvSpPr>
        <p:spPr>
          <a:xfrm>
            <a:off x="430850" y="3161758"/>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Char char="–"/>
              <a:defRPr sz="1800">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601" name="Shape 601"/>
        <p:cNvGrpSpPr/>
        <p:nvPr/>
      </p:nvGrpSpPr>
      <p:grpSpPr>
        <a:xfrm>
          <a:off x="0" y="0"/>
          <a:ext cx="0" cy="0"/>
          <a:chOff x="0" y="0"/>
          <a:chExt cx="0" cy="0"/>
        </a:xfrm>
      </p:grpSpPr>
      <p:sp>
        <p:nvSpPr>
          <p:cNvPr id="602" name="Google Shape;602;p112"/>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03" name="Google Shape;603;p112"/>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04" name="Google Shape;604;p112"/>
          <p:cNvSpPr txBox="1"/>
          <p:nvPr>
            <p:ph type="title"/>
          </p:nvPr>
        </p:nvSpPr>
        <p:spPr>
          <a:xfrm>
            <a:off x="431800" y="3160713"/>
            <a:ext cx="2520000" cy="7014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Char char="–"/>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05" name="Google Shape;605;p112"/>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606" name="Google Shape;606;p112"/>
          <p:cNvSpPr/>
          <p:nvPr>
            <p:ph idx="3" type="pic"/>
          </p:nvPr>
        </p:nvSpPr>
        <p:spPr>
          <a:xfrm>
            <a:off x="431800" y="1254440"/>
            <a:ext cx="2520000" cy="1692000"/>
          </a:xfrm>
          <a:prstGeom prst="rect">
            <a:avLst/>
          </a:prstGeom>
          <a:noFill/>
          <a:ln>
            <a:noFill/>
          </a:ln>
        </p:spPr>
      </p:sp>
      <p:sp>
        <p:nvSpPr>
          <p:cNvPr id="607" name="Google Shape;607;p112"/>
          <p:cNvSpPr/>
          <p:nvPr>
            <p:ph idx="4" type="pic"/>
          </p:nvPr>
        </p:nvSpPr>
        <p:spPr>
          <a:xfrm>
            <a:off x="3312000" y="1254440"/>
            <a:ext cx="2520000" cy="1692000"/>
          </a:xfrm>
          <a:prstGeom prst="rect">
            <a:avLst/>
          </a:prstGeom>
          <a:noFill/>
          <a:ln>
            <a:noFill/>
          </a:ln>
        </p:spPr>
      </p:sp>
      <p:sp>
        <p:nvSpPr>
          <p:cNvPr id="608" name="Google Shape;608;p112"/>
          <p:cNvSpPr/>
          <p:nvPr>
            <p:ph idx="5" type="pic"/>
          </p:nvPr>
        </p:nvSpPr>
        <p:spPr>
          <a:xfrm>
            <a:off x="6192200" y="1254442"/>
            <a:ext cx="2520000" cy="1692000"/>
          </a:xfrm>
          <a:prstGeom prst="rect">
            <a:avLst/>
          </a:prstGeom>
          <a:noFill/>
          <a:ln>
            <a:noFill/>
          </a:ln>
        </p:spPr>
      </p:sp>
      <p:cxnSp>
        <p:nvCxnSpPr>
          <p:cNvPr id="609" name="Google Shape;609;p112"/>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610" name="Google Shape;610;p112"/>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611" name="Shape 611"/>
        <p:cNvGrpSpPr/>
        <p:nvPr/>
      </p:nvGrpSpPr>
      <p:grpSpPr>
        <a:xfrm>
          <a:off x="0" y="0"/>
          <a:ext cx="0" cy="0"/>
          <a:chOff x="0" y="0"/>
          <a:chExt cx="0" cy="0"/>
        </a:xfrm>
      </p:grpSpPr>
      <p:cxnSp>
        <p:nvCxnSpPr>
          <p:cNvPr id="612" name="Google Shape;612;p113"/>
          <p:cNvCxnSpPr/>
          <p:nvPr/>
        </p:nvCxnSpPr>
        <p:spPr>
          <a:xfrm>
            <a:off x="1079498" y="1606370"/>
            <a:ext cx="3034500" cy="0"/>
          </a:xfrm>
          <a:prstGeom prst="straightConnector1">
            <a:avLst/>
          </a:prstGeom>
          <a:noFill/>
          <a:ln cap="flat" cmpd="sng" w="31750">
            <a:solidFill>
              <a:schemeClr val="lt1"/>
            </a:solidFill>
            <a:prstDash val="solid"/>
            <a:round/>
            <a:headEnd len="sm" w="sm" type="none"/>
            <a:tailEnd len="sm" w="sm" type="none"/>
          </a:ln>
        </p:spPr>
      </p:cxnSp>
      <p:cxnSp>
        <p:nvCxnSpPr>
          <p:cNvPr id="613" name="Google Shape;613;p113"/>
          <p:cNvCxnSpPr/>
          <p:nvPr/>
        </p:nvCxnSpPr>
        <p:spPr>
          <a:xfrm>
            <a:off x="5003801" y="1606370"/>
            <a:ext cx="3060600" cy="0"/>
          </a:xfrm>
          <a:prstGeom prst="straightConnector1">
            <a:avLst/>
          </a:prstGeom>
          <a:noFill/>
          <a:ln cap="flat" cmpd="sng" w="31750">
            <a:solidFill>
              <a:schemeClr val="lt1"/>
            </a:solidFill>
            <a:prstDash val="solid"/>
            <a:round/>
            <a:headEnd len="sm" w="sm" type="none"/>
            <a:tailEnd len="sm" w="sm" type="none"/>
          </a:ln>
        </p:spPr>
      </p:cxnSp>
      <p:sp>
        <p:nvSpPr>
          <p:cNvPr id="614" name="Google Shape;614;p113"/>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5" name="Google Shape;615;p113"/>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616" name="Shape 616"/>
        <p:cNvGrpSpPr/>
        <p:nvPr/>
      </p:nvGrpSpPr>
      <p:grpSpPr>
        <a:xfrm>
          <a:off x="0" y="0"/>
          <a:ext cx="0" cy="0"/>
          <a:chOff x="0" y="0"/>
          <a:chExt cx="0" cy="0"/>
        </a:xfrm>
      </p:grpSpPr>
      <p:cxnSp>
        <p:nvCxnSpPr>
          <p:cNvPr id="617" name="Google Shape;617;p114"/>
          <p:cNvCxnSpPr/>
          <p:nvPr/>
        </p:nvCxnSpPr>
        <p:spPr>
          <a:xfrm>
            <a:off x="1079498" y="1606370"/>
            <a:ext cx="3034500" cy="0"/>
          </a:xfrm>
          <a:prstGeom prst="straightConnector1">
            <a:avLst/>
          </a:prstGeom>
          <a:noFill/>
          <a:ln cap="flat" cmpd="sng" w="31750">
            <a:solidFill>
              <a:schemeClr val="dk1"/>
            </a:solidFill>
            <a:prstDash val="solid"/>
            <a:round/>
            <a:headEnd len="sm" w="sm" type="none"/>
            <a:tailEnd len="sm" w="sm" type="none"/>
          </a:ln>
        </p:spPr>
      </p:cxnSp>
      <p:cxnSp>
        <p:nvCxnSpPr>
          <p:cNvPr id="618" name="Google Shape;618;p114"/>
          <p:cNvCxnSpPr/>
          <p:nvPr/>
        </p:nvCxnSpPr>
        <p:spPr>
          <a:xfrm>
            <a:off x="5003801" y="1606370"/>
            <a:ext cx="3060600" cy="0"/>
          </a:xfrm>
          <a:prstGeom prst="straightConnector1">
            <a:avLst/>
          </a:prstGeom>
          <a:noFill/>
          <a:ln cap="flat" cmpd="sng" w="31750">
            <a:solidFill>
              <a:schemeClr val="dk1"/>
            </a:solidFill>
            <a:prstDash val="solid"/>
            <a:round/>
            <a:headEnd len="sm" w="sm" type="none"/>
            <a:tailEnd len="sm" w="sm" type="none"/>
          </a:ln>
        </p:spPr>
      </p:cxnSp>
      <p:sp>
        <p:nvSpPr>
          <p:cNvPr id="619" name="Google Shape;619;p114"/>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20" name="Google Shape;620;p114"/>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621" name="Shape 621"/>
        <p:cNvGrpSpPr/>
        <p:nvPr/>
      </p:nvGrpSpPr>
      <p:grpSpPr>
        <a:xfrm>
          <a:off x="0" y="0"/>
          <a:ext cx="0" cy="0"/>
          <a:chOff x="0" y="0"/>
          <a:chExt cx="0" cy="0"/>
        </a:xfrm>
      </p:grpSpPr>
      <p:sp>
        <p:nvSpPr>
          <p:cNvPr id="622" name="Google Shape;622;p115"/>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23" name="Google Shape;623;p115"/>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24" name="Google Shape;624;p115"/>
          <p:cNvCxnSpPr/>
          <p:nvPr/>
        </p:nvCxnSpPr>
        <p:spPr>
          <a:xfrm>
            <a:off x="430850" y="1511326"/>
            <a:ext cx="2519400" cy="0"/>
          </a:xfrm>
          <a:prstGeom prst="straightConnector1">
            <a:avLst/>
          </a:prstGeom>
          <a:noFill/>
          <a:ln cap="flat" cmpd="sng" w="25400">
            <a:solidFill>
              <a:schemeClr val="lt1"/>
            </a:solidFill>
            <a:prstDash val="solid"/>
            <a:round/>
            <a:headEnd len="sm" w="sm" type="none"/>
            <a:tailEnd len="sm" w="sm" type="none"/>
          </a:ln>
        </p:spPr>
      </p:cxnSp>
      <p:cxnSp>
        <p:nvCxnSpPr>
          <p:cNvPr id="625" name="Google Shape;625;p115"/>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626" name="Google Shape;626;p115"/>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627" name="Google Shape;627;p115"/>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Char char="–"/>
              <a:defRPr sz="1800">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628" name="Shape 628"/>
        <p:cNvGrpSpPr/>
        <p:nvPr/>
      </p:nvGrpSpPr>
      <p:grpSpPr>
        <a:xfrm>
          <a:off x="0" y="0"/>
          <a:ext cx="0" cy="0"/>
          <a:chOff x="0" y="0"/>
          <a:chExt cx="0" cy="0"/>
        </a:xfrm>
      </p:grpSpPr>
      <p:sp>
        <p:nvSpPr>
          <p:cNvPr id="629" name="Google Shape;629;p116"/>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30" name="Google Shape;630;p116"/>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31" name="Google Shape;631;p116"/>
          <p:cNvCxnSpPr/>
          <p:nvPr/>
        </p:nvCxnSpPr>
        <p:spPr>
          <a:xfrm>
            <a:off x="430850" y="1511326"/>
            <a:ext cx="2519400" cy="0"/>
          </a:xfrm>
          <a:prstGeom prst="straightConnector1">
            <a:avLst/>
          </a:prstGeom>
          <a:noFill/>
          <a:ln cap="flat" cmpd="sng" w="25400">
            <a:solidFill>
              <a:schemeClr val="dk1"/>
            </a:solidFill>
            <a:prstDash val="solid"/>
            <a:round/>
            <a:headEnd len="sm" w="sm" type="none"/>
            <a:tailEnd len="sm" w="sm" type="none"/>
          </a:ln>
        </p:spPr>
      </p:cxnSp>
      <p:cxnSp>
        <p:nvCxnSpPr>
          <p:cNvPr id="632" name="Google Shape;632;p116"/>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633" name="Google Shape;633;p116"/>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634" name="Google Shape;634;p116"/>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sz="1800">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635" name="Shape 635"/>
        <p:cNvGrpSpPr/>
        <p:nvPr/>
      </p:nvGrpSpPr>
      <p:grpSpPr>
        <a:xfrm>
          <a:off x="0" y="0"/>
          <a:ext cx="0" cy="0"/>
          <a:chOff x="0" y="0"/>
          <a:chExt cx="0" cy="0"/>
        </a:xfrm>
      </p:grpSpPr>
      <p:sp>
        <p:nvSpPr>
          <p:cNvPr id="636" name="Google Shape;636;p117"/>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37" name="Google Shape;637;p117"/>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38" name="Google Shape;638;p117"/>
          <p:cNvSpPr/>
          <p:nvPr>
            <p:ph idx="2" type="pic"/>
          </p:nvPr>
        </p:nvSpPr>
        <p:spPr>
          <a:xfrm>
            <a:off x="1834712" y="411163"/>
            <a:ext cx="2299200" cy="1485000"/>
          </a:xfrm>
          <a:prstGeom prst="rect">
            <a:avLst/>
          </a:prstGeom>
          <a:noFill/>
          <a:ln>
            <a:noFill/>
          </a:ln>
        </p:spPr>
      </p:sp>
      <p:cxnSp>
        <p:nvCxnSpPr>
          <p:cNvPr id="639" name="Google Shape;639;p117"/>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640" name="Google Shape;640;p117"/>
          <p:cNvSpPr/>
          <p:nvPr>
            <p:ph idx="3" type="pic"/>
          </p:nvPr>
        </p:nvSpPr>
        <p:spPr>
          <a:xfrm>
            <a:off x="1834710" y="2585440"/>
            <a:ext cx="2299200" cy="1485000"/>
          </a:xfrm>
          <a:prstGeom prst="rect">
            <a:avLst/>
          </a:prstGeom>
          <a:noFill/>
          <a:ln>
            <a:noFill/>
          </a:ln>
        </p:spPr>
      </p:sp>
      <p:cxnSp>
        <p:nvCxnSpPr>
          <p:cNvPr id="641" name="Google Shape;641;p117"/>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42" name="Google Shape;642;p117"/>
          <p:cNvSpPr/>
          <p:nvPr>
            <p:ph idx="4" type="pic"/>
          </p:nvPr>
        </p:nvSpPr>
        <p:spPr>
          <a:xfrm>
            <a:off x="5010150" y="411163"/>
            <a:ext cx="2299200" cy="1485000"/>
          </a:xfrm>
          <a:prstGeom prst="rect">
            <a:avLst/>
          </a:prstGeom>
          <a:noFill/>
          <a:ln>
            <a:noFill/>
          </a:ln>
        </p:spPr>
      </p:sp>
      <p:cxnSp>
        <p:nvCxnSpPr>
          <p:cNvPr id="643" name="Google Shape;643;p117"/>
          <p:cNvCxnSpPr/>
          <p:nvPr/>
        </p:nvCxnSpPr>
        <p:spPr>
          <a:xfrm>
            <a:off x="5010147"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644" name="Google Shape;644;p117"/>
          <p:cNvSpPr/>
          <p:nvPr>
            <p:ph idx="5" type="pic"/>
          </p:nvPr>
        </p:nvSpPr>
        <p:spPr>
          <a:xfrm>
            <a:off x="5010148" y="2585440"/>
            <a:ext cx="2299200" cy="1485000"/>
          </a:xfrm>
          <a:prstGeom prst="rect">
            <a:avLst/>
          </a:prstGeom>
          <a:noFill/>
          <a:ln>
            <a:noFill/>
          </a:ln>
        </p:spPr>
      </p:sp>
      <p:sp>
        <p:nvSpPr>
          <p:cNvPr id="645" name="Google Shape;645;p117"/>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6" name="Google Shape;646;p117"/>
          <p:cNvSpPr txBox="1"/>
          <p:nvPr>
            <p:ph idx="6"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7" name="Google Shape;647;p117"/>
          <p:cNvSpPr txBox="1"/>
          <p:nvPr>
            <p:ph idx="7" type="body"/>
          </p:nvPr>
        </p:nvSpPr>
        <p:spPr>
          <a:xfrm>
            <a:off x="5010147"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648" name="Shape 648"/>
        <p:cNvGrpSpPr/>
        <p:nvPr/>
      </p:nvGrpSpPr>
      <p:grpSpPr>
        <a:xfrm>
          <a:off x="0" y="0"/>
          <a:ext cx="0" cy="0"/>
          <a:chOff x="0" y="0"/>
          <a:chExt cx="0" cy="0"/>
        </a:xfrm>
      </p:grpSpPr>
      <p:sp>
        <p:nvSpPr>
          <p:cNvPr id="649" name="Google Shape;649;p118"/>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50" name="Google Shape;650;p118"/>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651" name="Google Shape;651;p118"/>
          <p:cNvSpPr/>
          <p:nvPr>
            <p:ph idx="2" type="pic"/>
          </p:nvPr>
        </p:nvSpPr>
        <p:spPr>
          <a:xfrm>
            <a:off x="1834712" y="411163"/>
            <a:ext cx="2299200" cy="1485000"/>
          </a:xfrm>
          <a:prstGeom prst="rect">
            <a:avLst/>
          </a:prstGeom>
          <a:noFill/>
          <a:ln>
            <a:noFill/>
          </a:ln>
        </p:spPr>
      </p:sp>
      <p:cxnSp>
        <p:nvCxnSpPr>
          <p:cNvPr id="652" name="Google Shape;652;p118"/>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653" name="Google Shape;653;p118"/>
          <p:cNvSpPr/>
          <p:nvPr>
            <p:ph idx="3" type="pic"/>
          </p:nvPr>
        </p:nvSpPr>
        <p:spPr>
          <a:xfrm>
            <a:off x="1841062" y="2576334"/>
            <a:ext cx="2299200" cy="1485000"/>
          </a:xfrm>
          <a:prstGeom prst="rect">
            <a:avLst/>
          </a:prstGeom>
          <a:noFill/>
          <a:ln>
            <a:noFill/>
          </a:ln>
        </p:spPr>
      </p:sp>
      <p:cxnSp>
        <p:nvCxnSpPr>
          <p:cNvPr id="654" name="Google Shape;654;p118"/>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655" name="Google Shape;655;p118"/>
          <p:cNvSpPr/>
          <p:nvPr>
            <p:ph idx="4" type="pic"/>
          </p:nvPr>
        </p:nvSpPr>
        <p:spPr>
          <a:xfrm>
            <a:off x="5010150" y="411163"/>
            <a:ext cx="2299200" cy="1485000"/>
          </a:xfrm>
          <a:prstGeom prst="rect">
            <a:avLst/>
          </a:prstGeom>
          <a:noFill/>
          <a:ln>
            <a:noFill/>
          </a:ln>
        </p:spPr>
      </p:sp>
      <p:cxnSp>
        <p:nvCxnSpPr>
          <p:cNvPr id="656" name="Google Shape;656;p118"/>
          <p:cNvCxnSpPr/>
          <p:nvPr/>
        </p:nvCxnSpPr>
        <p:spPr>
          <a:xfrm>
            <a:off x="5010150"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657" name="Google Shape;657;p118"/>
          <p:cNvSpPr/>
          <p:nvPr>
            <p:ph idx="5" type="pic"/>
          </p:nvPr>
        </p:nvSpPr>
        <p:spPr>
          <a:xfrm>
            <a:off x="5010150" y="2576334"/>
            <a:ext cx="2299200" cy="1485000"/>
          </a:xfrm>
          <a:prstGeom prst="rect">
            <a:avLst/>
          </a:prstGeom>
          <a:noFill/>
          <a:ln>
            <a:noFill/>
          </a:ln>
        </p:spPr>
      </p:sp>
      <p:sp>
        <p:nvSpPr>
          <p:cNvPr id="658" name="Google Shape;658;p118"/>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59" name="Google Shape;659;p118"/>
          <p:cNvSpPr txBox="1"/>
          <p:nvPr>
            <p:ph idx="6"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60" name="Google Shape;660;p118"/>
          <p:cNvSpPr txBox="1"/>
          <p:nvPr>
            <p:ph idx="7" type="body"/>
          </p:nvPr>
        </p:nvSpPr>
        <p:spPr>
          <a:xfrm>
            <a:off x="5010150"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661" name="Shape 661"/>
        <p:cNvGrpSpPr/>
        <p:nvPr/>
      </p:nvGrpSpPr>
      <p:grpSpPr>
        <a:xfrm>
          <a:off x="0" y="0"/>
          <a:ext cx="0" cy="0"/>
          <a:chOff x="0" y="0"/>
          <a:chExt cx="0" cy="0"/>
        </a:xfrm>
      </p:grpSpPr>
      <p:sp>
        <p:nvSpPr>
          <p:cNvPr id="662" name="Google Shape;662;p119"/>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63" name="Google Shape;663;p119"/>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64" name="Google Shape;664;p119"/>
          <p:cNvSpPr/>
          <p:nvPr>
            <p:ph idx="2" type="pic"/>
          </p:nvPr>
        </p:nvSpPr>
        <p:spPr>
          <a:xfrm>
            <a:off x="1834712" y="411163"/>
            <a:ext cx="2299200" cy="1485000"/>
          </a:xfrm>
          <a:prstGeom prst="rect">
            <a:avLst/>
          </a:prstGeom>
          <a:noFill/>
          <a:ln>
            <a:noFill/>
          </a:ln>
        </p:spPr>
      </p:sp>
      <p:cxnSp>
        <p:nvCxnSpPr>
          <p:cNvPr id="665" name="Google Shape;665;p119"/>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666" name="Google Shape;666;p119"/>
          <p:cNvSpPr/>
          <p:nvPr>
            <p:ph idx="3" type="pic"/>
          </p:nvPr>
        </p:nvSpPr>
        <p:spPr>
          <a:xfrm>
            <a:off x="1834710" y="2585440"/>
            <a:ext cx="2299200" cy="1485000"/>
          </a:xfrm>
          <a:prstGeom prst="rect">
            <a:avLst/>
          </a:prstGeom>
          <a:noFill/>
          <a:ln>
            <a:noFill/>
          </a:ln>
        </p:spPr>
      </p:sp>
      <p:cxnSp>
        <p:nvCxnSpPr>
          <p:cNvPr id="667" name="Google Shape;667;p119"/>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68" name="Google Shape;668;p119"/>
          <p:cNvSpPr/>
          <p:nvPr>
            <p:ph idx="4" type="pic"/>
          </p:nvPr>
        </p:nvSpPr>
        <p:spPr>
          <a:xfrm>
            <a:off x="5010150" y="411163"/>
            <a:ext cx="2299200" cy="1485000"/>
          </a:xfrm>
          <a:prstGeom prst="rect">
            <a:avLst/>
          </a:prstGeom>
          <a:noFill/>
          <a:ln>
            <a:noFill/>
          </a:ln>
        </p:spPr>
      </p:sp>
      <p:sp>
        <p:nvSpPr>
          <p:cNvPr id="669" name="Google Shape;669;p119"/>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0" name="Google Shape;670;p119"/>
          <p:cNvSpPr txBox="1"/>
          <p:nvPr>
            <p:ph idx="5"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671" name="Shape 671"/>
        <p:cNvGrpSpPr/>
        <p:nvPr/>
      </p:nvGrpSpPr>
      <p:grpSpPr>
        <a:xfrm>
          <a:off x="0" y="0"/>
          <a:ext cx="0" cy="0"/>
          <a:chOff x="0" y="0"/>
          <a:chExt cx="0" cy="0"/>
        </a:xfrm>
      </p:grpSpPr>
      <p:sp>
        <p:nvSpPr>
          <p:cNvPr id="672" name="Google Shape;672;p120"/>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73" name="Google Shape;673;p120"/>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674" name="Google Shape;674;p120"/>
          <p:cNvSpPr/>
          <p:nvPr>
            <p:ph idx="2" type="pic"/>
          </p:nvPr>
        </p:nvSpPr>
        <p:spPr>
          <a:xfrm>
            <a:off x="1834712" y="411163"/>
            <a:ext cx="2299200" cy="1485000"/>
          </a:xfrm>
          <a:prstGeom prst="rect">
            <a:avLst/>
          </a:prstGeom>
          <a:noFill/>
          <a:ln>
            <a:noFill/>
          </a:ln>
        </p:spPr>
      </p:sp>
      <p:cxnSp>
        <p:nvCxnSpPr>
          <p:cNvPr id="675" name="Google Shape;675;p120"/>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676" name="Google Shape;676;p120"/>
          <p:cNvSpPr/>
          <p:nvPr>
            <p:ph idx="3" type="pic"/>
          </p:nvPr>
        </p:nvSpPr>
        <p:spPr>
          <a:xfrm>
            <a:off x="1841062" y="2576334"/>
            <a:ext cx="2299200" cy="1485000"/>
          </a:xfrm>
          <a:prstGeom prst="rect">
            <a:avLst/>
          </a:prstGeom>
          <a:noFill/>
          <a:ln>
            <a:noFill/>
          </a:ln>
        </p:spPr>
      </p:sp>
      <p:cxnSp>
        <p:nvCxnSpPr>
          <p:cNvPr id="677" name="Google Shape;677;p120"/>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678" name="Google Shape;678;p120"/>
          <p:cNvSpPr/>
          <p:nvPr>
            <p:ph idx="4" type="pic"/>
          </p:nvPr>
        </p:nvSpPr>
        <p:spPr>
          <a:xfrm>
            <a:off x="5010150" y="411163"/>
            <a:ext cx="2299200" cy="1485000"/>
          </a:xfrm>
          <a:prstGeom prst="rect">
            <a:avLst/>
          </a:prstGeom>
          <a:noFill/>
          <a:ln>
            <a:noFill/>
          </a:ln>
        </p:spPr>
      </p:sp>
      <p:sp>
        <p:nvSpPr>
          <p:cNvPr id="679" name="Google Shape;679;p120"/>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80" name="Google Shape;680;p120"/>
          <p:cNvSpPr txBox="1"/>
          <p:nvPr>
            <p:ph idx="5"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681" name="Shape 681"/>
        <p:cNvGrpSpPr/>
        <p:nvPr/>
      </p:nvGrpSpPr>
      <p:grpSpPr>
        <a:xfrm>
          <a:off x="0" y="0"/>
          <a:ext cx="0" cy="0"/>
          <a:chOff x="0" y="0"/>
          <a:chExt cx="0" cy="0"/>
        </a:xfrm>
      </p:grpSpPr>
      <p:sp>
        <p:nvSpPr>
          <p:cNvPr id="682" name="Google Shape;682;p121"/>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83" name="Google Shape;683;p121"/>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84" name="Google Shape;684;p121"/>
          <p:cNvSpPr/>
          <p:nvPr>
            <p:ph idx="2" type="pic"/>
          </p:nvPr>
        </p:nvSpPr>
        <p:spPr>
          <a:xfrm>
            <a:off x="431802" y="411163"/>
            <a:ext cx="2299200" cy="1485000"/>
          </a:xfrm>
          <a:prstGeom prst="rect">
            <a:avLst/>
          </a:prstGeom>
          <a:noFill/>
          <a:ln>
            <a:noFill/>
          </a:ln>
        </p:spPr>
      </p:sp>
      <p:cxnSp>
        <p:nvCxnSpPr>
          <p:cNvPr id="685" name="Google Shape;685;p121"/>
          <p:cNvCxnSpPr/>
          <p:nvPr/>
        </p:nvCxnSpPr>
        <p:spPr>
          <a:xfrm>
            <a:off x="4361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686" name="Google Shape;686;p121"/>
          <p:cNvSpPr/>
          <p:nvPr>
            <p:ph idx="3" type="pic"/>
          </p:nvPr>
        </p:nvSpPr>
        <p:spPr>
          <a:xfrm>
            <a:off x="436125" y="2571750"/>
            <a:ext cx="2299200" cy="1485000"/>
          </a:xfrm>
          <a:prstGeom prst="rect">
            <a:avLst/>
          </a:prstGeom>
          <a:noFill/>
          <a:ln>
            <a:noFill/>
          </a:ln>
        </p:spPr>
      </p:sp>
      <p:cxnSp>
        <p:nvCxnSpPr>
          <p:cNvPr id="687" name="Google Shape;687;p121"/>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88" name="Google Shape;688;p121"/>
          <p:cNvSpPr/>
          <p:nvPr>
            <p:ph idx="4" type="pic"/>
          </p:nvPr>
        </p:nvSpPr>
        <p:spPr>
          <a:xfrm>
            <a:off x="6413065" y="411163"/>
            <a:ext cx="2299200" cy="1485000"/>
          </a:xfrm>
          <a:prstGeom prst="rect">
            <a:avLst/>
          </a:prstGeom>
          <a:noFill/>
          <a:ln>
            <a:noFill/>
          </a:ln>
        </p:spPr>
      </p:sp>
      <p:sp>
        <p:nvSpPr>
          <p:cNvPr id="689" name="Google Shape;689;p121"/>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90" name="Google Shape;690;p121"/>
          <p:cNvSpPr txBox="1"/>
          <p:nvPr>
            <p:ph idx="5" type="body"/>
          </p:nvPr>
        </p:nvSpPr>
        <p:spPr>
          <a:xfrm>
            <a:off x="436125"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91" name="Google Shape;691;p121"/>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92" name="Google Shape;692;p121"/>
          <p:cNvSpPr/>
          <p:nvPr>
            <p:ph idx="6" type="pic"/>
          </p:nvPr>
        </p:nvSpPr>
        <p:spPr>
          <a:xfrm>
            <a:off x="3422429" y="411163"/>
            <a:ext cx="2299200" cy="1485000"/>
          </a:xfrm>
          <a:prstGeom prst="rect">
            <a:avLst/>
          </a:prstGeom>
          <a:noFill/>
          <a:ln>
            <a:noFill/>
          </a:ln>
        </p:spPr>
      </p:sp>
      <p:cxnSp>
        <p:nvCxnSpPr>
          <p:cNvPr id="693" name="Google Shape;693;p121"/>
          <p:cNvCxnSpPr/>
          <p:nvPr/>
        </p:nvCxnSpPr>
        <p:spPr>
          <a:xfrm>
            <a:off x="3429712"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694" name="Google Shape;694;p121"/>
          <p:cNvSpPr/>
          <p:nvPr>
            <p:ph idx="7" type="pic"/>
          </p:nvPr>
        </p:nvSpPr>
        <p:spPr>
          <a:xfrm>
            <a:off x="3429712" y="2571750"/>
            <a:ext cx="2299200" cy="1485000"/>
          </a:xfrm>
          <a:prstGeom prst="rect">
            <a:avLst/>
          </a:prstGeom>
          <a:noFill/>
          <a:ln>
            <a:noFill/>
          </a:ln>
        </p:spPr>
      </p:sp>
      <p:sp>
        <p:nvSpPr>
          <p:cNvPr id="695" name="Google Shape;695;p121"/>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96" name="Google Shape;696;p121"/>
          <p:cNvSpPr txBox="1"/>
          <p:nvPr>
            <p:ph idx="9" type="body"/>
          </p:nvPr>
        </p:nvSpPr>
        <p:spPr>
          <a:xfrm>
            <a:off x="3429712"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697" name="Shape 697"/>
        <p:cNvGrpSpPr/>
        <p:nvPr/>
      </p:nvGrpSpPr>
      <p:grpSpPr>
        <a:xfrm>
          <a:off x="0" y="0"/>
          <a:ext cx="0" cy="0"/>
          <a:chOff x="0" y="0"/>
          <a:chExt cx="0" cy="0"/>
        </a:xfrm>
      </p:grpSpPr>
      <p:sp>
        <p:nvSpPr>
          <p:cNvPr id="698" name="Google Shape;698;p122"/>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99" name="Google Shape;699;p122"/>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00" name="Google Shape;700;p122"/>
          <p:cNvSpPr/>
          <p:nvPr>
            <p:ph idx="2" type="pic"/>
          </p:nvPr>
        </p:nvSpPr>
        <p:spPr>
          <a:xfrm>
            <a:off x="431802" y="411163"/>
            <a:ext cx="2299200" cy="1485000"/>
          </a:xfrm>
          <a:prstGeom prst="rect">
            <a:avLst/>
          </a:prstGeom>
          <a:noFill/>
          <a:ln>
            <a:noFill/>
          </a:ln>
        </p:spPr>
      </p:sp>
      <p:cxnSp>
        <p:nvCxnSpPr>
          <p:cNvPr id="701" name="Google Shape;701;p122"/>
          <p:cNvCxnSpPr/>
          <p:nvPr/>
        </p:nvCxnSpPr>
        <p:spPr>
          <a:xfrm>
            <a:off x="431799"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702" name="Google Shape;702;p122"/>
          <p:cNvSpPr/>
          <p:nvPr>
            <p:ph idx="3" type="pic"/>
          </p:nvPr>
        </p:nvSpPr>
        <p:spPr>
          <a:xfrm>
            <a:off x="431800" y="2584284"/>
            <a:ext cx="2299200" cy="1485000"/>
          </a:xfrm>
          <a:prstGeom prst="rect">
            <a:avLst/>
          </a:prstGeom>
          <a:noFill/>
          <a:ln>
            <a:noFill/>
          </a:ln>
        </p:spPr>
      </p:sp>
      <p:cxnSp>
        <p:nvCxnSpPr>
          <p:cNvPr id="703" name="Google Shape;703;p122"/>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04" name="Google Shape;704;p122"/>
          <p:cNvSpPr/>
          <p:nvPr>
            <p:ph idx="4" type="pic"/>
          </p:nvPr>
        </p:nvSpPr>
        <p:spPr>
          <a:xfrm>
            <a:off x="6413065" y="411163"/>
            <a:ext cx="2299200" cy="1485000"/>
          </a:xfrm>
          <a:prstGeom prst="rect">
            <a:avLst/>
          </a:prstGeom>
          <a:noFill/>
          <a:ln>
            <a:noFill/>
          </a:ln>
        </p:spPr>
      </p:sp>
      <p:sp>
        <p:nvSpPr>
          <p:cNvPr id="705" name="Google Shape;705;p122"/>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06" name="Google Shape;706;p122"/>
          <p:cNvSpPr txBox="1"/>
          <p:nvPr>
            <p:ph idx="5" type="body"/>
          </p:nvPr>
        </p:nvSpPr>
        <p:spPr>
          <a:xfrm>
            <a:off x="431799" y="420219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07" name="Google Shape;707;p122"/>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08" name="Google Shape;708;p122"/>
          <p:cNvSpPr/>
          <p:nvPr>
            <p:ph idx="6" type="pic"/>
          </p:nvPr>
        </p:nvSpPr>
        <p:spPr>
          <a:xfrm>
            <a:off x="3422429" y="411163"/>
            <a:ext cx="2299200" cy="1485000"/>
          </a:xfrm>
          <a:prstGeom prst="rect">
            <a:avLst/>
          </a:prstGeom>
          <a:noFill/>
          <a:ln>
            <a:noFill/>
          </a:ln>
        </p:spPr>
      </p:sp>
      <p:cxnSp>
        <p:nvCxnSpPr>
          <p:cNvPr id="709" name="Google Shape;709;p122"/>
          <p:cNvCxnSpPr/>
          <p:nvPr/>
        </p:nvCxnSpPr>
        <p:spPr>
          <a:xfrm>
            <a:off x="3425386"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710" name="Google Shape;710;p122"/>
          <p:cNvSpPr/>
          <p:nvPr>
            <p:ph idx="7" type="pic"/>
          </p:nvPr>
        </p:nvSpPr>
        <p:spPr>
          <a:xfrm>
            <a:off x="3425387" y="2584284"/>
            <a:ext cx="2299200" cy="1485000"/>
          </a:xfrm>
          <a:prstGeom prst="rect">
            <a:avLst/>
          </a:prstGeom>
          <a:noFill/>
          <a:ln>
            <a:noFill/>
          </a:ln>
        </p:spPr>
      </p:sp>
      <p:sp>
        <p:nvSpPr>
          <p:cNvPr id="711" name="Google Shape;711;p122"/>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12" name="Google Shape;712;p122"/>
          <p:cNvSpPr txBox="1"/>
          <p:nvPr>
            <p:ph idx="9" type="body"/>
          </p:nvPr>
        </p:nvSpPr>
        <p:spPr>
          <a:xfrm>
            <a:off x="3425386" y="420219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713" name="Shape 713"/>
        <p:cNvGrpSpPr/>
        <p:nvPr/>
      </p:nvGrpSpPr>
      <p:grpSpPr>
        <a:xfrm>
          <a:off x="0" y="0"/>
          <a:ext cx="0" cy="0"/>
          <a:chOff x="0" y="0"/>
          <a:chExt cx="0" cy="0"/>
        </a:xfrm>
      </p:grpSpPr>
      <p:sp>
        <p:nvSpPr>
          <p:cNvPr id="714" name="Google Shape;714;p123"/>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15" name="Google Shape;715;p123"/>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16" name="Google Shape;716;p123"/>
          <p:cNvSpPr/>
          <p:nvPr>
            <p:ph idx="2" type="pic"/>
          </p:nvPr>
        </p:nvSpPr>
        <p:spPr>
          <a:xfrm>
            <a:off x="431802" y="411163"/>
            <a:ext cx="2299200" cy="1485000"/>
          </a:xfrm>
          <a:prstGeom prst="rect">
            <a:avLst/>
          </a:prstGeom>
          <a:noFill/>
          <a:ln>
            <a:noFill/>
          </a:ln>
        </p:spPr>
      </p:sp>
      <p:cxnSp>
        <p:nvCxnSpPr>
          <p:cNvPr id="717" name="Google Shape;717;p123"/>
          <p:cNvCxnSpPr/>
          <p:nvPr/>
        </p:nvCxnSpPr>
        <p:spPr>
          <a:xfrm>
            <a:off x="431797"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18" name="Google Shape;718;p123"/>
          <p:cNvSpPr/>
          <p:nvPr>
            <p:ph idx="3" type="pic"/>
          </p:nvPr>
        </p:nvSpPr>
        <p:spPr>
          <a:xfrm>
            <a:off x="431798" y="2571750"/>
            <a:ext cx="2299200" cy="1485000"/>
          </a:xfrm>
          <a:prstGeom prst="rect">
            <a:avLst/>
          </a:prstGeom>
          <a:noFill/>
          <a:ln>
            <a:noFill/>
          </a:ln>
        </p:spPr>
      </p:sp>
      <p:cxnSp>
        <p:nvCxnSpPr>
          <p:cNvPr id="719" name="Google Shape;719;p123"/>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20" name="Google Shape;720;p123"/>
          <p:cNvSpPr/>
          <p:nvPr>
            <p:ph idx="4" type="pic"/>
          </p:nvPr>
        </p:nvSpPr>
        <p:spPr>
          <a:xfrm>
            <a:off x="6413065" y="411163"/>
            <a:ext cx="2299200" cy="1485000"/>
          </a:xfrm>
          <a:prstGeom prst="rect">
            <a:avLst/>
          </a:prstGeom>
          <a:noFill/>
          <a:ln>
            <a:noFill/>
          </a:ln>
        </p:spPr>
      </p:sp>
      <p:cxnSp>
        <p:nvCxnSpPr>
          <p:cNvPr id="721" name="Google Shape;721;p123"/>
          <p:cNvCxnSpPr/>
          <p:nvPr/>
        </p:nvCxnSpPr>
        <p:spPr>
          <a:xfrm>
            <a:off x="6413061"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22" name="Google Shape;722;p123"/>
          <p:cNvSpPr/>
          <p:nvPr>
            <p:ph idx="5" type="pic"/>
          </p:nvPr>
        </p:nvSpPr>
        <p:spPr>
          <a:xfrm>
            <a:off x="6413062" y="2571750"/>
            <a:ext cx="2299200" cy="1485000"/>
          </a:xfrm>
          <a:prstGeom prst="rect">
            <a:avLst/>
          </a:prstGeom>
          <a:noFill/>
          <a:ln>
            <a:noFill/>
          </a:ln>
        </p:spPr>
      </p:sp>
      <p:sp>
        <p:nvSpPr>
          <p:cNvPr id="723" name="Google Shape;723;p123"/>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24" name="Google Shape;724;p123"/>
          <p:cNvSpPr txBox="1"/>
          <p:nvPr>
            <p:ph idx="6" type="body"/>
          </p:nvPr>
        </p:nvSpPr>
        <p:spPr>
          <a:xfrm>
            <a:off x="431797"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25" name="Google Shape;725;p123"/>
          <p:cNvSpPr txBox="1"/>
          <p:nvPr>
            <p:ph idx="7" type="body"/>
          </p:nvPr>
        </p:nvSpPr>
        <p:spPr>
          <a:xfrm>
            <a:off x="6413061"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26" name="Google Shape;726;p123"/>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27" name="Google Shape;727;p123"/>
          <p:cNvSpPr/>
          <p:nvPr>
            <p:ph idx="8" type="pic"/>
          </p:nvPr>
        </p:nvSpPr>
        <p:spPr>
          <a:xfrm>
            <a:off x="3422429" y="411163"/>
            <a:ext cx="2299200" cy="1485000"/>
          </a:xfrm>
          <a:prstGeom prst="rect">
            <a:avLst/>
          </a:prstGeom>
          <a:noFill/>
          <a:ln>
            <a:noFill/>
          </a:ln>
        </p:spPr>
      </p:sp>
      <p:cxnSp>
        <p:nvCxnSpPr>
          <p:cNvPr id="728" name="Google Shape;728;p123"/>
          <p:cNvCxnSpPr/>
          <p:nvPr/>
        </p:nvCxnSpPr>
        <p:spPr>
          <a:xfrm>
            <a:off x="34224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29" name="Google Shape;729;p123"/>
          <p:cNvSpPr/>
          <p:nvPr>
            <p:ph idx="9" type="pic"/>
          </p:nvPr>
        </p:nvSpPr>
        <p:spPr>
          <a:xfrm>
            <a:off x="3422426" y="2571750"/>
            <a:ext cx="2299200" cy="1485000"/>
          </a:xfrm>
          <a:prstGeom prst="rect">
            <a:avLst/>
          </a:prstGeom>
          <a:noFill/>
          <a:ln>
            <a:noFill/>
          </a:ln>
        </p:spPr>
      </p:sp>
      <p:sp>
        <p:nvSpPr>
          <p:cNvPr id="730" name="Google Shape;730;p123"/>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31" name="Google Shape;731;p123"/>
          <p:cNvSpPr txBox="1"/>
          <p:nvPr>
            <p:ph idx="14" type="body"/>
          </p:nvPr>
        </p:nvSpPr>
        <p:spPr>
          <a:xfrm>
            <a:off x="3422425"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732" name="Shape 732"/>
        <p:cNvGrpSpPr/>
        <p:nvPr/>
      </p:nvGrpSpPr>
      <p:grpSpPr>
        <a:xfrm>
          <a:off x="0" y="0"/>
          <a:ext cx="0" cy="0"/>
          <a:chOff x="0" y="0"/>
          <a:chExt cx="0" cy="0"/>
        </a:xfrm>
      </p:grpSpPr>
      <p:sp>
        <p:nvSpPr>
          <p:cNvPr id="733" name="Google Shape;733;p124"/>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34" name="Google Shape;734;p124"/>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35" name="Google Shape;735;p124"/>
          <p:cNvSpPr/>
          <p:nvPr>
            <p:ph idx="2" type="pic"/>
          </p:nvPr>
        </p:nvSpPr>
        <p:spPr>
          <a:xfrm>
            <a:off x="431802" y="411163"/>
            <a:ext cx="2299200" cy="1485000"/>
          </a:xfrm>
          <a:prstGeom prst="rect">
            <a:avLst/>
          </a:prstGeom>
          <a:noFill/>
          <a:ln>
            <a:noFill/>
          </a:ln>
        </p:spPr>
      </p:sp>
      <p:cxnSp>
        <p:nvCxnSpPr>
          <p:cNvPr id="736" name="Google Shape;736;p124"/>
          <p:cNvCxnSpPr/>
          <p:nvPr/>
        </p:nvCxnSpPr>
        <p:spPr>
          <a:xfrm>
            <a:off x="436124"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737" name="Google Shape;737;p124"/>
          <p:cNvSpPr/>
          <p:nvPr>
            <p:ph idx="3" type="pic"/>
          </p:nvPr>
        </p:nvSpPr>
        <p:spPr>
          <a:xfrm>
            <a:off x="436125" y="2585440"/>
            <a:ext cx="2299200" cy="1485000"/>
          </a:xfrm>
          <a:prstGeom prst="rect">
            <a:avLst/>
          </a:prstGeom>
          <a:noFill/>
          <a:ln>
            <a:noFill/>
          </a:ln>
        </p:spPr>
      </p:sp>
      <p:cxnSp>
        <p:nvCxnSpPr>
          <p:cNvPr id="738" name="Google Shape;738;p124"/>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39" name="Google Shape;739;p124"/>
          <p:cNvSpPr/>
          <p:nvPr>
            <p:ph idx="4" type="pic"/>
          </p:nvPr>
        </p:nvSpPr>
        <p:spPr>
          <a:xfrm>
            <a:off x="6413065" y="411163"/>
            <a:ext cx="2299200" cy="1485000"/>
          </a:xfrm>
          <a:prstGeom prst="rect">
            <a:avLst/>
          </a:prstGeom>
          <a:noFill/>
          <a:ln>
            <a:noFill/>
          </a:ln>
        </p:spPr>
      </p:sp>
      <p:cxnSp>
        <p:nvCxnSpPr>
          <p:cNvPr id="740" name="Google Shape;740;p124"/>
          <p:cNvCxnSpPr/>
          <p:nvPr/>
        </p:nvCxnSpPr>
        <p:spPr>
          <a:xfrm>
            <a:off x="6417388"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741" name="Google Shape;741;p124"/>
          <p:cNvSpPr/>
          <p:nvPr>
            <p:ph idx="5" type="pic"/>
          </p:nvPr>
        </p:nvSpPr>
        <p:spPr>
          <a:xfrm>
            <a:off x="6417389" y="2585440"/>
            <a:ext cx="2299200" cy="1485000"/>
          </a:xfrm>
          <a:prstGeom prst="rect">
            <a:avLst/>
          </a:prstGeom>
          <a:noFill/>
          <a:ln>
            <a:noFill/>
          </a:ln>
        </p:spPr>
      </p:sp>
      <p:sp>
        <p:nvSpPr>
          <p:cNvPr id="742" name="Google Shape;742;p124"/>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43" name="Google Shape;743;p124"/>
          <p:cNvSpPr txBox="1"/>
          <p:nvPr>
            <p:ph idx="6" type="body"/>
          </p:nvPr>
        </p:nvSpPr>
        <p:spPr>
          <a:xfrm>
            <a:off x="436124"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44" name="Google Shape;744;p124"/>
          <p:cNvSpPr txBox="1"/>
          <p:nvPr>
            <p:ph idx="7" type="body"/>
          </p:nvPr>
        </p:nvSpPr>
        <p:spPr>
          <a:xfrm>
            <a:off x="6417388"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45" name="Google Shape;745;p124"/>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46" name="Google Shape;746;p124"/>
          <p:cNvSpPr/>
          <p:nvPr>
            <p:ph idx="8" type="pic"/>
          </p:nvPr>
        </p:nvSpPr>
        <p:spPr>
          <a:xfrm>
            <a:off x="3422429" y="411163"/>
            <a:ext cx="2299200" cy="1485000"/>
          </a:xfrm>
          <a:prstGeom prst="rect">
            <a:avLst/>
          </a:prstGeom>
          <a:noFill/>
          <a:ln>
            <a:noFill/>
          </a:ln>
        </p:spPr>
      </p:sp>
      <p:cxnSp>
        <p:nvCxnSpPr>
          <p:cNvPr id="747" name="Google Shape;747;p124"/>
          <p:cNvCxnSpPr/>
          <p:nvPr/>
        </p:nvCxnSpPr>
        <p:spPr>
          <a:xfrm>
            <a:off x="3426752"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748" name="Google Shape;748;p124"/>
          <p:cNvSpPr/>
          <p:nvPr>
            <p:ph idx="9" type="pic"/>
          </p:nvPr>
        </p:nvSpPr>
        <p:spPr>
          <a:xfrm>
            <a:off x="3426753" y="2585440"/>
            <a:ext cx="2299200" cy="1485000"/>
          </a:xfrm>
          <a:prstGeom prst="rect">
            <a:avLst/>
          </a:prstGeom>
          <a:noFill/>
          <a:ln>
            <a:noFill/>
          </a:ln>
        </p:spPr>
      </p:sp>
      <p:sp>
        <p:nvSpPr>
          <p:cNvPr id="749" name="Google Shape;749;p124"/>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50" name="Google Shape;750;p124"/>
          <p:cNvSpPr txBox="1"/>
          <p:nvPr>
            <p:ph idx="14" type="body"/>
          </p:nvPr>
        </p:nvSpPr>
        <p:spPr>
          <a:xfrm>
            <a:off x="3426752"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751" name="Shape 751"/>
        <p:cNvGrpSpPr/>
        <p:nvPr/>
      </p:nvGrpSpPr>
      <p:grpSpPr>
        <a:xfrm>
          <a:off x="0" y="0"/>
          <a:ext cx="0" cy="0"/>
          <a:chOff x="0" y="0"/>
          <a:chExt cx="0" cy="0"/>
        </a:xfrm>
      </p:grpSpPr>
      <p:sp>
        <p:nvSpPr>
          <p:cNvPr id="752" name="Google Shape;752;p125"/>
          <p:cNvSpPr/>
          <p:nvPr>
            <p:ph idx="2" type="chart"/>
          </p:nvPr>
        </p:nvSpPr>
        <p:spPr>
          <a:xfrm>
            <a:off x="4791077" y="682938"/>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53" name="Google Shape;753;p125"/>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754" name="Shape 754"/>
        <p:cNvGrpSpPr/>
        <p:nvPr/>
      </p:nvGrpSpPr>
      <p:grpSpPr>
        <a:xfrm>
          <a:off x="0" y="0"/>
          <a:ext cx="0" cy="0"/>
          <a:chOff x="0" y="0"/>
          <a:chExt cx="0" cy="0"/>
        </a:xfrm>
      </p:grpSpPr>
      <p:sp>
        <p:nvSpPr>
          <p:cNvPr id="755" name="Google Shape;755;p126"/>
          <p:cNvSpPr/>
          <p:nvPr>
            <p:ph idx="2" type="chart"/>
          </p:nvPr>
        </p:nvSpPr>
        <p:spPr>
          <a:xfrm>
            <a:off x="4791077" y="682939"/>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56" name="Google Shape;756;p126"/>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757" name="Shape 757"/>
        <p:cNvGrpSpPr/>
        <p:nvPr/>
      </p:nvGrpSpPr>
      <p:grpSpPr>
        <a:xfrm>
          <a:off x="0" y="0"/>
          <a:ext cx="0" cy="0"/>
          <a:chOff x="0" y="0"/>
          <a:chExt cx="0" cy="0"/>
        </a:xfrm>
      </p:grpSpPr>
      <p:sp>
        <p:nvSpPr>
          <p:cNvPr id="758" name="Google Shape;758;p127"/>
          <p:cNvSpPr txBox="1"/>
          <p:nvPr>
            <p:ph idx="1"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59" name="Google Shape;759;p127"/>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Clr>
                <a:schemeClr val="lt1"/>
              </a:buClr>
              <a:buSzPts val="1600"/>
              <a:buNone/>
              <a:defRPr b="0" sz="16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760" name="Google Shape;760;p127"/>
          <p:cNvSpPr/>
          <p:nvPr>
            <p:ph idx="2" type="pic"/>
          </p:nvPr>
        </p:nvSpPr>
        <p:spPr>
          <a:xfrm>
            <a:off x="431800" y="1565550"/>
            <a:ext cx="1692000" cy="1692000"/>
          </a:xfrm>
          <a:prstGeom prst="ellipse">
            <a:avLst/>
          </a:prstGeom>
          <a:noFill/>
          <a:ln>
            <a:noFill/>
          </a:ln>
        </p:spPr>
      </p:sp>
      <p:sp>
        <p:nvSpPr>
          <p:cNvPr id="761" name="Google Shape;761;p127"/>
          <p:cNvSpPr/>
          <p:nvPr>
            <p:ph idx="3" type="pic"/>
          </p:nvPr>
        </p:nvSpPr>
        <p:spPr>
          <a:xfrm>
            <a:off x="2627933" y="1565550"/>
            <a:ext cx="1692000" cy="1692000"/>
          </a:xfrm>
          <a:prstGeom prst="ellipse">
            <a:avLst/>
          </a:prstGeom>
          <a:noFill/>
          <a:ln>
            <a:noFill/>
          </a:ln>
        </p:spPr>
      </p:sp>
      <p:sp>
        <p:nvSpPr>
          <p:cNvPr id="762" name="Google Shape;762;p127"/>
          <p:cNvSpPr/>
          <p:nvPr>
            <p:ph idx="4" type="pic"/>
          </p:nvPr>
        </p:nvSpPr>
        <p:spPr>
          <a:xfrm>
            <a:off x="4824066" y="1565550"/>
            <a:ext cx="1692000" cy="1692000"/>
          </a:xfrm>
          <a:prstGeom prst="ellipse">
            <a:avLst/>
          </a:prstGeom>
          <a:noFill/>
          <a:ln>
            <a:noFill/>
          </a:ln>
        </p:spPr>
      </p:sp>
      <p:sp>
        <p:nvSpPr>
          <p:cNvPr id="763" name="Google Shape;763;p127"/>
          <p:cNvSpPr/>
          <p:nvPr>
            <p:ph idx="5" type="pic"/>
          </p:nvPr>
        </p:nvSpPr>
        <p:spPr>
          <a:xfrm>
            <a:off x="7020200" y="1565550"/>
            <a:ext cx="1692000" cy="1692000"/>
          </a:xfrm>
          <a:prstGeom prst="ellipse">
            <a:avLst/>
          </a:prstGeom>
          <a:noFill/>
          <a:ln>
            <a:noFill/>
          </a:ln>
        </p:spPr>
      </p:sp>
      <p:sp>
        <p:nvSpPr>
          <p:cNvPr id="764" name="Google Shape;764;p127"/>
          <p:cNvSpPr txBox="1"/>
          <p:nvPr>
            <p:ph idx="6"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65" name="Google Shape;765;p127"/>
          <p:cNvSpPr txBox="1"/>
          <p:nvPr>
            <p:ph idx="7"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66" name="Google Shape;766;p127"/>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767" name="Google Shape;767;p127"/>
          <p:cNvSpPr txBox="1"/>
          <p:nvPr>
            <p:ph idx="8"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768" name="Shape 768"/>
        <p:cNvGrpSpPr/>
        <p:nvPr/>
      </p:nvGrpSpPr>
      <p:grpSpPr>
        <a:xfrm>
          <a:off x="0" y="0"/>
          <a:ext cx="0" cy="0"/>
          <a:chOff x="0" y="0"/>
          <a:chExt cx="0" cy="0"/>
        </a:xfrm>
      </p:grpSpPr>
      <p:sp>
        <p:nvSpPr>
          <p:cNvPr id="769" name="Google Shape;769;p128"/>
          <p:cNvSpPr/>
          <p:nvPr>
            <p:ph idx="2" type="pic"/>
          </p:nvPr>
        </p:nvSpPr>
        <p:spPr>
          <a:xfrm>
            <a:off x="431800" y="1565550"/>
            <a:ext cx="1692000" cy="1692000"/>
          </a:xfrm>
          <a:prstGeom prst="ellipse">
            <a:avLst/>
          </a:prstGeom>
          <a:noFill/>
          <a:ln>
            <a:noFill/>
          </a:ln>
        </p:spPr>
      </p:sp>
      <p:sp>
        <p:nvSpPr>
          <p:cNvPr id="770" name="Google Shape;770;p128"/>
          <p:cNvSpPr/>
          <p:nvPr>
            <p:ph idx="3" type="pic"/>
          </p:nvPr>
        </p:nvSpPr>
        <p:spPr>
          <a:xfrm>
            <a:off x="2627933" y="1565550"/>
            <a:ext cx="1692000" cy="1692000"/>
          </a:xfrm>
          <a:prstGeom prst="ellipse">
            <a:avLst/>
          </a:prstGeom>
          <a:noFill/>
          <a:ln>
            <a:noFill/>
          </a:ln>
        </p:spPr>
      </p:sp>
      <p:sp>
        <p:nvSpPr>
          <p:cNvPr id="771" name="Google Shape;771;p128"/>
          <p:cNvSpPr/>
          <p:nvPr>
            <p:ph idx="4" type="pic"/>
          </p:nvPr>
        </p:nvSpPr>
        <p:spPr>
          <a:xfrm>
            <a:off x="4824066" y="1565550"/>
            <a:ext cx="1692000" cy="1692000"/>
          </a:xfrm>
          <a:prstGeom prst="ellipse">
            <a:avLst/>
          </a:prstGeom>
          <a:noFill/>
          <a:ln>
            <a:noFill/>
          </a:ln>
        </p:spPr>
      </p:sp>
      <p:sp>
        <p:nvSpPr>
          <p:cNvPr id="772" name="Google Shape;772;p128"/>
          <p:cNvSpPr/>
          <p:nvPr>
            <p:ph idx="5" type="pic"/>
          </p:nvPr>
        </p:nvSpPr>
        <p:spPr>
          <a:xfrm>
            <a:off x="7020200" y="1565550"/>
            <a:ext cx="1692000" cy="1692000"/>
          </a:xfrm>
          <a:prstGeom prst="ellipse">
            <a:avLst/>
          </a:prstGeom>
          <a:noFill/>
          <a:ln>
            <a:noFill/>
          </a:ln>
        </p:spPr>
      </p:sp>
      <p:cxnSp>
        <p:nvCxnSpPr>
          <p:cNvPr id="773" name="Google Shape;773;p128"/>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774" name="Google Shape;774;p12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400"/>
              <a:buNone/>
              <a:defRPr sz="34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5" name="Google Shape;775;p128"/>
          <p:cNvSpPr txBox="1"/>
          <p:nvPr>
            <p:ph idx="6"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6" name="Google Shape;776;p128"/>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Clr>
                <a:schemeClr val="dk1"/>
              </a:buClr>
              <a:buSzPts val="1600"/>
              <a:buNone/>
              <a:defRPr b="0" sz="16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777" name="Google Shape;777;p128"/>
          <p:cNvSpPr txBox="1"/>
          <p:nvPr>
            <p:ph idx="7"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8" name="Google Shape;778;p128"/>
          <p:cNvSpPr txBox="1"/>
          <p:nvPr>
            <p:ph idx="8"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779" name="Shape 779"/>
        <p:cNvGrpSpPr/>
        <p:nvPr/>
      </p:nvGrpSpPr>
      <p:grpSpPr>
        <a:xfrm>
          <a:off x="0" y="0"/>
          <a:ext cx="0" cy="0"/>
          <a:chOff x="0" y="0"/>
          <a:chExt cx="0" cy="0"/>
        </a:xfrm>
      </p:grpSpPr>
      <p:cxnSp>
        <p:nvCxnSpPr>
          <p:cNvPr id="780" name="Google Shape;780;p129"/>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781" name="Google Shape;781;p129"/>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82" name="Google Shape;782;p129"/>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783" name="Shape 783"/>
        <p:cNvGrpSpPr/>
        <p:nvPr/>
      </p:nvGrpSpPr>
      <p:grpSpPr>
        <a:xfrm>
          <a:off x="0" y="0"/>
          <a:ext cx="0" cy="0"/>
          <a:chOff x="0" y="0"/>
          <a:chExt cx="0" cy="0"/>
        </a:xfrm>
      </p:grpSpPr>
      <p:cxnSp>
        <p:nvCxnSpPr>
          <p:cNvPr id="784" name="Google Shape;784;p130"/>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785" name="Google Shape;785;p130"/>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400"/>
              <a:buNone/>
              <a:defRPr sz="34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86" name="Google Shape;786;p130"/>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787" name="Shape 787"/>
        <p:cNvGrpSpPr/>
        <p:nvPr/>
      </p:nvGrpSpPr>
      <p:grpSpPr>
        <a:xfrm>
          <a:off x="0" y="0"/>
          <a:ext cx="0" cy="0"/>
          <a:chOff x="0" y="0"/>
          <a:chExt cx="0" cy="0"/>
        </a:xfrm>
      </p:grpSpPr>
      <p:sp>
        <p:nvSpPr>
          <p:cNvPr id="788" name="Google Shape;788;p131"/>
          <p:cNvSpPr txBox="1"/>
          <p:nvPr>
            <p:ph idx="1" type="body"/>
          </p:nvPr>
        </p:nvSpPr>
        <p:spPr>
          <a:xfrm>
            <a:off x="431801" y="411162"/>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789" name="Shape 789"/>
        <p:cNvGrpSpPr/>
        <p:nvPr/>
      </p:nvGrpSpPr>
      <p:grpSpPr>
        <a:xfrm>
          <a:off x="0" y="0"/>
          <a:ext cx="0" cy="0"/>
          <a:chOff x="0" y="0"/>
          <a:chExt cx="0" cy="0"/>
        </a:xfrm>
      </p:grpSpPr>
      <p:sp>
        <p:nvSpPr>
          <p:cNvPr id="790" name="Google Shape;790;p132"/>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791" name="Shape 791"/>
        <p:cNvGrpSpPr/>
        <p:nvPr/>
      </p:nvGrpSpPr>
      <p:grpSpPr>
        <a:xfrm>
          <a:off x="0" y="0"/>
          <a:ext cx="0" cy="0"/>
          <a:chOff x="0" y="0"/>
          <a:chExt cx="0" cy="0"/>
        </a:xfrm>
      </p:grpSpPr>
      <p:sp>
        <p:nvSpPr>
          <p:cNvPr id="792" name="Google Shape;792;p133"/>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1" showMasterSp="0">
  <p:cSld name="Top slide (Dark)_1">
    <p:bg>
      <p:bgPr>
        <a:solidFill>
          <a:schemeClr val="dk2"/>
        </a:solidFill>
      </p:bgPr>
    </p:bg>
    <p:spTree>
      <p:nvGrpSpPr>
        <p:cNvPr id="793" name="Shape 793"/>
        <p:cNvGrpSpPr/>
        <p:nvPr/>
      </p:nvGrpSpPr>
      <p:grpSpPr>
        <a:xfrm>
          <a:off x="0" y="0"/>
          <a:ext cx="0" cy="0"/>
          <a:chOff x="0" y="0"/>
          <a:chExt cx="0" cy="0"/>
        </a:xfrm>
      </p:grpSpPr>
      <p:sp>
        <p:nvSpPr>
          <p:cNvPr id="794" name="Google Shape;794;p134"/>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95" name="Google Shape;795;p134"/>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796" name="Google Shape;796;p134"/>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797" name="Google Shape;797;p134"/>
          <p:cNvSpPr txBox="1"/>
          <p:nvPr>
            <p:ph idx="1" type="body"/>
          </p:nvPr>
        </p:nvSpPr>
        <p:spPr>
          <a:xfrm>
            <a:off x="431800" y="3647477"/>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98" name="Google Shape;798;p134"/>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99" name="Google Shape;799;p134"/>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0" name="Shape 800"/>
        <p:cNvGrpSpPr/>
        <p:nvPr/>
      </p:nvGrpSpPr>
      <p:grpSpPr>
        <a:xfrm>
          <a:off x="0" y="0"/>
          <a:ext cx="0" cy="0"/>
          <a:chOff x="0" y="0"/>
          <a:chExt cx="0" cy="0"/>
        </a:xfrm>
      </p:grpSpPr>
      <p:sp>
        <p:nvSpPr>
          <p:cNvPr id="801" name="Google Shape;801;p135"/>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02" name="Google Shape;802;p135"/>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406400" lvl="0" marL="457200" rtl="0">
              <a:spcBef>
                <a:spcPts val="0"/>
              </a:spcBef>
              <a:spcAft>
                <a:spcPts val="0"/>
              </a:spcAft>
              <a:buSzPts val="2800"/>
              <a:buChar char="–"/>
              <a:defRPr/>
            </a:lvl1pPr>
            <a:lvl2pPr indent="-228600" lvl="1" marL="914400" rtl="0">
              <a:spcBef>
                <a:spcPts val="800"/>
              </a:spcBef>
              <a:spcAft>
                <a:spcPts val="0"/>
              </a:spcAft>
              <a:buSzPts val="2100"/>
              <a:buNone/>
              <a:defRPr/>
            </a:lvl2pPr>
            <a:lvl3pPr indent="-361950" lvl="2" marL="1371600" rtl="0">
              <a:spcBef>
                <a:spcPts val="0"/>
              </a:spcBef>
              <a:spcAft>
                <a:spcPts val="0"/>
              </a:spcAft>
              <a:buSzPts val="2100"/>
              <a:buChar char="–"/>
              <a:defRPr/>
            </a:lvl3pPr>
            <a:lvl4pPr indent="-361950" lvl="3" marL="1828800" rtl="0">
              <a:spcBef>
                <a:spcPts val="0"/>
              </a:spcBef>
              <a:spcAft>
                <a:spcPts val="0"/>
              </a:spcAft>
              <a:buSzPts val="2100"/>
              <a:buChar char="–"/>
              <a:defRPr/>
            </a:lvl4pPr>
            <a:lvl5pPr indent="-361950" lvl="4" marL="2286000" rtl="0">
              <a:spcBef>
                <a:spcPts val="0"/>
              </a:spcBef>
              <a:spcAft>
                <a:spcPts val="0"/>
              </a:spcAft>
              <a:buSzPts val="2100"/>
              <a:buChar char="–"/>
              <a:defRPr/>
            </a:lvl5pPr>
            <a:lvl6pPr indent="-361950" lvl="5" marL="2743200" rtl="0">
              <a:spcBef>
                <a:spcPts val="0"/>
              </a:spcBef>
              <a:spcAft>
                <a:spcPts val="0"/>
              </a:spcAft>
              <a:buSzPts val="2100"/>
              <a:buChar char="–"/>
              <a:defRPr/>
            </a:lvl6pPr>
            <a:lvl7pPr indent="-361950" lvl="6" marL="3200400" rtl="0">
              <a:spcBef>
                <a:spcPts val="0"/>
              </a:spcBef>
              <a:spcAft>
                <a:spcPts val="0"/>
              </a:spcAft>
              <a:buSzPts val="2100"/>
              <a:buChar char="–"/>
              <a:defRPr/>
            </a:lvl7pPr>
            <a:lvl8pPr indent="-355600" lvl="7" marL="3657600" rtl="0">
              <a:spcBef>
                <a:spcPts val="400"/>
              </a:spcBef>
              <a:spcAft>
                <a:spcPts val="0"/>
              </a:spcAft>
              <a:buSzPts val="2000"/>
              <a:buChar char="•"/>
              <a:defRPr/>
            </a:lvl8pPr>
            <a:lvl9pPr indent="-355600" lvl="8" marL="4114800" rtl="0">
              <a:spcBef>
                <a:spcPts val="400"/>
              </a:spcBef>
              <a:spcAft>
                <a:spcPts val="0"/>
              </a:spcAft>
              <a:buSzPts val="2000"/>
              <a:buChar char="•"/>
              <a:defRPr/>
            </a:lvl9pPr>
          </a:lstStyle>
          <a:p/>
        </p:txBody>
      </p:sp>
      <p:sp>
        <p:nvSpPr>
          <p:cNvPr id="803" name="Google Shape;803;p13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2" showMasterSp="0">
  <p:cSld name="Bullets, image (Dark)_2">
    <p:bg>
      <p:bgPr>
        <a:solidFill>
          <a:schemeClr val="dk2"/>
        </a:solidFill>
      </p:bgPr>
    </p:bg>
    <p:spTree>
      <p:nvGrpSpPr>
        <p:cNvPr id="804" name="Shape 804"/>
        <p:cNvGrpSpPr/>
        <p:nvPr/>
      </p:nvGrpSpPr>
      <p:grpSpPr>
        <a:xfrm>
          <a:off x="0" y="0"/>
          <a:ext cx="0" cy="0"/>
          <a:chOff x="0" y="0"/>
          <a:chExt cx="0" cy="0"/>
        </a:xfrm>
      </p:grpSpPr>
      <p:sp>
        <p:nvSpPr>
          <p:cNvPr id="805" name="Google Shape;805;p136"/>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06" name="Google Shape;806;p136"/>
          <p:cNvSpPr/>
          <p:nvPr>
            <p:ph idx="2" type="pic"/>
          </p:nvPr>
        </p:nvSpPr>
        <p:spPr>
          <a:xfrm>
            <a:off x="5251450" y="702659"/>
            <a:ext cx="3892500" cy="3471600"/>
          </a:xfrm>
          <a:prstGeom prst="rect">
            <a:avLst/>
          </a:prstGeom>
          <a:noFill/>
          <a:ln>
            <a:noFill/>
          </a:ln>
        </p:spPr>
      </p:sp>
      <p:sp>
        <p:nvSpPr>
          <p:cNvPr id="807" name="Google Shape;807;p136"/>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08" name="Shape 808"/>
        <p:cNvGrpSpPr/>
        <p:nvPr/>
      </p:nvGrpSpPr>
      <p:grpSpPr>
        <a:xfrm>
          <a:off x="0" y="0"/>
          <a:ext cx="0" cy="0"/>
          <a:chOff x="0" y="0"/>
          <a:chExt cx="0" cy="0"/>
        </a:xfrm>
      </p:grpSpPr>
      <p:sp>
        <p:nvSpPr>
          <p:cNvPr id="809" name="Google Shape;809;p137"/>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10" name="Google Shape;810;p13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811" name="Shape 811"/>
        <p:cNvGrpSpPr/>
        <p:nvPr/>
      </p:nvGrpSpPr>
      <p:grpSpPr>
        <a:xfrm>
          <a:off x="0" y="0"/>
          <a:ext cx="0" cy="0"/>
          <a:chOff x="0" y="0"/>
          <a:chExt cx="0" cy="0"/>
        </a:xfrm>
      </p:grpSpPr>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1" showMasterSp="0">
  <p:cSld name="Top slide (Light)_1">
    <p:bg>
      <p:bgPr>
        <a:solidFill>
          <a:srgbClr val="DEDEDE"/>
        </a:solidFill>
      </p:bgPr>
    </p:bg>
    <p:spTree>
      <p:nvGrpSpPr>
        <p:cNvPr id="812" name="Shape 812"/>
        <p:cNvGrpSpPr/>
        <p:nvPr/>
      </p:nvGrpSpPr>
      <p:grpSpPr>
        <a:xfrm>
          <a:off x="0" y="0"/>
          <a:ext cx="0" cy="0"/>
          <a:chOff x="0" y="0"/>
          <a:chExt cx="0" cy="0"/>
        </a:xfrm>
      </p:grpSpPr>
      <p:sp>
        <p:nvSpPr>
          <p:cNvPr id="813" name="Google Shape;813;p139"/>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814" name="Google Shape;814;p139"/>
          <p:cNvSpPr/>
          <p:nvPr>
            <p:ph idx="2" type="pic"/>
          </p:nvPr>
        </p:nvSpPr>
        <p:spPr>
          <a:xfrm>
            <a:off x="5651872" y="0"/>
            <a:ext cx="3493800" cy="4573500"/>
          </a:xfrm>
          <a:prstGeom prst="rect">
            <a:avLst/>
          </a:prstGeom>
          <a:noFill/>
          <a:ln>
            <a:noFill/>
          </a:ln>
        </p:spPr>
      </p:sp>
      <p:sp>
        <p:nvSpPr>
          <p:cNvPr id="815" name="Google Shape;815;p139"/>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16" name="Google Shape;816;p13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2" showMasterSp="0">
  <p:cSld name="Top slide (Light)_2">
    <p:bg>
      <p:bgPr>
        <a:solidFill>
          <a:srgbClr val="DEDEDE"/>
        </a:solidFill>
      </p:bgPr>
    </p:bg>
    <p:spTree>
      <p:nvGrpSpPr>
        <p:cNvPr id="817" name="Shape 817"/>
        <p:cNvGrpSpPr/>
        <p:nvPr/>
      </p:nvGrpSpPr>
      <p:grpSpPr>
        <a:xfrm>
          <a:off x="0" y="0"/>
          <a:ext cx="0" cy="0"/>
          <a:chOff x="0" y="0"/>
          <a:chExt cx="0" cy="0"/>
        </a:xfrm>
      </p:grpSpPr>
      <p:sp>
        <p:nvSpPr>
          <p:cNvPr id="818" name="Google Shape;818;p140"/>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819" name="Google Shape;819;p140"/>
          <p:cNvSpPr/>
          <p:nvPr>
            <p:ph idx="2" type="pic"/>
          </p:nvPr>
        </p:nvSpPr>
        <p:spPr>
          <a:xfrm>
            <a:off x="5651872" y="0"/>
            <a:ext cx="3493800" cy="4573500"/>
          </a:xfrm>
          <a:prstGeom prst="rect">
            <a:avLst/>
          </a:prstGeom>
          <a:noFill/>
          <a:ln>
            <a:noFill/>
          </a:ln>
        </p:spPr>
      </p:sp>
      <p:sp>
        <p:nvSpPr>
          <p:cNvPr id="820" name="Google Shape;820;p140"/>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21" name="Google Shape;821;p14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1" showMasterSp="0">
  <p:cSld name="Section divider, image (Dark)_1">
    <p:bg>
      <p:bgPr>
        <a:solidFill>
          <a:schemeClr val="dk2"/>
        </a:solidFill>
      </p:bgPr>
    </p:bg>
    <p:spTree>
      <p:nvGrpSpPr>
        <p:cNvPr id="822" name="Shape 822"/>
        <p:cNvGrpSpPr/>
        <p:nvPr/>
      </p:nvGrpSpPr>
      <p:grpSpPr>
        <a:xfrm>
          <a:off x="0" y="0"/>
          <a:ext cx="0" cy="0"/>
          <a:chOff x="0" y="0"/>
          <a:chExt cx="0" cy="0"/>
        </a:xfrm>
      </p:grpSpPr>
      <p:sp>
        <p:nvSpPr>
          <p:cNvPr id="823" name="Google Shape;823;p141"/>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824" name="Google Shape;824;p141"/>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825" name="Google Shape;825;p141"/>
          <p:cNvSpPr/>
          <p:nvPr>
            <p:ph idx="2" type="pic"/>
          </p:nvPr>
        </p:nvSpPr>
        <p:spPr>
          <a:xfrm>
            <a:off x="5651872" y="0"/>
            <a:ext cx="3493800" cy="4573500"/>
          </a:xfrm>
          <a:prstGeom prst="rect">
            <a:avLst/>
          </a:prstGeom>
          <a:noFill/>
          <a:ln>
            <a:noFill/>
          </a:ln>
        </p:spPr>
      </p:sp>
      <p:sp>
        <p:nvSpPr>
          <p:cNvPr id="826" name="Google Shape;826;p141"/>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itle (Dark)" showMasterSp="0">
  <p:cSld name="1_Blank, title (Dark)">
    <p:bg>
      <p:bgPr>
        <a:solidFill>
          <a:schemeClr val="dk2"/>
        </a:solidFill>
      </p:bgPr>
    </p:bg>
    <p:spTree>
      <p:nvGrpSpPr>
        <p:cNvPr id="827" name="Shape 827"/>
        <p:cNvGrpSpPr/>
        <p:nvPr/>
      </p:nvGrpSpPr>
      <p:grpSpPr>
        <a:xfrm>
          <a:off x="0" y="0"/>
          <a:ext cx="0" cy="0"/>
          <a:chOff x="0" y="0"/>
          <a:chExt cx="0" cy="0"/>
        </a:xfrm>
      </p:grpSpPr>
      <p:cxnSp>
        <p:nvCxnSpPr>
          <p:cNvPr id="828" name="Google Shape;828;p142"/>
          <p:cNvCxnSpPr/>
          <p:nvPr/>
        </p:nvCxnSpPr>
        <p:spPr>
          <a:xfrm>
            <a:off x="431800" y="428485"/>
            <a:ext cx="8280300" cy="0"/>
          </a:xfrm>
          <a:prstGeom prst="straightConnector1">
            <a:avLst/>
          </a:prstGeom>
          <a:noFill/>
          <a:ln cap="flat" cmpd="sng" w="38100">
            <a:solidFill>
              <a:schemeClr val="lt1"/>
            </a:solidFill>
            <a:prstDash val="solid"/>
            <a:miter lim="800000"/>
            <a:headEnd len="sm" w="sm" type="none"/>
            <a:tailEnd len="sm" w="sm" type="none"/>
          </a:ln>
        </p:spPr>
      </p:cxnSp>
      <p:sp>
        <p:nvSpPr>
          <p:cNvPr id="829" name="Google Shape;829;p142"/>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30" name="Google Shape;830;p142"/>
          <p:cNvSpPr txBox="1"/>
          <p:nvPr>
            <p:ph idx="2" type="body"/>
          </p:nvPr>
        </p:nvSpPr>
        <p:spPr>
          <a:xfrm>
            <a:off x="431801" y="1447800"/>
            <a:ext cx="5645100" cy="2651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31" name="Google Shape;831;p14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ll image (Dark)" showMasterSp="0">
  <p:cSld name="1_Full image (Dark)">
    <p:bg>
      <p:bgPr>
        <a:solidFill>
          <a:schemeClr val="dk2"/>
        </a:solidFill>
      </p:bgPr>
    </p:bg>
    <p:spTree>
      <p:nvGrpSpPr>
        <p:cNvPr id="832" name="Shape 832"/>
        <p:cNvGrpSpPr/>
        <p:nvPr/>
      </p:nvGrpSpPr>
      <p:grpSpPr>
        <a:xfrm>
          <a:off x="0" y="0"/>
          <a:ext cx="0" cy="0"/>
          <a:chOff x="0" y="0"/>
          <a:chExt cx="0" cy="0"/>
        </a:xfrm>
      </p:grpSpPr>
      <p:sp>
        <p:nvSpPr>
          <p:cNvPr id="833" name="Google Shape;833;p143"/>
          <p:cNvSpPr/>
          <p:nvPr>
            <p:ph idx="2" type="pic"/>
          </p:nvPr>
        </p:nvSpPr>
        <p:spPr>
          <a:xfrm>
            <a:off x="431802" y="411162"/>
            <a:ext cx="8280300" cy="4321200"/>
          </a:xfrm>
          <a:prstGeom prst="rect">
            <a:avLst/>
          </a:prstGeom>
          <a:noFill/>
          <a:ln>
            <a:noFill/>
          </a:ln>
        </p:spPr>
      </p:sp>
      <p:sp>
        <p:nvSpPr>
          <p:cNvPr id="834" name="Google Shape;834;p143"/>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835" name="Shape 835"/>
        <p:cNvGrpSpPr/>
        <p:nvPr/>
      </p:nvGrpSpPr>
      <p:grpSpPr>
        <a:xfrm>
          <a:off x="0" y="0"/>
          <a:ext cx="0" cy="0"/>
          <a:chOff x="0" y="0"/>
          <a:chExt cx="0" cy="0"/>
        </a:xfrm>
      </p:grpSpPr>
      <p:cxnSp>
        <p:nvCxnSpPr>
          <p:cNvPr id="836" name="Google Shape;836;p144"/>
          <p:cNvCxnSpPr/>
          <p:nvPr/>
        </p:nvCxnSpPr>
        <p:spPr>
          <a:xfrm>
            <a:off x="431800" y="702773"/>
            <a:ext cx="3921000" cy="0"/>
          </a:xfrm>
          <a:prstGeom prst="straightConnector1">
            <a:avLst/>
          </a:prstGeom>
          <a:noFill/>
          <a:ln cap="flat" cmpd="sng" w="25400">
            <a:solidFill>
              <a:schemeClr val="lt1"/>
            </a:solidFill>
            <a:prstDash val="solid"/>
            <a:miter lim="800000"/>
            <a:headEnd len="sm" w="sm" type="none"/>
            <a:tailEnd len="sm" w="sm" type="none"/>
          </a:ln>
        </p:spPr>
      </p:cxnSp>
      <p:sp>
        <p:nvSpPr>
          <p:cNvPr id="837" name="Google Shape;837;p144"/>
          <p:cNvSpPr txBox="1"/>
          <p:nvPr>
            <p:ph idx="1" type="body"/>
          </p:nvPr>
        </p:nvSpPr>
        <p:spPr>
          <a:xfrm>
            <a:off x="431799" y="702659"/>
            <a:ext cx="3921000" cy="545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38" name="Google Shape;838;p144"/>
          <p:cNvSpPr/>
          <p:nvPr>
            <p:ph idx="2" type="pic"/>
          </p:nvPr>
        </p:nvSpPr>
        <p:spPr>
          <a:xfrm>
            <a:off x="5251450" y="702659"/>
            <a:ext cx="3892500" cy="3451800"/>
          </a:xfrm>
          <a:prstGeom prst="rect">
            <a:avLst/>
          </a:prstGeom>
          <a:noFill/>
          <a:ln>
            <a:noFill/>
          </a:ln>
        </p:spPr>
      </p:sp>
      <p:sp>
        <p:nvSpPr>
          <p:cNvPr id="839" name="Google Shape;839;p144"/>
          <p:cNvSpPr txBox="1"/>
          <p:nvPr>
            <p:ph idx="3" type="body"/>
          </p:nvPr>
        </p:nvSpPr>
        <p:spPr>
          <a:xfrm>
            <a:off x="431800" y="1325887"/>
            <a:ext cx="3921000" cy="2828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40" name="Google Shape;840;p144"/>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1" showMasterSp="0">
  <p:cSld name="Bullets, image (Dark)_3">
    <p:bg>
      <p:bgPr>
        <a:solidFill>
          <a:schemeClr val="dk2"/>
        </a:solidFill>
      </p:bgPr>
    </p:bg>
    <p:spTree>
      <p:nvGrpSpPr>
        <p:cNvPr id="841" name="Shape 841"/>
        <p:cNvGrpSpPr/>
        <p:nvPr/>
      </p:nvGrpSpPr>
      <p:grpSpPr>
        <a:xfrm>
          <a:off x="0" y="0"/>
          <a:ext cx="0" cy="0"/>
          <a:chOff x="0" y="0"/>
          <a:chExt cx="0" cy="0"/>
        </a:xfrm>
      </p:grpSpPr>
      <p:sp>
        <p:nvSpPr>
          <p:cNvPr id="842" name="Google Shape;842;p145"/>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43" name="Google Shape;843;p145"/>
          <p:cNvSpPr/>
          <p:nvPr>
            <p:ph idx="2" type="pic"/>
          </p:nvPr>
        </p:nvSpPr>
        <p:spPr>
          <a:xfrm>
            <a:off x="5251450" y="702659"/>
            <a:ext cx="3892500" cy="3471600"/>
          </a:xfrm>
          <a:prstGeom prst="rect">
            <a:avLst/>
          </a:prstGeom>
          <a:noFill/>
          <a:ln>
            <a:noFill/>
          </a:ln>
        </p:spPr>
      </p:sp>
      <p:sp>
        <p:nvSpPr>
          <p:cNvPr id="844" name="Google Shape;844;p145"/>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2" showMasterSp="0">
  <p:cSld name="Section divider, image (Dark)_2">
    <p:bg>
      <p:bgPr>
        <a:solidFill>
          <a:schemeClr val="dk2"/>
        </a:solidFill>
      </p:bgPr>
    </p:bg>
    <p:spTree>
      <p:nvGrpSpPr>
        <p:cNvPr id="845" name="Shape 845"/>
        <p:cNvGrpSpPr/>
        <p:nvPr/>
      </p:nvGrpSpPr>
      <p:grpSpPr>
        <a:xfrm>
          <a:off x="0" y="0"/>
          <a:ext cx="0" cy="0"/>
          <a:chOff x="0" y="0"/>
          <a:chExt cx="0" cy="0"/>
        </a:xfrm>
      </p:grpSpPr>
      <p:sp>
        <p:nvSpPr>
          <p:cNvPr id="846" name="Google Shape;846;p146"/>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847" name="Google Shape;847;p146"/>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848" name="Google Shape;848;p146"/>
          <p:cNvSpPr/>
          <p:nvPr>
            <p:ph idx="2" type="pic"/>
          </p:nvPr>
        </p:nvSpPr>
        <p:spPr>
          <a:xfrm>
            <a:off x="5651872" y="0"/>
            <a:ext cx="3493800" cy="4573500"/>
          </a:xfrm>
          <a:prstGeom prst="rect">
            <a:avLst/>
          </a:prstGeom>
          <a:noFill/>
          <a:ln>
            <a:noFill/>
          </a:ln>
        </p:spPr>
      </p:sp>
      <p:sp>
        <p:nvSpPr>
          <p:cNvPr id="849" name="Google Shape;849;p146"/>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3" showMasterSp="0">
  <p:cSld name="Bullets, image (Dark)_4">
    <p:bg>
      <p:bgPr>
        <a:solidFill>
          <a:schemeClr val="dk2"/>
        </a:solidFill>
      </p:bgPr>
    </p:bg>
    <p:spTree>
      <p:nvGrpSpPr>
        <p:cNvPr id="850" name="Shape 850"/>
        <p:cNvGrpSpPr/>
        <p:nvPr/>
      </p:nvGrpSpPr>
      <p:grpSpPr>
        <a:xfrm>
          <a:off x="0" y="0"/>
          <a:ext cx="0" cy="0"/>
          <a:chOff x="0" y="0"/>
          <a:chExt cx="0" cy="0"/>
        </a:xfrm>
      </p:grpSpPr>
      <p:sp>
        <p:nvSpPr>
          <p:cNvPr id="851" name="Google Shape;851;p147"/>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52" name="Google Shape;852;p147"/>
          <p:cNvSpPr/>
          <p:nvPr>
            <p:ph idx="2" type="pic"/>
          </p:nvPr>
        </p:nvSpPr>
        <p:spPr>
          <a:xfrm>
            <a:off x="5251450" y="702659"/>
            <a:ext cx="3892500" cy="3471600"/>
          </a:xfrm>
          <a:prstGeom prst="rect">
            <a:avLst/>
          </a:prstGeom>
          <a:noFill/>
          <a:ln>
            <a:noFill/>
          </a:ln>
        </p:spPr>
      </p:sp>
      <p:sp>
        <p:nvSpPr>
          <p:cNvPr id="853" name="Google Shape;853;p14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1" showMasterSp="0">
  <p:cSld name="Blank, title (Dark)_1">
    <p:bg>
      <p:bgPr>
        <a:solidFill>
          <a:schemeClr val="dk2"/>
        </a:solidFill>
      </p:bgPr>
    </p:bg>
    <p:spTree>
      <p:nvGrpSpPr>
        <p:cNvPr id="854" name="Shape 854"/>
        <p:cNvGrpSpPr/>
        <p:nvPr/>
      </p:nvGrpSpPr>
      <p:grpSpPr>
        <a:xfrm>
          <a:off x="0" y="0"/>
          <a:ext cx="0" cy="0"/>
          <a:chOff x="0" y="0"/>
          <a:chExt cx="0" cy="0"/>
        </a:xfrm>
      </p:grpSpPr>
      <p:sp>
        <p:nvSpPr>
          <p:cNvPr id="855" name="Google Shape;855;p14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56" name="Google Shape;856;p148"/>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57" name="Google Shape;857;p14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8" name="Shape 858"/>
        <p:cNvGrpSpPr/>
        <p:nvPr/>
      </p:nvGrpSpPr>
      <p:grpSpPr>
        <a:xfrm>
          <a:off x="0" y="0"/>
          <a:ext cx="0" cy="0"/>
          <a:chOff x="0" y="0"/>
          <a:chExt cx="0" cy="0"/>
        </a:xfrm>
      </p:grpSpPr>
      <p:sp>
        <p:nvSpPr>
          <p:cNvPr id="859" name="Google Shape;859;p149"/>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60" name="Google Shape;860;p149"/>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61" name="Google Shape;861;p14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62" name="Google Shape;862;p14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63" name="Google Shape;863;p14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864" name="Shape 864"/>
        <p:cNvGrpSpPr/>
        <p:nvPr/>
      </p:nvGrpSpPr>
      <p:grpSpPr>
        <a:xfrm>
          <a:off x="0" y="0"/>
          <a:ext cx="0" cy="0"/>
          <a:chOff x="0" y="0"/>
          <a:chExt cx="0" cy="0"/>
        </a:xfrm>
      </p:grpSpPr>
      <p:grpSp>
        <p:nvGrpSpPr>
          <p:cNvPr id="865" name="Google Shape;865;p150"/>
          <p:cNvGrpSpPr/>
          <p:nvPr/>
        </p:nvGrpSpPr>
        <p:grpSpPr>
          <a:xfrm>
            <a:off x="830394" y="1191276"/>
            <a:ext cx="745764" cy="45826"/>
            <a:chOff x="4580561" y="2589004"/>
            <a:chExt cx="1064464" cy="25200"/>
          </a:xfrm>
        </p:grpSpPr>
        <p:sp>
          <p:nvSpPr>
            <p:cNvPr id="866" name="Google Shape;866;p150"/>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867" name="Google Shape;867;p150"/>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grpSp>
      <p:sp>
        <p:nvSpPr>
          <p:cNvPr id="868" name="Google Shape;868;p150"/>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rtl="0" algn="l">
              <a:lnSpc>
                <a:spcPct val="90000"/>
              </a:lnSpc>
              <a:spcBef>
                <a:spcPts val="0"/>
              </a:spcBef>
              <a:spcAft>
                <a:spcPts val="0"/>
              </a:spcAft>
              <a:buClr>
                <a:schemeClr val="lt1"/>
              </a:buClr>
              <a:buSzPts val="3600"/>
              <a:buFont typeface="Arial"/>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869" name="Google Shape;869;p15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1pPr>
            <a:lvl2pPr indent="0" lvl="1"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2pPr>
            <a:lvl3pPr indent="0" lvl="2"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3pPr>
            <a:lvl4pPr indent="0" lvl="3"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4pPr>
            <a:lvl5pPr indent="0" lvl="4"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5pPr>
            <a:lvl6pPr indent="0" lvl="5"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6pPr>
            <a:lvl7pPr indent="0" lvl="6"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7pPr>
            <a:lvl8pPr indent="0" lvl="7"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8pPr>
            <a:lvl9pPr indent="0" lvl="8"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_1">
    <p:bg>
      <p:bgPr>
        <a:solidFill>
          <a:schemeClr val="dk2"/>
        </a:solidFill>
      </p:bgPr>
    </p:bg>
    <p:spTree>
      <p:nvGrpSpPr>
        <p:cNvPr id="870" name="Shape 870"/>
        <p:cNvGrpSpPr/>
        <p:nvPr/>
      </p:nvGrpSpPr>
      <p:grpSpPr>
        <a:xfrm>
          <a:off x="0" y="0"/>
          <a:ext cx="0" cy="0"/>
          <a:chOff x="0" y="0"/>
          <a:chExt cx="0" cy="0"/>
        </a:xfrm>
      </p:grpSpPr>
      <p:sp>
        <p:nvSpPr>
          <p:cNvPr id="871" name="Google Shape;871;p15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72" name="Google Shape;872;p151"/>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73" name="Google Shape;873;p15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74" name="Google Shape;874;p15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4" showMasterSp="0">
  <p:cSld name="Bullets, image (Dark)_5">
    <p:bg>
      <p:bgPr>
        <a:solidFill>
          <a:schemeClr val="dk2"/>
        </a:solidFill>
      </p:bgPr>
    </p:bg>
    <p:spTree>
      <p:nvGrpSpPr>
        <p:cNvPr id="875" name="Shape 875"/>
        <p:cNvGrpSpPr/>
        <p:nvPr/>
      </p:nvGrpSpPr>
      <p:grpSpPr>
        <a:xfrm>
          <a:off x="0" y="0"/>
          <a:ext cx="0" cy="0"/>
          <a:chOff x="0" y="0"/>
          <a:chExt cx="0" cy="0"/>
        </a:xfrm>
      </p:grpSpPr>
      <p:sp>
        <p:nvSpPr>
          <p:cNvPr id="876" name="Google Shape;876;p152"/>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77" name="Google Shape;877;p152"/>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878" name="Google Shape;878;p15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2" showMasterSp="0">
  <p:cSld name="1_Heading, bullets, image (Light)_2">
    <p:bg>
      <p:bgPr>
        <a:solidFill>
          <a:schemeClr val="dk2"/>
        </a:solidFill>
      </p:bgPr>
    </p:bg>
    <p:spTree>
      <p:nvGrpSpPr>
        <p:cNvPr id="879" name="Shape 879"/>
        <p:cNvGrpSpPr/>
        <p:nvPr/>
      </p:nvGrpSpPr>
      <p:grpSpPr>
        <a:xfrm>
          <a:off x="0" y="0"/>
          <a:ext cx="0" cy="0"/>
          <a:chOff x="0" y="0"/>
          <a:chExt cx="0" cy="0"/>
        </a:xfrm>
      </p:grpSpPr>
      <p:sp>
        <p:nvSpPr>
          <p:cNvPr id="880" name="Google Shape;880;p153"/>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81" name="Google Shape;881;p153"/>
          <p:cNvSpPr/>
          <p:nvPr>
            <p:ph idx="2" type="pic"/>
          </p:nvPr>
        </p:nvSpPr>
        <p:spPr>
          <a:xfrm>
            <a:off x="5251450" y="702659"/>
            <a:ext cx="3892500" cy="3451800"/>
          </a:xfrm>
          <a:prstGeom prst="rect">
            <a:avLst/>
          </a:prstGeom>
          <a:noFill/>
          <a:ln>
            <a:noFill/>
          </a:ln>
        </p:spPr>
      </p:sp>
      <p:sp>
        <p:nvSpPr>
          <p:cNvPr id="882" name="Google Shape;882;p153"/>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83" name="Google Shape;883;p153"/>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4" name="Shape 884"/>
        <p:cNvGrpSpPr/>
        <p:nvPr/>
      </p:nvGrpSpPr>
      <p:grpSpPr>
        <a:xfrm>
          <a:off x="0" y="0"/>
          <a:ext cx="0" cy="0"/>
          <a:chOff x="0" y="0"/>
          <a:chExt cx="0" cy="0"/>
        </a:xfrm>
      </p:grpSpPr>
      <p:sp>
        <p:nvSpPr>
          <p:cNvPr id="885" name="Google Shape;885;p154"/>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86" name="Google Shape;886;p154"/>
          <p:cNvSpPr txBox="1"/>
          <p:nvPr>
            <p:ph idx="1" type="body"/>
          </p:nvPr>
        </p:nvSpPr>
        <p:spPr>
          <a:xfrm>
            <a:off x="3117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887" name="Google Shape;887;p154"/>
          <p:cNvSpPr txBox="1"/>
          <p:nvPr>
            <p:ph idx="2" type="body"/>
          </p:nvPr>
        </p:nvSpPr>
        <p:spPr>
          <a:xfrm>
            <a:off x="48324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888" name="Google Shape;888;p1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5" showMasterSp="0">
  <p:cSld name="Bullets, image (Dark)_6">
    <p:bg>
      <p:bgPr>
        <a:solidFill>
          <a:schemeClr val="dk2"/>
        </a:solidFill>
      </p:bgPr>
    </p:bg>
    <p:spTree>
      <p:nvGrpSpPr>
        <p:cNvPr id="889" name="Shape 889"/>
        <p:cNvGrpSpPr/>
        <p:nvPr/>
      </p:nvGrpSpPr>
      <p:grpSpPr>
        <a:xfrm>
          <a:off x="0" y="0"/>
          <a:ext cx="0" cy="0"/>
          <a:chOff x="0" y="0"/>
          <a:chExt cx="0" cy="0"/>
        </a:xfrm>
      </p:grpSpPr>
      <p:sp>
        <p:nvSpPr>
          <p:cNvPr id="890" name="Google Shape;890;p155"/>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91" name="Google Shape;891;p155"/>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892" name="Google Shape;892;p155"/>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893" name="Shape 893"/>
        <p:cNvGrpSpPr/>
        <p:nvPr/>
      </p:nvGrpSpPr>
      <p:grpSpPr>
        <a:xfrm>
          <a:off x="0" y="0"/>
          <a:ext cx="0" cy="0"/>
          <a:chOff x="0" y="0"/>
          <a:chExt cx="0" cy="0"/>
        </a:xfrm>
      </p:grpSpPr>
      <p:sp>
        <p:nvSpPr>
          <p:cNvPr id="894" name="Google Shape;894;p1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895" name="Google Shape;895;p156"/>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56"/>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56"/>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898" name="Google Shape;898;p156"/>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899" name="Google Shape;899;p156"/>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900" name="Shape 900"/>
        <p:cNvGrpSpPr/>
        <p:nvPr/>
      </p:nvGrpSpPr>
      <p:grpSpPr>
        <a:xfrm>
          <a:off x="0" y="0"/>
          <a:ext cx="0" cy="0"/>
          <a:chOff x="0" y="0"/>
          <a:chExt cx="0" cy="0"/>
        </a:xfrm>
      </p:grpSpPr>
      <p:sp>
        <p:nvSpPr>
          <p:cNvPr id="901" name="Google Shape;901;p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902" name="Google Shape;902;p157"/>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57"/>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57"/>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905" name="Google Shape;905;p157"/>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906" name="Google Shape;906;p157"/>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blipFill>
          <a:blip r:embed="rId2">
            <a:alphaModFix/>
          </a:blip>
          <a:stretch>
            <a:fillRect/>
          </a:stretch>
        </a:blipFill>
      </p:bgPr>
    </p:bg>
    <p:spTree>
      <p:nvGrpSpPr>
        <p:cNvPr id="907" name="Shape 907"/>
        <p:cNvGrpSpPr/>
        <p:nvPr/>
      </p:nvGrpSpPr>
      <p:grpSpPr>
        <a:xfrm>
          <a:off x="0" y="0"/>
          <a:ext cx="0" cy="0"/>
          <a:chOff x="0" y="0"/>
          <a:chExt cx="0" cy="0"/>
        </a:xfrm>
      </p:grpSpPr>
      <p:sp>
        <p:nvSpPr>
          <p:cNvPr id="908" name="Google Shape;908;p158"/>
          <p:cNvSpPr/>
          <p:nvPr/>
        </p:nvSpPr>
        <p:spPr>
          <a:xfrm>
            <a:off x="0" y="480500"/>
            <a:ext cx="4746600" cy="684300"/>
          </a:xfrm>
          <a:prstGeom prst="homePlate">
            <a:avLst>
              <a:gd fmla="val 50000" name="adj"/>
            </a:avLst>
          </a:prstGeom>
          <a:solidFill>
            <a:srgbClr val="2EC65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58"/>
          <p:cNvSpPr txBox="1"/>
          <p:nvPr>
            <p:ph type="title"/>
          </p:nvPr>
        </p:nvSpPr>
        <p:spPr>
          <a:xfrm>
            <a:off x="440250" y="480500"/>
            <a:ext cx="4045200" cy="684300"/>
          </a:xfrm>
          <a:prstGeom prst="rect">
            <a:avLst/>
          </a:prstGeom>
          <a:ln>
            <a:noFill/>
          </a:ln>
        </p:spPr>
        <p:txBody>
          <a:bodyPr anchorCtr="0" anchor="t" bIns="0" lIns="0" spcFirstLastPara="1" rIns="0" wrap="square" tIns="0">
            <a:noAutofit/>
          </a:bodyPr>
          <a:lstStyle>
            <a:lvl1pPr lvl="0" rtl="0">
              <a:spcBef>
                <a:spcPts val="0"/>
              </a:spcBef>
              <a:spcAft>
                <a:spcPts val="0"/>
              </a:spcAft>
              <a:buClr>
                <a:srgbClr val="FFFFFF"/>
              </a:buClr>
              <a:buSzPts val="3600"/>
              <a:buFont typeface="Raleway"/>
              <a:buNone/>
              <a:defRPr sz="3600">
                <a:solidFill>
                  <a:srgbClr val="FFFFFF"/>
                </a:solidFill>
                <a:latin typeface="Raleway"/>
                <a:ea typeface="Raleway"/>
                <a:cs typeface="Raleway"/>
                <a:sym typeface="Raleway"/>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1" showMasterSp="0">
  <p:cSld name="Blank (Dark)_1">
    <p:bg>
      <p:bgPr>
        <a:solidFill>
          <a:schemeClr val="dk2"/>
        </a:solidFill>
      </p:bgPr>
    </p:bg>
    <p:spTree>
      <p:nvGrpSpPr>
        <p:cNvPr id="910" name="Shape 910"/>
        <p:cNvGrpSpPr/>
        <p:nvPr/>
      </p:nvGrpSpPr>
      <p:grpSpPr>
        <a:xfrm>
          <a:off x="0" y="0"/>
          <a:ext cx="0" cy="0"/>
          <a:chOff x="0" y="0"/>
          <a:chExt cx="0" cy="0"/>
        </a:xfrm>
      </p:grpSpPr>
      <p:sp>
        <p:nvSpPr>
          <p:cNvPr id="911" name="Google Shape;911;p159"/>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12" name="Google Shape;912;p159"/>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2" showMasterSp="0">
  <p:cSld name="Blank, title (Dark)_2">
    <p:bg>
      <p:bgPr>
        <a:solidFill>
          <a:schemeClr val="dk2"/>
        </a:solidFill>
      </p:bgPr>
    </p:bg>
    <p:spTree>
      <p:nvGrpSpPr>
        <p:cNvPr id="913" name="Shape 913"/>
        <p:cNvGrpSpPr/>
        <p:nvPr/>
      </p:nvGrpSpPr>
      <p:grpSpPr>
        <a:xfrm>
          <a:off x="0" y="0"/>
          <a:ext cx="0" cy="0"/>
          <a:chOff x="0" y="0"/>
          <a:chExt cx="0" cy="0"/>
        </a:xfrm>
      </p:grpSpPr>
      <p:sp>
        <p:nvSpPr>
          <p:cNvPr id="914" name="Google Shape;914;p160"/>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915" name="Google Shape;915;p160"/>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916" name="Google Shape;916;p16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3" showMasterSp="0">
  <p:cSld name="1_Heading, bullets, image (Light)_3">
    <p:bg>
      <p:bgPr>
        <a:solidFill>
          <a:schemeClr val="dk2"/>
        </a:solidFill>
      </p:bgPr>
    </p:bg>
    <p:spTree>
      <p:nvGrpSpPr>
        <p:cNvPr id="917" name="Shape 917"/>
        <p:cNvGrpSpPr/>
        <p:nvPr/>
      </p:nvGrpSpPr>
      <p:grpSpPr>
        <a:xfrm>
          <a:off x="0" y="0"/>
          <a:ext cx="0" cy="0"/>
          <a:chOff x="0" y="0"/>
          <a:chExt cx="0" cy="0"/>
        </a:xfrm>
      </p:grpSpPr>
      <p:sp>
        <p:nvSpPr>
          <p:cNvPr id="918" name="Google Shape;918;p16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919" name="Google Shape;919;p161"/>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20" name="Google Shape;920;p16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921" name="Google Shape;921;p16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3" showMasterSp="0">
  <p:cSld name="Top slide (Light)_3">
    <p:bg>
      <p:bgPr>
        <a:solidFill>
          <a:srgbClr val="DEDEDE"/>
        </a:solidFill>
      </p:bgPr>
    </p:bg>
    <p:spTree>
      <p:nvGrpSpPr>
        <p:cNvPr id="922" name="Shape 922"/>
        <p:cNvGrpSpPr/>
        <p:nvPr/>
      </p:nvGrpSpPr>
      <p:grpSpPr>
        <a:xfrm>
          <a:off x="0" y="0"/>
          <a:ext cx="0" cy="0"/>
          <a:chOff x="0" y="0"/>
          <a:chExt cx="0" cy="0"/>
        </a:xfrm>
      </p:grpSpPr>
      <p:sp>
        <p:nvSpPr>
          <p:cNvPr id="923" name="Google Shape;923;p162"/>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Century Gothic"/>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924" name="Google Shape;924;p162"/>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90000"/>
              </a:lnSpc>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25" name="Google Shape;925;p162"/>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926" name="Google Shape;926;p16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3" showMasterSp="0">
  <p:cSld name="Blank, title (Dark)_3">
    <p:bg>
      <p:bgPr>
        <a:solidFill>
          <a:schemeClr val="dk2"/>
        </a:solidFill>
      </p:bgPr>
    </p:bg>
    <p:spTree>
      <p:nvGrpSpPr>
        <p:cNvPr id="927" name="Shape 927"/>
        <p:cNvGrpSpPr/>
        <p:nvPr/>
      </p:nvGrpSpPr>
      <p:grpSpPr>
        <a:xfrm>
          <a:off x="0" y="0"/>
          <a:ext cx="0" cy="0"/>
          <a:chOff x="0" y="0"/>
          <a:chExt cx="0" cy="0"/>
        </a:xfrm>
      </p:grpSpPr>
      <p:cxnSp>
        <p:nvCxnSpPr>
          <p:cNvPr id="928" name="Google Shape;928;p163"/>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929" name="Google Shape;929;p163"/>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30" name="Google Shape;930;p163"/>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31" name="Google Shape;931;p16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4" showMasterSp="0">
  <p:cSld name="2_Heading, bullets, image (Light)_1">
    <p:bg>
      <p:bgPr>
        <a:solidFill>
          <a:schemeClr val="dk2"/>
        </a:solidFill>
      </p:bgPr>
    </p:bg>
    <p:spTree>
      <p:nvGrpSpPr>
        <p:cNvPr id="932" name="Shape 932"/>
        <p:cNvGrpSpPr/>
        <p:nvPr/>
      </p:nvGrpSpPr>
      <p:grpSpPr>
        <a:xfrm>
          <a:off x="0" y="0"/>
          <a:ext cx="0" cy="0"/>
          <a:chOff x="0" y="0"/>
          <a:chExt cx="0" cy="0"/>
        </a:xfrm>
      </p:grpSpPr>
      <p:sp>
        <p:nvSpPr>
          <p:cNvPr id="933" name="Google Shape;933;p164"/>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34" name="Google Shape;934;p164"/>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35" name="Google Shape;935;p164"/>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36" name="Google Shape;936;p164"/>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5" showMasterSp="0">
  <p:cSld name="1_Heading, bullets, image (Light)_4">
    <p:bg>
      <p:bgPr>
        <a:solidFill>
          <a:schemeClr val="dk2"/>
        </a:solidFill>
      </p:bgPr>
    </p:bg>
    <p:spTree>
      <p:nvGrpSpPr>
        <p:cNvPr id="937" name="Shape 937"/>
        <p:cNvGrpSpPr/>
        <p:nvPr/>
      </p:nvGrpSpPr>
      <p:grpSpPr>
        <a:xfrm>
          <a:off x="0" y="0"/>
          <a:ext cx="0" cy="0"/>
          <a:chOff x="0" y="0"/>
          <a:chExt cx="0" cy="0"/>
        </a:xfrm>
      </p:grpSpPr>
      <p:cxnSp>
        <p:nvCxnSpPr>
          <p:cNvPr id="938" name="Google Shape;938;p165"/>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939" name="Google Shape;939;p165"/>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40" name="Google Shape;940;p165"/>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41" name="Google Shape;941;p165"/>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42" name="Google Shape;942;p165"/>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1" showMasterSp="0">
  <p:cSld name="Full image (Light)_1">
    <p:bg>
      <p:bgPr>
        <a:solidFill>
          <a:schemeClr val="lt2"/>
        </a:solidFill>
      </p:bgPr>
    </p:bg>
    <p:spTree>
      <p:nvGrpSpPr>
        <p:cNvPr id="943" name="Shape 943"/>
        <p:cNvGrpSpPr/>
        <p:nvPr/>
      </p:nvGrpSpPr>
      <p:grpSpPr>
        <a:xfrm>
          <a:off x="0" y="0"/>
          <a:ext cx="0" cy="0"/>
          <a:chOff x="0" y="0"/>
          <a:chExt cx="0" cy="0"/>
        </a:xfrm>
      </p:grpSpPr>
      <p:sp>
        <p:nvSpPr>
          <p:cNvPr id="944" name="Google Shape;944;p166"/>
          <p:cNvSpPr/>
          <p:nvPr>
            <p:ph idx="2" type="pic"/>
          </p:nvPr>
        </p:nvSpPr>
        <p:spPr>
          <a:xfrm>
            <a:off x="431802" y="411162"/>
            <a:ext cx="8280300" cy="4321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45" name="Google Shape;945;p166"/>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3" showMasterSp="0">
  <p:cSld name="Section divider, image (Dark)_3">
    <p:bg>
      <p:bgPr>
        <a:solidFill>
          <a:schemeClr val="dk2"/>
        </a:solidFill>
      </p:bgPr>
    </p:bg>
    <p:spTree>
      <p:nvGrpSpPr>
        <p:cNvPr id="946" name="Shape 946"/>
        <p:cNvGrpSpPr/>
        <p:nvPr/>
      </p:nvGrpSpPr>
      <p:grpSpPr>
        <a:xfrm>
          <a:off x="0" y="0"/>
          <a:ext cx="0" cy="0"/>
          <a:chOff x="0" y="0"/>
          <a:chExt cx="0" cy="0"/>
        </a:xfrm>
      </p:grpSpPr>
      <p:sp>
        <p:nvSpPr>
          <p:cNvPr id="947" name="Google Shape;947;p167"/>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948" name="Google Shape;948;p167"/>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949" name="Google Shape;949;p167"/>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50" name="Google Shape;950;p167"/>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1" showMasterSp="0">
  <p:cSld name="1_Heading, bullets, image (Light)_5">
    <p:bg>
      <p:bgPr>
        <a:solidFill>
          <a:schemeClr val="dk2"/>
        </a:solidFill>
      </p:bgPr>
    </p:bg>
    <p:spTree>
      <p:nvGrpSpPr>
        <p:cNvPr id="951" name="Shape 951"/>
        <p:cNvGrpSpPr/>
        <p:nvPr/>
      </p:nvGrpSpPr>
      <p:grpSpPr>
        <a:xfrm>
          <a:off x="0" y="0"/>
          <a:ext cx="0" cy="0"/>
          <a:chOff x="0" y="0"/>
          <a:chExt cx="0" cy="0"/>
        </a:xfrm>
      </p:grpSpPr>
      <p:cxnSp>
        <p:nvCxnSpPr>
          <p:cNvPr id="952" name="Google Shape;952;p168"/>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953" name="Google Shape;953;p168"/>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54" name="Google Shape;954;p168"/>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55" name="Google Shape;955;p168"/>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956" name="Google Shape;956;p168"/>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31" Type="http://schemas.openxmlformats.org/officeDocument/2006/relationships/slideLayout" Target="../slideLayouts/slideLayout31.xml"/><Relationship Id="rId75" Type="http://schemas.openxmlformats.org/officeDocument/2006/relationships/slideLayout" Target="../slideLayouts/slideLayout75.xml"/><Relationship Id="rId30" Type="http://schemas.openxmlformats.org/officeDocument/2006/relationships/slideLayout" Target="../slideLayouts/slideLayout30.xml"/><Relationship Id="rId74" Type="http://schemas.openxmlformats.org/officeDocument/2006/relationships/slideLayout" Target="../slideLayouts/slideLayout74.xml"/><Relationship Id="rId33" Type="http://schemas.openxmlformats.org/officeDocument/2006/relationships/slideLayout" Target="../slideLayouts/slideLayout33.xml"/><Relationship Id="rId77" Type="http://schemas.openxmlformats.org/officeDocument/2006/relationships/slideLayout" Target="../slideLayouts/slideLayout77.xml"/><Relationship Id="rId32" Type="http://schemas.openxmlformats.org/officeDocument/2006/relationships/slideLayout" Target="../slideLayouts/slideLayout32.xml"/><Relationship Id="rId76" Type="http://schemas.openxmlformats.org/officeDocument/2006/relationships/slideLayout" Target="../slideLayouts/slideLayout76.xml"/><Relationship Id="rId35" Type="http://schemas.openxmlformats.org/officeDocument/2006/relationships/slideLayout" Target="../slideLayouts/slideLayout35.xml"/><Relationship Id="rId79" Type="http://schemas.openxmlformats.org/officeDocument/2006/relationships/theme" Target="../theme/theme3.xml"/><Relationship Id="rId34" Type="http://schemas.openxmlformats.org/officeDocument/2006/relationships/slideLayout" Target="../slideLayouts/slideLayout34.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11" Type="http://schemas.openxmlformats.org/officeDocument/2006/relationships/slideLayout" Target="../slideLayouts/slideLayout89.xml"/><Relationship Id="rId10" Type="http://schemas.openxmlformats.org/officeDocument/2006/relationships/slideLayout" Target="../slideLayouts/slideLayout88.xml"/><Relationship Id="rId13" Type="http://schemas.openxmlformats.org/officeDocument/2006/relationships/theme" Target="../theme/theme2.xml"/><Relationship Id="rId12"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30.xml"/><Relationship Id="rId42" Type="http://schemas.openxmlformats.org/officeDocument/2006/relationships/slideLayout" Target="../slideLayouts/slideLayout132.xml"/><Relationship Id="rId41" Type="http://schemas.openxmlformats.org/officeDocument/2006/relationships/slideLayout" Target="../slideLayouts/slideLayout131.xml"/><Relationship Id="rId44" Type="http://schemas.openxmlformats.org/officeDocument/2006/relationships/slideLayout" Target="../slideLayouts/slideLayout134.xml"/><Relationship Id="rId43" Type="http://schemas.openxmlformats.org/officeDocument/2006/relationships/slideLayout" Target="../slideLayouts/slideLayout133.xml"/><Relationship Id="rId46" Type="http://schemas.openxmlformats.org/officeDocument/2006/relationships/slideLayout" Target="../slideLayouts/slideLayout136.xml"/><Relationship Id="rId45" Type="http://schemas.openxmlformats.org/officeDocument/2006/relationships/slideLayout" Target="../slideLayouts/slideLayout135.xml"/><Relationship Id="rId1" Type="http://schemas.openxmlformats.org/officeDocument/2006/relationships/slideLayout" Target="../slideLayouts/slideLayout91.xml"/><Relationship Id="rId2" Type="http://schemas.openxmlformats.org/officeDocument/2006/relationships/slideLayout" Target="../slideLayouts/slideLayout92.xml"/><Relationship Id="rId3" Type="http://schemas.openxmlformats.org/officeDocument/2006/relationships/slideLayout" Target="../slideLayouts/slideLayout93.xml"/><Relationship Id="rId4" Type="http://schemas.openxmlformats.org/officeDocument/2006/relationships/slideLayout" Target="../slideLayouts/slideLayout94.xml"/><Relationship Id="rId9" Type="http://schemas.openxmlformats.org/officeDocument/2006/relationships/slideLayout" Target="../slideLayouts/slideLayout99.xml"/><Relationship Id="rId48" Type="http://schemas.openxmlformats.org/officeDocument/2006/relationships/slideLayout" Target="../slideLayouts/slideLayout138.xml"/><Relationship Id="rId47" Type="http://schemas.openxmlformats.org/officeDocument/2006/relationships/slideLayout" Target="../slideLayouts/slideLayout137.xml"/><Relationship Id="rId49" Type="http://schemas.openxmlformats.org/officeDocument/2006/relationships/slideLayout" Target="../slideLayouts/slideLayout139.xml"/><Relationship Id="rId5" Type="http://schemas.openxmlformats.org/officeDocument/2006/relationships/slideLayout" Target="../slideLayouts/slideLayout95.xml"/><Relationship Id="rId6" Type="http://schemas.openxmlformats.org/officeDocument/2006/relationships/slideLayout" Target="../slideLayouts/slideLayout96.xml"/><Relationship Id="rId7" Type="http://schemas.openxmlformats.org/officeDocument/2006/relationships/slideLayout" Target="../slideLayouts/slideLayout97.xml"/><Relationship Id="rId8" Type="http://schemas.openxmlformats.org/officeDocument/2006/relationships/slideLayout" Target="../slideLayouts/slideLayout98.xml"/><Relationship Id="rId73" Type="http://schemas.openxmlformats.org/officeDocument/2006/relationships/slideLayout" Target="../slideLayouts/slideLayout163.xml"/><Relationship Id="rId72" Type="http://schemas.openxmlformats.org/officeDocument/2006/relationships/slideLayout" Target="../slideLayouts/slideLayout162.xml"/><Relationship Id="rId31" Type="http://schemas.openxmlformats.org/officeDocument/2006/relationships/slideLayout" Target="../slideLayouts/slideLayout121.xml"/><Relationship Id="rId75" Type="http://schemas.openxmlformats.org/officeDocument/2006/relationships/slideLayout" Target="../slideLayouts/slideLayout165.xml"/><Relationship Id="rId30" Type="http://schemas.openxmlformats.org/officeDocument/2006/relationships/slideLayout" Target="../slideLayouts/slideLayout120.xml"/><Relationship Id="rId74" Type="http://schemas.openxmlformats.org/officeDocument/2006/relationships/slideLayout" Target="../slideLayouts/slideLayout164.xml"/><Relationship Id="rId33" Type="http://schemas.openxmlformats.org/officeDocument/2006/relationships/slideLayout" Target="../slideLayouts/slideLayout123.xml"/><Relationship Id="rId32" Type="http://schemas.openxmlformats.org/officeDocument/2006/relationships/slideLayout" Target="../slideLayouts/slideLayout122.xml"/><Relationship Id="rId76" Type="http://schemas.openxmlformats.org/officeDocument/2006/relationships/theme" Target="../theme/theme4.xml"/><Relationship Id="rId35" Type="http://schemas.openxmlformats.org/officeDocument/2006/relationships/slideLayout" Target="../slideLayouts/slideLayout125.xml"/><Relationship Id="rId34" Type="http://schemas.openxmlformats.org/officeDocument/2006/relationships/slideLayout" Target="../slideLayouts/slideLayout124.xml"/><Relationship Id="rId71" Type="http://schemas.openxmlformats.org/officeDocument/2006/relationships/slideLayout" Target="../slideLayouts/slideLayout161.xml"/><Relationship Id="rId70" Type="http://schemas.openxmlformats.org/officeDocument/2006/relationships/slideLayout" Target="../slideLayouts/slideLayout160.xml"/><Relationship Id="rId37" Type="http://schemas.openxmlformats.org/officeDocument/2006/relationships/slideLayout" Target="../slideLayouts/slideLayout127.xml"/><Relationship Id="rId36" Type="http://schemas.openxmlformats.org/officeDocument/2006/relationships/slideLayout" Target="../slideLayouts/slideLayout126.xml"/><Relationship Id="rId39" Type="http://schemas.openxmlformats.org/officeDocument/2006/relationships/slideLayout" Target="../slideLayouts/slideLayout129.xml"/><Relationship Id="rId38" Type="http://schemas.openxmlformats.org/officeDocument/2006/relationships/slideLayout" Target="../slideLayouts/slideLayout128.xml"/><Relationship Id="rId62" Type="http://schemas.openxmlformats.org/officeDocument/2006/relationships/slideLayout" Target="../slideLayouts/slideLayout152.xml"/><Relationship Id="rId61" Type="http://schemas.openxmlformats.org/officeDocument/2006/relationships/slideLayout" Target="../slideLayouts/slideLayout151.xml"/><Relationship Id="rId20" Type="http://schemas.openxmlformats.org/officeDocument/2006/relationships/slideLayout" Target="../slideLayouts/slideLayout110.xml"/><Relationship Id="rId64" Type="http://schemas.openxmlformats.org/officeDocument/2006/relationships/slideLayout" Target="../slideLayouts/slideLayout154.xml"/><Relationship Id="rId63" Type="http://schemas.openxmlformats.org/officeDocument/2006/relationships/slideLayout" Target="../slideLayouts/slideLayout153.xml"/><Relationship Id="rId22" Type="http://schemas.openxmlformats.org/officeDocument/2006/relationships/slideLayout" Target="../slideLayouts/slideLayout112.xml"/><Relationship Id="rId66" Type="http://schemas.openxmlformats.org/officeDocument/2006/relationships/slideLayout" Target="../slideLayouts/slideLayout156.xml"/><Relationship Id="rId21" Type="http://schemas.openxmlformats.org/officeDocument/2006/relationships/slideLayout" Target="../slideLayouts/slideLayout111.xml"/><Relationship Id="rId65" Type="http://schemas.openxmlformats.org/officeDocument/2006/relationships/slideLayout" Target="../slideLayouts/slideLayout155.xml"/><Relationship Id="rId24" Type="http://schemas.openxmlformats.org/officeDocument/2006/relationships/slideLayout" Target="../slideLayouts/slideLayout114.xml"/><Relationship Id="rId68" Type="http://schemas.openxmlformats.org/officeDocument/2006/relationships/slideLayout" Target="../slideLayouts/slideLayout158.xml"/><Relationship Id="rId23" Type="http://schemas.openxmlformats.org/officeDocument/2006/relationships/slideLayout" Target="../slideLayouts/slideLayout113.xml"/><Relationship Id="rId67" Type="http://schemas.openxmlformats.org/officeDocument/2006/relationships/slideLayout" Target="../slideLayouts/slideLayout157.xml"/><Relationship Id="rId60" Type="http://schemas.openxmlformats.org/officeDocument/2006/relationships/slideLayout" Target="../slideLayouts/slideLayout150.xml"/><Relationship Id="rId26" Type="http://schemas.openxmlformats.org/officeDocument/2006/relationships/slideLayout" Target="../slideLayouts/slideLayout116.xml"/><Relationship Id="rId25" Type="http://schemas.openxmlformats.org/officeDocument/2006/relationships/slideLayout" Target="../slideLayouts/slideLayout115.xml"/><Relationship Id="rId69" Type="http://schemas.openxmlformats.org/officeDocument/2006/relationships/slideLayout" Target="../slideLayouts/slideLayout159.xml"/><Relationship Id="rId28" Type="http://schemas.openxmlformats.org/officeDocument/2006/relationships/slideLayout" Target="../slideLayouts/slideLayout118.xml"/><Relationship Id="rId27" Type="http://schemas.openxmlformats.org/officeDocument/2006/relationships/slideLayout" Target="../slideLayouts/slideLayout117.xml"/><Relationship Id="rId29" Type="http://schemas.openxmlformats.org/officeDocument/2006/relationships/slideLayout" Target="../slideLayouts/slideLayout119.xml"/><Relationship Id="rId51" Type="http://schemas.openxmlformats.org/officeDocument/2006/relationships/slideLayout" Target="../slideLayouts/slideLayout141.xml"/><Relationship Id="rId50" Type="http://schemas.openxmlformats.org/officeDocument/2006/relationships/slideLayout" Target="../slideLayouts/slideLayout140.xml"/><Relationship Id="rId53" Type="http://schemas.openxmlformats.org/officeDocument/2006/relationships/slideLayout" Target="../slideLayouts/slideLayout143.xml"/><Relationship Id="rId52" Type="http://schemas.openxmlformats.org/officeDocument/2006/relationships/slideLayout" Target="../slideLayouts/slideLayout142.xml"/><Relationship Id="rId11" Type="http://schemas.openxmlformats.org/officeDocument/2006/relationships/slideLayout" Target="../slideLayouts/slideLayout101.xml"/><Relationship Id="rId55" Type="http://schemas.openxmlformats.org/officeDocument/2006/relationships/slideLayout" Target="../slideLayouts/slideLayout145.xml"/><Relationship Id="rId10" Type="http://schemas.openxmlformats.org/officeDocument/2006/relationships/slideLayout" Target="../slideLayouts/slideLayout100.xml"/><Relationship Id="rId54" Type="http://schemas.openxmlformats.org/officeDocument/2006/relationships/slideLayout" Target="../slideLayouts/slideLayout144.xml"/><Relationship Id="rId13" Type="http://schemas.openxmlformats.org/officeDocument/2006/relationships/slideLayout" Target="../slideLayouts/slideLayout103.xml"/><Relationship Id="rId57" Type="http://schemas.openxmlformats.org/officeDocument/2006/relationships/slideLayout" Target="../slideLayouts/slideLayout147.xml"/><Relationship Id="rId12" Type="http://schemas.openxmlformats.org/officeDocument/2006/relationships/slideLayout" Target="../slideLayouts/slideLayout102.xml"/><Relationship Id="rId56" Type="http://schemas.openxmlformats.org/officeDocument/2006/relationships/slideLayout" Target="../slideLayouts/slideLayout146.xml"/><Relationship Id="rId15" Type="http://schemas.openxmlformats.org/officeDocument/2006/relationships/slideLayout" Target="../slideLayouts/slideLayout105.xml"/><Relationship Id="rId59" Type="http://schemas.openxmlformats.org/officeDocument/2006/relationships/slideLayout" Target="../slideLayouts/slideLayout149.xml"/><Relationship Id="rId14" Type="http://schemas.openxmlformats.org/officeDocument/2006/relationships/slideLayout" Target="../slideLayouts/slideLayout104.xml"/><Relationship Id="rId58" Type="http://schemas.openxmlformats.org/officeDocument/2006/relationships/slideLayout" Target="../slideLayouts/slideLayout148.xml"/><Relationship Id="rId17" Type="http://schemas.openxmlformats.org/officeDocument/2006/relationships/slideLayout" Target="../slideLayouts/slideLayout107.xml"/><Relationship Id="rId16" Type="http://schemas.openxmlformats.org/officeDocument/2006/relationships/slideLayout" Target="../slideLayouts/slideLayout106.xml"/><Relationship Id="rId19" Type="http://schemas.openxmlformats.org/officeDocument/2006/relationships/slideLayout" Target="../slideLayouts/slideLayout109.xml"/><Relationship Id="rId18"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31800" y="431800"/>
            <a:ext cx="8280300" cy="468300"/>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431800" y="1223963"/>
            <a:ext cx="8280300" cy="1443000"/>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462" name="Shape 462"/>
        <p:cNvGrpSpPr/>
        <p:nvPr/>
      </p:nvGrpSpPr>
      <p:grpSpPr>
        <a:xfrm>
          <a:off x="0" y="0"/>
          <a:ext cx="0" cy="0"/>
          <a:chOff x="0" y="0"/>
          <a:chExt cx="0" cy="0"/>
        </a:xfrm>
      </p:grpSpPr>
      <p:sp>
        <p:nvSpPr>
          <p:cNvPr id="463" name="Google Shape;463;p8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464" name="Google Shape;464;p8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465" name="Google Shape;465;p80"/>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accent3"/>
                </a:solidFill>
                <a:latin typeface="Average"/>
                <a:ea typeface="Average"/>
                <a:cs typeface="Average"/>
                <a:sym typeface="Average"/>
              </a:defRPr>
            </a:lvl1pPr>
            <a:lvl2pPr lvl="1" rtl="0" algn="r">
              <a:buNone/>
              <a:defRPr sz="1000">
                <a:solidFill>
                  <a:schemeClr val="accent3"/>
                </a:solidFill>
                <a:latin typeface="Average"/>
                <a:ea typeface="Average"/>
                <a:cs typeface="Average"/>
                <a:sym typeface="Average"/>
              </a:defRPr>
            </a:lvl2pPr>
            <a:lvl3pPr lvl="2" rtl="0" algn="r">
              <a:buNone/>
              <a:defRPr sz="1000">
                <a:solidFill>
                  <a:schemeClr val="accent3"/>
                </a:solidFill>
                <a:latin typeface="Average"/>
                <a:ea typeface="Average"/>
                <a:cs typeface="Average"/>
                <a:sym typeface="Average"/>
              </a:defRPr>
            </a:lvl3pPr>
            <a:lvl4pPr lvl="3" rtl="0" algn="r">
              <a:buNone/>
              <a:defRPr sz="1000">
                <a:solidFill>
                  <a:schemeClr val="accent3"/>
                </a:solidFill>
                <a:latin typeface="Average"/>
                <a:ea typeface="Average"/>
                <a:cs typeface="Average"/>
                <a:sym typeface="Average"/>
              </a:defRPr>
            </a:lvl4pPr>
            <a:lvl5pPr lvl="4" rtl="0" algn="r">
              <a:buNone/>
              <a:defRPr sz="1000">
                <a:solidFill>
                  <a:schemeClr val="accent3"/>
                </a:solidFill>
                <a:latin typeface="Average"/>
                <a:ea typeface="Average"/>
                <a:cs typeface="Average"/>
                <a:sym typeface="Average"/>
              </a:defRPr>
            </a:lvl5pPr>
            <a:lvl6pPr lvl="5" rtl="0" algn="r">
              <a:buNone/>
              <a:defRPr sz="1000">
                <a:solidFill>
                  <a:schemeClr val="accent3"/>
                </a:solidFill>
                <a:latin typeface="Average"/>
                <a:ea typeface="Average"/>
                <a:cs typeface="Average"/>
                <a:sym typeface="Average"/>
              </a:defRPr>
            </a:lvl6pPr>
            <a:lvl7pPr lvl="6" rtl="0" algn="r">
              <a:buNone/>
              <a:defRPr sz="1000">
                <a:solidFill>
                  <a:schemeClr val="accent3"/>
                </a:solidFill>
                <a:latin typeface="Average"/>
                <a:ea typeface="Average"/>
                <a:cs typeface="Average"/>
                <a:sym typeface="Average"/>
              </a:defRPr>
            </a:lvl7pPr>
            <a:lvl8pPr lvl="7" rtl="0" algn="r">
              <a:buNone/>
              <a:defRPr sz="1000">
                <a:solidFill>
                  <a:schemeClr val="accent3"/>
                </a:solidFill>
                <a:latin typeface="Average"/>
                <a:ea typeface="Average"/>
                <a:cs typeface="Average"/>
                <a:sym typeface="Average"/>
              </a:defRPr>
            </a:lvl8pPr>
            <a:lvl9pPr lvl="8" rtl="0"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4" name="Shape 514"/>
        <p:cNvGrpSpPr/>
        <p:nvPr/>
      </p:nvGrpSpPr>
      <p:grpSpPr>
        <a:xfrm>
          <a:off x="0" y="0"/>
          <a:ext cx="0" cy="0"/>
          <a:chOff x="0" y="0"/>
          <a:chExt cx="0" cy="0"/>
        </a:xfrm>
      </p:grpSpPr>
      <p:sp>
        <p:nvSpPr>
          <p:cNvPr id="515" name="Google Shape;515;p93"/>
          <p:cNvSpPr txBox="1"/>
          <p:nvPr>
            <p:ph type="title"/>
          </p:nvPr>
        </p:nvSpPr>
        <p:spPr>
          <a:xfrm>
            <a:off x="431800" y="431800"/>
            <a:ext cx="8280300" cy="468300"/>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9pPr>
          </a:lstStyle>
          <a:p/>
        </p:txBody>
      </p:sp>
      <p:sp>
        <p:nvSpPr>
          <p:cNvPr id="516" name="Google Shape;516;p93"/>
          <p:cNvSpPr txBox="1"/>
          <p:nvPr>
            <p:ph idx="1" type="body"/>
          </p:nvPr>
        </p:nvSpPr>
        <p:spPr>
          <a:xfrm>
            <a:off x="431800" y="1223963"/>
            <a:ext cx="8280300" cy="1443000"/>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 id="2147483770" r:id="rId33"/>
    <p:sldLayoutId id="2147483771" r:id="rId34"/>
    <p:sldLayoutId id="2147483772" r:id="rId35"/>
    <p:sldLayoutId id="2147483773" r:id="rId36"/>
    <p:sldLayoutId id="2147483774" r:id="rId37"/>
    <p:sldLayoutId id="2147483775" r:id="rId38"/>
    <p:sldLayoutId id="2147483776" r:id="rId39"/>
    <p:sldLayoutId id="2147483777" r:id="rId40"/>
    <p:sldLayoutId id="2147483778" r:id="rId41"/>
    <p:sldLayoutId id="2147483779" r:id="rId42"/>
    <p:sldLayoutId id="2147483780" r:id="rId43"/>
    <p:sldLayoutId id="2147483781" r:id="rId44"/>
    <p:sldLayoutId id="2147483782" r:id="rId45"/>
    <p:sldLayoutId id="2147483783" r:id="rId46"/>
    <p:sldLayoutId id="2147483784" r:id="rId47"/>
    <p:sldLayoutId id="2147483785" r:id="rId48"/>
    <p:sldLayoutId id="2147483786" r:id="rId49"/>
    <p:sldLayoutId id="2147483787" r:id="rId50"/>
    <p:sldLayoutId id="2147483788" r:id="rId51"/>
    <p:sldLayoutId id="2147483789" r:id="rId52"/>
    <p:sldLayoutId id="2147483790" r:id="rId53"/>
    <p:sldLayoutId id="2147483791" r:id="rId54"/>
    <p:sldLayoutId id="2147483792" r:id="rId55"/>
    <p:sldLayoutId id="2147483793" r:id="rId56"/>
    <p:sldLayoutId id="2147483794" r:id="rId57"/>
    <p:sldLayoutId id="2147483795" r:id="rId58"/>
    <p:sldLayoutId id="2147483796" r:id="rId59"/>
    <p:sldLayoutId id="2147483797" r:id="rId60"/>
    <p:sldLayoutId id="2147483798" r:id="rId61"/>
    <p:sldLayoutId id="2147483799" r:id="rId62"/>
    <p:sldLayoutId id="2147483800" r:id="rId63"/>
    <p:sldLayoutId id="2147483801" r:id="rId64"/>
    <p:sldLayoutId id="2147483802" r:id="rId65"/>
    <p:sldLayoutId id="2147483803" r:id="rId66"/>
    <p:sldLayoutId id="2147483804" r:id="rId67"/>
    <p:sldLayoutId id="2147483805" r:id="rId68"/>
    <p:sldLayoutId id="2147483806" r:id="rId69"/>
    <p:sldLayoutId id="2147483807" r:id="rId70"/>
    <p:sldLayoutId id="2147483808" r:id="rId71"/>
    <p:sldLayoutId id="2147483809" r:id="rId72"/>
    <p:sldLayoutId id="2147483810" r:id="rId73"/>
    <p:sldLayoutId id="2147483811" r:id="rId74"/>
    <p:sldLayoutId id="2147483812" r:id="rId7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xml"/><Relationship Id="rId3" Type="http://schemas.openxmlformats.org/officeDocument/2006/relationships/hyperlink" Target="https://the-turing-way.netlify.app/welcome" TargetMode="External"/><Relationship Id="rId4" Type="http://schemas.openxmlformats.org/officeDocument/2006/relationships/image" Target="../media/image16.png"/><Relationship Id="rId9" Type="http://schemas.openxmlformats.org/officeDocument/2006/relationships/image" Target="../media/image13.png"/><Relationship Id="rId5" Type="http://schemas.openxmlformats.org/officeDocument/2006/relationships/image" Target="../media/image22.png"/><Relationship Id="rId6" Type="http://schemas.openxmlformats.org/officeDocument/2006/relationships/hyperlink" Target="https://www.software.ac.uk/about/fellows/emma-karoune" TargetMode="External"/><Relationship Id="rId7" Type="http://schemas.openxmlformats.org/officeDocument/2006/relationships/image" Target="../media/image15.jpg"/><Relationship Id="rId8" Type="http://schemas.openxmlformats.org/officeDocument/2006/relationships/image" Target="../media/image9.png"/><Relationship Id="rId10"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9.xml"/><Relationship Id="rId3"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0.xml"/><Relationship Id="rId3"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5.xml"/><Relationship Id="rId3" Type="http://schemas.openxmlformats.org/officeDocument/2006/relationships/image" Target="../media/image3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8.xml"/><Relationship Id="rId3" Type="http://schemas.openxmlformats.org/officeDocument/2006/relationships/hyperlink" Target="https://the-turing-way.netlify.app/reproducible-research/overview/overview-benefit.html"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 Id="rId3"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2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29.png"/><Relationship Id="rId5" Type="http://schemas.openxmlformats.org/officeDocument/2006/relationships/hyperlink" Target="https://the-turing-way.netlify.app/welcom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5.xml"/><Relationship Id="rId3" Type="http://schemas.openxmlformats.org/officeDocument/2006/relationships/image" Target="../media/image2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xml"/><Relationship Id="rId3"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xml"/><Relationship Id="rId3" Type="http://schemas.openxmlformats.org/officeDocument/2006/relationships/image" Target="../media/image5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www.science.org/doi/abs/10.1126/science.1213847" TargetMode="Externa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2.xml"/><Relationship Id="rId3" Type="http://schemas.openxmlformats.org/officeDocument/2006/relationships/hyperlink" Target="https://doi.org/10.5281/zenodo.6784277"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3.xml"/><Relationship Id="rId3" Type="http://schemas.openxmlformats.org/officeDocument/2006/relationships/image" Target="../media/image4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5.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7.xml"/><Relationship Id="rId3" Type="http://schemas.openxmlformats.org/officeDocument/2006/relationships/image" Target="../media/image41.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8.xml"/><Relationship Id="rId3" Type="http://schemas.openxmlformats.org/officeDocument/2006/relationships/image" Target="../media/image51.png"/><Relationship Id="rId4" Type="http://schemas.openxmlformats.org/officeDocument/2006/relationships/image" Target="../media/image47.png"/><Relationship Id="rId5" Type="http://schemas.openxmlformats.org/officeDocument/2006/relationships/image" Target="../media/image43.png"/><Relationship Id="rId6" Type="http://schemas.openxmlformats.org/officeDocument/2006/relationships/image" Target="../media/image46.png"/><Relationship Id="rId7" Type="http://schemas.openxmlformats.org/officeDocument/2006/relationships/image" Target="../media/image50.png"/><Relationship Id="rId8" Type="http://schemas.openxmlformats.org/officeDocument/2006/relationships/image" Target="../media/image4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39.xml"/><Relationship Id="rId3"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40.xml"/><Relationship Id="rId3" Type="http://schemas.openxmlformats.org/officeDocument/2006/relationships/image" Target="../media/image45.pn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41.xml"/><Relationship Id="rId3" Type="http://schemas.openxmlformats.org/officeDocument/2006/relationships/image" Target="../media/image44.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2.xml"/><Relationship Id="rId3" Type="http://schemas.openxmlformats.org/officeDocument/2006/relationships/image" Target="../media/image5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3.xml"/><Relationship Id="rId3" Type="http://schemas.openxmlformats.org/officeDocument/2006/relationships/image" Target="../media/image6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4.xml"/><Relationship Id="rId3"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5.xml"/><Relationship Id="rId3" Type="http://schemas.openxmlformats.org/officeDocument/2006/relationships/image" Target="../media/image69.png"/><Relationship Id="rId4" Type="http://schemas.openxmlformats.org/officeDocument/2006/relationships/image" Target="../media/image64.png"/><Relationship Id="rId5" Type="http://schemas.openxmlformats.org/officeDocument/2006/relationships/image" Target="../media/image6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6.xml"/><Relationship Id="rId3" Type="http://schemas.openxmlformats.org/officeDocument/2006/relationships/hyperlink" Target="https://www.ebi.ac.uk/ena/browser/home" TargetMode="External"/><Relationship Id="rId4" Type="http://schemas.openxmlformats.org/officeDocument/2006/relationships/hyperlink" Target="https://www.gbif.org" TargetMode="External"/><Relationship Id="rId5" Type="http://schemas.openxmlformats.org/officeDocument/2006/relationships/hyperlink" Target="https://obis.org" TargetMode="External"/><Relationship Id="rId6" Type="http://schemas.openxmlformats.org/officeDocument/2006/relationships/hyperlink" Target="https://www.ebi.ac.uk/bioimage-archive/" TargetMode="External"/><Relationship Id="rId7" Type="http://schemas.openxmlformats.org/officeDocument/2006/relationships/hyperlink" Target="https://zenodo.org" TargetMode="External"/><Relationship Id="rId8"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7.xml"/><Relationship Id="rId3" Type="http://schemas.openxmlformats.org/officeDocument/2006/relationships/image" Target="../media/image5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8.xml"/><Relationship Id="rId3"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9.xml"/><Relationship Id="rId3" Type="http://schemas.openxmlformats.org/officeDocument/2006/relationships/image" Target="../media/image54.png"/><Relationship Id="rId4" Type="http://schemas.openxmlformats.org/officeDocument/2006/relationships/image" Target="../media/image10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0.xml"/><Relationship Id="rId3" Type="http://schemas.openxmlformats.org/officeDocument/2006/relationships/image" Target="../media/image65.png"/><Relationship Id="rId4" Type="http://schemas.openxmlformats.org/officeDocument/2006/relationships/image" Target="../media/image6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7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4.xml"/><Relationship Id="rId3"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5.xml"/><Relationship Id="rId3" Type="http://schemas.openxmlformats.org/officeDocument/2006/relationships/image" Target="../media/image7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6.xml"/><Relationship Id="rId3" Type="http://schemas.openxmlformats.org/officeDocument/2006/relationships/image" Target="../media/image78.png"/><Relationship Id="rId4" Type="http://schemas.openxmlformats.org/officeDocument/2006/relationships/hyperlink" Target="https://unsplash.com/@iankosky"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7.xml"/><Relationship Id="rId3" Type="http://schemas.openxmlformats.org/officeDocument/2006/relationships/image" Target="../media/image68.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4.png"/><Relationship Id="rId4" Type="http://schemas.openxmlformats.org/officeDocument/2006/relationships/image" Target="../media/image7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96.png"/><Relationship Id="rId4" Type="http://schemas.openxmlformats.org/officeDocument/2006/relationships/image" Target="../media/image83.png"/><Relationship Id="rId9" Type="http://schemas.openxmlformats.org/officeDocument/2006/relationships/image" Target="../media/image79.png"/><Relationship Id="rId5" Type="http://schemas.openxmlformats.org/officeDocument/2006/relationships/image" Target="../media/image88.png"/><Relationship Id="rId6" Type="http://schemas.openxmlformats.org/officeDocument/2006/relationships/image" Target="../media/image77.png"/><Relationship Id="rId7" Type="http://schemas.openxmlformats.org/officeDocument/2006/relationships/image" Target="../media/image76.png"/><Relationship Id="rId8" Type="http://schemas.openxmlformats.org/officeDocument/2006/relationships/image" Target="../media/image82.png"/><Relationship Id="rId10" Type="http://schemas.openxmlformats.org/officeDocument/2006/relationships/image" Target="../media/image8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61.xml"/><Relationship Id="rId3" Type="http://schemas.openxmlformats.org/officeDocument/2006/relationships/image" Target="../media/image7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80.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8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7.xml"/><Relationship Id="rId3" Type="http://schemas.openxmlformats.org/officeDocument/2006/relationships/hyperlink" Target="https://github.com/KirstieJane/STEMMRoleModels/blob/gh-pages/README.md" TargetMode="External"/><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8.xml"/><Relationship Id="rId3" Type="http://schemas.openxmlformats.org/officeDocument/2006/relationships/image" Target="../media/image85.png"/><Relationship Id="rId4" Type="http://schemas.openxmlformats.org/officeDocument/2006/relationships/image" Target="../media/image8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9.xml"/><Relationship Id="rId3" Type="http://schemas.openxmlformats.org/officeDocument/2006/relationships/hyperlink" Target="https://the-turing-way.netlify.app/project-design/project-repo/project-repo-readme.html"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91.png"/><Relationship Id="rId4" Type="http://schemas.openxmlformats.org/officeDocument/2006/relationships/image" Target="../media/image84.png"/><Relationship Id="rId5" Type="http://schemas.openxmlformats.org/officeDocument/2006/relationships/image" Target="../media/image10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github.com/alan-turing-institute/the-turing-way/blob/master/README.md" TargetMode="External"/><Relationship Id="rId4" Type="http://schemas.openxmlformats.org/officeDocument/2006/relationships/hyperlink" Target="https://github.com/alan-turing-institute/the-turing-way/blob/master/README.md" TargetMode="External"/><Relationship Id="rId5" Type="http://schemas.openxmlformats.org/officeDocument/2006/relationships/hyperlink" Target="https://github.com/open-life-science/open-life-science.github.io/blob/master/README.md" TargetMode="External"/><Relationship Id="rId6" Type="http://schemas.openxmlformats.org/officeDocument/2006/relationships/hyperlink" Target="https://gist.github.com/PurpleBooth/109311bb0361f32d87a2" TargetMode="External"/><Relationship Id="rId7" Type="http://schemas.openxmlformats.org/officeDocument/2006/relationships/hyperlink" Target="https://robots.thoughtbot.com/how-to-write-a-great-readme" TargetMode="External"/><Relationship Id="rId8" Type="http://schemas.openxmlformats.org/officeDocument/2006/relationships/hyperlink" Target="https://github.com/matiassingers/awesome-readme"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72.xml"/><Relationship Id="rId3" Type="http://schemas.openxmlformats.org/officeDocument/2006/relationships/image" Target="../media/image1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73.xml"/><Relationship Id="rId3" Type="http://schemas.openxmlformats.org/officeDocument/2006/relationships/image" Target="../media/image115.jpg"/><Relationship Id="rId4" Type="http://schemas.openxmlformats.org/officeDocument/2006/relationships/image" Target="../media/image103.png"/><Relationship Id="rId9" Type="http://schemas.openxmlformats.org/officeDocument/2006/relationships/image" Target="../media/image101.png"/><Relationship Id="rId5" Type="http://schemas.openxmlformats.org/officeDocument/2006/relationships/image" Target="../media/image93.png"/><Relationship Id="rId6" Type="http://schemas.openxmlformats.org/officeDocument/2006/relationships/image" Target="../media/image90.jpg"/><Relationship Id="rId7" Type="http://schemas.openxmlformats.org/officeDocument/2006/relationships/image" Target="../media/image86.png"/><Relationship Id="rId8" Type="http://schemas.openxmlformats.org/officeDocument/2006/relationships/image" Target="../media/image97.png"/><Relationship Id="rId11" Type="http://schemas.openxmlformats.org/officeDocument/2006/relationships/image" Target="../media/image99.png"/><Relationship Id="rId10" Type="http://schemas.openxmlformats.org/officeDocument/2006/relationships/image" Target="../media/image1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5.xml"/><Relationship Id="rId3" Type="http://schemas.openxmlformats.org/officeDocument/2006/relationships/hyperlink" Target="https://the-turing-way.netlify.app/project-design/project-repo/project-repo-readme.html"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6.xml"/><Relationship Id="rId3" Type="http://schemas.openxmlformats.org/officeDocument/2006/relationships/image" Target="../media/image91.png"/><Relationship Id="rId4" Type="http://schemas.openxmlformats.org/officeDocument/2006/relationships/image" Target="../media/image84.png"/><Relationship Id="rId5" Type="http://schemas.openxmlformats.org/officeDocument/2006/relationships/image" Target="../media/image10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7.xml"/><Relationship Id="rId3" Type="http://schemas.openxmlformats.org/officeDocument/2006/relationships/hyperlink" Target="https://github.com/alan-turing-institute/the-turing-way/blob/master/README.md" TargetMode="External"/><Relationship Id="rId4" Type="http://schemas.openxmlformats.org/officeDocument/2006/relationships/hyperlink" Target="https://github.com/alan-turing-institute/the-turing-way/blob/master/README.md" TargetMode="External"/><Relationship Id="rId5" Type="http://schemas.openxmlformats.org/officeDocument/2006/relationships/hyperlink" Target="https://github.com/open-life-science/open-life-science.github.io/blob/master/README.md" TargetMode="External"/><Relationship Id="rId6" Type="http://schemas.openxmlformats.org/officeDocument/2006/relationships/hyperlink" Target="https://gist.github.com/PurpleBooth/109311bb0361f32d87a2" TargetMode="External"/><Relationship Id="rId7" Type="http://schemas.openxmlformats.org/officeDocument/2006/relationships/hyperlink" Target="https://robots.thoughtbot.com/how-to-write-a-great-readme" TargetMode="External"/><Relationship Id="rId8" Type="http://schemas.openxmlformats.org/officeDocument/2006/relationships/hyperlink" Target="https://github.com/matiassingers/awesome-readme"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8.xml"/><Relationship Id="rId3" Type="http://schemas.openxmlformats.org/officeDocument/2006/relationships/hyperlink" Target="https://the-turing-way.netlify.app/project-design/project-repo/project-repo-readme.html"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9.xml"/><Relationship Id="rId3" Type="http://schemas.openxmlformats.org/officeDocument/2006/relationships/image" Target="../media/image14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80.xml"/><Relationship Id="rId3" Type="http://schemas.openxmlformats.org/officeDocument/2006/relationships/image" Target="../media/image124.png"/><Relationship Id="rId4" Type="http://schemas.openxmlformats.org/officeDocument/2006/relationships/hyperlink" Target="https://raw.githubusercontent.com/ha0ye/CW21-README-tips/main/template_README.md" TargetMode="External"/><Relationship Id="rId5" Type="http://schemas.openxmlformats.org/officeDocument/2006/relationships/hyperlink" Target="https://github.com/alan-turing-institute/reproducible-project-template"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81.xml"/><Relationship Id="rId3" Type="http://schemas.openxmlformats.org/officeDocument/2006/relationships/image" Target="../media/image85.png"/><Relationship Id="rId4" Type="http://schemas.openxmlformats.org/officeDocument/2006/relationships/image" Target="../media/image100.png"/><Relationship Id="rId5" Type="http://schemas.openxmlformats.org/officeDocument/2006/relationships/image" Target="../media/image117.png"/><Relationship Id="rId6" Type="http://schemas.openxmlformats.org/officeDocument/2006/relationships/image" Target="../media/image116.png"/><Relationship Id="rId7" Type="http://schemas.openxmlformats.org/officeDocument/2006/relationships/image" Target="../media/image10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hyperlink" Target="https://the-turing-way.netlify.app/reproducible-research/licensing.html"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hyperlink" Target="http://opensource.org/definition" TargetMode="External"/><Relationship Id="rId4" Type="http://schemas.openxmlformats.org/officeDocument/2006/relationships/image" Target="../media/image113.png"/><Relationship Id="rId5" Type="http://schemas.openxmlformats.org/officeDocument/2006/relationships/image" Target="../media/image107.png"/><Relationship Id="rId6" Type="http://schemas.openxmlformats.org/officeDocument/2006/relationships/image" Target="../media/image11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10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15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10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4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10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the-turing-way.netlify.app/reproducible-research/licensing/licensing-data.html" TargetMode="External"/><Relationship Id="rId4" Type="http://schemas.openxmlformats.org/officeDocument/2006/relationships/image" Target="../media/image11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118.png"/><Relationship Id="rId4" Type="http://schemas.openxmlformats.org/officeDocument/2006/relationships/hyperlink" Target="https://the-turing-way.netlify.app/reproducible-research/licensing/licensing-ml.html"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10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12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91.png"/><Relationship Id="rId4" Type="http://schemas.openxmlformats.org/officeDocument/2006/relationships/image" Target="../media/image8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114.gi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hyperlink" Target="https://the-turing-way.netlify.app/reproducible-research/licensing.html" TargetMode="External"/><Relationship Id="rId4" Type="http://schemas.openxmlformats.org/officeDocument/2006/relationships/hyperlink" Target="https://the-turing-way.netlify.app/reproducible-research/licensing.html" TargetMode="External"/><Relationship Id="rId9" Type="http://schemas.openxmlformats.org/officeDocument/2006/relationships/hyperlink" Target="https://creativecommons.org/choose/" TargetMode="External"/><Relationship Id="rId5" Type="http://schemas.openxmlformats.org/officeDocument/2006/relationships/hyperlink" Target="https://opensource.org/definition" TargetMode="External"/><Relationship Id="rId6" Type="http://schemas.openxmlformats.org/officeDocument/2006/relationships/hyperlink" Target="https://producingoss.com/en/legal.html" TargetMode="External"/><Relationship Id="rId7" Type="http://schemas.openxmlformats.org/officeDocument/2006/relationships/hyperlink" Target="https://opensource.guide" TargetMode="External"/><Relationship Id="rId8" Type="http://schemas.openxmlformats.org/officeDocument/2006/relationships/hyperlink" Target="https://choosealicense.com/"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12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12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12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hyperlink" Target="https://github.com/malvikasharan/2022-03-project-example" TargetMode="External"/><Relationship Id="rId4" Type="http://schemas.openxmlformats.org/officeDocument/2006/relationships/image" Target="../media/image10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hyperlink" Target="https://guides.github.com/activities/citable-code/" TargetMode="External"/><Relationship Id="rId4" Type="http://schemas.openxmlformats.org/officeDocument/2006/relationships/image" Target="../media/image119.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04.xml"/><Relationship Id="rId3" Type="http://schemas.openxmlformats.org/officeDocument/2006/relationships/image" Target="../media/image131.png"/><Relationship Id="rId4" Type="http://schemas.openxmlformats.org/officeDocument/2006/relationships/image" Target="../media/image125.png"/><Relationship Id="rId5" Type="http://schemas.openxmlformats.org/officeDocument/2006/relationships/image" Target="../media/image126.png"/><Relationship Id="rId6" Type="http://schemas.openxmlformats.org/officeDocument/2006/relationships/image" Target="../media/image128.png"/><Relationship Id="rId7" Type="http://schemas.openxmlformats.org/officeDocument/2006/relationships/image" Target="../media/image130.png"/><Relationship Id="rId8" Type="http://schemas.openxmlformats.org/officeDocument/2006/relationships/image" Target="../media/image12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05.xml"/><Relationship Id="rId3" Type="http://schemas.openxmlformats.org/officeDocument/2006/relationships/image" Target="../media/image135.png"/><Relationship Id="rId4" Type="http://schemas.openxmlformats.org/officeDocument/2006/relationships/image" Target="../media/image151.png"/><Relationship Id="rId9" Type="http://schemas.openxmlformats.org/officeDocument/2006/relationships/image" Target="../media/image142.png"/><Relationship Id="rId5" Type="http://schemas.openxmlformats.org/officeDocument/2006/relationships/image" Target="../media/image132.png"/><Relationship Id="rId6" Type="http://schemas.openxmlformats.org/officeDocument/2006/relationships/image" Target="../media/image169.png"/><Relationship Id="rId7" Type="http://schemas.openxmlformats.org/officeDocument/2006/relationships/image" Target="../media/image144.png"/><Relationship Id="rId8" Type="http://schemas.openxmlformats.org/officeDocument/2006/relationships/image" Target="../media/image138.png"/><Relationship Id="rId11" Type="http://schemas.openxmlformats.org/officeDocument/2006/relationships/image" Target="../media/image137.png"/><Relationship Id="rId10" Type="http://schemas.openxmlformats.org/officeDocument/2006/relationships/image" Target="../media/image152.png"/><Relationship Id="rId12" Type="http://schemas.openxmlformats.org/officeDocument/2006/relationships/hyperlink" Target="https://guides.github.com/activities/citable-code/"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06.xml"/><Relationship Id="rId3" Type="http://schemas.openxmlformats.org/officeDocument/2006/relationships/image" Target="../media/image14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08.xml"/><Relationship Id="rId3" Type="http://schemas.openxmlformats.org/officeDocument/2006/relationships/hyperlink" Target="https://the-turing-way.netlify.app/reproducible-research/overview/overview-definitions.html" TargetMode="External"/><Relationship Id="rId4" Type="http://schemas.openxmlformats.org/officeDocument/2006/relationships/image" Target="../media/image13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10.xml"/><Relationship Id="rId3" Type="http://schemas.openxmlformats.org/officeDocument/2006/relationships/image" Target="../media/image149.gi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11.xml"/><Relationship Id="rId3" Type="http://schemas.openxmlformats.org/officeDocument/2006/relationships/image" Target="../media/image133.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12.xml"/><Relationship Id="rId3" Type="http://schemas.openxmlformats.org/officeDocument/2006/relationships/image" Target="../media/image133.jpg"/><Relationship Id="rId4" Type="http://schemas.openxmlformats.org/officeDocument/2006/relationships/image" Target="../media/image139.gi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3.xml"/><Relationship Id="rId3" Type="http://schemas.openxmlformats.org/officeDocument/2006/relationships/hyperlink" Target="https://the-turing-way.netlify.app/reproducible-research/renv.html"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4.xml"/><Relationship Id="rId3" Type="http://schemas.openxmlformats.org/officeDocument/2006/relationships/hyperlink" Target="https://the-turing-way.netlify.app/reproducible-research/renv.html"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5.xml"/><Relationship Id="rId3" Type="http://schemas.openxmlformats.org/officeDocument/2006/relationships/hyperlink" Target="https://the-turing-way.netlify.app/reproducible-research/renv.html"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7.xml"/><Relationship Id="rId3" Type="http://schemas.openxmlformats.org/officeDocument/2006/relationships/hyperlink" Target="https://discourse.jupyter.org/t/about-the-binder-category/200" TargetMode="External"/><Relationship Id="rId4" Type="http://schemas.openxmlformats.org/officeDocument/2006/relationships/image" Target="../media/image13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118.xml"/><Relationship Id="rId3" Type="http://schemas.openxmlformats.org/officeDocument/2006/relationships/image" Target="../media/image148.jpg"/><Relationship Id="rId4" Type="http://schemas.openxmlformats.org/officeDocument/2006/relationships/hyperlink" Target="https://twitter.com/mybinderteam/status/1082556317842264064"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9.xml"/><Relationship Id="rId3" Type="http://schemas.openxmlformats.org/officeDocument/2006/relationships/hyperlink" Target="https://github.com/alan-turing-institute/the-turing-way/blob/main/workshops/boost-research-reproducibility-binder/workshop-presentations/zero-to-binder-python.md" TargetMode="External"/><Relationship Id="rId4" Type="http://schemas.openxmlformats.org/officeDocument/2006/relationships/hyperlink" Target="https://github.com/alan-turing-institute/the-turing-way/blob/main/workshops/boost-research-reproducibility-binder/workshop-presentations/zero-to-binder-r.md"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20.xml"/><Relationship Id="rId3" Type="http://schemas.openxmlformats.org/officeDocument/2006/relationships/image" Target="../media/image15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1.xml"/><Relationship Id="rId3" Type="http://schemas.openxmlformats.org/officeDocument/2006/relationships/image" Target="../media/image14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2.xml"/><Relationship Id="rId3" Type="http://schemas.openxmlformats.org/officeDocument/2006/relationships/image" Target="../media/image15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3.xml"/><Relationship Id="rId3" Type="http://schemas.openxmlformats.org/officeDocument/2006/relationships/image" Target="../media/image146.jpg"/><Relationship Id="rId4" Type="http://schemas.openxmlformats.org/officeDocument/2006/relationships/hyperlink" Target="https://doi.org/10.5281/zenodo.6784277"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5.xml"/><Relationship Id="rId3" Type="http://schemas.openxmlformats.org/officeDocument/2006/relationships/image" Target="../media/image147.png"/><Relationship Id="rId4" Type="http://schemas.openxmlformats.org/officeDocument/2006/relationships/image" Target="../media/image153.png"/><Relationship Id="rId5" Type="http://schemas.openxmlformats.org/officeDocument/2006/relationships/image" Target="../media/image155.png"/><Relationship Id="rId6" Type="http://schemas.openxmlformats.org/officeDocument/2006/relationships/image" Target="../media/image163.png"/><Relationship Id="rId7" Type="http://schemas.openxmlformats.org/officeDocument/2006/relationships/image" Target="../media/image154.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6.xml"/><Relationship Id="rId3" Type="http://schemas.openxmlformats.org/officeDocument/2006/relationships/hyperlink" Target="https://doi.org/10.48530/isoarch.2021.011" TargetMode="External"/><Relationship Id="rId4" Type="http://schemas.openxmlformats.org/officeDocument/2006/relationships/hyperlink" Target="https://doi.org/10.1016/j.dib.2021.107375" TargetMode="External"/><Relationship Id="rId5" Type="http://schemas.openxmlformats.org/officeDocument/2006/relationships/hyperlink" Target="https://doi.org/10.5281/zenodo.5150521" TargetMode="External"/><Relationship Id="rId6" Type="http://schemas.openxmlformats.org/officeDocument/2006/relationships/image" Target="../media/image156.png"/><Relationship Id="rId7" Type="http://schemas.openxmlformats.org/officeDocument/2006/relationships/image" Target="../media/image15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7.xml"/><Relationship Id="rId3" Type="http://schemas.openxmlformats.org/officeDocument/2006/relationships/image" Target="../media/image170.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9.xml"/><Relationship Id="rId3" Type="http://schemas.openxmlformats.org/officeDocument/2006/relationships/image" Target="../media/image16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0.xml"/><Relationship Id="rId3" Type="http://schemas.openxmlformats.org/officeDocument/2006/relationships/image" Target="../media/image165.png"/><Relationship Id="rId4" Type="http://schemas.openxmlformats.org/officeDocument/2006/relationships/image" Target="../media/image16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1.xml"/><Relationship Id="rId3" Type="http://schemas.openxmlformats.org/officeDocument/2006/relationships/hyperlink" Target="https://miro.com/app/board/uXjVONTviD8=/?share_link_id=872992321145" TargetMode="External"/><Relationship Id="rId4" Type="http://schemas.openxmlformats.org/officeDocument/2006/relationships/image" Target="../media/image191.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2.xml"/><Relationship Id="rId3" Type="http://schemas.openxmlformats.org/officeDocument/2006/relationships/image" Target="../media/image164.png"/><Relationship Id="rId4" Type="http://schemas.openxmlformats.org/officeDocument/2006/relationships/image" Target="../media/image160.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3.xml"/><Relationship Id="rId3" Type="http://schemas.openxmlformats.org/officeDocument/2006/relationships/image" Target="../media/image168.png"/><Relationship Id="rId4" Type="http://schemas.openxmlformats.org/officeDocument/2006/relationships/image" Target="../media/image166.png"/><Relationship Id="rId5" Type="http://schemas.openxmlformats.org/officeDocument/2006/relationships/image" Target="../media/image162.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4.xml"/><Relationship Id="rId3" Type="http://schemas.openxmlformats.org/officeDocument/2006/relationships/image" Target="../media/image192.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5.xml"/><Relationship Id="rId3" Type="http://schemas.openxmlformats.org/officeDocument/2006/relationships/hyperlink" Target="https://very-good-science.github.io/our-handbook/guide/what-is-our-handbook.html" TargetMode="External"/><Relationship Id="rId4" Type="http://schemas.openxmlformats.org/officeDocument/2006/relationships/image" Target="../media/image190.png"/><Relationship Id="rId5" Type="http://schemas.openxmlformats.org/officeDocument/2006/relationships/image" Target="../media/image188.png"/><Relationship Id="rId6" Type="http://schemas.openxmlformats.org/officeDocument/2006/relationships/hyperlink" Target="https://report.opensustain.tech/chapters/index.html"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6.xml"/><Relationship Id="rId3" Type="http://schemas.openxmlformats.org/officeDocument/2006/relationships/image" Target="../media/image172.png"/><Relationship Id="rId4" Type="http://schemas.openxmlformats.org/officeDocument/2006/relationships/image" Target="../media/image173.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7.xml"/><Relationship Id="rId3" Type="http://schemas.openxmlformats.org/officeDocument/2006/relationships/image" Target="../media/image171.png"/><Relationship Id="rId4" Type="http://schemas.openxmlformats.org/officeDocument/2006/relationships/image" Target="../media/image175.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8.xml"/><Relationship Id="rId3" Type="http://schemas.openxmlformats.org/officeDocument/2006/relationships/image" Target="../media/image193.png"/><Relationship Id="rId4" Type="http://schemas.openxmlformats.org/officeDocument/2006/relationships/image" Target="../media/image18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39.xml"/><Relationship Id="rId3" Type="http://schemas.openxmlformats.org/officeDocument/2006/relationships/image" Target="../media/image185.png"/><Relationship Id="rId4" Type="http://schemas.openxmlformats.org/officeDocument/2006/relationships/image" Target="../media/image18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0.xml"/><Relationship Id="rId3" Type="http://schemas.openxmlformats.org/officeDocument/2006/relationships/image" Target="../media/image187.png"/><Relationship Id="rId4" Type="http://schemas.openxmlformats.org/officeDocument/2006/relationships/image" Target="../media/image176.png"/><Relationship Id="rId5" Type="http://schemas.openxmlformats.org/officeDocument/2006/relationships/image" Target="../media/image174.png"/><Relationship Id="rId6" Type="http://schemas.openxmlformats.org/officeDocument/2006/relationships/image" Target="../media/image178.png"/><Relationship Id="rId7" Type="http://schemas.openxmlformats.org/officeDocument/2006/relationships/image" Target="../media/image177.jpg"/><Relationship Id="rId8" Type="http://schemas.openxmlformats.org/officeDocument/2006/relationships/image" Target="../media/image183.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41.xml"/><Relationship Id="rId3" Type="http://schemas.openxmlformats.org/officeDocument/2006/relationships/image" Target="../media/image186.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42.xml"/><Relationship Id="rId3" Type="http://schemas.openxmlformats.org/officeDocument/2006/relationships/image" Target="../media/image179.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43.xml"/><Relationship Id="rId3" Type="http://schemas.openxmlformats.org/officeDocument/2006/relationships/image" Target="../media/image180.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45.xml"/><Relationship Id="rId3" Type="http://schemas.openxmlformats.org/officeDocument/2006/relationships/hyperlink" Target="https://twitter.com/turingway" TargetMode="External"/><Relationship Id="rId4" Type="http://schemas.openxmlformats.org/officeDocument/2006/relationships/hyperlink" Target="https://doi.org/10.5281/zenodo.3332807" TargetMode="External"/><Relationship Id="rId5" Type="http://schemas.openxmlformats.org/officeDocument/2006/relationships/image" Target="../media/image184.png"/><Relationship Id="rId6"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961" name="Shape 961"/>
        <p:cNvGrpSpPr/>
        <p:nvPr/>
      </p:nvGrpSpPr>
      <p:grpSpPr>
        <a:xfrm>
          <a:off x="0" y="0"/>
          <a:ext cx="0" cy="0"/>
          <a:chOff x="0" y="0"/>
          <a:chExt cx="0" cy="0"/>
        </a:xfrm>
      </p:grpSpPr>
      <p:sp>
        <p:nvSpPr>
          <p:cNvPr id="962" name="Google Shape;962;p169"/>
          <p:cNvSpPr txBox="1"/>
          <p:nvPr>
            <p:ph type="title"/>
          </p:nvPr>
        </p:nvSpPr>
        <p:spPr>
          <a:xfrm>
            <a:off x="277814" y="2343051"/>
            <a:ext cx="4732800" cy="571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i="1" lang="en-GB" sz="2800"/>
              <a:t>The Turing Way </a:t>
            </a:r>
            <a:r>
              <a:rPr lang="en-GB" sz="2800"/>
              <a:t>Workshop: </a:t>
            </a:r>
            <a:r>
              <a:rPr b="0" lang="en-GB" sz="2800"/>
              <a:t>Reproducible, Open and FAIR Research</a:t>
            </a:r>
            <a:endParaRPr sz="2800"/>
          </a:p>
        </p:txBody>
      </p:sp>
      <p:sp>
        <p:nvSpPr>
          <p:cNvPr id="963" name="Google Shape;963;p169"/>
          <p:cNvSpPr txBox="1"/>
          <p:nvPr>
            <p:ph idx="3" type="body"/>
          </p:nvPr>
        </p:nvSpPr>
        <p:spPr>
          <a:xfrm>
            <a:off x="431800" y="4792474"/>
            <a:ext cx="8712300" cy="351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200"/>
              <a:t>@turingway, CC-BY 4.0, The Turing Way, DOI: </a:t>
            </a:r>
            <a:r>
              <a:rPr lang="en-GB" sz="1200"/>
              <a:t>10.5281/zenodo.7684733</a:t>
            </a:r>
            <a:endParaRPr sz="1200">
              <a:solidFill>
                <a:srgbClr val="FFFFFF"/>
              </a:solidFill>
            </a:endParaRPr>
          </a:p>
        </p:txBody>
      </p:sp>
      <p:sp>
        <p:nvSpPr>
          <p:cNvPr id="964" name="Google Shape;964;p169"/>
          <p:cNvSpPr txBox="1"/>
          <p:nvPr/>
        </p:nvSpPr>
        <p:spPr>
          <a:xfrm>
            <a:off x="277825" y="4057650"/>
            <a:ext cx="8235900" cy="66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lang="en-GB" sz="2500">
                <a:solidFill>
                  <a:schemeClr val="lt1"/>
                </a:solidFill>
              </a:rPr>
              <a:t>Emma Karoune, Eirini Zormpa &amp; Anne Lee Steele</a:t>
            </a:r>
            <a:endParaRPr sz="1100"/>
          </a:p>
          <a:p>
            <a:pPr indent="0" lvl="0" marL="0" marR="0" rtl="0" algn="l">
              <a:lnSpc>
                <a:spcPct val="100000"/>
              </a:lnSpc>
              <a:spcBef>
                <a:spcPts val="0"/>
              </a:spcBef>
              <a:spcAft>
                <a:spcPts val="0"/>
              </a:spcAft>
              <a:buClr>
                <a:schemeClr val="lt1"/>
              </a:buClr>
              <a:buSzPts val="2000"/>
              <a:buFont typeface="Arial"/>
              <a:buNone/>
            </a:pPr>
            <a:r>
              <a:rPr b="0" i="0" lang="en-GB" sz="2000" u="none" cap="none" strike="noStrike">
                <a:solidFill>
                  <a:schemeClr val="lt1"/>
                </a:solidFill>
                <a:latin typeface="Arial"/>
                <a:ea typeface="Arial"/>
                <a:cs typeface="Arial"/>
                <a:sym typeface="Arial"/>
              </a:rPr>
              <a:t>Pronouns: she/her/her</a:t>
            </a:r>
            <a:r>
              <a:rPr lang="en-GB" sz="2000">
                <a:solidFill>
                  <a:schemeClr val="lt1"/>
                </a:solidFill>
              </a:rPr>
              <a:t>s</a:t>
            </a:r>
            <a:endParaRPr b="0" i="0" sz="1400" u="none" cap="none" strike="noStrike">
              <a:solidFill>
                <a:schemeClr val="lt1"/>
              </a:solidFill>
              <a:latin typeface="Arial"/>
              <a:ea typeface="Arial"/>
              <a:cs typeface="Arial"/>
              <a:sym typeface="Arial"/>
            </a:endParaRPr>
          </a:p>
        </p:txBody>
      </p:sp>
      <p:pic>
        <p:nvPicPr>
          <p:cNvPr id="965" name="Google Shape;965;p169"/>
          <p:cNvPicPr preferRelativeResize="0"/>
          <p:nvPr/>
        </p:nvPicPr>
        <p:blipFill rotWithShape="1">
          <a:blip r:embed="rId3">
            <a:alphaModFix/>
          </a:blip>
          <a:srcRect b="0" l="0" r="0" t="0"/>
          <a:stretch/>
        </p:blipFill>
        <p:spPr>
          <a:xfrm>
            <a:off x="5779900" y="226326"/>
            <a:ext cx="2884951" cy="3365600"/>
          </a:xfrm>
          <a:prstGeom prst="rect">
            <a:avLst/>
          </a:prstGeom>
          <a:noFill/>
          <a:ln>
            <a:noFill/>
          </a:ln>
        </p:spPr>
      </p:pic>
      <p:sp>
        <p:nvSpPr>
          <p:cNvPr id="966" name="Google Shape;966;p169"/>
          <p:cNvSpPr txBox="1"/>
          <p:nvPr/>
        </p:nvSpPr>
        <p:spPr>
          <a:xfrm>
            <a:off x="211175" y="3591913"/>
            <a:ext cx="3870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200">
                <a:solidFill>
                  <a:srgbClr val="90CAC4"/>
                </a:solidFill>
              </a:rPr>
              <a:t>Session 1</a:t>
            </a:r>
            <a:endParaRPr b="1" sz="2200">
              <a:solidFill>
                <a:srgbClr val="90CAC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170"/>
          <p:cNvSpPr txBox="1"/>
          <p:nvPr>
            <p:ph type="title"/>
          </p:nvPr>
        </p:nvSpPr>
        <p:spPr>
          <a:xfrm>
            <a:off x="213225" y="184000"/>
            <a:ext cx="2694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600">
                <a:solidFill>
                  <a:schemeClr val="accent4"/>
                </a:solidFill>
                <a:latin typeface="Arial"/>
                <a:ea typeface="Arial"/>
                <a:cs typeface="Arial"/>
                <a:sym typeface="Arial"/>
              </a:rPr>
              <a:t>Emma Karoune</a:t>
            </a:r>
            <a:endParaRPr b="1" sz="2600">
              <a:solidFill>
                <a:schemeClr val="accent4"/>
              </a:solidFill>
              <a:latin typeface="Arial"/>
              <a:ea typeface="Arial"/>
              <a:cs typeface="Arial"/>
              <a:sym typeface="Arial"/>
            </a:endParaRPr>
          </a:p>
        </p:txBody>
      </p:sp>
      <p:sp>
        <p:nvSpPr>
          <p:cNvPr id="972" name="Google Shape;972;p170"/>
          <p:cNvSpPr txBox="1"/>
          <p:nvPr>
            <p:ph idx="1" type="body"/>
          </p:nvPr>
        </p:nvSpPr>
        <p:spPr>
          <a:xfrm>
            <a:off x="109275" y="1062725"/>
            <a:ext cx="6360000" cy="3408600"/>
          </a:xfrm>
          <a:prstGeom prst="rect">
            <a:avLst/>
          </a:prstGeom>
        </p:spPr>
        <p:txBody>
          <a:bodyPr anchorCtr="0" anchor="t" bIns="91425" lIns="91425" spcFirstLastPara="1" rIns="91425" wrap="square" tIns="91425">
            <a:noAutofit/>
          </a:bodyPr>
          <a:lstStyle/>
          <a:p>
            <a:pPr indent="-368935" lvl="0" marL="457200" rtl="0" algn="l">
              <a:lnSpc>
                <a:spcPct val="100000"/>
              </a:lnSpc>
              <a:spcBef>
                <a:spcPts val="0"/>
              </a:spcBef>
              <a:spcAft>
                <a:spcPts val="0"/>
              </a:spcAft>
              <a:buClr>
                <a:srgbClr val="FF00FF"/>
              </a:buClr>
              <a:buSzPts val="2210"/>
              <a:buFont typeface="Arial"/>
              <a:buChar char="●"/>
            </a:pPr>
            <a:r>
              <a:rPr b="1" lang="en-GB" sz="2210">
                <a:solidFill>
                  <a:srgbClr val="FF00FF"/>
                </a:solidFill>
                <a:latin typeface="Arial"/>
                <a:ea typeface="Arial"/>
                <a:cs typeface="Arial"/>
                <a:sym typeface="Arial"/>
              </a:rPr>
              <a:t>Archaeobotanist/Palaeoecologist </a:t>
            </a:r>
            <a:endParaRPr b="1" sz="2210">
              <a:solidFill>
                <a:srgbClr val="FF00FF"/>
              </a:solidFill>
              <a:latin typeface="Arial"/>
              <a:ea typeface="Arial"/>
              <a:cs typeface="Arial"/>
              <a:sym typeface="Arial"/>
            </a:endParaRPr>
          </a:p>
          <a:p>
            <a:pPr indent="-368935" lvl="1" marL="914400" rtl="0" algn="l">
              <a:lnSpc>
                <a:spcPct val="100000"/>
              </a:lnSpc>
              <a:spcBef>
                <a:spcPts val="1200"/>
              </a:spcBef>
              <a:spcAft>
                <a:spcPts val="0"/>
              </a:spcAft>
              <a:buClr>
                <a:schemeClr val="dk1"/>
              </a:buClr>
              <a:buSzPts val="2210"/>
              <a:buFont typeface="Arial"/>
              <a:buChar char="○"/>
            </a:pPr>
            <a:r>
              <a:rPr lang="en-GB" sz="2210">
                <a:solidFill>
                  <a:schemeClr val="dk1"/>
                </a:solidFill>
                <a:latin typeface="Arial"/>
                <a:ea typeface="Arial"/>
                <a:cs typeface="Arial"/>
                <a:sym typeface="Arial"/>
              </a:rPr>
              <a:t>FAIR Phytoliths project</a:t>
            </a:r>
            <a:endParaRPr sz="2210">
              <a:solidFill>
                <a:schemeClr val="dk1"/>
              </a:solidFill>
              <a:latin typeface="Arial"/>
              <a:ea typeface="Arial"/>
              <a:cs typeface="Arial"/>
              <a:sym typeface="Arial"/>
            </a:endParaRPr>
          </a:p>
          <a:p>
            <a:pPr indent="-368935" lvl="1" marL="914400" rtl="0" algn="l">
              <a:lnSpc>
                <a:spcPct val="100000"/>
              </a:lnSpc>
              <a:spcBef>
                <a:spcPts val="0"/>
              </a:spcBef>
              <a:spcAft>
                <a:spcPts val="0"/>
              </a:spcAft>
              <a:buClr>
                <a:schemeClr val="dk1"/>
              </a:buClr>
              <a:buSzPts val="2210"/>
              <a:buFont typeface="Arial"/>
              <a:buChar char="○"/>
            </a:pPr>
            <a:r>
              <a:rPr lang="en-GB" sz="2210">
                <a:solidFill>
                  <a:schemeClr val="dk1"/>
                </a:solidFill>
                <a:latin typeface="Arial"/>
                <a:ea typeface="Arial"/>
                <a:cs typeface="Arial"/>
                <a:sym typeface="Arial"/>
              </a:rPr>
              <a:t>Open reference collections</a:t>
            </a:r>
            <a:endParaRPr sz="2210">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sz="1610">
              <a:solidFill>
                <a:schemeClr val="dk1"/>
              </a:solidFill>
              <a:latin typeface="Arial"/>
              <a:ea typeface="Arial"/>
              <a:cs typeface="Arial"/>
              <a:sym typeface="Arial"/>
            </a:endParaRPr>
          </a:p>
          <a:p>
            <a:pPr indent="-368935" lvl="0" marL="457200" rtl="0" algn="l">
              <a:lnSpc>
                <a:spcPct val="100000"/>
              </a:lnSpc>
              <a:spcBef>
                <a:spcPts val="0"/>
              </a:spcBef>
              <a:spcAft>
                <a:spcPts val="0"/>
              </a:spcAft>
              <a:buClr>
                <a:srgbClr val="FF00FF"/>
              </a:buClr>
              <a:buSzPts val="2210"/>
              <a:buFont typeface="Arial"/>
              <a:buChar char="●"/>
            </a:pPr>
            <a:r>
              <a:rPr b="1" lang="en-GB" sz="2210">
                <a:solidFill>
                  <a:srgbClr val="FF00FF"/>
                </a:solidFill>
                <a:latin typeface="Arial"/>
                <a:ea typeface="Arial"/>
                <a:cs typeface="Arial"/>
                <a:sym typeface="Arial"/>
              </a:rPr>
              <a:t>Open Researcher &amp; Community Manager</a:t>
            </a:r>
            <a:endParaRPr b="1" sz="2210">
              <a:solidFill>
                <a:srgbClr val="FF00FF"/>
              </a:solidFill>
              <a:latin typeface="Arial"/>
              <a:ea typeface="Arial"/>
              <a:cs typeface="Arial"/>
              <a:sym typeface="Arial"/>
            </a:endParaRPr>
          </a:p>
          <a:p>
            <a:pPr indent="-368935" lvl="1" marL="914400" rtl="0" algn="l">
              <a:lnSpc>
                <a:spcPct val="100000"/>
              </a:lnSpc>
              <a:spcBef>
                <a:spcPts val="0"/>
              </a:spcBef>
              <a:spcAft>
                <a:spcPts val="0"/>
              </a:spcAft>
              <a:buClr>
                <a:schemeClr val="dk1"/>
              </a:buClr>
              <a:buSzPts val="2210"/>
              <a:buFont typeface="Arial"/>
              <a:buChar char="○"/>
            </a:pPr>
            <a:r>
              <a:rPr lang="en-GB" sz="2210">
                <a:solidFill>
                  <a:schemeClr val="dk1"/>
                </a:solidFill>
                <a:latin typeface="Arial"/>
                <a:ea typeface="Arial"/>
                <a:cs typeface="Arial"/>
                <a:sym typeface="Arial"/>
              </a:rPr>
              <a:t>Tools, practices and systems programme</a:t>
            </a:r>
            <a:endParaRPr sz="2210">
              <a:solidFill>
                <a:schemeClr val="dk1"/>
              </a:solidFill>
              <a:latin typeface="Arial"/>
              <a:ea typeface="Arial"/>
              <a:cs typeface="Arial"/>
              <a:sym typeface="Arial"/>
            </a:endParaRPr>
          </a:p>
          <a:p>
            <a:pPr indent="-368935" lvl="2" marL="1371600" rtl="0" algn="l">
              <a:lnSpc>
                <a:spcPct val="100000"/>
              </a:lnSpc>
              <a:spcBef>
                <a:spcPts val="0"/>
              </a:spcBef>
              <a:spcAft>
                <a:spcPts val="0"/>
              </a:spcAft>
              <a:buClr>
                <a:schemeClr val="dk1"/>
              </a:buClr>
              <a:buSzPts val="2210"/>
              <a:buFont typeface="Arial"/>
              <a:buChar char="■"/>
            </a:pPr>
            <a:r>
              <a:rPr lang="en-GB" sz="2210" u="sng">
                <a:solidFill>
                  <a:schemeClr val="hlink"/>
                </a:solidFill>
                <a:latin typeface="Arial"/>
                <a:ea typeface="Arial"/>
                <a:cs typeface="Arial"/>
                <a:sym typeface="Arial"/>
                <a:hlinkClick r:id="rId3"/>
              </a:rPr>
              <a:t>Turing Way </a:t>
            </a:r>
            <a:endParaRPr sz="2210">
              <a:solidFill>
                <a:schemeClr val="dk1"/>
              </a:solidFill>
              <a:latin typeface="Arial"/>
              <a:ea typeface="Arial"/>
              <a:cs typeface="Arial"/>
              <a:sym typeface="Arial"/>
            </a:endParaRPr>
          </a:p>
          <a:p>
            <a:pPr indent="-368935" lvl="2" marL="1371600" rtl="0" algn="l">
              <a:lnSpc>
                <a:spcPct val="100000"/>
              </a:lnSpc>
              <a:spcBef>
                <a:spcPts val="0"/>
              </a:spcBef>
              <a:spcAft>
                <a:spcPts val="0"/>
              </a:spcAft>
              <a:buClr>
                <a:schemeClr val="dk1"/>
              </a:buClr>
              <a:buSzPts val="2210"/>
              <a:buFont typeface="Arial"/>
              <a:buChar char="■"/>
            </a:pPr>
            <a:r>
              <a:rPr lang="en-GB" sz="2210">
                <a:solidFill>
                  <a:schemeClr val="dk1"/>
                </a:solidFill>
                <a:latin typeface="Arial"/>
                <a:ea typeface="Arial"/>
                <a:cs typeface="Arial"/>
                <a:sym typeface="Arial"/>
              </a:rPr>
              <a:t>DECOVID/ Turing-RSS Lab</a:t>
            </a:r>
            <a:endParaRPr sz="2210">
              <a:solidFill>
                <a:schemeClr val="dk1"/>
              </a:solidFill>
              <a:latin typeface="Arial"/>
              <a:ea typeface="Arial"/>
              <a:cs typeface="Arial"/>
              <a:sym typeface="Arial"/>
            </a:endParaRPr>
          </a:p>
          <a:p>
            <a:pPr indent="-368935" lvl="1" marL="914400" rtl="0" algn="l">
              <a:lnSpc>
                <a:spcPct val="100000"/>
              </a:lnSpc>
              <a:spcBef>
                <a:spcPts val="0"/>
              </a:spcBef>
              <a:spcAft>
                <a:spcPts val="1200"/>
              </a:spcAft>
              <a:buClr>
                <a:schemeClr val="dk1"/>
              </a:buClr>
              <a:buSzPts val="2210"/>
              <a:buFont typeface="Arial"/>
              <a:buChar char="○"/>
            </a:pPr>
            <a:r>
              <a:rPr lang="en-GB" sz="2210">
                <a:solidFill>
                  <a:schemeClr val="dk1"/>
                </a:solidFill>
                <a:latin typeface="Arial"/>
                <a:ea typeface="Arial"/>
                <a:cs typeface="Arial"/>
                <a:sym typeface="Arial"/>
              </a:rPr>
              <a:t>SSI Fellow/ UK-Elixir FAIR data Fellow </a:t>
            </a:r>
            <a:endParaRPr sz="2210">
              <a:solidFill>
                <a:schemeClr val="dk1"/>
              </a:solidFill>
              <a:latin typeface="Arial"/>
              <a:ea typeface="Arial"/>
              <a:cs typeface="Arial"/>
              <a:sym typeface="Arial"/>
            </a:endParaRPr>
          </a:p>
        </p:txBody>
      </p:sp>
      <p:pic>
        <p:nvPicPr>
          <p:cNvPr id="973" name="Google Shape;973;p170"/>
          <p:cNvPicPr preferRelativeResize="0"/>
          <p:nvPr/>
        </p:nvPicPr>
        <p:blipFill>
          <a:blip r:embed="rId4">
            <a:alphaModFix/>
          </a:blip>
          <a:stretch>
            <a:fillRect/>
          </a:stretch>
        </p:blipFill>
        <p:spPr>
          <a:xfrm>
            <a:off x="141450" y="4476088"/>
            <a:ext cx="1874450" cy="609687"/>
          </a:xfrm>
          <a:prstGeom prst="rect">
            <a:avLst/>
          </a:prstGeom>
          <a:noFill/>
          <a:ln>
            <a:noFill/>
          </a:ln>
        </p:spPr>
      </p:pic>
      <p:pic>
        <p:nvPicPr>
          <p:cNvPr id="974" name="Google Shape;974;p170"/>
          <p:cNvPicPr preferRelativeResize="0"/>
          <p:nvPr/>
        </p:nvPicPr>
        <p:blipFill>
          <a:blip r:embed="rId5">
            <a:alphaModFix/>
          </a:blip>
          <a:stretch>
            <a:fillRect/>
          </a:stretch>
        </p:blipFill>
        <p:spPr>
          <a:xfrm>
            <a:off x="5541500" y="184000"/>
            <a:ext cx="1997050" cy="1016275"/>
          </a:xfrm>
          <a:prstGeom prst="rect">
            <a:avLst/>
          </a:prstGeom>
          <a:noFill/>
          <a:ln>
            <a:noFill/>
          </a:ln>
        </p:spPr>
      </p:pic>
      <p:sp>
        <p:nvSpPr>
          <p:cNvPr id="975" name="Google Shape;975;p170"/>
          <p:cNvSpPr txBox="1"/>
          <p:nvPr/>
        </p:nvSpPr>
        <p:spPr>
          <a:xfrm>
            <a:off x="2094375" y="4639375"/>
            <a:ext cx="3879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chemeClr val="accent5"/>
                </a:solidFill>
              </a:rPr>
              <a:t>Link to Emma’s </a:t>
            </a:r>
            <a:r>
              <a:rPr lang="en-GB" sz="1700" u="sng">
                <a:solidFill>
                  <a:schemeClr val="hlink"/>
                </a:solidFill>
                <a:hlinkClick r:id="rId6"/>
              </a:rPr>
              <a:t>SSI Fellows page</a:t>
            </a:r>
            <a:endParaRPr sz="1700">
              <a:solidFill>
                <a:schemeClr val="accent5"/>
              </a:solidFill>
            </a:endParaRPr>
          </a:p>
        </p:txBody>
      </p:sp>
      <p:pic>
        <p:nvPicPr>
          <p:cNvPr id="976" name="Google Shape;976;p170"/>
          <p:cNvPicPr preferRelativeResize="0"/>
          <p:nvPr/>
        </p:nvPicPr>
        <p:blipFill rotWithShape="1">
          <a:blip r:embed="rId7">
            <a:alphaModFix/>
          </a:blip>
          <a:srcRect b="0" l="0" r="0" t="13194"/>
          <a:stretch/>
        </p:blipFill>
        <p:spPr>
          <a:xfrm>
            <a:off x="7089850" y="2692625"/>
            <a:ext cx="1874450" cy="2169531"/>
          </a:xfrm>
          <a:prstGeom prst="rect">
            <a:avLst/>
          </a:prstGeom>
          <a:noFill/>
          <a:ln>
            <a:noFill/>
          </a:ln>
        </p:spPr>
      </p:pic>
      <p:pic>
        <p:nvPicPr>
          <p:cNvPr id="977" name="Google Shape;977;p170"/>
          <p:cNvPicPr preferRelativeResize="0"/>
          <p:nvPr/>
        </p:nvPicPr>
        <p:blipFill>
          <a:blip r:embed="rId8">
            <a:alphaModFix/>
          </a:blip>
          <a:stretch>
            <a:fillRect/>
          </a:stretch>
        </p:blipFill>
        <p:spPr>
          <a:xfrm>
            <a:off x="2908113" y="230725"/>
            <a:ext cx="2508850" cy="683161"/>
          </a:xfrm>
          <a:prstGeom prst="rect">
            <a:avLst/>
          </a:prstGeom>
          <a:noFill/>
          <a:ln>
            <a:noFill/>
          </a:ln>
        </p:spPr>
      </p:pic>
      <p:pic>
        <p:nvPicPr>
          <p:cNvPr id="978" name="Google Shape;978;p170"/>
          <p:cNvPicPr preferRelativeResize="0"/>
          <p:nvPr/>
        </p:nvPicPr>
        <p:blipFill>
          <a:blip r:embed="rId9">
            <a:alphaModFix/>
          </a:blip>
          <a:stretch>
            <a:fillRect/>
          </a:stretch>
        </p:blipFill>
        <p:spPr>
          <a:xfrm>
            <a:off x="6331895" y="1830724"/>
            <a:ext cx="2632405" cy="683150"/>
          </a:xfrm>
          <a:prstGeom prst="rect">
            <a:avLst/>
          </a:prstGeom>
          <a:noFill/>
          <a:ln>
            <a:noFill/>
          </a:ln>
        </p:spPr>
      </p:pic>
      <p:pic>
        <p:nvPicPr>
          <p:cNvPr id="979" name="Google Shape;979;p170"/>
          <p:cNvPicPr preferRelativeResize="0"/>
          <p:nvPr/>
        </p:nvPicPr>
        <p:blipFill rotWithShape="1">
          <a:blip r:embed="rId10">
            <a:alphaModFix/>
          </a:blip>
          <a:srcRect b="0" l="0" r="0" t="0"/>
          <a:stretch/>
        </p:blipFill>
        <p:spPr>
          <a:xfrm>
            <a:off x="7663100" y="230725"/>
            <a:ext cx="1219925" cy="14231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1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a:t>Eirini</a:t>
            </a:r>
            <a:endParaRPr b="1"/>
          </a:p>
        </p:txBody>
      </p:sp>
      <p:sp>
        <p:nvSpPr>
          <p:cNvPr id="985" name="Google Shape;985;p171"/>
          <p:cNvSpPr txBox="1"/>
          <p:nvPr>
            <p:ph idx="1" type="body"/>
          </p:nvPr>
        </p:nvSpPr>
        <p:spPr>
          <a:xfrm>
            <a:off x="311700" y="1152475"/>
            <a:ext cx="5659500" cy="391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2200">
                <a:solidFill>
                  <a:schemeClr val="dk1"/>
                </a:solidFill>
                <a:latin typeface="Oswald"/>
                <a:ea typeface="Oswald"/>
                <a:cs typeface="Oswald"/>
                <a:sym typeface="Oswald"/>
              </a:rPr>
              <a:t>Community Manager Open Collaboration</a:t>
            </a:r>
            <a:endParaRPr b="1" sz="2200">
              <a:solidFill>
                <a:schemeClr val="dk1"/>
              </a:solidFill>
              <a:latin typeface="Oswald"/>
              <a:ea typeface="Oswald"/>
              <a:cs typeface="Oswald"/>
              <a:sym typeface="Oswald"/>
            </a:endParaRPr>
          </a:p>
          <a:p>
            <a:pPr indent="-355600" lvl="0" marL="457200" rtl="0" algn="l">
              <a:spcBef>
                <a:spcPts val="1200"/>
              </a:spcBef>
              <a:spcAft>
                <a:spcPts val="0"/>
              </a:spcAft>
              <a:buClr>
                <a:schemeClr val="dk1"/>
              </a:buClr>
              <a:buSzPts val="2000"/>
              <a:buFont typeface="Arial"/>
              <a:buChar char="-"/>
            </a:pPr>
            <a:r>
              <a:rPr lang="en-GB" sz="2000">
                <a:solidFill>
                  <a:schemeClr val="dk1"/>
                </a:solidFill>
                <a:latin typeface="Arial"/>
                <a:ea typeface="Arial"/>
                <a:cs typeface="Arial"/>
                <a:sym typeface="Arial"/>
              </a:rPr>
              <a:t>AI for Multiple Long-term Conditions Research Support Facility</a:t>
            </a:r>
            <a:endParaRPr sz="2000">
              <a:solidFill>
                <a:schemeClr val="dk1"/>
              </a:solidFill>
              <a:latin typeface="Arial"/>
              <a:ea typeface="Arial"/>
              <a:cs typeface="Arial"/>
              <a:sym typeface="Arial"/>
            </a:endParaRPr>
          </a:p>
          <a:p>
            <a:pPr indent="-355600" lvl="0" marL="45720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The Turing Way</a:t>
            </a:r>
            <a:endParaRPr sz="2000">
              <a:solidFill>
                <a:schemeClr val="dk1"/>
              </a:solidFill>
              <a:latin typeface="Arial"/>
              <a:ea typeface="Arial"/>
              <a:cs typeface="Arial"/>
              <a:sym typeface="Arial"/>
            </a:endParaRPr>
          </a:p>
          <a:p>
            <a:pPr indent="-355600" lvl="0" marL="45720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The Carpentries</a:t>
            </a:r>
            <a:endParaRPr sz="2000">
              <a:solidFill>
                <a:schemeClr val="dk1"/>
              </a:solidFill>
              <a:latin typeface="Arial"/>
              <a:ea typeface="Arial"/>
              <a:cs typeface="Arial"/>
              <a:sym typeface="Arial"/>
            </a:endParaRPr>
          </a:p>
          <a:p>
            <a:pPr indent="-355600" lvl="0" marL="45720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R Ladies</a:t>
            </a:r>
            <a:endParaRPr sz="2000">
              <a:solidFill>
                <a:schemeClr val="dk1"/>
              </a:solidFill>
              <a:latin typeface="Arial"/>
              <a:ea typeface="Arial"/>
              <a:cs typeface="Arial"/>
              <a:sym typeface="Arial"/>
            </a:endParaRPr>
          </a:p>
          <a:p>
            <a:pPr indent="0" lvl="0" marL="0" rtl="0" algn="l">
              <a:spcBef>
                <a:spcPts val="1200"/>
              </a:spcBef>
              <a:spcAft>
                <a:spcPts val="0"/>
              </a:spcAft>
              <a:buNone/>
            </a:pPr>
            <a:r>
              <a:rPr b="1" lang="en-GB" sz="2200">
                <a:solidFill>
                  <a:schemeClr val="dk1"/>
                </a:solidFill>
                <a:latin typeface="Oswald"/>
                <a:ea typeface="Oswald"/>
                <a:cs typeface="Oswald"/>
                <a:sym typeface="Oswald"/>
              </a:rPr>
              <a:t>Background</a:t>
            </a:r>
            <a:endParaRPr b="1" sz="2200">
              <a:solidFill>
                <a:schemeClr val="dk1"/>
              </a:solidFill>
              <a:latin typeface="Oswald"/>
              <a:ea typeface="Oswald"/>
              <a:cs typeface="Oswald"/>
              <a:sym typeface="Oswald"/>
            </a:endParaRPr>
          </a:p>
          <a:p>
            <a:pPr indent="-355600" lvl="0" marL="457200" rtl="0" algn="l">
              <a:spcBef>
                <a:spcPts val="1200"/>
              </a:spcBef>
              <a:spcAft>
                <a:spcPts val="0"/>
              </a:spcAft>
              <a:buClr>
                <a:schemeClr val="dk1"/>
              </a:buClr>
              <a:buSzPts val="2000"/>
              <a:buFont typeface="Arial"/>
              <a:buChar char="-"/>
            </a:pPr>
            <a:r>
              <a:rPr lang="en-GB" sz="2000">
                <a:solidFill>
                  <a:schemeClr val="dk1"/>
                </a:solidFill>
                <a:latin typeface="Arial"/>
                <a:ea typeface="Arial"/>
                <a:cs typeface="Arial"/>
                <a:sym typeface="Arial"/>
              </a:rPr>
              <a:t>PhD in Psycholinguistics</a:t>
            </a:r>
            <a:endParaRPr sz="2000">
              <a:solidFill>
                <a:schemeClr val="dk1"/>
              </a:solidFill>
              <a:latin typeface="Arial"/>
              <a:ea typeface="Arial"/>
              <a:cs typeface="Arial"/>
              <a:sym typeface="Arial"/>
            </a:endParaRPr>
          </a:p>
        </p:txBody>
      </p:sp>
      <p:pic>
        <p:nvPicPr>
          <p:cNvPr id="986" name="Google Shape;986;p171"/>
          <p:cNvPicPr preferRelativeResize="0"/>
          <p:nvPr/>
        </p:nvPicPr>
        <p:blipFill>
          <a:blip r:embed="rId3">
            <a:alphaModFix/>
          </a:blip>
          <a:stretch>
            <a:fillRect/>
          </a:stretch>
        </p:blipFill>
        <p:spPr>
          <a:xfrm>
            <a:off x="5971200" y="1285875"/>
            <a:ext cx="2789550" cy="2789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172"/>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t>Learning Objectives</a:t>
            </a:r>
            <a:endParaRPr/>
          </a:p>
        </p:txBody>
      </p:sp>
      <p:sp>
        <p:nvSpPr>
          <p:cNvPr id="992" name="Google Shape;992;p172"/>
          <p:cNvSpPr txBox="1"/>
          <p:nvPr>
            <p:ph idx="2" type="body"/>
          </p:nvPr>
        </p:nvSpPr>
        <p:spPr>
          <a:xfrm>
            <a:off x="431800" y="1295400"/>
            <a:ext cx="8049900" cy="3351300"/>
          </a:xfrm>
          <a:prstGeom prst="rect">
            <a:avLst/>
          </a:prstGeom>
        </p:spPr>
        <p:txBody>
          <a:bodyPr anchorCtr="0" anchor="t" bIns="0" lIns="0" spcFirstLastPara="1" rIns="0" wrap="square" tIns="0">
            <a:noAutofit/>
          </a:bodyPr>
          <a:lstStyle/>
          <a:p>
            <a:pPr indent="-381000" lvl="0" marL="457200" rtl="0" algn="l">
              <a:lnSpc>
                <a:spcPct val="150000"/>
              </a:lnSpc>
              <a:spcBef>
                <a:spcPts val="0"/>
              </a:spcBef>
              <a:spcAft>
                <a:spcPts val="0"/>
              </a:spcAft>
              <a:buSzPts val="2400"/>
              <a:buChar char="–"/>
            </a:pPr>
            <a:r>
              <a:rPr b="1" lang="en-GB" sz="2400" u="sng"/>
              <a:t>Problem</a:t>
            </a:r>
            <a:r>
              <a:rPr b="1" lang="en-GB" sz="2400"/>
              <a:t>: </a:t>
            </a:r>
            <a:r>
              <a:rPr lang="en-GB" sz="2400"/>
              <a:t>Scientific errors have real world effect</a:t>
            </a:r>
            <a:endParaRPr sz="2400"/>
          </a:p>
          <a:p>
            <a:pPr indent="-381000" lvl="0" marL="457200" rtl="0" algn="l">
              <a:lnSpc>
                <a:spcPct val="150000"/>
              </a:lnSpc>
              <a:spcBef>
                <a:spcPts val="0"/>
              </a:spcBef>
              <a:spcAft>
                <a:spcPts val="0"/>
              </a:spcAft>
              <a:buSzPts val="2400"/>
              <a:buChar char="–"/>
            </a:pPr>
            <a:r>
              <a:rPr lang="en-GB" sz="2400"/>
              <a:t>Define what </a:t>
            </a:r>
            <a:r>
              <a:rPr lang="en-GB" sz="2400">
                <a:solidFill>
                  <a:srgbClr val="2D9586"/>
                </a:solidFill>
              </a:rPr>
              <a:t>reproducible research</a:t>
            </a:r>
            <a:r>
              <a:rPr lang="en-GB" sz="2400"/>
              <a:t> is</a:t>
            </a:r>
            <a:endParaRPr sz="2400"/>
          </a:p>
          <a:p>
            <a:pPr indent="-381000" lvl="0" marL="457200" rtl="0" algn="l">
              <a:lnSpc>
                <a:spcPct val="150000"/>
              </a:lnSpc>
              <a:spcBef>
                <a:spcPts val="0"/>
              </a:spcBef>
              <a:spcAft>
                <a:spcPts val="0"/>
              </a:spcAft>
              <a:buSzPts val="2400"/>
              <a:buChar char="–"/>
            </a:pPr>
            <a:r>
              <a:rPr lang="en-GB" sz="2400"/>
              <a:t>Understand what </a:t>
            </a:r>
            <a:r>
              <a:rPr lang="en-GB" sz="2400">
                <a:solidFill>
                  <a:srgbClr val="2D9586"/>
                </a:solidFill>
              </a:rPr>
              <a:t>open science</a:t>
            </a:r>
            <a:r>
              <a:rPr lang="en-GB" sz="2400"/>
              <a:t> practices are</a:t>
            </a:r>
            <a:endParaRPr sz="2400"/>
          </a:p>
          <a:p>
            <a:pPr indent="-381000" lvl="0" marL="457200" rtl="0" algn="l">
              <a:lnSpc>
                <a:spcPct val="150000"/>
              </a:lnSpc>
              <a:spcBef>
                <a:spcPts val="0"/>
              </a:spcBef>
              <a:spcAft>
                <a:spcPts val="0"/>
              </a:spcAft>
              <a:buSzPts val="2400"/>
              <a:buChar char="–"/>
            </a:pPr>
            <a:r>
              <a:rPr lang="en-GB" sz="2400"/>
              <a:t>Identify </a:t>
            </a:r>
            <a:r>
              <a:rPr lang="en-GB" sz="2400">
                <a:solidFill>
                  <a:srgbClr val="2D9586"/>
                </a:solidFill>
              </a:rPr>
              <a:t>FAIR principles</a:t>
            </a:r>
            <a:r>
              <a:rPr lang="en-GB" sz="2400"/>
              <a:t> for your research</a:t>
            </a:r>
            <a:endParaRPr sz="2400"/>
          </a:p>
          <a:p>
            <a:pPr indent="-381000" lvl="0" marL="457200" rtl="0" algn="l">
              <a:lnSpc>
                <a:spcPct val="150000"/>
              </a:lnSpc>
              <a:spcBef>
                <a:spcPts val="0"/>
              </a:spcBef>
              <a:spcAft>
                <a:spcPts val="0"/>
              </a:spcAft>
              <a:buSzPts val="2400"/>
              <a:buChar char="–"/>
            </a:pPr>
            <a:r>
              <a:rPr lang="en-GB" sz="2400"/>
              <a:t>Differentiate between FAIR and open data/research</a:t>
            </a:r>
            <a:endParaRPr sz="2400"/>
          </a:p>
          <a:p>
            <a:pPr indent="-381000" lvl="0" marL="457200" rtl="0" algn="l">
              <a:lnSpc>
                <a:spcPct val="150000"/>
              </a:lnSpc>
              <a:spcBef>
                <a:spcPts val="0"/>
              </a:spcBef>
              <a:spcAft>
                <a:spcPts val="0"/>
              </a:spcAft>
              <a:buSzPts val="2400"/>
              <a:buChar char="–"/>
            </a:pPr>
            <a:r>
              <a:rPr lang="en-GB" sz="2400"/>
              <a:t>Learn how to </a:t>
            </a:r>
            <a:r>
              <a:rPr lang="en-GB" sz="2400">
                <a:solidFill>
                  <a:srgbClr val="2D9586"/>
                </a:solidFill>
              </a:rPr>
              <a:t>implement a reproducible workflow</a:t>
            </a:r>
            <a:endParaRPr sz="2400">
              <a:solidFill>
                <a:srgbClr val="2D9586"/>
              </a:solidFill>
            </a:endParaRPr>
          </a:p>
        </p:txBody>
      </p:sp>
      <p:sp>
        <p:nvSpPr>
          <p:cNvPr id="993" name="Google Shape;993;p172"/>
          <p:cNvSpPr txBox="1"/>
          <p:nvPr/>
        </p:nvSpPr>
        <p:spPr>
          <a:xfrm>
            <a:off x="1873956" y="4709139"/>
            <a:ext cx="71508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3F3F3F"/>
              </a:buClr>
              <a:buSzPts val="1200"/>
              <a:buFont typeface="Arial"/>
              <a:buNone/>
            </a:pPr>
            <a:r>
              <a:rPr b="0" i="0" lang="en-GB" sz="1200" u="none" cap="none" strike="noStrike">
                <a:solidFill>
                  <a:schemeClr val="lt1"/>
                </a:solidFill>
                <a:latin typeface="Arial"/>
                <a:ea typeface="Arial"/>
                <a:cs typeface="Arial"/>
                <a:sym typeface="Arial"/>
              </a:rPr>
              <a:t>@turingway, CC-BY 4.0, The Turing Way, DOI: </a:t>
            </a:r>
            <a:r>
              <a:rPr lang="en-GB" sz="1200">
                <a:solidFill>
                  <a:schemeClr val="lt1"/>
                </a:solidFill>
              </a:rPr>
              <a:t>10.5281/zenodo.7684733</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73"/>
          <p:cNvSpPr/>
          <p:nvPr>
            <p:ph idx="2" type="pic"/>
          </p:nvPr>
        </p:nvSpPr>
        <p:spPr>
          <a:xfrm>
            <a:off x="5651872" y="0"/>
            <a:ext cx="3493800" cy="4573500"/>
          </a:xfrm>
          <a:prstGeom prst="rect">
            <a:avLst/>
          </a:prstGeom>
          <a:noFill/>
          <a:ln>
            <a:noFill/>
          </a:ln>
        </p:spPr>
      </p:sp>
      <p:sp>
        <p:nvSpPr>
          <p:cNvPr id="1000" name="Google Shape;1000;p173"/>
          <p:cNvSpPr txBox="1"/>
          <p:nvPr>
            <p:ph idx="1" type="body"/>
          </p:nvPr>
        </p:nvSpPr>
        <p:spPr>
          <a:xfrm>
            <a:off x="101600" y="1183800"/>
            <a:ext cx="3522000" cy="2676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a:t>Disclaimer:</a:t>
            </a:r>
            <a:endParaRPr/>
          </a:p>
          <a:p>
            <a:pPr indent="0" lvl="0" marL="0" rtl="0" algn="l">
              <a:lnSpc>
                <a:spcPct val="100000"/>
              </a:lnSpc>
              <a:spcBef>
                <a:spcPts val="0"/>
              </a:spcBef>
              <a:spcAft>
                <a:spcPts val="0"/>
              </a:spcAft>
              <a:buSzPts val="2800"/>
              <a:buNone/>
            </a:pPr>
            <a:r>
              <a:t/>
            </a:r>
            <a:endParaRPr/>
          </a:p>
          <a:p>
            <a:pPr indent="0" lvl="0" marL="0" rtl="0" algn="l">
              <a:lnSpc>
                <a:spcPct val="100000"/>
              </a:lnSpc>
              <a:spcBef>
                <a:spcPts val="0"/>
              </a:spcBef>
              <a:spcAft>
                <a:spcPts val="0"/>
              </a:spcAft>
              <a:buSzPts val="2800"/>
              <a:buNone/>
            </a:pPr>
            <a:r>
              <a:rPr lang="en-GB" sz="2600"/>
              <a:t>You probably already know all about it!</a:t>
            </a:r>
            <a:br>
              <a:rPr lang="en-GB"/>
            </a:br>
            <a:endParaRPr/>
          </a:p>
        </p:txBody>
      </p:sp>
      <p:pic>
        <p:nvPicPr>
          <p:cNvPr id="1001" name="Google Shape;1001;p173"/>
          <p:cNvPicPr preferRelativeResize="0"/>
          <p:nvPr/>
        </p:nvPicPr>
        <p:blipFill rotWithShape="1">
          <a:blip r:embed="rId3">
            <a:alphaModFix/>
          </a:blip>
          <a:srcRect b="0" l="0" r="0" t="0"/>
          <a:stretch/>
        </p:blipFill>
        <p:spPr>
          <a:xfrm>
            <a:off x="3709084" y="-1"/>
            <a:ext cx="5434916" cy="5143501"/>
          </a:xfrm>
          <a:prstGeom prst="rect">
            <a:avLst/>
          </a:prstGeom>
          <a:noFill/>
          <a:ln>
            <a:noFill/>
          </a:ln>
        </p:spPr>
      </p:pic>
      <p:sp>
        <p:nvSpPr>
          <p:cNvPr id="1002" name="Google Shape;1002;p173"/>
          <p:cNvSpPr/>
          <p:nvPr/>
        </p:nvSpPr>
        <p:spPr>
          <a:xfrm>
            <a:off x="0" y="4158088"/>
            <a:ext cx="36237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Kaylee Somerville, The Hidden Power of Intellectual Humility - The Decision Lab. 2020.</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https://thedecisionlab.com/insights/society/the-hidden-power-of-intellectual-humility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07" name="Shape 1007"/>
        <p:cNvGrpSpPr/>
        <p:nvPr/>
      </p:nvGrpSpPr>
      <p:grpSpPr>
        <a:xfrm>
          <a:off x="0" y="0"/>
          <a:ext cx="0" cy="0"/>
          <a:chOff x="0" y="0"/>
          <a:chExt cx="0" cy="0"/>
        </a:xfrm>
      </p:grpSpPr>
      <p:sp>
        <p:nvSpPr>
          <p:cNvPr id="1008" name="Google Shape;1008;p174"/>
          <p:cNvSpPr txBox="1"/>
          <p:nvPr>
            <p:ph type="title"/>
          </p:nvPr>
        </p:nvSpPr>
        <p:spPr>
          <a:xfrm>
            <a:off x="431800" y="1204107"/>
            <a:ext cx="4356000" cy="571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FF9300"/>
              </a:buClr>
              <a:buSzPts val="3778"/>
              <a:buFont typeface="Arial"/>
              <a:buNone/>
            </a:pPr>
            <a:r>
              <a:rPr lang="en-GB" sz="2600">
                <a:solidFill>
                  <a:srgbClr val="2D9586"/>
                </a:solidFill>
              </a:rPr>
              <a:t>Scientific errors have real world effects</a:t>
            </a:r>
            <a:endParaRPr sz="2600">
              <a:solidFill>
                <a:srgbClr val="2D9586"/>
              </a:solidFill>
            </a:endParaRPr>
          </a:p>
        </p:txBody>
      </p:sp>
      <p:sp>
        <p:nvSpPr>
          <p:cNvPr id="1009" name="Google Shape;1009;p174"/>
          <p:cNvSpPr txBox="1"/>
          <p:nvPr>
            <p:ph idx="1" type="body"/>
          </p:nvPr>
        </p:nvSpPr>
        <p:spPr>
          <a:xfrm>
            <a:off x="431800" y="2499170"/>
            <a:ext cx="5220000" cy="1601100"/>
          </a:xfrm>
          <a:prstGeom prst="rect">
            <a:avLst/>
          </a:prstGeom>
          <a:noFill/>
          <a:ln>
            <a:noFill/>
          </a:ln>
        </p:spPr>
        <p:txBody>
          <a:bodyPr anchorCtr="0" anchor="t" bIns="0" lIns="0" spcFirstLastPara="1" rIns="0" wrap="square" tIns="0">
            <a:normAutofit/>
          </a:bodyPr>
          <a:lstStyle/>
          <a:p>
            <a:pPr indent="0" lvl="0" marL="0" rtl="0" algn="l">
              <a:lnSpc>
                <a:spcPct val="125000"/>
              </a:lnSpc>
              <a:spcBef>
                <a:spcPts val="0"/>
              </a:spcBef>
              <a:spcAft>
                <a:spcPts val="0"/>
              </a:spcAft>
              <a:buClr>
                <a:schemeClr val="lt1"/>
              </a:buClr>
              <a:buSzPts val="2400"/>
              <a:buNone/>
            </a:pPr>
            <a:r>
              <a:rPr i="1" lang="en-GB" sz="2400"/>
              <a:t>Researchers have an obligation to consider the ethical standards (right actions) and their impact on society.</a:t>
            </a:r>
            <a:endParaRPr/>
          </a:p>
        </p:txBody>
      </p:sp>
      <p:sp>
        <p:nvSpPr>
          <p:cNvPr id="1010" name="Google Shape;1010;p174"/>
          <p:cNvSpPr txBox="1"/>
          <p:nvPr>
            <p:ph idx="4294967295" type="body"/>
          </p:nvPr>
        </p:nvSpPr>
        <p:spPr>
          <a:xfrm>
            <a:off x="0" y="4279900"/>
            <a:ext cx="91440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200">
                <a:solidFill>
                  <a:schemeClr val="lt1"/>
                </a:solidFill>
              </a:rPr>
              <a:t>CC-BY 4.0, https://the-turing-way.netlify.app/ethical-research/ethical-research.html, DOI: </a:t>
            </a:r>
            <a:r>
              <a:rPr lang="en-GB" sz="1200">
                <a:solidFill>
                  <a:schemeClr val="lt1"/>
                </a:solidFill>
              </a:rPr>
              <a:t>10.5281/zenodo.7684733</a:t>
            </a:r>
            <a:endParaRPr sz="1200">
              <a:solidFill>
                <a:schemeClr val="lt1"/>
              </a:solidFill>
            </a:endParaRPr>
          </a:p>
        </p:txBody>
      </p:sp>
      <p:pic>
        <p:nvPicPr>
          <p:cNvPr descr="An illustration of a wooden judge hammer labeled with law is hitting a plank labeled with ethics with a quotation &quot;consider necessary restriction around sharing different types of data&quot;" id="1011" name="Google Shape;1011;p174"/>
          <p:cNvPicPr preferRelativeResize="0"/>
          <p:nvPr/>
        </p:nvPicPr>
        <p:blipFill rotWithShape="1">
          <a:blip r:embed="rId3">
            <a:alphaModFix/>
          </a:blip>
          <a:srcRect b="-20904" l="0" r="0" t="0"/>
          <a:stretch/>
        </p:blipFill>
        <p:spPr>
          <a:xfrm>
            <a:off x="5651872" y="10"/>
            <a:ext cx="3491115" cy="4573587"/>
          </a:xfrm>
          <a:custGeom>
            <a:rect b="b" l="l" r="r" t="t"/>
            <a:pathLst>
              <a:path extrusionOk="0" h="4573587" w="3608388">
                <a:moveTo>
                  <a:pt x="1682750" y="0"/>
                </a:moveTo>
                <a:lnTo>
                  <a:pt x="3606800" y="0"/>
                </a:lnTo>
                <a:cubicBezTo>
                  <a:pt x="3608917" y="1365779"/>
                  <a:pt x="3606271" y="3207808"/>
                  <a:pt x="3608388" y="4573587"/>
                </a:cubicBezTo>
                <a:lnTo>
                  <a:pt x="0" y="2014537"/>
                </a:lnTo>
                <a:lnTo>
                  <a:pt x="1682750" y="0"/>
                </a:lnTo>
                <a:close/>
              </a:path>
            </a:pathLst>
          </a:custGeom>
          <a:solidFill>
            <a:srgbClr val="FFFFFF"/>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16" name="Shape 1016"/>
        <p:cNvGrpSpPr/>
        <p:nvPr/>
      </p:nvGrpSpPr>
      <p:grpSpPr>
        <a:xfrm>
          <a:off x="0" y="0"/>
          <a:ext cx="0" cy="0"/>
          <a:chOff x="0" y="0"/>
          <a:chExt cx="0" cy="0"/>
        </a:xfrm>
      </p:grpSpPr>
      <p:sp>
        <p:nvSpPr>
          <p:cNvPr id="1017" name="Google Shape;1017;p175"/>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3400"/>
              <a:buNone/>
            </a:pPr>
            <a:r>
              <a:rPr lang="en-GB" sz="2600"/>
              <a:t>Scientific errors have real world effects</a:t>
            </a:r>
            <a:endParaRPr sz="2600"/>
          </a:p>
        </p:txBody>
      </p:sp>
      <p:pic>
        <p:nvPicPr>
          <p:cNvPr id="1018" name="Google Shape;1018;p175"/>
          <p:cNvPicPr preferRelativeResize="0"/>
          <p:nvPr/>
        </p:nvPicPr>
        <p:blipFill rotWithShape="1">
          <a:blip r:embed="rId3">
            <a:alphaModFix/>
          </a:blip>
          <a:srcRect b="0" l="0" r="0" t="0"/>
          <a:stretch/>
        </p:blipFill>
        <p:spPr>
          <a:xfrm>
            <a:off x="589500" y="969025"/>
            <a:ext cx="3350200" cy="3310675"/>
          </a:xfrm>
          <a:prstGeom prst="rect">
            <a:avLst/>
          </a:prstGeom>
          <a:noFill/>
          <a:ln>
            <a:noFill/>
          </a:ln>
        </p:spPr>
      </p:pic>
      <p:sp>
        <p:nvSpPr>
          <p:cNvPr id="1019" name="Google Shape;1019;p175"/>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https://statmodeling.stat.columbia.edu/2013/04/16/memo-to-reinhart-and-rogoff-i-think-its-best-to-admit-your-errors-and-go-on-from-there</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https://www.bbc.co.uk/news/magazine-22223190</a:t>
            </a:r>
            <a:endParaRPr/>
          </a:p>
        </p:txBody>
      </p:sp>
      <p:pic>
        <p:nvPicPr>
          <p:cNvPr id="1020" name="Google Shape;1020;p175"/>
          <p:cNvPicPr preferRelativeResize="0"/>
          <p:nvPr/>
        </p:nvPicPr>
        <p:blipFill rotWithShape="1">
          <a:blip r:embed="rId4">
            <a:alphaModFix/>
          </a:blip>
          <a:srcRect b="0" l="0" r="0" t="0"/>
          <a:stretch/>
        </p:blipFill>
        <p:spPr>
          <a:xfrm>
            <a:off x="4964426" y="921026"/>
            <a:ext cx="3003099" cy="3358725"/>
          </a:xfrm>
          <a:prstGeom prst="rect">
            <a:avLst/>
          </a:prstGeom>
          <a:noFill/>
          <a:ln>
            <a:noFill/>
          </a:ln>
        </p:spPr>
      </p:pic>
      <p:sp>
        <p:nvSpPr>
          <p:cNvPr id="1021" name="Google Shape;1021;p175"/>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26" name="Shape 1026"/>
        <p:cNvGrpSpPr/>
        <p:nvPr/>
      </p:nvGrpSpPr>
      <p:grpSpPr>
        <a:xfrm>
          <a:off x="0" y="0"/>
          <a:ext cx="0" cy="0"/>
          <a:chOff x="0" y="0"/>
          <a:chExt cx="0" cy="0"/>
        </a:xfrm>
      </p:grpSpPr>
      <p:sp>
        <p:nvSpPr>
          <p:cNvPr id="1027" name="Google Shape;1027;p176"/>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3400"/>
              <a:buNone/>
            </a:pPr>
            <a:r>
              <a:rPr lang="en-GB" sz="2600"/>
              <a:t>Scientific errors have real world effects</a:t>
            </a:r>
            <a:endParaRPr sz="2600"/>
          </a:p>
        </p:txBody>
      </p:sp>
      <p:sp>
        <p:nvSpPr>
          <p:cNvPr id="1028" name="Google Shape;1028;p176"/>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https://www.gapminder.org/, Rosling, H., Rönnlund, A. R., &amp; Rosling, O. (2018). Factfulness: Ten Reasons We're Wrong About the World--and Why Things Are Better Than You Think. ‏https://www.bbc.co.uk/news/magazine-22223190</a:t>
            </a:r>
            <a:endParaRPr/>
          </a:p>
        </p:txBody>
      </p:sp>
      <p:sp>
        <p:nvSpPr>
          <p:cNvPr id="1029" name="Google Shape;1029;p176"/>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
        <p:nvSpPr>
          <p:cNvPr id="1030" name="Google Shape;1030;p176"/>
          <p:cNvSpPr/>
          <p:nvPr/>
        </p:nvSpPr>
        <p:spPr>
          <a:xfrm>
            <a:off x="431800" y="1274119"/>
            <a:ext cx="4572000" cy="25953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t/>
            </a:r>
            <a:endParaRPr sz="500">
              <a:solidFill>
                <a:schemeClr val="lt1"/>
              </a:solidFill>
              <a:latin typeface="Arial"/>
              <a:ea typeface="Arial"/>
              <a:cs typeface="Arial"/>
              <a:sym typeface="Arial"/>
            </a:endParaRPr>
          </a:p>
          <a:p>
            <a:pPr indent="0" lvl="0" marL="0" marR="0" rtl="0" algn="l">
              <a:lnSpc>
                <a:spcPct val="120000"/>
              </a:lnSpc>
              <a:spcBef>
                <a:spcPts val="0"/>
              </a:spcBef>
              <a:spcAft>
                <a:spcPts val="0"/>
              </a:spcAft>
              <a:buNone/>
            </a:pPr>
            <a:r>
              <a:rPr lang="en-GB" sz="1800">
                <a:solidFill>
                  <a:schemeClr val="lt1"/>
                </a:solidFill>
                <a:latin typeface="Arial"/>
                <a:ea typeface="Arial"/>
                <a:cs typeface="Arial"/>
                <a:sym typeface="Arial"/>
              </a:rPr>
              <a:t>“We will redouble our efforts to avoid such errors in the future …” - Auth</a:t>
            </a:r>
            <a:r>
              <a:rPr lang="en-GB" sz="1800">
                <a:solidFill>
                  <a:schemeClr val="lt1"/>
                </a:solidFill>
              </a:rPr>
              <a:t>ors</a:t>
            </a:r>
            <a:endParaRPr/>
          </a:p>
          <a:p>
            <a:pPr indent="0" lvl="0" marL="0" marR="0" rtl="0" algn="l">
              <a:lnSpc>
                <a:spcPct val="120000"/>
              </a:lnSpc>
              <a:spcBef>
                <a:spcPts val="0"/>
              </a:spcBef>
              <a:spcAft>
                <a:spcPts val="0"/>
              </a:spcAft>
              <a:buNone/>
            </a:pPr>
            <a:r>
              <a:t/>
            </a:r>
            <a:endParaRPr sz="1800">
              <a:solidFill>
                <a:schemeClr val="lt1"/>
              </a:solidFill>
              <a:latin typeface="Arial"/>
              <a:ea typeface="Arial"/>
              <a:cs typeface="Arial"/>
              <a:sym typeface="Arial"/>
            </a:endParaRPr>
          </a:p>
          <a:p>
            <a:pPr indent="0" lvl="0" marL="0" marR="0" rtl="0" algn="l">
              <a:lnSpc>
                <a:spcPct val="120000"/>
              </a:lnSpc>
              <a:spcBef>
                <a:spcPts val="0"/>
              </a:spcBef>
              <a:spcAft>
                <a:spcPts val="0"/>
              </a:spcAft>
              <a:buNone/>
            </a:pPr>
            <a:r>
              <a:rPr lang="en-GB" sz="1800">
                <a:solidFill>
                  <a:schemeClr val="lt1"/>
                </a:solidFill>
                <a:latin typeface="Arial"/>
                <a:ea typeface="Arial"/>
                <a:cs typeface="Arial"/>
                <a:sym typeface="Arial"/>
              </a:rPr>
              <a:t>“mistaken way to examine (country specific) data provides an intellectual rationalisation for things that affect how people think about the world.” </a:t>
            </a:r>
            <a:br>
              <a:rPr lang="en-GB" sz="1800">
                <a:solidFill>
                  <a:schemeClr val="lt1"/>
                </a:solidFill>
                <a:latin typeface="Arial"/>
                <a:ea typeface="Arial"/>
                <a:cs typeface="Arial"/>
                <a:sym typeface="Arial"/>
              </a:rPr>
            </a:br>
            <a:r>
              <a:rPr lang="en-GB" sz="1800">
                <a:solidFill>
                  <a:schemeClr val="lt1"/>
                </a:solidFill>
                <a:latin typeface="Arial"/>
                <a:ea typeface="Arial"/>
                <a:cs typeface="Arial"/>
                <a:sym typeface="Arial"/>
              </a:rPr>
              <a:t>- Daniel Hamermesh</a:t>
            </a:r>
            <a:endParaRPr/>
          </a:p>
          <a:p>
            <a:pPr indent="0" lvl="0" marL="0" marR="0" rtl="0" algn="l">
              <a:lnSpc>
                <a:spcPct val="120000"/>
              </a:lnSpc>
              <a:spcBef>
                <a:spcPts val="0"/>
              </a:spcBef>
              <a:spcAft>
                <a:spcPts val="0"/>
              </a:spcAft>
              <a:buNone/>
            </a:pPr>
            <a:r>
              <a:t/>
            </a:r>
            <a:endParaRPr sz="500">
              <a:solidFill>
                <a:schemeClr val="lt1"/>
              </a:solidFill>
              <a:latin typeface="Arial"/>
              <a:ea typeface="Arial"/>
              <a:cs typeface="Arial"/>
              <a:sym typeface="Arial"/>
            </a:endParaRPr>
          </a:p>
        </p:txBody>
      </p:sp>
      <p:pic>
        <p:nvPicPr>
          <p:cNvPr descr="Factfulness: Ten Reasons We&amp;#39;re Wrong About the World--and Why Things Are  Better Than You Think , Rosling, Hans, Rönnlund, Anna Rosling, Rosling, Ola  - Amazon.com" id="1031" name="Google Shape;1031;p176"/>
          <p:cNvPicPr preferRelativeResize="0"/>
          <p:nvPr/>
        </p:nvPicPr>
        <p:blipFill rotWithShape="1">
          <a:blip r:embed="rId3">
            <a:alphaModFix/>
          </a:blip>
          <a:srcRect b="0" l="0" r="0" t="0"/>
          <a:stretch/>
        </p:blipFill>
        <p:spPr>
          <a:xfrm>
            <a:off x="6180593" y="1112464"/>
            <a:ext cx="2117867" cy="32675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36" name="Shape 1036"/>
        <p:cNvGrpSpPr/>
        <p:nvPr/>
      </p:nvGrpSpPr>
      <p:grpSpPr>
        <a:xfrm>
          <a:off x="0" y="0"/>
          <a:ext cx="0" cy="0"/>
          <a:chOff x="0" y="0"/>
          <a:chExt cx="0" cy="0"/>
        </a:xfrm>
      </p:grpSpPr>
      <p:sp>
        <p:nvSpPr>
          <p:cNvPr id="1037" name="Google Shape;1037;p177"/>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Price of Popularity</a:t>
            </a:r>
            <a:endParaRPr sz="2600"/>
          </a:p>
        </p:txBody>
      </p:sp>
      <p:sp>
        <p:nvSpPr>
          <p:cNvPr id="1038" name="Google Shape;1038;p177"/>
          <p:cNvSpPr txBox="1"/>
          <p:nvPr/>
        </p:nvSpPr>
        <p:spPr>
          <a:xfrm>
            <a:off x="-1" y="4302177"/>
            <a:ext cx="91440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i="1" lang="en-GB" sz="1200">
                <a:solidFill>
                  <a:schemeClr val="lt1"/>
                </a:solidFill>
                <a:latin typeface="Arial"/>
                <a:ea typeface="Arial"/>
                <a:cs typeface="Arial"/>
                <a:sym typeface="Arial"/>
              </a:rPr>
              <a:t>Reardon, S. (2021). Flawed ivermectin preprint highlights challenges of COVID drug studies. Nature, 596, 173–174. doi: 10.1038/d41586-021-02081-w. </a:t>
            </a:r>
            <a:r>
              <a:rPr i="1" lang="en-GB" sz="1200">
                <a:solidFill>
                  <a:schemeClr val="lt1"/>
                </a:solidFill>
                <a:latin typeface="Century Gothic"/>
                <a:ea typeface="Century Gothic"/>
                <a:cs typeface="Century Gothic"/>
                <a:sym typeface="Century Gothic"/>
              </a:rPr>
              <a:t>Mega, E. R. (2020). Latin America’s embrace of unproven COVID treatment hinders drug trials. Nature, 586, 481–482. doi: 10.1038/d41586-020-02958-2, </a:t>
            </a:r>
            <a:r>
              <a:rPr lang="en-GB" sz="1200">
                <a:solidFill>
                  <a:schemeClr val="lt1"/>
                </a:solidFill>
                <a:latin typeface="Century Gothic"/>
                <a:ea typeface="Century Gothic"/>
                <a:cs typeface="Century Gothic"/>
                <a:sym typeface="Century Gothic"/>
              </a:rPr>
              <a:t>Slides under DOI: 10.5281/zenodo.5568007</a:t>
            </a:r>
            <a:endParaRPr sz="1200">
              <a:solidFill>
                <a:schemeClr val="lt1"/>
              </a:solidFill>
              <a:latin typeface="Arial"/>
              <a:ea typeface="Arial"/>
              <a:cs typeface="Arial"/>
              <a:sym typeface="Arial"/>
            </a:endParaRPr>
          </a:p>
        </p:txBody>
      </p:sp>
      <p:pic>
        <p:nvPicPr>
          <p:cNvPr descr="A man holds a bottle of anti-parasite drug ivermectin after buying it in Santa Cruz, Bolivia." id="1039" name="Google Shape;1039;p177"/>
          <p:cNvPicPr preferRelativeResize="0"/>
          <p:nvPr/>
        </p:nvPicPr>
        <p:blipFill rotWithShape="1">
          <a:blip r:embed="rId3">
            <a:alphaModFix/>
          </a:blip>
          <a:srcRect b="0" l="0" r="0" t="0"/>
          <a:stretch/>
        </p:blipFill>
        <p:spPr>
          <a:xfrm>
            <a:off x="562075" y="2397039"/>
            <a:ext cx="2691265" cy="1823442"/>
          </a:xfrm>
          <a:prstGeom prst="rect">
            <a:avLst/>
          </a:prstGeom>
          <a:noFill/>
          <a:ln>
            <a:noFill/>
          </a:ln>
        </p:spPr>
      </p:pic>
      <p:sp>
        <p:nvSpPr>
          <p:cNvPr id="1040" name="Google Shape;1040;p177"/>
          <p:cNvSpPr/>
          <p:nvPr/>
        </p:nvSpPr>
        <p:spPr>
          <a:xfrm>
            <a:off x="3543400" y="2461973"/>
            <a:ext cx="5168700" cy="1675500"/>
          </a:xfrm>
          <a:prstGeom prst="rect">
            <a:avLst/>
          </a:prstGeom>
          <a:noFill/>
          <a:ln>
            <a:noFill/>
          </a:ln>
        </p:spPr>
        <p:txBody>
          <a:bodyPr anchorCtr="0" anchor="t" bIns="45700" lIns="91425" spcFirstLastPara="1" rIns="91425" wrap="square" tIns="45700">
            <a:noAutofit/>
          </a:bodyPr>
          <a:lstStyle/>
          <a:p>
            <a:pPr indent="0" lvl="0" marL="72000" marR="0" rtl="0" algn="l">
              <a:lnSpc>
                <a:spcPct val="138888"/>
              </a:lnSpc>
              <a:spcBef>
                <a:spcPts val="0"/>
              </a:spcBef>
              <a:spcAft>
                <a:spcPts val="0"/>
              </a:spcAft>
              <a:buNone/>
            </a:pPr>
            <a:r>
              <a:rPr i="1" lang="en-GB" sz="1800">
                <a:solidFill>
                  <a:srgbClr val="BFBFBF"/>
                </a:solidFill>
              </a:rPr>
              <a:t>In a desperate attempt to save dying patients, doctors began justifying the drug’s use against COVID-19 as the virus spread aggressively throughout Latin America.</a:t>
            </a:r>
            <a:endParaRPr/>
          </a:p>
        </p:txBody>
      </p:sp>
      <p:sp>
        <p:nvSpPr>
          <p:cNvPr id="1041" name="Google Shape;1041;p177"/>
          <p:cNvSpPr/>
          <p:nvPr/>
        </p:nvSpPr>
        <p:spPr>
          <a:xfrm>
            <a:off x="425526" y="1127500"/>
            <a:ext cx="84786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rgbClr val="2D9586"/>
                </a:solidFill>
              </a:rPr>
              <a:t>Researchers in Australia used unreliable COVID-19 data and misreported </a:t>
            </a:r>
            <a:r>
              <a:rPr lang="en-GB" sz="2200">
                <a:solidFill>
                  <a:schemeClr val="lt1"/>
                </a:solidFill>
              </a:rPr>
              <a:t>that an anti-parasite drug could stop the virus from replicating in cells.</a:t>
            </a: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46" name="Shape 1046"/>
        <p:cNvGrpSpPr/>
        <p:nvPr/>
      </p:nvGrpSpPr>
      <p:grpSpPr>
        <a:xfrm>
          <a:off x="0" y="0"/>
          <a:ext cx="0" cy="0"/>
          <a:chOff x="0" y="0"/>
          <a:chExt cx="0" cy="0"/>
        </a:xfrm>
      </p:grpSpPr>
      <p:sp>
        <p:nvSpPr>
          <p:cNvPr id="1047" name="Google Shape;1047;p178"/>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Post-publication Peer Review is Important, But …</a:t>
            </a:r>
            <a:endParaRPr sz="2600"/>
          </a:p>
        </p:txBody>
      </p:sp>
      <p:sp>
        <p:nvSpPr>
          <p:cNvPr id="1048" name="Google Shape;1048;p178"/>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https://statmodeling.stat.columbia.edu/2013/04/16/memo-to-reinhart-and-rogoff-i-think-its-best-to-admit-your-errors-and-go-on-from-there</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https://www.bbc.co.uk/news/magazine-22223190</a:t>
            </a:r>
            <a:endParaRPr/>
          </a:p>
        </p:txBody>
      </p:sp>
      <p:sp>
        <p:nvSpPr>
          <p:cNvPr id="1049" name="Google Shape;1049;p178"/>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
        <p:nvSpPr>
          <p:cNvPr id="1050" name="Google Shape;1050;p178"/>
          <p:cNvSpPr/>
          <p:nvPr/>
        </p:nvSpPr>
        <p:spPr>
          <a:xfrm>
            <a:off x="431800" y="1332575"/>
            <a:ext cx="4376700" cy="29697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en-GB" sz="2200">
                <a:solidFill>
                  <a:srgbClr val="2D9586"/>
                </a:solidFill>
              </a:rPr>
              <a:t>To consult the [experts] after an experiment is </a:t>
            </a:r>
            <a:r>
              <a:rPr i="1" lang="en-GB" sz="2200">
                <a:solidFill>
                  <a:schemeClr val="lt1"/>
                </a:solidFill>
              </a:rPr>
              <a:t>finished is often merely to ask to conduct a </a:t>
            </a:r>
            <a:r>
              <a:rPr i="1" lang="en-GB" sz="2200">
                <a:solidFill>
                  <a:srgbClr val="2D9586"/>
                </a:solidFill>
              </a:rPr>
              <a:t>post mortem examination</a:t>
            </a:r>
            <a:r>
              <a:rPr i="1" lang="en-GB" sz="2200">
                <a:solidFill>
                  <a:schemeClr val="lt1"/>
                </a:solidFill>
              </a:rPr>
              <a:t>. […] can perhaps say what the experiment died of. </a:t>
            </a:r>
            <a:r>
              <a:rPr lang="en-GB" sz="2200">
                <a:solidFill>
                  <a:schemeClr val="lt1"/>
                </a:solidFill>
              </a:rPr>
              <a:t>- Ronald Fisher</a:t>
            </a:r>
            <a:endParaRPr sz="2200"/>
          </a:p>
        </p:txBody>
      </p:sp>
      <p:pic>
        <p:nvPicPr>
          <p:cNvPr id="1051" name="Google Shape;1051;p178"/>
          <p:cNvPicPr preferRelativeResize="0"/>
          <p:nvPr/>
        </p:nvPicPr>
        <p:blipFill>
          <a:blip r:embed="rId3">
            <a:alphaModFix/>
          </a:blip>
          <a:stretch>
            <a:fillRect/>
          </a:stretch>
        </p:blipFill>
        <p:spPr>
          <a:xfrm>
            <a:off x="5133175" y="1233813"/>
            <a:ext cx="3578916" cy="286243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79"/>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Avoid Errors Before the Harm Occurs</a:t>
            </a:r>
            <a:endParaRPr sz="2600"/>
          </a:p>
        </p:txBody>
      </p:sp>
      <p:sp>
        <p:nvSpPr>
          <p:cNvPr id="1058" name="Google Shape;1058;p179"/>
          <p:cNvSpPr txBox="1"/>
          <p:nvPr/>
        </p:nvSpPr>
        <p:spPr>
          <a:xfrm>
            <a:off x="-1" y="4302177"/>
            <a:ext cx="56307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Allison, D. B., Brown, A. W., George, B. J., &amp; Kaiser, K. A. (2016). Reproducibility: A tragedy of errors. Nature, 530(7588), 27. doi: 10.1038/530027a</a:t>
            </a:r>
            <a:endParaRPr/>
          </a:p>
        </p:txBody>
      </p:sp>
      <p:sp>
        <p:nvSpPr>
          <p:cNvPr id="1059" name="Google Shape;1059;p179"/>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
        <p:nvSpPr>
          <p:cNvPr id="1060" name="Google Shape;1060;p179"/>
          <p:cNvSpPr/>
          <p:nvPr/>
        </p:nvSpPr>
        <p:spPr>
          <a:xfrm>
            <a:off x="347850" y="1349328"/>
            <a:ext cx="8448300" cy="3040200"/>
          </a:xfrm>
          <a:prstGeom prst="rect">
            <a:avLst/>
          </a:prstGeom>
          <a:noFill/>
          <a:ln>
            <a:noFill/>
          </a:ln>
        </p:spPr>
        <p:txBody>
          <a:bodyPr anchorCtr="0" anchor="t" bIns="45700" lIns="91425" spcFirstLastPara="1" rIns="91425" wrap="square" tIns="45700">
            <a:noAutofit/>
          </a:bodyPr>
          <a:lstStyle/>
          <a:p>
            <a:pPr indent="-469900" lvl="0" marL="457200" marR="0" rtl="0" algn="l">
              <a:lnSpc>
                <a:spcPct val="115000"/>
              </a:lnSpc>
              <a:spcBef>
                <a:spcPts val="0"/>
              </a:spcBef>
              <a:spcAft>
                <a:spcPts val="0"/>
              </a:spcAft>
              <a:buClr>
                <a:srgbClr val="2D9586"/>
              </a:buClr>
              <a:buSzPts val="2000"/>
              <a:buAutoNum type="arabicPeriod"/>
            </a:pPr>
            <a:r>
              <a:rPr lang="en-GB" sz="2000">
                <a:solidFill>
                  <a:srgbClr val="2D9586"/>
                </a:solidFill>
              </a:rPr>
              <a:t>Mistaken research design or analysis processes</a:t>
            </a:r>
            <a:endParaRPr sz="2000">
              <a:solidFill>
                <a:srgbClr val="2D9586"/>
              </a:solidFill>
            </a:endParaRPr>
          </a:p>
          <a:p>
            <a:pPr indent="-355600" lvl="1" marL="914400" marR="0" rtl="0" algn="l">
              <a:lnSpc>
                <a:spcPct val="115000"/>
              </a:lnSpc>
              <a:spcBef>
                <a:spcPts val="1000"/>
              </a:spcBef>
              <a:spcAft>
                <a:spcPts val="1000"/>
              </a:spcAft>
              <a:buClr>
                <a:schemeClr val="lt1"/>
              </a:buClr>
              <a:buSzPts val="2000"/>
              <a:buChar char="○"/>
            </a:pPr>
            <a:r>
              <a:rPr b="1" lang="en-GB" sz="2000">
                <a:solidFill>
                  <a:schemeClr val="lt1"/>
                </a:solidFill>
              </a:rPr>
              <a:t>Project design for open, FAIR &amp; reproducible research</a:t>
            </a:r>
            <a:endParaRPr b="1" sz="2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180"/>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800"/>
              </a:spcAft>
              <a:buClr>
                <a:schemeClr val="lt1"/>
              </a:buClr>
              <a:buSzPts val="2800"/>
              <a:buNone/>
            </a:pPr>
            <a:r>
              <a:rPr lang="en-GB" sz="2600"/>
              <a:t>Avoid Errors Before the Harm Occurs</a:t>
            </a:r>
            <a:endParaRPr sz="2800"/>
          </a:p>
        </p:txBody>
      </p:sp>
      <p:sp>
        <p:nvSpPr>
          <p:cNvPr id="1067" name="Google Shape;1067;p180"/>
          <p:cNvSpPr txBox="1"/>
          <p:nvPr/>
        </p:nvSpPr>
        <p:spPr>
          <a:xfrm>
            <a:off x="-1" y="4302177"/>
            <a:ext cx="56307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Allison, D. B., Brown, A. W., George, B. J., &amp; Kaiser, K. A. (2016). Reproducibility: A tragedy of errors. Nature, 530(7588), 27. doi: 10.1038/530027a</a:t>
            </a:r>
            <a:endParaRPr/>
          </a:p>
        </p:txBody>
      </p:sp>
      <p:sp>
        <p:nvSpPr>
          <p:cNvPr id="1068" name="Google Shape;1068;p180"/>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
        <p:nvSpPr>
          <p:cNvPr id="1069" name="Google Shape;1069;p180"/>
          <p:cNvSpPr/>
          <p:nvPr/>
        </p:nvSpPr>
        <p:spPr>
          <a:xfrm>
            <a:off x="347850" y="1349328"/>
            <a:ext cx="8448300" cy="3040200"/>
          </a:xfrm>
          <a:prstGeom prst="rect">
            <a:avLst/>
          </a:prstGeom>
          <a:noFill/>
          <a:ln>
            <a:noFill/>
          </a:ln>
        </p:spPr>
        <p:txBody>
          <a:bodyPr anchorCtr="0" anchor="t" bIns="45700" lIns="91425" spcFirstLastPara="1" rIns="91425" wrap="square" tIns="45700">
            <a:noAutofit/>
          </a:bodyPr>
          <a:lstStyle/>
          <a:p>
            <a:pPr indent="-469900" lvl="0" marL="457200" marR="0" rtl="0" algn="l">
              <a:lnSpc>
                <a:spcPct val="115000"/>
              </a:lnSpc>
              <a:spcBef>
                <a:spcPts val="0"/>
              </a:spcBef>
              <a:spcAft>
                <a:spcPts val="0"/>
              </a:spcAft>
              <a:buClr>
                <a:srgbClr val="2D9586"/>
              </a:buClr>
              <a:buSzPts val="2000"/>
              <a:buAutoNum type="arabicPeriod"/>
            </a:pPr>
            <a:r>
              <a:rPr lang="en-GB" sz="2000">
                <a:solidFill>
                  <a:srgbClr val="2D9586"/>
                </a:solidFill>
              </a:rPr>
              <a:t>Mistaken research design or analysis processes</a:t>
            </a:r>
            <a:endParaRPr sz="2000">
              <a:solidFill>
                <a:srgbClr val="2D9586"/>
              </a:solidFill>
            </a:endParaRPr>
          </a:p>
          <a:p>
            <a:pPr indent="-355600" lvl="1" marL="914400" marR="0" rtl="0" algn="l">
              <a:lnSpc>
                <a:spcPct val="115000"/>
              </a:lnSpc>
              <a:spcBef>
                <a:spcPts val="1000"/>
              </a:spcBef>
              <a:spcAft>
                <a:spcPts val="0"/>
              </a:spcAft>
              <a:buClr>
                <a:schemeClr val="lt1"/>
              </a:buClr>
              <a:buSzPts val="2000"/>
              <a:buChar char="○"/>
            </a:pPr>
            <a:r>
              <a:rPr b="1" lang="en-GB" sz="2000">
                <a:solidFill>
                  <a:schemeClr val="lt1"/>
                </a:solidFill>
              </a:rPr>
              <a:t>Project design for open, FAIR &amp; reproducible research</a:t>
            </a:r>
            <a:endParaRPr b="1" sz="2000"/>
          </a:p>
          <a:p>
            <a:pPr indent="-469900" lvl="0" marL="457200" marR="0" rtl="0" algn="l">
              <a:lnSpc>
                <a:spcPct val="115000"/>
              </a:lnSpc>
              <a:spcBef>
                <a:spcPts val="1200"/>
              </a:spcBef>
              <a:spcAft>
                <a:spcPts val="0"/>
              </a:spcAft>
              <a:buClr>
                <a:srgbClr val="2D9586"/>
              </a:buClr>
              <a:buSzPts val="2000"/>
              <a:buAutoNum type="arabicPeriod"/>
            </a:pPr>
            <a:r>
              <a:rPr lang="en-GB" sz="2000">
                <a:solidFill>
                  <a:srgbClr val="2D9586"/>
                </a:solidFill>
              </a:rPr>
              <a:t>Wrong choices of tools and methods</a:t>
            </a:r>
            <a:endParaRPr sz="2000">
              <a:solidFill>
                <a:srgbClr val="2D9586"/>
              </a:solidFill>
            </a:endParaRPr>
          </a:p>
          <a:p>
            <a:pPr indent="-355600" lvl="1" marL="914400" marR="0" rtl="0" algn="l">
              <a:lnSpc>
                <a:spcPct val="115000"/>
              </a:lnSpc>
              <a:spcBef>
                <a:spcPts val="1200"/>
              </a:spcBef>
              <a:spcAft>
                <a:spcPts val="1000"/>
              </a:spcAft>
              <a:buClr>
                <a:schemeClr val="lt1"/>
              </a:buClr>
              <a:buSzPts val="2000"/>
              <a:buChar char="○"/>
            </a:pPr>
            <a:r>
              <a:rPr b="1" lang="en-GB" sz="2000">
                <a:solidFill>
                  <a:schemeClr val="lt1"/>
                </a:solidFill>
              </a:rPr>
              <a:t>Data handling, data management, collaboration process</a:t>
            </a:r>
            <a:endParaRPr b="1"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81"/>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800"/>
              </a:spcAft>
              <a:buClr>
                <a:schemeClr val="lt1"/>
              </a:buClr>
              <a:buSzPts val="2800"/>
              <a:buNone/>
            </a:pPr>
            <a:r>
              <a:rPr lang="en-GB" sz="2600"/>
              <a:t>Avoid Errors Before the Harm Occurs</a:t>
            </a:r>
            <a:endParaRPr sz="2800"/>
          </a:p>
        </p:txBody>
      </p:sp>
      <p:sp>
        <p:nvSpPr>
          <p:cNvPr id="1076" name="Google Shape;1076;p181"/>
          <p:cNvSpPr txBox="1"/>
          <p:nvPr/>
        </p:nvSpPr>
        <p:spPr>
          <a:xfrm>
            <a:off x="-1" y="4302177"/>
            <a:ext cx="56307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Allison, D. B., Brown, A. W., George, B. J., &amp; Kaiser, K. A. (2016). Reproducibility: A tragedy of errors. Nature, 530(7588), 27. doi: 10.1038/530027a</a:t>
            </a:r>
            <a:endParaRPr/>
          </a:p>
        </p:txBody>
      </p:sp>
      <p:sp>
        <p:nvSpPr>
          <p:cNvPr id="1077" name="Google Shape;1077;p181"/>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10.5281/zenodo.7684733</a:t>
            </a:r>
            <a:endParaRPr/>
          </a:p>
        </p:txBody>
      </p:sp>
      <p:sp>
        <p:nvSpPr>
          <p:cNvPr id="1078" name="Google Shape;1078;p181"/>
          <p:cNvSpPr/>
          <p:nvPr/>
        </p:nvSpPr>
        <p:spPr>
          <a:xfrm>
            <a:off x="347850" y="1349328"/>
            <a:ext cx="8448300" cy="3040200"/>
          </a:xfrm>
          <a:prstGeom prst="rect">
            <a:avLst/>
          </a:prstGeom>
          <a:noFill/>
          <a:ln>
            <a:noFill/>
          </a:ln>
        </p:spPr>
        <p:txBody>
          <a:bodyPr anchorCtr="0" anchor="t" bIns="45700" lIns="91425" spcFirstLastPara="1" rIns="91425" wrap="square" tIns="45700">
            <a:noAutofit/>
          </a:bodyPr>
          <a:lstStyle/>
          <a:p>
            <a:pPr indent="-469900" lvl="0" marL="457200" marR="0" rtl="0" algn="l">
              <a:lnSpc>
                <a:spcPct val="115000"/>
              </a:lnSpc>
              <a:spcBef>
                <a:spcPts val="0"/>
              </a:spcBef>
              <a:spcAft>
                <a:spcPts val="0"/>
              </a:spcAft>
              <a:buClr>
                <a:srgbClr val="2D9586"/>
              </a:buClr>
              <a:buSzPts val="2000"/>
              <a:buAutoNum type="arabicPeriod"/>
            </a:pPr>
            <a:r>
              <a:rPr lang="en-GB" sz="2000">
                <a:solidFill>
                  <a:srgbClr val="2D9586"/>
                </a:solidFill>
              </a:rPr>
              <a:t>Mistaken research design or analysis processes</a:t>
            </a:r>
            <a:endParaRPr sz="2000">
              <a:solidFill>
                <a:srgbClr val="2D9586"/>
              </a:solidFill>
            </a:endParaRPr>
          </a:p>
          <a:p>
            <a:pPr indent="-355600" lvl="1" marL="914400" marR="0" rtl="0" algn="l">
              <a:lnSpc>
                <a:spcPct val="115000"/>
              </a:lnSpc>
              <a:spcBef>
                <a:spcPts val="1000"/>
              </a:spcBef>
              <a:spcAft>
                <a:spcPts val="0"/>
              </a:spcAft>
              <a:buClr>
                <a:schemeClr val="lt1"/>
              </a:buClr>
              <a:buSzPts val="2000"/>
              <a:buChar char="○"/>
            </a:pPr>
            <a:r>
              <a:rPr b="1" lang="en-GB" sz="2000">
                <a:solidFill>
                  <a:schemeClr val="lt1"/>
                </a:solidFill>
              </a:rPr>
              <a:t>Project design for open, FAIR &amp; reproducible research</a:t>
            </a:r>
            <a:endParaRPr b="1" sz="2000"/>
          </a:p>
          <a:p>
            <a:pPr indent="-469900" lvl="0" marL="457200" marR="0" rtl="0" algn="l">
              <a:lnSpc>
                <a:spcPct val="115000"/>
              </a:lnSpc>
              <a:spcBef>
                <a:spcPts val="1200"/>
              </a:spcBef>
              <a:spcAft>
                <a:spcPts val="0"/>
              </a:spcAft>
              <a:buClr>
                <a:srgbClr val="2D9586"/>
              </a:buClr>
              <a:buSzPts val="2000"/>
              <a:buAutoNum type="arabicPeriod"/>
            </a:pPr>
            <a:r>
              <a:rPr lang="en-GB" sz="2000">
                <a:solidFill>
                  <a:srgbClr val="2D9586"/>
                </a:solidFill>
              </a:rPr>
              <a:t>Wrong choices of tools and methods</a:t>
            </a:r>
            <a:endParaRPr sz="2000">
              <a:solidFill>
                <a:srgbClr val="2D9586"/>
              </a:solidFill>
            </a:endParaRPr>
          </a:p>
          <a:p>
            <a:pPr indent="-355600" lvl="1" marL="914400" marR="0" rtl="0" algn="l">
              <a:lnSpc>
                <a:spcPct val="115000"/>
              </a:lnSpc>
              <a:spcBef>
                <a:spcPts val="1200"/>
              </a:spcBef>
              <a:spcAft>
                <a:spcPts val="0"/>
              </a:spcAft>
              <a:buClr>
                <a:schemeClr val="lt1"/>
              </a:buClr>
              <a:buSzPts val="2000"/>
              <a:buChar char="○"/>
            </a:pPr>
            <a:r>
              <a:rPr b="1" lang="en-GB" sz="2000">
                <a:solidFill>
                  <a:schemeClr val="lt1"/>
                </a:solidFill>
              </a:rPr>
              <a:t>Data handling, data management, collaboration process</a:t>
            </a:r>
            <a:endParaRPr b="1" sz="2000">
              <a:solidFill>
                <a:schemeClr val="lt1"/>
              </a:solidFill>
            </a:endParaRPr>
          </a:p>
          <a:p>
            <a:pPr indent="-469900" lvl="0" marL="457200" marR="0" rtl="0" algn="l">
              <a:lnSpc>
                <a:spcPct val="115000"/>
              </a:lnSpc>
              <a:spcBef>
                <a:spcPts val="1200"/>
              </a:spcBef>
              <a:spcAft>
                <a:spcPts val="0"/>
              </a:spcAft>
              <a:buClr>
                <a:srgbClr val="2D9586"/>
              </a:buClr>
              <a:buSzPts val="2000"/>
              <a:buAutoNum type="arabicPeriod"/>
            </a:pPr>
            <a:r>
              <a:rPr lang="en-GB" sz="2000">
                <a:solidFill>
                  <a:srgbClr val="2D9586"/>
                </a:solidFill>
              </a:rPr>
              <a:t>Inappropriate baseline comparison</a:t>
            </a:r>
            <a:endParaRPr sz="2000">
              <a:solidFill>
                <a:srgbClr val="2D9586"/>
              </a:solidFill>
            </a:endParaRPr>
          </a:p>
          <a:p>
            <a:pPr indent="-355600" lvl="1" marL="914400" marR="0" rtl="0" algn="l">
              <a:lnSpc>
                <a:spcPct val="115000"/>
              </a:lnSpc>
              <a:spcBef>
                <a:spcPts val="1200"/>
              </a:spcBef>
              <a:spcAft>
                <a:spcPts val="1000"/>
              </a:spcAft>
              <a:buClr>
                <a:schemeClr val="lt1"/>
              </a:buClr>
              <a:buSzPts val="2000"/>
              <a:buChar char="○"/>
            </a:pPr>
            <a:r>
              <a:rPr b="1" lang="en-GB" sz="2000">
                <a:solidFill>
                  <a:schemeClr val="lt1"/>
                </a:solidFill>
              </a:rPr>
              <a:t>Lack of technical understanding (we won’t discuss this!)</a:t>
            </a:r>
            <a:endParaRPr b="1"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082" name="Shape 1082"/>
        <p:cNvGrpSpPr/>
        <p:nvPr/>
      </p:nvGrpSpPr>
      <p:grpSpPr>
        <a:xfrm>
          <a:off x="0" y="0"/>
          <a:ext cx="0" cy="0"/>
          <a:chOff x="0" y="0"/>
          <a:chExt cx="0" cy="0"/>
        </a:xfrm>
      </p:grpSpPr>
      <p:sp>
        <p:nvSpPr>
          <p:cNvPr id="1083" name="Google Shape;1083;p182"/>
          <p:cNvSpPr txBox="1"/>
          <p:nvPr>
            <p:ph idx="1" type="body"/>
          </p:nvPr>
        </p:nvSpPr>
        <p:spPr>
          <a:xfrm>
            <a:off x="431850" y="500688"/>
            <a:ext cx="8280300" cy="701400"/>
          </a:xfrm>
          <a:prstGeom prst="rect">
            <a:avLst/>
          </a:prstGeom>
        </p:spPr>
        <p:txBody>
          <a:bodyPr anchorCtr="0" anchor="t" bIns="45700" lIns="91425" spcFirstLastPara="1" rIns="91425" wrap="square" tIns="45700">
            <a:noAutofit/>
          </a:bodyPr>
          <a:lstStyle/>
          <a:p>
            <a:pPr indent="0" lvl="0" marL="0" rtl="0" algn="l">
              <a:lnSpc>
                <a:spcPct val="85000"/>
              </a:lnSpc>
              <a:spcBef>
                <a:spcPts val="0"/>
              </a:spcBef>
              <a:spcAft>
                <a:spcPts val="0"/>
              </a:spcAft>
              <a:buNone/>
            </a:pPr>
            <a:r>
              <a:rPr b="1" lang="en-GB" sz="2600"/>
              <a:t>Session 1 - Reproducible, Open and FAIR research</a:t>
            </a:r>
            <a:endParaRPr sz="2600"/>
          </a:p>
        </p:txBody>
      </p:sp>
      <p:sp>
        <p:nvSpPr>
          <p:cNvPr id="1084" name="Google Shape;1084;p182"/>
          <p:cNvSpPr txBox="1"/>
          <p:nvPr>
            <p:ph idx="2" type="body"/>
          </p:nvPr>
        </p:nvSpPr>
        <p:spPr>
          <a:xfrm>
            <a:off x="431800" y="1132750"/>
            <a:ext cx="8193900" cy="3223200"/>
          </a:xfrm>
          <a:prstGeom prst="rect">
            <a:avLst/>
          </a:prstGeom>
        </p:spPr>
        <p:txBody>
          <a:bodyPr anchorCtr="0" anchor="t" bIns="45700" lIns="91425" spcFirstLastPara="1" rIns="91425" wrap="square" tIns="45700">
            <a:normAutofit/>
          </a:bodyPr>
          <a:lstStyle/>
          <a:p>
            <a:pPr indent="-381000" lvl="0" marL="457200" rtl="0" algn="l">
              <a:lnSpc>
                <a:spcPct val="150000"/>
              </a:lnSpc>
              <a:spcBef>
                <a:spcPts val="750"/>
              </a:spcBef>
              <a:spcAft>
                <a:spcPts val="0"/>
              </a:spcAft>
              <a:buSzPts val="2400"/>
              <a:buChar char="–"/>
            </a:pPr>
            <a:r>
              <a:rPr lang="en-GB" sz="2400"/>
              <a:t>What is reproducible research</a:t>
            </a:r>
            <a:endParaRPr sz="2400"/>
          </a:p>
          <a:p>
            <a:pPr indent="-381000" lvl="0" marL="457200" rtl="0" algn="l">
              <a:lnSpc>
                <a:spcPct val="150000"/>
              </a:lnSpc>
              <a:spcBef>
                <a:spcPts val="0"/>
              </a:spcBef>
              <a:spcAft>
                <a:spcPts val="0"/>
              </a:spcAft>
              <a:buSzPts val="2400"/>
              <a:buChar char="–"/>
            </a:pPr>
            <a:r>
              <a:rPr lang="en-GB" sz="2400"/>
              <a:t>What is open research</a:t>
            </a:r>
            <a:endParaRPr sz="2400"/>
          </a:p>
          <a:p>
            <a:pPr indent="-381000" lvl="0" marL="457200" rtl="0" algn="l">
              <a:lnSpc>
                <a:spcPct val="150000"/>
              </a:lnSpc>
              <a:spcBef>
                <a:spcPts val="0"/>
              </a:spcBef>
              <a:spcAft>
                <a:spcPts val="0"/>
              </a:spcAft>
              <a:buSzPts val="2400"/>
              <a:buChar char="–"/>
            </a:pPr>
            <a:r>
              <a:rPr lang="en-GB" sz="2400"/>
              <a:t>Concerns about opening up research</a:t>
            </a:r>
            <a:endParaRPr sz="2400"/>
          </a:p>
          <a:p>
            <a:pPr indent="-381000" lvl="0" marL="457200" rtl="0" algn="l">
              <a:lnSpc>
                <a:spcPct val="150000"/>
              </a:lnSpc>
              <a:spcBef>
                <a:spcPts val="0"/>
              </a:spcBef>
              <a:spcAft>
                <a:spcPts val="0"/>
              </a:spcAft>
              <a:buSzPts val="2400"/>
              <a:buChar char="–"/>
            </a:pPr>
            <a:r>
              <a:rPr lang="en-GB" sz="2400"/>
              <a:t>Understanding FAIR data/research</a:t>
            </a:r>
            <a:endParaRPr sz="2400"/>
          </a:p>
          <a:p>
            <a:pPr indent="-381000" lvl="0" marL="457200" rtl="0" algn="l">
              <a:lnSpc>
                <a:spcPct val="150000"/>
              </a:lnSpc>
              <a:spcBef>
                <a:spcPts val="0"/>
              </a:spcBef>
              <a:spcAft>
                <a:spcPts val="0"/>
              </a:spcAft>
              <a:buSzPts val="2400"/>
              <a:buChar char="–"/>
            </a:pPr>
            <a:r>
              <a:rPr lang="en-GB" sz="2400"/>
              <a:t>Making your research FAIR</a:t>
            </a:r>
            <a:endParaRPr sz="2400"/>
          </a:p>
          <a:p>
            <a:pPr indent="-381000" lvl="0" marL="457200" rtl="0" algn="l">
              <a:lnSpc>
                <a:spcPct val="150000"/>
              </a:lnSpc>
              <a:spcBef>
                <a:spcPts val="0"/>
              </a:spcBef>
              <a:spcAft>
                <a:spcPts val="0"/>
              </a:spcAft>
              <a:buSzPts val="2400"/>
              <a:buChar char="–"/>
            </a:pPr>
            <a:r>
              <a:rPr lang="en-GB" sz="2400"/>
              <a:t>Setting up repositories and working collaboratively</a:t>
            </a:r>
            <a:endParaRPr sz="2400"/>
          </a:p>
        </p:txBody>
      </p:sp>
      <p:sp>
        <p:nvSpPr>
          <p:cNvPr id="1085" name="Google Shape;1085;p182"/>
          <p:cNvSpPr txBox="1"/>
          <p:nvPr>
            <p:ph idx="3" type="body"/>
          </p:nvPr>
        </p:nvSpPr>
        <p:spPr>
          <a:xfrm>
            <a:off x="431800" y="4279697"/>
            <a:ext cx="8712300" cy="863700"/>
          </a:xfrm>
          <a:prstGeom prst="rect">
            <a:avLst/>
          </a:prstGeom>
        </p:spPr>
        <p:txBody>
          <a:bodyPr anchorCtr="0" anchor="b" bIns="72000" lIns="0" spcFirstLastPara="1" rIns="108000" wrap="square" tIns="45700">
            <a:normAutofit/>
          </a:bodyPr>
          <a:lstStyle/>
          <a:p>
            <a:pPr indent="0" lvl="0" marL="0" rtl="0" algn="r">
              <a:lnSpc>
                <a:spcPct val="90000"/>
              </a:lnSpc>
              <a:spcBef>
                <a:spcPts val="750"/>
              </a:spcBef>
              <a:spcAft>
                <a:spcPts val="0"/>
              </a:spcAft>
              <a:buClr>
                <a:schemeClr val="lt1"/>
              </a:buClr>
              <a:buSzPts val="1200"/>
              <a:buFont typeface="Arial"/>
              <a:buNone/>
            </a:pPr>
            <a:r>
              <a:rPr lang="en-GB" sz="1200"/>
              <a:t>@turingway, CC-BY 4.0, The Turing Way, DOI:  10.5281/zenodo. 10.5281/zenodo.7684733</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89" name="Shape 1089"/>
        <p:cNvGrpSpPr/>
        <p:nvPr/>
      </p:nvGrpSpPr>
      <p:grpSpPr>
        <a:xfrm>
          <a:off x="0" y="0"/>
          <a:ext cx="0" cy="0"/>
          <a:chOff x="0" y="0"/>
          <a:chExt cx="0" cy="0"/>
        </a:xfrm>
      </p:grpSpPr>
      <p:sp>
        <p:nvSpPr>
          <p:cNvPr id="1090" name="Google Shape;1090;p183"/>
          <p:cNvSpPr txBox="1"/>
          <p:nvPr>
            <p:ph type="title"/>
          </p:nvPr>
        </p:nvSpPr>
        <p:spPr>
          <a:xfrm>
            <a:off x="279400" y="1536686"/>
            <a:ext cx="4693500" cy="5715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2D9586"/>
              </a:buClr>
              <a:buSzPts val="3060"/>
              <a:buFont typeface="Arial"/>
              <a:buNone/>
            </a:pPr>
            <a:r>
              <a:rPr lang="en-GB" sz="2600">
                <a:solidFill>
                  <a:srgbClr val="2D9586"/>
                </a:solidFill>
              </a:rPr>
              <a:t>Research Reproducibility</a:t>
            </a:r>
            <a:endParaRPr sz="2600"/>
          </a:p>
        </p:txBody>
      </p:sp>
      <p:sp>
        <p:nvSpPr>
          <p:cNvPr id="1091" name="Google Shape;1091;p183"/>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200"/>
              <a:buNone/>
            </a:pPr>
            <a:r>
              <a:rPr lang="en-GB" sz="1200"/>
              <a:t>@turingway, CC-BY 4.0, The Turing Way, DOI:  10.5281/zenodo. </a:t>
            </a:r>
            <a:r>
              <a:rPr lang="en-GB" sz="1200"/>
              <a:t>10.5281/zenodo.7684733</a:t>
            </a:r>
            <a:endParaRPr/>
          </a:p>
        </p:txBody>
      </p:sp>
      <p:sp>
        <p:nvSpPr>
          <p:cNvPr id="1092" name="Google Shape;1092;p183"/>
          <p:cNvSpPr txBox="1"/>
          <p:nvPr/>
        </p:nvSpPr>
        <p:spPr>
          <a:xfrm>
            <a:off x="355600" y="2488800"/>
            <a:ext cx="4402200" cy="19803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chemeClr val="lt1"/>
              </a:buClr>
              <a:buSzPts val="2400"/>
              <a:buFont typeface="Arial"/>
              <a:buNone/>
            </a:pPr>
            <a:r>
              <a:rPr i="1" lang="en-GB" sz="2400">
                <a:solidFill>
                  <a:schemeClr val="lt1"/>
                </a:solidFill>
              </a:rPr>
              <a:t>R</a:t>
            </a:r>
            <a:r>
              <a:rPr b="0" i="1" lang="en-GB" sz="2400">
                <a:solidFill>
                  <a:schemeClr val="lt1"/>
                </a:solidFill>
                <a:latin typeface="Arial"/>
                <a:ea typeface="Arial"/>
                <a:cs typeface="Arial"/>
                <a:sym typeface="Arial"/>
              </a:rPr>
              <a:t>eproducible research saves valuable time in verifying and building upon </a:t>
            </a:r>
            <a:r>
              <a:rPr i="1" lang="en-GB" sz="2400">
                <a:solidFill>
                  <a:schemeClr val="lt1"/>
                </a:solidFill>
              </a:rPr>
              <a:t>existing</a:t>
            </a:r>
            <a:r>
              <a:rPr b="0" i="1" lang="en-GB" sz="2400">
                <a:solidFill>
                  <a:schemeClr val="lt1"/>
                </a:solidFill>
                <a:latin typeface="Arial"/>
                <a:ea typeface="Arial"/>
                <a:cs typeface="Arial"/>
                <a:sym typeface="Arial"/>
              </a:rPr>
              <a:t> solutions.</a:t>
            </a:r>
            <a:endParaRPr>
              <a:solidFill>
                <a:schemeClr val="lt1"/>
              </a:solidFill>
            </a:endParaRPr>
          </a:p>
          <a:p>
            <a:pPr indent="0" lvl="0" marL="0" marR="0" rtl="0" algn="l">
              <a:lnSpc>
                <a:spcPct val="125000"/>
              </a:lnSpc>
              <a:spcBef>
                <a:spcPts val="0"/>
              </a:spcBef>
              <a:spcAft>
                <a:spcPts val="0"/>
              </a:spcAft>
              <a:buClr>
                <a:schemeClr val="lt1"/>
              </a:buClr>
              <a:buSzPts val="1400"/>
              <a:buFont typeface="Arial"/>
              <a:buNone/>
            </a:pPr>
            <a:r>
              <a:t/>
            </a:r>
            <a:endParaRPr b="0" i="0" sz="1400">
              <a:solidFill>
                <a:schemeClr val="lt1"/>
              </a:solidFill>
              <a:latin typeface="Arial"/>
              <a:ea typeface="Arial"/>
              <a:cs typeface="Arial"/>
              <a:sym typeface="Arial"/>
            </a:endParaRPr>
          </a:p>
        </p:txBody>
      </p:sp>
      <p:pic>
        <p:nvPicPr>
          <p:cNvPr id="1093" name="Google Shape;1093;p183"/>
          <p:cNvPicPr preferRelativeResize="0"/>
          <p:nvPr/>
        </p:nvPicPr>
        <p:blipFill>
          <a:blip r:embed="rId3">
            <a:alphaModFix/>
          </a:blip>
          <a:stretch>
            <a:fillRect/>
          </a:stretch>
        </p:blipFill>
        <p:spPr>
          <a:xfrm>
            <a:off x="4833974" y="878675"/>
            <a:ext cx="4200676" cy="29734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184"/>
          <p:cNvSpPr/>
          <p:nvPr/>
        </p:nvSpPr>
        <p:spPr>
          <a:xfrm>
            <a:off x="870331" y="409697"/>
            <a:ext cx="7560000" cy="38700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1100" name="Google Shape;1100;p184"/>
          <p:cNvGraphicFramePr/>
          <p:nvPr/>
        </p:nvGraphicFramePr>
        <p:xfrm>
          <a:off x="870331" y="411161"/>
          <a:ext cx="3000000" cy="3000000"/>
        </p:xfrm>
        <a:graphic>
          <a:graphicData uri="http://schemas.openxmlformats.org/drawingml/2006/table">
            <a:tbl>
              <a:tblPr bandRow="1" firstRow="1">
                <a:noFill/>
                <a:tableStyleId>{EFFCE230-DEAF-4980-BBA4-9157647AE3CA}</a:tableStyleId>
              </a:tblPr>
              <a:tblGrid>
                <a:gridCol w="840000"/>
                <a:gridCol w="1209325"/>
                <a:gridCol w="2570675"/>
                <a:gridCol w="2940000"/>
              </a:tblGrid>
              <a:tr h="764225">
                <a:tc>
                  <a:txBody>
                    <a:bodyPr/>
                    <a:lstStyle/>
                    <a:p>
                      <a:pPr indent="0" lvl="0" marL="0" marR="0" rtl="0" algn="ctr">
                        <a:spcBef>
                          <a:spcPts val="0"/>
                        </a:spcBef>
                        <a:spcAft>
                          <a:spcPts val="0"/>
                        </a:spcAft>
                        <a:buNone/>
                      </a:pPr>
                      <a:r>
                        <a:t/>
                      </a:r>
                      <a:endParaRPr sz="1800" u="none" cap="none" strike="noStrike">
                        <a:latin typeface="Gill Sans"/>
                        <a:ea typeface="Gill Sans"/>
                        <a:cs typeface="Gill Sans"/>
                        <a:sym typeface="Gill Sans"/>
                      </a:endParaRPr>
                    </a:p>
                  </a:txBody>
                  <a:tcPr marT="42325" marB="42325" marR="84675" marL="84675" anchor="ctr">
                    <a:solidFill>
                      <a:srgbClr val="F3F3F3"/>
                    </a:solidFill>
                  </a:tcPr>
                </a:tc>
                <a:tc>
                  <a:txBody>
                    <a:bodyPr/>
                    <a:lstStyle/>
                    <a:p>
                      <a:pPr indent="0" lvl="0" marL="0" marR="0" rtl="0" algn="ctr">
                        <a:spcBef>
                          <a:spcPts val="0"/>
                        </a:spcBef>
                        <a:spcAft>
                          <a:spcPts val="0"/>
                        </a:spcAft>
                        <a:buNone/>
                      </a:pPr>
                      <a:r>
                        <a:t/>
                      </a:r>
                      <a:endParaRPr sz="1800" u="none" cap="none" strike="noStrike">
                        <a:latin typeface="Gill Sans"/>
                        <a:ea typeface="Gill Sans"/>
                        <a:cs typeface="Gill Sans"/>
                        <a:sym typeface="Gill Sans"/>
                      </a:endParaRPr>
                    </a:p>
                  </a:txBody>
                  <a:tcPr marT="42325" marB="42325" marR="84675" marL="84675" anchor="ctr">
                    <a:solidFill>
                      <a:srgbClr val="F3F3F3"/>
                    </a:solidFill>
                  </a:tcPr>
                </a:tc>
                <a:tc gridSpan="2">
                  <a:txBody>
                    <a:bodyPr/>
                    <a:lstStyle/>
                    <a:p>
                      <a:pPr indent="0" lvl="0" marL="0" marR="0" rtl="0" algn="ctr">
                        <a:spcBef>
                          <a:spcPts val="0"/>
                        </a:spcBef>
                        <a:spcAft>
                          <a:spcPts val="0"/>
                        </a:spcAft>
                        <a:buNone/>
                      </a:pPr>
                      <a:r>
                        <a:rPr lang="en-GB" sz="3600" u="none" cap="none" strike="noStrike">
                          <a:solidFill>
                            <a:schemeClr val="lt1"/>
                          </a:solidFill>
                          <a:latin typeface="Arial"/>
                          <a:ea typeface="Arial"/>
                          <a:cs typeface="Arial"/>
                          <a:sym typeface="Arial"/>
                        </a:rPr>
                        <a:t>Data</a:t>
                      </a:r>
                      <a:endParaRPr sz="4400" u="none" cap="none" strike="noStrike">
                        <a:solidFill>
                          <a:schemeClr val="lt1"/>
                        </a:solidFill>
                        <a:latin typeface="Arial"/>
                        <a:ea typeface="Arial"/>
                        <a:cs typeface="Arial"/>
                        <a:sym typeface="Arial"/>
                      </a:endParaRPr>
                    </a:p>
                  </a:txBody>
                  <a:tcPr marT="42325" marB="42325" marR="84675" marL="84675" anchor="ctr">
                    <a:solidFill>
                      <a:srgbClr val="008080"/>
                    </a:solidFill>
                  </a:tcPr>
                </a:tc>
                <a:tc hMerge="1"/>
              </a:tr>
              <a:tr h="674850">
                <a:tc>
                  <a:txBody>
                    <a:bodyPr/>
                    <a:lstStyle/>
                    <a:p>
                      <a:pPr indent="0" lvl="0" marL="0" marR="0" rtl="0" algn="ctr">
                        <a:spcBef>
                          <a:spcPts val="0"/>
                        </a:spcBef>
                        <a:spcAft>
                          <a:spcPts val="0"/>
                        </a:spcAft>
                        <a:buNone/>
                      </a:pPr>
                      <a:r>
                        <a:t/>
                      </a:r>
                      <a:endParaRPr sz="1800" u="none" cap="none" strike="noStrike">
                        <a:latin typeface="Gill Sans"/>
                        <a:ea typeface="Gill Sans"/>
                        <a:cs typeface="Gill Sans"/>
                        <a:sym typeface="Gill Sans"/>
                      </a:endParaRPr>
                    </a:p>
                  </a:txBody>
                  <a:tcPr marT="42325" marB="42325" marR="84675" marL="84675" anchor="ctr"/>
                </a:tc>
                <a:tc>
                  <a:txBody>
                    <a:bodyPr/>
                    <a:lstStyle/>
                    <a:p>
                      <a:pPr indent="0" lvl="0" marL="0" marR="0" rtl="0" algn="ctr">
                        <a:spcBef>
                          <a:spcPts val="0"/>
                        </a:spcBef>
                        <a:spcAft>
                          <a:spcPts val="0"/>
                        </a:spcAft>
                        <a:buNone/>
                      </a:pPr>
                      <a:r>
                        <a:t/>
                      </a:r>
                      <a:endParaRPr sz="1800" u="none" cap="none" strike="noStrike">
                        <a:latin typeface="Gill Sans"/>
                        <a:ea typeface="Gill Sans"/>
                        <a:cs typeface="Gill Sans"/>
                        <a:sym typeface="Gill Sans"/>
                      </a:endParaRPr>
                    </a:p>
                  </a:txBody>
                  <a:tcPr marT="42325" marB="42325" marR="84675" marL="84675" anchor="ctr"/>
                </a:tc>
                <a:tc>
                  <a:txBody>
                    <a:bodyPr/>
                    <a:lstStyle/>
                    <a:p>
                      <a:pPr indent="0" lvl="0" marL="0" marR="0" rtl="0" algn="ctr">
                        <a:spcBef>
                          <a:spcPts val="0"/>
                        </a:spcBef>
                        <a:spcAft>
                          <a:spcPts val="0"/>
                        </a:spcAft>
                        <a:buNone/>
                      </a:pPr>
                      <a:r>
                        <a:rPr lang="en-GB" sz="2000" u="none" cap="none" strike="noStrike">
                          <a:latin typeface="Arial"/>
                          <a:ea typeface="Arial"/>
                          <a:cs typeface="Arial"/>
                          <a:sym typeface="Arial"/>
                        </a:rPr>
                        <a:t>Same</a:t>
                      </a:r>
                      <a:endParaRPr sz="2400" u="none" cap="none" strike="noStrike">
                        <a:latin typeface="Arial"/>
                        <a:ea typeface="Arial"/>
                        <a:cs typeface="Arial"/>
                        <a:sym typeface="Arial"/>
                      </a:endParaRPr>
                    </a:p>
                  </a:txBody>
                  <a:tcPr marT="42325" marB="42325" marR="84675" marL="84675" anchor="ctr">
                    <a:solidFill>
                      <a:srgbClr val="008080">
                        <a:alpha val="49800"/>
                      </a:srgbClr>
                    </a:solidFill>
                  </a:tcPr>
                </a:tc>
                <a:tc>
                  <a:txBody>
                    <a:bodyPr/>
                    <a:lstStyle/>
                    <a:p>
                      <a:pPr indent="0" lvl="0" marL="0" marR="0" rtl="0" algn="ctr">
                        <a:spcBef>
                          <a:spcPts val="0"/>
                        </a:spcBef>
                        <a:spcAft>
                          <a:spcPts val="0"/>
                        </a:spcAft>
                        <a:buNone/>
                      </a:pPr>
                      <a:r>
                        <a:rPr lang="en-GB" sz="2000" u="none" cap="none" strike="noStrike">
                          <a:latin typeface="Arial"/>
                          <a:ea typeface="Arial"/>
                          <a:cs typeface="Arial"/>
                          <a:sym typeface="Arial"/>
                        </a:rPr>
                        <a:t>Different</a:t>
                      </a:r>
                      <a:endParaRPr sz="2400" u="none" cap="none" strike="noStrike">
                        <a:latin typeface="Arial"/>
                        <a:ea typeface="Arial"/>
                        <a:cs typeface="Arial"/>
                        <a:sym typeface="Arial"/>
                      </a:endParaRPr>
                    </a:p>
                  </a:txBody>
                  <a:tcPr marT="42325" marB="42325" marR="84675" marL="84675" anchor="ctr">
                    <a:solidFill>
                      <a:srgbClr val="008080">
                        <a:alpha val="49800"/>
                      </a:srgbClr>
                    </a:solidFill>
                  </a:tcPr>
                </a:tc>
              </a:tr>
              <a:tr h="1214725">
                <a:tc rowSpan="2">
                  <a:txBody>
                    <a:bodyPr/>
                    <a:lstStyle/>
                    <a:p>
                      <a:pPr indent="0" lvl="0" marL="0" marR="0" rtl="0" algn="ctr">
                        <a:spcBef>
                          <a:spcPts val="0"/>
                        </a:spcBef>
                        <a:spcAft>
                          <a:spcPts val="0"/>
                        </a:spcAft>
                        <a:buNone/>
                      </a:pPr>
                      <a:r>
                        <a:t/>
                      </a:r>
                      <a:endParaRPr/>
                    </a:p>
                  </a:txBody>
                  <a:tcPr marT="42325" marB="42325" marR="84675" marL="84675" anchor="ctr">
                    <a:solidFill>
                      <a:srgbClr val="008080"/>
                    </a:solidFill>
                  </a:tcPr>
                </a:tc>
                <a:tc>
                  <a:txBody>
                    <a:bodyPr/>
                    <a:lstStyle/>
                    <a:p>
                      <a:pPr indent="0" lvl="0" marL="0" marR="0" rtl="0" algn="ctr">
                        <a:spcBef>
                          <a:spcPts val="0"/>
                        </a:spcBef>
                        <a:spcAft>
                          <a:spcPts val="0"/>
                        </a:spcAft>
                        <a:buNone/>
                      </a:pPr>
                      <a:r>
                        <a:rPr lang="en-GB" sz="2000" u="none" cap="none" strike="noStrike">
                          <a:latin typeface="Arial"/>
                          <a:ea typeface="Arial"/>
                          <a:cs typeface="Arial"/>
                          <a:sym typeface="Arial"/>
                        </a:rPr>
                        <a:t>Same</a:t>
                      </a:r>
                      <a:endParaRPr>
                        <a:latin typeface="Arial"/>
                        <a:ea typeface="Arial"/>
                        <a:cs typeface="Arial"/>
                        <a:sym typeface="Arial"/>
                      </a:endParaRPr>
                    </a:p>
                  </a:txBody>
                  <a:tcPr marT="42325" marB="42325" marR="84675" marL="84675" anchor="ctr">
                    <a:solidFill>
                      <a:srgbClr val="008080">
                        <a:alpha val="49800"/>
                      </a:srgbClr>
                    </a:solidFill>
                  </a:tcPr>
                </a:tc>
                <a:tc>
                  <a:txBody>
                    <a:bodyPr/>
                    <a:lstStyle/>
                    <a:p>
                      <a:pPr indent="0" lvl="0" marL="0" marR="0" rtl="0" algn="ctr">
                        <a:spcBef>
                          <a:spcPts val="0"/>
                        </a:spcBef>
                        <a:spcAft>
                          <a:spcPts val="0"/>
                        </a:spcAft>
                        <a:buNone/>
                      </a:pPr>
                      <a:r>
                        <a:rPr lang="en-GB" sz="3200" u="none" cap="none" strike="noStrike">
                          <a:latin typeface="Arial"/>
                          <a:ea typeface="Arial"/>
                          <a:cs typeface="Arial"/>
                          <a:sym typeface="Arial"/>
                        </a:rPr>
                        <a:t>Reproducible</a:t>
                      </a:r>
                      <a:endParaRPr sz="1600" u="none" cap="none" strike="noStrike">
                        <a:latin typeface="Arial"/>
                        <a:ea typeface="Arial"/>
                        <a:cs typeface="Arial"/>
                        <a:sym typeface="Arial"/>
                      </a:endParaRPr>
                    </a:p>
                  </a:txBody>
                  <a:tcPr marT="42325" marB="42325" marR="84675" marL="84675" anchor="ctr">
                    <a:solidFill>
                      <a:srgbClr val="008080">
                        <a:alpha val="20000"/>
                      </a:srgbClr>
                    </a:solidFill>
                  </a:tcPr>
                </a:tc>
                <a:tc>
                  <a:txBody>
                    <a:bodyPr/>
                    <a:lstStyle/>
                    <a:p>
                      <a:pPr indent="0" lvl="0" marL="0" marR="0" rtl="0" algn="ctr">
                        <a:spcBef>
                          <a:spcPts val="0"/>
                        </a:spcBef>
                        <a:spcAft>
                          <a:spcPts val="0"/>
                        </a:spcAft>
                        <a:buNone/>
                      </a:pPr>
                      <a:r>
                        <a:rPr lang="en-GB" sz="3200" u="none" cap="none" strike="noStrike">
                          <a:latin typeface="Arial"/>
                          <a:ea typeface="Arial"/>
                          <a:cs typeface="Arial"/>
                          <a:sym typeface="Arial"/>
                        </a:rPr>
                        <a:t>Replicable</a:t>
                      </a:r>
                      <a:endParaRPr sz="1600" u="none" cap="none" strike="noStrike">
                        <a:latin typeface="Arial"/>
                        <a:ea typeface="Arial"/>
                        <a:cs typeface="Arial"/>
                        <a:sym typeface="Arial"/>
                      </a:endParaRPr>
                    </a:p>
                  </a:txBody>
                  <a:tcPr marT="42325" marB="42325" marR="84675" marL="84675" anchor="ctr">
                    <a:lnB cap="flat" cmpd="sng" w="12700">
                      <a:solidFill>
                        <a:schemeClr val="lt1"/>
                      </a:solidFill>
                      <a:prstDash val="dot"/>
                      <a:round/>
                      <a:headEnd len="sm" w="sm" type="none"/>
                      <a:tailEnd len="sm" w="sm" type="none"/>
                    </a:lnB>
                    <a:solidFill>
                      <a:srgbClr val="008080">
                        <a:alpha val="20000"/>
                      </a:srgbClr>
                    </a:solidFill>
                  </a:tcPr>
                </a:tc>
              </a:tr>
              <a:tr h="1214725">
                <a:tc vMerge="1"/>
                <a:tc>
                  <a:txBody>
                    <a:bodyPr/>
                    <a:lstStyle/>
                    <a:p>
                      <a:pPr indent="0" lvl="0" marL="0" marR="0" rtl="0" algn="ctr">
                        <a:spcBef>
                          <a:spcPts val="0"/>
                        </a:spcBef>
                        <a:spcAft>
                          <a:spcPts val="0"/>
                        </a:spcAft>
                        <a:buNone/>
                      </a:pPr>
                      <a:r>
                        <a:rPr lang="en-GB" sz="2000" u="none" cap="none" strike="noStrike">
                          <a:latin typeface="Arial"/>
                          <a:ea typeface="Arial"/>
                          <a:cs typeface="Arial"/>
                          <a:sym typeface="Arial"/>
                        </a:rPr>
                        <a:t>Different</a:t>
                      </a:r>
                      <a:endParaRPr sz="1800" u="none" cap="none" strike="noStrike">
                        <a:latin typeface="Arial"/>
                        <a:ea typeface="Arial"/>
                        <a:cs typeface="Arial"/>
                        <a:sym typeface="Arial"/>
                      </a:endParaRPr>
                    </a:p>
                  </a:txBody>
                  <a:tcPr marT="42325" marB="42325" marR="84675" marL="84675" anchor="ctr">
                    <a:solidFill>
                      <a:srgbClr val="008080">
                        <a:alpha val="49800"/>
                      </a:srgbClr>
                    </a:solidFill>
                  </a:tcPr>
                </a:tc>
                <a:tc>
                  <a:txBody>
                    <a:bodyPr/>
                    <a:lstStyle/>
                    <a:p>
                      <a:pPr indent="0" lvl="0" marL="0" marR="0" rtl="0" algn="ctr">
                        <a:spcBef>
                          <a:spcPts val="0"/>
                        </a:spcBef>
                        <a:spcAft>
                          <a:spcPts val="0"/>
                        </a:spcAft>
                        <a:buNone/>
                      </a:pPr>
                      <a:r>
                        <a:rPr lang="en-GB" sz="3200" u="none" cap="none" strike="noStrike">
                          <a:latin typeface="Arial"/>
                          <a:ea typeface="Arial"/>
                          <a:cs typeface="Arial"/>
                          <a:sym typeface="Arial"/>
                        </a:rPr>
                        <a:t>Robust</a:t>
                      </a:r>
                      <a:endParaRPr sz="1600" u="none" cap="none" strike="noStrike">
                        <a:latin typeface="Arial"/>
                        <a:ea typeface="Arial"/>
                        <a:cs typeface="Arial"/>
                        <a:sym typeface="Arial"/>
                      </a:endParaRPr>
                    </a:p>
                  </a:txBody>
                  <a:tcPr marT="42325" marB="42325" marR="84675" marL="84675" anchor="ctr">
                    <a:lnR cap="flat" cmpd="sng" w="12700">
                      <a:solidFill>
                        <a:schemeClr val="lt1"/>
                      </a:solidFill>
                      <a:prstDash val="dot"/>
                      <a:round/>
                      <a:headEnd len="sm" w="sm" type="none"/>
                      <a:tailEnd len="sm" w="sm" type="none"/>
                    </a:lnR>
                    <a:solidFill>
                      <a:srgbClr val="008080">
                        <a:alpha val="20000"/>
                      </a:srgbClr>
                    </a:solidFill>
                  </a:tcPr>
                </a:tc>
                <a:tc>
                  <a:txBody>
                    <a:bodyPr/>
                    <a:lstStyle/>
                    <a:p>
                      <a:pPr indent="0" lvl="0" marL="0" marR="0" rtl="0" algn="ctr">
                        <a:spcBef>
                          <a:spcPts val="0"/>
                        </a:spcBef>
                        <a:spcAft>
                          <a:spcPts val="0"/>
                        </a:spcAft>
                        <a:buNone/>
                      </a:pPr>
                      <a:r>
                        <a:rPr lang="en-GB" sz="3200" u="none" cap="none" strike="noStrike">
                          <a:latin typeface="Arial"/>
                          <a:ea typeface="Arial"/>
                          <a:cs typeface="Arial"/>
                          <a:sym typeface="Arial"/>
                        </a:rPr>
                        <a:t>Generalisable</a:t>
                      </a:r>
                      <a:endParaRPr sz="3200" u="none" cap="none" strike="noStrike">
                        <a:latin typeface="Arial"/>
                        <a:ea typeface="Arial"/>
                        <a:cs typeface="Arial"/>
                        <a:sym typeface="Arial"/>
                      </a:endParaRPr>
                    </a:p>
                  </a:txBody>
                  <a:tcPr marT="42325" marB="42325" marR="84675" marL="84675" anchor="ctr">
                    <a:lnL cap="flat" cmpd="sng" w="12700">
                      <a:solidFill>
                        <a:schemeClr val="lt1"/>
                      </a:solidFill>
                      <a:prstDash val="dot"/>
                      <a:round/>
                      <a:headEnd len="sm" w="sm" type="none"/>
                      <a:tailEnd len="sm" w="sm" type="none"/>
                    </a:lnL>
                    <a:lnR cap="flat" cmpd="sng" w="12700">
                      <a:solidFill>
                        <a:schemeClr val="lt1"/>
                      </a:solidFill>
                      <a:prstDash val="dot"/>
                      <a:round/>
                      <a:headEnd len="sm" w="sm" type="none"/>
                      <a:tailEnd len="sm" w="sm" type="none"/>
                    </a:lnR>
                    <a:lnT cap="flat" cmpd="sng" w="12700">
                      <a:solidFill>
                        <a:schemeClr val="lt1"/>
                      </a:solidFill>
                      <a:prstDash val="dot"/>
                      <a:round/>
                      <a:headEnd len="sm" w="sm" type="none"/>
                      <a:tailEnd len="sm" w="sm" type="none"/>
                    </a:lnT>
                    <a:lnB cap="flat" cmpd="sng" w="12700">
                      <a:solidFill>
                        <a:schemeClr val="lt1"/>
                      </a:solidFill>
                      <a:prstDash val="dot"/>
                      <a:round/>
                      <a:headEnd len="sm" w="sm" type="none"/>
                      <a:tailEnd len="sm" w="sm" type="none"/>
                    </a:lnB>
                    <a:solidFill>
                      <a:srgbClr val="008080">
                        <a:alpha val="20000"/>
                      </a:srgbClr>
                    </a:solidFill>
                  </a:tcPr>
                </a:tc>
              </a:tr>
            </a:tbl>
          </a:graphicData>
        </a:graphic>
      </p:graphicFrame>
      <p:sp>
        <p:nvSpPr>
          <p:cNvPr id="1101" name="Google Shape;1101;p184"/>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https://the-turing-way.netlify.app/reproducible-research/</a:t>
            </a:r>
            <a:endParaRPr/>
          </a:p>
          <a:p>
            <a:pPr indent="0" lvl="0" marL="0" marR="0" rtl="0" algn="l">
              <a:spcBef>
                <a:spcPts val="0"/>
              </a:spcBef>
              <a:spcAft>
                <a:spcPts val="0"/>
              </a:spcAft>
              <a:buNone/>
            </a:pPr>
            <a:r>
              <a:rPr lang="en-GB" sz="1400">
                <a:solidFill>
                  <a:schemeClr val="lt1"/>
                </a:solidFill>
                <a:latin typeface="Arial"/>
                <a:ea typeface="Arial"/>
                <a:cs typeface="Arial"/>
                <a:sym typeface="Arial"/>
              </a:rPr>
              <a:t>overview/overview-definitions.html</a:t>
            </a:r>
            <a:endParaRPr/>
          </a:p>
        </p:txBody>
      </p:sp>
      <p:sp>
        <p:nvSpPr>
          <p:cNvPr id="1102" name="Google Shape;1102;p184"/>
          <p:cNvSpPr txBox="1"/>
          <p:nvPr/>
        </p:nvSpPr>
        <p:spPr>
          <a:xfrm>
            <a:off x="3064476" y="4709139"/>
            <a:ext cx="59601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The Turing Way, </a:t>
            </a:r>
            <a:endParaRPr/>
          </a:p>
          <a:p>
            <a:pPr indent="0" lvl="0" marL="0" marR="0" rtl="0" algn="r">
              <a:lnSpc>
                <a:spcPct val="114000"/>
              </a:lnSpc>
              <a:spcBef>
                <a:spcPts val="600"/>
              </a:spcBef>
              <a:spcAft>
                <a:spcPts val="0"/>
              </a:spcAft>
              <a:buClr>
                <a:schemeClr val="lt1"/>
              </a:buClr>
              <a:buSzPts val="1200"/>
              <a:buFont typeface="Arial"/>
              <a:buNone/>
            </a:pPr>
            <a:r>
              <a:rPr b="0" lang="en-GB" sz="1200">
                <a:solidFill>
                  <a:schemeClr val="lt1"/>
                </a:solidFill>
                <a:latin typeface="Arial"/>
                <a:ea typeface="Arial"/>
                <a:cs typeface="Arial"/>
                <a:sym typeface="Arial"/>
              </a:rPr>
              <a:t>DOI: </a:t>
            </a:r>
            <a:r>
              <a:rPr b="0" lang="en-GB" sz="1200">
                <a:solidFill>
                  <a:schemeClr val="lt1"/>
                </a:solidFill>
                <a:latin typeface="Century Gothic"/>
                <a:ea typeface="Century Gothic"/>
                <a:cs typeface="Century Gothic"/>
                <a:sym typeface="Century Gothic"/>
              </a:rPr>
              <a:t> 10.5281/zenodo.</a:t>
            </a:r>
            <a:r>
              <a:rPr b="0" lang="en-GB" sz="1200">
                <a:solidFill>
                  <a:schemeClr val="lt1"/>
                </a:solidFill>
                <a:latin typeface="Arial"/>
                <a:ea typeface="Arial"/>
                <a:cs typeface="Arial"/>
                <a:sym typeface="Arial"/>
              </a:rPr>
              <a:t> </a:t>
            </a:r>
            <a:r>
              <a:rPr lang="en-GB" sz="1200">
                <a:solidFill>
                  <a:schemeClr val="lt1"/>
                </a:solidFill>
              </a:rPr>
              <a:t>10.5281/zenodo.7684733</a:t>
            </a:r>
            <a:endParaRPr b="0" sz="1200">
              <a:solidFill>
                <a:schemeClr val="lt1"/>
              </a:solidFill>
              <a:latin typeface="Century Gothic"/>
              <a:ea typeface="Century Gothic"/>
              <a:cs typeface="Century Gothic"/>
              <a:sym typeface="Century Gothic"/>
            </a:endParaRPr>
          </a:p>
        </p:txBody>
      </p:sp>
      <p:sp>
        <p:nvSpPr>
          <p:cNvPr id="1103" name="Google Shape;1103;p184"/>
          <p:cNvSpPr txBox="1"/>
          <p:nvPr/>
        </p:nvSpPr>
        <p:spPr>
          <a:xfrm rot="-5400000">
            <a:off x="30025" y="2690525"/>
            <a:ext cx="2419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chemeClr val="lt1"/>
                </a:solidFill>
              </a:rPr>
              <a:t>Analysis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185"/>
          <p:cNvSpPr txBox="1"/>
          <p:nvPr>
            <p:ph idx="4" type="body"/>
          </p:nvPr>
        </p:nvSpPr>
        <p:spPr>
          <a:xfrm>
            <a:off x="0" y="4279697"/>
            <a:ext cx="91440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100"/>
              <a:buNone/>
            </a:pPr>
            <a:r>
              <a:rPr lang="en-GB" sz="1100">
                <a:latin typeface="Arial"/>
                <a:ea typeface="Arial"/>
                <a:cs typeface="Arial"/>
                <a:sym typeface="Arial"/>
              </a:rPr>
              <a:t>CC-BY 4.0, </a:t>
            </a:r>
            <a:r>
              <a:rPr lang="en-GB" sz="1100"/>
              <a:t>CC-BY  image by </a:t>
            </a:r>
            <a:r>
              <a:rPr i="1" lang="en-GB" sz="1100"/>
              <a:t>The Turing Way </a:t>
            </a:r>
            <a:r>
              <a:rPr lang="en-GB" sz="1100"/>
              <a:t>and Scriberia, </a:t>
            </a:r>
            <a:r>
              <a:rPr lang="en-GB" sz="1100">
                <a:latin typeface="Arial"/>
                <a:ea typeface="Arial"/>
                <a:cs typeface="Arial"/>
                <a:sym typeface="Arial"/>
              </a:rPr>
              <a:t>, DOI: </a:t>
            </a:r>
            <a:r>
              <a:rPr lang="en-GB" sz="1100"/>
              <a:t>10.5281/zenodo.7684733</a:t>
            </a:r>
            <a:endParaRPr/>
          </a:p>
        </p:txBody>
      </p:sp>
      <p:sp>
        <p:nvSpPr>
          <p:cNvPr id="1110" name="Google Shape;1110;p185"/>
          <p:cNvSpPr txBox="1"/>
          <p:nvPr/>
        </p:nvSpPr>
        <p:spPr>
          <a:xfrm>
            <a:off x="4791076" y="1920899"/>
            <a:ext cx="3921000" cy="340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t/>
            </a:r>
            <a:endParaRPr b="0" i="0" sz="2800" u="none" cap="none" strike="noStrike">
              <a:solidFill>
                <a:srgbClr val="FFFFFF"/>
              </a:solidFill>
              <a:latin typeface="Arial"/>
              <a:ea typeface="Arial"/>
              <a:cs typeface="Arial"/>
              <a:sym typeface="Arial"/>
            </a:endParaRPr>
          </a:p>
        </p:txBody>
      </p:sp>
      <p:pic>
        <p:nvPicPr>
          <p:cNvPr id="1111" name="Google Shape;1111;p185"/>
          <p:cNvPicPr preferRelativeResize="0"/>
          <p:nvPr/>
        </p:nvPicPr>
        <p:blipFill rotWithShape="1">
          <a:blip r:embed="rId3">
            <a:alphaModFix/>
          </a:blip>
          <a:srcRect b="0" l="0" r="0" t="0"/>
          <a:stretch/>
        </p:blipFill>
        <p:spPr>
          <a:xfrm>
            <a:off x="3186260" y="278880"/>
            <a:ext cx="5625927" cy="4585739"/>
          </a:xfrm>
          <a:prstGeom prst="rect">
            <a:avLst/>
          </a:prstGeom>
          <a:noFill/>
          <a:ln>
            <a:noFill/>
          </a:ln>
        </p:spPr>
      </p:pic>
      <p:sp>
        <p:nvSpPr>
          <p:cNvPr id="1112" name="Google Shape;1112;p185"/>
          <p:cNvSpPr txBox="1"/>
          <p:nvPr>
            <p:ph idx="1" type="body"/>
          </p:nvPr>
        </p:nvSpPr>
        <p:spPr>
          <a:xfrm>
            <a:off x="441230" y="773000"/>
            <a:ext cx="2745000" cy="54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990"/>
              <a:buFont typeface="Arial"/>
              <a:buNone/>
            </a:pPr>
            <a:r>
              <a:rPr lang="en-GB" sz="2200"/>
              <a:t>Reproducible Research Workflows</a:t>
            </a:r>
            <a:endParaRPr sz="2200"/>
          </a:p>
          <a:p>
            <a:pPr indent="0" lvl="0" marL="0" rtl="0" algn="l">
              <a:lnSpc>
                <a:spcPct val="90000"/>
              </a:lnSpc>
              <a:spcBef>
                <a:spcPts val="800"/>
              </a:spcBef>
              <a:spcAft>
                <a:spcPts val="800"/>
              </a:spcAft>
              <a:buClr>
                <a:schemeClr val="lt1"/>
              </a:buClr>
              <a:buSzPts val="2400"/>
              <a:buNone/>
            </a:pPr>
            <a:r>
              <a:t/>
            </a:r>
            <a:endParaRPr b="1" sz="2200"/>
          </a:p>
        </p:txBody>
      </p:sp>
      <p:pic>
        <p:nvPicPr>
          <p:cNvPr descr="Kirstie's definition of reproducible research." id="1113" name="Google Shape;1113;p185"/>
          <p:cNvPicPr preferRelativeResize="0"/>
          <p:nvPr/>
        </p:nvPicPr>
        <p:blipFill rotWithShape="1">
          <a:blip r:embed="rId4">
            <a:alphaModFix/>
          </a:blip>
          <a:srcRect b="0" l="0" r="0" t="0"/>
          <a:stretch/>
        </p:blipFill>
        <p:spPr>
          <a:xfrm>
            <a:off x="441234" y="2093201"/>
            <a:ext cx="2645039" cy="13601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17" name="Shape 1117"/>
        <p:cNvGrpSpPr/>
        <p:nvPr/>
      </p:nvGrpSpPr>
      <p:grpSpPr>
        <a:xfrm>
          <a:off x="0" y="0"/>
          <a:ext cx="0" cy="0"/>
          <a:chOff x="0" y="0"/>
          <a:chExt cx="0" cy="0"/>
        </a:xfrm>
      </p:grpSpPr>
      <p:sp>
        <p:nvSpPr>
          <p:cNvPr id="1118" name="Google Shape;1118;p186"/>
          <p:cNvSpPr txBox="1"/>
          <p:nvPr>
            <p:ph idx="1" type="body"/>
          </p:nvPr>
        </p:nvSpPr>
        <p:spPr>
          <a:xfrm>
            <a:off x="431800" y="549173"/>
            <a:ext cx="8280300" cy="563400"/>
          </a:xfrm>
          <a:prstGeom prst="rect">
            <a:avLst/>
          </a:prstGeom>
          <a:noFill/>
          <a:ln>
            <a:noFill/>
          </a:ln>
        </p:spPr>
        <p:txBody>
          <a:bodyPr anchorCtr="0" anchor="t" bIns="45700" lIns="91425" spcFirstLastPara="1" rIns="91425" wrap="square" tIns="45700">
            <a:normAutofit/>
          </a:bodyPr>
          <a:lstStyle/>
          <a:p>
            <a:pPr indent="0" lvl="0" marL="0" rtl="0" algn="ctr">
              <a:lnSpc>
                <a:spcPct val="85000"/>
              </a:lnSpc>
              <a:spcBef>
                <a:spcPts val="0"/>
              </a:spcBef>
              <a:spcAft>
                <a:spcPts val="0"/>
              </a:spcAft>
              <a:buClr>
                <a:schemeClr val="hlink"/>
              </a:buClr>
              <a:buSzPts val="1100"/>
              <a:buNone/>
            </a:pPr>
            <a:r>
              <a:rPr lang="en-GB" sz="2600"/>
              <a:t>Why do reproducible research?</a:t>
            </a:r>
            <a:endParaRPr sz="2600"/>
          </a:p>
        </p:txBody>
      </p:sp>
      <p:sp>
        <p:nvSpPr>
          <p:cNvPr id="1119" name="Google Shape;1119;p186"/>
          <p:cNvSpPr txBox="1"/>
          <p:nvPr/>
        </p:nvSpPr>
        <p:spPr>
          <a:xfrm>
            <a:off x="11289" y="4279697"/>
            <a:ext cx="91440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u="sng">
                <a:solidFill>
                  <a:schemeClr val="lt1"/>
                </a:solidFill>
                <a:latin typeface="Arial"/>
                <a:ea typeface="Arial"/>
                <a:cs typeface="Arial"/>
                <a:sym typeface="Arial"/>
                <a:hlinkClick r:id="rId3">
                  <a:extLst>
                    <a:ext uri="{A12FA001-AC4F-418D-AE19-62706E023703}">
                      <ahyp:hlinkClr val="tx"/>
                    </a:ext>
                  </a:extLst>
                </a:hlinkClick>
              </a:rPr>
              <a:t>https://the-turing-way.netlify.app/reproducible-research/overview/overview-benefit.html</a:t>
            </a:r>
            <a:r>
              <a:rPr b="0" lang="en-GB" sz="1200">
                <a:solidFill>
                  <a:schemeClr val="lt1"/>
                </a:solidFill>
                <a:latin typeface="Arial"/>
                <a:ea typeface="Arial"/>
                <a:cs typeface="Arial"/>
                <a:sym typeface="Arial"/>
              </a:rPr>
              <a:t>, DOI: </a:t>
            </a:r>
            <a:r>
              <a:rPr lang="en-GB" sz="1200">
                <a:solidFill>
                  <a:schemeClr val="lt1"/>
                </a:solidFill>
              </a:rPr>
              <a:t>10.5281/zenodo.7684733</a:t>
            </a:r>
            <a:endParaRPr/>
          </a:p>
        </p:txBody>
      </p:sp>
      <p:pic>
        <p:nvPicPr>
          <p:cNvPr descr="Why we should care about working reproducibly." id="1120" name="Google Shape;1120;p186"/>
          <p:cNvPicPr preferRelativeResize="0"/>
          <p:nvPr/>
        </p:nvPicPr>
        <p:blipFill rotWithShape="1">
          <a:blip r:embed="rId4">
            <a:alphaModFix/>
          </a:blip>
          <a:srcRect b="0" l="0" r="0" t="0"/>
          <a:stretch/>
        </p:blipFill>
        <p:spPr>
          <a:xfrm>
            <a:off x="1405278" y="1250731"/>
            <a:ext cx="6186300" cy="348160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25" name="Shape 1125"/>
        <p:cNvGrpSpPr/>
        <p:nvPr/>
      </p:nvGrpSpPr>
      <p:grpSpPr>
        <a:xfrm>
          <a:off x="0" y="0"/>
          <a:ext cx="0" cy="0"/>
          <a:chOff x="0" y="0"/>
          <a:chExt cx="0" cy="0"/>
        </a:xfrm>
      </p:grpSpPr>
      <p:sp>
        <p:nvSpPr>
          <p:cNvPr id="1126" name="Google Shape;1126;p187"/>
          <p:cNvSpPr txBox="1"/>
          <p:nvPr>
            <p:ph idx="1" type="body"/>
          </p:nvPr>
        </p:nvSpPr>
        <p:spPr>
          <a:xfrm>
            <a:off x="220717" y="684282"/>
            <a:ext cx="4599000" cy="3470400"/>
          </a:xfrm>
          <a:prstGeom prst="rect">
            <a:avLst/>
          </a:prstGeom>
          <a:noFill/>
          <a:ln>
            <a:noFill/>
          </a:ln>
        </p:spPr>
        <p:txBody>
          <a:bodyPr anchorCtr="0" anchor="ctr" bIns="45700" lIns="91425" spcFirstLastPara="1" rIns="91425" wrap="square" tIns="45700">
            <a:normAutofit/>
          </a:bodyPr>
          <a:lstStyle/>
          <a:p>
            <a:pPr indent="0" lvl="0" marL="0" rtl="0" algn="l">
              <a:lnSpc>
                <a:spcPct val="130000"/>
              </a:lnSpc>
              <a:spcBef>
                <a:spcPts val="0"/>
              </a:spcBef>
              <a:spcAft>
                <a:spcPts val="800"/>
              </a:spcAft>
              <a:buClr>
                <a:schemeClr val="lt1"/>
              </a:buClr>
              <a:buSzPts val="2800"/>
              <a:buNone/>
            </a:pPr>
            <a:r>
              <a:rPr lang="en-GB"/>
              <a:t>Applying best practices in our research requires intention, resources, time and collaboration, which can be overwhelming.</a:t>
            </a:r>
            <a:endParaRPr/>
          </a:p>
        </p:txBody>
      </p:sp>
      <p:sp>
        <p:nvSpPr>
          <p:cNvPr id="1127" name="Google Shape;1127;p18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400"/>
              <a:buNone/>
            </a:pPr>
            <a:r>
              <a:rPr lang="en-GB"/>
              <a:t>Blog post: https://www.software.ac.uk/blog/2020-12-17-ten-arguments-against-open-science-you-can-win</a:t>
            </a:r>
            <a:endParaRPr/>
          </a:p>
        </p:txBody>
      </p:sp>
      <p:pic>
        <p:nvPicPr>
          <p:cNvPr descr="https://ndownloader.figshare.com/files/9646846/preview/9646846/preview.jpg" id="1128" name="Google Shape;1128;p187"/>
          <p:cNvPicPr preferRelativeResize="0"/>
          <p:nvPr>
            <p:ph idx="2" type="pic"/>
          </p:nvPr>
        </p:nvPicPr>
        <p:blipFill rotWithShape="1">
          <a:blip r:embed="rId3">
            <a:alphaModFix/>
          </a:blip>
          <a:srcRect b="0" l="0" r="0" t="0"/>
          <a:stretch/>
        </p:blipFill>
        <p:spPr>
          <a:xfrm>
            <a:off x="4819649" y="684282"/>
            <a:ext cx="3892500" cy="3470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188"/>
          <p:cNvSpPr txBox="1"/>
          <p:nvPr>
            <p:ph idx="1" type="body"/>
          </p:nvPr>
        </p:nvSpPr>
        <p:spPr>
          <a:xfrm>
            <a:off x="431800" y="702650"/>
            <a:ext cx="8433600" cy="5451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b="1" lang="en-GB" sz="4400">
                <a:solidFill>
                  <a:schemeClr val="accent6"/>
                </a:solidFill>
              </a:rPr>
              <a:t>Reflection exercise 1</a:t>
            </a:r>
            <a:endParaRPr b="1" sz="4400">
              <a:solidFill>
                <a:schemeClr val="accent6"/>
              </a:solidFill>
            </a:endParaRPr>
          </a:p>
        </p:txBody>
      </p:sp>
      <p:sp>
        <p:nvSpPr>
          <p:cNvPr id="1134" name="Google Shape;1134;p188"/>
          <p:cNvSpPr txBox="1"/>
          <p:nvPr>
            <p:ph idx="3" type="body"/>
          </p:nvPr>
        </p:nvSpPr>
        <p:spPr>
          <a:xfrm>
            <a:off x="431800" y="1699115"/>
            <a:ext cx="3921000" cy="2467200"/>
          </a:xfrm>
          <a:prstGeom prst="rect">
            <a:avLst/>
          </a:prstGeom>
        </p:spPr>
        <p:txBody>
          <a:bodyPr anchorCtr="0" anchor="t" bIns="0" lIns="0" spcFirstLastPara="1" rIns="0" wrap="square" tIns="0">
            <a:noAutofit/>
          </a:bodyPr>
          <a:lstStyle/>
          <a:p>
            <a:pPr indent="0" lvl="0" marL="0" rtl="0" algn="l">
              <a:spcBef>
                <a:spcPts val="0"/>
              </a:spcBef>
              <a:spcAft>
                <a:spcPts val="800"/>
              </a:spcAft>
              <a:buClr>
                <a:schemeClr val="hlink"/>
              </a:buClr>
              <a:buSzPts val="1100"/>
              <a:buFont typeface="Arial"/>
              <a:buNone/>
            </a:pPr>
            <a:r>
              <a:rPr lang="en-GB" sz="4400"/>
              <a:t>What are some barriers to reproducibility?</a:t>
            </a:r>
            <a:endParaRPr/>
          </a:p>
        </p:txBody>
      </p:sp>
      <p:pic>
        <p:nvPicPr>
          <p:cNvPr id="1135" name="Google Shape;1135;p188"/>
          <p:cNvPicPr preferRelativeResize="0"/>
          <p:nvPr/>
        </p:nvPicPr>
        <p:blipFill>
          <a:blip r:embed="rId3">
            <a:alphaModFix/>
          </a:blip>
          <a:stretch>
            <a:fillRect/>
          </a:stretch>
        </p:blipFill>
        <p:spPr>
          <a:xfrm>
            <a:off x="4572000" y="1502575"/>
            <a:ext cx="4293351" cy="28602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189"/>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a:t>https://doi.org/10.6084/m9.figshare.5537101</a:t>
            </a:r>
            <a:endParaRPr/>
          </a:p>
          <a:p>
            <a:pPr indent="0" lvl="0" marL="0" rtl="0" algn="r">
              <a:lnSpc>
                <a:spcPct val="114000"/>
              </a:lnSpc>
              <a:spcBef>
                <a:spcPts val="0"/>
              </a:spcBef>
              <a:spcAft>
                <a:spcPts val="0"/>
              </a:spcAft>
              <a:buClr>
                <a:schemeClr val="lt1"/>
              </a:buClr>
              <a:buSzPts val="1400"/>
              <a:buNone/>
            </a:pPr>
            <a:r>
              <a:rPr lang="en-GB"/>
              <a:t>#TuringWay @turingway, DOI: </a:t>
            </a:r>
            <a:r>
              <a:rPr lang="en-GB"/>
              <a:t>10.5281/zenodo.7684733</a:t>
            </a:r>
            <a:endParaRPr/>
          </a:p>
        </p:txBody>
      </p:sp>
      <p:sp>
        <p:nvSpPr>
          <p:cNvPr id="1141" name="Google Shape;1141;p189"/>
          <p:cNvSpPr txBox="1"/>
          <p:nvPr/>
        </p:nvSpPr>
        <p:spPr>
          <a:xfrm>
            <a:off x="2015516" y="1308763"/>
            <a:ext cx="5112600" cy="2693700"/>
          </a:xfrm>
          <a:prstGeom prst="rect">
            <a:avLst/>
          </a:prstGeom>
          <a:noFill/>
          <a:ln>
            <a:noFill/>
          </a:ln>
        </p:spPr>
        <p:txBody>
          <a:bodyPr anchorCtr="0" anchor="ctr" bIns="0" lIns="0" spcFirstLastPara="1" rIns="0" wrap="square" tIns="0">
            <a:noAutofit/>
          </a:bodyPr>
          <a:lstStyle/>
          <a:p>
            <a:pPr indent="0" lvl="0" marL="0" marR="0" rtl="0" algn="ctr">
              <a:lnSpc>
                <a:spcPct val="85000"/>
              </a:lnSpc>
              <a:spcBef>
                <a:spcPts val="0"/>
              </a:spcBef>
              <a:spcAft>
                <a:spcPts val="0"/>
              </a:spcAft>
              <a:buClr>
                <a:srgbClr val="FF007D"/>
              </a:buClr>
              <a:buSzPts val="5400"/>
              <a:buFont typeface="Arial"/>
              <a:buNone/>
            </a:pPr>
            <a:r>
              <a:rPr b="1" i="0" lang="en-GB" sz="5400" u="none" cap="none" strike="noStrike">
                <a:solidFill>
                  <a:srgbClr val="FF007D"/>
                </a:solidFill>
                <a:latin typeface="Arial"/>
                <a:ea typeface="Arial"/>
                <a:cs typeface="Arial"/>
                <a:sym typeface="Arial"/>
              </a:rPr>
              <a:t>Barriers to reproducible research</a:t>
            </a:r>
            <a:endParaRPr/>
          </a:p>
        </p:txBody>
      </p:sp>
      <p:sp>
        <p:nvSpPr>
          <p:cNvPr id="1142" name="Google Shape;1142;p189"/>
          <p:cNvSpPr txBox="1"/>
          <p:nvPr/>
        </p:nvSpPr>
        <p:spPr>
          <a:xfrm>
            <a:off x="2637155" y="197202"/>
            <a:ext cx="30249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lang="en-GB" sz="2400" u="none" cap="none" strike="noStrike">
                <a:solidFill>
                  <a:schemeClr val="lt2"/>
                </a:solidFill>
                <a:latin typeface="Arial"/>
                <a:ea typeface="Arial"/>
                <a:cs typeface="Arial"/>
                <a:sym typeface="Arial"/>
              </a:rPr>
              <a:t>Held to higher standards than others</a:t>
            </a:r>
            <a:endParaRPr>
              <a:solidFill>
                <a:schemeClr val="lt2"/>
              </a:solidFill>
            </a:endParaRPr>
          </a:p>
        </p:txBody>
      </p:sp>
      <p:sp>
        <p:nvSpPr>
          <p:cNvPr id="1143" name="Google Shape;1143;p189"/>
          <p:cNvSpPr txBox="1"/>
          <p:nvPr/>
        </p:nvSpPr>
        <p:spPr>
          <a:xfrm>
            <a:off x="52049" y="1055625"/>
            <a:ext cx="25851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1" i="0" lang="en-GB" sz="2400" u="none" cap="none" strike="noStrike">
                <a:solidFill>
                  <a:schemeClr val="lt2"/>
                </a:solidFill>
              </a:rPr>
              <a:t>Is not considered for promotion</a:t>
            </a:r>
            <a:endParaRPr b="1">
              <a:solidFill>
                <a:schemeClr val="lt2"/>
              </a:solidFill>
            </a:endParaRPr>
          </a:p>
        </p:txBody>
      </p:sp>
      <p:sp>
        <p:nvSpPr>
          <p:cNvPr id="1144" name="Google Shape;1144;p189"/>
          <p:cNvSpPr txBox="1"/>
          <p:nvPr/>
        </p:nvSpPr>
        <p:spPr>
          <a:xfrm>
            <a:off x="6823209" y="3270665"/>
            <a:ext cx="1823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1" i="0" lang="en-GB" sz="2400" u="none" cap="none" strike="noStrike">
                <a:solidFill>
                  <a:schemeClr val="lt2"/>
                </a:solidFill>
              </a:rPr>
              <a:t>Takes time</a:t>
            </a:r>
            <a:endParaRPr b="1">
              <a:solidFill>
                <a:schemeClr val="lt2"/>
              </a:solidFill>
            </a:endParaRPr>
          </a:p>
        </p:txBody>
      </p:sp>
      <p:sp>
        <p:nvSpPr>
          <p:cNvPr id="1145" name="Google Shape;1145;p189"/>
          <p:cNvSpPr txBox="1"/>
          <p:nvPr/>
        </p:nvSpPr>
        <p:spPr>
          <a:xfrm>
            <a:off x="305262" y="2901222"/>
            <a:ext cx="2078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1" i="0" lang="en-GB" sz="2400" u="none" cap="none" strike="noStrike">
                <a:solidFill>
                  <a:schemeClr val="lt2"/>
                </a:solidFill>
              </a:rPr>
              <a:t>Requires additional skills</a:t>
            </a:r>
            <a:endParaRPr b="1">
              <a:solidFill>
                <a:schemeClr val="lt2"/>
              </a:solidFill>
            </a:endParaRPr>
          </a:p>
        </p:txBody>
      </p:sp>
      <p:sp>
        <p:nvSpPr>
          <p:cNvPr id="1146" name="Google Shape;1146;p189"/>
          <p:cNvSpPr txBox="1"/>
          <p:nvPr/>
        </p:nvSpPr>
        <p:spPr>
          <a:xfrm>
            <a:off x="6426042" y="1126336"/>
            <a:ext cx="284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Publication bias towards novel findings</a:t>
            </a:r>
            <a:endParaRPr/>
          </a:p>
        </p:txBody>
      </p:sp>
      <p:sp>
        <p:nvSpPr>
          <p:cNvPr id="1147" name="Google Shape;1147;p189"/>
          <p:cNvSpPr txBox="1"/>
          <p:nvPr/>
        </p:nvSpPr>
        <p:spPr>
          <a:xfrm>
            <a:off x="2715069" y="3901357"/>
            <a:ext cx="3277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Support additional users</a:t>
            </a:r>
            <a:endParaRPr/>
          </a:p>
        </p:txBody>
      </p:sp>
      <p:sp>
        <p:nvSpPr>
          <p:cNvPr id="1148" name="Google Shape;1148;p189"/>
          <p:cNvSpPr txBox="1"/>
          <p:nvPr/>
        </p:nvSpPr>
        <p:spPr>
          <a:xfrm>
            <a:off x="0" y="0"/>
            <a:ext cx="56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t>🌻</a:t>
            </a:r>
            <a:endParaRPr sz="2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190"/>
          <p:cNvSpPr txBox="1"/>
          <p:nvPr>
            <p:ph idx="1" type="body"/>
          </p:nvPr>
        </p:nvSpPr>
        <p:spPr>
          <a:xfrm>
            <a:off x="431799" y="702659"/>
            <a:ext cx="3921000" cy="5451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None/>
            </a:pPr>
            <a:r>
              <a:rPr i="1" lang="en-GB" sz="3200"/>
              <a:t>The Turing Way</a:t>
            </a:r>
            <a:r>
              <a:rPr lang="en-GB" sz="3200"/>
              <a:t> </a:t>
            </a:r>
            <a:endParaRPr sz="3200"/>
          </a:p>
        </p:txBody>
      </p:sp>
      <p:sp>
        <p:nvSpPr>
          <p:cNvPr id="1155" name="Google Shape;1155;p190"/>
          <p:cNvSpPr txBox="1"/>
          <p:nvPr>
            <p:ph idx="3" type="body"/>
          </p:nvPr>
        </p:nvSpPr>
        <p:spPr>
          <a:xfrm>
            <a:off x="385830" y="2077155"/>
            <a:ext cx="7719600" cy="2428500"/>
          </a:xfrm>
          <a:prstGeom prst="rect">
            <a:avLst/>
          </a:prstGeom>
          <a:noFill/>
          <a:ln>
            <a:noFill/>
          </a:ln>
        </p:spPr>
        <p:txBody>
          <a:bodyPr anchorCtr="0" anchor="t" bIns="45700" lIns="91425" spcFirstLastPara="1" rIns="91425" wrap="square" tIns="45700">
            <a:normAutofit fontScale="77500"/>
          </a:bodyPr>
          <a:lstStyle/>
          <a:p>
            <a:pPr indent="0" lvl="0" marL="0" rtl="0" algn="l">
              <a:lnSpc>
                <a:spcPct val="160714"/>
              </a:lnSpc>
              <a:spcBef>
                <a:spcPts val="0"/>
              </a:spcBef>
              <a:spcAft>
                <a:spcPts val="0"/>
              </a:spcAft>
              <a:buClr>
                <a:schemeClr val="lt1"/>
              </a:buClr>
              <a:buSzPct val="100000"/>
              <a:buNone/>
            </a:pPr>
            <a:r>
              <a:rPr lang="en-GB"/>
              <a:t>An Open Source project that involves and supports its </a:t>
            </a:r>
            <a:r>
              <a:rPr b="1" lang="en-GB"/>
              <a:t>diverse community</a:t>
            </a:r>
            <a:r>
              <a:rPr lang="en-GB"/>
              <a:t> to make data science </a:t>
            </a:r>
            <a:r>
              <a:rPr b="1" lang="en-GB"/>
              <a:t>reproducible, ethical, collaborative and inclusive</a:t>
            </a:r>
            <a:r>
              <a:rPr lang="en-GB"/>
              <a:t> for everyone.</a:t>
            </a:r>
            <a:endParaRPr/>
          </a:p>
          <a:p>
            <a:pPr indent="0" lvl="0" marL="0" rtl="0" algn="l">
              <a:lnSpc>
                <a:spcPct val="160714"/>
              </a:lnSpc>
              <a:spcBef>
                <a:spcPts val="750"/>
              </a:spcBef>
              <a:spcAft>
                <a:spcPts val="800"/>
              </a:spcAft>
              <a:buClr>
                <a:schemeClr val="lt1"/>
              </a:buClr>
              <a:buSzPct val="100000"/>
              <a:buNone/>
            </a:pPr>
            <a:r>
              <a:t/>
            </a:r>
            <a:endParaRPr/>
          </a:p>
        </p:txBody>
      </p:sp>
      <p:pic>
        <p:nvPicPr>
          <p:cNvPr id="1156" name="Google Shape;1156;p190"/>
          <p:cNvPicPr preferRelativeResize="0"/>
          <p:nvPr/>
        </p:nvPicPr>
        <p:blipFill rotWithShape="1">
          <a:blip r:embed="rId3">
            <a:alphaModFix/>
          </a:blip>
          <a:srcRect b="0" l="0" r="0" t="0"/>
          <a:stretch/>
        </p:blipFill>
        <p:spPr>
          <a:xfrm>
            <a:off x="5115094" y="64928"/>
            <a:ext cx="1093305" cy="1275461"/>
          </a:xfrm>
          <a:prstGeom prst="rect">
            <a:avLst/>
          </a:prstGeom>
          <a:noFill/>
          <a:ln>
            <a:noFill/>
          </a:ln>
        </p:spPr>
      </p:pic>
      <p:sp>
        <p:nvSpPr>
          <p:cNvPr id="1157" name="Google Shape;1157;p190"/>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p>
            <a:pPr indent="0" lvl="0" marL="0" marR="0" rtl="0" algn="r">
              <a:lnSpc>
                <a:spcPct val="90000"/>
              </a:lnSpc>
              <a:spcBef>
                <a:spcPts val="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https://github.com/alan-turing-institute/the-turing-way, </a:t>
            </a:r>
            <a:endParaRPr/>
          </a:p>
          <a:p>
            <a:pPr indent="0" lvl="0" marL="0" marR="0" rtl="0" algn="r">
              <a:lnSpc>
                <a:spcPct val="90000"/>
              </a:lnSpc>
              <a:spcBef>
                <a:spcPts val="75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@turingway, CC-BY 4.0, The Turing Way, DOI: </a:t>
            </a:r>
            <a:r>
              <a:rPr lang="en-GB" sz="1200"/>
              <a:t>10.5281/zenodo.7684733</a:t>
            </a:r>
            <a:endParaRPr/>
          </a:p>
        </p:txBody>
      </p:sp>
      <p:pic>
        <p:nvPicPr>
          <p:cNvPr descr="Alan Turing Institute - Wikipedia" id="1158" name="Google Shape;1158;p190"/>
          <p:cNvPicPr preferRelativeResize="0"/>
          <p:nvPr/>
        </p:nvPicPr>
        <p:blipFill rotWithShape="1">
          <a:blip r:embed="rId4">
            <a:alphaModFix/>
          </a:blip>
          <a:srcRect b="0" l="0" r="0" t="0"/>
          <a:stretch/>
        </p:blipFill>
        <p:spPr>
          <a:xfrm>
            <a:off x="6694311" y="252344"/>
            <a:ext cx="2142881" cy="905516"/>
          </a:xfrm>
          <a:prstGeom prst="rect">
            <a:avLst/>
          </a:prstGeom>
          <a:solidFill>
            <a:schemeClr val="lt1"/>
          </a:solid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id="1164" name="Google Shape;1164;p191"/>
          <p:cNvPicPr preferRelativeResize="0"/>
          <p:nvPr/>
        </p:nvPicPr>
        <p:blipFill rotWithShape="1">
          <a:blip r:embed="rId3">
            <a:alphaModFix/>
          </a:blip>
          <a:srcRect b="0" l="0" r="0" t="0"/>
          <a:stretch/>
        </p:blipFill>
        <p:spPr>
          <a:xfrm>
            <a:off x="3210656" y="111173"/>
            <a:ext cx="4729656" cy="4561688"/>
          </a:xfrm>
          <a:prstGeom prst="rect">
            <a:avLst/>
          </a:prstGeom>
          <a:noFill/>
          <a:ln>
            <a:noFill/>
          </a:ln>
        </p:spPr>
      </p:pic>
      <p:pic>
        <p:nvPicPr>
          <p:cNvPr id="1165" name="Google Shape;1165;p191"/>
          <p:cNvPicPr preferRelativeResize="0"/>
          <p:nvPr/>
        </p:nvPicPr>
        <p:blipFill rotWithShape="1">
          <a:blip r:embed="rId4">
            <a:alphaModFix/>
          </a:blip>
          <a:srcRect b="0" l="0" r="0" t="0"/>
          <a:stretch/>
        </p:blipFill>
        <p:spPr>
          <a:xfrm>
            <a:off x="1287769" y="111173"/>
            <a:ext cx="1823292" cy="4558231"/>
          </a:xfrm>
          <a:prstGeom prst="rect">
            <a:avLst/>
          </a:prstGeom>
          <a:noFill/>
          <a:ln>
            <a:noFill/>
          </a:ln>
        </p:spPr>
      </p:pic>
      <p:sp>
        <p:nvSpPr>
          <p:cNvPr id="1166" name="Google Shape;1166;p191"/>
          <p:cNvSpPr txBox="1"/>
          <p:nvPr/>
        </p:nvSpPr>
        <p:spPr>
          <a:xfrm>
            <a:off x="-73572" y="4279697"/>
            <a:ext cx="9217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lang="en-GB" sz="1200">
                <a:solidFill>
                  <a:schemeClr val="lt1"/>
                </a:solidFill>
                <a:latin typeface="Arial"/>
                <a:ea typeface="Arial"/>
                <a:cs typeface="Arial"/>
                <a:sym typeface="Arial"/>
              </a:rPr>
              <a:t>Book: </a:t>
            </a:r>
            <a:r>
              <a:rPr lang="en-GB" sz="1200" u="sng">
                <a:solidFill>
                  <a:schemeClr val="lt1"/>
                </a:solidFill>
                <a:latin typeface="Arial"/>
                <a:ea typeface="Arial"/>
                <a:cs typeface="Arial"/>
                <a:sym typeface="Arial"/>
                <a:hlinkClick r:id="rId5">
                  <a:extLst>
                    <a:ext uri="{A12FA001-AC4F-418D-AE19-62706E023703}">
                      <ahyp:hlinkClr val="tx"/>
                    </a:ext>
                  </a:extLst>
                </a:hlinkClick>
              </a:rPr>
              <a:t>https://the-turing-way.netlify.app/welcome</a:t>
            </a:r>
            <a:r>
              <a:rPr lang="en-GB" sz="1200">
                <a:solidFill>
                  <a:schemeClr val="lt1"/>
                </a:solidFill>
                <a:latin typeface="Arial"/>
                <a:ea typeface="Arial"/>
                <a:cs typeface="Arial"/>
                <a:sym typeface="Arial"/>
              </a:rPr>
              <a:t>, @turingway, CC-BY 4.0, DOI:</a:t>
            </a:r>
            <a:r>
              <a:rPr lang="en-GB" sz="1200">
                <a:solidFill>
                  <a:schemeClr val="lt1"/>
                </a:solidFill>
                <a:latin typeface="Century Gothic"/>
                <a:ea typeface="Century Gothic"/>
                <a:cs typeface="Century Gothic"/>
                <a:sym typeface="Century Gothic"/>
              </a:rPr>
              <a:t> </a:t>
            </a:r>
            <a:r>
              <a:rPr lang="en-GB" sz="1200">
                <a:solidFill>
                  <a:schemeClr val="lt1"/>
                </a:solidFill>
                <a:latin typeface="Century Gothic"/>
                <a:ea typeface="Century Gothic"/>
                <a:cs typeface="Century Gothic"/>
                <a:sym typeface="Century Gothic"/>
              </a:rPr>
              <a:t>10.5281/zenodo.7684733</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92"/>
          <p:cNvSpPr txBox="1"/>
          <p:nvPr>
            <p:ph idx="1" type="body"/>
          </p:nvPr>
        </p:nvSpPr>
        <p:spPr>
          <a:xfrm>
            <a:off x="431800" y="196385"/>
            <a:ext cx="8712300" cy="545100"/>
          </a:xfrm>
          <a:prstGeom prst="rect">
            <a:avLst/>
          </a:prstGeom>
          <a:noFill/>
          <a:ln>
            <a:noFill/>
          </a:ln>
        </p:spPr>
        <p:txBody>
          <a:bodyPr anchorCtr="0" anchor="t" bIns="45700" lIns="91425" spcFirstLastPara="1" rIns="91425" wrap="square" tIns="45700">
            <a:normAutofit/>
          </a:bodyPr>
          <a:lstStyle/>
          <a:p>
            <a:pPr indent="0" lvl="0" marL="0" rtl="0" algn="l">
              <a:lnSpc>
                <a:spcPct val="137500"/>
              </a:lnSpc>
              <a:spcBef>
                <a:spcPts val="0"/>
              </a:spcBef>
              <a:spcAft>
                <a:spcPts val="800"/>
              </a:spcAft>
              <a:buClr>
                <a:schemeClr val="lt1"/>
              </a:buClr>
              <a:buSzPts val="2400"/>
              <a:buNone/>
            </a:pPr>
            <a:r>
              <a:rPr b="1" lang="en-GB" sz="2400">
                <a:latin typeface="Arial"/>
                <a:ea typeface="Arial"/>
                <a:cs typeface="Arial"/>
                <a:sym typeface="Arial"/>
              </a:rPr>
              <a:t>A book: “Work in Progress”</a:t>
            </a:r>
            <a:endParaRPr/>
          </a:p>
        </p:txBody>
      </p:sp>
      <p:pic>
        <p:nvPicPr>
          <p:cNvPr id="1173" name="Google Shape;1173;p192"/>
          <p:cNvPicPr preferRelativeResize="0"/>
          <p:nvPr/>
        </p:nvPicPr>
        <p:blipFill rotWithShape="1">
          <a:blip r:embed="rId3">
            <a:alphaModFix/>
          </a:blip>
          <a:srcRect b="0" l="0" r="0" t="0"/>
          <a:stretch/>
        </p:blipFill>
        <p:spPr>
          <a:xfrm>
            <a:off x="581569" y="834226"/>
            <a:ext cx="1764129" cy="4031284"/>
          </a:xfrm>
          <a:prstGeom prst="rect">
            <a:avLst/>
          </a:prstGeom>
          <a:noFill/>
          <a:ln>
            <a:noFill/>
          </a:ln>
        </p:spPr>
      </p:pic>
      <p:sp>
        <p:nvSpPr>
          <p:cNvPr id="1174" name="Google Shape;1174;p192"/>
          <p:cNvSpPr txBox="1"/>
          <p:nvPr/>
        </p:nvSpPr>
        <p:spPr>
          <a:xfrm>
            <a:off x="-73572" y="4279697"/>
            <a:ext cx="9217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lang="en-GB" sz="1200">
                <a:solidFill>
                  <a:schemeClr val="lt1"/>
                </a:solidFill>
                <a:latin typeface="Arial"/>
                <a:ea typeface="Arial"/>
                <a:cs typeface="Arial"/>
                <a:sym typeface="Arial"/>
              </a:rPr>
              <a:t>Book: https://the-turing-way.netlify.app/welcome, @turingway, CC-BY 4.0, DOI: </a:t>
            </a:r>
            <a:r>
              <a:rPr lang="en-GB" sz="1200">
                <a:solidFill>
                  <a:schemeClr val="lt1"/>
                </a:solidFill>
                <a:latin typeface="Century Gothic"/>
                <a:ea typeface="Century Gothic"/>
                <a:cs typeface="Century Gothic"/>
                <a:sym typeface="Century Gothic"/>
              </a:rPr>
              <a:t>10.5281/zenodo.7684733</a:t>
            </a:r>
            <a:endParaRPr/>
          </a:p>
        </p:txBody>
      </p:sp>
      <p:pic>
        <p:nvPicPr>
          <p:cNvPr descr="The Turing Way project is illustrated as a road or path with shops for different data science skills. People can go in and out with their shopping cart and pick and choose what they need." id="1175" name="Google Shape;1175;p192"/>
          <p:cNvPicPr preferRelativeResize="0"/>
          <p:nvPr/>
        </p:nvPicPr>
        <p:blipFill rotWithShape="1">
          <a:blip r:embed="rId4">
            <a:alphaModFix/>
          </a:blip>
          <a:srcRect b="0" l="0" r="0" t="0"/>
          <a:stretch/>
        </p:blipFill>
        <p:spPr>
          <a:xfrm>
            <a:off x="2592149" y="834226"/>
            <a:ext cx="5973514" cy="403128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193"/>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Reproducible workflows</a:t>
            </a:r>
            <a:endParaRPr b="1"/>
          </a:p>
        </p:txBody>
      </p:sp>
      <p:pic>
        <p:nvPicPr>
          <p:cNvPr id="1181" name="Google Shape;1181;p193"/>
          <p:cNvPicPr preferRelativeResize="0"/>
          <p:nvPr/>
        </p:nvPicPr>
        <p:blipFill rotWithShape="1">
          <a:blip r:embed="rId3">
            <a:alphaModFix/>
          </a:blip>
          <a:srcRect b="0" l="0" r="0" t="0"/>
          <a:stretch/>
        </p:blipFill>
        <p:spPr>
          <a:xfrm>
            <a:off x="3900500" y="1065700"/>
            <a:ext cx="4735126" cy="3859649"/>
          </a:xfrm>
          <a:prstGeom prst="rect">
            <a:avLst/>
          </a:prstGeom>
          <a:noFill/>
          <a:ln>
            <a:noFill/>
          </a:ln>
        </p:spPr>
      </p:pic>
      <p:sp>
        <p:nvSpPr>
          <p:cNvPr id="1182" name="Google Shape;1182;p193"/>
          <p:cNvSpPr txBox="1"/>
          <p:nvPr>
            <p:ph idx="2" type="body"/>
          </p:nvPr>
        </p:nvSpPr>
        <p:spPr>
          <a:xfrm>
            <a:off x="431800" y="1447800"/>
            <a:ext cx="3221700" cy="34776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GB" sz="2300"/>
              <a:t>Applying reproducibility principles throughout the project’s lifecycle</a:t>
            </a:r>
            <a:endParaRPr sz="2300"/>
          </a:p>
          <a:p>
            <a:pPr indent="0" lvl="0" marL="0" rtl="0" algn="l">
              <a:spcBef>
                <a:spcPts val="800"/>
              </a:spcBef>
              <a:spcAft>
                <a:spcPts val="0"/>
              </a:spcAft>
              <a:buNone/>
            </a:pPr>
            <a:r>
              <a:t/>
            </a:r>
            <a:endParaRPr sz="2300"/>
          </a:p>
          <a:p>
            <a:pPr indent="-374650" lvl="0" marL="457200" rtl="0" algn="l">
              <a:spcBef>
                <a:spcPts val="800"/>
              </a:spcBef>
              <a:spcAft>
                <a:spcPts val="0"/>
              </a:spcAft>
              <a:buSzPts val="2300"/>
              <a:buChar char="-"/>
            </a:pPr>
            <a:r>
              <a:rPr lang="en-GB" sz="2300"/>
              <a:t>Open source vs. “Inner” </a:t>
            </a:r>
            <a:r>
              <a:rPr lang="en-GB" sz="2300"/>
              <a:t>source</a:t>
            </a:r>
            <a:endParaRPr sz="23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194"/>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Privacy and sensitivity concerns</a:t>
            </a:r>
            <a:endParaRPr b="1"/>
          </a:p>
        </p:txBody>
      </p:sp>
      <p:sp>
        <p:nvSpPr>
          <p:cNvPr id="1188" name="Google Shape;1188;p194"/>
          <p:cNvSpPr txBox="1"/>
          <p:nvPr>
            <p:ph idx="2" type="body"/>
          </p:nvPr>
        </p:nvSpPr>
        <p:spPr>
          <a:xfrm>
            <a:off x="431800" y="1447800"/>
            <a:ext cx="3546300" cy="3474900"/>
          </a:xfrm>
          <a:prstGeom prst="rect">
            <a:avLst/>
          </a:prstGeom>
        </p:spPr>
        <p:txBody>
          <a:bodyPr anchorCtr="0" anchor="t" bIns="45700" lIns="91425" spcFirstLastPara="1" rIns="91425" wrap="square" tIns="45700">
            <a:noAutofit/>
          </a:bodyPr>
          <a:lstStyle/>
          <a:p>
            <a:pPr indent="-371792" lvl="0" marL="457200" rtl="0" algn="l">
              <a:lnSpc>
                <a:spcPct val="80000"/>
              </a:lnSpc>
              <a:spcBef>
                <a:spcPts val="0"/>
              </a:spcBef>
              <a:spcAft>
                <a:spcPts val="0"/>
              </a:spcAft>
              <a:buSzPts val="2255"/>
              <a:buChar char="-"/>
            </a:pPr>
            <a:r>
              <a:rPr lang="en-GB" sz="2340"/>
              <a:t>Is the data too sensitive?</a:t>
            </a:r>
            <a:endParaRPr sz="2340"/>
          </a:p>
          <a:p>
            <a:pPr indent="0" lvl="0" marL="0" rtl="0" algn="l">
              <a:lnSpc>
                <a:spcPct val="80000"/>
              </a:lnSpc>
              <a:spcBef>
                <a:spcPts val="0"/>
              </a:spcBef>
              <a:spcAft>
                <a:spcPts val="0"/>
              </a:spcAft>
              <a:buNone/>
            </a:pPr>
            <a:r>
              <a:t/>
            </a:r>
            <a:endParaRPr sz="2340"/>
          </a:p>
          <a:p>
            <a:pPr indent="-371792" lvl="0" marL="457200" rtl="0" algn="l">
              <a:lnSpc>
                <a:spcPct val="80000"/>
              </a:lnSpc>
              <a:spcBef>
                <a:spcPts val="0"/>
              </a:spcBef>
              <a:spcAft>
                <a:spcPts val="0"/>
              </a:spcAft>
              <a:buSzPts val="2255"/>
              <a:buChar char="-"/>
            </a:pPr>
            <a:r>
              <a:rPr lang="en-GB" sz="2340"/>
              <a:t>Do I have permission to share openly?</a:t>
            </a:r>
            <a:endParaRPr sz="2340"/>
          </a:p>
          <a:p>
            <a:pPr indent="0" lvl="0" marL="0" rtl="0" algn="l">
              <a:lnSpc>
                <a:spcPct val="80000"/>
              </a:lnSpc>
              <a:spcBef>
                <a:spcPts val="0"/>
              </a:spcBef>
              <a:spcAft>
                <a:spcPts val="0"/>
              </a:spcAft>
              <a:buNone/>
            </a:pPr>
            <a:r>
              <a:t/>
            </a:r>
            <a:endParaRPr sz="2340"/>
          </a:p>
          <a:p>
            <a:pPr indent="-377190" lvl="0" marL="457200" rtl="0" algn="l">
              <a:lnSpc>
                <a:spcPct val="80000"/>
              </a:lnSpc>
              <a:spcBef>
                <a:spcPts val="0"/>
              </a:spcBef>
              <a:spcAft>
                <a:spcPts val="0"/>
              </a:spcAft>
              <a:buSzPts val="2340"/>
              <a:buChar char="-"/>
            </a:pPr>
            <a:r>
              <a:rPr lang="en-GB" sz="2340"/>
              <a:t>I don’t want others to see all my work</a:t>
            </a:r>
            <a:endParaRPr sz="2340"/>
          </a:p>
          <a:p>
            <a:pPr indent="0" lvl="0" marL="0" rtl="0" algn="l">
              <a:lnSpc>
                <a:spcPct val="80000"/>
              </a:lnSpc>
              <a:spcBef>
                <a:spcPts val="0"/>
              </a:spcBef>
              <a:spcAft>
                <a:spcPts val="0"/>
              </a:spcAft>
              <a:buNone/>
            </a:pPr>
            <a:r>
              <a:t/>
            </a:r>
            <a:endParaRPr sz="2340"/>
          </a:p>
          <a:p>
            <a:pPr indent="-377190" lvl="0" marL="457200" rtl="0" algn="l">
              <a:lnSpc>
                <a:spcPct val="80000"/>
              </a:lnSpc>
              <a:spcBef>
                <a:spcPts val="0"/>
              </a:spcBef>
              <a:spcAft>
                <a:spcPts val="0"/>
              </a:spcAft>
              <a:buSzPts val="2340"/>
              <a:buChar char="-"/>
            </a:pPr>
            <a:r>
              <a:rPr lang="en-GB" sz="2340"/>
              <a:t>I don’t know how to share my work</a:t>
            </a:r>
            <a:endParaRPr sz="2340"/>
          </a:p>
        </p:txBody>
      </p:sp>
      <p:pic>
        <p:nvPicPr>
          <p:cNvPr id="1189" name="Google Shape;1189;p194"/>
          <p:cNvPicPr preferRelativeResize="0"/>
          <p:nvPr/>
        </p:nvPicPr>
        <p:blipFill>
          <a:blip r:embed="rId3">
            <a:alphaModFix/>
          </a:blip>
          <a:stretch>
            <a:fillRect/>
          </a:stretch>
        </p:blipFill>
        <p:spPr>
          <a:xfrm>
            <a:off x="3978100" y="1447789"/>
            <a:ext cx="4734000" cy="31941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0" st="0"/>
                                            </p:txEl>
                                          </p:spTgt>
                                        </p:tgtEl>
                                        <p:attrNameLst>
                                          <p:attrName>style.visibility</p:attrName>
                                        </p:attrNameLst>
                                      </p:cBhvr>
                                      <p:to>
                                        <p:strVal val="visible"/>
                                      </p:to>
                                    </p:set>
                                    <p:animEffect filter="fade" transition="in">
                                      <p:cBhvr>
                                        <p:cTn dur="1000"/>
                                        <p:tgtEl>
                                          <p:spTgt spid="1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1" st="1"/>
                                            </p:txEl>
                                          </p:spTgt>
                                        </p:tgtEl>
                                        <p:attrNameLst>
                                          <p:attrName>style.visibility</p:attrName>
                                        </p:attrNameLst>
                                      </p:cBhvr>
                                      <p:to>
                                        <p:strVal val="visible"/>
                                      </p:to>
                                    </p:set>
                                    <p:animEffect filter="fade" transition="in">
                                      <p:cBhvr>
                                        <p:cTn dur="1000"/>
                                        <p:tgtEl>
                                          <p:spTgt spid="11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2" st="2"/>
                                            </p:txEl>
                                          </p:spTgt>
                                        </p:tgtEl>
                                        <p:attrNameLst>
                                          <p:attrName>style.visibility</p:attrName>
                                        </p:attrNameLst>
                                      </p:cBhvr>
                                      <p:to>
                                        <p:strVal val="visible"/>
                                      </p:to>
                                    </p:set>
                                    <p:animEffect filter="fade" transition="in">
                                      <p:cBhvr>
                                        <p:cTn dur="1000"/>
                                        <p:tgtEl>
                                          <p:spTgt spid="11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3" st="3"/>
                                            </p:txEl>
                                          </p:spTgt>
                                        </p:tgtEl>
                                        <p:attrNameLst>
                                          <p:attrName>style.visibility</p:attrName>
                                        </p:attrNameLst>
                                      </p:cBhvr>
                                      <p:to>
                                        <p:strVal val="visible"/>
                                      </p:to>
                                    </p:set>
                                    <p:animEffect filter="fade" transition="in">
                                      <p:cBhvr>
                                        <p:cTn dur="1000"/>
                                        <p:tgtEl>
                                          <p:spTgt spid="11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4" st="4"/>
                                            </p:txEl>
                                          </p:spTgt>
                                        </p:tgtEl>
                                        <p:attrNameLst>
                                          <p:attrName>style.visibility</p:attrName>
                                        </p:attrNameLst>
                                      </p:cBhvr>
                                      <p:to>
                                        <p:strVal val="visible"/>
                                      </p:to>
                                    </p:set>
                                    <p:animEffect filter="fade" transition="in">
                                      <p:cBhvr>
                                        <p:cTn dur="1000"/>
                                        <p:tgtEl>
                                          <p:spTgt spid="118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5" st="5"/>
                                            </p:txEl>
                                          </p:spTgt>
                                        </p:tgtEl>
                                        <p:attrNameLst>
                                          <p:attrName>style.visibility</p:attrName>
                                        </p:attrNameLst>
                                      </p:cBhvr>
                                      <p:to>
                                        <p:strVal val="visible"/>
                                      </p:to>
                                    </p:set>
                                    <p:animEffect filter="fade" transition="in">
                                      <p:cBhvr>
                                        <p:cTn dur="1000"/>
                                        <p:tgtEl>
                                          <p:spTgt spid="118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8">
                                            <p:txEl>
                                              <p:pRg end="6" st="6"/>
                                            </p:txEl>
                                          </p:spTgt>
                                        </p:tgtEl>
                                        <p:attrNameLst>
                                          <p:attrName>style.visibility</p:attrName>
                                        </p:attrNameLst>
                                      </p:cBhvr>
                                      <p:to>
                                        <p:strVal val="visible"/>
                                      </p:to>
                                    </p:set>
                                    <p:animEffect filter="fade" transition="in">
                                      <p:cBhvr>
                                        <p:cTn dur="1000"/>
                                        <p:tgtEl>
                                          <p:spTgt spid="118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95"/>
          <p:cNvSpPr txBox="1"/>
          <p:nvPr>
            <p:ph idx="2" type="body"/>
          </p:nvPr>
        </p:nvSpPr>
        <p:spPr>
          <a:xfrm>
            <a:off x="431800" y="1447800"/>
            <a:ext cx="3546300" cy="3474900"/>
          </a:xfrm>
          <a:prstGeom prst="rect">
            <a:avLst/>
          </a:prstGeom>
        </p:spPr>
        <p:txBody>
          <a:bodyPr anchorCtr="0" anchor="t" bIns="45700" lIns="91425" spcFirstLastPara="1" rIns="91425" wrap="square" tIns="45700">
            <a:noAutofit/>
          </a:bodyPr>
          <a:lstStyle/>
          <a:p>
            <a:pPr indent="-374650" lvl="0" marL="457200" rtl="0" algn="l">
              <a:lnSpc>
                <a:spcPct val="150000"/>
              </a:lnSpc>
              <a:spcBef>
                <a:spcPts val="0"/>
              </a:spcBef>
              <a:spcAft>
                <a:spcPts val="0"/>
              </a:spcAft>
              <a:buSzPts val="2300"/>
              <a:buChar char="-"/>
            </a:pPr>
            <a:r>
              <a:rPr lang="en-GB" sz="2300"/>
              <a:t>What </a:t>
            </a:r>
            <a:r>
              <a:rPr lang="en-GB" sz="2300">
                <a:highlight>
                  <a:srgbClr val="2A9686"/>
                </a:highlight>
              </a:rPr>
              <a:t>motivates</a:t>
            </a:r>
            <a:r>
              <a:rPr lang="en-GB" sz="2300"/>
              <a:t> you to share your work?</a:t>
            </a:r>
            <a:endParaRPr sz="2300"/>
          </a:p>
          <a:p>
            <a:pPr indent="-374650" lvl="0" marL="457200" rtl="0" algn="l">
              <a:lnSpc>
                <a:spcPct val="150000"/>
              </a:lnSpc>
              <a:spcBef>
                <a:spcPts val="0"/>
              </a:spcBef>
              <a:spcAft>
                <a:spcPts val="0"/>
              </a:spcAft>
              <a:buSzPts val="2300"/>
              <a:buChar char="-"/>
            </a:pPr>
            <a:r>
              <a:rPr lang="en-GB" sz="2300"/>
              <a:t>What </a:t>
            </a:r>
            <a:r>
              <a:rPr lang="en-GB" sz="2300">
                <a:highlight>
                  <a:srgbClr val="2D9586"/>
                </a:highlight>
              </a:rPr>
              <a:t>concerns</a:t>
            </a:r>
            <a:r>
              <a:rPr lang="en-GB" sz="2300"/>
              <a:t> you about sharing your work?</a:t>
            </a:r>
            <a:endParaRPr sz="2340"/>
          </a:p>
        </p:txBody>
      </p:sp>
      <p:pic>
        <p:nvPicPr>
          <p:cNvPr id="1195" name="Google Shape;1195;p195"/>
          <p:cNvPicPr preferRelativeResize="0"/>
          <p:nvPr/>
        </p:nvPicPr>
        <p:blipFill>
          <a:blip r:embed="rId3">
            <a:alphaModFix/>
          </a:blip>
          <a:stretch>
            <a:fillRect/>
          </a:stretch>
        </p:blipFill>
        <p:spPr>
          <a:xfrm>
            <a:off x="4356100" y="1544050"/>
            <a:ext cx="4610899" cy="2593631"/>
          </a:xfrm>
          <a:prstGeom prst="rect">
            <a:avLst/>
          </a:prstGeom>
          <a:noFill/>
          <a:ln>
            <a:noFill/>
          </a:ln>
        </p:spPr>
      </p:pic>
      <p:sp>
        <p:nvSpPr>
          <p:cNvPr id="1196" name="Google Shape;1196;p195"/>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Reflection exercise 2</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196"/>
          <p:cNvSpPr txBox="1"/>
          <p:nvPr>
            <p:ph idx="2" type="body"/>
          </p:nvPr>
        </p:nvSpPr>
        <p:spPr>
          <a:xfrm>
            <a:off x="431800" y="1257450"/>
            <a:ext cx="8586000" cy="3474900"/>
          </a:xfrm>
          <a:prstGeom prst="rect">
            <a:avLst/>
          </a:prstGeom>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b="1" lang="en-GB" sz="2000">
                <a:highlight>
                  <a:srgbClr val="2D9586"/>
                </a:highlight>
              </a:rPr>
              <a:t>What do you need to consider to ensure your work is reproducible?</a:t>
            </a:r>
            <a:endParaRPr b="1" i="1" sz="2000">
              <a:highlight>
                <a:srgbClr val="2D9586"/>
              </a:highlight>
            </a:endParaRPr>
          </a:p>
          <a:p>
            <a:pPr indent="0" lvl="0" marL="0" rtl="0" algn="l">
              <a:lnSpc>
                <a:spcPct val="100000"/>
              </a:lnSpc>
              <a:spcBef>
                <a:spcPts val="800"/>
              </a:spcBef>
              <a:spcAft>
                <a:spcPts val="0"/>
              </a:spcAft>
              <a:buNone/>
            </a:pPr>
            <a:r>
              <a:t/>
            </a:r>
            <a:endParaRPr i="1" sz="900"/>
          </a:p>
          <a:p>
            <a:pPr indent="-355600" lvl="0" marL="457200" rtl="0" algn="l">
              <a:lnSpc>
                <a:spcPct val="150000"/>
              </a:lnSpc>
              <a:spcBef>
                <a:spcPts val="800"/>
              </a:spcBef>
              <a:spcAft>
                <a:spcPts val="0"/>
              </a:spcAft>
              <a:buSzPts val="2000"/>
              <a:buChar char="–"/>
            </a:pPr>
            <a:r>
              <a:rPr lang="en-GB" sz="2000" u="sng"/>
              <a:t>Research object</a:t>
            </a:r>
            <a:r>
              <a:rPr lang="en-GB" sz="2000"/>
              <a:t>: (1) Data, (2) code, (3) workflow, (4) documentation</a:t>
            </a:r>
            <a:endParaRPr sz="2000"/>
          </a:p>
          <a:p>
            <a:pPr indent="-355600" lvl="0" marL="457200" rtl="0" algn="l">
              <a:lnSpc>
                <a:spcPct val="150000"/>
              </a:lnSpc>
              <a:spcBef>
                <a:spcPts val="0"/>
              </a:spcBef>
              <a:spcAft>
                <a:spcPts val="0"/>
              </a:spcAft>
              <a:buSzPts val="2000"/>
              <a:buChar char="–"/>
            </a:pPr>
            <a:r>
              <a:rPr lang="en-GB" sz="2000" u="sng"/>
              <a:t>Practices</a:t>
            </a:r>
            <a:r>
              <a:rPr lang="en-GB" sz="2000"/>
              <a:t>: Version control, licensing, data management, communication, collaboration, reusability, long-term archiving</a:t>
            </a:r>
            <a:endParaRPr sz="2000"/>
          </a:p>
          <a:p>
            <a:pPr indent="-355600" lvl="0" marL="457200" rtl="0" algn="l">
              <a:lnSpc>
                <a:spcPct val="150000"/>
              </a:lnSpc>
              <a:spcBef>
                <a:spcPts val="0"/>
              </a:spcBef>
              <a:spcAft>
                <a:spcPts val="0"/>
              </a:spcAft>
              <a:buSzPts val="2000"/>
              <a:buChar char="–"/>
            </a:pPr>
            <a:r>
              <a:rPr lang="en-GB" sz="2000" u="sng"/>
              <a:t>Instructions</a:t>
            </a:r>
            <a:r>
              <a:rPr lang="en-GB" sz="2000"/>
              <a:t>: (i) Each room is assigned a research object. (ii) Nominate a notetaker in your room. (iii) Select 1 or 2 practices. (iv) Discuss at what stages of research cycle these practices are applied. (v) Report!</a:t>
            </a:r>
            <a:endParaRPr sz="2300"/>
          </a:p>
        </p:txBody>
      </p:sp>
      <p:sp>
        <p:nvSpPr>
          <p:cNvPr id="1202" name="Google Shape;1202;p196"/>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Breakout room: 10 minutes</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1">
                                            <p:txEl>
                                              <p:pRg end="0" st="0"/>
                                            </p:txEl>
                                          </p:spTgt>
                                        </p:tgtEl>
                                        <p:attrNameLst>
                                          <p:attrName>style.visibility</p:attrName>
                                        </p:attrNameLst>
                                      </p:cBhvr>
                                      <p:to>
                                        <p:strVal val="visible"/>
                                      </p:to>
                                    </p:set>
                                    <p:animEffect filter="fade" transition="in">
                                      <p:cBhvr>
                                        <p:cTn dur="1000"/>
                                        <p:tgtEl>
                                          <p:spTgt spid="12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1">
                                            <p:txEl>
                                              <p:pRg end="1" st="1"/>
                                            </p:txEl>
                                          </p:spTgt>
                                        </p:tgtEl>
                                        <p:attrNameLst>
                                          <p:attrName>style.visibility</p:attrName>
                                        </p:attrNameLst>
                                      </p:cBhvr>
                                      <p:to>
                                        <p:strVal val="visible"/>
                                      </p:to>
                                    </p:set>
                                    <p:animEffect filter="fade" transition="in">
                                      <p:cBhvr>
                                        <p:cTn dur="1000"/>
                                        <p:tgtEl>
                                          <p:spTgt spid="12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1">
                                            <p:txEl>
                                              <p:pRg end="2" st="2"/>
                                            </p:txEl>
                                          </p:spTgt>
                                        </p:tgtEl>
                                        <p:attrNameLst>
                                          <p:attrName>style.visibility</p:attrName>
                                        </p:attrNameLst>
                                      </p:cBhvr>
                                      <p:to>
                                        <p:strVal val="visible"/>
                                      </p:to>
                                    </p:set>
                                    <p:animEffect filter="fade" transition="in">
                                      <p:cBhvr>
                                        <p:cTn dur="1000"/>
                                        <p:tgtEl>
                                          <p:spTgt spid="12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1">
                                            <p:txEl>
                                              <p:pRg end="3" st="3"/>
                                            </p:txEl>
                                          </p:spTgt>
                                        </p:tgtEl>
                                        <p:attrNameLst>
                                          <p:attrName>style.visibility</p:attrName>
                                        </p:attrNameLst>
                                      </p:cBhvr>
                                      <p:to>
                                        <p:strVal val="visible"/>
                                      </p:to>
                                    </p:set>
                                    <p:animEffect filter="fade" transition="in">
                                      <p:cBhvr>
                                        <p:cTn dur="1000"/>
                                        <p:tgtEl>
                                          <p:spTgt spid="12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1">
                                            <p:txEl>
                                              <p:pRg end="4" st="4"/>
                                            </p:txEl>
                                          </p:spTgt>
                                        </p:tgtEl>
                                        <p:attrNameLst>
                                          <p:attrName>style.visibility</p:attrName>
                                        </p:attrNameLst>
                                      </p:cBhvr>
                                      <p:to>
                                        <p:strVal val="visible"/>
                                      </p:to>
                                    </p:set>
                                    <p:animEffect filter="fade" transition="in">
                                      <p:cBhvr>
                                        <p:cTn dur="1000"/>
                                        <p:tgtEl>
                                          <p:spTgt spid="120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06" name="Shape 1206"/>
        <p:cNvGrpSpPr/>
        <p:nvPr/>
      </p:nvGrpSpPr>
      <p:grpSpPr>
        <a:xfrm>
          <a:off x="0" y="0"/>
          <a:ext cx="0" cy="0"/>
          <a:chOff x="0" y="0"/>
          <a:chExt cx="0" cy="0"/>
        </a:xfrm>
      </p:grpSpPr>
      <p:sp>
        <p:nvSpPr>
          <p:cNvPr id="1207" name="Google Shape;1207;p197"/>
          <p:cNvSpPr txBox="1"/>
          <p:nvPr>
            <p:ph idx="1" type="body"/>
          </p:nvPr>
        </p:nvSpPr>
        <p:spPr>
          <a:xfrm>
            <a:off x="431801" y="778850"/>
            <a:ext cx="6502500" cy="545100"/>
          </a:xfrm>
          <a:prstGeom prst="rect">
            <a:avLst/>
          </a:prstGeom>
        </p:spPr>
        <p:txBody>
          <a:bodyPr anchorCtr="0" anchor="t" bIns="0" lIns="0" spcFirstLastPara="1" rIns="0" wrap="square" tIns="0">
            <a:noAutofit/>
          </a:bodyPr>
          <a:lstStyle/>
          <a:p>
            <a:pPr indent="0" lvl="0" marL="0" rtl="0" algn="l">
              <a:lnSpc>
                <a:spcPct val="85000"/>
              </a:lnSpc>
              <a:spcBef>
                <a:spcPts val="0"/>
              </a:spcBef>
              <a:spcAft>
                <a:spcPts val="0"/>
              </a:spcAft>
              <a:buNone/>
            </a:pPr>
            <a:r>
              <a:rPr b="1" lang="en-GB" sz="3100"/>
              <a:t>Breakout Room: 15 Minutes </a:t>
            </a:r>
            <a:endParaRPr b="1" sz="2600"/>
          </a:p>
          <a:p>
            <a:pPr indent="0" lvl="0" marL="0" rtl="0" algn="l">
              <a:lnSpc>
                <a:spcPct val="85000"/>
              </a:lnSpc>
              <a:spcBef>
                <a:spcPts val="0"/>
              </a:spcBef>
              <a:spcAft>
                <a:spcPts val="0"/>
              </a:spcAft>
              <a:buNone/>
            </a:pPr>
            <a:r>
              <a:rPr b="1" lang="en-GB" sz="3100">
                <a:solidFill>
                  <a:schemeClr val="accent6"/>
                </a:solidFill>
              </a:rPr>
              <a:t> </a:t>
            </a:r>
            <a:endParaRPr b="1" sz="3100">
              <a:solidFill>
                <a:schemeClr val="accent6"/>
              </a:solidFill>
            </a:endParaRPr>
          </a:p>
        </p:txBody>
      </p:sp>
      <p:sp>
        <p:nvSpPr>
          <p:cNvPr id="1208" name="Google Shape;1208;p197"/>
          <p:cNvSpPr txBox="1"/>
          <p:nvPr>
            <p:ph idx="3" type="body"/>
          </p:nvPr>
        </p:nvSpPr>
        <p:spPr>
          <a:xfrm>
            <a:off x="431800" y="1433425"/>
            <a:ext cx="8585700" cy="3376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b="1" lang="en-GB" sz="2000"/>
              <a:t>What do you need to consider to ensure your work is reproducible?</a:t>
            </a:r>
            <a:endParaRPr b="1" i="1" sz="2000"/>
          </a:p>
          <a:p>
            <a:pPr indent="0" lvl="0" marL="0" rtl="0" algn="l">
              <a:spcBef>
                <a:spcPts val="800"/>
              </a:spcBef>
              <a:spcAft>
                <a:spcPts val="0"/>
              </a:spcAft>
              <a:buNone/>
            </a:pPr>
            <a:r>
              <a:t/>
            </a:r>
            <a:endParaRPr i="1" sz="900"/>
          </a:p>
          <a:p>
            <a:pPr indent="-355600" lvl="0" marL="457200" rtl="0" algn="l">
              <a:lnSpc>
                <a:spcPct val="150000"/>
              </a:lnSpc>
              <a:spcBef>
                <a:spcPts val="800"/>
              </a:spcBef>
              <a:spcAft>
                <a:spcPts val="0"/>
              </a:spcAft>
              <a:buSzPts val="2000"/>
              <a:buChar char="–"/>
            </a:pPr>
            <a:r>
              <a:rPr lang="en-GB" sz="2000">
                <a:highlight>
                  <a:srgbClr val="2D9586"/>
                </a:highlight>
              </a:rPr>
              <a:t>Research object</a:t>
            </a:r>
            <a:r>
              <a:rPr lang="en-GB" sz="2000"/>
              <a:t>: (1) Data, (2) code, (3) workflow, (4) documentation</a:t>
            </a:r>
            <a:endParaRPr sz="2000"/>
          </a:p>
          <a:p>
            <a:pPr indent="-355600" lvl="0" marL="457200" rtl="0" algn="l">
              <a:lnSpc>
                <a:spcPct val="150000"/>
              </a:lnSpc>
              <a:spcBef>
                <a:spcPts val="0"/>
              </a:spcBef>
              <a:spcAft>
                <a:spcPts val="0"/>
              </a:spcAft>
              <a:buSzPts val="2000"/>
              <a:buChar char="–"/>
            </a:pPr>
            <a:r>
              <a:rPr lang="en-GB" sz="2000">
                <a:highlight>
                  <a:srgbClr val="2D9586"/>
                </a:highlight>
              </a:rPr>
              <a:t>Practices</a:t>
            </a:r>
            <a:r>
              <a:rPr lang="en-GB" sz="2000"/>
              <a:t>: Version control, licensing, data management, communication, collaboration, reusability, long-term archiving</a:t>
            </a:r>
            <a:endParaRPr sz="2000"/>
          </a:p>
          <a:p>
            <a:pPr indent="-355600" lvl="0" marL="457200" rtl="0" algn="l">
              <a:lnSpc>
                <a:spcPct val="150000"/>
              </a:lnSpc>
              <a:spcBef>
                <a:spcPts val="0"/>
              </a:spcBef>
              <a:spcAft>
                <a:spcPts val="0"/>
              </a:spcAft>
              <a:buSzPts val="2000"/>
              <a:buChar char="–"/>
            </a:pPr>
            <a:r>
              <a:rPr lang="en-GB" sz="2000">
                <a:highlight>
                  <a:srgbClr val="2D9586"/>
                </a:highlight>
              </a:rPr>
              <a:t>Instructions</a:t>
            </a:r>
            <a:r>
              <a:rPr lang="en-GB" sz="2000"/>
              <a:t>: (i) Each room is assigned a research object. (ii) Nominate a notetaker in your room. (iii) Select 1 or 2 practices. (iv) Discuss at what stages of research cycle these are practices applied. (v) Report!</a:t>
            </a: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12" name="Shape 1212"/>
        <p:cNvGrpSpPr/>
        <p:nvPr/>
      </p:nvGrpSpPr>
      <p:grpSpPr>
        <a:xfrm>
          <a:off x="0" y="0"/>
          <a:ext cx="0" cy="0"/>
          <a:chOff x="0" y="0"/>
          <a:chExt cx="0" cy="0"/>
        </a:xfrm>
      </p:grpSpPr>
      <p:sp>
        <p:nvSpPr>
          <p:cNvPr id="1213" name="Google Shape;1213;p198"/>
          <p:cNvSpPr txBox="1"/>
          <p:nvPr/>
        </p:nvSpPr>
        <p:spPr>
          <a:xfrm>
            <a:off x="678900" y="4332125"/>
            <a:ext cx="77061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en-GB" sz="1600">
                <a:solidFill>
                  <a:srgbClr val="DEDEDE"/>
                </a:solidFill>
              </a:rPr>
              <a:t>Adapted from Peng 2011</a:t>
            </a:r>
            <a:endParaRPr i="1" sz="1600">
              <a:solidFill>
                <a:srgbClr val="DEDEDE"/>
              </a:solidFill>
            </a:endParaRPr>
          </a:p>
          <a:p>
            <a:pPr indent="0" lvl="0" marL="0" rtl="0" algn="ctr">
              <a:lnSpc>
                <a:spcPct val="115000"/>
              </a:lnSpc>
              <a:spcBef>
                <a:spcPts val="0"/>
              </a:spcBef>
              <a:spcAft>
                <a:spcPts val="0"/>
              </a:spcAft>
              <a:buNone/>
            </a:pPr>
            <a:r>
              <a:rPr i="1" lang="en-GB" sz="1600" u="sng">
                <a:solidFill>
                  <a:schemeClr val="hlink"/>
                </a:solidFill>
                <a:hlinkClick r:id="rId3"/>
              </a:rPr>
              <a:t>https://www.science.org/doi/abs/10.1126/science.1213847</a:t>
            </a:r>
            <a:endParaRPr i="1" sz="1600">
              <a:solidFill>
                <a:srgbClr val="DEDEDE"/>
              </a:solidFill>
            </a:endParaRPr>
          </a:p>
        </p:txBody>
      </p:sp>
      <p:pic>
        <p:nvPicPr>
          <p:cNvPr id="1214" name="Google Shape;1214;p198"/>
          <p:cNvPicPr preferRelativeResize="0"/>
          <p:nvPr/>
        </p:nvPicPr>
        <p:blipFill>
          <a:blip r:embed="rId4">
            <a:alphaModFix/>
          </a:blip>
          <a:stretch>
            <a:fillRect/>
          </a:stretch>
        </p:blipFill>
        <p:spPr>
          <a:xfrm>
            <a:off x="311700" y="1234644"/>
            <a:ext cx="8520601" cy="1857432"/>
          </a:xfrm>
          <a:prstGeom prst="rect">
            <a:avLst/>
          </a:prstGeom>
          <a:noFill/>
          <a:ln>
            <a:noFill/>
          </a:ln>
        </p:spPr>
      </p:pic>
      <p:sp>
        <p:nvSpPr>
          <p:cNvPr id="1215" name="Google Shape;1215;p198"/>
          <p:cNvSpPr txBox="1"/>
          <p:nvPr/>
        </p:nvSpPr>
        <p:spPr>
          <a:xfrm>
            <a:off x="180675" y="3216175"/>
            <a:ext cx="2132100" cy="97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2400">
                <a:solidFill>
                  <a:srgbClr val="00B0F0"/>
                </a:solidFill>
              </a:rPr>
              <a:t>Not reproducible</a:t>
            </a:r>
            <a:endParaRPr b="1" sz="2400">
              <a:solidFill>
                <a:srgbClr val="00B0F0"/>
              </a:solidFill>
            </a:endParaRPr>
          </a:p>
        </p:txBody>
      </p:sp>
      <p:sp>
        <p:nvSpPr>
          <p:cNvPr id="1216" name="Google Shape;1216;p198"/>
          <p:cNvSpPr/>
          <p:nvPr/>
        </p:nvSpPr>
        <p:spPr>
          <a:xfrm>
            <a:off x="2228425" y="3362775"/>
            <a:ext cx="4794300" cy="698700"/>
          </a:xfrm>
          <a:prstGeom prst="leftRightArrow">
            <a:avLst>
              <a:gd fmla="val 50000" name="adj1"/>
              <a:gd fmla="val 50000" name="adj2"/>
            </a:avLst>
          </a:prstGeom>
          <a:gradFill>
            <a:gsLst>
              <a:gs pos="0">
                <a:srgbClr val="FFFF00"/>
              </a:gs>
              <a:gs pos="100000">
                <a:srgbClr val="00B0F0"/>
              </a:gs>
            </a:gsLst>
            <a:lin ang="10800025" scaled="0"/>
          </a:gradFill>
          <a:ln cap="flat" cmpd="sng" w="9525">
            <a:solidFill>
              <a:srgbClr val="0000FF"/>
            </a:solidFill>
            <a:prstDash val="solid"/>
            <a:round/>
            <a:headEnd len="sm" w="sm" type="none"/>
            <a:tailEnd len="sm" w="sm" type="none"/>
          </a:ln>
          <a:effectLst>
            <a:outerShdw blurRad="15716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98"/>
          <p:cNvSpPr txBox="1"/>
          <p:nvPr/>
        </p:nvSpPr>
        <p:spPr>
          <a:xfrm>
            <a:off x="6757550" y="3222650"/>
            <a:ext cx="2028000" cy="97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2400">
                <a:solidFill>
                  <a:srgbClr val="FFFF00"/>
                </a:solidFill>
              </a:rPr>
              <a:t>Gold standard</a:t>
            </a:r>
            <a:endParaRPr b="1" sz="2400">
              <a:solidFill>
                <a:srgbClr val="FFFF00"/>
              </a:solidFill>
            </a:endParaRPr>
          </a:p>
        </p:txBody>
      </p:sp>
      <p:sp>
        <p:nvSpPr>
          <p:cNvPr id="1218" name="Google Shape;1218;p198"/>
          <p:cNvSpPr txBox="1"/>
          <p:nvPr>
            <p:ph idx="1" type="body"/>
          </p:nvPr>
        </p:nvSpPr>
        <p:spPr>
          <a:xfrm>
            <a:off x="431800" y="411175"/>
            <a:ext cx="7487400" cy="55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Reproducible Research Spectrum</a:t>
            </a:r>
            <a:endParaRPr/>
          </a:p>
          <a:p>
            <a:pPr indent="0" lvl="0" marL="0" rtl="0" algn="l">
              <a:spcBef>
                <a:spcPts val="800"/>
              </a:spcBef>
              <a:spcAft>
                <a:spcPts val="8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22" name="Shape 1222"/>
        <p:cNvGrpSpPr/>
        <p:nvPr/>
      </p:nvGrpSpPr>
      <p:grpSpPr>
        <a:xfrm>
          <a:off x="0" y="0"/>
          <a:ext cx="0" cy="0"/>
          <a:chOff x="0" y="0"/>
          <a:chExt cx="0" cy="0"/>
        </a:xfrm>
      </p:grpSpPr>
      <p:sp>
        <p:nvSpPr>
          <p:cNvPr id="1223" name="Google Shape;1223;p199"/>
          <p:cNvSpPr txBox="1"/>
          <p:nvPr/>
        </p:nvSpPr>
        <p:spPr>
          <a:xfrm>
            <a:off x="311700" y="1120300"/>
            <a:ext cx="5428800" cy="367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solidFill>
                  <a:schemeClr val="lt1"/>
                </a:solidFill>
              </a:rPr>
              <a:t>R</a:t>
            </a:r>
            <a:r>
              <a:rPr lang="en-GB" sz="2400">
                <a:solidFill>
                  <a:schemeClr val="lt1"/>
                </a:solidFill>
              </a:rPr>
              <a:t>eproducible research workflow:</a:t>
            </a:r>
            <a:endParaRPr sz="2200">
              <a:solidFill>
                <a:schemeClr val="lt1"/>
              </a:solidFill>
            </a:endParaRPr>
          </a:p>
          <a:p>
            <a:pPr indent="0" lvl="0" marL="0" rtl="0" algn="l">
              <a:lnSpc>
                <a:spcPct val="115000"/>
              </a:lnSpc>
              <a:spcBef>
                <a:spcPts val="0"/>
              </a:spcBef>
              <a:spcAft>
                <a:spcPts val="0"/>
              </a:spcAft>
              <a:buNone/>
            </a:pPr>
            <a:r>
              <a:t/>
            </a:r>
            <a:endParaRPr sz="1000">
              <a:solidFill>
                <a:schemeClr val="lt1"/>
              </a:solidFill>
            </a:endParaRPr>
          </a:p>
          <a:p>
            <a:pPr indent="-387350" lvl="0" marL="457200" rtl="0" algn="l">
              <a:lnSpc>
                <a:spcPct val="115000"/>
              </a:lnSpc>
              <a:spcBef>
                <a:spcPts val="0"/>
              </a:spcBef>
              <a:spcAft>
                <a:spcPts val="0"/>
              </a:spcAft>
              <a:buClr>
                <a:srgbClr val="2D9586"/>
              </a:buClr>
              <a:buSzPts val="2500"/>
              <a:buAutoNum type="arabicPeriod"/>
            </a:pPr>
            <a:r>
              <a:rPr lang="en-GB" sz="2500">
                <a:solidFill>
                  <a:srgbClr val="2D9586"/>
                </a:solidFill>
              </a:rPr>
              <a:t>Collaboration</a:t>
            </a:r>
            <a:endParaRPr sz="2500">
              <a:solidFill>
                <a:srgbClr val="2D9586"/>
              </a:solidFill>
            </a:endParaRPr>
          </a:p>
          <a:p>
            <a:pPr indent="-368300" lvl="0" marL="457200" rtl="0" algn="l">
              <a:lnSpc>
                <a:spcPct val="115000"/>
              </a:lnSpc>
              <a:spcBef>
                <a:spcPts val="0"/>
              </a:spcBef>
              <a:spcAft>
                <a:spcPts val="0"/>
              </a:spcAft>
              <a:buClr>
                <a:schemeClr val="lt1"/>
              </a:buClr>
              <a:buSzPts val="2200"/>
              <a:buChar char="●"/>
            </a:pPr>
            <a:r>
              <a:rPr lang="en-GB" sz="2200">
                <a:solidFill>
                  <a:schemeClr val="lt1"/>
                </a:solidFill>
              </a:rPr>
              <a:t>Using collaborative, version controlled and </a:t>
            </a:r>
            <a:r>
              <a:rPr lang="en-GB" sz="2200">
                <a:solidFill>
                  <a:srgbClr val="2D9586"/>
                </a:solidFill>
              </a:rPr>
              <a:t>open ways</a:t>
            </a:r>
            <a:r>
              <a:rPr lang="en-GB" sz="2200">
                <a:solidFill>
                  <a:schemeClr val="lt1"/>
                </a:solidFill>
              </a:rPr>
              <a:t> to work with others.</a:t>
            </a:r>
            <a:endParaRPr sz="2200">
              <a:solidFill>
                <a:schemeClr val="lt1"/>
              </a:solidFill>
            </a:endParaRPr>
          </a:p>
          <a:p>
            <a:pPr indent="0" lvl="0" marL="0" rtl="0" algn="l">
              <a:lnSpc>
                <a:spcPct val="115000"/>
              </a:lnSpc>
              <a:spcBef>
                <a:spcPts val="0"/>
              </a:spcBef>
              <a:spcAft>
                <a:spcPts val="0"/>
              </a:spcAft>
              <a:buNone/>
            </a:pPr>
            <a:r>
              <a:t/>
            </a:r>
            <a:endParaRPr sz="1000">
              <a:solidFill>
                <a:srgbClr val="2D9586"/>
              </a:solidFill>
            </a:endParaRPr>
          </a:p>
          <a:p>
            <a:pPr indent="-381000" lvl="0" marL="457200" rtl="0" algn="l">
              <a:lnSpc>
                <a:spcPct val="115000"/>
              </a:lnSpc>
              <a:spcBef>
                <a:spcPts val="0"/>
              </a:spcBef>
              <a:spcAft>
                <a:spcPts val="0"/>
              </a:spcAft>
              <a:buClr>
                <a:srgbClr val="2D9586"/>
              </a:buClr>
              <a:buSzPts val="2400"/>
              <a:buAutoNum type="arabicPeriod"/>
            </a:pPr>
            <a:r>
              <a:rPr lang="en-GB" sz="2400">
                <a:solidFill>
                  <a:srgbClr val="2D9586"/>
                </a:solidFill>
              </a:rPr>
              <a:t>Transparency</a:t>
            </a:r>
            <a:endParaRPr sz="2400">
              <a:solidFill>
                <a:srgbClr val="2D9586"/>
              </a:solidFill>
            </a:endParaRPr>
          </a:p>
          <a:p>
            <a:pPr indent="-368300" lvl="0" marL="457200" rtl="0" algn="l">
              <a:lnSpc>
                <a:spcPct val="115000"/>
              </a:lnSpc>
              <a:spcBef>
                <a:spcPts val="0"/>
              </a:spcBef>
              <a:spcAft>
                <a:spcPts val="0"/>
              </a:spcAft>
              <a:buClr>
                <a:schemeClr val="lt1"/>
              </a:buClr>
              <a:buSzPts val="2200"/>
              <a:buChar char="●"/>
            </a:pPr>
            <a:r>
              <a:rPr lang="en-GB" sz="2200">
                <a:solidFill>
                  <a:schemeClr val="lt1"/>
                </a:solidFill>
              </a:rPr>
              <a:t>Clear documentation of methods, data, code -</a:t>
            </a:r>
            <a:r>
              <a:rPr lang="en-GB" sz="2200">
                <a:solidFill>
                  <a:srgbClr val="2D9586"/>
                </a:solidFill>
              </a:rPr>
              <a:t> openly shared </a:t>
            </a:r>
            <a:r>
              <a:rPr lang="en-GB" sz="2200">
                <a:solidFill>
                  <a:schemeClr val="lt1"/>
                </a:solidFill>
              </a:rPr>
              <a:t>research compendium.</a:t>
            </a:r>
            <a:endParaRPr sz="2200">
              <a:solidFill>
                <a:schemeClr val="lt1"/>
              </a:solidFill>
            </a:endParaRPr>
          </a:p>
        </p:txBody>
      </p:sp>
      <p:sp>
        <p:nvSpPr>
          <p:cNvPr id="1224" name="Google Shape;1224;p199"/>
          <p:cNvSpPr txBox="1"/>
          <p:nvPr>
            <p:ph idx="1" type="body"/>
          </p:nvPr>
        </p:nvSpPr>
        <p:spPr>
          <a:xfrm>
            <a:off x="311700" y="332275"/>
            <a:ext cx="7835700" cy="665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sz="3000"/>
              <a:t>Reproducibility: Where should we start?</a:t>
            </a:r>
            <a:endParaRPr sz="3000"/>
          </a:p>
        </p:txBody>
      </p:sp>
      <p:pic>
        <p:nvPicPr>
          <p:cNvPr id="1225" name="Google Shape;1225;p199"/>
          <p:cNvPicPr preferRelativeResize="0"/>
          <p:nvPr/>
        </p:nvPicPr>
        <p:blipFill>
          <a:blip r:embed="rId3">
            <a:alphaModFix/>
          </a:blip>
          <a:stretch>
            <a:fillRect/>
          </a:stretch>
        </p:blipFill>
        <p:spPr>
          <a:xfrm>
            <a:off x="5833200" y="1252225"/>
            <a:ext cx="3098700" cy="263906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200"/>
          <p:cNvSpPr txBox="1"/>
          <p:nvPr>
            <p:ph type="title"/>
          </p:nvPr>
        </p:nvSpPr>
        <p:spPr>
          <a:xfrm>
            <a:off x="36300" y="138575"/>
            <a:ext cx="90714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1" lang="en-GB" sz="2820">
                <a:solidFill>
                  <a:schemeClr val="accent1"/>
                </a:solidFill>
              </a:rPr>
              <a:t>Three computational skill levels for reproducibility</a:t>
            </a:r>
            <a:endParaRPr b="1" sz="2820">
              <a:solidFill>
                <a:schemeClr val="accent1"/>
              </a:solidFill>
            </a:endParaRPr>
          </a:p>
        </p:txBody>
      </p:sp>
      <p:sp>
        <p:nvSpPr>
          <p:cNvPr id="1231" name="Google Shape;1231;p200"/>
          <p:cNvSpPr/>
          <p:nvPr/>
        </p:nvSpPr>
        <p:spPr>
          <a:xfrm>
            <a:off x="402825" y="976050"/>
            <a:ext cx="2153400" cy="1301400"/>
          </a:xfrm>
          <a:prstGeom prst="roundRect">
            <a:avLst>
              <a:gd fmla="val 16667" name="adj"/>
            </a:avLst>
          </a:prstGeom>
          <a:solidFill>
            <a:srgbClr val="CFE2F3"/>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200"/>
              <a:t>Transparent recording</a:t>
            </a:r>
            <a:endParaRPr b="1" sz="2200"/>
          </a:p>
        </p:txBody>
      </p:sp>
      <p:sp>
        <p:nvSpPr>
          <p:cNvPr id="1232" name="Google Shape;1232;p200"/>
          <p:cNvSpPr/>
          <p:nvPr/>
        </p:nvSpPr>
        <p:spPr>
          <a:xfrm>
            <a:off x="3421325" y="976050"/>
            <a:ext cx="2153400" cy="1301400"/>
          </a:xfrm>
          <a:prstGeom prst="roundRect">
            <a:avLst>
              <a:gd fmla="val 16667" name="adj"/>
            </a:avLst>
          </a:prstGeom>
          <a:solidFill>
            <a:srgbClr val="CFE2F3"/>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200"/>
              <a:t>Research compendium</a:t>
            </a:r>
            <a:endParaRPr b="1" sz="2200"/>
          </a:p>
        </p:txBody>
      </p:sp>
      <p:sp>
        <p:nvSpPr>
          <p:cNvPr id="1233" name="Google Shape;1233;p200"/>
          <p:cNvSpPr/>
          <p:nvPr/>
        </p:nvSpPr>
        <p:spPr>
          <a:xfrm>
            <a:off x="6439825" y="976050"/>
            <a:ext cx="2153400" cy="1301400"/>
          </a:xfrm>
          <a:prstGeom prst="roundRect">
            <a:avLst>
              <a:gd fmla="val 16667" name="adj"/>
            </a:avLst>
          </a:prstGeom>
          <a:solidFill>
            <a:srgbClr val="CFE2F3"/>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200"/>
              <a:t>Executable compendium</a:t>
            </a:r>
            <a:endParaRPr b="1" sz="2200"/>
          </a:p>
        </p:txBody>
      </p:sp>
      <p:sp>
        <p:nvSpPr>
          <p:cNvPr id="1234" name="Google Shape;1234;p200"/>
          <p:cNvSpPr/>
          <p:nvPr/>
        </p:nvSpPr>
        <p:spPr>
          <a:xfrm>
            <a:off x="1967550" y="2354850"/>
            <a:ext cx="1983000" cy="665700"/>
          </a:xfrm>
          <a:prstGeom prst="curvedUpArrow">
            <a:avLst>
              <a:gd fmla="val 25000" name="adj1"/>
              <a:gd fmla="val 50000" name="adj2"/>
              <a:gd fmla="val 25000" name="adj3"/>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00"/>
          <p:cNvSpPr/>
          <p:nvPr/>
        </p:nvSpPr>
        <p:spPr>
          <a:xfrm>
            <a:off x="5375875" y="2354850"/>
            <a:ext cx="1859100" cy="665700"/>
          </a:xfrm>
          <a:prstGeom prst="curvedUpArrow">
            <a:avLst>
              <a:gd fmla="val 25000" name="adj1"/>
              <a:gd fmla="val 50000" name="adj2"/>
              <a:gd fmla="val 25000" name="adj3"/>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00"/>
          <p:cNvSpPr txBox="1"/>
          <p:nvPr/>
        </p:nvSpPr>
        <p:spPr>
          <a:xfrm>
            <a:off x="2556225" y="3097950"/>
            <a:ext cx="1983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t>+code</a:t>
            </a:r>
            <a:endParaRPr b="1" sz="2400"/>
          </a:p>
        </p:txBody>
      </p:sp>
      <p:sp>
        <p:nvSpPr>
          <p:cNvPr id="1237" name="Google Shape;1237;p200"/>
          <p:cNvSpPr txBox="1"/>
          <p:nvPr/>
        </p:nvSpPr>
        <p:spPr>
          <a:xfrm>
            <a:off x="5574725" y="3048675"/>
            <a:ext cx="2667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t>+ computational environment</a:t>
            </a:r>
            <a:endParaRPr b="1" sz="2400"/>
          </a:p>
        </p:txBody>
      </p:sp>
      <p:sp>
        <p:nvSpPr>
          <p:cNvPr id="1238" name="Google Shape;1238;p200"/>
          <p:cNvSpPr txBox="1"/>
          <p:nvPr/>
        </p:nvSpPr>
        <p:spPr>
          <a:xfrm>
            <a:off x="201400" y="2447800"/>
            <a:ext cx="2262000" cy="16623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SzPts val="2400"/>
              <a:buChar char="●"/>
            </a:pPr>
            <a:r>
              <a:rPr lang="en-GB" sz="2400"/>
              <a:t>Data</a:t>
            </a:r>
            <a:endParaRPr sz="2400"/>
          </a:p>
          <a:p>
            <a:pPr indent="-381000" lvl="0" marL="457200" rtl="0" algn="l">
              <a:spcBef>
                <a:spcPts val="0"/>
              </a:spcBef>
              <a:spcAft>
                <a:spcPts val="0"/>
              </a:spcAft>
              <a:buSzPts val="2400"/>
              <a:buChar char="●"/>
            </a:pPr>
            <a:r>
              <a:rPr lang="en-GB" sz="2400"/>
              <a:t>Methods</a:t>
            </a:r>
            <a:endParaRPr sz="2400"/>
          </a:p>
          <a:p>
            <a:pPr indent="-381000" lvl="0" marL="457200" rtl="0" algn="l">
              <a:spcBef>
                <a:spcPts val="0"/>
              </a:spcBef>
              <a:spcAft>
                <a:spcPts val="0"/>
              </a:spcAft>
              <a:buSzPts val="2400"/>
              <a:buChar char="●"/>
            </a:pPr>
            <a:r>
              <a:rPr lang="en-GB" sz="2400"/>
              <a:t>Analysis steps</a:t>
            </a:r>
            <a:endParaRPr sz="2400"/>
          </a:p>
        </p:txBody>
      </p:sp>
      <p:sp>
        <p:nvSpPr>
          <p:cNvPr id="1239" name="Google Shape;1239;p200"/>
          <p:cNvSpPr txBox="1"/>
          <p:nvPr/>
        </p:nvSpPr>
        <p:spPr>
          <a:xfrm>
            <a:off x="2511575" y="4743300"/>
            <a:ext cx="66324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600"/>
              </a:spcBef>
              <a:spcAft>
                <a:spcPts val="0"/>
              </a:spcAft>
              <a:buNone/>
            </a:pPr>
            <a:r>
              <a:rPr lang="en-GB"/>
              <a:t>@PhDtoothFAIRy, @ekaroune, Slides: </a:t>
            </a:r>
            <a:r>
              <a:rPr lang="en-GB" u="sng">
                <a:solidFill>
                  <a:schemeClr val="hlink"/>
                </a:solidFill>
                <a:hlinkClick r:id="rId3"/>
              </a:rPr>
              <a:t>https://doi.org/10.5281/zenodo.6784277</a:t>
            </a:r>
            <a:endParaRPr/>
          </a:p>
        </p:txBody>
      </p:sp>
      <p:sp>
        <p:nvSpPr>
          <p:cNvPr id="1240" name="Google Shape;1240;p200"/>
          <p:cNvSpPr txBox="1"/>
          <p:nvPr/>
        </p:nvSpPr>
        <p:spPr>
          <a:xfrm>
            <a:off x="0" y="4127700"/>
            <a:ext cx="914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hlink"/>
                </a:solidFill>
              </a:rPr>
              <a:t>Karoune, E., and Plomp, E.(2022) Removing Barriers to Reproducible Research in Archaeology. Zenodo, ver. 5 peer-reviewed and recommended by Peer Community in Archaeology.https://doi.org/10.5281/zenodo.7320029.</a:t>
            </a:r>
            <a:endParaRPr>
              <a:solidFill>
                <a:schemeClr val="hlink"/>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245" name="Shape 1245"/>
        <p:cNvGrpSpPr/>
        <p:nvPr/>
      </p:nvGrpSpPr>
      <p:grpSpPr>
        <a:xfrm>
          <a:off x="0" y="0"/>
          <a:ext cx="0" cy="0"/>
          <a:chOff x="0" y="0"/>
          <a:chExt cx="0" cy="0"/>
        </a:xfrm>
      </p:grpSpPr>
      <p:sp>
        <p:nvSpPr>
          <p:cNvPr descr="https://carpentries.org/assets/img/TheCarpentries.svg" id="1246" name="Google Shape;1246;p201"/>
          <p:cNvSpPr/>
          <p:nvPr/>
        </p:nvSpPr>
        <p:spPr>
          <a:xfrm>
            <a:off x="3131840" y="2499742"/>
            <a:ext cx="2616300" cy="53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400"/>
              <a:buFont typeface="Century Gothic"/>
              <a:buNone/>
            </a:pPr>
            <a:r>
              <a:t/>
            </a:r>
            <a:endParaRPr sz="2400">
              <a:solidFill>
                <a:schemeClr val="dk1"/>
              </a:solidFill>
              <a:latin typeface="Arial"/>
              <a:ea typeface="Arial"/>
              <a:cs typeface="Arial"/>
              <a:sym typeface="Arial"/>
            </a:endParaRPr>
          </a:p>
        </p:txBody>
      </p:sp>
      <p:sp>
        <p:nvSpPr>
          <p:cNvPr id="1247" name="Google Shape;1247;p201"/>
          <p:cNvSpPr txBox="1"/>
          <p:nvPr/>
        </p:nvSpPr>
        <p:spPr>
          <a:xfrm>
            <a:off x="533400" y="987574"/>
            <a:ext cx="7848600" cy="2520300"/>
          </a:xfrm>
          <a:prstGeom prst="rect">
            <a:avLst/>
          </a:prstGeom>
          <a:noFill/>
          <a:ln>
            <a:noFill/>
          </a:ln>
        </p:spPr>
        <p:txBody>
          <a:bodyPr anchorCtr="0" anchor="t" bIns="0" lIns="0" spcFirstLastPara="1" rIns="0" wrap="square" tIns="0">
            <a:noAutofit/>
          </a:bodyPr>
          <a:lstStyle/>
          <a:p>
            <a:pPr indent="-228600" lvl="0" marL="342900" marR="0" rtl="0" algn="l">
              <a:spcBef>
                <a:spcPts val="0"/>
              </a:spcBef>
              <a:spcAft>
                <a:spcPts val="0"/>
              </a:spcAft>
              <a:buClr>
                <a:srgbClr val="529A43"/>
              </a:buClr>
              <a:buSzPts val="1800"/>
              <a:buFont typeface="Arial"/>
              <a:buNone/>
            </a:pPr>
            <a:r>
              <a:t/>
            </a:r>
            <a:endParaRPr b="0" sz="1800" u="none">
              <a:solidFill>
                <a:schemeClr val="accent4"/>
              </a:solidFill>
              <a:latin typeface="Arial"/>
              <a:ea typeface="Arial"/>
              <a:cs typeface="Arial"/>
              <a:sym typeface="Arial"/>
            </a:endParaRPr>
          </a:p>
        </p:txBody>
      </p:sp>
      <p:sp>
        <p:nvSpPr>
          <p:cNvPr id="1248" name="Google Shape;1248;p201"/>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262626"/>
              </a:buClr>
              <a:buSzPts val="1200"/>
              <a:buFont typeface="Arial"/>
              <a:buNone/>
            </a:pPr>
            <a:r>
              <a:rPr b="0" lang="en-GB" sz="1200">
                <a:solidFill>
                  <a:schemeClr val="lt1"/>
                </a:solidFill>
                <a:latin typeface="Arial"/>
                <a:ea typeface="Arial"/>
                <a:cs typeface="Arial"/>
                <a:sym typeface="Arial"/>
              </a:rPr>
              <a:t>@turingway, CC-BY 4.0, </a:t>
            </a:r>
            <a:r>
              <a:rPr lang="en-GB" sz="1200">
                <a:solidFill>
                  <a:schemeClr val="lt1"/>
                </a:solidFill>
              </a:rPr>
              <a:t>https://www.fosteropenscience.eu/</a:t>
            </a:r>
            <a:r>
              <a:rPr b="0" lang="en-GB" sz="1200">
                <a:solidFill>
                  <a:schemeClr val="lt1"/>
                </a:solidFill>
                <a:latin typeface="Arial"/>
                <a:ea typeface="Arial"/>
                <a:cs typeface="Arial"/>
                <a:sym typeface="Arial"/>
              </a:rPr>
              <a:t>, DOI: </a:t>
            </a:r>
            <a:r>
              <a:rPr lang="en-GB" sz="1200">
                <a:solidFill>
                  <a:schemeClr val="lt1"/>
                </a:solidFill>
              </a:rPr>
              <a:t>10.5281/zenodo.7684733</a:t>
            </a:r>
            <a:endParaRPr>
              <a:solidFill>
                <a:schemeClr val="lt1"/>
              </a:solidFill>
            </a:endParaRPr>
          </a:p>
        </p:txBody>
      </p:sp>
      <p:pic>
        <p:nvPicPr>
          <p:cNvPr id="1249" name="Google Shape;1249;p201"/>
          <p:cNvPicPr preferRelativeResize="0"/>
          <p:nvPr/>
        </p:nvPicPr>
        <p:blipFill rotWithShape="1">
          <a:blip r:embed="rId3">
            <a:alphaModFix/>
          </a:blip>
          <a:srcRect b="17681" l="5244" r="2911" t="0"/>
          <a:stretch/>
        </p:blipFill>
        <p:spPr>
          <a:xfrm>
            <a:off x="267600" y="924225"/>
            <a:ext cx="4420125" cy="3165049"/>
          </a:xfrm>
          <a:prstGeom prst="rect">
            <a:avLst/>
          </a:prstGeom>
          <a:noFill/>
          <a:ln>
            <a:noFill/>
          </a:ln>
        </p:spPr>
      </p:pic>
      <p:sp>
        <p:nvSpPr>
          <p:cNvPr id="1250" name="Google Shape;1250;p201"/>
          <p:cNvSpPr txBox="1"/>
          <p:nvPr/>
        </p:nvSpPr>
        <p:spPr>
          <a:xfrm>
            <a:off x="4762050" y="1213000"/>
            <a:ext cx="4267800" cy="33981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15000"/>
              </a:lnSpc>
              <a:spcBef>
                <a:spcPts val="1000"/>
              </a:spcBef>
              <a:spcAft>
                <a:spcPts val="0"/>
              </a:spcAft>
              <a:buClr>
                <a:schemeClr val="lt1"/>
              </a:buClr>
              <a:buSzPts val="2000"/>
              <a:buChar char="●"/>
            </a:pPr>
            <a:r>
              <a:rPr lang="en-GB" sz="2000">
                <a:solidFill>
                  <a:schemeClr val="lt1"/>
                </a:solidFill>
              </a:rPr>
              <a:t>Open Science practices </a:t>
            </a:r>
            <a:r>
              <a:rPr lang="en-GB" sz="2000">
                <a:solidFill>
                  <a:srgbClr val="2D9586"/>
                </a:solidFill>
              </a:rPr>
              <a:t>remove barriers</a:t>
            </a:r>
            <a:r>
              <a:rPr lang="en-GB" sz="2000">
                <a:solidFill>
                  <a:schemeClr val="lt1"/>
                </a:solidFill>
              </a:rPr>
              <a:t> from sharing and using scientific resources </a:t>
            </a:r>
            <a:r>
              <a:rPr lang="en-GB" sz="2000">
                <a:solidFill>
                  <a:srgbClr val="2D9586"/>
                </a:solidFill>
              </a:rPr>
              <a:t>at all stages</a:t>
            </a:r>
            <a:r>
              <a:rPr lang="en-GB" sz="2000">
                <a:solidFill>
                  <a:schemeClr val="lt1"/>
                </a:solidFill>
              </a:rPr>
              <a:t> of research.  </a:t>
            </a:r>
            <a:endParaRPr sz="2000">
              <a:solidFill>
                <a:schemeClr val="lt1"/>
              </a:solidFill>
            </a:endParaRPr>
          </a:p>
          <a:p>
            <a:pPr indent="-355600" lvl="0" marL="457200" marR="0" rtl="0" algn="l">
              <a:lnSpc>
                <a:spcPct val="115000"/>
              </a:lnSpc>
              <a:spcBef>
                <a:spcPts val="1000"/>
              </a:spcBef>
              <a:spcAft>
                <a:spcPts val="0"/>
              </a:spcAft>
              <a:buClr>
                <a:schemeClr val="lt1"/>
              </a:buClr>
              <a:buSzPts val="2000"/>
              <a:buChar char="●"/>
            </a:pPr>
            <a:r>
              <a:rPr lang="en-GB" sz="2000">
                <a:solidFill>
                  <a:schemeClr val="lt1"/>
                </a:solidFill>
              </a:rPr>
              <a:t>Make research findings </a:t>
            </a:r>
            <a:r>
              <a:rPr lang="en-GB" sz="2000">
                <a:solidFill>
                  <a:srgbClr val="2D9586"/>
                </a:solidFill>
              </a:rPr>
              <a:t>accessible to all</a:t>
            </a:r>
            <a:r>
              <a:rPr lang="en-GB" sz="2000">
                <a:solidFill>
                  <a:schemeClr val="lt1"/>
                </a:solidFill>
              </a:rPr>
              <a:t> rather than keeping them locked away (for example, behind a paywall).</a:t>
            </a:r>
            <a:endParaRPr sz="2000">
              <a:solidFill>
                <a:schemeClr val="lt1"/>
              </a:solidFill>
            </a:endParaRPr>
          </a:p>
        </p:txBody>
      </p:sp>
      <p:sp>
        <p:nvSpPr>
          <p:cNvPr id="1251" name="Google Shape;1251;p201"/>
          <p:cNvSpPr txBox="1"/>
          <p:nvPr>
            <p:ph idx="1" type="body"/>
          </p:nvPr>
        </p:nvSpPr>
        <p:spPr>
          <a:xfrm>
            <a:off x="174750" y="77950"/>
            <a:ext cx="8794500" cy="665400"/>
          </a:xfrm>
          <a:prstGeom prst="rect">
            <a:avLst/>
          </a:prstGeom>
        </p:spPr>
        <p:txBody>
          <a:bodyPr anchorCtr="0" anchor="t" bIns="45700" lIns="91425" spcFirstLastPara="1" rIns="91425" wrap="square" tIns="45700">
            <a:noAutofit/>
          </a:bodyPr>
          <a:lstStyle/>
          <a:p>
            <a:pPr indent="0" lvl="0" marL="0" rtl="0" algn="l">
              <a:spcBef>
                <a:spcPts val="750"/>
              </a:spcBef>
              <a:spcAft>
                <a:spcPts val="800"/>
              </a:spcAft>
              <a:buNone/>
            </a:pPr>
            <a:r>
              <a:rPr b="1" lang="en-GB" sz="2600">
                <a:solidFill>
                  <a:schemeClr val="lt1"/>
                </a:solidFill>
              </a:rPr>
              <a:t>Open Science</a:t>
            </a:r>
            <a:r>
              <a:rPr lang="en-GB" sz="2600">
                <a:solidFill>
                  <a:schemeClr val="lt1"/>
                </a:solidFill>
              </a:rPr>
              <a:t> to </a:t>
            </a:r>
            <a:r>
              <a:rPr lang="en-GB" sz="2600">
                <a:solidFill>
                  <a:schemeClr val="lt1"/>
                </a:solidFill>
              </a:rPr>
              <a:t>enable</a:t>
            </a:r>
            <a:r>
              <a:rPr lang="en-GB" sz="2600">
                <a:solidFill>
                  <a:schemeClr val="lt1"/>
                </a:solidFill>
              </a:rPr>
              <a:t> Collaboration and Transparency</a:t>
            </a:r>
            <a:endParaRPr sz="260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55" name="Shape 1255"/>
        <p:cNvGrpSpPr/>
        <p:nvPr/>
      </p:nvGrpSpPr>
      <p:grpSpPr>
        <a:xfrm>
          <a:off x="0" y="0"/>
          <a:ext cx="0" cy="0"/>
          <a:chOff x="0" y="0"/>
          <a:chExt cx="0" cy="0"/>
        </a:xfrm>
      </p:grpSpPr>
      <p:sp>
        <p:nvSpPr>
          <p:cNvPr id="1256" name="Google Shape;1256;p202"/>
          <p:cNvSpPr txBox="1"/>
          <p:nvPr/>
        </p:nvSpPr>
        <p:spPr>
          <a:xfrm>
            <a:off x="447150" y="465600"/>
            <a:ext cx="8249700" cy="12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50">
                <a:solidFill>
                  <a:schemeClr val="lt1"/>
                </a:solidFill>
              </a:rPr>
              <a:t>Open Science aims to transform research by making it more </a:t>
            </a:r>
            <a:r>
              <a:rPr lang="en-GB" sz="2250">
                <a:solidFill>
                  <a:srgbClr val="2D9586"/>
                </a:solidFill>
              </a:rPr>
              <a:t>transparent → accessible → reliable → reproducible →  reusable → collaborative → </a:t>
            </a:r>
            <a:r>
              <a:rPr lang="en-GB" sz="2250">
                <a:solidFill>
                  <a:schemeClr val="lt1"/>
                </a:solidFill>
              </a:rPr>
              <a:t>beneficial to society.</a:t>
            </a:r>
            <a:endParaRPr sz="2500">
              <a:solidFill>
                <a:schemeClr val="lt1"/>
              </a:solidFill>
            </a:endParaRPr>
          </a:p>
        </p:txBody>
      </p:sp>
      <p:sp>
        <p:nvSpPr>
          <p:cNvPr id="1257" name="Google Shape;1257;p202"/>
          <p:cNvSpPr txBox="1"/>
          <p:nvPr>
            <p:ph idx="2" type="body"/>
          </p:nvPr>
        </p:nvSpPr>
        <p:spPr>
          <a:xfrm>
            <a:off x="447150" y="1961900"/>
            <a:ext cx="8249700" cy="26862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hlink"/>
              </a:buClr>
              <a:buSzPts val="1100"/>
              <a:buFont typeface="Arial"/>
              <a:buNone/>
            </a:pPr>
            <a:r>
              <a:rPr lang="en-GB" sz="2400"/>
              <a:t>To achieve this openness in research, we need to make each element of the research process ...</a:t>
            </a:r>
            <a:endParaRPr sz="2400"/>
          </a:p>
          <a:p>
            <a:pPr indent="-381000" lvl="0" marL="457200" rtl="0" algn="l">
              <a:lnSpc>
                <a:spcPct val="115000"/>
              </a:lnSpc>
              <a:spcBef>
                <a:spcPts val="1400"/>
              </a:spcBef>
              <a:spcAft>
                <a:spcPts val="0"/>
              </a:spcAft>
              <a:buClr>
                <a:srgbClr val="FF962E"/>
              </a:buClr>
              <a:buSzPts val="2400"/>
              <a:buChar char="–"/>
            </a:pPr>
            <a:r>
              <a:rPr i="1" lang="en-GB" sz="2400">
                <a:solidFill>
                  <a:srgbClr val="FF962E"/>
                </a:solidFill>
              </a:rPr>
              <a:t>publicly available,</a:t>
            </a:r>
            <a:endParaRPr sz="2400">
              <a:solidFill>
                <a:srgbClr val="FF962E"/>
              </a:solidFill>
            </a:endParaRPr>
          </a:p>
          <a:p>
            <a:pPr indent="-381000" lvl="0" marL="457200" rtl="0" algn="l">
              <a:lnSpc>
                <a:spcPct val="115000"/>
              </a:lnSpc>
              <a:spcBef>
                <a:spcPts val="0"/>
              </a:spcBef>
              <a:spcAft>
                <a:spcPts val="0"/>
              </a:spcAft>
              <a:buClr>
                <a:srgbClr val="FF962E"/>
              </a:buClr>
              <a:buSzPts val="2400"/>
              <a:buChar char="–"/>
            </a:pPr>
            <a:r>
              <a:rPr i="1" lang="en-GB" sz="2400">
                <a:solidFill>
                  <a:srgbClr val="FF962E"/>
                </a:solidFill>
              </a:rPr>
              <a:t>with permission to view, use, modify and distribute, and</a:t>
            </a:r>
            <a:endParaRPr i="1" sz="2400">
              <a:solidFill>
                <a:srgbClr val="FF962E"/>
              </a:solidFill>
            </a:endParaRPr>
          </a:p>
          <a:p>
            <a:pPr indent="-381000" lvl="0" marL="457200" rtl="0" algn="l">
              <a:lnSpc>
                <a:spcPct val="115000"/>
              </a:lnSpc>
              <a:spcBef>
                <a:spcPts val="0"/>
              </a:spcBef>
              <a:spcAft>
                <a:spcPts val="0"/>
              </a:spcAft>
              <a:buClr>
                <a:srgbClr val="FF962E"/>
              </a:buClr>
              <a:buSzPts val="2400"/>
              <a:buChar char="–"/>
            </a:pPr>
            <a:r>
              <a:rPr i="1" lang="en-GB" sz="2400">
                <a:solidFill>
                  <a:srgbClr val="FF962E"/>
                </a:solidFill>
              </a:rPr>
              <a:t>description for how one can collaborate.</a:t>
            </a:r>
            <a:endParaRPr i="1" sz="2400">
              <a:solidFill>
                <a:srgbClr val="FF962E"/>
              </a:solidFill>
            </a:endParaRPr>
          </a:p>
          <a:p>
            <a:pPr indent="0" lvl="0" marL="0" rtl="0" algn="l">
              <a:spcBef>
                <a:spcPts val="1200"/>
              </a:spcBef>
              <a:spcAft>
                <a:spcPts val="0"/>
              </a:spcAft>
              <a:buNone/>
            </a:pPr>
            <a:r>
              <a:t/>
            </a:r>
            <a:endParaRPr/>
          </a:p>
        </p:txBody>
      </p:sp>
      <p:sp>
        <p:nvSpPr>
          <p:cNvPr id="1258" name="Google Shape;1258;p202"/>
          <p:cNvSpPr txBox="1"/>
          <p:nvPr>
            <p:ph idx="3" type="body"/>
          </p:nvPr>
        </p:nvSpPr>
        <p:spPr>
          <a:xfrm>
            <a:off x="431800" y="4279697"/>
            <a:ext cx="8712300" cy="863700"/>
          </a:xfrm>
          <a:prstGeom prst="rect">
            <a:avLst/>
          </a:prstGeom>
        </p:spPr>
        <p:txBody>
          <a:bodyPr anchorCtr="0" anchor="b" bIns="72000" lIns="0" spcFirstLastPara="1" rIns="108000" wrap="square" tIns="0">
            <a:noAutofit/>
          </a:bodyPr>
          <a:lstStyle/>
          <a:p>
            <a:pPr indent="0" lvl="0" marL="0" rtl="0" algn="r">
              <a:spcBef>
                <a:spcPts val="0"/>
              </a:spcBef>
              <a:spcAft>
                <a:spcPts val="0"/>
              </a:spcAft>
              <a:buNone/>
            </a:pPr>
            <a:r>
              <a:rPr lang="en-GB" sz="1200"/>
              <a:t>@turingway, CC-BY 4.0, The Turing Way, DOI: 10.5281/zenodo.4609987</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203"/>
          <p:cNvSpPr txBox="1"/>
          <p:nvPr/>
        </p:nvSpPr>
        <p:spPr>
          <a:xfrm>
            <a:off x="0" y="4838100"/>
            <a:ext cx="9144000" cy="30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200">
                <a:solidFill>
                  <a:srgbClr val="000000"/>
                </a:solidFill>
              </a:rPr>
              <a:t>Image </a:t>
            </a:r>
            <a:r>
              <a:rPr lang="en-GB" sz="1200"/>
              <a:t>from UNESCO Open Science brochure</a:t>
            </a:r>
            <a:r>
              <a:rPr lang="en-GB" sz="1200">
                <a:solidFill>
                  <a:srgbClr val="000000"/>
                </a:solidFill>
              </a:rPr>
              <a:t>, available under the CC-BY 4.0 license, DOI: </a:t>
            </a:r>
            <a:r>
              <a:rPr lang="en-GB" sz="1200"/>
              <a:t>10.5281/zenodo.7684733</a:t>
            </a:r>
            <a:endParaRPr sz="1200"/>
          </a:p>
        </p:txBody>
      </p:sp>
      <p:pic>
        <p:nvPicPr>
          <p:cNvPr id="1264" name="Google Shape;1264;p203"/>
          <p:cNvPicPr preferRelativeResize="0"/>
          <p:nvPr/>
        </p:nvPicPr>
        <p:blipFill rotWithShape="1">
          <a:blip r:embed="rId3">
            <a:alphaModFix/>
          </a:blip>
          <a:srcRect b="5470" l="0" r="0" t="3046"/>
          <a:stretch/>
        </p:blipFill>
        <p:spPr>
          <a:xfrm>
            <a:off x="2309813" y="552025"/>
            <a:ext cx="4524376" cy="4229101"/>
          </a:xfrm>
          <a:prstGeom prst="rect">
            <a:avLst/>
          </a:prstGeom>
          <a:noFill/>
          <a:ln>
            <a:noFill/>
          </a:ln>
        </p:spPr>
      </p:pic>
      <p:sp>
        <p:nvSpPr>
          <p:cNvPr id="1265" name="Google Shape;1265;p203"/>
          <p:cNvSpPr txBox="1"/>
          <p:nvPr/>
        </p:nvSpPr>
        <p:spPr>
          <a:xfrm>
            <a:off x="630600" y="120925"/>
            <a:ext cx="7882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600">
                <a:solidFill>
                  <a:srgbClr val="666666"/>
                </a:solidFill>
              </a:rPr>
              <a:t>Open Science is an umbrella term for open research practices</a:t>
            </a:r>
            <a:endParaRPr b="1" sz="1600">
              <a:solidFill>
                <a:srgbClr val="66666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9" name="Shape 1269"/>
        <p:cNvGrpSpPr/>
        <p:nvPr/>
      </p:nvGrpSpPr>
      <p:grpSpPr>
        <a:xfrm>
          <a:off x="0" y="0"/>
          <a:ext cx="0" cy="0"/>
          <a:chOff x="0" y="0"/>
          <a:chExt cx="0" cy="0"/>
        </a:xfrm>
      </p:grpSpPr>
      <p:grpSp>
        <p:nvGrpSpPr>
          <p:cNvPr id="1270" name="Google Shape;1270;p204"/>
          <p:cNvGrpSpPr/>
          <p:nvPr/>
        </p:nvGrpSpPr>
        <p:grpSpPr>
          <a:xfrm>
            <a:off x="220525" y="1037525"/>
            <a:ext cx="5907900" cy="4092425"/>
            <a:chOff x="220525" y="656525"/>
            <a:chExt cx="5907900" cy="4092425"/>
          </a:xfrm>
        </p:grpSpPr>
        <p:pic>
          <p:nvPicPr>
            <p:cNvPr id="1271" name="Google Shape;1271;p204"/>
            <p:cNvPicPr preferRelativeResize="0"/>
            <p:nvPr/>
          </p:nvPicPr>
          <p:blipFill rotWithShape="1">
            <a:blip r:embed="rId3">
              <a:alphaModFix/>
            </a:blip>
            <a:srcRect b="0" l="17448" r="1284" t="0"/>
            <a:stretch/>
          </p:blipFill>
          <p:spPr>
            <a:xfrm>
              <a:off x="220525" y="656525"/>
              <a:ext cx="5907900" cy="4092425"/>
            </a:xfrm>
            <a:prstGeom prst="rect">
              <a:avLst/>
            </a:prstGeom>
            <a:noFill/>
            <a:ln>
              <a:noFill/>
            </a:ln>
          </p:spPr>
        </p:pic>
        <p:sp>
          <p:nvSpPr>
            <p:cNvPr id="1272" name="Google Shape;1272;p204"/>
            <p:cNvSpPr txBox="1"/>
            <p:nvPr/>
          </p:nvSpPr>
          <p:spPr>
            <a:xfrm>
              <a:off x="4142925" y="2692500"/>
              <a:ext cx="1160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t>/ methods</a:t>
              </a:r>
              <a:endParaRPr sz="1500"/>
            </a:p>
          </p:txBody>
        </p:sp>
        <p:sp>
          <p:nvSpPr>
            <p:cNvPr id="1273" name="Google Shape;1273;p204"/>
            <p:cNvSpPr txBox="1"/>
            <p:nvPr/>
          </p:nvSpPr>
          <p:spPr>
            <a:xfrm>
              <a:off x="3938150" y="3022225"/>
              <a:ext cx="1365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t>/ participatory</a:t>
              </a:r>
              <a:endParaRPr sz="1500"/>
            </a:p>
          </p:txBody>
        </p:sp>
      </p:grpSp>
      <p:grpSp>
        <p:nvGrpSpPr>
          <p:cNvPr id="1274" name="Google Shape;1274;p204"/>
          <p:cNvGrpSpPr/>
          <p:nvPr/>
        </p:nvGrpSpPr>
        <p:grpSpPr>
          <a:xfrm>
            <a:off x="5976025" y="795825"/>
            <a:ext cx="3143700" cy="3735450"/>
            <a:chOff x="5734475" y="404125"/>
            <a:chExt cx="3143700" cy="3735450"/>
          </a:xfrm>
        </p:grpSpPr>
        <p:sp>
          <p:nvSpPr>
            <p:cNvPr id="1275" name="Google Shape;1275;p204"/>
            <p:cNvSpPr txBox="1"/>
            <p:nvPr/>
          </p:nvSpPr>
          <p:spPr>
            <a:xfrm>
              <a:off x="5734475" y="404125"/>
              <a:ext cx="2974500" cy="15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solidFill>
                    <a:srgbClr val="2D9586"/>
                  </a:solidFill>
                </a:rPr>
                <a:t>Transparency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Reproducibility →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Research Q</a:t>
              </a:r>
              <a:r>
                <a:rPr lang="en-GB" sz="2000">
                  <a:solidFill>
                    <a:srgbClr val="2D9586"/>
                  </a:solidFill>
                </a:rPr>
                <a:t>uality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Sustainability</a:t>
              </a:r>
              <a:endParaRPr sz="2000">
                <a:solidFill>
                  <a:srgbClr val="2D9586"/>
                </a:solidFill>
              </a:endParaRPr>
            </a:p>
          </p:txBody>
        </p:sp>
        <p:sp>
          <p:nvSpPr>
            <p:cNvPr id="1276" name="Google Shape;1276;p204"/>
            <p:cNvSpPr txBox="1"/>
            <p:nvPr/>
          </p:nvSpPr>
          <p:spPr>
            <a:xfrm>
              <a:off x="6453800" y="1894738"/>
              <a:ext cx="453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600">
                  <a:solidFill>
                    <a:srgbClr val="7F7F7F"/>
                  </a:solidFill>
                </a:rPr>
                <a:t>+</a:t>
              </a:r>
              <a:endParaRPr b="1" sz="3600">
                <a:solidFill>
                  <a:srgbClr val="7F7F7F"/>
                </a:solidFill>
              </a:endParaRPr>
            </a:p>
          </p:txBody>
        </p:sp>
        <p:sp>
          <p:nvSpPr>
            <p:cNvPr id="1277" name="Google Shape;1277;p204"/>
            <p:cNvSpPr txBox="1"/>
            <p:nvPr/>
          </p:nvSpPr>
          <p:spPr>
            <a:xfrm>
              <a:off x="5734475" y="2584975"/>
              <a:ext cx="3143700" cy="15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solidFill>
                    <a:srgbClr val="FF962E"/>
                  </a:solidFill>
                </a:rPr>
                <a:t>Collaboration → </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Inclusive Research </a:t>
              </a:r>
              <a:r>
                <a:rPr lang="en-GB" sz="2000">
                  <a:solidFill>
                    <a:srgbClr val="FF962E"/>
                  </a:solidFill>
                </a:rPr>
                <a:t>→</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Equity and Diversity →</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Global Accessibility</a:t>
              </a:r>
              <a:endParaRPr sz="2000">
                <a:solidFill>
                  <a:srgbClr val="FF962E"/>
                </a:solidFill>
              </a:endParaRPr>
            </a:p>
          </p:txBody>
        </p:sp>
      </p:grpSp>
      <p:sp>
        <p:nvSpPr>
          <p:cNvPr id="1278" name="Google Shape;1278;p204"/>
          <p:cNvSpPr/>
          <p:nvPr/>
        </p:nvSpPr>
        <p:spPr>
          <a:xfrm>
            <a:off x="5063925" y="2061375"/>
            <a:ext cx="786000" cy="375600"/>
          </a:xfrm>
          <a:prstGeom prst="rightArrow">
            <a:avLst>
              <a:gd fmla="val 50000" name="adj1"/>
              <a:gd fmla="val 50000" name="adj2"/>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45454"/>
              </a:solidFill>
            </a:endParaRPr>
          </a:p>
        </p:txBody>
      </p:sp>
      <p:sp>
        <p:nvSpPr>
          <p:cNvPr id="1279" name="Google Shape;1279;p204"/>
          <p:cNvSpPr txBox="1"/>
          <p:nvPr>
            <p:ph idx="1" type="body"/>
          </p:nvPr>
        </p:nvSpPr>
        <p:spPr>
          <a:xfrm>
            <a:off x="409700" y="142225"/>
            <a:ext cx="8422500" cy="415500"/>
          </a:xfrm>
          <a:prstGeom prst="rect">
            <a:avLst/>
          </a:prstGeom>
        </p:spPr>
        <p:txBody>
          <a:bodyPr anchorCtr="0" anchor="t" bIns="0" lIns="0" spcFirstLastPara="1" rIns="0" wrap="square" tIns="0">
            <a:noAutofit/>
          </a:bodyPr>
          <a:lstStyle/>
          <a:p>
            <a:pPr indent="0" lvl="0" marL="0" rtl="0" algn="l">
              <a:lnSpc>
                <a:spcPct val="85000"/>
              </a:lnSpc>
              <a:spcBef>
                <a:spcPts val="0"/>
              </a:spcBef>
              <a:spcAft>
                <a:spcPts val="0"/>
              </a:spcAft>
              <a:buClr>
                <a:schemeClr val="hlink"/>
              </a:buClr>
              <a:buSzPts val="990"/>
              <a:buFont typeface="Arial"/>
              <a:buNone/>
            </a:pPr>
            <a:r>
              <a:rPr lang="en-GB">
                <a:solidFill>
                  <a:schemeClr val="dk2"/>
                </a:solidFill>
              </a:rPr>
              <a:t>What are some barriers we should work to remove?</a:t>
            </a:r>
            <a:endParaRPr>
              <a:solidFill>
                <a:schemeClr val="dk2"/>
              </a:solidFill>
            </a:endParaRPr>
          </a:p>
          <a:p>
            <a:pPr indent="0" lvl="0" marL="0" rtl="0" algn="l">
              <a:spcBef>
                <a:spcPts val="0"/>
              </a:spcBef>
              <a:spcAft>
                <a:spcPts val="800"/>
              </a:spcAft>
              <a:buNone/>
            </a:pPr>
            <a:r>
              <a:t/>
            </a:r>
            <a:endParaRPr>
              <a:solidFill>
                <a:schemeClr val="dk2"/>
              </a:solidFill>
            </a:endParaRPr>
          </a:p>
        </p:txBody>
      </p:sp>
      <p:sp>
        <p:nvSpPr>
          <p:cNvPr id="1280" name="Google Shape;1280;p204"/>
          <p:cNvSpPr txBox="1"/>
          <p:nvPr>
            <p:ph idx="4294967295" type="body"/>
          </p:nvPr>
        </p:nvSpPr>
        <p:spPr>
          <a:xfrm>
            <a:off x="6407000" y="4279700"/>
            <a:ext cx="2636400" cy="863700"/>
          </a:xfrm>
          <a:prstGeom prst="rect">
            <a:avLst/>
          </a:prstGeom>
        </p:spPr>
        <p:txBody>
          <a:bodyPr anchorCtr="0" anchor="b" bIns="0" lIns="0" spcFirstLastPara="1" rIns="0" wrap="square" tIns="0">
            <a:noAutofit/>
          </a:bodyPr>
          <a:lstStyle/>
          <a:p>
            <a:pPr indent="0" lvl="0" marL="0" rtl="0" algn="r">
              <a:spcBef>
                <a:spcPts val="0"/>
              </a:spcBef>
              <a:spcAft>
                <a:spcPts val="800"/>
              </a:spcAft>
              <a:buNone/>
            </a:pPr>
            <a:r>
              <a:rPr lang="en-GB" sz="1200">
                <a:solidFill>
                  <a:schemeClr val="dk2"/>
                </a:solidFill>
              </a:rPr>
              <a:t>@turingway, CC-BY 4.0, The Turing Way, DOI: </a:t>
            </a:r>
            <a:r>
              <a:rPr lang="en-GB" sz="1200">
                <a:solidFill>
                  <a:schemeClr val="dk2"/>
                </a:solidFill>
              </a:rPr>
              <a:t>10.5281/zenodo.7684733</a:t>
            </a:r>
            <a:endParaRPr>
              <a:solidFill>
                <a:schemeClr val="dk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84" name="Shape 1284"/>
        <p:cNvGrpSpPr/>
        <p:nvPr/>
      </p:nvGrpSpPr>
      <p:grpSpPr>
        <a:xfrm>
          <a:off x="0" y="0"/>
          <a:ext cx="0" cy="0"/>
          <a:chOff x="0" y="0"/>
          <a:chExt cx="0" cy="0"/>
        </a:xfrm>
      </p:grpSpPr>
      <p:sp>
        <p:nvSpPr>
          <p:cNvPr id="1285" name="Google Shape;1285;p205"/>
          <p:cNvSpPr txBox="1"/>
          <p:nvPr/>
        </p:nvSpPr>
        <p:spPr>
          <a:xfrm>
            <a:off x="174300" y="684600"/>
            <a:ext cx="36666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lt1"/>
                </a:solidFill>
              </a:rPr>
              <a:t>Open Science</a:t>
            </a:r>
            <a:endParaRPr sz="3000">
              <a:solidFill>
                <a:schemeClr val="lt1"/>
              </a:solidFill>
            </a:endParaRPr>
          </a:p>
          <a:p>
            <a:pPr indent="0" lvl="0" marL="0" rtl="0" algn="l">
              <a:spcBef>
                <a:spcPts val="0"/>
              </a:spcBef>
              <a:spcAft>
                <a:spcPts val="0"/>
              </a:spcAft>
              <a:buNone/>
            </a:pPr>
            <a:r>
              <a:t/>
            </a:r>
            <a:endParaRPr sz="3000">
              <a:solidFill>
                <a:schemeClr val="lt1"/>
              </a:solidFill>
            </a:endParaRPr>
          </a:p>
          <a:p>
            <a:pPr indent="0" lvl="0" marL="0" rtl="0" algn="l">
              <a:spcBef>
                <a:spcPts val="0"/>
              </a:spcBef>
              <a:spcAft>
                <a:spcPts val="0"/>
              </a:spcAft>
              <a:buNone/>
            </a:pPr>
            <a:r>
              <a:rPr lang="en-GB" sz="3000">
                <a:solidFill>
                  <a:schemeClr val="lt1"/>
                </a:solidFill>
              </a:rPr>
              <a:t>Open Research</a:t>
            </a:r>
            <a:endParaRPr sz="3000">
              <a:solidFill>
                <a:schemeClr val="lt1"/>
              </a:solidFill>
            </a:endParaRPr>
          </a:p>
          <a:p>
            <a:pPr indent="0" lvl="0" marL="0" rtl="0" algn="l">
              <a:spcBef>
                <a:spcPts val="0"/>
              </a:spcBef>
              <a:spcAft>
                <a:spcPts val="0"/>
              </a:spcAft>
              <a:buNone/>
            </a:pPr>
            <a:r>
              <a:t/>
            </a:r>
            <a:endParaRPr sz="3000">
              <a:solidFill>
                <a:schemeClr val="lt1"/>
              </a:solidFill>
            </a:endParaRPr>
          </a:p>
          <a:p>
            <a:pPr indent="0" lvl="0" marL="0" rtl="0" algn="l">
              <a:spcBef>
                <a:spcPts val="0"/>
              </a:spcBef>
              <a:spcAft>
                <a:spcPts val="0"/>
              </a:spcAft>
              <a:buNone/>
            </a:pPr>
            <a:r>
              <a:rPr lang="en-GB" sz="3000">
                <a:solidFill>
                  <a:schemeClr val="lt1"/>
                </a:solidFill>
              </a:rPr>
              <a:t>Open Scholarship</a:t>
            </a:r>
            <a:endParaRPr sz="3000">
              <a:solidFill>
                <a:schemeClr val="lt1"/>
              </a:solidFill>
            </a:endParaRPr>
          </a:p>
          <a:p>
            <a:pPr indent="0" lvl="0" marL="0" rtl="0" algn="l">
              <a:spcBef>
                <a:spcPts val="0"/>
              </a:spcBef>
              <a:spcAft>
                <a:spcPts val="0"/>
              </a:spcAft>
              <a:buNone/>
            </a:pPr>
            <a:r>
              <a:t/>
            </a:r>
            <a:endParaRPr sz="3000">
              <a:solidFill>
                <a:schemeClr val="lt1"/>
              </a:solidFill>
            </a:endParaRPr>
          </a:p>
        </p:txBody>
      </p:sp>
      <p:sp>
        <p:nvSpPr>
          <p:cNvPr id="1286" name="Google Shape;1286;p205"/>
          <p:cNvSpPr txBox="1"/>
          <p:nvPr/>
        </p:nvSpPr>
        <p:spPr>
          <a:xfrm>
            <a:off x="247200" y="3985175"/>
            <a:ext cx="8649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rgbClr val="2D9586"/>
                </a:solidFill>
              </a:rPr>
              <a:t>We are</a:t>
            </a:r>
            <a:r>
              <a:rPr lang="en-GB" sz="2800">
                <a:solidFill>
                  <a:srgbClr val="2D9586"/>
                </a:solidFill>
              </a:rPr>
              <a:t> going to use these terms interchangeably today to cover important considerations for you!</a:t>
            </a:r>
            <a:endParaRPr sz="2800">
              <a:solidFill>
                <a:srgbClr val="2D9586"/>
              </a:solidFill>
            </a:endParaRPr>
          </a:p>
        </p:txBody>
      </p:sp>
      <p:pic>
        <p:nvPicPr>
          <p:cNvPr id="1287" name="Google Shape;1287;p205"/>
          <p:cNvPicPr preferRelativeResize="0"/>
          <p:nvPr/>
        </p:nvPicPr>
        <p:blipFill>
          <a:blip r:embed="rId3">
            <a:alphaModFix/>
          </a:blip>
          <a:stretch>
            <a:fillRect/>
          </a:stretch>
        </p:blipFill>
        <p:spPr>
          <a:xfrm>
            <a:off x="3880475" y="347400"/>
            <a:ext cx="4511600" cy="3383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92" name="Shape 1292"/>
        <p:cNvGrpSpPr/>
        <p:nvPr/>
      </p:nvGrpSpPr>
      <p:grpSpPr>
        <a:xfrm>
          <a:off x="0" y="0"/>
          <a:ext cx="0" cy="0"/>
          <a:chOff x="0" y="0"/>
          <a:chExt cx="0" cy="0"/>
        </a:xfrm>
      </p:grpSpPr>
      <p:sp>
        <p:nvSpPr>
          <p:cNvPr id="1293" name="Google Shape;1293;p206"/>
          <p:cNvSpPr txBox="1"/>
          <p:nvPr/>
        </p:nvSpPr>
        <p:spPr>
          <a:xfrm>
            <a:off x="9006435" y="5138442"/>
            <a:ext cx="0" cy="0"/>
          </a:xfrm>
          <a:prstGeom prst="rect">
            <a:avLst/>
          </a:prstGeom>
          <a:noFill/>
          <a:ln>
            <a:noFill/>
          </a:ln>
          <a:effectLst>
            <a:outerShdw blurRad="50800" rotWithShape="0" algn="tl" dir="2700000" dist="38100">
              <a:srgbClr val="000000">
                <a:alpha val="40000"/>
              </a:srgbClr>
            </a:outerShdw>
          </a:effectLst>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A close up of a logo&#10;&#10;Description automatically generated" id="1294" name="Google Shape;1294;p206"/>
          <p:cNvPicPr preferRelativeResize="0"/>
          <p:nvPr/>
        </p:nvPicPr>
        <p:blipFill rotWithShape="1">
          <a:blip r:embed="rId3">
            <a:alphaModFix/>
          </a:blip>
          <a:srcRect b="0" l="0" r="0" t="0"/>
          <a:stretch/>
        </p:blipFill>
        <p:spPr>
          <a:xfrm>
            <a:off x="5728900" y="392314"/>
            <a:ext cx="3277419" cy="2136571"/>
          </a:xfrm>
          <a:prstGeom prst="rect">
            <a:avLst/>
          </a:prstGeom>
          <a:noFill/>
          <a:ln>
            <a:noFill/>
          </a:ln>
          <a:effectLst>
            <a:outerShdw blurRad="50800" rotWithShape="0" algn="t" dir="5400000" dist="38100">
              <a:srgbClr val="000000">
                <a:alpha val="40000"/>
              </a:srgbClr>
            </a:outerShdw>
          </a:effectLst>
        </p:spPr>
      </p:pic>
      <p:pic>
        <p:nvPicPr>
          <p:cNvPr id="1295" name="Google Shape;1295;p206"/>
          <p:cNvPicPr preferRelativeResize="0"/>
          <p:nvPr/>
        </p:nvPicPr>
        <p:blipFill rotWithShape="1">
          <a:blip r:embed="rId4">
            <a:alphaModFix/>
          </a:blip>
          <a:srcRect b="0" l="0" r="0" t="0"/>
          <a:stretch/>
        </p:blipFill>
        <p:spPr>
          <a:xfrm>
            <a:off x="470833" y="255684"/>
            <a:ext cx="1487237" cy="1735026"/>
          </a:xfrm>
          <a:prstGeom prst="rect">
            <a:avLst/>
          </a:prstGeom>
          <a:noFill/>
          <a:ln>
            <a:noFill/>
          </a:ln>
        </p:spPr>
      </p:pic>
      <p:pic>
        <p:nvPicPr>
          <p:cNvPr id="1296" name="Google Shape;1296;p206"/>
          <p:cNvPicPr preferRelativeResize="0"/>
          <p:nvPr/>
        </p:nvPicPr>
        <p:blipFill rotWithShape="1">
          <a:blip r:embed="rId5">
            <a:alphaModFix/>
          </a:blip>
          <a:srcRect b="0" l="0" r="0" t="0"/>
          <a:stretch/>
        </p:blipFill>
        <p:spPr>
          <a:xfrm>
            <a:off x="2449756" y="408262"/>
            <a:ext cx="3173700" cy="2120624"/>
          </a:xfrm>
          <a:prstGeom prst="rect">
            <a:avLst/>
          </a:prstGeom>
          <a:noFill/>
          <a:ln>
            <a:noFill/>
          </a:ln>
          <a:effectLst>
            <a:outerShdw blurRad="50800" rotWithShape="0" algn="t" dir="5400000" dist="38100">
              <a:srgbClr val="000000">
                <a:alpha val="40000"/>
              </a:srgbClr>
            </a:outerShdw>
          </a:effectLst>
        </p:spPr>
      </p:pic>
      <p:pic>
        <p:nvPicPr>
          <p:cNvPr id="1297" name="Google Shape;1297;p206"/>
          <p:cNvPicPr preferRelativeResize="0"/>
          <p:nvPr/>
        </p:nvPicPr>
        <p:blipFill rotWithShape="1">
          <a:blip r:embed="rId6">
            <a:alphaModFix/>
          </a:blip>
          <a:srcRect b="0" l="0" r="0" t="0"/>
          <a:stretch/>
        </p:blipFill>
        <p:spPr>
          <a:xfrm>
            <a:off x="2449755" y="3029145"/>
            <a:ext cx="3173700" cy="2016327"/>
          </a:xfrm>
          <a:prstGeom prst="rect">
            <a:avLst/>
          </a:prstGeom>
          <a:noFill/>
          <a:ln>
            <a:noFill/>
          </a:ln>
          <a:effectLst>
            <a:outerShdw blurRad="50800" rotWithShape="0" algn="t" dir="5400000" dist="38100">
              <a:srgbClr val="000000">
                <a:alpha val="40000"/>
              </a:srgbClr>
            </a:outerShdw>
          </a:effectLst>
        </p:spPr>
      </p:pic>
      <p:pic>
        <p:nvPicPr>
          <p:cNvPr descr="Github Logo - Free social media icons" id="1298" name="Google Shape;1298;p206"/>
          <p:cNvPicPr preferRelativeResize="0"/>
          <p:nvPr/>
        </p:nvPicPr>
        <p:blipFill rotWithShape="1">
          <a:blip r:embed="rId7">
            <a:alphaModFix/>
          </a:blip>
          <a:srcRect b="0" l="0" r="0" t="0"/>
          <a:stretch/>
        </p:blipFill>
        <p:spPr>
          <a:xfrm>
            <a:off x="2921327" y="3161732"/>
            <a:ext cx="430924" cy="430924"/>
          </a:xfrm>
          <a:prstGeom prst="rect">
            <a:avLst/>
          </a:prstGeom>
          <a:noFill/>
          <a:ln>
            <a:noFill/>
          </a:ln>
        </p:spPr>
      </p:pic>
      <p:sp>
        <p:nvSpPr>
          <p:cNvPr id="1299" name="Google Shape;1299;p206"/>
          <p:cNvSpPr txBox="1"/>
          <p:nvPr/>
        </p:nvSpPr>
        <p:spPr>
          <a:xfrm>
            <a:off x="2449753" y="1085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Book</a:t>
            </a:r>
            <a:endParaRPr b="0" i="0" sz="1600" u="none" cap="none" strike="noStrike">
              <a:solidFill>
                <a:schemeClr val="lt1"/>
              </a:solidFill>
              <a:latin typeface="Arial"/>
              <a:ea typeface="Arial"/>
              <a:cs typeface="Arial"/>
              <a:sym typeface="Arial"/>
            </a:endParaRPr>
          </a:p>
        </p:txBody>
      </p:sp>
      <p:sp>
        <p:nvSpPr>
          <p:cNvPr id="1300" name="Google Shape;1300;p206"/>
          <p:cNvSpPr txBox="1"/>
          <p:nvPr/>
        </p:nvSpPr>
        <p:spPr>
          <a:xfrm>
            <a:off x="2449902" y="27348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An Open Source Project</a:t>
            </a:r>
            <a:endParaRPr b="0" i="0" sz="1600" u="none" cap="none" strike="noStrike">
              <a:solidFill>
                <a:schemeClr val="lt1"/>
              </a:solidFill>
              <a:latin typeface="Arial"/>
              <a:ea typeface="Arial"/>
              <a:cs typeface="Arial"/>
              <a:sym typeface="Arial"/>
            </a:endParaRPr>
          </a:p>
        </p:txBody>
      </p:sp>
      <p:sp>
        <p:nvSpPr>
          <p:cNvPr id="1301" name="Google Shape;1301;p206"/>
          <p:cNvSpPr txBox="1"/>
          <p:nvPr/>
        </p:nvSpPr>
        <p:spPr>
          <a:xfrm>
            <a:off x="5728820" y="98017"/>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Community</a:t>
            </a:r>
            <a:endParaRPr b="0" i="0" sz="1600" u="none" cap="none" strike="noStrike">
              <a:solidFill>
                <a:schemeClr val="lt1"/>
              </a:solidFill>
              <a:latin typeface="Arial"/>
              <a:ea typeface="Arial"/>
              <a:cs typeface="Arial"/>
              <a:sym typeface="Arial"/>
            </a:endParaRPr>
          </a:p>
        </p:txBody>
      </p:sp>
      <p:sp>
        <p:nvSpPr>
          <p:cNvPr id="1302" name="Google Shape;1302;p206"/>
          <p:cNvSpPr txBox="1"/>
          <p:nvPr/>
        </p:nvSpPr>
        <p:spPr>
          <a:xfrm>
            <a:off x="5728874" y="2734850"/>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Culture of Collaboration</a:t>
            </a:r>
            <a:endParaRPr b="0" i="0" sz="1600" u="none" cap="none" strike="noStrike">
              <a:solidFill>
                <a:schemeClr val="lt1"/>
              </a:solidFill>
              <a:latin typeface="Arial"/>
              <a:ea typeface="Arial"/>
              <a:cs typeface="Arial"/>
              <a:sym typeface="Arial"/>
            </a:endParaRPr>
          </a:p>
        </p:txBody>
      </p:sp>
      <p:sp>
        <p:nvSpPr>
          <p:cNvPr id="1303" name="Google Shape;1303;p206"/>
          <p:cNvSpPr/>
          <p:nvPr/>
        </p:nvSpPr>
        <p:spPr>
          <a:xfrm>
            <a:off x="137679" y="2061467"/>
            <a:ext cx="2311800" cy="3062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Book:</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the- turing-way.netlify.app/</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GitHub:</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github.com/alan-turing-</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institute/the- turing-way</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Twitter:</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twitter.com/turingway</a:t>
            </a:r>
            <a:endParaRPr b="0" i="0" sz="14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Email: </a:t>
            </a:r>
            <a:r>
              <a:rPr b="1" i="0" lang="en-GB" sz="14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theturingway@gmail.com</a:t>
            </a:r>
            <a:endParaRPr b="0" i="0" sz="14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rgbClr val="D8D8D8"/>
              </a:buClr>
              <a:buSzPts val="1100"/>
              <a:buFont typeface="Arial"/>
              <a:buNone/>
            </a:pPr>
            <a:r>
              <a:rPr b="0" i="0" lang="en-GB" sz="1100" u="none" cap="none" strike="noStrike">
                <a:solidFill>
                  <a:srgbClr val="D8D8D8"/>
                </a:solidFill>
                <a:latin typeface="Arial"/>
                <a:ea typeface="Arial"/>
                <a:cs typeface="Arial"/>
                <a:sym typeface="Arial"/>
              </a:rPr>
              <a:t>CC-BY 4.0, </a:t>
            </a:r>
            <a:r>
              <a:rPr b="0" i="1" lang="en-GB" sz="1100" u="none" cap="none" strike="noStrike">
                <a:solidFill>
                  <a:srgbClr val="D8D8D8"/>
                </a:solidFill>
                <a:latin typeface="Arial"/>
                <a:ea typeface="Arial"/>
                <a:cs typeface="Arial"/>
                <a:sym typeface="Arial"/>
              </a:rPr>
              <a:t>The Turing Way</a:t>
            </a:r>
            <a:endParaRPr b="0" i="0" sz="1800" u="none" cap="none" strike="noStrike">
              <a:solidFill>
                <a:srgbClr val="D8D8D8"/>
              </a:solidFill>
              <a:latin typeface="Arial"/>
              <a:ea typeface="Arial"/>
              <a:cs typeface="Arial"/>
              <a:sym typeface="Arial"/>
            </a:endParaRPr>
          </a:p>
        </p:txBody>
      </p:sp>
      <p:pic>
        <p:nvPicPr>
          <p:cNvPr id="1304" name="Google Shape;1304;p206"/>
          <p:cNvPicPr preferRelativeResize="0"/>
          <p:nvPr/>
        </p:nvPicPr>
        <p:blipFill rotWithShape="1">
          <a:blip r:embed="rId8">
            <a:alphaModFix/>
          </a:blip>
          <a:srcRect b="0" l="0" r="0" t="0"/>
          <a:stretch/>
        </p:blipFill>
        <p:spPr>
          <a:xfrm>
            <a:off x="5831120" y="3029471"/>
            <a:ext cx="3175199" cy="2016000"/>
          </a:xfrm>
          <a:prstGeom prst="rect">
            <a:avLst/>
          </a:prstGeom>
          <a:noFill/>
          <a:ln>
            <a:noFill/>
          </a:ln>
          <a:effectLst>
            <a:outerShdw blurRad="50800" rotWithShape="0" algn="ctr" dir="5400000" dist="38100">
              <a:srgbClr val="000000">
                <a:alpha val="4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09" name="Shape 1309"/>
        <p:cNvGrpSpPr/>
        <p:nvPr/>
      </p:nvGrpSpPr>
      <p:grpSpPr>
        <a:xfrm>
          <a:off x="0" y="0"/>
          <a:ext cx="0" cy="0"/>
          <a:chOff x="0" y="0"/>
          <a:chExt cx="0" cy="0"/>
        </a:xfrm>
      </p:grpSpPr>
      <p:sp>
        <p:nvSpPr>
          <p:cNvPr id="1310" name="Google Shape;1310;p207"/>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0"/>
              </a:spcBef>
              <a:spcAft>
                <a:spcPts val="0"/>
              </a:spcAft>
              <a:buSzPts val="3400"/>
              <a:buNone/>
            </a:pPr>
            <a:r>
              <a:rPr lang="en-GB" sz="2500"/>
              <a:t>A Collaborative, Version Controlled and Open Project</a:t>
            </a:r>
            <a:endParaRPr sz="2500"/>
          </a:p>
        </p:txBody>
      </p:sp>
      <p:sp>
        <p:nvSpPr>
          <p:cNvPr id="1311" name="Google Shape;1311;p207"/>
          <p:cNvSpPr txBox="1"/>
          <p:nvPr>
            <p:ph idx="2" type="body"/>
          </p:nvPr>
        </p:nvSpPr>
        <p:spPr>
          <a:xfrm>
            <a:off x="191400" y="1126375"/>
            <a:ext cx="4386300" cy="34851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1000"/>
              </a:spcBef>
              <a:spcAft>
                <a:spcPts val="0"/>
              </a:spcAft>
              <a:buSzPts val="2400"/>
              <a:buChar char="–"/>
            </a:pPr>
            <a:r>
              <a:rPr lang="en-GB" sz="2400"/>
              <a:t>Shared online</a:t>
            </a:r>
            <a:endParaRPr sz="2400"/>
          </a:p>
          <a:p>
            <a:pPr indent="-381000" lvl="0" marL="457200" rtl="0" algn="l">
              <a:lnSpc>
                <a:spcPct val="115000"/>
              </a:lnSpc>
              <a:spcBef>
                <a:spcPts val="1000"/>
              </a:spcBef>
              <a:spcAft>
                <a:spcPts val="0"/>
              </a:spcAft>
              <a:buSzPts val="2400"/>
              <a:buChar char="–"/>
            </a:pPr>
            <a:r>
              <a:rPr lang="en-GB" sz="2400"/>
              <a:t>Designed for open collaboration</a:t>
            </a:r>
            <a:endParaRPr sz="2400"/>
          </a:p>
          <a:p>
            <a:pPr indent="-381000" lvl="0" marL="457200" rtl="0" algn="l">
              <a:lnSpc>
                <a:spcPct val="115000"/>
              </a:lnSpc>
              <a:spcBef>
                <a:spcPts val="1000"/>
              </a:spcBef>
              <a:spcAft>
                <a:spcPts val="0"/>
              </a:spcAft>
              <a:buSzPts val="2400"/>
              <a:buChar char="–"/>
            </a:pPr>
            <a:r>
              <a:rPr lang="en-GB" sz="2400"/>
              <a:t>Hosted on GitHub with history and versions</a:t>
            </a:r>
            <a:endParaRPr sz="2400"/>
          </a:p>
          <a:p>
            <a:pPr indent="-381000" lvl="0" marL="457200" rtl="0" algn="l">
              <a:lnSpc>
                <a:spcPct val="115000"/>
              </a:lnSpc>
              <a:spcBef>
                <a:spcPts val="1000"/>
              </a:spcBef>
              <a:spcAft>
                <a:spcPts val="0"/>
              </a:spcAft>
              <a:buSzPts val="2400"/>
              <a:buChar char="–"/>
            </a:pPr>
            <a:r>
              <a:rPr lang="en-GB" sz="2400"/>
              <a:t>Described with open license</a:t>
            </a:r>
            <a:endParaRPr sz="2400"/>
          </a:p>
          <a:p>
            <a:pPr indent="-381000" lvl="0" marL="457200" rtl="0" algn="l">
              <a:lnSpc>
                <a:spcPct val="115000"/>
              </a:lnSpc>
              <a:spcBef>
                <a:spcPts val="1000"/>
              </a:spcBef>
              <a:spcAft>
                <a:spcPts val="0"/>
              </a:spcAft>
              <a:buSzPts val="2400"/>
              <a:buChar char="–"/>
            </a:pPr>
            <a:r>
              <a:rPr lang="en-GB" sz="2400"/>
              <a:t>Community oriented</a:t>
            </a:r>
            <a:endParaRPr sz="2400"/>
          </a:p>
        </p:txBody>
      </p:sp>
      <p:pic>
        <p:nvPicPr>
          <p:cNvPr id="1312" name="Google Shape;1312;p207"/>
          <p:cNvPicPr preferRelativeResize="0"/>
          <p:nvPr/>
        </p:nvPicPr>
        <p:blipFill rotWithShape="1">
          <a:blip r:embed="rId3">
            <a:alphaModFix/>
          </a:blip>
          <a:srcRect b="0" l="0" r="25622" t="0"/>
          <a:stretch/>
        </p:blipFill>
        <p:spPr>
          <a:xfrm>
            <a:off x="4572000" y="1100113"/>
            <a:ext cx="4386300" cy="3485121"/>
          </a:xfrm>
          <a:prstGeom prst="rect">
            <a:avLst/>
          </a:prstGeom>
          <a:noFill/>
          <a:ln>
            <a:noFill/>
          </a:ln>
        </p:spPr>
      </p:pic>
      <p:sp>
        <p:nvSpPr>
          <p:cNvPr id="1313" name="Google Shape;1313;p207"/>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The Turing Way, DOI: </a:t>
            </a:r>
            <a:r>
              <a:rPr lang="en-GB" sz="1200">
                <a:solidFill>
                  <a:schemeClr val="lt1"/>
                </a:solidFill>
              </a:rPr>
              <a:t>10.5281/zenodo.7684733</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17" name="Shape 1317"/>
        <p:cNvGrpSpPr/>
        <p:nvPr/>
      </p:nvGrpSpPr>
      <p:grpSpPr>
        <a:xfrm>
          <a:off x="0" y="0"/>
          <a:ext cx="0" cy="0"/>
          <a:chOff x="0" y="0"/>
          <a:chExt cx="0" cy="0"/>
        </a:xfrm>
      </p:grpSpPr>
      <p:pic>
        <p:nvPicPr>
          <p:cNvPr id="1318" name="Google Shape;1318;p208"/>
          <p:cNvPicPr preferRelativeResize="0"/>
          <p:nvPr/>
        </p:nvPicPr>
        <p:blipFill rotWithShape="1">
          <a:blip r:embed="rId3">
            <a:alphaModFix/>
          </a:blip>
          <a:srcRect b="0" l="0" r="0" t="0"/>
          <a:stretch/>
        </p:blipFill>
        <p:spPr>
          <a:xfrm>
            <a:off x="311582" y="52180"/>
            <a:ext cx="6990754" cy="5039140"/>
          </a:xfrm>
          <a:prstGeom prst="rect">
            <a:avLst/>
          </a:prstGeom>
          <a:noFill/>
          <a:ln>
            <a:noFill/>
          </a:ln>
        </p:spPr>
      </p:pic>
      <p:cxnSp>
        <p:nvCxnSpPr>
          <p:cNvPr id="1319" name="Google Shape;1319;p208"/>
          <p:cNvCxnSpPr/>
          <p:nvPr/>
        </p:nvCxnSpPr>
        <p:spPr>
          <a:xfrm>
            <a:off x="588561" y="3068505"/>
            <a:ext cx="1223400" cy="0"/>
          </a:xfrm>
          <a:prstGeom prst="straightConnector1">
            <a:avLst/>
          </a:prstGeom>
          <a:noFill/>
          <a:ln cap="flat" cmpd="sng" w="28575">
            <a:solidFill>
              <a:srgbClr val="04975C"/>
            </a:solidFill>
            <a:prstDash val="solid"/>
            <a:round/>
            <a:headEnd len="sm" w="sm" type="none"/>
            <a:tailEnd len="sm" w="sm" type="none"/>
          </a:ln>
        </p:spPr>
      </p:cxnSp>
      <p:cxnSp>
        <p:nvCxnSpPr>
          <p:cNvPr id="1320" name="Google Shape;1320;p208"/>
          <p:cNvCxnSpPr/>
          <p:nvPr/>
        </p:nvCxnSpPr>
        <p:spPr>
          <a:xfrm>
            <a:off x="588561" y="3316984"/>
            <a:ext cx="1223400" cy="0"/>
          </a:xfrm>
          <a:prstGeom prst="straightConnector1">
            <a:avLst/>
          </a:prstGeom>
          <a:noFill/>
          <a:ln cap="flat" cmpd="sng" w="28575">
            <a:solidFill>
              <a:srgbClr val="04975C"/>
            </a:solidFill>
            <a:prstDash val="solid"/>
            <a:round/>
            <a:headEnd len="sm" w="sm" type="none"/>
            <a:tailEnd len="sm" w="sm" type="none"/>
          </a:ln>
        </p:spPr>
      </p:cxnSp>
      <p:cxnSp>
        <p:nvCxnSpPr>
          <p:cNvPr id="1321" name="Google Shape;1321;p208"/>
          <p:cNvCxnSpPr/>
          <p:nvPr/>
        </p:nvCxnSpPr>
        <p:spPr>
          <a:xfrm>
            <a:off x="588561" y="4052479"/>
            <a:ext cx="1223400" cy="0"/>
          </a:xfrm>
          <a:prstGeom prst="straightConnector1">
            <a:avLst/>
          </a:prstGeom>
          <a:noFill/>
          <a:ln cap="flat" cmpd="sng" w="28575">
            <a:solidFill>
              <a:srgbClr val="04975C"/>
            </a:solidFill>
            <a:prstDash val="solid"/>
            <a:round/>
            <a:headEnd len="sm" w="sm" type="none"/>
            <a:tailEnd len="sm" w="sm" type="none"/>
          </a:ln>
        </p:spPr>
      </p:cxnSp>
      <p:cxnSp>
        <p:nvCxnSpPr>
          <p:cNvPr id="1322" name="Google Shape;1322;p208"/>
          <p:cNvCxnSpPr/>
          <p:nvPr/>
        </p:nvCxnSpPr>
        <p:spPr>
          <a:xfrm>
            <a:off x="588561" y="4591458"/>
            <a:ext cx="1223400" cy="0"/>
          </a:xfrm>
          <a:prstGeom prst="straightConnector1">
            <a:avLst/>
          </a:prstGeom>
          <a:noFill/>
          <a:ln cap="flat" cmpd="sng" w="28575">
            <a:solidFill>
              <a:srgbClr val="04975C"/>
            </a:solidFill>
            <a:prstDash val="solid"/>
            <a:round/>
            <a:headEnd len="sm" w="sm" type="none"/>
            <a:tailEnd len="sm" w="sm" type="none"/>
          </a:ln>
        </p:spPr>
      </p:cxnSp>
      <p:pic>
        <p:nvPicPr>
          <p:cNvPr id="1323" name="Google Shape;1323;p208"/>
          <p:cNvPicPr preferRelativeResize="0"/>
          <p:nvPr/>
        </p:nvPicPr>
        <p:blipFill rotWithShape="1">
          <a:blip r:embed="rId4">
            <a:alphaModFix/>
          </a:blip>
          <a:srcRect b="0" l="0" r="0" t="0"/>
          <a:stretch/>
        </p:blipFill>
        <p:spPr>
          <a:xfrm>
            <a:off x="5117572" y="52180"/>
            <a:ext cx="3943448" cy="2094347"/>
          </a:xfrm>
          <a:prstGeom prst="rect">
            <a:avLst/>
          </a:prstGeom>
          <a:noFill/>
          <a:ln>
            <a:noFill/>
          </a:ln>
          <a:effectLst>
            <a:outerShdw blurRad="685800" rotWithShape="0" algn="ctr" dir="5400000" dist="50800">
              <a:srgbClr val="000000">
                <a:alpha val="4235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28" name="Shape 1328"/>
        <p:cNvGrpSpPr/>
        <p:nvPr/>
      </p:nvGrpSpPr>
      <p:grpSpPr>
        <a:xfrm>
          <a:off x="0" y="0"/>
          <a:ext cx="0" cy="0"/>
          <a:chOff x="0" y="0"/>
          <a:chExt cx="0" cy="0"/>
        </a:xfrm>
      </p:grpSpPr>
      <p:sp>
        <p:nvSpPr>
          <p:cNvPr id="1329" name="Google Shape;1329;p209"/>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0"/>
              </a:spcBef>
              <a:spcAft>
                <a:spcPts val="0"/>
              </a:spcAft>
              <a:buSzPts val="3400"/>
              <a:buNone/>
            </a:pPr>
            <a:r>
              <a:rPr b="1" lang="en-GB" sz="2800"/>
              <a:t>An Open Science project</a:t>
            </a:r>
            <a:endParaRPr/>
          </a:p>
        </p:txBody>
      </p:sp>
      <p:sp>
        <p:nvSpPr>
          <p:cNvPr id="1330" name="Google Shape;1330;p209"/>
          <p:cNvSpPr txBox="1"/>
          <p:nvPr>
            <p:ph idx="2" type="body"/>
          </p:nvPr>
        </p:nvSpPr>
        <p:spPr>
          <a:xfrm>
            <a:off x="267588" y="1311663"/>
            <a:ext cx="5018100" cy="3420600"/>
          </a:xfrm>
          <a:prstGeom prst="rect">
            <a:avLst/>
          </a:prstGeom>
          <a:noFill/>
          <a:ln>
            <a:noFill/>
          </a:ln>
        </p:spPr>
        <p:txBody>
          <a:bodyPr anchorCtr="0" anchor="t" bIns="0" lIns="0" spcFirstLastPara="1" rIns="0" wrap="square" tIns="0">
            <a:noAutofit/>
          </a:bodyPr>
          <a:lstStyle/>
          <a:p>
            <a:pPr indent="-355600" lvl="0" marL="457200" rtl="0" algn="l">
              <a:lnSpc>
                <a:spcPct val="150000"/>
              </a:lnSpc>
              <a:spcBef>
                <a:spcPts val="1000"/>
              </a:spcBef>
              <a:spcAft>
                <a:spcPts val="0"/>
              </a:spcAft>
              <a:buSzPts val="2000"/>
              <a:buChar char="–"/>
            </a:pPr>
            <a:r>
              <a:rPr lang="en-GB" sz="2000"/>
              <a:t>everyone can freely read, reuse, distribute, modify and help develop</a:t>
            </a:r>
            <a:endParaRPr sz="2000"/>
          </a:p>
          <a:p>
            <a:pPr indent="-355600" lvl="0" marL="457200" rtl="0" algn="l">
              <a:lnSpc>
                <a:spcPct val="150000"/>
              </a:lnSpc>
              <a:spcBef>
                <a:spcPts val="1000"/>
              </a:spcBef>
              <a:spcAft>
                <a:spcPts val="0"/>
              </a:spcAft>
              <a:buSzPts val="2000"/>
              <a:buChar char="–"/>
            </a:pPr>
            <a:r>
              <a:rPr lang="en-GB" sz="2000"/>
              <a:t>the project belongs to </a:t>
            </a:r>
            <a:r>
              <a:rPr lang="en-GB" sz="2000"/>
              <a:t>the research</a:t>
            </a:r>
            <a:r>
              <a:rPr lang="en-GB" sz="2000"/>
              <a:t> community (CC-BY license)</a:t>
            </a:r>
            <a:endParaRPr sz="2000"/>
          </a:p>
          <a:p>
            <a:pPr indent="-355600" lvl="0" marL="457200" rtl="0" algn="l">
              <a:lnSpc>
                <a:spcPct val="150000"/>
              </a:lnSpc>
              <a:spcBef>
                <a:spcPts val="1000"/>
              </a:spcBef>
              <a:spcAft>
                <a:spcPts val="1000"/>
              </a:spcAft>
              <a:buSzPts val="2000"/>
              <a:buChar char="–"/>
            </a:pPr>
            <a:r>
              <a:rPr lang="en-GB" sz="2000"/>
              <a:t>Builds in collaboration with other projects</a:t>
            </a:r>
            <a:endParaRPr/>
          </a:p>
        </p:txBody>
      </p:sp>
      <p:sp>
        <p:nvSpPr>
          <p:cNvPr id="1331" name="Google Shape;1331;p209"/>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The Turing Way, DOI: </a:t>
            </a:r>
            <a:r>
              <a:rPr lang="en-GB" sz="1200">
                <a:solidFill>
                  <a:schemeClr val="lt1"/>
                </a:solidFill>
              </a:rPr>
              <a:t>10.5281/zenodo.7684733</a:t>
            </a:r>
            <a:endParaRPr/>
          </a:p>
        </p:txBody>
      </p:sp>
      <p:pic>
        <p:nvPicPr>
          <p:cNvPr id="1332" name="Google Shape;1332;p209"/>
          <p:cNvPicPr preferRelativeResize="0"/>
          <p:nvPr/>
        </p:nvPicPr>
        <p:blipFill rotWithShape="1">
          <a:blip r:embed="rId3">
            <a:alphaModFix/>
          </a:blip>
          <a:srcRect b="0" l="0" r="0" t="0"/>
          <a:stretch/>
        </p:blipFill>
        <p:spPr>
          <a:xfrm>
            <a:off x="5056032" y="1311674"/>
            <a:ext cx="3797094" cy="2912365"/>
          </a:xfrm>
          <a:prstGeom prst="rect">
            <a:avLst/>
          </a:prstGeom>
          <a:noFill/>
          <a:ln>
            <a:noFill/>
          </a:ln>
        </p:spPr>
      </p:pic>
      <p:pic>
        <p:nvPicPr>
          <p:cNvPr id="1333" name="Google Shape;1333;p209"/>
          <p:cNvPicPr preferRelativeResize="0"/>
          <p:nvPr/>
        </p:nvPicPr>
        <p:blipFill rotWithShape="1">
          <a:blip r:embed="rId4">
            <a:alphaModFix/>
          </a:blip>
          <a:srcRect b="0" l="0" r="0" t="0"/>
          <a:stretch/>
        </p:blipFill>
        <p:spPr>
          <a:xfrm>
            <a:off x="7054997" y="3421197"/>
            <a:ext cx="1942600" cy="13110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210"/>
          <p:cNvSpPr txBox="1"/>
          <p:nvPr>
            <p:ph idx="4" type="body"/>
          </p:nvPr>
        </p:nvSpPr>
        <p:spPr>
          <a:xfrm>
            <a:off x="0" y="4279697"/>
            <a:ext cx="91440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100"/>
              <a:buNone/>
            </a:pPr>
            <a:r>
              <a:rPr lang="en-GB" sz="1100">
                <a:latin typeface="Arial"/>
                <a:ea typeface="Arial"/>
                <a:cs typeface="Arial"/>
                <a:sym typeface="Arial"/>
              </a:rPr>
              <a:t>CC-BY 4.0, </a:t>
            </a:r>
            <a:r>
              <a:rPr lang="en-GB" sz="1100"/>
              <a:t>CC-BY  image by </a:t>
            </a:r>
            <a:r>
              <a:rPr i="1" lang="en-GB" sz="1100"/>
              <a:t>The Turing Way </a:t>
            </a:r>
            <a:r>
              <a:rPr lang="en-GB" sz="1100"/>
              <a:t>and Scriberia, </a:t>
            </a:r>
            <a:r>
              <a:rPr lang="en-GB" sz="1100">
                <a:latin typeface="Arial"/>
                <a:ea typeface="Arial"/>
                <a:cs typeface="Arial"/>
                <a:sym typeface="Arial"/>
              </a:rPr>
              <a:t>DOI: </a:t>
            </a:r>
            <a:r>
              <a:rPr lang="en-GB" sz="1100"/>
              <a:t>10.5281/zenodo.7684733</a:t>
            </a:r>
            <a:endParaRPr/>
          </a:p>
        </p:txBody>
      </p:sp>
      <p:sp>
        <p:nvSpPr>
          <p:cNvPr id="1340" name="Google Shape;1340;p210"/>
          <p:cNvSpPr txBox="1"/>
          <p:nvPr/>
        </p:nvSpPr>
        <p:spPr>
          <a:xfrm>
            <a:off x="4791076" y="1920899"/>
            <a:ext cx="3921000" cy="340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t/>
            </a:r>
            <a:endParaRPr b="0" i="0" sz="2800" u="none" cap="none" strike="noStrike">
              <a:solidFill>
                <a:srgbClr val="FFFFFF"/>
              </a:solidFill>
              <a:latin typeface="Arial"/>
              <a:ea typeface="Arial"/>
              <a:cs typeface="Arial"/>
              <a:sym typeface="Arial"/>
            </a:endParaRPr>
          </a:p>
        </p:txBody>
      </p:sp>
      <p:sp>
        <p:nvSpPr>
          <p:cNvPr id="1341" name="Google Shape;1341;p210"/>
          <p:cNvSpPr txBox="1"/>
          <p:nvPr>
            <p:ph idx="1" type="body"/>
          </p:nvPr>
        </p:nvSpPr>
        <p:spPr>
          <a:xfrm>
            <a:off x="441225" y="773000"/>
            <a:ext cx="3794400" cy="202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sz="2600"/>
              <a:t>Open Science: </a:t>
            </a:r>
            <a:endParaRPr sz="2600"/>
          </a:p>
          <a:p>
            <a:pPr indent="0" lvl="0" marL="0" rtl="0" algn="l">
              <a:lnSpc>
                <a:spcPct val="90000"/>
              </a:lnSpc>
              <a:spcBef>
                <a:spcPts val="800"/>
              </a:spcBef>
              <a:spcAft>
                <a:spcPts val="0"/>
              </a:spcAft>
              <a:buClr>
                <a:schemeClr val="lt1"/>
              </a:buClr>
              <a:buSzPts val="2400"/>
              <a:buNone/>
            </a:pPr>
            <a:r>
              <a:t/>
            </a:r>
            <a:endParaRPr sz="2600"/>
          </a:p>
          <a:p>
            <a:pPr indent="0" lvl="0" marL="0" rtl="0" algn="l">
              <a:lnSpc>
                <a:spcPct val="90000"/>
              </a:lnSpc>
              <a:spcBef>
                <a:spcPts val="800"/>
              </a:spcBef>
              <a:spcAft>
                <a:spcPts val="800"/>
              </a:spcAft>
              <a:buClr>
                <a:schemeClr val="lt1"/>
              </a:buClr>
              <a:buSzPts val="2400"/>
              <a:buNone/>
            </a:pPr>
            <a:r>
              <a:rPr lang="en-GB" sz="2600"/>
              <a:t>Where should we start?</a:t>
            </a:r>
            <a:endParaRPr b="1" sz="2600"/>
          </a:p>
        </p:txBody>
      </p:sp>
      <p:pic>
        <p:nvPicPr>
          <p:cNvPr id="1342" name="Google Shape;1342;p210"/>
          <p:cNvPicPr preferRelativeResize="0"/>
          <p:nvPr/>
        </p:nvPicPr>
        <p:blipFill>
          <a:blip r:embed="rId3">
            <a:alphaModFix/>
          </a:blip>
          <a:stretch>
            <a:fillRect/>
          </a:stretch>
        </p:blipFill>
        <p:spPr>
          <a:xfrm>
            <a:off x="3985143" y="647263"/>
            <a:ext cx="4817925" cy="384897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46" name="Shape 1346"/>
        <p:cNvGrpSpPr/>
        <p:nvPr/>
      </p:nvGrpSpPr>
      <p:grpSpPr>
        <a:xfrm>
          <a:off x="0" y="0"/>
          <a:ext cx="0" cy="0"/>
          <a:chOff x="0" y="0"/>
          <a:chExt cx="0" cy="0"/>
        </a:xfrm>
      </p:grpSpPr>
      <p:sp>
        <p:nvSpPr>
          <p:cNvPr id="1347" name="Google Shape;1347;p211"/>
          <p:cNvSpPr txBox="1"/>
          <p:nvPr>
            <p:ph type="title"/>
          </p:nvPr>
        </p:nvSpPr>
        <p:spPr>
          <a:xfrm>
            <a:off x="172178" y="192118"/>
            <a:ext cx="8799600" cy="622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GB" sz="3000">
                <a:solidFill>
                  <a:srgbClr val="2D9586"/>
                </a:solidFill>
              </a:rPr>
              <a:t>FAIR principles</a:t>
            </a:r>
            <a:endParaRPr b="0" sz="3200">
              <a:solidFill>
                <a:srgbClr val="2D9586"/>
              </a:solidFill>
            </a:endParaRPr>
          </a:p>
        </p:txBody>
      </p:sp>
      <p:sp>
        <p:nvSpPr>
          <p:cNvPr id="1348" name="Google Shape;1348;p211"/>
          <p:cNvSpPr txBox="1"/>
          <p:nvPr>
            <p:ph idx="1" type="body"/>
          </p:nvPr>
        </p:nvSpPr>
        <p:spPr>
          <a:xfrm>
            <a:off x="0" y="1343025"/>
            <a:ext cx="3211800" cy="2637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chemeClr val="lt1"/>
              </a:buClr>
              <a:buSzPts val="1800"/>
              <a:buChar char="●"/>
            </a:pPr>
            <a:r>
              <a:rPr lang="en-GB" sz="3200">
                <a:solidFill>
                  <a:srgbClr val="FF962E"/>
                </a:solidFill>
              </a:rPr>
              <a:t>F</a:t>
            </a:r>
            <a:r>
              <a:rPr lang="en-GB" sz="3200">
                <a:solidFill>
                  <a:schemeClr val="lt1"/>
                </a:solidFill>
              </a:rPr>
              <a:t>indable, </a:t>
            </a:r>
            <a:endParaRPr>
              <a:solidFill>
                <a:schemeClr val="lt1"/>
              </a:solidFill>
            </a:endParaRPr>
          </a:p>
          <a:p>
            <a:pPr indent="-342900" lvl="0" marL="457200" rtl="0" algn="l">
              <a:lnSpc>
                <a:spcPct val="115000"/>
              </a:lnSpc>
              <a:spcBef>
                <a:spcPts val="0"/>
              </a:spcBef>
              <a:spcAft>
                <a:spcPts val="0"/>
              </a:spcAft>
              <a:buClr>
                <a:schemeClr val="lt1"/>
              </a:buClr>
              <a:buSzPts val="1800"/>
              <a:buChar char="●"/>
            </a:pPr>
            <a:r>
              <a:rPr lang="en-GB" sz="3200">
                <a:solidFill>
                  <a:srgbClr val="FF962E"/>
                </a:solidFill>
              </a:rPr>
              <a:t>A</a:t>
            </a:r>
            <a:r>
              <a:rPr lang="en-GB" sz="3200">
                <a:solidFill>
                  <a:schemeClr val="lt1"/>
                </a:solidFill>
              </a:rPr>
              <a:t>ccessible</a:t>
            </a:r>
            <a:endParaRPr>
              <a:solidFill>
                <a:schemeClr val="lt1"/>
              </a:solidFill>
            </a:endParaRPr>
          </a:p>
          <a:p>
            <a:pPr indent="-342900" lvl="0" marL="457200" rtl="0" algn="l">
              <a:lnSpc>
                <a:spcPct val="115000"/>
              </a:lnSpc>
              <a:spcBef>
                <a:spcPts val="0"/>
              </a:spcBef>
              <a:spcAft>
                <a:spcPts val="0"/>
              </a:spcAft>
              <a:buClr>
                <a:schemeClr val="lt1"/>
              </a:buClr>
              <a:buSzPts val="1800"/>
              <a:buChar char="●"/>
            </a:pPr>
            <a:r>
              <a:rPr lang="en-GB" sz="3200">
                <a:solidFill>
                  <a:srgbClr val="FF962E"/>
                </a:solidFill>
              </a:rPr>
              <a:t>I</a:t>
            </a:r>
            <a:r>
              <a:rPr lang="en-GB" sz="3200">
                <a:solidFill>
                  <a:schemeClr val="lt1"/>
                </a:solidFill>
              </a:rPr>
              <a:t>nteroperable</a:t>
            </a:r>
            <a:endParaRPr>
              <a:solidFill>
                <a:schemeClr val="lt1"/>
              </a:solidFill>
            </a:endParaRPr>
          </a:p>
          <a:p>
            <a:pPr indent="-342900" lvl="0" marL="457200" rtl="0" algn="l">
              <a:lnSpc>
                <a:spcPct val="115000"/>
              </a:lnSpc>
              <a:spcBef>
                <a:spcPts val="0"/>
              </a:spcBef>
              <a:spcAft>
                <a:spcPts val="0"/>
              </a:spcAft>
              <a:buClr>
                <a:schemeClr val="lt1"/>
              </a:buClr>
              <a:buSzPts val="1800"/>
              <a:buChar char="●"/>
            </a:pPr>
            <a:r>
              <a:rPr lang="en-GB" sz="3200">
                <a:solidFill>
                  <a:srgbClr val="FF962E"/>
                </a:solidFill>
              </a:rPr>
              <a:t>R</a:t>
            </a:r>
            <a:r>
              <a:rPr lang="en-GB" sz="3200">
                <a:solidFill>
                  <a:schemeClr val="lt1"/>
                </a:solidFill>
              </a:rPr>
              <a:t>eusable</a:t>
            </a:r>
            <a:endParaRPr>
              <a:solidFill>
                <a:schemeClr val="lt1"/>
              </a:solidFill>
            </a:endParaRPr>
          </a:p>
        </p:txBody>
      </p:sp>
      <p:pic>
        <p:nvPicPr>
          <p:cNvPr descr="Text, engineering drawing, whiteboard&#10;&#10;Description automatically generated" id="1349" name="Google Shape;1349;p211"/>
          <p:cNvPicPr preferRelativeResize="0"/>
          <p:nvPr/>
        </p:nvPicPr>
        <p:blipFill rotWithShape="1">
          <a:blip r:embed="rId3">
            <a:alphaModFix/>
          </a:blip>
          <a:srcRect b="0" l="0" r="0" t="0"/>
          <a:stretch/>
        </p:blipFill>
        <p:spPr>
          <a:xfrm>
            <a:off x="3248225" y="157250"/>
            <a:ext cx="5803775" cy="42837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53" name="Shape 1353"/>
        <p:cNvGrpSpPr/>
        <p:nvPr/>
      </p:nvGrpSpPr>
      <p:grpSpPr>
        <a:xfrm>
          <a:off x="0" y="0"/>
          <a:ext cx="0" cy="0"/>
          <a:chOff x="0" y="0"/>
          <a:chExt cx="0" cy="0"/>
        </a:xfrm>
      </p:grpSpPr>
      <p:pic>
        <p:nvPicPr>
          <p:cNvPr id="1354" name="Google Shape;1354;p212"/>
          <p:cNvPicPr preferRelativeResize="0"/>
          <p:nvPr/>
        </p:nvPicPr>
        <p:blipFill rotWithShape="1">
          <a:blip r:embed="rId3">
            <a:alphaModFix/>
          </a:blip>
          <a:srcRect b="0" l="0" r="0" t="0"/>
          <a:stretch/>
        </p:blipFill>
        <p:spPr>
          <a:xfrm>
            <a:off x="486663" y="0"/>
            <a:ext cx="8163927" cy="4075751"/>
          </a:xfrm>
          <a:prstGeom prst="rect">
            <a:avLst/>
          </a:prstGeom>
          <a:noFill/>
          <a:ln>
            <a:noFill/>
          </a:ln>
        </p:spPr>
      </p:pic>
      <p:sp>
        <p:nvSpPr>
          <p:cNvPr id="1355" name="Google Shape;1355;p212"/>
          <p:cNvSpPr txBox="1"/>
          <p:nvPr/>
        </p:nvSpPr>
        <p:spPr>
          <a:xfrm>
            <a:off x="198675" y="4205050"/>
            <a:ext cx="8739900" cy="8556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i="0" lang="en-GB" sz="2400" u="none" cap="none" strike="noStrike">
                <a:solidFill>
                  <a:srgbClr val="000000"/>
                </a:solidFill>
              </a:rPr>
              <a:t>FAIR principles from </a:t>
            </a:r>
            <a:r>
              <a:rPr b="1" i="0" lang="en-GB" sz="2400" u="none" cap="none" strike="noStrike">
                <a:solidFill>
                  <a:srgbClr val="000000"/>
                </a:solidFill>
              </a:rPr>
              <a:t>Wilkinson </a:t>
            </a:r>
            <a:r>
              <a:rPr b="1" i="1" lang="en-GB" sz="2400" u="none" cap="none" strike="noStrike">
                <a:solidFill>
                  <a:srgbClr val="000000"/>
                </a:solidFill>
              </a:rPr>
              <a:t>et al</a:t>
            </a:r>
            <a:r>
              <a:rPr b="1" i="0" lang="en-GB" sz="2400" u="none" cap="none" strike="noStrike">
                <a:solidFill>
                  <a:srgbClr val="000000"/>
                </a:solidFill>
              </a:rPr>
              <a:t>. (2016) </a:t>
            </a:r>
            <a:endParaRPr b="1" i="0" sz="2400" u="none" cap="none" strike="noStrike">
              <a:solidFill>
                <a:srgbClr val="000000"/>
              </a:solidFill>
            </a:endParaRPr>
          </a:p>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0000"/>
                </a:solidFill>
              </a:rPr>
              <a:t>DOI: 10.1038/sdata.2016.18</a:t>
            </a:r>
            <a:endParaRPr b="1" i="0" sz="2400" u="none" cap="none" strike="noStrike">
              <a:solidFill>
                <a:srgbClr val="000000"/>
              </a:solidFill>
            </a:endParaRPr>
          </a:p>
          <a:p>
            <a:pPr indent="0" lvl="0" marL="0" marR="0" rtl="0" algn="ctr">
              <a:lnSpc>
                <a:spcPct val="100000"/>
              </a:lnSpc>
              <a:spcBef>
                <a:spcPts val="0"/>
              </a:spcBef>
              <a:spcAft>
                <a:spcPts val="0"/>
              </a:spcAft>
              <a:buClr>
                <a:srgbClr val="000000"/>
              </a:buClr>
              <a:buSzPts val="2400"/>
              <a:buFont typeface="Arial"/>
              <a:buNone/>
            </a:pPr>
            <a:r>
              <a:t/>
            </a:r>
            <a:endParaRPr i="0" sz="2400" u="none" cap="none" strike="noStrike">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59" name="Shape 1359"/>
        <p:cNvGrpSpPr/>
        <p:nvPr/>
      </p:nvGrpSpPr>
      <p:grpSpPr>
        <a:xfrm>
          <a:off x="0" y="0"/>
          <a:ext cx="0" cy="0"/>
          <a:chOff x="0" y="0"/>
          <a:chExt cx="0" cy="0"/>
        </a:xfrm>
      </p:grpSpPr>
      <p:sp>
        <p:nvSpPr>
          <p:cNvPr id="1360" name="Google Shape;1360;p213"/>
          <p:cNvSpPr txBox="1"/>
          <p:nvPr>
            <p:ph type="title"/>
          </p:nvPr>
        </p:nvSpPr>
        <p:spPr>
          <a:xfrm>
            <a:off x="197925" y="156025"/>
            <a:ext cx="8520600" cy="695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GB" sz="3000">
                <a:solidFill>
                  <a:srgbClr val="2D9586"/>
                </a:solidFill>
              </a:rPr>
              <a:t>FAIR data analogy</a:t>
            </a:r>
            <a:endParaRPr b="0" sz="3000">
              <a:solidFill>
                <a:srgbClr val="2D9586"/>
              </a:solidFill>
            </a:endParaRPr>
          </a:p>
        </p:txBody>
      </p:sp>
      <p:pic>
        <p:nvPicPr>
          <p:cNvPr id="1361" name="Google Shape;1361;p213"/>
          <p:cNvPicPr preferRelativeResize="0"/>
          <p:nvPr/>
        </p:nvPicPr>
        <p:blipFill rotWithShape="1">
          <a:blip r:embed="rId3">
            <a:alphaModFix/>
          </a:blip>
          <a:srcRect b="0" l="0" r="0" t="0"/>
          <a:stretch/>
        </p:blipFill>
        <p:spPr>
          <a:xfrm>
            <a:off x="350318" y="1254050"/>
            <a:ext cx="3074808" cy="1211050"/>
          </a:xfrm>
          <a:prstGeom prst="rect">
            <a:avLst/>
          </a:prstGeom>
          <a:noFill/>
          <a:ln>
            <a:noFill/>
          </a:ln>
        </p:spPr>
      </p:pic>
      <p:sp>
        <p:nvSpPr>
          <p:cNvPr id="1362" name="Google Shape;1362;p213"/>
          <p:cNvSpPr txBox="1"/>
          <p:nvPr/>
        </p:nvSpPr>
        <p:spPr>
          <a:xfrm>
            <a:off x="3507725" y="982175"/>
            <a:ext cx="2481000" cy="114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i="0" lang="en-GB" sz="2200" u="none" cap="none" strike="noStrike">
                <a:solidFill>
                  <a:srgbClr val="FF962E"/>
                </a:solidFill>
              </a:rPr>
              <a:t>Annotation makes it easier to find important things</a:t>
            </a:r>
            <a:endParaRPr i="0" sz="2200" u="none" cap="none" strike="noStrike">
              <a:solidFill>
                <a:srgbClr val="FF962E"/>
              </a:solidFill>
            </a:endParaRPr>
          </a:p>
        </p:txBody>
      </p:sp>
      <p:sp>
        <p:nvSpPr>
          <p:cNvPr id="1363" name="Google Shape;1363;p213"/>
          <p:cNvSpPr/>
          <p:nvPr/>
        </p:nvSpPr>
        <p:spPr>
          <a:xfrm>
            <a:off x="3408275" y="2173500"/>
            <a:ext cx="2481000" cy="273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64" name="Google Shape;1364;p213"/>
          <p:cNvPicPr preferRelativeResize="0"/>
          <p:nvPr/>
        </p:nvPicPr>
        <p:blipFill rotWithShape="1">
          <a:blip r:embed="rId4">
            <a:alphaModFix/>
          </a:blip>
          <a:srcRect b="0" l="0" r="0" t="0"/>
          <a:stretch/>
        </p:blipFill>
        <p:spPr>
          <a:xfrm>
            <a:off x="5996277" y="775526"/>
            <a:ext cx="2790901" cy="1818975"/>
          </a:xfrm>
          <a:prstGeom prst="rect">
            <a:avLst/>
          </a:prstGeom>
          <a:noFill/>
          <a:ln>
            <a:noFill/>
          </a:ln>
        </p:spPr>
      </p:pic>
      <p:pic>
        <p:nvPicPr>
          <p:cNvPr id="1365" name="Google Shape;1365;p213"/>
          <p:cNvPicPr preferRelativeResize="0"/>
          <p:nvPr/>
        </p:nvPicPr>
        <p:blipFill rotWithShape="1">
          <a:blip r:embed="rId5">
            <a:alphaModFix/>
          </a:blip>
          <a:srcRect b="0" l="0" r="0" t="0"/>
          <a:stretch/>
        </p:blipFill>
        <p:spPr>
          <a:xfrm>
            <a:off x="5988725" y="3066050"/>
            <a:ext cx="2790899" cy="1509300"/>
          </a:xfrm>
          <a:prstGeom prst="rect">
            <a:avLst/>
          </a:prstGeom>
          <a:noFill/>
          <a:ln>
            <a:noFill/>
          </a:ln>
        </p:spPr>
      </p:pic>
      <p:sp>
        <p:nvSpPr>
          <p:cNvPr id="1366" name="Google Shape;1366;p213"/>
          <p:cNvSpPr/>
          <p:nvPr/>
        </p:nvSpPr>
        <p:spPr>
          <a:xfrm rot="5402591">
            <a:off x="7261125" y="2707880"/>
            <a:ext cx="398100" cy="254701"/>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213"/>
          <p:cNvSpPr txBox="1"/>
          <p:nvPr/>
        </p:nvSpPr>
        <p:spPr>
          <a:xfrm>
            <a:off x="270875" y="2465100"/>
            <a:ext cx="5280600" cy="190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i="0" lang="en-GB" sz="2200" u="none" cap="none" strike="noStrike">
                <a:solidFill>
                  <a:schemeClr val="lt1"/>
                </a:solidFill>
              </a:rPr>
              <a:t>You would not buy food with no labels!</a:t>
            </a:r>
            <a:endParaRPr i="0" sz="2200" u="none" cap="none" strike="noStrike">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i="0" sz="2200" u="none" cap="none" strike="noStrike">
              <a:solidFill>
                <a:schemeClr val="lt1"/>
              </a:solidFill>
            </a:endParaRPr>
          </a:p>
          <a:p>
            <a:pPr indent="0" lvl="0" marL="0" marR="0" rtl="0" algn="l">
              <a:lnSpc>
                <a:spcPct val="100000"/>
              </a:lnSpc>
              <a:spcBef>
                <a:spcPts val="0"/>
              </a:spcBef>
              <a:spcAft>
                <a:spcPts val="0"/>
              </a:spcAft>
              <a:buClr>
                <a:srgbClr val="000000"/>
              </a:buClr>
              <a:buSzPts val="1900"/>
              <a:buFont typeface="Arial"/>
              <a:buNone/>
            </a:pPr>
            <a:r>
              <a:rPr i="0" lang="en-GB" sz="2200" u="none" cap="none" strike="noStrike">
                <a:solidFill>
                  <a:schemeClr val="lt1"/>
                </a:solidFill>
              </a:rPr>
              <a:t>Labels make different foods easier to find and access in stores, combine with other foods (interoperable) and use </a:t>
            </a:r>
            <a:r>
              <a:rPr lang="en-GB" sz="2200">
                <a:solidFill>
                  <a:schemeClr val="lt1"/>
                </a:solidFill>
              </a:rPr>
              <a:t>in different ways</a:t>
            </a:r>
            <a:r>
              <a:rPr i="0" lang="en-GB" sz="2200" u="none" cap="none" strike="noStrike">
                <a:solidFill>
                  <a:schemeClr val="lt1"/>
                </a:solidFill>
              </a:rPr>
              <a:t>. </a:t>
            </a:r>
            <a:endParaRPr i="0" sz="2200" u="none" cap="none" strike="noStrike">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i="0" sz="2200" u="none" cap="none" strike="noStrike">
              <a:solidFill>
                <a:schemeClr val="lt1"/>
              </a:solidFill>
            </a:endParaRPr>
          </a:p>
        </p:txBody>
      </p:sp>
      <p:sp>
        <p:nvSpPr>
          <p:cNvPr id="1368" name="Google Shape;1368;p213"/>
          <p:cNvSpPr txBox="1"/>
          <p:nvPr/>
        </p:nvSpPr>
        <p:spPr>
          <a:xfrm>
            <a:off x="0" y="4665925"/>
            <a:ext cx="8907600" cy="3903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600"/>
              <a:buFont typeface="Arial"/>
              <a:buNone/>
            </a:pPr>
            <a:r>
              <a:rPr i="0" lang="en-GB" sz="2000" u="none" cap="none" strike="noStrike">
                <a:solidFill>
                  <a:schemeClr val="lt1"/>
                </a:solidFill>
              </a:rPr>
              <a:t>Adapted from talk by Philippe Rocca-Serra (2020)</a:t>
            </a:r>
            <a:endParaRPr i="0" sz="2000" u="none" cap="none" strike="noStrike">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3" name="Shape 1373"/>
        <p:cNvGrpSpPr/>
        <p:nvPr/>
      </p:nvGrpSpPr>
      <p:grpSpPr>
        <a:xfrm>
          <a:off x="0" y="0"/>
          <a:ext cx="0" cy="0"/>
          <a:chOff x="0" y="0"/>
          <a:chExt cx="0" cy="0"/>
        </a:xfrm>
      </p:grpSpPr>
      <p:sp>
        <p:nvSpPr>
          <p:cNvPr id="1374" name="Google Shape;1374;p214"/>
          <p:cNvSpPr/>
          <p:nvPr/>
        </p:nvSpPr>
        <p:spPr>
          <a:xfrm>
            <a:off x="2649000" y="1186125"/>
            <a:ext cx="5486400" cy="17679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0" i="1" lang="en-GB" sz="1600" u="none" cap="none" strike="noStrike">
                <a:solidFill>
                  <a:srgbClr val="000000"/>
                </a:solidFill>
                <a:latin typeface="Calibri"/>
                <a:ea typeface="Calibri"/>
                <a:cs typeface="Calibri"/>
                <a:sym typeface="Calibri"/>
              </a:rPr>
              <a:t>in</a:t>
            </a:r>
            <a:r>
              <a:rPr b="1" i="1" lang="en-GB" sz="1600" u="none" cap="none" strike="noStrike">
                <a:solidFill>
                  <a:srgbClr val="000000"/>
                </a:solidFill>
                <a:latin typeface="Calibri"/>
                <a:ea typeface="Calibri"/>
                <a:cs typeface="Calibri"/>
                <a:sym typeface="Calibri"/>
              </a:rPr>
              <a:t> </a:t>
            </a:r>
            <a:r>
              <a:rPr b="0" i="1" lang="en-GB" sz="1600" u="none" cap="none" strike="noStrike">
                <a:solidFill>
                  <a:srgbClr val="000000"/>
                </a:solidFill>
                <a:latin typeface="Calibri"/>
                <a:ea typeface="Calibri"/>
                <a:cs typeface="Calibri"/>
                <a:sym typeface="Calibri"/>
              </a:rPr>
              <a:t>an</a:t>
            </a:r>
            <a:r>
              <a:rPr b="1" i="1" lang="en-GB" sz="1600" u="none" cap="none" strike="noStrike">
                <a:solidFill>
                  <a:srgbClr val="000000"/>
                </a:solidFill>
                <a:latin typeface="Calibri"/>
                <a:ea typeface="Calibri"/>
                <a:cs typeface="Calibri"/>
                <a:sym typeface="Calibri"/>
              </a:rPr>
              <a:t> online</a:t>
            </a:r>
            <a:r>
              <a:rPr b="0" i="1" lang="en-GB" sz="1600" u="none" cap="none" strike="noStrike">
                <a:solidFill>
                  <a:srgbClr val="000000"/>
                </a:solidFill>
                <a:latin typeface="Calibri"/>
                <a:ea typeface="Calibri"/>
                <a:cs typeface="Calibri"/>
                <a:sym typeface="Calibri"/>
              </a:rPr>
              <a:t> </a:t>
            </a:r>
            <a:r>
              <a:rPr b="0" i="0" lang="en-GB" sz="1600" u="none" cap="none" strike="noStrike">
                <a:solidFill>
                  <a:srgbClr val="000000"/>
                </a:solidFill>
                <a:latin typeface="Calibri"/>
                <a:ea typeface="Calibri"/>
                <a:cs typeface="Calibri"/>
                <a:sym typeface="Calibri"/>
              </a:rPr>
              <a:t>data catalogue / archive / portal</a:t>
            </a:r>
            <a:endParaRPr b="0" i="0" sz="16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500"/>
              <a:buFont typeface="Arial"/>
              <a:buNone/>
            </a:pPr>
            <a:r>
              <a:rPr lang="en-GB" sz="1600">
                <a:latin typeface="Calibri"/>
                <a:ea typeface="Calibri"/>
                <a:cs typeface="Calibri"/>
                <a:sym typeface="Calibri"/>
              </a:rPr>
              <a:t>findable by </a:t>
            </a:r>
            <a:r>
              <a:rPr b="1" lang="en-GB" sz="1600">
                <a:latin typeface="Calibri"/>
                <a:ea typeface="Calibri"/>
                <a:cs typeface="Calibri"/>
                <a:sym typeface="Calibri"/>
              </a:rPr>
              <a:t>humans</a:t>
            </a:r>
            <a:r>
              <a:rPr lang="en-GB" sz="1600">
                <a:latin typeface="Calibri"/>
                <a:ea typeface="Calibri"/>
                <a:cs typeface="Calibri"/>
                <a:sym typeface="Calibri"/>
              </a:rPr>
              <a:t> and by </a:t>
            </a:r>
            <a:r>
              <a:rPr b="1" lang="en-GB" sz="1600">
                <a:latin typeface="Calibri"/>
                <a:ea typeface="Calibri"/>
                <a:cs typeface="Calibri"/>
                <a:sym typeface="Calibri"/>
              </a:rPr>
              <a:t>machines</a:t>
            </a:r>
            <a:r>
              <a:rPr lang="en-GB" sz="1600">
                <a:latin typeface="Calibri"/>
                <a:ea typeface="Calibri"/>
                <a:cs typeface="Calibri"/>
                <a:sym typeface="Calibri"/>
              </a:rPr>
              <a:t> </a:t>
            </a:r>
            <a:endParaRPr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a:p>
            <a:pPr indent="-323850" lvl="0" marL="457200" marR="0" rtl="0" algn="l">
              <a:lnSpc>
                <a:spcPct val="120000"/>
              </a:lnSpc>
              <a:spcBef>
                <a:spcPts val="0"/>
              </a:spcBef>
              <a:spcAft>
                <a:spcPts val="0"/>
              </a:spcAft>
              <a:buClr>
                <a:schemeClr val="dk2"/>
              </a:buClr>
              <a:buSzPts val="1500"/>
              <a:buFont typeface="Noto Sans Symbols"/>
              <a:buChar char="●"/>
            </a:pPr>
            <a:r>
              <a:rPr b="1" i="0" lang="en-GB" sz="1500" u="sng" cap="none" strike="noStrike">
                <a:solidFill>
                  <a:srgbClr val="F9B233"/>
                </a:solidFill>
                <a:latin typeface="Calibri"/>
                <a:ea typeface="Calibri"/>
                <a:cs typeface="Calibri"/>
                <a:sym typeface="Calibri"/>
                <a:hlinkClick r:id="rId3">
                  <a:extLst>
                    <a:ext uri="{A12FA001-AC4F-418D-AE19-62706E023703}">
                      <ahyp:hlinkClr val="tx"/>
                    </a:ext>
                  </a:extLst>
                </a:hlinkClick>
              </a:rPr>
              <a:t>ENA</a:t>
            </a:r>
            <a:r>
              <a:rPr b="0" i="0" lang="en-GB" sz="1500" u="none" cap="none" strike="noStrike">
                <a:solidFill>
                  <a:srgbClr val="F9B233"/>
                </a:solidFill>
                <a:latin typeface="Calibri"/>
                <a:ea typeface="Calibri"/>
                <a:cs typeface="Calibri"/>
                <a:sym typeface="Calibri"/>
              </a:rPr>
              <a:t> </a:t>
            </a:r>
            <a:r>
              <a:rPr b="0" i="0" lang="en-GB" sz="1500" u="none" cap="none" strike="noStrike">
                <a:solidFill>
                  <a:srgbClr val="000000"/>
                </a:solidFill>
                <a:latin typeface="Calibri"/>
                <a:ea typeface="Calibri"/>
                <a:cs typeface="Calibri"/>
                <a:sym typeface="Calibri"/>
              </a:rPr>
              <a:t>for DNA sequences</a:t>
            </a:r>
            <a:endParaRPr b="0" i="0" sz="1500" u="none" cap="none" strike="noStrike">
              <a:solidFill>
                <a:srgbClr val="000000"/>
              </a:solidFill>
              <a:latin typeface="Calibri"/>
              <a:ea typeface="Calibri"/>
              <a:cs typeface="Calibri"/>
              <a:sym typeface="Calibri"/>
            </a:endParaRPr>
          </a:p>
          <a:p>
            <a:pPr indent="-323850" lvl="0" marL="457200" marR="0" rtl="0" algn="l">
              <a:lnSpc>
                <a:spcPct val="120000"/>
              </a:lnSpc>
              <a:spcBef>
                <a:spcPts val="0"/>
              </a:spcBef>
              <a:spcAft>
                <a:spcPts val="0"/>
              </a:spcAft>
              <a:buClr>
                <a:schemeClr val="dk2"/>
              </a:buClr>
              <a:buSzPts val="1500"/>
              <a:buFont typeface="Noto Sans Symbols"/>
              <a:buChar char="●"/>
            </a:pPr>
            <a:r>
              <a:rPr b="1" i="0" lang="en-GB" sz="1500" u="sng" cap="none" strike="noStrike">
                <a:solidFill>
                  <a:srgbClr val="F9B233"/>
                </a:solidFill>
                <a:latin typeface="Calibri"/>
                <a:ea typeface="Calibri"/>
                <a:cs typeface="Calibri"/>
                <a:sym typeface="Calibri"/>
                <a:hlinkClick r:id="rId4">
                  <a:extLst>
                    <a:ext uri="{A12FA001-AC4F-418D-AE19-62706E023703}">
                      <ahyp:hlinkClr val="tx"/>
                    </a:ext>
                  </a:extLst>
                </a:hlinkClick>
              </a:rPr>
              <a:t>GBif</a:t>
            </a:r>
            <a:r>
              <a:rPr b="0" i="0" lang="en-GB" sz="1500" u="none" cap="none" strike="noStrike">
                <a:solidFill>
                  <a:srgbClr val="F9B233"/>
                </a:solidFill>
                <a:latin typeface="Calibri"/>
                <a:ea typeface="Calibri"/>
                <a:cs typeface="Calibri"/>
                <a:sym typeface="Calibri"/>
              </a:rPr>
              <a:t> </a:t>
            </a:r>
            <a:r>
              <a:rPr b="0" i="0" lang="en-GB" sz="1500" u="none" cap="none" strike="noStrike">
                <a:solidFill>
                  <a:srgbClr val="000000"/>
                </a:solidFill>
                <a:latin typeface="Calibri"/>
                <a:ea typeface="Calibri"/>
                <a:cs typeface="Calibri"/>
                <a:sym typeface="Calibri"/>
              </a:rPr>
              <a:t>and</a:t>
            </a:r>
            <a:r>
              <a:rPr b="0" i="0" lang="en-GB" sz="1500" u="none" cap="none" strike="noStrike">
                <a:solidFill>
                  <a:srgbClr val="F9B233"/>
                </a:solidFill>
                <a:latin typeface="Calibri"/>
                <a:ea typeface="Calibri"/>
                <a:cs typeface="Calibri"/>
                <a:sym typeface="Calibri"/>
              </a:rPr>
              <a:t> </a:t>
            </a:r>
            <a:r>
              <a:rPr b="1" i="0" lang="en-GB" sz="1500" u="sng" cap="none" strike="noStrike">
                <a:solidFill>
                  <a:srgbClr val="F9B233"/>
                </a:solidFill>
                <a:latin typeface="Calibri"/>
                <a:ea typeface="Calibri"/>
                <a:cs typeface="Calibri"/>
                <a:sym typeface="Calibri"/>
                <a:hlinkClick r:id="rId5">
                  <a:extLst>
                    <a:ext uri="{A12FA001-AC4F-418D-AE19-62706E023703}">
                      <ahyp:hlinkClr val="tx"/>
                    </a:ext>
                  </a:extLst>
                </a:hlinkClick>
              </a:rPr>
              <a:t>OBIS</a:t>
            </a:r>
            <a:r>
              <a:rPr b="0" i="0" lang="en-GB" sz="1500" u="none" cap="none" strike="noStrike">
                <a:solidFill>
                  <a:srgbClr val="F9B233"/>
                </a:solidFill>
                <a:latin typeface="Calibri"/>
                <a:ea typeface="Calibri"/>
                <a:cs typeface="Calibri"/>
                <a:sym typeface="Calibri"/>
              </a:rPr>
              <a:t> </a:t>
            </a:r>
            <a:r>
              <a:rPr b="0" i="0" lang="en-GB" sz="1500" u="none" cap="none" strike="noStrike">
                <a:solidFill>
                  <a:srgbClr val="000000"/>
                </a:solidFill>
                <a:latin typeface="Calibri"/>
                <a:ea typeface="Calibri"/>
                <a:cs typeface="Calibri"/>
                <a:sym typeface="Calibri"/>
              </a:rPr>
              <a:t>for biodiversity data</a:t>
            </a:r>
            <a:endParaRPr b="0" i="0" sz="1500" u="none" cap="none" strike="noStrike">
              <a:solidFill>
                <a:srgbClr val="000000"/>
              </a:solidFill>
              <a:latin typeface="Calibri"/>
              <a:ea typeface="Calibri"/>
              <a:cs typeface="Calibri"/>
              <a:sym typeface="Calibri"/>
            </a:endParaRPr>
          </a:p>
          <a:p>
            <a:pPr indent="-323850" lvl="0" marL="457200" marR="0" rtl="0" algn="l">
              <a:lnSpc>
                <a:spcPct val="120000"/>
              </a:lnSpc>
              <a:spcBef>
                <a:spcPts val="0"/>
              </a:spcBef>
              <a:spcAft>
                <a:spcPts val="0"/>
              </a:spcAft>
              <a:buClr>
                <a:schemeClr val="dk2"/>
              </a:buClr>
              <a:buSzPts val="1500"/>
              <a:buFont typeface="Noto Sans Symbols"/>
              <a:buChar char="●"/>
            </a:pPr>
            <a:r>
              <a:rPr b="1" lang="en-GB" sz="1500" u="sng">
                <a:solidFill>
                  <a:schemeClr val="dk2"/>
                </a:solidFill>
                <a:latin typeface="Calibri"/>
                <a:ea typeface="Calibri"/>
                <a:cs typeface="Calibri"/>
                <a:sym typeface="Calibri"/>
                <a:hlinkClick r:id="rId6">
                  <a:extLst>
                    <a:ext uri="{A12FA001-AC4F-418D-AE19-62706E023703}">
                      <ahyp:hlinkClr val="tx"/>
                    </a:ext>
                  </a:extLst>
                </a:hlinkClick>
              </a:rPr>
              <a:t>BioImage Archive</a:t>
            </a:r>
            <a:r>
              <a:rPr lang="en-GB" sz="1500">
                <a:solidFill>
                  <a:schemeClr val="dk2"/>
                </a:solidFill>
                <a:latin typeface="Calibri"/>
                <a:ea typeface="Calibri"/>
                <a:cs typeface="Calibri"/>
                <a:sym typeface="Calibri"/>
              </a:rPr>
              <a:t> </a:t>
            </a:r>
            <a:r>
              <a:rPr lang="en-GB" sz="1500">
                <a:solidFill>
                  <a:schemeClr val="dk1"/>
                </a:solidFill>
                <a:latin typeface="Calibri"/>
                <a:ea typeface="Calibri"/>
                <a:cs typeface="Calibri"/>
                <a:sym typeface="Calibri"/>
              </a:rPr>
              <a:t>for images of biological material</a:t>
            </a:r>
            <a:endParaRPr b="0" i="0" sz="1500" u="none" cap="none" strike="noStrike">
              <a:solidFill>
                <a:srgbClr val="A5A5A5"/>
              </a:solidFill>
              <a:latin typeface="Calibri"/>
              <a:ea typeface="Calibri"/>
              <a:cs typeface="Calibri"/>
              <a:sym typeface="Calibri"/>
            </a:endParaRPr>
          </a:p>
          <a:p>
            <a:pPr indent="-323850" lvl="0" marL="457200" marR="0" rtl="0" algn="l">
              <a:lnSpc>
                <a:spcPct val="120000"/>
              </a:lnSpc>
              <a:spcBef>
                <a:spcPts val="0"/>
              </a:spcBef>
              <a:spcAft>
                <a:spcPts val="0"/>
              </a:spcAft>
              <a:buClr>
                <a:schemeClr val="dk2"/>
              </a:buClr>
              <a:buSzPts val="1500"/>
              <a:buFont typeface="Noto Sans Symbols"/>
              <a:buChar char="●"/>
            </a:pPr>
            <a:r>
              <a:rPr b="1" i="0" lang="en-GB" sz="1500" u="sng" cap="none" strike="noStrike">
                <a:solidFill>
                  <a:srgbClr val="F9B233"/>
                </a:solidFill>
                <a:latin typeface="Calibri"/>
                <a:ea typeface="Calibri"/>
                <a:cs typeface="Calibri"/>
                <a:sym typeface="Calibri"/>
                <a:hlinkClick r:id="rId7">
                  <a:extLst>
                    <a:ext uri="{A12FA001-AC4F-418D-AE19-62706E023703}">
                      <ahyp:hlinkClr val="tx"/>
                    </a:ext>
                  </a:extLst>
                </a:hlinkClick>
              </a:rPr>
              <a:t>Zenodo</a:t>
            </a:r>
            <a:r>
              <a:rPr b="0" i="0" lang="en-GB" sz="1500" u="none" cap="none" strike="noStrike">
                <a:solidFill>
                  <a:srgbClr val="F9B233"/>
                </a:solidFill>
                <a:latin typeface="Calibri"/>
                <a:ea typeface="Calibri"/>
                <a:cs typeface="Calibri"/>
                <a:sym typeface="Calibri"/>
              </a:rPr>
              <a:t> </a:t>
            </a:r>
            <a:r>
              <a:rPr b="0" i="0" lang="en-GB" sz="1500" u="none" cap="none" strike="noStrike">
                <a:solidFill>
                  <a:srgbClr val="000000"/>
                </a:solidFill>
                <a:latin typeface="Calibri"/>
                <a:ea typeface="Calibri"/>
                <a:cs typeface="Calibri"/>
                <a:sym typeface="Calibri"/>
              </a:rPr>
              <a:t>as a a general-purpose open-access repository</a:t>
            </a:r>
            <a:endParaRPr b="0" i="0" sz="1500" u="none" cap="none" strike="noStrike">
              <a:solidFill>
                <a:srgbClr val="000000"/>
              </a:solidFill>
              <a:latin typeface="Calibri"/>
              <a:ea typeface="Calibri"/>
              <a:cs typeface="Calibri"/>
              <a:sym typeface="Calibri"/>
            </a:endParaRPr>
          </a:p>
        </p:txBody>
      </p:sp>
      <p:pic>
        <p:nvPicPr>
          <p:cNvPr id="1375" name="Google Shape;1375;p214"/>
          <p:cNvPicPr preferRelativeResize="0"/>
          <p:nvPr/>
        </p:nvPicPr>
        <p:blipFill rotWithShape="1">
          <a:blip r:embed="rId8">
            <a:alphaModFix/>
          </a:blip>
          <a:srcRect b="0" l="0" r="0" t="0"/>
          <a:stretch/>
        </p:blipFill>
        <p:spPr>
          <a:xfrm>
            <a:off x="1125349" y="974425"/>
            <a:ext cx="1582450" cy="1836650"/>
          </a:xfrm>
          <a:prstGeom prst="rect">
            <a:avLst/>
          </a:prstGeom>
          <a:noFill/>
          <a:ln>
            <a:noFill/>
          </a:ln>
        </p:spPr>
      </p:pic>
      <p:sp>
        <p:nvSpPr>
          <p:cNvPr id="1376" name="Google Shape;1376;p214"/>
          <p:cNvSpPr/>
          <p:nvPr/>
        </p:nvSpPr>
        <p:spPr>
          <a:xfrm>
            <a:off x="2468796" y="805975"/>
            <a:ext cx="2515500" cy="3459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1" i="0" lang="en-GB" sz="2400" u="none" cap="none" strike="noStrike">
                <a:solidFill>
                  <a:srgbClr val="F9B233"/>
                </a:solidFill>
                <a:latin typeface="Calibri"/>
                <a:ea typeface="Calibri"/>
                <a:cs typeface="Calibri"/>
                <a:sym typeface="Calibri"/>
              </a:rPr>
              <a:t>F</a:t>
            </a:r>
            <a:r>
              <a:rPr b="1" i="0" lang="en-GB" sz="2400" u="none" cap="none" strike="noStrike">
                <a:solidFill>
                  <a:srgbClr val="000000"/>
                </a:solidFill>
                <a:latin typeface="Calibri"/>
                <a:ea typeface="Calibri"/>
                <a:cs typeface="Calibri"/>
                <a:sym typeface="Calibri"/>
              </a:rPr>
              <a:t> = Findable</a:t>
            </a:r>
            <a:endParaRPr b="1" i="0" sz="2400" u="none" cap="none" strike="noStrike">
              <a:solidFill>
                <a:srgbClr val="000000"/>
              </a:solidFill>
              <a:latin typeface="Calibri"/>
              <a:ea typeface="Calibri"/>
              <a:cs typeface="Calibri"/>
              <a:sym typeface="Calibri"/>
            </a:endParaRPr>
          </a:p>
        </p:txBody>
      </p:sp>
      <p:sp>
        <p:nvSpPr>
          <p:cNvPr id="1377" name="Google Shape;1377;p214"/>
          <p:cNvSpPr/>
          <p:nvPr/>
        </p:nvSpPr>
        <p:spPr>
          <a:xfrm>
            <a:off x="1008600" y="3052775"/>
            <a:ext cx="6777900" cy="20622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t/>
            </a:r>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Noto Sans Symbols"/>
              <a:buChar char="❑"/>
            </a:pPr>
            <a:r>
              <a:rPr b="1" lang="en-GB" sz="1300">
                <a:solidFill>
                  <a:schemeClr val="dk1"/>
                </a:solidFill>
                <a:latin typeface="Calibri"/>
                <a:ea typeface="Calibri"/>
                <a:cs typeface="Calibri"/>
                <a:sym typeface="Calibri"/>
              </a:rPr>
              <a:t>Who</a:t>
            </a:r>
            <a:r>
              <a:rPr lang="en-GB" sz="1300">
                <a:solidFill>
                  <a:schemeClr val="dk1"/>
                </a:solidFill>
                <a:latin typeface="Calibri"/>
                <a:ea typeface="Calibri"/>
                <a:cs typeface="Calibri"/>
                <a:sym typeface="Calibri"/>
              </a:rPr>
              <a:t>:  is the </a:t>
            </a:r>
            <a:r>
              <a:rPr b="1" lang="en-GB" sz="1300">
                <a:solidFill>
                  <a:srgbClr val="1F8787"/>
                </a:solidFill>
                <a:latin typeface="Calibri"/>
                <a:ea typeface="Calibri"/>
                <a:cs typeface="Calibri"/>
                <a:sym typeface="Calibri"/>
              </a:rPr>
              <a:t>author</a:t>
            </a:r>
            <a:r>
              <a:rPr lang="en-GB" sz="1300">
                <a:solidFill>
                  <a:schemeClr val="dk1"/>
                </a:solidFill>
                <a:latin typeface="Calibri"/>
                <a:ea typeface="Calibri"/>
                <a:cs typeface="Calibri"/>
                <a:sym typeface="Calibri"/>
              </a:rPr>
              <a:t> / </a:t>
            </a:r>
            <a:r>
              <a:rPr b="1" lang="en-GB" sz="1300">
                <a:solidFill>
                  <a:srgbClr val="1F8787"/>
                </a:solidFill>
                <a:latin typeface="Calibri"/>
                <a:ea typeface="Calibri"/>
                <a:cs typeface="Calibri"/>
                <a:sym typeface="Calibri"/>
              </a:rPr>
              <a:t>contact person</a:t>
            </a:r>
            <a:r>
              <a:rPr b="1" lang="en-GB" sz="1300">
                <a:solidFill>
                  <a:schemeClr val="dk2"/>
                </a:solidFill>
                <a:latin typeface="Calibri"/>
                <a:ea typeface="Calibri"/>
                <a:cs typeface="Calibri"/>
                <a:sym typeface="Calibri"/>
              </a:rPr>
              <a:t> </a:t>
            </a:r>
            <a:r>
              <a:rPr lang="en-GB" sz="1300">
                <a:solidFill>
                  <a:schemeClr val="dk1"/>
                </a:solidFill>
                <a:latin typeface="Calibri"/>
                <a:ea typeface="Calibri"/>
                <a:cs typeface="Calibri"/>
                <a:sym typeface="Calibri"/>
              </a:rPr>
              <a:t>for questions</a:t>
            </a:r>
            <a:endParaRPr b="0" i="0" sz="1300" u="none" cap="none" strike="noStrike">
              <a:solidFill>
                <a:srgbClr val="000000"/>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Noto Sans Symbols"/>
              <a:buChar char="❑"/>
            </a:pPr>
            <a:r>
              <a:rPr b="1" lang="en-GB" sz="1300">
                <a:solidFill>
                  <a:schemeClr val="dk1"/>
                </a:solidFill>
                <a:latin typeface="Calibri"/>
                <a:ea typeface="Calibri"/>
                <a:cs typeface="Calibri"/>
                <a:sym typeface="Calibri"/>
              </a:rPr>
              <a:t>How</a:t>
            </a:r>
            <a:r>
              <a:rPr lang="en-GB" sz="1300">
                <a:solidFill>
                  <a:schemeClr val="dk1"/>
                </a:solidFill>
                <a:latin typeface="Calibri"/>
                <a:ea typeface="Calibri"/>
                <a:cs typeface="Calibri"/>
                <a:sym typeface="Calibri"/>
              </a:rPr>
              <a:t>:  were the data created  --&gt;  </a:t>
            </a:r>
            <a:r>
              <a:rPr b="1" lang="en-GB" sz="1300">
                <a:solidFill>
                  <a:srgbClr val="1F8787"/>
                </a:solidFill>
                <a:latin typeface="Calibri"/>
                <a:ea typeface="Calibri"/>
                <a:cs typeface="Calibri"/>
                <a:sym typeface="Calibri"/>
              </a:rPr>
              <a:t>procedures </a:t>
            </a:r>
            <a:r>
              <a:rPr lang="en-GB" sz="1300">
                <a:solidFill>
                  <a:schemeClr val="dk1"/>
                </a:solidFill>
                <a:latin typeface="Calibri"/>
                <a:ea typeface="Calibri"/>
                <a:cs typeface="Calibri"/>
                <a:sym typeface="Calibri"/>
              </a:rPr>
              <a:t>/</a:t>
            </a:r>
            <a:r>
              <a:rPr lang="en-GB" sz="1300">
                <a:solidFill>
                  <a:srgbClr val="1F8787"/>
                </a:solidFill>
                <a:latin typeface="Calibri"/>
                <a:ea typeface="Calibri"/>
                <a:cs typeface="Calibri"/>
                <a:sym typeface="Calibri"/>
              </a:rPr>
              <a:t> </a:t>
            </a:r>
            <a:r>
              <a:rPr b="1" lang="en-GB" sz="1300">
                <a:solidFill>
                  <a:srgbClr val="1F8787"/>
                </a:solidFill>
                <a:latin typeface="Calibri"/>
                <a:ea typeface="Calibri"/>
                <a:cs typeface="Calibri"/>
                <a:sym typeface="Calibri"/>
              </a:rPr>
              <a:t>protocols</a:t>
            </a:r>
            <a:endParaRPr b="0" i="0" sz="1300" u="none" cap="none" strike="noStrike">
              <a:solidFill>
                <a:srgbClr val="A5A5A5"/>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Noto Sans Symbols"/>
              <a:buChar char="❑"/>
            </a:pPr>
            <a:r>
              <a:rPr b="1" lang="en-GB" sz="1300">
                <a:solidFill>
                  <a:schemeClr val="dk1"/>
                </a:solidFill>
                <a:latin typeface="Calibri"/>
                <a:ea typeface="Calibri"/>
                <a:cs typeface="Calibri"/>
                <a:sym typeface="Calibri"/>
              </a:rPr>
              <a:t>How</a:t>
            </a:r>
            <a:r>
              <a:rPr lang="en-GB" sz="1300">
                <a:solidFill>
                  <a:schemeClr val="dk1"/>
                </a:solidFill>
                <a:latin typeface="Calibri"/>
                <a:ea typeface="Calibri"/>
                <a:cs typeface="Calibri"/>
                <a:sym typeface="Calibri"/>
              </a:rPr>
              <a:t>: </a:t>
            </a:r>
            <a:r>
              <a:rPr b="1" lang="en-GB" sz="1300">
                <a:solidFill>
                  <a:schemeClr val="dk1"/>
                </a:solidFill>
                <a:latin typeface="Calibri"/>
                <a:ea typeface="Calibri"/>
                <a:cs typeface="Calibri"/>
                <a:sym typeface="Calibri"/>
              </a:rPr>
              <a:t> </a:t>
            </a:r>
            <a:r>
              <a:rPr lang="en-GB" sz="1300">
                <a:solidFill>
                  <a:schemeClr val="dk1"/>
                </a:solidFill>
                <a:latin typeface="Calibri"/>
                <a:ea typeface="Calibri"/>
                <a:cs typeface="Calibri"/>
                <a:sym typeface="Calibri"/>
              </a:rPr>
              <a:t>to </a:t>
            </a:r>
            <a:r>
              <a:rPr b="1" lang="en-GB" sz="1300">
                <a:solidFill>
                  <a:srgbClr val="1F8787"/>
                </a:solidFill>
                <a:latin typeface="Calibri"/>
                <a:ea typeface="Calibri"/>
                <a:cs typeface="Calibri"/>
                <a:sym typeface="Calibri"/>
              </a:rPr>
              <a:t>access</a:t>
            </a:r>
            <a:r>
              <a:rPr lang="en-GB" sz="1300">
                <a:solidFill>
                  <a:schemeClr val="dk1"/>
                </a:solidFill>
                <a:latin typeface="Calibri"/>
                <a:ea typeface="Calibri"/>
                <a:cs typeface="Calibri"/>
                <a:sym typeface="Calibri"/>
              </a:rPr>
              <a:t> the data, consider </a:t>
            </a:r>
            <a:r>
              <a:rPr b="1" lang="en-GB" sz="1300">
                <a:solidFill>
                  <a:srgbClr val="1F8787"/>
                </a:solidFill>
                <a:latin typeface="Calibri"/>
                <a:ea typeface="Calibri"/>
                <a:cs typeface="Calibri"/>
                <a:sym typeface="Calibri"/>
              </a:rPr>
              <a:t>licenses </a:t>
            </a:r>
            <a:endParaRPr b="1" i="0" sz="1300" u="none" cap="none" strike="noStrike">
              <a:solidFill>
                <a:srgbClr val="1F8787"/>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Calibri"/>
              <a:buChar char="❑"/>
            </a:pPr>
            <a:r>
              <a:rPr b="1" lang="en-GB" sz="1300">
                <a:solidFill>
                  <a:schemeClr val="dk1"/>
                </a:solidFill>
                <a:latin typeface="Calibri"/>
                <a:ea typeface="Calibri"/>
                <a:cs typeface="Calibri"/>
                <a:sym typeface="Calibri"/>
              </a:rPr>
              <a:t>What</a:t>
            </a:r>
            <a:r>
              <a:rPr lang="en-GB" sz="1300">
                <a:solidFill>
                  <a:schemeClr val="dk1"/>
                </a:solidFill>
                <a:latin typeface="Calibri"/>
                <a:ea typeface="Calibri"/>
                <a:cs typeface="Calibri"/>
                <a:sym typeface="Calibri"/>
              </a:rPr>
              <a:t>:  </a:t>
            </a:r>
            <a:r>
              <a:rPr b="1" lang="en-GB" sz="1300">
                <a:solidFill>
                  <a:srgbClr val="1F8787"/>
                </a:solidFill>
                <a:latin typeface="Calibri"/>
                <a:ea typeface="Calibri"/>
                <a:cs typeface="Calibri"/>
                <a:sym typeface="Calibri"/>
              </a:rPr>
              <a:t>keywords</a:t>
            </a:r>
            <a:r>
              <a:rPr lang="en-GB" sz="1300">
                <a:solidFill>
                  <a:schemeClr val="dk1"/>
                </a:solidFill>
                <a:latin typeface="Calibri"/>
                <a:ea typeface="Calibri"/>
                <a:cs typeface="Calibri"/>
                <a:sym typeface="Calibri"/>
              </a:rPr>
              <a:t> describe the data </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Calibri"/>
              <a:buChar char="❑"/>
            </a:pPr>
            <a:r>
              <a:rPr b="1" lang="en-GB" sz="1300">
                <a:solidFill>
                  <a:schemeClr val="dk1"/>
                </a:solidFill>
                <a:latin typeface="Calibri"/>
                <a:ea typeface="Calibri"/>
                <a:cs typeface="Calibri"/>
                <a:sym typeface="Calibri"/>
              </a:rPr>
              <a:t>What</a:t>
            </a:r>
            <a:r>
              <a:rPr lang="en-GB" sz="1300">
                <a:solidFill>
                  <a:schemeClr val="dk1"/>
                </a:solidFill>
                <a:latin typeface="Calibri"/>
                <a:ea typeface="Calibri"/>
                <a:cs typeface="Calibri"/>
                <a:sym typeface="Calibri"/>
              </a:rPr>
              <a:t>:</a:t>
            </a:r>
            <a:r>
              <a:rPr b="1" lang="en-GB" sz="1300">
                <a:solidFill>
                  <a:schemeClr val="dk1"/>
                </a:solidFill>
                <a:latin typeface="Calibri"/>
                <a:ea typeface="Calibri"/>
                <a:cs typeface="Calibri"/>
                <a:sym typeface="Calibri"/>
              </a:rPr>
              <a:t>  </a:t>
            </a:r>
            <a:r>
              <a:rPr b="1" lang="en-GB" sz="1300">
                <a:solidFill>
                  <a:srgbClr val="1F8787"/>
                </a:solidFill>
                <a:latin typeface="Calibri"/>
                <a:ea typeface="Calibri"/>
                <a:cs typeface="Calibri"/>
                <a:sym typeface="Calibri"/>
              </a:rPr>
              <a:t>parameters</a:t>
            </a:r>
            <a:r>
              <a:rPr lang="en-GB" sz="1300">
                <a:solidFill>
                  <a:schemeClr val="dk1"/>
                </a:solidFill>
                <a:latin typeface="Calibri"/>
                <a:ea typeface="Calibri"/>
                <a:cs typeface="Calibri"/>
                <a:sym typeface="Calibri"/>
              </a:rPr>
              <a:t> were measured, </a:t>
            </a:r>
            <a:r>
              <a:rPr b="1" lang="en-GB" sz="1300">
                <a:solidFill>
                  <a:schemeClr val="lt2"/>
                </a:solidFill>
                <a:latin typeface="Calibri"/>
                <a:ea typeface="Calibri"/>
                <a:cs typeface="Calibri"/>
                <a:sym typeface="Calibri"/>
              </a:rPr>
              <a:t>species</a:t>
            </a:r>
            <a:r>
              <a:rPr lang="en-GB" sz="1300">
                <a:solidFill>
                  <a:schemeClr val="dk1"/>
                </a:solidFill>
                <a:latin typeface="Calibri"/>
                <a:ea typeface="Calibri"/>
                <a:cs typeface="Calibri"/>
                <a:sym typeface="Calibri"/>
              </a:rPr>
              <a:t> &amp;</a:t>
            </a:r>
            <a:r>
              <a:rPr b="1" lang="en-GB" sz="1300">
                <a:solidFill>
                  <a:schemeClr val="lt2"/>
                </a:solidFill>
                <a:latin typeface="Calibri"/>
                <a:ea typeface="Calibri"/>
                <a:cs typeface="Calibri"/>
                <a:sym typeface="Calibri"/>
              </a:rPr>
              <a:t> </a:t>
            </a:r>
            <a:r>
              <a:rPr b="1" lang="en-GB" sz="1300">
                <a:solidFill>
                  <a:srgbClr val="1F8787"/>
                </a:solidFill>
                <a:latin typeface="Calibri"/>
                <a:ea typeface="Calibri"/>
                <a:cs typeface="Calibri"/>
                <a:sym typeface="Calibri"/>
              </a:rPr>
              <a:t>geography</a:t>
            </a:r>
            <a:r>
              <a:rPr lang="en-GB" sz="1300">
                <a:solidFill>
                  <a:schemeClr val="dk1"/>
                </a:solidFill>
                <a:latin typeface="Calibri"/>
                <a:ea typeface="Calibri"/>
                <a:cs typeface="Calibri"/>
                <a:sym typeface="Calibri"/>
              </a:rPr>
              <a:t> covered</a:t>
            </a:r>
            <a:endParaRPr b="1" sz="1300">
              <a:solidFill>
                <a:srgbClr val="1F8787"/>
              </a:solidFill>
              <a:latin typeface="Calibri"/>
              <a:ea typeface="Calibri"/>
              <a:cs typeface="Calibri"/>
              <a:sym typeface="Calibri"/>
            </a:endParaRPr>
          </a:p>
          <a:p>
            <a:pPr indent="-311150" lvl="0" marL="457200" rtl="0" algn="l">
              <a:lnSpc>
                <a:spcPct val="120000"/>
              </a:lnSpc>
              <a:spcBef>
                <a:spcPts val="0"/>
              </a:spcBef>
              <a:spcAft>
                <a:spcPts val="0"/>
              </a:spcAft>
              <a:buClr>
                <a:schemeClr val="dk2"/>
              </a:buClr>
              <a:buSzPts val="1300"/>
              <a:buFont typeface="Calibri"/>
              <a:buChar char="❑"/>
            </a:pPr>
            <a:r>
              <a:rPr b="1" lang="en-GB" sz="1300">
                <a:solidFill>
                  <a:schemeClr val="dk1"/>
                </a:solidFill>
                <a:latin typeface="Calibri"/>
                <a:ea typeface="Calibri"/>
                <a:cs typeface="Calibri"/>
                <a:sym typeface="Calibri"/>
              </a:rPr>
              <a:t>When</a:t>
            </a:r>
            <a:r>
              <a:rPr lang="en-GB" sz="1300">
                <a:solidFill>
                  <a:schemeClr val="dk1"/>
                </a:solidFill>
                <a:latin typeface="Calibri"/>
                <a:ea typeface="Calibri"/>
                <a:cs typeface="Calibri"/>
                <a:sym typeface="Calibri"/>
              </a:rPr>
              <a:t>:</a:t>
            </a:r>
            <a:r>
              <a:rPr b="1" lang="en-GB" sz="1300">
                <a:solidFill>
                  <a:schemeClr val="dk1"/>
                </a:solidFill>
                <a:latin typeface="Calibri"/>
                <a:ea typeface="Calibri"/>
                <a:cs typeface="Calibri"/>
                <a:sym typeface="Calibri"/>
              </a:rPr>
              <a:t> </a:t>
            </a:r>
            <a:r>
              <a:rPr lang="en-GB" sz="1300">
                <a:solidFill>
                  <a:schemeClr val="dk1"/>
                </a:solidFill>
                <a:latin typeface="Calibri"/>
                <a:ea typeface="Calibri"/>
                <a:cs typeface="Calibri"/>
                <a:sym typeface="Calibri"/>
              </a:rPr>
              <a:t> were the</a:t>
            </a:r>
            <a:r>
              <a:rPr b="1" lang="en-GB" sz="1300">
                <a:solidFill>
                  <a:srgbClr val="1F8787"/>
                </a:solidFill>
                <a:latin typeface="Calibri"/>
                <a:ea typeface="Calibri"/>
                <a:cs typeface="Calibri"/>
                <a:sym typeface="Calibri"/>
              </a:rPr>
              <a:t> data</a:t>
            </a:r>
            <a:r>
              <a:rPr lang="en-GB" sz="1300">
                <a:solidFill>
                  <a:schemeClr val="dk1"/>
                </a:solidFill>
                <a:latin typeface="Calibri"/>
                <a:ea typeface="Calibri"/>
                <a:cs typeface="Calibri"/>
                <a:sym typeface="Calibri"/>
              </a:rPr>
              <a:t> and</a:t>
            </a:r>
            <a:r>
              <a:rPr b="1" lang="en-GB" sz="1300">
                <a:solidFill>
                  <a:srgbClr val="1F8787"/>
                </a:solidFill>
                <a:latin typeface="Calibri"/>
                <a:ea typeface="Calibri"/>
                <a:cs typeface="Calibri"/>
                <a:sym typeface="Calibri"/>
              </a:rPr>
              <a:t> updates </a:t>
            </a:r>
            <a:r>
              <a:rPr lang="en-GB" sz="1300">
                <a:solidFill>
                  <a:schemeClr val="dk1"/>
                </a:solidFill>
                <a:latin typeface="Calibri"/>
                <a:ea typeface="Calibri"/>
                <a:cs typeface="Calibri"/>
                <a:sym typeface="Calibri"/>
              </a:rPr>
              <a:t>created</a:t>
            </a:r>
            <a:endParaRPr sz="1300">
              <a:solidFill>
                <a:schemeClr val="dk1"/>
              </a:solidFill>
              <a:latin typeface="Calibri"/>
              <a:ea typeface="Calibri"/>
              <a:cs typeface="Calibri"/>
              <a:sym typeface="Calibri"/>
            </a:endParaRPr>
          </a:p>
        </p:txBody>
      </p:sp>
      <p:sp>
        <p:nvSpPr>
          <p:cNvPr id="1378" name="Google Shape;1378;p214"/>
          <p:cNvSpPr/>
          <p:nvPr/>
        </p:nvSpPr>
        <p:spPr>
          <a:xfrm>
            <a:off x="1125350" y="3052775"/>
            <a:ext cx="6857700" cy="217800"/>
          </a:xfrm>
          <a:prstGeom prst="rect">
            <a:avLst/>
          </a:prstGeom>
          <a:solidFill>
            <a:srgbClr val="EFEFEF"/>
          </a:solidFill>
          <a:ln cap="flat" cmpd="sng" w="952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highlight>
                <a:schemeClr val="accent2"/>
              </a:highlight>
            </a:endParaRPr>
          </a:p>
        </p:txBody>
      </p:sp>
      <p:sp>
        <p:nvSpPr>
          <p:cNvPr id="1379" name="Google Shape;1379;p214"/>
          <p:cNvSpPr txBox="1"/>
          <p:nvPr/>
        </p:nvSpPr>
        <p:spPr>
          <a:xfrm>
            <a:off x="2546250" y="2953925"/>
            <a:ext cx="4075200" cy="415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Clr>
                <a:schemeClr val="dk1"/>
              </a:buClr>
              <a:buSzPts val="1100"/>
              <a:buFont typeface="Arial"/>
              <a:buNone/>
            </a:pPr>
            <a:r>
              <a:rPr b="1" lang="en-GB">
                <a:solidFill>
                  <a:schemeClr val="accent1"/>
                </a:solidFill>
                <a:latin typeface="Calibri"/>
                <a:ea typeface="Calibri"/>
                <a:cs typeface="Calibri"/>
                <a:sym typeface="Calibri"/>
              </a:rPr>
              <a:t>Standardised</a:t>
            </a:r>
            <a:r>
              <a:rPr lang="en-GB">
                <a:solidFill>
                  <a:schemeClr val="dk1"/>
                </a:solidFill>
                <a:latin typeface="Calibri"/>
                <a:ea typeface="Calibri"/>
                <a:cs typeface="Calibri"/>
                <a:sym typeface="Calibri"/>
              </a:rPr>
              <a:t> </a:t>
            </a:r>
            <a:r>
              <a:rPr lang="en-GB" sz="1300">
                <a:solidFill>
                  <a:schemeClr val="dk1"/>
                </a:solidFill>
                <a:latin typeface="Calibri"/>
                <a:ea typeface="Calibri"/>
                <a:cs typeface="Calibri"/>
                <a:sym typeface="Calibri"/>
              </a:rPr>
              <a:t>and </a:t>
            </a:r>
            <a:r>
              <a:rPr b="1" lang="en-GB">
                <a:solidFill>
                  <a:srgbClr val="1F8787"/>
                </a:solidFill>
                <a:latin typeface="Calibri"/>
                <a:ea typeface="Calibri"/>
                <a:cs typeface="Calibri"/>
                <a:sym typeface="Calibri"/>
              </a:rPr>
              <a:t>rich</a:t>
            </a:r>
            <a:r>
              <a:rPr lang="en-GB">
                <a:solidFill>
                  <a:schemeClr val="dk1"/>
                </a:solidFill>
                <a:latin typeface="Calibri"/>
                <a:ea typeface="Calibri"/>
                <a:cs typeface="Calibri"/>
                <a:sym typeface="Calibri"/>
              </a:rPr>
              <a:t> discovery </a:t>
            </a:r>
            <a:r>
              <a:rPr b="1" lang="en-GB">
                <a:solidFill>
                  <a:srgbClr val="1F8787"/>
                </a:solidFill>
                <a:latin typeface="Calibri"/>
                <a:ea typeface="Calibri"/>
                <a:cs typeface="Calibri"/>
                <a:sym typeface="Calibri"/>
              </a:rPr>
              <a:t>Metadata</a:t>
            </a:r>
            <a:r>
              <a:rPr b="1" lang="en-GB" sz="1500">
                <a:solidFill>
                  <a:srgbClr val="1F8787"/>
                </a:solidFill>
                <a:latin typeface="Calibri"/>
                <a:ea typeface="Calibri"/>
                <a:cs typeface="Calibri"/>
                <a:sym typeface="Calibri"/>
              </a:rPr>
              <a:t> </a:t>
            </a:r>
            <a:r>
              <a:rPr lang="en-GB" sz="1300">
                <a:solidFill>
                  <a:schemeClr val="dk1"/>
                </a:solidFill>
                <a:latin typeface="Calibri"/>
                <a:ea typeface="Calibri"/>
                <a:cs typeface="Calibri"/>
                <a:sym typeface="Calibri"/>
              </a:rPr>
              <a:t>explaining</a:t>
            </a:r>
            <a:r>
              <a:rPr lang="en-GB"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p:txBody>
      </p:sp>
      <p:cxnSp>
        <p:nvCxnSpPr>
          <p:cNvPr id="1380" name="Google Shape;1380;p214"/>
          <p:cNvCxnSpPr/>
          <p:nvPr/>
        </p:nvCxnSpPr>
        <p:spPr>
          <a:xfrm flipH="1" rot="10800000">
            <a:off x="1125350" y="976775"/>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381" name="Google Shape;1381;p214"/>
          <p:cNvCxnSpPr/>
          <p:nvPr/>
        </p:nvCxnSpPr>
        <p:spPr>
          <a:xfrm flipH="1">
            <a:off x="1130750" y="974425"/>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382" name="Google Shape;1382;p214"/>
          <p:cNvCxnSpPr/>
          <p:nvPr/>
        </p:nvCxnSpPr>
        <p:spPr>
          <a:xfrm flipH="1">
            <a:off x="7019150" y="974425"/>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383" name="Google Shape;1383;p214"/>
          <p:cNvCxnSpPr/>
          <p:nvPr/>
        </p:nvCxnSpPr>
        <p:spPr>
          <a:xfrm flipH="1" rot="10800000">
            <a:off x="7983050" y="976775"/>
            <a:ext cx="5400" cy="1880100"/>
          </a:xfrm>
          <a:prstGeom prst="straightConnector1">
            <a:avLst/>
          </a:prstGeom>
          <a:noFill/>
          <a:ln cap="flat" cmpd="sng" w="9525">
            <a:solidFill>
              <a:schemeClr val="dk2"/>
            </a:solidFill>
            <a:prstDash val="solid"/>
            <a:round/>
            <a:headEnd len="med" w="med" type="none"/>
            <a:tailEnd len="med" w="med" type="none"/>
          </a:ln>
        </p:spPr>
      </p:cxnSp>
      <p:sp>
        <p:nvSpPr>
          <p:cNvPr id="1384" name="Google Shape;1384;p214"/>
          <p:cNvSpPr txBox="1"/>
          <p:nvPr/>
        </p:nvSpPr>
        <p:spPr>
          <a:xfrm>
            <a:off x="1842125" y="405775"/>
            <a:ext cx="548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385" name="Google Shape;1385;p214"/>
          <p:cNvSpPr txBox="1"/>
          <p:nvPr/>
        </p:nvSpPr>
        <p:spPr>
          <a:xfrm>
            <a:off x="1078125" y="3560875"/>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sp>
        <p:nvSpPr>
          <p:cNvPr id="1386" name="Google Shape;1386;p214"/>
          <p:cNvSpPr txBox="1"/>
          <p:nvPr/>
        </p:nvSpPr>
        <p:spPr>
          <a:xfrm>
            <a:off x="1078125" y="4031263"/>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sp>
        <p:nvSpPr>
          <p:cNvPr id="1387" name="Google Shape;1387;p214"/>
          <p:cNvSpPr txBox="1"/>
          <p:nvPr/>
        </p:nvSpPr>
        <p:spPr>
          <a:xfrm>
            <a:off x="1078125" y="4501663"/>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sp>
        <p:nvSpPr>
          <p:cNvPr id="1388" name="Google Shape;1388;p214"/>
          <p:cNvSpPr txBox="1"/>
          <p:nvPr/>
        </p:nvSpPr>
        <p:spPr>
          <a:xfrm>
            <a:off x="1078125" y="3321175"/>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sp>
        <p:nvSpPr>
          <p:cNvPr id="1389" name="Google Shape;1389;p214"/>
          <p:cNvSpPr txBox="1"/>
          <p:nvPr/>
        </p:nvSpPr>
        <p:spPr>
          <a:xfrm>
            <a:off x="1078125" y="3796575"/>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sp>
        <p:nvSpPr>
          <p:cNvPr id="1390" name="Google Shape;1390;p214"/>
          <p:cNvSpPr txBox="1"/>
          <p:nvPr/>
        </p:nvSpPr>
        <p:spPr>
          <a:xfrm>
            <a:off x="1078125" y="4274138"/>
            <a:ext cx="304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F9B233"/>
                </a:solidFill>
              </a:rPr>
              <a:t>✓</a:t>
            </a:r>
            <a:endParaRPr b="1" sz="1100">
              <a:solidFill>
                <a:srgbClr val="F9B233"/>
              </a:solidFill>
            </a:endParaRPr>
          </a:p>
        </p:txBody>
      </p:sp>
      <p:cxnSp>
        <p:nvCxnSpPr>
          <p:cNvPr id="1391" name="Google Shape;1391;p214"/>
          <p:cNvCxnSpPr/>
          <p:nvPr/>
        </p:nvCxnSpPr>
        <p:spPr>
          <a:xfrm flipH="1" rot="10800000">
            <a:off x="7977650" y="3041975"/>
            <a:ext cx="5400" cy="1609200"/>
          </a:xfrm>
          <a:prstGeom prst="straightConnector1">
            <a:avLst/>
          </a:prstGeom>
          <a:noFill/>
          <a:ln cap="flat" cmpd="sng" w="9525">
            <a:solidFill>
              <a:schemeClr val="dk2"/>
            </a:solidFill>
            <a:prstDash val="solid"/>
            <a:round/>
            <a:headEnd len="med" w="med" type="none"/>
            <a:tailEnd len="med" w="med" type="none"/>
          </a:ln>
        </p:spPr>
      </p:cxnSp>
      <p:cxnSp>
        <p:nvCxnSpPr>
          <p:cNvPr id="1392" name="Google Shape;1392;p214"/>
          <p:cNvCxnSpPr/>
          <p:nvPr/>
        </p:nvCxnSpPr>
        <p:spPr>
          <a:xfrm flipH="1">
            <a:off x="7008350" y="4651175"/>
            <a:ext cx="969300" cy="9000"/>
          </a:xfrm>
          <a:prstGeom prst="straightConnector1">
            <a:avLst/>
          </a:prstGeom>
          <a:noFill/>
          <a:ln cap="flat" cmpd="sng" w="9525">
            <a:solidFill>
              <a:schemeClr val="dk2"/>
            </a:solidFill>
            <a:prstDash val="solid"/>
            <a:round/>
            <a:headEnd len="med" w="med" type="none"/>
            <a:tailEnd len="med" w="med" type="none"/>
          </a:ln>
        </p:spPr>
      </p:cxnSp>
      <p:sp>
        <p:nvSpPr>
          <p:cNvPr id="1393" name="Google Shape;1393;p214"/>
          <p:cNvSpPr/>
          <p:nvPr/>
        </p:nvSpPr>
        <p:spPr>
          <a:xfrm rot="1542597">
            <a:off x="1670970" y="1438181"/>
            <a:ext cx="35960" cy="41196"/>
          </a:xfrm>
          <a:prstGeom prst="ellipse">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endParaRPr>
          </a:p>
        </p:txBody>
      </p:sp>
      <p:sp>
        <p:nvSpPr>
          <p:cNvPr id="1394" name="Google Shape;1394;p214"/>
          <p:cNvSpPr/>
          <p:nvPr/>
        </p:nvSpPr>
        <p:spPr>
          <a:xfrm rot="1542597">
            <a:off x="1721070" y="1454831"/>
            <a:ext cx="35960" cy="41196"/>
          </a:xfrm>
          <a:prstGeom prst="ellipse">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endParaRPr>
          </a:p>
        </p:txBody>
      </p:sp>
      <p:sp>
        <p:nvSpPr>
          <p:cNvPr id="1395" name="Google Shape;1395;p214"/>
          <p:cNvSpPr/>
          <p:nvPr/>
        </p:nvSpPr>
        <p:spPr>
          <a:xfrm>
            <a:off x="1424550" y="308647"/>
            <a:ext cx="6294900" cy="507900"/>
          </a:xfrm>
          <a:prstGeom prst="rect">
            <a:avLst/>
          </a:prstGeom>
          <a:noFill/>
          <a:ln>
            <a:noFill/>
          </a:ln>
        </p:spPr>
        <p:txBody>
          <a:bodyPr anchorCtr="0" anchor="t" bIns="34200" lIns="68400" spcFirstLastPara="1" rIns="68400" wrap="square" tIns="34200">
            <a:noAutofit/>
          </a:bodyPr>
          <a:lstStyle/>
          <a:p>
            <a:pPr indent="0" lvl="0" marL="0" marR="0" rtl="0" algn="l">
              <a:lnSpc>
                <a:spcPct val="90000"/>
              </a:lnSpc>
              <a:spcBef>
                <a:spcPts val="0"/>
              </a:spcBef>
              <a:spcAft>
                <a:spcPts val="0"/>
              </a:spcAft>
              <a:buClr>
                <a:srgbClr val="000000"/>
              </a:buClr>
              <a:buSzPts val="1900"/>
              <a:buFont typeface="Arial"/>
              <a:buNone/>
            </a:pPr>
            <a:r>
              <a:rPr i="0" lang="en-GB" sz="3000" u="none" cap="none" strike="noStrike">
                <a:solidFill>
                  <a:srgbClr val="1F8787"/>
                </a:solidFill>
                <a:latin typeface="Calibri"/>
                <a:ea typeface="Calibri"/>
                <a:cs typeface="Calibri"/>
                <a:sym typeface="Calibri"/>
              </a:rPr>
              <a:t>What is the meaning of  </a:t>
            </a:r>
            <a:r>
              <a:rPr i="0" lang="en-GB" sz="3000" u="none" cap="none" strike="noStrike">
                <a:solidFill>
                  <a:srgbClr val="F9B233"/>
                </a:solidFill>
                <a:latin typeface="Calibri"/>
                <a:ea typeface="Calibri"/>
                <a:cs typeface="Calibri"/>
                <a:sym typeface="Calibri"/>
              </a:rPr>
              <a:t>F A I R  </a:t>
            </a:r>
            <a:r>
              <a:rPr i="0" lang="en-GB" sz="3000" u="none" cap="none" strike="noStrike">
                <a:solidFill>
                  <a:srgbClr val="1F8787"/>
                </a:solidFill>
                <a:latin typeface="Calibri"/>
                <a:ea typeface="Calibri"/>
                <a:cs typeface="Calibri"/>
                <a:sym typeface="Calibri"/>
              </a:rPr>
              <a:t>data ?</a:t>
            </a:r>
            <a:endParaRPr i="0" sz="3000" u="none" cap="none" strike="noStrike">
              <a:solidFill>
                <a:srgbClr val="1F8787"/>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0" name="Shape 1400"/>
        <p:cNvGrpSpPr/>
        <p:nvPr/>
      </p:nvGrpSpPr>
      <p:grpSpPr>
        <a:xfrm>
          <a:off x="0" y="0"/>
          <a:ext cx="0" cy="0"/>
          <a:chOff x="0" y="0"/>
          <a:chExt cx="0" cy="0"/>
        </a:xfrm>
      </p:grpSpPr>
      <p:sp>
        <p:nvSpPr>
          <p:cNvPr id="1401" name="Google Shape;1401;p215"/>
          <p:cNvSpPr/>
          <p:nvPr/>
        </p:nvSpPr>
        <p:spPr>
          <a:xfrm>
            <a:off x="3019913" y="1544400"/>
            <a:ext cx="4958400" cy="31677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i="1" lang="en-GB" sz="1500">
                <a:solidFill>
                  <a:schemeClr val="dk1"/>
                </a:solidFill>
                <a:latin typeface="Calibri"/>
                <a:ea typeface="Calibri"/>
                <a:cs typeface="Calibri"/>
                <a:sym typeface="Calibri"/>
              </a:rPr>
              <a:t>f</a:t>
            </a:r>
            <a:r>
              <a:rPr i="1" lang="en-GB" sz="1800">
                <a:solidFill>
                  <a:schemeClr val="dk1"/>
                </a:solidFill>
                <a:latin typeface="Calibri"/>
                <a:ea typeface="Calibri"/>
                <a:cs typeface="Calibri"/>
                <a:sym typeface="Calibri"/>
              </a:rPr>
              <a:t>rom catalogue/archive/portal</a:t>
            </a:r>
            <a:endParaRPr i="1" sz="1800">
              <a:solidFill>
                <a:schemeClr val="dk1"/>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500"/>
              <a:buFont typeface="Arial"/>
              <a:buNone/>
            </a:pPr>
            <a:r>
              <a:rPr i="1" lang="en-GB" sz="1800">
                <a:solidFill>
                  <a:schemeClr val="dk1"/>
                </a:solidFill>
                <a:latin typeface="Calibri"/>
                <a:ea typeface="Calibri"/>
                <a:cs typeface="Calibri"/>
                <a:sym typeface="Calibri"/>
              </a:rPr>
              <a:t>via </a:t>
            </a:r>
            <a:r>
              <a:rPr b="1" i="1" lang="en-GB" sz="1800">
                <a:solidFill>
                  <a:schemeClr val="dk1"/>
                </a:solidFill>
                <a:latin typeface="Calibri"/>
                <a:ea typeface="Calibri"/>
                <a:cs typeface="Calibri"/>
                <a:sym typeface="Calibri"/>
              </a:rPr>
              <a:t>machine</a:t>
            </a:r>
            <a:r>
              <a:rPr b="1" i="1" lang="en-GB" sz="1800">
                <a:solidFill>
                  <a:schemeClr val="dk1"/>
                </a:solidFill>
                <a:latin typeface="Calibri"/>
                <a:ea typeface="Calibri"/>
                <a:cs typeface="Calibri"/>
                <a:sym typeface="Calibri"/>
              </a:rPr>
              <a:t> to machine</a:t>
            </a:r>
            <a:r>
              <a:rPr i="1" lang="en-GB" sz="1800">
                <a:solidFill>
                  <a:schemeClr val="dk1"/>
                </a:solidFill>
                <a:latin typeface="Calibri"/>
                <a:ea typeface="Calibri"/>
                <a:cs typeface="Calibri"/>
                <a:sym typeface="Calibri"/>
              </a:rPr>
              <a:t> and </a:t>
            </a:r>
            <a:r>
              <a:rPr b="1" i="1" lang="en-GB" sz="1800">
                <a:solidFill>
                  <a:schemeClr val="dk1"/>
                </a:solidFill>
                <a:latin typeface="Calibri"/>
                <a:ea typeface="Calibri"/>
                <a:cs typeface="Calibri"/>
                <a:sym typeface="Calibri"/>
              </a:rPr>
              <a:t>human</a:t>
            </a:r>
            <a:r>
              <a:rPr i="1" lang="en-GB" sz="1800">
                <a:solidFill>
                  <a:schemeClr val="dk1"/>
                </a:solidFill>
                <a:latin typeface="Calibri"/>
                <a:ea typeface="Calibri"/>
                <a:cs typeface="Calibri"/>
                <a:sym typeface="Calibri"/>
              </a:rPr>
              <a:t> </a:t>
            </a:r>
            <a:r>
              <a:rPr b="1" i="1" lang="en-GB" sz="1800">
                <a:solidFill>
                  <a:schemeClr val="dk1"/>
                </a:solidFill>
                <a:latin typeface="Calibri"/>
                <a:ea typeface="Calibri"/>
                <a:cs typeface="Calibri"/>
                <a:sym typeface="Calibri"/>
              </a:rPr>
              <a:t>interfaces</a:t>
            </a:r>
            <a:endParaRPr b="1" i="1" sz="1800">
              <a:solidFill>
                <a:schemeClr val="dk1"/>
              </a:solidFill>
              <a:latin typeface="Calibri"/>
              <a:ea typeface="Calibri"/>
              <a:cs typeface="Calibri"/>
              <a:sym typeface="Calibri"/>
            </a:endParaRPr>
          </a:p>
          <a:p>
            <a:pPr indent="-317500" lvl="0" marL="457200" marR="0" rtl="0" algn="l">
              <a:lnSpc>
                <a:spcPct val="120000"/>
              </a:lnSpc>
              <a:spcBef>
                <a:spcPts val="0"/>
              </a:spcBef>
              <a:spcAft>
                <a:spcPts val="0"/>
              </a:spcAft>
              <a:buClr>
                <a:srgbClr val="1F8787"/>
              </a:buClr>
              <a:buSzPts val="1400"/>
              <a:buFont typeface="Calibri"/>
              <a:buChar char="●"/>
            </a:pPr>
            <a:r>
              <a:rPr i="1" lang="en-GB" sz="1700">
                <a:solidFill>
                  <a:schemeClr val="dk1"/>
                </a:solidFill>
                <a:latin typeface="Calibri"/>
                <a:ea typeface="Calibri"/>
                <a:cs typeface="Calibri"/>
                <a:sym typeface="Calibri"/>
              </a:rPr>
              <a:t> </a:t>
            </a:r>
            <a:r>
              <a:rPr b="1" lang="en-GB" sz="1600">
                <a:solidFill>
                  <a:srgbClr val="1F8787"/>
                </a:solidFill>
                <a:latin typeface="Calibri"/>
                <a:ea typeface="Calibri"/>
                <a:cs typeface="Calibri"/>
                <a:sym typeface="Calibri"/>
              </a:rPr>
              <a:t>Web interfaces</a:t>
            </a:r>
            <a:r>
              <a:rPr lang="en-GB" sz="1600">
                <a:solidFill>
                  <a:schemeClr val="dk1"/>
                </a:solidFill>
                <a:latin typeface="Calibri"/>
                <a:ea typeface="Calibri"/>
                <a:cs typeface="Calibri"/>
                <a:sym typeface="Calibri"/>
              </a:rPr>
              <a:t> for human searches &amp; downloads </a:t>
            </a:r>
            <a:endParaRPr b="0" i="0" sz="1600" u="none" cap="none" strike="noStrike">
              <a:solidFill>
                <a:srgbClr val="000000"/>
              </a:solidFill>
              <a:latin typeface="Calibri"/>
              <a:ea typeface="Calibri"/>
              <a:cs typeface="Calibri"/>
              <a:sym typeface="Calibri"/>
            </a:endParaRPr>
          </a:p>
          <a:p>
            <a:pPr indent="-330200" lvl="0" marL="457200" rtl="0" algn="l">
              <a:lnSpc>
                <a:spcPct val="120000"/>
              </a:lnSpc>
              <a:spcBef>
                <a:spcPts val="0"/>
              </a:spcBef>
              <a:spcAft>
                <a:spcPts val="0"/>
              </a:spcAft>
              <a:buClr>
                <a:srgbClr val="1F8787"/>
              </a:buClr>
              <a:buSzPts val="1600"/>
              <a:buFont typeface="Noto Sans Symbols"/>
              <a:buChar char="●"/>
            </a:pPr>
            <a:r>
              <a:rPr b="1" lang="en-GB" sz="1600">
                <a:solidFill>
                  <a:srgbClr val="1F8787"/>
                </a:solidFill>
                <a:latin typeface="Calibri"/>
                <a:ea typeface="Calibri"/>
                <a:cs typeface="Calibri"/>
                <a:sym typeface="Calibri"/>
              </a:rPr>
              <a:t>APIs</a:t>
            </a:r>
            <a:r>
              <a:rPr lang="en-GB" sz="1600">
                <a:solidFill>
                  <a:srgbClr val="1F8787"/>
                </a:solidFill>
                <a:latin typeface="Calibri"/>
                <a:ea typeface="Calibri"/>
                <a:cs typeface="Calibri"/>
                <a:sym typeface="Calibri"/>
              </a:rPr>
              <a:t> </a:t>
            </a:r>
            <a:r>
              <a:rPr lang="en-GB" sz="1600">
                <a:solidFill>
                  <a:schemeClr val="dk1"/>
                </a:solidFill>
                <a:latin typeface="Calibri"/>
                <a:ea typeface="Calibri"/>
                <a:cs typeface="Calibri"/>
                <a:sym typeface="Calibri"/>
              </a:rPr>
              <a:t>for searching &amp; accessing </a:t>
            </a:r>
            <a:endParaRPr b="0" i="0" sz="1600" u="none" cap="none" strike="noStrike">
              <a:solidFill>
                <a:srgbClr val="000000"/>
              </a:solidFill>
              <a:latin typeface="Calibri"/>
              <a:ea typeface="Calibri"/>
              <a:cs typeface="Calibri"/>
              <a:sym typeface="Calibri"/>
            </a:endParaRPr>
          </a:p>
          <a:p>
            <a:pPr indent="-330200" lvl="0" marL="457200" marR="0" rtl="0" algn="l">
              <a:lnSpc>
                <a:spcPct val="120000"/>
              </a:lnSpc>
              <a:spcBef>
                <a:spcPts val="0"/>
              </a:spcBef>
              <a:spcAft>
                <a:spcPts val="0"/>
              </a:spcAft>
              <a:buClr>
                <a:srgbClr val="1F8787"/>
              </a:buClr>
              <a:buSzPts val="1600"/>
              <a:buFont typeface="Noto Sans Symbols"/>
              <a:buChar char="●"/>
            </a:pPr>
            <a:r>
              <a:rPr lang="en-GB" sz="1600">
                <a:solidFill>
                  <a:schemeClr val="dk1"/>
                </a:solidFill>
                <a:latin typeface="Calibri"/>
                <a:ea typeface="Calibri"/>
                <a:cs typeface="Calibri"/>
                <a:sym typeface="Calibri"/>
              </a:rPr>
              <a:t>Clear </a:t>
            </a:r>
            <a:r>
              <a:rPr b="1" lang="en-GB" sz="1600">
                <a:solidFill>
                  <a:srgbClr val="1F8787"/>
                </a:solidFill>
                <a:latin typeface="Calibri"/>
                <a:ea typeface="Calibri"/>
                <a:cs typeface="Calibri"/>
                <a:sym typeface="Calibri"/>
              </a:rPr>
              <a:t>instructions</a:t>
            </a:r>
            <a:r>
              <a:rPr lang="en-GB" sz="1600">
                <a:solidFill>
                  <a:schemeClr val="dk1"/>
                </a:solidFill>
                <a:latin typeface="Calibri"/>
                <a:ea typeface="Calibri"/>
                <a:cs typeface="Calibri"/>
                <a:sym typeface="Calibri"/>
              </a:rPr>
              <a:t> for access (download, request access,.)</a:t>
            </a:r>
            <a:endParaRPr b="0" i="0" sz="1600" u="none" cap="none" strike="noStrike">
              <a:solidFill>
                <a:schemeClr val="dk1"/>
              </a:solidFill>
              <a:latin typeface="Calibri"/>
              <a:ea typeface="Calibri"/>
              <a:cs typeface="Calibri"/>
              <a:sym typeface="Calibri"/>
            </a:endParaRPr>
          </a:p>
          <a:p>
            <a:pPr indent="-330200" lvl="0" marL="457200" marR="0" rtl="0" algn="l">
              <a:lnSpc>
                <a:spcPct val="120000"/>
              </a:lnSpc>
              <a:spcBef>
                <a:spcPts val="0"/>
              </a:spcBef>
              <a:spcAft>
                <a:spcPts val="0"/>
              </a:spcAft>
              <a:buClr>
                <a:srgbClr val="1F8787"/>
              </a:buClr>
              <a:buSzPts val="1600"/>
              <a:buFont typeface="Noto Sans Symbols"/>
              <a:buChar char="●"/>
            </a:pPr>
            <a:r>
              <a:rPr b="1" lang="en-GB" sz="1600">
                <a:solidFill>
                  <a:srgbClr val="1F8787"/>
                </a:solidFill>
                <a:latin typeface="Calibri"/>
                <a:ea typeface="Calibri"/>
                <a:cs typeface="Calibri"/>
                <a:sym typeface="Calibri"/>
              </a:rPr>
              <a:t>Keeping metadata </a:t>
            </a:r>
            <a:r>
              <a:rPr lang="en-GB" sz="1600">
                <a:solidFill>
                  <a:schemeClr val="dk1"/>
                </a:solidFill>
                <a:latin typeface="Calibri"/>
                <a:ea typeface="Calibri"/>
                <a:cs typeface="Calibri"/>
                <a:sym typeface="Calibri"/>
              </a:rPr>
              <a:t>when data is deleted</a:t>
            </a:r>
            <a:endParaRPr sz="1600">
              <a:solidFill>
                <a:schemeClr val="dk1"/>
              </a:solidFill>
              <a:latin typeface="Calibri"/>
              <a:ea typeface="Calibri"/>
              <a:cs typeface="Calibri"/>
              <a:sym typeface="Calibri"/>
            </a:endParaRPr>
          </a:p>
          <a:p>
            <a:pPr indent="-330200" lvl="0" marL="457200" marR="0" rtl="0" algn="l">
              <a:lnSpc>
                <a:spcPct val="120000"/>
              </a:lnSpc>
              <a:spcBef>
                <a:spcPts val="0"/>
              </a:spcBef>
              <a:spcAft>
                <a:spcPts val="0"/>
              </a:spcAft>
              <a:buClr>
                <a:srgbClr val="1F8787"/>
              </a:buClr>
              <a:buSzPts val="1600"/>
              <a:buFont typeface="Calibri"/>
              <a:buChar char="●"/>
            </a:pPr>
            <a:r>
              <a:rPr b="1" lang="en-GB" sz="1600">
                <a:solidFill>
                  <a:srgbClr val="1F8787"/>
                </a:solidFill>
                <a:latin typeface="Calibri"/>
                <a:ea typeface="Calibri"/>
                <a:cs typeface="Calibri"/>
                <a:sym typeface="Calibri"/>
              </a:rPr>
              <a:t>Metadata update</a:t>
            </a:r>
            <a:r>
              <a:rPr lang="en-GB" sz="1600">
                <a:solidFill>
                  <a:schemeClr val="dk1"/>
                </a:solidFill>
                <a:latin typeface="Calibri"/>
                <a:ea typeface="Calibri"/>
                <a:cs typeface="Calibri"/>
                <a:sym typeface="Calibri"/>
              </a:rPr>
              <a:t> when updating data / information</a:t>
            </a:r>
            <a:endParaRPr sz="1600">
              <a:solidFill>
                <a:schemeClr val="dk1"/>
              </a:solidFill>
              <a:latin typeface="Calibri"/>
              <a:ea typeface="Calibri"/>
              <a:cs typeface="Calibri"/>
              <a:sym typeface="Calibri"/>
            </a:endParaRPr>
          </a:p>
          <a:p>
            <a:pPr indent="-330200" lvl="0" marL="457200" rtl="0" algn="l">
              <a:lnSpc>
                <a:spcPct val="120000"/>
              </a:lnSpc>
              <a:spcBef>
                <a:spcPts val="0"/>
              </a:spcBef>
              <a:spcAft>
                <a:spcPts val="0"/>
              </a:spcAft>
              <a:buClr>
                <a:schemeClr val="dk1"/>
              </a:buClr>
              <a:buSzPts val="1600"/>
              <a:buFont typeface="Calibri"/>
              <a:buChar char="●"/>
            </a:pPr>
            <a:r>
              <a:rPr b="1" lang="en-GB" sz="1600">
                <a:solidFill>
                  <a:srgbClr val="1F8787"/>
                </a:solidFill>
                <a:latin typeface="Calibri"/>
                <a:ea typeface="Calibri"/>
                <a:cs typeface="Calibri"/>
                <a:sym typeface="Calibri"/>
              </a:rPr>
              <a:t>All data levels </a:t>
            </a:r>
            <a:r>
              <a:rPr lang="en-GB" sz="1600">
                <a:solidFill>
                  <a:schemeClr val="dk1"/>
                </a:solidFill>
                <a:latin typeface="Calibri"/>
                <a:ea typeface="Calibri"/>
                <a:cs typeface="Calibri"/>
                <a:sym typeface="Calibri"/>
              </a:rPr>
              <a:t>should be archived: raw data is the most important and at a minimum must be provided</a:t>
            </a:r>
            <a:endParaRPr sz="1600">
              <a:solidFill>
                <a:schemeClr val="dk1"/>
              </a:solidFill>
              <a:latin typeface="Calibri"/>
              <a:ea typeface="Calibri"/>
              <a:cs typeface="Calibri"/>
              <a:sym typeface="Calibri"/>
            </a:endParaRPr>
          </a:p>
        </p:txBody>
      </p:sp>
      <p:pic>
        <p:nvPicPr>
          <p:cNvPr id="1402" name="Google Shape;1402;p215"/>
          <p:cNvPicPr preferRelativeResize="0"/>
          <p:nvPr/>
        </p:nvPicPr>
        <p:blipFill>
          <a:blip r:embed="rId3">
            <a:alphaModFix/>
          </a:blip>
          <a:stretch>
            <a:fillRect/>
          </a:stretch>
        </p:blipFill>
        <p:spPr>
          <a:xfrm>
            <a:off x="1160363" y="1118525"/>
            <a:ext cx="1859550" cy="2389602"/>
          </a:xfrm>
          <a:prstGeom prst="rect">
            <a:avLst/>
          </a:prstGeom>
          <a:noFill/>
          <a:ln>
            <a:noFill/>
          </a:ln>
        </p:spPr>
      </p:pic>
      <p:cxnSp>
        <p:nvCxnSpPr>
          <p:cNvPr id="1403" name="Google Shape;1403;p215"/>
          <p:cNvCxnSpPr/>
          <p:nvPr/>
        </p:nvCxnSpPr>
        <p:spPr>
          <a:xfrm flipH="1" rot="10800000">
            <a:off x="1078763" y="1020600"/>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04" name="Google Shape;1404;p215"/>
          <p:cNvCxnSpPr/>
          <p:nvPr/>
        </p:nvCxnSpPr>
        <p:spPr>
          <a:xfrm flipH="1">
            <a:off x="1084163" y="1018250"/>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405" name="Google Shape;1405;p215"/>
          <p:cNvCxnSpPr/>
          <p:nvPr/>
        </p:nvCxnSpPr>
        <p:spPr>
          <a:xfrm flipH="1">
            <a:off x="6972563" y="1018250"/>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406" name="Google Shape;1406;p215"/>
          <p:cNvCxnSpPr/>
          <p:nvPr/>
        </p:nvCxnSpPr>
        <p:spPr>
          <a:xfrm flipH="1" rot="10800000">
            <a:off x="7936463" y="1020600"/>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07" name="Google Shape;1407;p215"/>
          <p:cNvCxnSpPr/>
          <p:nvPr/>
        </p:nvCxnSpPr>
        <p:spPr>
          <a:xfrm flipH="1" rot="10800000">
            <a:off x="7931063" y="3085800"/>
            <a:ext cx="5400" cy="1609200"/>
          </a:xfrm>
          <a:prstGeom prst="straightConnector1">
            <a:avLst/>
          </a:prstGeom>
          <a:noFill/>
          <a:ln cap="flat" cmpd="sng" w="9525">
            <a:solidFill>
              <a:schemeClr val="dk2"/>
            </a:solidFill>
            <a:prstDash val="solid"/>
            <a:round/>
            <a:headEnd len="med" w="med" type="none"/>
            <a:tailEnd len="med" w="med" type="none"/>
          </a:ln>
        </p:spPr>
      </p:cxnSp>
      <p:cxnSp>
        <p:nvCxnSpPr>
          <p:cNvPr id="1408" name="Google Shape;1408;p215"/>
          <p:cNvCxnSpPr/>
          <p:nvPr/>
        </p:nvCxnSpPr>
        <p:spPr>
          <a:xfrm flipH="1">
            <a:off x="6961763" y="4695000"/>
            <a:ext cx="969300" cy="9000"/>
          </a:xfrm>
          <a:prstGeom prst="straightConnector1">
            <a:avLst/>
          </a:prstGeom>
          <a:noFill/>
          <a:ln cap="flat" cmpd="sng" w="9525">
            <a:solidFill>
              <a:schemeClr val="dk2"/>
            </a:solidFill>
            <a:prstDash val="solid"/>
            <a:round/>
            <a:headEnd len="med" w="med" type="none"/>
            <a:tailEnd len="med" w="med" type="none"/>
          </a:ln>
        </p:spPr>
      </p:cxnSp>
      <p:sp>
        <p:nvSpPr>
          <p:cNvPr id="1409" name="Google Shape;1409;p215"/>
          <p:cNvSpPr/>
          <p:nvPr/>
        </p:nvSpPr>
        <p:spPr>
          <a:xfrm>
            <a:off x="3237637" y="1018250"/>
            <a:ext cx="2483700" cy="3459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1" lang="en-GB" sz="2400">
                <a:solidFill>
                  <a:srgbClr val="F9B233"/>
                </a:solidFill>
                <a:latin typeface="Calibri"/>
                <a:ea typeface="Calibri"/>
                <a:cs typeface="Calibri"/>
                <a:sym typeface="Calibri"/>
              </a:rPr>
              <a:t>A</a:t>
            </a:r>
            <a:r>
              <a:rPr b="1" i="0" lang="en-GB" sz="2400" u="none" cap="none" strike="noStrike">
                <a:solidFill>
                  <a:srgbClr val="000000"/>
                </a:solidFill>
                <a:latin typeface="Calibri"/>
                <a:ea typeface="Calibri"/>
                <a:cs typeface="Calibri"/>
                <a:sym typeface="Calibri"/>
              </a:rPr>
              <a:t> = </a:t>
            </a:r>
            <a:r>
              <a:rPr b="1" lang="en-GB" sz="2400">
                <a:latin typeface="Calibri"/>
                <a:ea typeface="Calibri"/>
                <a:cs typeface="Calibri"/>
                <a:sym typeface="Calibri"/>
              </a:rPr>
              <a:t>Accessible</a:t>
            </a:r>
            <a:endParaRPr b="1" i="0" sz="2400" u="none" cap="none" strike="noStrike">
              <a:solidFill>
                <a:srgbClr val="000000"/>
              </a:solidFill>
              <a:latin typeface="Calibri"/>
              <a:ea typeface="Calibri"/>
              <a:cs typeface="Calibri"/>
              <a:sym typeface="Calibri"/>
            </a:endParaRPr>
          </a:p>
        </p:txBody>
      </p:sp>
      <p:sp>
        <p:nvSpPr>
          <p:cNvPr id="1410" name="Google Shape;1410;p215"/>
          <p:cNvSpPr txBox="1"/>
          <p:nvPr/>
        </p:nvSpPr>
        <p:spPr>
          <a:xfrm>
            <a:off x="5360738" y="1054975"/>
            <a:ext cx="27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1F8787"/>
                </a:solidFill>
              </a:rPr>
              <a:t>Data &amp; Metadata</a:t>
            </a:r>
            <a:endParaRPr b="1" sz="1800">
              <a:solidFill>
                <a:srgbClr val="1F8787"/>
              </a:solidFill>
            </a:endParaRPr>
          </a:p>
        </p:txBody>
      </p:sp>
      <p:sp>
        <p:nvSpPr>
          <p:cNvPr id="1411" name="Google Shape;1411;p215"/>
          <p:cNvSpPr/>
          <p:nvPr/>
        </p:nvSpPr>
        <p:spPr>
          <a:xfrm>
            <a:off x="1424550" y="308647"/>
            <a:ext cx="6294900" cy="507900"/>
          </a:xfrm>
          <a:prstGeom prst="rect">
            <a:avLst/>
          </a:prstGeom>
          <a:noFill/>
          <a:ln>
            <a:noFill/>
          </a:ln>
        </p:spPr>
        <p:txBody>
          <a:bodyPr anchorCtr="0" anchor="t" bIns="34200" lIns="68400" spcFirstLastPara="1" rIns="68400" wrap="square" tIns="34200">
            <a:noAutofit/>
          </a:bodyPr>
          <a:lstStyle/>
          <a:p>
            <a:pPr indent="0" lvl="0" marL="0" marR="0" rtl="0" algn="l">
              <a:lnSpc>
                <a:spcPct val="90000"/>
              </a:lnSpc>
              <a:spcBef>
                <a:spcPts val="0"/>
              </a:spcBef>
              <a:spcAft>
                <a:spcPts val="0"/>
              </a:spcAft>
              <a:buClr>
                <a:srgbClr val="000000"/>
              </a:buClr>
              <a:buSzPts val="1900"/>
              <a:buFont typeface="Arial"/>
              <a:buNone/>
            </a:pPr>
            <a:r>
              <a:rPr i="0" lang="en-GB" sz="3000" u="none" cap="none" strike="noStrike">
                <a:solidFill>
                  <a:srgbClr val="1F8787"/>
                </a:solidFill>
                <a:latin typeface="Calibri"/>
                <a:ea typeface="Calibri"/>
                <a:cs typeface="Calibri"/>
                <a:sym typeface="Calibri"/>
              </a:rPr>
              <a:t>What is the meaning of  </a:t>
            </a:r>
            <a:r>
              <a:rPr i="0" lang="en-GB" sz="3000" u="none" cap="none" strike="noStrike">
                <a:solidFill>
                  <a:srgbClr val="F9B233"/>
                </a:solidFill>
                <a:latin typeface="Calibri"/>
                <a:ea typeface="Calibri"/>
                <a:cs typeface="Calibri"/>
                <a:sym typeface="Calibri"/>
              </a:rPr>
              <a:t>F A I R  </a:t>
            </a:r>
            <a:r>
              <a:rPr i="0" lang="en-GB" sz="3000" u="none" cap="none" strike="noStrike">
                <a:solidFill>
                  <a:srgbClr val="1F8787"/>
                </a:solidFill>
                <a:latin typeface="Calibri"/>
                <a:ea typeface="Calibri"/>
                <a:cs typeface="Calibri"/>
                <a:sym typeface="Calibri"/>
              </a:rPr>
              <a:t>data ?</a:t>
            </a:r>
            <a:endParaRPr i="0" sz="3000" u="none" cap="none" strike="noStrike">
              <a:solidFill>
                <a:srgbClr val="1F8787"/>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6" name="Shape 1416"/>
        <p:cNvGrpSpPr/>
        <p:nvPr/>
      </p:nvGrpSpPr>
      <p:grpSpPr>
        <a:xfrm>
          <a:off x="0" y="0"/>
          <a:ext cx="0" cy="0"/>
          <a:chOff x="0" y="0"/>
          <a:chExt cx="0" cy="0"/>
        </a:xfrm>
      </p:grpSpPr>
      <p:pic>
        <p:nvPicPr>
          <p:cNvPr id="1417" name="Google Shape;1417;p216"/>
          <p:cNvPicPr preferRelativeResize="0"/>
          <p:nvPr/>
        </p:nvPicPr>
        <p:blipFill>
          <a:blip r:embed="rId3">
            <a:alphaModFix/>
          </a:blip>
          <a:stretch>
            <a:fillRect/>
          </a:stretch>
        </p:blipFill>
        <p:spPr>
          <a:xfrm>
            <a:off x="1147737" y="1143250"/>
            <a:ext cx="1601050" cy="2212506"/>
          </a:xfrm>
          <a:prstGeom prst="rect">
            <a:avLst/>
          </a:prstGeom>
          <a:noFill/>
          <a:ln>
            <a:noFill/>
          </a:ln>
        </p:spPr>
      </p:pic>
      <p:cxnSp>
        <p:nvCxnSpPr>
          <p:cNvPr id="1418" name="Google Shape;1418;p216"/>
          <p:cNvCxnSpPr/>
          <p:nvPr/>
        </p:nvCxnSpPr>
        <p:spPr>
          <a:xfrm flipH="1" rot="10800000">
            <a:off x="1133288" y="1100575"/>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19" name="Google Shape;1419;p216"/>
          <p:cNvCxnSpPr/>
          <p:nvPr/>
        </p:nvCxnSpPr>
        <p:spPr>
          <a:xfrm flipH="1">
            <a:off x="1138688" y="1098225"/>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420" name="Google Shape;1420;p216"/>
          <p:cNvCxnSpPr/>
          <p:nvPr/>
        </p:nvCxnSpPr>
        <p:spPr>
          <a:xfrm flipH="1">
            <a:off x="7027088" y="1098225"/>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421" name="Google Shape;1421;p216"/>
          <p:cNvCxnSpPr/>
          <p:nvPr/>
        </p:nvCxnSpPr>
        <p:spPr>
          <a:xfrm flipH="1" rot="10800000">
            <a:off x="7990988" y="1100575"/>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22" name="Google Shape;1422;p216"/>
          <p:cNvCxnSpPr/>
          <p:nvPr/>
        </p:nvCxnSpPr>
        <p:spPr>
          <a:xfrm flipH="1" rot="10800000">
            <a:off x="7985588" y="3165775"/>
            <a:ext cx="5400" cy="1609200"/>
          </a:xfrm>
          <a:prstGeom prst="straightConnector1">
            <a:avLst/>
          </a:prstGeom>
          <a:noFill/>
          <a:ln cap="flat" cmpd="sng" w="9525">
            <a:solidFill>
              <a:schemeClr val="dk2"/>
            </a:solidFill>
            <a:prstDash val="solid"/>
            <a:round/>
            <a:headEnd len="med" w="med" type="none"/>
            <a:tailEnd len="med" w="med" type="none"/>
          </a:ln>
        </p:spPr>
      </p:cxnSp>
      <p:cxnSp>
        <p:nvCxnSpPr>
          <p:cNvPr id="1423" name="Google Shape;1423;p216"/>
          <p:cNvCxnSpPr/>
          <p:nvPr/>
        </p:nvCxnSpPr>
        <p:spPr>
          <a:xfrm flipH="1">
            <a:off x="7016288" y="4774975"/>
            <a:ext cx="969300" cy="9000"/>
          </a:xfrm>
          <a:prstGeom prst="straightConnector1">
            <a:avLst/>
          </a:prstGeom>
          <a:noFill/>
          <a:ln cap="flat" cmpd="sng" w="9525">
            <a:solidFill>
              <a:schemeClr val="dk2"/>
            </a:solidFill>
            <a:prstDash val="solid"/>
            <a:round/>
            <a:headEnd len="med" w="med" type="none"/>
            <a:tailEnd len="med" w="med" type="none"/>
          </a:ln>
        </p:spPr>
      </p:cxnSp>
      <p:sp>
        <p:nvSpPr>
          <p:cNvPr id="1424" name="Google Shape;1424;p216"/>
          <p:cNvSpPr/>
          <p:nvPr/>
        </p:nvSpPr>
        <p:spPr>
          <a:xfrm>
            <a:off x="3102938" y="985975"/>
            <a:ext cx="2929200" cy="3459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1" lang="en-GB" sz="2400">
                <a:solidFill>
                  <a:srgbClr val="F9B233"/>
                </a:solidFill>
                <a:latin typeface="Calibri"/>
                <a:ea typeface="Calibri"/>
                <a:cs typeface="Calibri"/>
                <a:sym typeface="Calibri"/>
              </a:rPr>
              <a:t>I</a:t>
            </a:r>
            <a:r>
              <a:rPr b="1" i="0" lang="en-GB" sz="2400" u="none" cap="none" strike="noStrike">
                <a:solidFill>
                  <a:srgbClr val="000000"/>
                </a:solidFill>
                <a:latin typeface="Calibri"/>
                <a:ea typeface="Calibri"/>
                <a:cs typeface="Calibri"/>
                <a:sym typeface="Calibri"/>
              </a:rPr>
              <a:t> = </a:t>
            </a:r>
            <a:r>
              <a:rPr b="1" lang="en-GB" sz="2400">
                <a:latin typeface="Calibri"/>
                <a:ea typeface="Calibri"/>
                <a:cs typeface="Calibri"/>
                <a:sym typeface="Calibri"/>
              </a:rPr>
              <a:t>Interoperable</a:t>
            </a:r>
            <a:endParaRPr b="1" i="0" sz="2400" u="none" cap="none" strike="noStrike">
              <a:solidFill>
                <a:srgbClr val="000000"/>
              </a:solidFill>
              <a:latin typeface="Calibri"/>
              <a:ea typeface="Calibri"/>
              <a:cs typeface="Calibri"/>
              <a:sym typeface="Calibri"/>
            </a:endParaRPr>
          </a:p>
        </p:txBody>
      </p:sp>
      <p:sp>
        <p:nvSpPr>
          <p:cNvPr id="1425" name="Google Shape;1425;p216"/>
          <p:cNvSpPr/>
          <p:nvPr/>
        </p:nvSpPr>
        <p:spPr>
          <a:xfrm>
            <a:off x="3102938" y="1331875"/>
            <a:ext cx="4693500" cy="480600"/>
          </a:xfrm>
          <a:prstGeom prst="rect">
            <a:avLst/>
          </a:prstGeom>
          <a:noFill/>
          <a:ln>
            <a:noFill/>
          </a:ln>
        </p:spPr>
        <p:txBody>
          <a:bodyPr anchorCtr="0" anchor="t" bIns="34200" lIns="68400" spcFirstLastPara="1" rIns="68400" wrap="square" tIns="34200">
            <a:noAutofit/>
          </a:bodyPr>
          <a:lstStyle/>
          <a:p>
            <a:pPr indent="0" lvl="0" marL="0" marR="0" rtl="0" algn="l">
              <a:lnSpc>
                <a:spcPct val="111000"/>
              </a:lnSpc>
              <a:spcBef>
                <a:spcPts val="0"/>
              </a:spcBef>
              <a:spcAft>
                <a:spcPts val="0"/>
              </a:spcAft>
              <a:buClr>
                <a:srgbClr val="000000"/>
              </a:buClr>
              <a:buSzPts val="1500"/>
              <a:buFont typeface="Arial"/>
              <a:buNone/>
            </a:pPr>
            <a:r>
              <a:rPr i="1" lang="en-GB" sz="1800">
                <a:solidFill>
                  <a:schemeClr val="dk1"/>
                </a:solidFill>
                <a:latin typeface="Calibri"/>
                <a:ea typeface="Calibri"/>
                <a:cs typeface="Calibri"/>
                <a:sym typeface="Calibri"/>
              </a:rPr>
              <a:t>readable &amp; understandable by </a:t>
            </a:r>
            <a:r>
              <a:rPr b="1" i="1" lang="en-GB" sz="1800">
                <a:solidFill>
                  <a:schemeClr val="dk1"/>
                </a:solidFill>
                <a:latin typeface="Calibri"/>
                <a:ea typeface="Calibri"/>
                <a:cs typeface="Calibri"/>
                <a:sym typeface="Calibri"/>
              </a:rPr>
              <a:t>humans</a:t>
            </a:r>
            <a:r>
              <a:rPr i="1" lang="en-GB" sz="1800">
                <a:solidFill>
                  <a:schemeClr val="dk1"/>
                </a:solidFill>
                <a:latin typeface="Calibri"/>
                <a:ea typeface="Calibri"/>
                <a:cs typeface="Calibri"/>
                <a:sym typeface="Calibri"/>
              </a:rPr>
              <a:t> / </a:t>
            </a:r>
            <a:r>
              <a:rPr b="1" i="1" lang="en-GB" sz="1800">
                <a:solidFill>
                  <a:schemeClr val="dk1"/>
                </a:solidFill>
                <a:latin typeface="Calibri"/>
                <a:ea typeface="Calibri"/>
                <a:cs typeface="Calibri"/>
                <a:sym typeface="Calibri"/>
              </a:rPr>
              <a:t>code </a:t>
            </a:r>
            <a:r>
              <a:rPr i="1" lang="en-GB" sz="18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p:txBody>
      </p:sp>
      <p:sp>
        <p:nvSpPr>
          <p:cNvPr id="1426" name="Google Shape;1426;p216"/>
          <p:cNvSpPr/>
          <p:nvPr/>
        </p:nvSpPr>
        <p:spPr>
          <a:xfrm>
            <a:off x="2884313" y="1694750"/>
            <a:ext cx="5126400" cy="3016200"/>
          </a:xfrm>
          <a:prstGeom prst="rect">
            <a:avLst/>
          </a:prstGeom>
          <a:noFill/>
          <a:ln>
            <a:noFill/>
          </a:ln>
        </p:spPr>
        <p:txBody>
          <a:bodyPr anchorCtr="0" anchor="t" bIns="34200" lIns="68400" spcFirstLastPara="1" rIns="68400" wrap="square" tIns="34200">
            <a:noAutofit/>
          </a:bodyPr>
          <a:lstStyle/>
          <a:p>
            <a:pPr indent="0" lvl="0" marL="0" marR="0" rtl="0" algn="l">
              <a:lnSpc>
                <a:spcPct val="100000"/>
              </a:lnSpc>
              <a:spcBef>
                <a:spcPts val="0"/>
              </a:spcBef>
              <a:spcAft>
                <a:spcPts val="0"/>
              </a:spcAft>
              <a:buClr>
                <a:srgbClr val="000000"/>
              </a:buClr>
              <a:buSzPts val="500"/>
              <a:buFont typeface="Arial"/>
              <a:buNone/>
            </a:pPr>
            <a:r>
              <a:t/>
            </a:r>
            <a:endParaRPr b="0" i="0" sz="700" u="none" cap="none" strike="noStrike">
              <a:solidFill>
                <a:srgbClr val="000000"/>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b="1" lang="en-GB" sz="1500">
                <a:solidFill>
                  <a:srgbClr val="1F8787"/>
                </a:solidFill>
                <a:latin typeface="Calibri"/>
                <a:ea typeface="Calibri"/>
                <a:cs typeface="Calibri"/>
                <a:sym typeface="Calibri"/>
              </a:rPr>
              <a:t>Community-accepted</a:t>
            </a:r>
            <a:r>
              <a:rPr lang="en-GB" sz="1500">
                <a:solidFill>
                  <a:schemeClr val="dk1"/>
                </a:solidFill>
                <a:latin typeface="Calibri"/>
                <a:ea typeface="Calibri"/>
                <a:cs typeface="Calibri"/>
                <a:sym typeface="Calibri"/>
              </a:rPr>
              <a:t> data formats &amp; file types</a:t>
            </a:r>
            <a:endParaRPr sz="1500">
              <a:solidFill>
                <a:schemeClr val="dk1"/>
              </a:solidFill>
              <a:latin typeface="Calibri"/>
              <a:ea typeface="Calibri"/>
              <a:cs typeface="Calibri"/>
              <a:sym typeface="Calibri"/>
            </a:endParaRPr>
          </a:p>
          <a:p>
            <a:pPr indent="-152400" lvl="1" marL="628650" rtl="0" algn="l">
              <a:lnSpc>
                <a:spcPct val="100000"/>
              </a:lnSpc>
              <a:spcBef>
                <a:spcPts val="0"/>
              </a:spcBef>
              <a:spcAft>
                <a:spcPts val="0"/>
              </a:spcAft>
              <a:buClr>
                <a:schemeClr val="dk1"/>
              </a:buClr>
              <a:buSzPts val="1500"/>
              <a:buFont typeface="Calibri"/>
              <a:buChar char="○"/>
            </a:pPr>
            <a:r>
              <a:rPr lang="en-GB" sz="1500">
                <a:solidFill>
                  <a:srgbClr val="F9B233"/>
                </a:solidFill>
                <a:latin typeface="Calibri"/>
                <a:ea typeface="Calibri"/>
                <a:cs typeface="Calibri"/>
                <a:sym typeface="Calibri"/>
              </a:rPr>
              <a:t>open</a:t>
            </a:r>
            <a:r>
              <a:rPr lang="en-GB" sz="1500">
                <a:solidFill>
                  <a:srgbClr val="1F8787"/>
                </a:solidFill>
                <a:latin typeface="Calibri"/>
                <a:ea typeface="Calibri"/>
                <a:cs typeface="Calibri"/>
                <a:sym typeface="Calibri"/>
              </a:rPr>
              <a:t> </a:t>
            </a:r>
            <a:r>
              <a:rPr lang="en-GB" sz="1500">
                <a:solidFill>
                  <a:schemeClr val="dk1"/>
                </a:solidFill>
                <a:latin typeface="Calibri"/>
                <a:ea typeface="Calibri"/>
                <a:cs typeface="Calibri"/>
                <a:sym typeface="Calibri"/>
              </a:rPr>
              <a:t>(non-proprietary)</a:t>
            </a:r>
            <a:endParaRPr sz="1500">
              <a:solidFill>
                <a:schemeClr val="dk1"/>
              </a:solidFill>
              <a:latin typeface="Calibri"/>
              <a:ea typeface="Calibri"/>
              <a:cs typeface="Calibri"/>
              <a:sym typeface="Calibri"/>
            </a:endParaRPr>
          </a:p>
          <a:p>
            <a:pPr indent="-152400" lvl="1" marL="628650" rtl="0" algn="l">
              <a:lnSpc>
                <a:spcPct val="120000"/>
              </a:lnSpc>
              <a:spcBef>
                <a:spcPts val="0"/>
              </a:spcBef>
              <a:spcAft>
                <a:spcPts val="0"/>
              </a:spcAft>
              <a:buClr>
                <a:schemeClr val="dk1"/>
              </a:buClr>
              <a:buSzPts val="1500"/>
              <a:buFont typeface="Calibri"/>
              <a:buChar char="○"/>
            </a:pPr>
            <a:r>
              <a:rPr lang="en-GB" sz="1500">
                <a:solidFill>
                  <a:srgbClr val="F9B233"/>
                </a:solidFill>
                <a:latin typeface="Calibri"/>
                <a:ea typeface="Calibri"/>
                <a:cs typeface="Calibri"/>
                <a:sym typeface="Calibri"/>
              </a:rPr>
              <a:t>sustainable</a:t>
            </a:r>
            <a:r>
              <a:rPr lang="en-GB" sz="1500">
                <a:solidFill>
                  <a:schemeClr val="dk1"/>
                </a:solidFill>
                <a:latin typeface="Calibri"/>
                <a:ea typeface="Calibri"/>
                <a:cs typeface="Calibri"/>
                <a:sym typeface="Calibri"/>
              </a:rPr>
              <a:t> (think in 10 years from now)</a:t>
            </a:r>
            <a:endParaRPr sz="1500">
              <a:solidFill>
                <a:schemeClr val="dk1"/>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b="1" lang="en-GB" sz="1500">
                <a:solidFill>
                  <a:srgbClr val="1F8787"/>
                </a:solidFill>
                <a:latin typeface="Calibri"/>
                <a:ea typeface="Calibri"/>
                <a:cs typeface="Calibri"/>
                <a:sym typeface="Calibri"/>
              </a:rPr>
              <a:t>Clear</a:t>
            </a:r>
            <a:r>
              <a:rPr lang="en-GB" sz="1500">
                <a:solidFill>
                  <a:schemeClr val="dk1"/>
                </a:solidFill>
                <a:latin typeface="Calibri"/>
                <a:ea typeface="Calibri"/>
                <a:cs typeface="Calibri"/>
                <a:sym typeface="Calibri"/>
              </a:rPr>
              <a:t>, </a:t>
            </a:r>
            <a:r>
              <a:rPr b="1" lang="en-GB" sz="1500">
                <a:solidFill>
                  <a:srgbClr val="1F8787"/>
                </a:solidFill>
                <a:latin typeface="Calibri"/>
                <a:ea typeface="Calibri"/>
                <a:cs typeface="Calibri"/>
                <a:sym typeface="Calibri"/>
              </a:rPr>
              <a:t>controlled</a:t>
            </a:r>
            <a:r>
              <a:rPr lang="en-GB" sz="1500">
                <a:solidFill>
                  <a:schemeClr val="dk1"/>
                </a:solidFill>
                <a:latin typeface="Calibri"/>
                <a:ea typeface="Calibri"/>
                <a:cs typeface="Calibri"/>
                <a:sym typeface="Calibri"/>
              </a:rPr>
              <a:t> </a:t>
            </a:r>
            <a:r>
              <a:rPr b="1" lang="en-GB" sz="1500">
                <a:solidFill>
                  <a:srgbClr val="1F8787"/>
                </a:solidFill>
                <a:latin typeface="Calibri"/>
                <a:ea typeface="Calibri"/>
                <a:cs typeface="Calibri"/>
                <a:sym typeface="Calibri"/>
              </a:rPr>
              <a:t>vocabulary</a:t>
            </a:r>
            <a:r>
              <a:rPr lang="en-GB" sz="1500">
                <a:solidFill>
                  <a:schemeClr val="dk1"/>
                </a:solidFill>
                <a:latin typeface="Calibri"/>
                <a:ea typeface="Calibri"/>
                <a:cs typeface="Calibri"/>
                <a:sym typeface="Calibri"/>
              </a:rPr>
              <a:t> for data &amp; metadata</a:t>
            </a:r>
            <a:endParaRPr sz="1500">
              <a:solidFill>
                <a:schemeClr val="dk1"/>
              </a:solidFill>
              <a:latin typeface="Calibri"/>
              <a:ea typeface="Calibri"/>
              <a:cs typeface="Calibri"/>
              <a:sym typeface="Calibri"/>
            </a:endParaRPr>
          </a:p>
          <a:p>
            <a:pPr indent="-152400" lvl="1" marL="628650" rtl="0" algn="l">
              <a:lnSpc>
                <a:spcPct val="100000"/>
              </a:lnSpc>
              <a:spcBef>
                <a:spcPts val="0"/>
              </a:spcBef>
              <a:spcAft>
                <a:spcPts val="0"/>
              </a:spcAft>
              <a:buClr>
                <a:schemeClr val="dk1"/>
              </a:buClr>
              <a:buSzPts val="1500"/>
              <a:buFont typeface="Calibri"/>
              <a:buChar char="○"/>
            </a:pPr>
            <a:r>
              <a:rPr lang="en-GB" sz="1500">
                <a:solidFill>
                  <a:srgbClr val="F9B233"/>
                </a:solidFill>
                <a:latin typeface="Calibri"/>
                <a:ea typeface="Calibri"/>
                <a:cs typeface="Calibri"/>
                <a:sym typeface="Calibri"/>
              </a:rPr>
              <a:t>describing </a:t>
            </a:r>
            <a:r>
              <a:rPr lang="en-GB" sz="1500">
                <a:solidFill>
                  <a:schemeClr val="dk1"/>
                </a:solidFill>
                <a:latin typeface="Calibri"/>
                <a:ea typeface="Calibri"/>
                <a:cs typeface="Calibri"/>
                <a:sym typeface="Calibri"/>
              </a:rPr>
              <a:t>all relevant terms/values/units </a:t>
            </a:r>
            <a:endParaRPr sz="1500">
              <a:solidFill>
                <a:schemeClr val="dk1"/>
              </a:solidFill>
              <a:latin typeface="Calibri"/>
              <a:ea typeface="Calibri"/>
              <a:cs typeface="Calibri"/>
              <a:sym typeface="Calibri"/>
            </a:endParaRPr>
          </a:p>
          <a:p>
            <a:pPr indent="-152400" lvl="1" marL="628650" rtl="0" algn="l">
              <a:lnSpc>
                <a:spcPct val="120000"/>
              </a:lnSpc>
              <a:spcBef>
                <a:spcPts val="0"/>
              </a:spcBef>
              <a:spcAft>
                <a:spcPts val="0"/>
              </a:spcAft>
              <a:buClr>
                <a:schemeClr val="dk1"/>
              </a:buClr>
              <a:buSzPts val="1500"/>
              <a:buFont typeface="Calibri"/>
              <a:buChar char="○"/>
            </a:pPr>
            <a:r>
              <a:rPr lang="en-GB" sz="1500">
                <a:solidFill>
                  <a:srgbClr val="F9B233"/>
                </a:solidFill>
                <a:latin typeface="Calibri"/>
                <a:ea typeface="Calibri"/>
                <a:cs typeface="Calibri"/>
                <a:sym typeface="Calibri"/>
              </a:rPr>
              <a:t>specific </a:t>
            </a:r>
            <a:r>
              <a:rPr lang="en-GB" sz="1500">
                <a:solidFill>
                  <a:schemeClr val="dk1"/>
                </a:solidFill>
                <a:latin typeface="Calibri"/>
                <a:ea typeface="Calibri"/>
                <a:cs typeface="Calibri"/>
                <a:sym typeface="Calibri"/>
              </a:rPr>
              <a:t>→ data/metadata “dictionary”</a:t>
            </a:r>
            <a:endParaRPr sz="1500">
              <a:solidFill>
                <a:schemeClr val="dk1"/>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lang="en-GB" sz="1500">
                <a:solidFill>
                  <a:schemeClr val="dk1"/>
                </a:solidFill>
                <a:latin typeface="Calibri"/>
                <a:ea typeface="Calibri"/>
                <a:cs typeface="Calibri"/>
                <a:sym typeface="Calibri"/>
              </a:rPr>
              <a:t>Your data should be </a:t>
            </a:r>
            <a:r>
              <a:rPr b="1" lang="en-GB" sz="1500">
                <a:solidFill>
                  <a:srgbClr val="1F8787"/>
                </a:solidFill>
                <a:latin typeface="Calibri"/>
                <a:ea typeface="Calibri"/>
                <a:cs typeface="Calibri"/>
                <a:sym typeface="Calibri"/>
              </a:rPr>
              <a:t>standalone</a:t>
            </a:r>
            <a:r>
              <a:rPr lang="en-GB" sz="1500">
                <a:solidFill>
                  <a:schemeClr val="dk1"/>
                </a:solidFill>
                <a:latin typeface="Calibri"/>
                <a:ea typeface="Calibri"/>
                <a:cs typeface="Calibri"/>
                <a:sym typeface="Calibri"/>
              </a:rPr>
              <a:t>, packaged up with  </a:t>
            </a:r>
            <a:endParaRPr sz="1500">
              <a:solidFill>
                <a:schemeClr val="dk1"/>
              </a:solidFill>
              <a:latin typeface="Calibri"/>
              <a:ea typeface="Calibri"/>
              <a:cs typeface="Calibri"/>
              <a:sym typeface="Calibri"/>
            </a:endParaRPr>
          </a:p>
          <a:p>
            <a:pPr indent="-152400" lvl="1" marL="628650" rtl="0" algn="l">
              <a:lnSpc>
                <a:spcPct val="12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all </a:t>
            </a:r>
            <a:r>
              <a:rPr lang="en-GB" sz="1500">
                <a:solidFill>
                  <a:srgbClr val="F9B233"/>
                </a:solidFill>
                <a:latin typeface="Calibri"/>
                <a:ea typeface="Calibri"/>
                <a:cs typeface="Calibri"/>
                <a:sym typeface="Calibri"/>
              </a:rPr>
              <a:t>necessary information and files</a:t>
            </a:r>
            <a:r>
              <a:rPr lang="en-GB" sz="1500">
                <a:solidFill>
                  <a:schemeClr val="dk1"/>
                </a:solidFill>
                <a:latin typeface="Calibri"/>
                <a:ea typeface="Calibri"/>
                <a:cs typeface="Calibri"/>
                <a:sym typeface="Calibri"/>
              </a:rPr>
              <a:t> to allow the data to be understood by anyone at any time</a:t>
            </a:r>
            <a:endParaRPr sz="1500">
              <a:solidFill>
                <a:schemeClr val="dk1"/>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b="1" lang="en-GB" sz="1500">
                <a:solidFill>
                  <a:srgbClr val="1F8787"/>
                </a:solidFill>
                <a:latin typeface="Calibri"/>
                <a:ea typeface="Calibri"/>
                <a:cs typeface="Calibri"/>
                <a:sym typeface="Calibri"/>
              </a:rPr>
              <a:t>Readable</a:t>
            </a:r>
            <a:r>
              <a:rPr lang="en-GB" sz="1500">
                <a:solidFill>
                  <a:schemeClr val="dk1"/>
                </a:solidFill>
                <a:latin typeface="Calibri"/>
                <a:ea typeface="Calibri"/>
                <a:cs typeface="Calibri"/>
                <a:sym typeface="Calibri"/>
              </a:rPr>
              <a:t> by code:</a:t>
            </a:r>
            <a:endParaRPr sz="1500">
              <a:solidFill>
                <a:schemeClr val="dk1"/>
              </a:solidFill>
              <a:latin typeface="Calibri"/>
              <a:ea typeface="Calibri"/>
              <a:cs typeface="Calibri"/>
              <a:sym typeface="Calibri"/>
            </a:endParaRPr>
          </a:p>
          <a:p>
            <a:pPr indent="-152400" lvl="1" marL="628650" rtl="0" algn="l">
              <a:spcBef>
                <a:spcPts val="0"/>
              </a:spcBef>
              <a:spcAft>
                <a:spcPts val="0"/>
              </a:spcAft>
              <a:buClr>
                <a:schemeClr val="dk1"/>
              </a:buClr>
              <a:buSzPts val="1500"/>
              <a:buFont typeface="Calibri"/>
              <a:buChar char="○"/>
            </a:pPr>
            <a:r>
              <a:rPr lang="en-GB" sz="1500">
                <a:solidFill>
                  <a:srgbClr val="F9B233"/>
                </a:solidFill>
                <a:latin typeface="Calibri"/>
                <a:ea typeface="Calibri"/>
                <a:cs typeface="Calibri"/>
                <a:sym typeface="Calibri"/>
              </a:rPr>
              <a:t>machine readable</a:t>
            </a:r>
            <a:r>
              <a:rPr lang="en-GB" sz="1500">
                <a:solidFill>
                  <a:schemeClr val="dk1"/>
                </a:solidFill>
                <a:latin typeface="Calibri"/>
                <a:ea typeface="Calibri"/>
                <a:cs typeface="Calibri"/>
                <a:sym typeface="Calibri"/>
              </a:rPr>
              <a:t> descriptions of data: files and format </a:t>
            </a:r>
            <a:endParaRPr sz="1500">
              <a:solidFill>
                <a:schemeClr val="dk1"/>
              </a:solidFill>
              <a:latin typeface="Calibri"/>
              <a:ea typeface="Calibri"/>
              <a:cs typeface="Calibri"/>
              <a:sym typeface="Calibri"/>
            </a:endParaRPr>
          </a:p>
          <a:p>
            <a:pPr indent="0" lvl="0" marL="62865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a:p>
            <a:pPr indent="0" lvl="0" marL="62865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p:txBody>
      </p:sp>
      <p:sp>
        <p:nvSpPr>
          <p:cNvPr id="1427" name="Google Shape;1427;p216"/>
          <p:cNvSpPr/>
          <p:nvPr/>
        </p:nvSpPr>
        <p:spPr>
          <a:xfrm>
            <a:off x="1424550" y="308647"/>
            <a:ext cx="6294900" cy="507900"/>
          </a:xfrm>
          <a:prstGeom prst="rect">
            <a:avLst/>
          </a:prstGeom>
          <a:noFill/>
          <a:ln>
            <a:noFill/>
          </a:ln>
        </p:spPr>
        <p:txBody>
          <a:bodyPr anchorCtr="0" anchor="t" bIns="34200" lIns="68400" spcFirstLastPara="1" rIns="68400" wrap="square" tIns="34200">
            <a:noAutofit/>
          </a:bodyPr>
          <a:lstStyle/>
          <a:p>
            <a:pPr indent="0" lvl="0" marL="0" marR="0" rtl="0" algn="l">
              <a:lnSpc>
                <a:spcPct val="90000"/>
              </a:lnSpc>
              <a:spcBef>
                <a:spcPts val="0"/>
              </a:spcBef>
              <a:spcAft>
                <a:spcPts val="0"/>
              </a:spcAft>
              <a:buClr>
                <a:srgbClr val="000000"/>
              </a:buClr>
              <a:buSzPts val="1900"/>
              <a:buFont typeface="Arial"/>
              <a:buNone/>
            </a:pPr>
            <a:r>
              <a:rPr i="0" lang="en-GB" sz="3000" u="none" cap="none" strike="noStrike">
                <a:solidFill>
                  <a:srgbClr val="1F8787"/>
                </a:solidFill>
                <a:latin typeface="Calibri"/>
                <a:ea typeface="Calibri"/>
                <a:cs typeface="Calibri"/>
                <a:sym typeface="Calibri"/>
              </a:rPr>
              <a:t>What is the meaning of  </a:t>
            </a:r>
            <a:r>
              <a:rPr i="0" lang="en-GB" sz="3000" u="none" cap="none" strike="noStrike">
                <a:solidFill>
                  <a:srgbClr val="F9B233"/>
                </a:solidFill>
                <a:latin typeface="Calibri"/>
                <a:ea typeface="Calibri"/>
                <a:cs typeface="Calibri"/>
                <a:sym typeface="Calibri"/>
              </a:rPr>
              <a:t>F A I R  </a:t>
            </a:r>
            <a:r>
              <a:rPr i="0" lang="en-GB" sz="3000" u="none" cap="none" strike="noStrike">
                <a:solidFill>
                  <a:srgbClr val="1F8787"/>
                </a:solidFill>
                <a:latin typeface="Calibri"/>
                <a:ea typeface="Calibri"/>
                <a:cs typeface="Calibri"/>
                <a:sym typeface="Calibri"/>
              </a:rPr>
              <a:t>data ?</a:t>
            </a:r>
            <a:endParaRPr i="0" sz="3000" u="none" cap="none" strike="noStrike">
              <a:solidFill>
                <a:srgbClr val="1F8787"/>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2" name="Shape 1432"/>
        <p:cNvGrpSpPr/>
        <p:nvPr/>
      </p:nvGrpSpPr>
      <p:grpSpPr>
        <a:xfrm>
          <a:off x="0" y="0"/>
          <a:ext cx="0" cy="0"/>
          <a:chOff x="0" y="0"/>
          <a:chExt cx="0" cy="0"/>
        </a:xfrm>
      </p:grpSpPr>
      <p:pic>
        <p:nvPicPr>
          <p:cNvPr id="1433" name="Google Shape;1433;p217"/>
          <p:cNvPicPr preferRelativeResize="0"/>
          <p:nvPr/>
        </p:nvPicPr>
        <p:blipFill>
          <a:blip r:embed="rId3">
            <a:alphaModFix/>
          </a:blip>
          <a:stretch>
            <a:fillRect/>
          </a:stretch>
        </p:blipFill>
        <p:spPr>
          <a:xfrm>
            <a:off x="1328675" y="1093700"/>
            <a:ext cx="1601050" cy="2153990"/>
          </a:xfrm>
          <a:prstGeom prst="rect">
            <a:avLst/>
          </a:prstGeom>
          <a:noFill/>
          <a:ln>
            <a:noFill/>
          </a:ln>
        </p:spPr>
      </p:pic>
      <p:cxnSp>
        <p:nvCxnSpPr>
          <p:cNvPr id="1434" name="Google Shape;1434;p217"/>
          <p:cNvCxnSpPr/>
          <p:nvPr/>
        </p:nvCxnSpPr>
        <p:spPr>
          <a:xfrm flipH="1" rot="10800000">
            <a:off x="1140450" y="947250"/>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35" name="Google Shape;1435;p217"/>
          <p:cNvCxnSpPr/>
          <p:nvPr/>
        </p:nvCxnSpPr>
        <p:spPr>
          <a:xfrm flipH="1">
            <a:off x="1145850" y="944900"/>
            <a:ext cx="969300" cy="9000"/>
          </a:xfrm>
          <a:prstGeom prst="straightConnector1">
            <a:avLst/>
          </a:prstGeom>
          <a:noFill/>
          <a:ln cap="flat" cmpd="sng" w="9525">
            <a:solidFill>
              <a:schemeClr val="dk2"/>
            </a:solidFill>
            <a:prstDash val="solid"/>
            <a:round/>
            <a:headEnd len="med" w="med" type="none"/>
            <a:tailEnd len="med" w="med" type="none"/>
          </a:ln>
        </p:spPr>
      </p:cxnSp>
      <p:sp>
        <p:nvSpPr>
          <p:cNvPr id="1436" name="Google Shape;1436;p217"/>
          <p:cNvSpPr/>
          <p:nvPr/>
        </p:nvSpPr>
        <p:spPr>
          <a:xfrm>
            <a:off x="3112550" y="819600"/>
            <a:ext cx="3018000" cy="3459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1" lang="en-GB" sz="2400">
                <a:solidFill>
                  <a:srgbClr val="F9B233"/>
                </a:solidFill>
                <a:latin typeface="Calibri"/>
                <a:ea typeface="Calibri"/>
                <a:cs typeface="Calibri"/>
                <a:sym typeface="Calibri"/>
              </a:rPr>
              <a:t>R</a:t>
            </a:r>
            <a:r>
              <a:rPr b="1" i="0" lang="en-GB" sz="2400" u="none" cap="none" strike="noStrike">
                <a:solidFill>
                  <a:srgbClr val="000000"/>
                </a:solidFill>
                <a:latin typeface="Calibri"/>
                <a:ea typeface="Calibri"/>
                <a:cs typeface="Calibri"/>
                <a:sym typeface="Calibri"/>
              </a:rPr>
              <a:t> = </a:t>
            </a:r>
            <a:r>
              <a:rPr b="1" lang="en-GB" sz="2400">
                <a:latin typeface="Calibri"/>
                <a:ea typeface="Calibri"/>
                <a:cs typeface="Calibri"/>
                <a:sym typeface="Calibri"/>
              </a:rPr>
              <a:t>Re-usable</a:t>
            </a:r>
            <a:endParaRPr b="1" i="0" sz="2400" u="none" cap="none" strike="noStrike">
              <a:solidFill>
                <a:srgbClr val="000000"/>
              </a:solidFill>
              <a:latin typeface="Calibri"/>
              <a:ea typeface="Calibri"/>
              <a:cs typeface="Calibri"/>
              <a:sym typeface="Calibri"/>
            </a:endParaRPr>
          </a:p>
        </p:txBody>
      </p:sp>
      <p:pic>
        <p:nvPicPr>
          <p:cNvPr id="1437" name="Google Shape;1437;p217"/>
          <p:cNvPicPr preferRelativeResize="0"/>
          <p:nvPr/>
        </p:nvPicPr>
        <p:blipFill rotWithShape="1">
          <a:blip r:embed="rId4">
            <a:alphaModFix/>
          </a:blip>
          <a:srcRect b="37308" l="30136" r="20750" t="0"/>
          <a:stretch/>
        </p:blipFill>
        <p:spPr>
          <a:xfrm>
            <a:off x="6178150" y="1083650"/>
            <a:ext cx="1043575" cy="835850"/>
          </a:xfrm>
          <a:prstGeom prst="rect">
            <a:avLst/>
          </a:prstGeom>
          <a:noFill/>
          <a:ln>
            <a:noFill/>
          </a:ln>
        </p:spPr>
      </p:pic>
      <p:sp>
        <p:nvSpPr>
          <p:cNvPr id="1438" name="Google Shape;1438;p217"/>
          <p:cNvSpPr/>
          <p:nvPr/>
        </p:nvSpPr>
        <p:spPr>
          <a:xfrm>
            <a:off x="6130525" y="2086725"/>
            <a:ext cx="1601100" cy="191700"/>
          </a:xfrm>
          <a:prstGeom prst="rightArrow">
            <a:avLst>
              <a:gd fmla="val 50000" name="adj1"/>
              <a:gd fmla="val 50000" name="adj2"/>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17"/>
          <p:cNvSpPr/>
          <p:nvPr/>
        </p:nvSpPr>
        <p:spPr>
          <a:xfrm>
            <a:off x="6245375" y="1896225"/>
            <a:ext cx="266700" cy="266700"/>
          </a:xfrm>
          <a:prstGeom prst="flowChartSummingJunction">
            <a:avLst/>
          </a:prstGeom>
          <a:solidFill>
            <a:srgbClr val="CCCCCC"/>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17"/>
          <p:cNvSpPr txBox="1"/>
          <p:nvPr/>
        </p:nvSpPr>
        <p:spPr>
          <a:xfrm>
            <a:off x="6040500" y="2153400"/>
            <a:ext cx="781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t>time</a:t>
            </a:r>
            <a:endParaRPr sz="800"/>
          </a:p>
        </p:txBody>
      </p:sp>
      <p:sp>
        <p:nvSpPr>
          <p:cNvPr id="1441" name="Google Shape;1441;p217"/>
          <p:cNvSpPr txBox="1"/>
          <p:nvPr/>
        </p:nvSpPr>
        <p:spPr>
          <a:xfrm>
            <a:off x="6954900" y="2153400"/>
            <a:ext cx="781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t>year 20XX</a:t>
            </a:r>
            <a:endParaRPr sz="800"/>
          </a:p>
        </p:txBody>
      </p:sp>
      <p:sp>
        <p:nvSpPr>
          <p:cNvPr id="1442" name="Google Shape;1442;p217"/>
          <p:cNvSpPr/>
          <p:nvPr/>
        </p:nvSpPr>
        <p:spPr>
          <a:xfrm rot="665623">
            <a:off x="6513544" y="1425285"/>
            <a:ext cx="296236" cy="152560"/>
          </a:xfrm>
          <a:prstGeom prst="curvedDownArrow">
            <a:avLst>
              <a:gd fmla="val 25000" name="adj1"/>
              <a:gd fmla="val 50000" name="adj2"/>
              <a:gd fmla="val 25000" name="adj3"/>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17"/>
          <p:cNvSpPr/>
          <p:nvPr/>
        </p:nvSpPr>
        <p:spPr>
          <a:xfrm rot="-10137794">
            <a:off x="6513632" y="1577767"/>
            <a:ext cx="296178" cy="152560"/>
          </a:xfrm>
          <a:prstGeom prst="curvedDownArrow">
            <a:avLst>
              <a:gd fmla="val 25000" name="adj1"/>
              <a:gd fmla="val 50000" name="adj2"/>
              <a:gd fmla="val 25000" name="adj3"/>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17"/>
          <p:cNvSpPr/>
          <p:nvPr/>
        </p:nvSpPr>
        <p:spPr>
          <a:xfrm>
            <a:off x="3112550" y="1241500"/>
            <a:ext cx="3065700" cy="968700"/>
          </a:xfrm>
          <a:prstGeom prst="rect">
            <a:avLst/>
          </a:prstGeom>
          <a:noFill/>
          <a:ln>
            <a:noFill/>
          </a:ln>
        </p:spPr>
        <p:txBody>
          <a:bodyPr anchorCtr="0" anchor="t" bIns="34200" lIns="68400" spcFirstLastPara="1" rIns="68400" wrap="square" tIns="34200">
            <a:noAutofit/>
          </a:bodyPr>
          <a:lstStyle/>
          <a:p>
            <a:pPr indent="0" lvl="0" marL="0" rtl="0" algn="l">
              <a:lnSpc>
                <a:spcPct val="100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Know </a:t>
            </a:r>
            <a:r>
              <a:rPr i="1" lang="en-GB" sz="1800">
                <a:solidFill>
                  <a:schemeClr val="dk1"/>
                </a:solidFill>
                <a:latin typeface="Calibri"/>
                <a:ea typeface="Calibri"/>
                <a:cs typeface="Calibri"/>
                <a:sym typeface="Calibri"/>
              </a:rPr>
              <a:t>how I can </a:t>
            </a:r>
            <a:r>
              <a:rPr b="1" i="1" lang="en-GB" sz="1800">
                <a:solidFill>
                  <a:schemeClr val="dk1"/>
                </a:solidFill>
                <a:latin typeface="Calibri"/>
                <a:ea typeface="Calibri"/>
                <a:cs typeface="Calibri"/>
                <a:sym typeface="Calibri"/>
              </a:rPr>
              <a:t>trust</a:t>
            </a:r>
            <a:r>
              <a:rPr i="1" lang="en-GB" sz="1800">
                <a:solidFill>
                  <a:schemeClr val="dk1"/>
                </a:solidFill>
                <a:latin typeface="Calibri"/>
                <a:ea typeface="Calibri"/>
                <a:cs typeface="Calibri"/>
                <a:sym typeface="Calibri"/>
              </a:rPr>
              <a:t>, </a:t>
            </a:r>
            <a:r>
              <a:rPr b="1" i="1" lang="en-GB" sz="1800">
                <a:solidFill>
                  <a:schemeClr val="dk1"/>
                </a:solidFill>
                <a:latin typeface="Calibri"/>
                <a:ea typeface="Calibri"/>
                <a:cs typeface="Calibri"/>
                <a:sym typeface="Calibri"/>
              </a:rPr>
              <a:t>repeat</a:t>
            </a:r>
            <a:r>
              <a:rPr i="1" lang="en-GB" sz="1800">
                <a:solidFill>
                  <a:schemeClr val="dk1"/>
                </a:solidFill>
                <a:latin typeface="Calibri"/>
                <a:ea typeface="Calibri"/>
                <a:cs typeface="Calibri"/>
                <a:sym typeface="Calibri"/>
              </a:rPr>
              <a:t>, </a:t>
            </a:r>
            <a:r>
              <a:rPr b="1" i="1" lang="en-GB" sz="1800">
                <a:latin typeface="Calibri"/>
                <a:ea typeface="Calibri"/>
                <a:cs typeface="Calibri"/>
                <a:sym typeface="Calibri"/>
              </a:rPr>
              <a:t>re</a:t>
            </a:r>
            <a:r>
              <a:rPr b="1" i="1" lang="en-GB" sz="1800">
                <a:solidFill>
                  <a:schemeClr val="dk1"/>
                </a:solidFill>
                <a:latin typeface="Calibri"/>
                <a:ea typeface="Calibri"/>
                <a:cs typeface="Calibri"/>
                <a:sym typeface="Calibri"/>
              </a:rPr>
              <a:t>-analyse</a:t>
            </a:r>
            <a:r>
              <a:rPr i="1" lang="en-GB" sz="1800">
                <a:solidFill>
                  <a:schemeClr val="dk1"/>
                </a:solidFill>
                <a:latin typeface="Calibri"/>
                <a:ea typeface="Calibri"/>
                <a:cs typeface="Calibri"/>
                <a:sym typeface="Calibri"/>
              </a:rPr>
              <a:t>, </a:t>
            </a:r>
            <a:r>
              <a:rPr b="1" i="1" lang="en-GB" sz="1800">
                <a:solidFill>
                  <a:schemeClr val="dk1"/>
                </a:solidFill>
                <a:latin typeface="Calibri"/>
                <a:ea typeface="Calibri"/>
                <a:cs typeface="Calibri"/>
                <a:sym typeface="Calibri"/>
              </a:rPr>
              <a:t>re-use</a:t>
            </a:r>
            <a:r>
              <a:rPr lang="en-GB" sz="1800">
                <a:solidFill>
                  <a:schemeClr val="dk1"/>
                </a:solidFill>
                <a:latin typeface="Calibri"/>
                <a:ea typeface="Calibri"/>
                <a:cs typeface="Calibri"/>
                <a:sym typeface="Calibri"/>
              </a:rPr>
              <a:t> the data. </a:t>
            </a:r>
            <a:endParaRPr sz="18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Necessary to provide:</a:t>
            </a:r>
            <a:endParaRPr sz="1800">
              <a:solidFill>
                <a:schemeClr val="dk1"/>
              </a:solidFill>
              <a:latin typeface="Calibri"/>
              <a:ea typeface="Calibri"/>
              <a:cs typeface="Calibri"/>
              <a:sym typeface="Calibri"/>
            </a:endParaRPr>
          </a:p>
        </p:txBody>
      </p:sp>
      <p:sp>
        <p:nvSpPr>
          <p:cNvPr id="1445" name="Google Shape;1445;p217"/>
          <p:cNvSpPr/>
          <p:nvPr/>
        </p:nvSpPr>
        <p:spPr>
          <a:xfrm>
            <a:off x="2666975" y="2198050"/>
            <a:ext cx="5129700" cy="2665800"/>
          </a:xfrm>
          <a:prstGeom prst="rect">
            <a:avLst/>
          </a:prstGeom>
          <a:noFill/>
          <a:ln>
            <a:noFill/>
          </a:ln>
        </p:spPr>
        <p:txBody>
          <a:bodyPr anchorCtr="0" anchor="t" bIns="34200" lIns="68400" spcFirstLastPara="1" rIns="68400" wrap="square" tIns="34200">
            <a:noAutofit/>
          </a:bodyPr>
          <a:lstStyle/>
          <a:p>
            <a:pPr indent="0" lvl="0" marL="0" marR="0" rtl="0" algn="l">
              <a:lnSpc>
                <a:spcPct val="100000"/>
              </a:lnSpc>
              <a:spcBef>
                <a:spcPts val="0"/>
              </a:spcBef>
              <a:spcAft>
                <a:spcPts val="0"/>
              </a:spcAft>
              <a:buClr>
                <a:srgbClr val="000000"/>
              </a:buClr>
              <a:buSzPts val="500"/>
              <a:buFont typeface="Arial"/>
              <a:buNone/>
            </a:pPr>
            <a:r>
              <a:t/>
            </a:r>
            <a:endParaRPr b="0" i="0" sz="700" u="none" cap="none" strike="noStrike">
              <a:solidFill>
                <a:srgbClr val="000000"/>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lang="en-GB" sz="1500">
                <a:solidFill>
                  <a:schemeClr val="dk1"/>
                </a:solidFill>
                <a:latin typeface="Calibri"/>
                <a:ea typeface="Calibri"/>
                <a:cs typeface="Calibri"/>
                <a:sym typeface="Calibri"/>
              </a:rPr>
              <a:t>Data </a:t>
            </a:r>
            <a:r>
              <a:rPr b="1" lang="en-GB" sz="1500">
                <a:solidFill>
                  <a:srgbClr val="1F8787"/>
                </a:solidFill>
                <a:latin typeface="Calibri"/>
                <a:ea typeface="Calibri"/>
                <a:cs typeface="Calibri"/>
                <a:sym typeface="Calibri"/>
              </a:rPr>
              <a:t>usage licence</a:t>
            </a:r>
            <a:r>
              <a:rPr lang="en-GB" sz="1500">
                <a:solidFill>
                  <a:schemeClr val="dk1"/>
                </a:solidFill>
                <a:latin typeface="Calibri"/>
                <a:ea typeface="Calibri"/>
                <a:cs typeface="Calibri"/>
                <a:sym typeface="Calibri"/>
              </a:rPr>
              <a:t> --&gt; full terms &amp; conditions</a:t>
            </a:r>
            <a:endParaRPr sz="1500">
              <a:solidFill>
                <a:schemeClr val="dk1"/>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lang="en-GB" sz="1500">
                <a:solidFill>
                  <a:schemeClr val="dk1"/>
                </a:solidFill>
                <a:latin typeface="Calibri"/>
                <a:ea typeface="Calibri"/>
                <a:cs typeface="Calibri"/>
                <a:sym typeface="Calibri"/>
              </a:rPr>
              <a:t>Data </a:t>
            </a:r>
            <a:r>
              <a:rPr b="1" lang="en-GB" sz="1500">
                <a:solidFill>
                  <a:srgbClr val="1F8787"/>
                </a:solidFill>
                <a:latin typeface="Calibri"/>
                <a:ea typeface="Calibri"/>
                <a:cs typeface="Calibri"/>
                <a:sym typeface="Calibri"/>
              </a:rPr>
              <a:t>provenance</a:t>
            </a:r>
            <a:r>
              <a:rPr lang="en-GB" sz="1500">
                <a:solidFill>
                  <a:schemeClr val="dk1"/>
                </a:solidFill>
                <a:latin typeface="Calibri"/>
                <a:ea typeface="Calibri"/>
                <a:cs typeface="Calibri"/>
                <a:sym typeface="Calibri"/>
              </a:rPr>
              <a:t> --&gt; metadata and information on:</a:t>
            </a:r>
            <a:endParaRPr b="1" sz="1500">
              <a:solidFill>
                <a:srgbClr val="1F8787"/>
              </a:solidFill>
              <a:latin typeface="Calibri"/>
              <a:ea typeface="Calibri"/>
              <a:cs typeface="Calibri"/>
              <a:sym typeface="Calibri"/>
            </a:endParaRPr>
          </a:p>
          <a:p>
            <a:pPr indent="-152400" lvl="1" marL="62865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every data life-cycle stage</a:t>
            </a:r>
            <a:endParaRPr sz="1500">
              <a:solidFill>
                <a:schemeClr val="dk1"/>
              </a:solidFill>
              <a:latin typeface="Calibri"/>
              <a:ea typeface="Calibri"/>
              <a:cs typeface="Calibri"/>
              <a:sym typeface="Calibri"/>
            </a:endParaRPr>
          </a:p>
          <a:p>
            <a:pPr indent="-152400" lvl="1" marL="62865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documentation / protocols / references</a:t>
            </a:r>
            <a:endParaRPr sz="1500">
              <a:solidFill>
                <a:schemeClr val="dk1"/>
              </a:solidFill>
              <a:latin typeface="Calibri"/>
              <a:ea typeface="Calibri"/>
              <a:cs typeface="Calibri"/>
              <a:sym typeface="Calibri"/>
            </a:endParaRPr>
          </a:p>
          <a:p>
            <a:pPr indent="-152400" lvl="1" marL="628650" rtl="0" algn="l">
              <a:lnSpc>
                <a:spcPct val="12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link to accompanying data and publications </a:t>
            </a:r>
            <a:endParaRPr sz="1500">
              <a:solidFill>
                <a:schemeClr val="dk1"/>
              </a:solidFill>
              <a:latin typeface="Calibri"/>
              <a:ea typeface="Calibri"/>
              <a:cs typeface="Calibri"/>
              <a:sym typeface="Calibri"/>
            </a:endParaRPr>
          </a:p>
          <a:p>
            <a:pPr indent="-152400" lvl="1" marL="628650" rtl="0" algn="l">
              <a:lnSpc>
                <a:spcPct val="12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instruments &amp; software used </a:t>
            </a:r>
            <a:endParaRPr sz="1500">
              <a:solidFill>
                <a:schemeClr val="dk1"/>
              </a:solidFill>
              <a:latin typeface="Calibri"/>
              <a:ea typeface="Calibri"/>
              <a:cs typeface="Calibri"/>
              <a:sym typeface="Calibri"/>
            </a:endParaRPr>
          </a:p>
          <a:p>
            <a:pPr indent="-323850" lvl="0" marL="457200" rtl="0" algn="l">
              <a:lnSpc>
                <a:spcPct val="120000"/>
              </a:lnSpc>
              <a:spcBef>
                <a:spcPts val="0"/>
              </a:spcBef>
              <a:spcAft>
                <a:spcPts val="0"/>
              </a:spcAft>
              <a:buClr>
                <a:srgbClr val="1F8787"/>
              </a:buClr>
              <a:buSzPts val="1500"/>
              <a:buFont typeface="Calibri"/>
              <a:buChar char="❑"/>
            </a:pPr>
            <a:r>
              <a:rPr b="1" lang="en-GB" sz="1500">
                <a:solidFill>
                  <a:srgbClr val="1F8787"/>
                </a:solidFill>
                <a:latin typeface="Calibri"/>
                <a:ea typeface="Calibri"/>
                <a:cs typeface="Calibri"/>
                <a:sym typeface="Calibri"/>
              </a:rPr>
              <a:t>Relationship</a:t>
            </a:r>
            <a:r>
              <a:rPr lang="en-GB" sz="1500">
                <a:solidFill>
                  <a:schemeClr val="dk1"/>
                </a:solidFill>
                <a:latin typeface="Calibri"/>
                <a:ea typeface="Calibri"/>
                <a:cs typeface="Calibri"/>
                <a:sym typeface="Calibri"/>
              </a:rPr>
              <a:t> between the different levels of data you provide is documented:</a:t>
            </a:r>
            <a:endParaRPr sz="1500">
              <a:solidFill>
                <a:schemeClr val="dk1"/>
              </a:solidFill>
              <a:latin typeface="Calibri"/>
              <a:ea typeface="Calibri"/>
              <a:cs typeface="Calibri"/>
              <a:sym typeface="Calibri"/>
            </a:endParaRPr>
          </a:p>
          <a:p>
            <a:pPr indent="0" lvl="0" marL="457200" rtl="0" algn="l">
              <a:lnSpc>
                <a:spcPct val="120000"/>
              </a:lnSpc>
              <a:spcBef>
                <a:spcPts val="0"/>
              </a:spcBef>
              <a:spcAft>
                <a:spcPts val="0"/>
              </a:spcAft>
              <a:buNone/>
            </a:pPr>
            <a:r>
              <a:rPr b="1" lang="en-GB" sz="1500">
                <a:solidFill>
                  <a:schemeClr val="dk1"/>
                </a:solidFill>
                <a:latin typeface="Calibri"/>
                <a:ea typeface="Calibri"/>
                <a:cs typeface="Calibri"/>
                <a:sym typeface="Calibri"/>
              </a:rPr>
              <a:t>raw</a:t>
            </a:r>
            <a:r>
              <a:rPr lang="en-GB" sz="1500">
                <a:solidFill>
                  <a:schemeClr val="dk1"/>
                </a:solidFill>
                <a:latin typeface="Calibri"/>
                <a:ea typeface="Calibri"/>
                <a:cs typeface="Calibri"/>
                <a:sym typeface="Calibri"/>
              </a:rPr>
              <a:t>--&gt; </a:t>
            </a:r>
            <a:r>
              <a:rPr b="1" lang="en-GB" sz="1500">
                <a:solidFill>
                  <a:schemeClr val="dk1"/>
                </a:solidFill>
                <a:latin typeface="Calibri"/>
                <a:ea typeface="Calibri"/>
                <a:cs typeface="Calibri"/>
                <a:sym typeface="Calibri"/>
              </a:rPr>
              <a:t>quality controlled</a:t>
            </a:r>
            <a:r>
              <a:rPr lang="en-GB" sz="1500">
                <a:solidFill>
                  <a:schemeClr val="dk1"/>
                </a:solidFill>
                <a:latin typeface="Calibri"/>
                <a:ea typeface="Calibri"/>
                <a:cs typeface="Calibri"/>
                <a:sym typeface="Calibri"/>
              </a:rPr>
              <a:t> --&gt;</a:t>
            </a:r>
            <a:r>
              <a:rPr b="1" lang="en-GB" sz="1500">
                <a:solidFill>
                  <a:schemeClr val="dk1"/>
                </a:solidFill>
                <a:latin typeface="Calibri"/>
                <a:ea typeface="Calibri"/>
                <a:cs typeface="Calibri"/>
                <a:sym typeface="Calibri"/>
              </a:rPr>
              <a:t>processed</a:t>
            </a:r>
            <a:r>
              <a:rPr lang="en-GB" sz="1500">
                <a:solidFill>
                  <a:schemeClr val="dk1"/>
                </a:solidFill>
                <a:latin typeface="Calibri"/>
                <a:ea typeface="Calibri"/>
                <a:cs typeface="Calibri"/>
                <a:sym typeface="Calibri"/>
              </a:rPr>
              <a:t>--&gt;</a:t>
            </a:r>
            <a:r>
              <a:rPr b="1" lang="en-GB" sz="1500">
                <a:solidFill>
                  <a:schemeClr val="dk1"/>
                </a:solidFill>
                <a:latin typeface="Calibri"/>
                <a:ea typeface="Calibri"/>
                <a:cs typeface="Calibri"/>
                <a:sym typeface="Calibri"/>
              </a:rPr>
              <a:t>published</a:t>
            </a:r>
            <a:endParaRPr b="1" sz="15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a:p>
            <a:pPr indent="0" lvl="0" marL="62865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a:p>
            <a:pPr indent="0" lvl="0" marL="62865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t/>
            </a:r>
            <a:endParaRPr sz="1500">
              <a:solidFill>
                <a:schemeClr val="dk1"/>
              </a:solidFill>
              <a:latin typeface="Calibri"/>
              <a:ea typeface="Calibri"/>
              <a:cs typeface="Calibri"/>
              <a:sym typeface="Calibri"/>
            </a:endParaRPr>
          </a:p>
        </p:txBody>
      </p:sp>
      <p:cxnSp>
        <p:nvCxnSpPr>
          <p:cNvPr id="1446" name="Google Shape;1446;p217"/>
          <p:cNvCxnSpPr/>
          <p:nvPr/>
        </p:nvCxnSpPr>
        <p:spPr>
          <a:xfrm flipH="1">
            <a:off x="7034250" y="944900"/>
            <a:ext cx="969300" cy="9000"/>
          </a:xfrm>
          <a:prstGeom prst="straightConnector1">
            <a:avLst/>
          </a:prstGeom>
          <a:noFill/>
          <a:ln cap="flat" cmpd="sng" w="9525">
            <a:solidFill>
              <a:schemeClr val="dk2"/>
            </a:solidFill>
            <a:prstDash val="solid"/>
            <a:round/>
            <a:headEnd len="med" w="med" type="none"/>
            <a:tailEnd len="med" w="med" type="none"/>
          </a:ln>
        </p:spPr>
      </p:cxnSp>
      <p:cxnSp>
        <p:nvCxnSpPr>
          <p:cNvPr id="1447" name="Google Shape;1447;p217"/>
          <p:cNvCxnSpPr/>
          <p:nvPr/>
        </p:nvCxnSpPr>
        <p:spPr>
          <a:xfrm flipH="1" rot="10800000">
            <a:off x="7998150" y="947250"/>
            <a:ext cx="5400" cy="1880100"/>
          </a:xfrm>
          <a:prstGeom prst="straightConnector1">
            <a:avLst/>
          </a:prstGeom>
          <a:noFill/>
          <a:ln cap="flat" cmpd="sng" w="9525">
            <a:solidFill>
              <a:schemeClr val="dk2"/>
            </a:solidFill>
            <a:prstDash val="solid"/>
            <a:round/>
            <a:headEnd len="med" w="med" type="none"/>
            <a:tailEnd len="med" w="med" type="none"/>
          </a:ln>
        </p:spPr>
      </p:cxnSp>
      <p:cxnSp>
        <p:nvCxnSpPr>
          <p:cNvPr id="1448" name="Google Shape;1448;p217"/>
          <p:cNvCxnSpPr/>
          <p:nvPr/>
        </p:nvCxnSpPr>
        <p:spPr>
          <a:xfrm flipH="1" rot="10800000">
            <a:off x="7992750" y="3012450"/>
            <a:ext cx="5400" cy="1609200"/>
          </a:xfrm>
          <a:prstGeom prst="straightConnector1">
            <a:avLst/>
          </a:prstGeom>
          <a:noFill/>
          <a:ln cap="flat" cmpd="sng" w="9525">
            <a:solidFill>
              <a:schemeClr val="dk2"/>
            </a:solidFill>
            <a:prstDash val="solid"/>
            <a:round/>
            <a:headEnd len="med" w="med" type="none"/>
            <a:tailEnd len="med" w="med" type="none"/>
          </a:ln>
        </p:spPr>
      </p:cxnSp>
      <p:cxnSp>
        <p:nvCxnSpPr>
          <p:cNvPr id="1449" name="Google Shape;1449;p217"/>
          <p:cNvCxnSpPr/>
          <p:nvPr/>
        </p:nvCxnSpPr>
        <p:spPr>
          <a:xfrm flipH="1">
            <a:off x="7023450" y="4621650"/>
            <a:ext cx="969300" cy="9000"/>
          </a:xfrm>
          <a:prstGeom prst="straightConnector1">
            <a:avLst/>
          </a:prstGeom>
          <a:noFill/>
          <a:ln cap="flat" cmpd="sng" w="9525">
            <a:solidFill>
              <a:schemeClr val="dk2"/>
            </a:solidFill>
            <a:prstDash val="solid"/>
            <a:round/>
            <a:headEnd len="med" w="med" type="none"/>
            <a:tailEnd len="med" w="med" type="none"/>
          </a:ln>
        </p:spPr>
      </p:cxnSp>
      <p:sp>
        <p:nvSpPr>
          <p:cNvPr id="1450" name="Google Shape;1450;p217"/>
          <p:cNvSpPr/>
          <p:nvPr/>
        </p:nvSpPr>
        <p:spPr>
          <a:xfrm>
            <a:off x="1424550" y="308647"/>
            <a:ext cx="6294900" cy="507900"/>
          </a:xfrm>
          <a:prstGeom prst="rect">
            <a:avLst/>
          </a:prstGeom>
          <a:noFill/>
          <a:ln>
            <a:noFill/>
          </a:ln>
        </p:spPr>
        <p:txBody>
          <a:bodyPr anchorCtr="0" anchor="t" bIns="34200" lIns="68400" spcFirstLastPara="1" rIns="68400" wrap="square" tIns="34200">
            <a:noAutofit/>
          </a:bodyPr>
          <a:lstStyle/>
          <a:p>
            <a:pPr indent="0" lvl="0" marL="0" marR="0" rtl="0" algn="l">
              <a:lnSpc>
                <a:spcPct val="90000"/>
              </a:lnSpc>
              <a:spcBef>
                <a:spcPts val="0"/>
              </a:spcBef>
              <a:spcAft>
                <a:spcPts val="0"/>
              </a:spcAft>
              <a:buClr>
                <a:srgbClr val="000000"/>
              </a:buClr>
              <a:buSzPts val="1900"/>
              <a:buFont typeface="Arial"/>
              <a:buNone/>
            </a:pPr>
            <a:r>
              <a:rPr i="0" lang="en-GB" sz="3000" u="none" cap="none" strike="noStrike">
                <a:solidFill>
                  <a:srgbClr val="1F8787"/>
                </a:solidFill>
                <a:latin typeface="Calibri"/>
                <a:ea typeface="Calibri"/>
                <a:cs typeface="Calibri"/>
                <a:sym typeface="Calibri"/>
              </a:rPr>
              <a:t>What is the meaning of  </a:t>
            </a:r>
            <a:r>
              <a:rPr i="0" lang="en-GB" sz="3000" u="none" cap="none" strike="noStrike">
                <a:solidFill>
                  <a:srgbClr val="F9B233"/>
                </a:solidFill>
                <a:latin typeface="Calibri"/>
                <a:ea typeface="Calibri"/>
                <a:cs typeface="Calibri"/>
                <a:sym typeface="Calibri"/>
              </a:rPr>
              <a:t>F A I R  </a:t>
            </a:r>
            <a:r>
              <a:rPr i="0" lang="en-GB" sz="3000" u="none" cap="none" strike="noStrike">
                <a:solidFill>
                  <a:srgbClr val="1F8787"/>
                </a:solidFill>
                <a:latin typeface="Calibri"/>
                <a:ea typeface="Calibri"/>
                <a:cs typeface="Calibri"/>
                <a:sym typeface="Calibri"/>
              </a:rPr>
              <a:t>data ?</a:t>
            </a:r>
            <a:endParaRPr i="0" sz="3000" u="none" cap="none" strike="noStrike">
              <a:solidFill>
                <a:srgbClr val="1F8787"/>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4" name="Shape 1454"/>
        <p:cNvGrpSpPr/>
        <p:nvPr/>
      </p:nvGrpSpPr>
      <p:grpSpPr>
        <a:xfrm>
          <a:off x="0" y="0"/>
          <a:ext cx="0" cy="0"/>
          <a:chOff x="0" y="0"/>
          <a:chExt cx="0" cy="0"/>
        </a:xfrm>
      </p:grpSpPr>
      <p:sp>
        <p:nvSpPr>
          <p:cNvPr id="1455" name="Google Shape;1455;p218"/>
          <p:cNvSpPr/>
          <p:nvPr/>
        </p:nvSpPr>
        <p:spPr>
          <a:xfrm>
            <a:off x="552977" y="85850"/>
            <a:ext cx="7362900" cy="776400"/>
          </a:xfrm>
          <a:prstGeom prst="rect">
            <a:avLst/>
          </a:prstGeom>
          <a:noFill/>
          <a:ln>
            <a:noFill/>
          </a:ln>
        </p:spPr>
        <p:txBody>
          <a:bodyPr anchorCtr="0" anchor="t" bIns="34200" lIns="68400" spcFirstLastPara="1" rIns="68400" wrap="square" tIns="34200">
            <a:noAutofit/>
          </a:bodyPr>
          <a:lstStyle/>
          <a:p>
            <a:pPr indent="0" lvl="0" marL="0" marR="0" rtl="0" algn="l">
              <a:lnSpc>
                <a:spcPct val="90000"/>
              </a:lnSpc>
              <a:spcBef>
                <a:spcPts val="0"/>
              </a:spcBef>
              <a:spcAft>
                <a:spcPts val="0"/>
              </a:spcAft>
              <a:buClr>
                <a:srgbClr val="000000"/>
              </a:buClr>
              <a:buSzPts val="1900"/>
              <a:buFont typeface="Arial"/>
              <a:buNone/>
            </a:pPr>
            <a:r>
              <a:rPr b="1" i="0" lang="en-GB" sz="2700" u="none" cap="none" strike="noStrike">
                <a:solidFill>
                  <a:srgbClr val="F9B233"/>
                </a:solidFill>
              </a:rPr>
              <a:t>What is a data life-cycle? </a:t>
            </a:r>
            <a:endParaRPr b="1" i="0" sz="2700" u="none" cap="none" strike="noStrike">
              <a:solidFill>
                <a:srgbClr val="F9B233"/>
              </a:solidFill>
            </a:endParaRPr>
          </a:p>
          <a:p>
            <a:pPr indent="0" lvl="0" marL="0" marR="0" rtl="0" algn="l">
              <a:lnSpc>
                <a:spcPct val="90000"/>
              </a:lnSpc>
              <a:spcBef>
                <a:spcPts val="0"/>
              </a:spcBef>
              <a:spcAft>
                <a:spcPts val="0"/>
              </a:spcAft>
              <a:buClr>
                <a:srgbClr val="000000"/>
              </a:buClr>
              <a:buSzPts val="1900"/>
              <a:buFont typeface="Arial"/>
              <a:buNone/>
            </a:pPr>
            <a:r>
              <a:rPr b="1" i="0" lang="en-GB" sz="2700" u="none" cap="none" strike="noStrike">
                <a:solidFill>
                  <a:srgbClr val="F9B233"/>
                </a:solidFill>
              </a:rPr>
              <a:t>Data provenance</a:t>
            </a:r>
            <a:endParaRPr b="1" i="0" sz="2700" u="none" cap="none" strike="noStrike">
              <a:solidFill>
                <a:srgbClr val="000000"/>
              </a:solidFill>
            </a:endParaRPr>
          </a:p>
        </p:txBody>
      </p:sp>
      <p:sp>
        <p:nvSpPr>
          <p:cNvPr id="1456" name="Google Shape;1456;p218"/>
          <p:cNvSpPr/>
          <p:nvPr/>
        </p:nvSpPr>
        <p:spPr>
          <a:xfrm>
            <a:off x="552975" y="1095425"/>
            <a:ext cx="6920400" cy="3683100"/>
          </a:xfrm>
          <a:prstGeom prst="rect">
            <a:avLst/>
          </a:prstGeom>
          <a:noFill/>
          <a:ln>
            <a:noFill/>
          </a:ln>
        </p:spPr>
        <p:txBody>
          <a:bodyPr anchorCtr="0" anchor="t" bIns="34200" lIns="68400" spcFirstLastPara="1" rIns="68400" wrap="square" tIns="34200">
            <a:noAutofit/>
          </a:bodyPr>
          <a:lstStyle/>
          <a:p>
            <a:pPr indent="0" lvl="0" marL="0" marR="0" rtl="0" algn="l">
              <a:lnSpc>
                <a:spcPct val="120000"/>
              </a:lnSpc>
              <a:spcBef>
                <a:spcPts val="0"/>
              </a:spcBef>
              <a:spcAft>
                <a:spcPts val="0"/>
              </a:spcAft>
              <a:buClr>
                <a:srgbClr val="000000"/>
              </a:buClr>
              <a:buSzPts val="1500"/>
              <a:buFont typeface="Arial"/>
              <a:buNone/>
            </a:pPr>
            <a:r>
              <a:rPr b="1" i="0" lang="en-GB" sz="2400" u="none" cap="none" strike="noStrike">
                <a:solidFill>
                  <a:srgbClr val="1F8787"/>
                </a:solidFill>
                <a:latin typeface="Calibri"/>
                <a:ea typeface="Calibri"/>
                <a:cs typeface="Calibri"/>
                <a:sym typeface="Calibri"/>
              </a:rPr>
              <a:t>Data Life-Cycle:</a:t>
            </a:r>
            <a:endParaRPr b="1" sz="2300">
              <a:solidFill>
                <a:srgbClr val="1F8787"/>
              </a:solidFill>
            </a:endParaRPr>
          </a:p>
          <a:p>
            <a:pPr indent="0" lvl="0" marL="0" marR="0" rtl="0" algn="l">
              <a:lnSpc>
                <a:spcPct val="120000"/>
              </a:lnSpc>
              <a:spcBef>
                <a:spcPts val="0"/>
              </a:spcBef>
              <a:spcAft>
                <a:spcPts val="0"/>
              </a:spcAft>
              <a:buClr>
                <a:srgbClr val="000000"/>
              </a:buClr>
              <a:buSzPts val="1500"/>
              <a:buFont typeface="Arial"/>
              <a:buNone/>
            </a:pPr>
            <a:r>
              <a:t/>
            </a:r>
            <a:endParaRPr i="0" sz="200" u="none" cap="none" strike="noStrike">
              <a:solidFill>
                <a:srgbClr val="1F8787"/>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400"/>
              <a:buFont typeface="Arial"/>
              <a:buNone/>
            </a:pPr>
            <a:r>
              <a:rPr i="1" lang="en-GB">
                <a:solidFill>
                  <a:schemeClr val="dk1"/>
                </a:solidFill>
                <a:latin typeface="Calibri"/>
                <a:ea typeface="Calibri"/>
                <a:cs typeface="Calibri"/>
                <a:sym typeface="Calibri"/>
              </a:rPr>
              <a:t>- </a:t>
            </a:r>
            <a:r>
              <a:rPr i="1" lang="en-GB" sz="1500">
                <a:solidFill>
                  <a:schemeClr val="dk1"/>
                </a:solidFill>
                <a:latin typeface="Calibri"/>
                <a:ea typeface="Calibri"/>
                <a:cs typeface="Calibri"/>
                <a:sym typeface="Calibri"/>
              </a:rPr>
              <a:t>covers the entire period of time over which data exists </a:t>
            </a:r>
            <a:endParaRPr sz="1500">
              <a:solidFill>
                <a:schemeClr val="dk1"/>
              </a:solidFill>
            </a:endParaRPr>
          </a:p>
          <a:p>
            <a:pPr indent="0" lvl="0" marL="0" rtl="0" algn="l">
              <a:lnSpc>
                <a:spcPct val="120000"/>
              </a:lnSpc>
              <a:spcBef>
                <a:spcPts val="0"/>
              </a:spcBef>
              <a:spcAft>
                <a:spcPts val="0"/>
              </a:spcAft>
              <a:buClr>
                <a:schemeClr val="dk1"/>
              </a:buClr>
              <a:buSzPts val="1400"/>
              <a:buFont typeface="Arial"/>
              <a:buNone/>
            </a:pPr>
            <a:r>
              <a:rPr i="1" lang="en-GB" sz="1500">
                <a:solidFill>
                  <a:schemeClr val="dk1"/>
                </a:solidFill>
                <a:latin typeface="Calibri"/>
                <a:ea typeface="Calibri"/>
                <a:cs typeface="Calibri"/>
                <a:sym typeface="Calibri"/>
              </a:rPr>
              <a:t>- encompasses all the stages: </a:t>
            </a:r>
            <a:r>
              <a:rPr b="1" i="1" lang="en-GB" sz="1500">
                <a:solidFill>
                  <a:schemeClr val="dk2"/>
                </a:solidFill>
                <a:latin typeface="Calibri"/>
                <a:ea typeface="Calibri"/>
                <a:cs typeface="Calibri"/>
                <a:sym typeface="Calibri"/>
              </a:rPr>
              <a:t>first Capture</a:t>
            </a:r>
            <a:r>
              <a:rPr b="1" i="1" lang="en-GB" sz="1500">
                <a:solidFill>
                  <a:schemeClr val="dk1"/>
                </a:solidFill>
                <a:latin typeface="Calibri"/>
                <a:ea typeface="Calibri"/>
                <a:cs typeface="Calibri"/>
                <a:sym typeface="Calibri"/>
              </a:rPr>
              <a:t> → </a:t>
            </a:r>
            <a:r>
              <a:rPr b="1" i="1" lang="en-GB" sz="1500">
                <a:solidFill>
                  <a:schemeClr val="dk2"/>
                </a:solidFill>
                <a:latin typeface="Calibri"/>
                <a:ea typeface="Calibri"/>
                <a:cs typeface="Calibri"/>
                <a:sym typeface="Calibri"/>
              </a:rPr>
              <a:t>data re-use</a:t>
            </a:r>
            <a:endParaRPr i="1" sz="1500">
              <a:solidFill>
                <a:schemeClr val="dk1"/>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500"/>
              <a:buFont typeface="Arial"/>
              <a:buNone/>
            </a:pPr>
            <a:r>
              <a:t/>
            </a:r>
            <a:endParaRPr b="0" i="0" sz="15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500"/>
              <a:buFont typeface="Arial"/>
              <a:buNone/>
            </a:pPr>
            <a:r>
              <a:t/>
            </a:r>
            <a:endParaRPr b="1" i="0" sz="15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300"/>
              <a:buFont typeface="Arial"/>
              <a:buNone/>
            </a:pPr>
            <a:r>
              <a:t/>
            </a:r>
            <a:endParaRPr b="0" i="0" sz="13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300"/>
              <a:buFont typeface="Arial"/>
              <a:buNone/>
            </a:pPr>
            <a:r>
              <a:t/>
            </a:r>
            <a:endParaRPr b="0" i="0" sz="13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300"/>
              <a:buFont typeface="Arial"/>
              <a:buNone/>
            </a:pPr>
            <a:r>
              <a:t/>
            </a:r>
            <a:endParaRPr b="0" i="0" sz="13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300"/>
              <a:buFont typeface="Arial"/>
              <a:buNone/>
            </a:pPr>
            <a:r>
              <a:t/>
            </a:r>
            <a:endParaRPr b="0" i="0" sz="1300" u="none" cap="none" strike="noStrike">
              <a:solidFill>
                <a:srgbClr val="000000"/>
              </a:solidFill>
              <a:latin typeface="Calibri"/>
              <a:ea typeface="Calibri"/>
              <a:cs typeface="Calibri"/>
              <a:sym typeface="Calibri"/>
            </a:endParaRPr>
          </a:p>
        </p:txBody>
      </p:sp>
      <p:pic>
        <p:nvPicPr>
          <p:cNvPr id="1457" name="Google Shape;1457;p218"/>
          <p:cNvPicPr preferRelativeResize="0"/>
          <p:nvPr/>
        </p:nvPicPr>
        <p:blipFill rotWithShape="1">
          <a:blip r:embed="rId3">
            <a:alphaModFix/>
          </a:blip>
          <a:srcRect b="0" l="0" r="0" t="0"/>
          <a:stretch/>
        </p:blipFill>
        <p:spPr>
          <a:xfrm>
            <a:off x="7052426" y="2678600"/>
            <a:ext cx="1880950" cy="1964291"/>
          </a:xfrm>
          <a:prstGeom prst="rect">
            <a:avLst/>
          </a:prstGeom>
          <a:noFill/>
          <a:ln>
            <a:noFill/>
          </a:ln>
        </p:spPr>
      </p:pic>
      <p:sp>
        <p:nvSpPr>
          <p:cNvPr id="1458" name="Google Shape;1458;p218"/>
          <p:cNvSpPr/>
          <p:nvPr/>
        </p:nvSpPr>
        <p:spPr>
          <a:xfrm>
            <a:off x="605900" y="2238073"/>
            <a:ext cx="6636000" cy="2799300"/>
          </a:xfrm>
          <a:prstGeom prst="rect">
            <a:avLst/>
          </a:prstGeom>
          <a:noFill/>
          <a:ln>
            <a:noFill/>
          </a:ln>
        </p:spPr>
        <p:txBody>
          <a:bodyPr anchorCtr="0" anchor="t" bIns="34200" lIns="68400" spcFirstLastPara="1" rIns="68400" wrap="square" tIns="34200">
            <a:noAutofit/>
          </a:bodyPr>
          <a:lstStyle/>
          <a:p>
            <a:pPr indent="0" lvl="0" marL="133350" marR="0" rtl="0" algn="l">
              <a:lnSpc>
                <a:spcPct val="120000"/>
              </a:lnSpc>
              <a:spcBef>
                <a:spcPts val="0"/>
              </a:spcBef>
              <a:spcAft>
                <a:spcPts val="0"/>
              </a:spcAft>
              <a:buNone/>
            </a:pPr>
            <a:r>
              <a:rPr b="1" i="0" lang="en-GB" sz="1400" u="none" cap="none" strike="noStrike">
                <a:solidFill>
                  <a:schemeClr val="dk1"/>
                </a:solidFill>
                <a:latin typeface="Calibri"/>
                <a:ea typeface="Calibri"/>
                <a:cs typeface="Calibri"/>
                <a:sym typeface="Calibri"/>
              </a:rPr>
              <a:t>1. </a:t>
            </a:r>
            <a:r>
              <a:rPr b="1" i="0" lang="en-GB" sz="1400" u="none" cap="none" strike="noStrike">
                <a:solidFill>
                  <a:srgbClr val="1F8787"/>
                </a:solidFill>
                <a:latin typeface="Calibri"/>
                <a:ea typeface="Calibri"/>
                <a:cs typeface="Calibri"/>
                <a:sym typeface="Calibri"/>
              </a:rPr>
              <a:t> Sample acquisition </a:t>
            </a:r>
            <a:r>
              <a:rPr b="1" i="0" lang="en-GB" sz="1400" u="none" cap="none" strike="noStrike">
                <a:solidFill>
                  <a:schemeClr val="accent1"/>
                </a:solidFill>
                <a:latin typeface="Calibri"/>
                <a:ea typeface="Calibri"/>
                <a:cs typeface="Calibri"/>
                <a:sym typeface="Calibri"/>
              </a:rPr>
              <a:t> </a:t>
            </a:r>
            <a:r>
              <a:rPr lang="en-GB">
                <a:solidFill>
                  <a:schemeClr val="dk1"/>
                </a:solidFill>
                <a:latin typeface="Calibri"/>
                <a:ea typeface="Calibri"/>
                <a:cs typeface="Calibri"/>
                <a:sym typeface="Calibri"/>
              </a:rPr>
              <a:t>→</a:t>
            </a:r>
            <a:r>
              <a:rPr b="0" i="0" lang="en-GB" sz="1400" u="none" cap="none" strike="noStrike">
                <a:solidFill>
                  <a:schemeClr val="dk1"/>
                </a:solidFill>
                <a:latin typeface="Calibri"/>
                <a:ea typeface="Calibri"/>
                <a:cs typeface="Calibri"/>
                <a:sym typeface="Calibri"/>
              </a:rPr>
              <a:t> raw data: </a:t>
            </a:r>
            <a:endParaRPr b="0" i="0" sz="1400" u="none" cap="none" strike="noStrike">
              <a:solidFill>
                <a:schemeClr val="dk1"/>
              </a:solidFill>
              <a:latin typeface="Calibri"/>
              <a:ea typeface="Calibri"/>
              <a:cs typeface="Calibri"/>
              <a:sym typeface="Calibri"/>
            </a:endParaRPr>
          </a:p>
          <a:p>
            <a:pPr indent="0" lvl="0" marL="133350" marR="0" rtl="0" algn="l">
              <a:lnSpc>
                <a:spcPct val="120000"/>
              </a:lnSpc>
              <a:spcBef>
                <a:spcPts val="0"/>
              </a:spcBef>
              <a:spcAft>
                <a:spcPts val="0"/>
              </a:spcAft>
              <a:buNone/>
            </a:pPr>
            <a:r>
              <a:rPr b="0" i="0" lang="en-GB" sz="1400" u="none" cap="none" strike="noStrike">
                <a:solidFill>
                  <a:schemeClr val="dk1"/>
                </a:solidFill>
                <a:latin typeface="Calibri"/>
                <a:ea typeface="Calibri"/>
                <a:cs typeface="Calibri"/>
                <a:sym typeface="Calibri"/>
              </a:rPr>
              <a:t>     sample preparation, experimental settings / parameters, raw data acquisition</a:t>
            </a:r>
            <a:endParaRPr/>
          </a:p>
          <a:p>
            <a:pPr indent="0" lvl="0" marL="133350" rtl="0" algn="l">
              <a:lnSpc>
                <a:spcPct val="120000"/>
              </a:lnSpc>
              <a:spcBef>
                <a:spcPts val="0"/>
              </a:spcBef>
              <a:spcAft>
                <a:spcPts val="0"/>
              </a:spcAft>
              <a:buClr>
                <a:schemeClr val="dk1"/>
              </a:buClr>
              <a:buFont typeface="Arial"/>
              <a:buNone/>
            </a:pPr>
            <a:r>
              <a:rPr b="1" lang="en-GB">
                <a:solidFill>
                  <a:schemeClr val="dk1"/>
                </a:solidFill>
                <a:latin typeface="Calibri"/>
                <a:ea typeface="Calibri"/>
                <a:cs typeface="Calibri"/>
                <a:sym typeface="Calibri"/>
              </a:rPr>
              <a:t>2. </a:t>
            </a:r>
            <a:r>
              <a:rPr lang="en-GB">
                <a:solidFill>
                  <a:schemeClr val="dk1"/>
                </a:solidFill>
                <a:latin typeface="Calibri"/>
                <a:ea typeface="Calibri"/>
                <a:cs typeface="Calibri"/>
                <a:sym typeface="Calibri"/>
              </a:rPr>
              <a:t>Data </a:t>
            </a:r>
            <a:r>
              <a:rPr b="1" lang="en-GB">
                <a:solidFill>
                  <a:srgbClr val="1F8787"/>
                </a:solidFill>
                <a:latin typeface="Calibri"/>
                <a:ea typeface="Calibri"/>
                <a:cs typeface="Calibri"/>
                <a:sym typeface="Calibri"/>
              </a:rPr>
              <a:t>quality control</a:t>
            </a:r>
            <a:r>
              <a:rPr lang="en-GB">
                <a:solidFill>
                  <a:srgbClr val="1F8787"/>
                </a:solidFill>
                <a:latin typeface="Calibri"/>
                <a:ea typeface="Calibri"/>
                <a:cs typeface="Calibri"/>
                <a:sym typeface="Calibri"/>
              </a:rPr>
              <a:t>:</a:t>
            </a:r>
            <a:r>
              <a:rPr lang="en-GB">
                <a:solidFill>
                  <a:schemeClr val="dk1"/>
                </a:solidFill>
                <a:latin typeface="Calibri"/>
                <a:ea typeface="Calibri"/>
                <a:cs typeface="Calibri"/>
                <a:sym typeface="Calibri"/>
              </a:rPr>
              <a:t> checking and updating of collected data</a:t>
            </a:r>
            <a:endParaRPr>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lang="en-GB">
                <a:solidFill>
                  <a:schemeClr val="dk1"/>
                </a:solidFill>
                <a:latin typeface="Calibri"/>
                <a:ea typeface="Calibri"/>
                <a:cs typeface="Calibri"/>
                <a:sym typeface="Calibri"/>
              </a:rPr>
              <a:t>     documentation of QC procedures</a:t>
            </a:r>
            <a:endParaRPr>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b="1" lang="en-GB">
                <a:solidFill>
                  <a:schemeClr val="dk1"/>
                </a:solidFill>
                <a:latin typeface="Calibri"/>
                <a:ea typeface="Calibri"/>
                <a:cs typeface="Calibri"/>
                <a:sym typeface="Calibri"/>
              </a:rPr>
              <a:t>3. </a:t>
            </a:r>
            <a:r>
              <a:rPr lang="en-GB">
                <a:solidFill>
                  <a:schemeClr val="dk1"/>
                </a:solidFill>
                <a:latin typeface="Calibri"/>
                <a:ea typeface="Calibri"/>
                <a:cs typeface="Calibri"/>
                <a:sym typeface="Calibri"/>
              </a:rPr>
              <a:t>Data </a:t>
            </a:r>
            <a:r>
              <a:rPr b="1" lang="en-GB">
                <a:solidFill>
                  <a:srgbClr val="1F8787"/>
                </a:solidFill>
                <a:latin typeface="Calibri"/>
                <a:ea typeface="Calibri"/>
                <a:cs typeface="Calibri"/>
                <a:sym typeface="Calibri"/>
              </a:rPr>
              <a:t>processing</a:t>
            </a:r>
            <a:r>
              <a:rPr lang="en-GB">
                <a:solidFill>
                  <a:schemeClr val="dk1"/>
                </a:solidFill>
                <a:latin typeface="Calibri"/>
                <a:ea typeface="Calibri"/>
                <a:cs typeface="Calibri"/>
                <a:sym typeface="Calibri"/>
              </a:rPr>
              <a:t> &amp; </a:t>
            </a:r>
            <a:r>
              <a:rPr b="1" lang="en-GB">
                <a:solidFill>
                  <a:srgbClr val="1F8787"/>
                </a:solidFill>
                <a:latin typeface="Calibri"/>
                <a:ea typeface="Calibri"/>
                <a:cs typeface="Calibri"/>
                <a:sym typeface="Calibri"/>
              </a:rPr>
              <a:t>analysis</a:t>
            </a:r>
            <a:r>
              <a:rPr lang="en-GB">
                <a:solidFill>
                  <a:schemeClr val="dk1"/>
                </a:solidFill>
                <a:latin typeface="Calibri"/>
                <a:ea typeface="Calibri"/>
                <a:cs typeface="Calibri"/>
                <a:sym typeface="Calibri"/>
              </a:rPr>
              <a:t>: guided by scientific question</a:t>
            </a:r>
            <a:endParaRPr>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lang="en-GB">
                <a:solidFill>
                  <a:schemeClr val="dk1"/>
                </a:solidFill>
                <a:latin typeface="Calibri"/>
                <a:ea typeface="Calibri"/>
                <a:cs typeface="Calibri"/>
                <a:sym typeface="Calibri"/>
              </a:rPr>
              <a:t>     documentation of processing steps, analysis methodology</a:t>
            </a:r>
            <a:endParaRPr>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b="1" lang="en-GB">
                <a:solidFill>
                  <a:schemeClr val="dk1"/>
                </a:solidFill>
                <a:latin typeface="Calibri"/>
                <a:ea typeface="Calibri"/>
                <a:cs typeface="Calibri"/>
                <a:sym typeface="Calibri"/>
              </a:rPr>
              <a:t>4. </a:t>
            </a:r>
            <a:r>
              <a:rPr b="1" lang="en-GB">
                <a:solidFill>
                  <a:srgbClr val="1F8787"/>
                </a:solidFill>
                <a:latin typeface="Calibri"/>
                <a:ea typeface="Calibri"/>
                <a:cs typeface="Calibri"/>
                <a:sym typeface="Calibri"/>
              </a:rPr>
              <a:t>Archiving</a:t>
            </a:r>
            <a:r>
              <a:rPr lang="en-GB">
                <a:solidFill>
                  <a:srgbClr val="1F8787"/>
                </a:solidFill>
                <a:latin typeface="Calibri"/>
                <a:ea typeface="Calibri"/>
                <a:cs typeface="Calibri"/>
                <a:sym typeface="Calibri"/>
              </a:rPr>
              <a:t> </a:t>
            </a:r>
            <a:r>
              <a:rPr lang="en-GB">
                <a:solidFill>
                  <a:schemeClr val="dk1"/>
                </a:solidFill>
                <a:latin typeface="Calibri"/>
                <a:ea typeface="Calibri"/>
                <a:cs typeface="Calibri"/>
                <a:sym typeface="Calibri"/>
              </a:rPr>
              <a:t>&amp; </a:t>
            </a:r>
            <a:r>
              <a:rPr b="1" lang="en-GB">
                <a:solidFill>
                  <a:srgbClr val="1F8787"/>
                </a:solidFill>
                <a:latin typeface="Calibri"/>
                <a:ea typeface="Calibri"/>
                <a:cs typeface="Calibri"/>
                <a:sym typeface="Calibri"/>
              </a:rPr>
              <a:t>publication</a:t>
            </a:r>
            <a:r>
              <a:rPr lang="en-GB">
                <a:solidFill>
                  <a:schemeClr val="dk1"/>
                </a:solidFill>
                <a:latin typeface="Calibri"/>
                <a:ea typeface="Calibri"/>
                <a:cs typeface="Calibri"/>
                <a:sym typeface="Calibri"/>
              </a:rPr>
              <a:t>: data are placed in an online catalogue</a:t>
            </a:r>
            <a:endParaRPr>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lang="en-GB">
                <a:solidFill>
                  <a:schemeClr val="dk1"/>
                </a:solidFill>
                <a:latin typeface="Calibri"/>
                <a:ea typeface="Calibri"/>
                <a:cs typeface="Calibri"/>
                <a:sym typeface="Calibri"/>
              </a:rPr>
              <a:t>     discovery metadata, provenance metadata, provenance files, references and links</a:t>
            </a:r>
            <a:endParaRPr b="1">
              <a:solidFill>
                <a:schemeClr val="dk1"/>
              </a:solidFill>
              <a:latin typeface="Calibri"/>
              <a:ea typeface="Calibri"/>
              <a:cs typeface="Calibri"/>
              <a:sym typeface="Calibri"/>
            </a:endParaRPr>
          </a:p>
          <a:p>
            <a:pPr indent="0" lvl="0" marL="133350" rtl="0" algn="l">
              <a:lnSpc>
                <a:spcPct val="120000"/>
              </a:lnSpc>
              <a:spcBef>
                <a:spcPts val="0"/>
              </a:spcBef>
              <a:spcAft>
                <a:spcPts val="0"/>
              </a:spcAft>
              <a:buClr>
                <a:schemeClr val="dk1"/>
              </a:buClr>
              <a:buFont typeface="Arial"/>
              <a:buNone/>
            </a:pPr>
            <a:r>
              <a:rPr b="1" lang="en-GB">
                <a:solidFill>
                  <a:schemeClr val="dk1"/>
                </a:solidFill>
                <a:latin typeface="Calibri"/>
                <a:ea typeface="Calibri"/>
                <a:cs typeface="Calibri"/>
                <a:sym typeface="Calibri"/>
              </a:rPr>
              <a:t>5. </a:t>
            </a:r>
            <a:r>
              <a:rPr lang="en-GB">
                <a:solidFill>
                  <a:schemeClr val="dk1"/>
                </a:solidFill>
                <a:latin typeface="Calibri"/>
                <a:ea typeface="Calibri"/>
                <a:cs typeface="Calibri"/>
                <a:sym typeface="Calibri"/>
              </a:rPr>
              <a:t>Data </a:t>
            </a:r>
            <a:r>
              <a:rPr b="1" lang="en-GB">
                <a:solidFill>
                  <a:srgbClr val="1F8787"/>
                </a:solidFill>
                <a:latin typeface="Calibri"/>
                <a:ea typeface="Calibri"/>
                <a:cs typeface="Calibri"/>
                <a:sym typeface="Calibri"/>
              </a:rPr>
              <a:t>dissemination</a:t>
            </a:r>
            <a:r>
              <a:rPr lang="en-GB">
                <a:solidFill>
                  <a:schemeClr val="dk1"/>
                </a:solidFill>
                <a:latin typeface="Calibri"/>
                <a:ea typeface="Calibri"/>
                <a:cs typeface="Calibri"/>
                <a:sym typeface="Calibri"/>
              </a:rPr>
              <a:t> / </a:t>
            </a:r>
            <a:r>
              <a:rPr b="1" lang="en-GB">
                <a:solidFill>
                  <a:srgbClr val="1F8787"/>
                </a:solidFill>
                <a:latin typeface="Calibri"/>
                <a:ea typeface="Calibri"/>
                <a:cs typeface="Calibri"/>
                <a:sym typeface="Calibri"/>
              </a:rPr>
              <a:t>integration</a:t>
            </a:r>
            <a:r>
              <a:rPr lang="en-GB">
                <a:solidFill>
                  <a:schemeClr val="dk1"/>
                </a:solidFill>
                <a:latin typeface="Calibri"/>
                <a:ea typeface="Calibri"/>
                <a:cs typeface="Calibri"/>
                <a:sym typeface="Calibri"/>
              </a:rPr>
              <a:t>: adding data to well known portals, brokers</a:t>
            </a:r>
            <a:endParaRPr b="1">
              <a:solidFill>
                <a:schemeClr val="dk1"/>
              </a:solidFill>
              <a:latin typeface="Calibri"/>
              <a:ea typeface="Calibri"/>
              <a:cs typeface="Calibri"/>
              <a:sym typeface="Calibri"/>
            </a:endParaRPr>
          </a:p>
          <a:p>
            <a:pPr indent="0" lvl="0" marL="133350" marR="0" rtl="0" algn="l">
              <a:lnSpc>
                <a:spcPct val="120000"/>
              </a:lnSpc>
              <a:spcBef>
                <a:spcPts val="0"/>
              </a:spcBef>
              <a:spcAft>
                <a:spcPts val="0"/>
              </a:spcAft>
              <a:buNone/>
            </a:pPr>
            <a:r>
              <a:rPr b="1" i="0" lang="en-GB" sz="1400" u="none" cap="none" strike="noStrike">
                <a:solidFill>
                  <a:schemeClr val="dk1"/>
                </a:solidFill>
                <a:latin typeface="Calibri"/>
                <a:ea typeface="Calibri"/>
                <a:cs typeface="Calibri"/>
                <a:sym typeface="Calibri"/>
              </a:rPr>
              <a:t>6</a:t>
            </a:r>
            <a:r>
              <a:rPr b="0" i="0" lang="en-GB" sz="1400" u="none" cap="none" strike="noStrike">
                <a:solidFill>
                  <a:schemeClr val="dk1"/>
                </a:solidFill>
                <a:latin typeface="Calibri"/>
                <a:ea typeface="Calibri"/>
                <a:cs typeface="Calibri"/>
                <a:sym typeface="Calibri"/>
              </a:rPr>
              <a:t>. Data </a:t>
            </a:r>
            <a:r>
              <a:rPr b="1" i="0" lang="en-GB" sz="1400" u="none" cap="none" strike="noStrike">
                <a:solidFill>
                  <a:srgbClr val="1F8787"/>
                </a:solidFill>
                <a:latin typeface="Calibri"/>
                <a:ea typeface="Calibri"/>
                <a:cs typeface="Calibri"/>
                <a:sym typeface="Calibri"/>
              </a:rPr>
              <a:t>reuse</a:t>
            </a:r>
            <a:r>
              <a:rPr b="0" i="0" lang="en-GB" sz="1400" u="none" cap="none" strike="noStrike">
                <a:solidFill>
                  <a:schemeClr val="dk1"/>
                </a:solidFill>
                <a:latin typeface="Calibri"/>
                <a:ea typeface="Calibri"/>
                <a:cs typeface="Calibri"/>
                <a:sym typeface="Calibri"/>
              </a:rPr>
              <a:t>: </a:t>
            </a:r>
            <a:r>
              <a:rPr lang="en-GB">
                <a:solidFill>
                  <a:schemeClr val="dk1"/>
                </a:solidFill>
                <a:latin typeface="Calibri"/>
                <a:ea typeface="Calibri"/>
                <a:cs typeface="Calibri"/>
                <a:sym typeface="Calibri"/>
              </a:rPr>
              <a:t>only possible with sufficient provenance information!</a:t>
            </a:r>
            <a:endParaRPr b="0" i="0" sz="14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457200" marR="0" rtl="0" algn="l">
              <a:lnSpc>
                <a:spcPct val="12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459" name="Google Shape;1459;p218"/>
          <p:cNvPicPr preferRelativeResize="0"/>
          <p:nvPr/>
        </p:nvPicPr>
        <p:blipFill rotWithShape="1">
          <a:blip r:embed="rId4">
            <a:alphaModFix/>
          </a:blip>
          <a:srcRect b="0" l="0" r="0" t="0"/>
          <a:stretch/>
        </p:blipFill>
        <p:spPr>
          <a:xfrm>
            <a:off x="5938875" y="44050"/>
            <a:ext cx="2994500" cy="24408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463" name="Shape 1463"/>
        <p:cNvGrpSpPr/>
        <p:nvPr/>
      </p:nvGrpSpPr>
      <p:grpSpPr>
        <a:xfrm>
          <a:off x="0" y="0"/>
          <a:ext cx="0" cy="0"/>
          <a:chOff x="0" y="0"/>
          <a:chExt cx="0" cy="0"/>
        </a:xfrm>
      </p:grpSpPr>
      <p:sp>
        <p:nvSpPr>
          <p:cNvPr id="1464" name="Google Shape;1464;p219"/>
          <p:cNvSpPr txBox="1"/>
          <p:nvPr>
            <p:ph idx="1" type="body"/>
          </p:nvPr>
        </p:nvSpPr>
        <p:spPr>
          <a:xfrm>
            <a:off x="431801" y="778850"/>
            <a:ext cx="6502500" cy="545100"/>
          </a:xfrm>
          <a:prstGeom prst="rect">
            <a:avLst/>
          </a:prstGeom>
        </p:spPr>
        <p:txBody>
          <a:bodyPr anchorCtr="0" anchor="t" bIns="0" lIns="0" spcFirstLastPara="1" rIns="0" wrap="square" tIns="0">
            <a:noAutofit/>
          </a:bodyPr>
          <a:lstStyle/>
          <a:p>
            <a:pPr indent="0" lvl="0" marL="0" rtl="0" algn="l">
              <a:lnSpc>
                <a:spcPct val="85000"/>
              </a:lnSpc>
              <a:spcBef>
                <a:spcPts val="0"/>
              </a:spcBef>
              <a:spcAft>
                <a:spcPts val="0"/>
              </a:spcAft>
              <a:buNone/>
            </a:pPr>
            <a:r>
              <a:rPr lang="en-GB" sz="3000"/>
              <a:t>Breakout Room: FAIR Reflection</a:t>
            </a:r>
            <a:endParaRPr sz="3000">
              <a:solidFill>
                <a:schemeClr val="dk1"/>
              </a:solidFill>
            </a:endParaRPr>
          </a:p>
        </p:txBody>
      </p:sp>
      <p:pic>
        <p:nvPicPr>
          <p:cNvPr id="1465" name="Google Shape;1465;p219"/>
          <p:cNvPicPr preferRelativeResize="0"/>
          <p:nvPr>
            <p:ph idx="2" type="pic"/>
          </p:nvPr>
        </p:nvPicPr>
        <p:blipFill rotWithShape="1">
          <a:blip r:embed="rId3">
            <a:alphaModFix/>
          </a:blip>
          <a:srcRect b="0" l="4401" r="3313" t="0"/>
          <a:stretch/>
        </p:blipFill>
        <p:spPr>
          <a:xfrm>
            <a:off x="4228225" y="2175050"/>
            <a:ext cx="4567574" cy="2474651"/>
          </a:xfrm>
          <a:prstGeom prst="rect">
            <a:avLst/>
          </a:prstGeom>
        </p:spPr>
      </p:pic>
      <p:sp>
        <p:nvSpPr>
          <p:cNvPr id="1466" name="Google Shape;1466;p219"/>
          <p:cNvSpPr txBox="1"/>
          <p:nvPr>
            <p:ph idx="3" type="body"/>
          </p:nvPr>
        </p:nvSpPr>
        <p:spPr>
          <a:xfrm>
            <a:off x="196625" y="1400150"/>
            <a:ext cx="8947500" cy="301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i="1" lang="en-GB" sz="2100"/>
              <a:t>What part of your research lifecycle/outputs can be made open? </a:t>
            </a:r>
            <a:endParaRPr i="1" sz="2100"/>
          </a:p>
          <a:p>
            <a:pPr indent="0" lvl="0" marL="0" rtl="0" algn="l">
              <a:spcBef>
                <a:spcPts val="800"/>
              </a:spcBef>
              <a:spcAft>
                <a:spcPts val="0"/>
              </a:spcAft>
              <a:buNone/>
            </a:pPr>
            <a:r>
              <a:rPr i="1" lang="en-GB" sz="2100"/>
              <a:t>What you will have to do in your project to maintain "this" aspect of FAIR.</a:t>
            </a:r>
            <a:endParaRPr i="1" sz="2100"/>
          </a:p>
          <a:p>
            <a:pPr indent="0" lvl="0" marL="0" rtl="0" algn="l">
              <a:spcBef>
                <a:spcPts val="800"/>
              </a:spcBef>
              <a:spcAft>
                <a:spcPts val="0"/>
              </a:spcAft>
              <a:buClr>
                <a:schemeClr val="hlink"/>
              </a:buClr>
              <a:buSzPts val="1100"/>
              <a:buFont typeface="Arial"/>
              <a:buNone/>
            </a:pPr>
            <a:r>
              <a:t/>
            </a:r>
            <a:endParaRPr i="1" sz="1000"/>
          </a:p>
          <a:p>
            <a:pPr indent="-355600" lvl="0" marL="457200" rtl="0" algn="l">
              <a:lnSpc>
                <a:spcPct val="150000"/>
              </a:lnSpc>
              <a:spcBef>
                <a:spcPts val="800"/>
              </a:spcBef>
              <a:spcAft>
                <a:spcPts val="0"/>
              </a:spcAft>
              <a:buSzPts val="2000"/>
              <a:buChar char="–"/>
            </a:pPr>
            <a:r>
              <a:rPr lang="en-GB" sz="2000"/>
              <a:t>Room 1: Findable</a:t>
            </a:r>
            <a:endParaRPr sz="2000"/>
          </a:p>
          <a:p>
            <a:pPr indent="-355600" lvl="0" marL="457200" rtl="0" algn="l">
              <a:lnSpc>
                <a:spcPct val="150000"/>
              </a:lnSpc>
              <a:spcBef>
                <a:spcPts val="0"/>
              </a:spcBef>
              <a:spcAft>
                <a:spcPts val="0"/>
              </a:spcAft>
              <a:buSzPts val="2000"/>
              <a:buChar char="–"/>
            </a:pPr>
            <a:r>
              <a:rPr lang="en-GB" sz="2000"/>
              <a:t>Room 2: Accessible</a:t>
            </a:r>
            <a:endParaRPr sz="2000"/>
          </a:p>
          <a:p>
            <a:pPr indent="-355600" lvl="0" marL="457200" rtl="0" algn="l">
              <a:lnSpc>
                <a:spcPct val="150000"/>
              </a:lnSpc>
              <a:spcBef>
                <a:spcPts val="0"/>
              </a:spcBef>
              <a:spcAft>
                <a:spcPts val="0"/>
              </a:spcAft>
              <a:buSzPts val="2000"/>
              <a:buChar char="–"/>
            </a:pPr>
            <a:r>
              <a:rPr lang="en-GB" sz="2000"/>
              <a:t>Room 3: Interoperable</a:t>
            </a:r>
            <a:endParaRPr sz="2000"/>
          </a:p>
          <a:p>
            <a:pPr indent="-355600" lvl="0" marL="457200" rtl="0" algn="l">
              <a:lnSpc>
                <a:spcPct val="150000"/>
              </a:lnSpc>
              <a:spcBef>
                <a:spcPts val="0"/>
              </a:spcBef>
              <a:spcAft>
                <a:spcPts val="0"/>
              </a:spcAft>
              <a:buSzPts val="2000"/>
              <a:buChar char="–"/>
            </a:pPr>
            <a:r>
              <a:rPr lang="en-GB" sz="2000"/>
              <a:t>Room 4: Reusable</a:t>
            </a:r>
            <a:endParaRPr sz="20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471" name="Shape 1471"/>
        <p:cNvGrpSpPr/>
        <p:nvPr/>
      </p:nvGrpSpPr>
      <p:grpSpPr>
        <a:xfrm>
          <a:off x="0" y="0"/>
          <a:ext cx="0" cy="0"/>
          <a:chOff x="0" y="0"/>
          <a:chExt cx="0" cy="0"/>
        </a:xfrm>
      </p:grpSpPr>
      <p:sp>
        <p:nvSpPr>
          <p:cNvPr id="1472" name="Google Shape;1472;p220"/>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lang="en-GB" sz="2800">
                <a:solidFill>
                  <a:schemeClr val="lt1"/>
                </a:solidFill>
              </a:rPr>
              <a:t>Reproducible research doesn’t always mean open</a:t>
            </a:r>
            <a:endParaRPr sz="2800">
              <a:solidFill>
                <a:schemeClr val="lt1"/>
              </a:solidFill>
            </a:endParaRPr>
          </a:p>
        </p:txBody>
      </p:sp>
      <p:sp>
        <p:nvSpPr>
          <p:cNvPr id="1473" name="Google Shape;1473;p220"/>
          <p:cNvSpPr/>
          <p:nvPr/>
        </p:nvSpPr>
        <p:spPr>
          <a:xfrm>
            <a:off x="439950" y="1223649"/>
            <a:ext cx="8531700" cy="3423300"/>
          </a:xfrm>
          <a:prstGeom prst="rect">
            <a:avLst/>
          </a:prstGeom>
          <a:noFill/>
          <a:ln>
            <a:noFill/>
          </a:ln>
        </p:spPr>
        <p:txBody>
          <a:bodyPr anchorCtr="0" anchor="t" bIns="45700" lIns="91425" spcFirstLastPara="1" rIns="91425" wrap="square" tIns="45700">
            <a:noAutofit/>
          </a:bodyPr>
          <a:lstStyle/>
          <a:p>
            <a:pPr indent="-336550" lvl="0" marL="457200" marR="0" rtl="0" algn="l">
              <a:lnSpc>
                <a:spcPct val="15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Reproducibility can be facilitated by open, but </a:t>
            </a:r>
            <a:r>
              <a:rPr lang="en-GB" sz="2000">
                <a:solidFill>
                  <a:srgbClr val="2D9586"/>
                </a:solidFill>
                <a:latin typeface="Arial"/>
                <a:ea typeface="Arial"/>
                <a:cs typeface="Arial"/>
                <a:sym typeface="Arial"/>
              </a:rPr>
              <a:t>open is a choice</a:t>
            </a:r>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latin typeface="Arial"/>
                <a:ea typeface="Arial"/>
                <a:cs typeface="Arial"/>
                <a:sym typeface="Arial"/>
              </a:rPr>
              <a:t>Reproducibility needs to be considered at all stages</a:t>
            </a:r>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rPr>
              <a:t>As open as possible, </a:t>
            </a:r>
            <a:r>
              <a:rPr lang="en-GB" sz="2000">
                <a:solidFill>
                  <a:srgbClr val="2D9586"/>
                </a:solidFill>
              </a:rPr>
              <a:t>as closed as necessary</a:t>
            </a:r>
            <a:endParaRPr sz="2000">
              <a:solidFill>
                <a:srgbClr val="2D9586"/>
              </a:solidFill>
            </a:endParaRPr>
          </a:p>
          <a:p>
            <a:pPr indent="-336550" lvl="1" marL="914400" marR="0" rtl="0" algn="l">
              <a:lnSpc>
                <a:spcPct val="150000"/>
              </a:lnSpc>
              <a:spcBef>
                <a:spcPts val="1000"/>
              </a:spcBef>
              <a:spcAft>
                <a:spcPts val="0"/>
              </a:spcAft>
              <a:buClr>
                <a:schemeClr val="lt1"/>
              </a:buClr>
              <a:buSzPts val="1700"/>
              <a:buFont typeface="Arial"/>
              <a:buChar char="-"/>
            </a:pPr>
            <a:r>
              <a:rPr lang="en-GB" sz="2000">
                <a:solidFill>
                  <a:schemeClr val="lt1"/>
                </a:solidFill>
              </a:rPr>
              <a:t>O</a:t>
            </a:r>
            <a:r>
              <a:rPr b="0" i="0" lang="en-GB" sz="2000" u="none" cap="none" strike="noStrike">
                <a:solidFill>
                  <a:schemeClr val="lt1"/>
                </a:solidFill>
                <a:latin typeface="Arial"/>
                <a:ea typeface="Arial"/>
                <a:cs typeface="Arial"/>
                <a:sym typeface="Arial"/>
              </a:rPr>
              <a:t>pen principles should be applied when you can</a:t>
            </a:r>
            <a:endParaRPr/>
          </a:p>
          <a:p>
            <a:pPr indent="-336550" lvl="1" marL="914400" marR="0" rtl="0" algn="l">
              <a:lnSpc>
                <a:spcPct val="150000"/>
              </a:lnSpc>
              <a:spcBef>
                <a:spcPts val="1000"/>
              </a:spcBef>
              <a:spcAft>
                <a:spcPts val="0"/>
              </a:spcAft>
              <a:buClr>
                <a:schemeClr val="lt1"/>
              </a:buClr>
              <a:buSzPts val="1700"/>
              <a:buFont typeface="Arial"/>
              <a:buChar char="-"/>
            </a:pPr>
            <a:r>
              <a:rPr b="0" i="0" lang="en-GB" sz="2000" u="none" cap="none" strike="noStrike">
                <a:solidFill>
                  <a:schemeClr val="lt1"/>
                </a:solidFill>
                <a:latin typeface="Arial"/>
                <a:ea typeface="Arial"/>
                <a:cs typeface="Arial"/>
                <a:sym typeface="Arial"/>
              </a:rPr>
              <a:t>NEVER for private, confidential or sensitive data</a:t>
            </a:r>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latin typeface="Arial"/>
                <a:ea typeface="Arial"/>
                <a:cs typeface="Arial"/>
                <a:sym typeface="Arial"/>
              </a:rPr>
              <a:t>Always apply FAIR (</a:t>
            </a:r>
            <a:r>
              <a:rPr b="1" lang="en-GB" sz="2000">
                <a:solidFill>
                  <a:schemeClr val="lt1"/>
                </a:solidFill>
                <a:latin typeface="Arial"/>
                <a:ea typeface="Arial"/>
                <a:cs typeface="Arial"/>
                <a:sym typeface="Arial"/>
              </a:rPr>
              <a:t>F</a:t>
            </a:r>
            <a:r>
              <a:rPr lang="en-GB" sz="2000">
                <a:solidFill>
                  <a:schemeClr val="lt1"/>
                </a:solidFill>
                <a:latin typeface="Arial"/>
                <a:ea typeface="Arial"/>
                <a:cs typeface="Arial"/>
                <a:sym typeface="Arial"/>
              </a:rPr>
              <a:t>indable, </a:t>
            </a:r>
            <a:r>
              <a:rPr b="1" lang="en-GB" sz="2000">
                <a:solidFill>
                  <a:schemeClr val="lt1"/>
                </a:solidFill>
                <a:latin typeface="Arial"/>
                <a:ea typeface="Arial"/>
                <a:cs typeface="Arial"/>
                <a:sym typeface="Arial"/>
              </a:rPr>
              <a:t>A</a:t>
            </a:r>
            <a:r>
              <a:rPr lang="en-GB" sz="2000">
                <a:solidFill>
                  <a:schemeClr val="lt1"/>
                </a:solidFill>
                <a:latin typeface="Arial"/>
                <a:ea typeface="Arial"/>
                <a:cs typeface="Arial"/>
                <a:sym typeface="Arial"/>
              </a:rPr>
              <a:t>ccessible, </a:t>
            </a:r>
            <a:r>
              <a:rPr b="1" lang="en-GB" sz="2000">
                <a:solidFill>
                  <a:schemeClr val="lt1"/>
                </a:solidFill>
                <a:latin typeface="Arial"/>
                <a:ea typeface="Arial"/>
                <a:cs typeface="Arial"/>
                <a:sym typeface="Arial"/>
              </a:rPr>
              <a:t>I</a:t>
            </a:r>
            <a:r>
              <a:rPr lang="en-GB" sz="2000">
                <a:solidFill>
                  <a:schemeClr val="lt1"/>
                </a:solidFill>
                <a:latin typeface="Arial"/>
                <a:ea typeface="Arial"/>
                <a:cs typeface="Arial"/>
                <a:sym typeface="Arial"/>
              </a:rPr>
              <a:t>nteroperable, </a:t>
            </a:r>
            <a:r>
              <a:rPr b="1" lang="en-GB" sz="2000">
                <a:solidFill>
                  <a:schemeClr val="lt1"/>
                </a:solidFill>
                <a:latin typeface="Arial"/>
                <a:ea typeface="Arial"/>
                <a:cs typeface="Arial"/>
                <a:sym typeface="Arial"/>
              </a:rPr>
              <a:t>R</a:t>
            </a:r>
            <a:r>
              <a:rPr lang="en-GB" sz="2000">
                <a:solidFill>
                  <a:schemeClr val="lt1"/>
                </a:solidFill>
                <a:latin typeface="Arial"/>
                <a:ea typeface="Arial"/>
                <a:cs typeface="Arial"/>
                <a:sym typeface="Arial"/>
              </a:rPr>
              <a:t>eusable)</a:t>
            </a:r>
            <a:endParaRPr/>
          </a:p>
        </p:txBody>
      </p:sp>
      <p:sp>
        <p:nvSpPr>
          <p:cNvPr id="1474" name="Google Shape;1474;p220"/>
          <p:cNvSpPr txBox="1"/>
          <p:nvPr/>
        </p:nvSpPr>
        <p:spPr>
          <a:xfrm>
            <a:off x="267588" y="4711042"/>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The Turing Way, DOI: </a:t>
            </a:r>
            <a:r>
              <a:rPr lang="en-GB" sz="1200">
                <a:solidFill>
                  <a:schemeClr val="lt1"/>
                </a:solidFill>
              </a:rPr>
              <a:t>10.5281/zenodo.7684733</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221"/>
          <p:cNvSpPr txBox="1"/>
          <p:nvPr>
            <p:ph type="title"/>
          </p:nvPr>
        </p:nvSpPr>
        <p:spPr>
          <a:xfrm>
            <a:off x="311700" y="445025"/>
            <a:ext cx="41361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GB" sz="2700">
                <a:solidFill>
                  <a:srgbClr val="666666"/>
                </a:solidFill>
              </a:rPr>
              <a:t>Reproducibility</a:t>
            </a:r>
            <a:endParaRPr b="1" sz="2700">
              <a:solidFill>
                <a:srgbClr val="666666"/>
              </a:solidFill>
            </a:endParaRPr>
          </a:p>
        </p:txBody>
      </p:sp>
      <p:sp>
        <p:nvSpPr>
          <p:cNvPr id="1480" name="Google Shape;1480;p221"/>
          <p:cNvSpPr txBox="1"/>
          <p:nvPr>
            <p:ph idx="1" type="body"/>
          </p:nvPr>
        </p:nvSpPr>
        <p:spPr>
          <a:xfrm>
            <a:off x="112800" y="1284725"/>
            <a:ext cx="4335000" cy="2988000"/>
          </a:xfrm>
          <a:prstGeom prst="rect">
            <a:avLst/>
          </a:prstGeom>
        </p:spPr>
        <p:txBody>
          <a:bodyPr anchorCtr="0" anchor="t" bIns="0" lIns="0" spcFirstLastPara="1" rIns="0" wrap="square" tIns="0">
            <a:noAutofit/>
          </a:bodyPr>
          <a:lstStyle/>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code </a:t>
            </a:r>
            <a:r>
              <a:rPr b="1" lang="en-GB" sz="1800">
                <a:solidFill>
                  <a:srgbClr val="666666"/>
                </a:solidFill>
              </a:rPr>
              <a:t>correct</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Can others </a:t>
            </a:r>
            <a:r>
              <a:rPr b="1" lang="en-GB" sz="1800">
                <a:solidFill>
                  <a:srgbClr val="666666"/>
                </a:solidFill>
              </a:rPr>
              <a:t>read and test</a:t>
            </a:r>
            <a:r>
              <a:rPr lang="en-GB" sz="1800">
                <a:solidFill>
                  <a:srgbClr val="666666"/>
                </a:solidFill>
              </a:rPr>
              <a:t> it?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a:t>
            </a:r>
            <a:r>
              <a:rPr b="1" lang="en-GB" sz="1800">
                <a:solidFill>
                  <a:srgbClr val="666666"/>
                </a:solidFill>
              </a:rPr>
              <a:t>workflow robust</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Have I provided </a:t>
            </a:r>
            <a:r>
              <a:rPr b="1" lang="en-GB" sz="1800">
                <a:solidFill>
                  <a:srgbClr val="666666"/>
                </a:solidFill>
              </a:rPr>
              <a:t>guidance</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work </a:t>
            </a:r>
            <a:r>
              <a:rPr b="1" lang="en-GB" sz="1800">
                <a:solidFill>
                  <a:srgbClr val="666666"/>
                </a:solidFill>
              </a:rPr>
              <a:t>citable</a:t>
            </a:r>
            <a:r>
              <a:rPr lang="en-GB" sz="1800">
                <a:solidFill>
                  <a:srgbClr val="666666"/>
                </a:solidFill>
              </a:rPr>
              <a:t>?</a:t>
            </a:r>
            <a:endParaRPr sz="1800">
              <a:solidFill>
                <a:srgbClr val="666666"/>
              </a:solidFill>
            </a:endParaRPr>
          </a:p>
        </p:txBody>
      </p:sp>
      <p:sp>
        <p:nvSpPr>
          <p:cNvPr id="1481" name="Google Shape;1481;p221"/>
          <p:cNvSpPr/>
          <p:nvPr/>
        </p:nvSpPr>
        <p:spPr>
          <a:xfrm>
            <a:off x="4572000" y="0"/>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21"/>
          <p:cNvSpPr txBox="1"/>
          <p:nvPr>
            <p:ph type="title"/>
          </p:nvPr>
        </p:nvSpPr>
        <p:spPr>
          <a:xfrm>
            <a:off x="4936725" y="445025"/>
            <a:ext cx="41361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GB" sz="2700">
                <a:solidFill>
                  <a:srgbClr val="FFFFFF"/>
                </a:solidFill>
              </a:rPr>
              <a:t>Open Source</a:t>
            </a:r>
            <a:endParaRPr b="1" sz="2700">
              <a:solidFill>
                <a:srgbClr val="FFFFFF"/>
              </a:solidFill>
            </a:endParaRPr>
          </a:p>
        </p:txBody>
      </p:sp>
      <p:sp>
        <p:nvSpPr>
          <p:cNvPr id="1483" name="Google Shape;1483;p221"/>
          <p:cNvSpPr txBox="1"/>
          <p:nvPr>
            <p:ph idx="1" type="body"/>
          </p:nvPr>
        </p:nvSpPr>
        <p:spPr>
          <a:xfrm>
            <a:off x="4572150" y="1284725"/>
            <a:ext cx="4572000" cy="2988000"/>
          </a:xfrm>
          <a:prstGeom prst="rect">
            <a:avLst/>
          </a:prstGeom>
        </p:spPr>
        <p:txBody>
          <a:bodyPr anchorCtr="0" anchor="t" bIns="0" lIns="0" spcFirstLastPara="1" rIns="0" wrap="square" tIns="0">
            <a:noAutofit/>
          </a:bodyPr>
          <a:lstStyle/>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code </a:t>
            </a:r>
            <a:r>
              <a:rPr b="1" lang="en-GB" sz="1800">
                <a:solidFill>
                  <a:srgbClr val="FFFFFF"/>
                </a:solidFill>
              </a:rPr>
              <a:t>freely available</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Can others </a:t>
            </a:r>
            <a:r>
              <a:rPr b="1" lang="en-GB" sz="1800">
                <a:solidFill>
                  <a:srgbClr val="FFFFFF"/>
                </a:solidFill>
              </a:rPr>
              <a:t>modify and share</a:t>
            </a:r>
            <a:r>
              <a:rPr lang="en-GB" sz="1800">
                <a:solidFill>
                  <a:srgbClr val="FFFFFF"/>
                </a:solidFill>
              </a:rPr>
              <a:t> it?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a:t>
            </a:r>
            <a:r>
              <a:rPr b="1" lang="en-GB" sz="1800">
                <a:solidFill>
                  <a:srgbClr val="FFFFFF"/>
                </a:solidFill>
              </a:rPr>
              <a:t>workflow reusable</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Have I provided</a:t>
            </a:r>
            <a:r>
              <a:rPr b="1" lang="en-GB" sz="1800">
                <a:solidFill>
                  <a:srgbClr val="FFFFFF"/>
                </a:solidFill>
              </a:rPr>
              <a:t> permission</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work </a:t>
            </a:r>
            <a:r>
              <a:rPr b="1" lang="en-GB" sz="1800">
                <a:solidFill>
                  <a:srgbClr val="FFFFFF"/>
                </a:solidFill>
              </a:rPr>
              <a:t>open for collaboration</a:t>
            </a:r>
            <a:r>
              <a:rPr lang="en-GB" sz="1800">
                <a:solidFill>
                  <a:srgbClr val="FFFFFF"/>
                </a:solidFill>
              </a:rPr>
              <a:t>?</a:t>
            </a:r>
            <a:endParaRPr sz="1800">
              <a:solidFill>
                <a:srgbClr val="FFFFFF"/>
              </a:solidFill>
            </a:endParaRPr>
          </a:p>
        </p:txBody>
      </p:sp>
      <p:sp>
        <p:nvSpPr>
          <p:cNvPr id="1484" name="Google Shape;1484;p221"/>
          <p:cNvSpPr txBox="1"/>
          <p:nvPr/>
        </p:nvSpPr>
        <p:spPr>
          <a:xfrm>
            <a:off x="212250" y="3919575"/>
            <a:ext cx="41361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800">
                <a:solidFill>
                  <a:srgbClr val="666666"/>
                </a:solidFill>
              </a:rPr>
              <a:t>Reproducibility should ensure higher scientific standards allowing others to test and reuse your work ...</a:t>
            </a:r>
            <a:endParaRPr i="1" sz="1800">
              <a:solidFill>
                <a:srgbClr val="666666"/>
              </a:solidFill>
            </a:endParaRPr>
          </a:p>
        </p:txBody>
      </p:sp>
      <p:sp>
        <p:nvSpPr>
          <p:cNvPr id="1485" name="Google Shape;1485;p221"/>
          <p:cNvSpPr txBox="1"/>
          <p:nvPr/>
        </p:nvSpPr>
        <p:spPr>
          <a:xfrm>
            <a:off x="4759500" y="3919575"/>
            <a:ext cx="4197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800">
                <a:solidFill>
                  <a:srgbClr val="FFFFFF"/>
                </a:solidFill>
              </a:rPr>
              <a:t>… and Open Source should allow anyone to reuse, report errors, fix issues, build on and collaborate</a:t>
            </a:r>
            <a:endParaRPr i="1" sz="1800">
              <a:solidFill>
                <a:srgbClr val="FFFFFF"/>
              </a:solidFill>
            </a:endParaRPr>
          </a:p>
        </p:txBody>
      </p:sp>
      <p:sp>
        <p:nvSpPr>
          <p:cNvPr id="1486" name="Google Shape;1486;p221"/>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2"/>
                </a:solidFill>
              </a:rPr>
              <a:t>CC-BY 4.0, The Turing Way, DOI: </a:t>
            </a:r>
            <a:r>
              <a:rPr lang="en-GB" sz="1200">
                <a:solidFill>
                  <a:schemeClr val="lt2"/>
                </a:solidFill>
              </a:rPr>
              <a:t>10.5281/zenodo.7684733</a:t>
            </a:r>
            <a:endParaRPr sz="1200">
              <a:solidFill>
                <a:schemeClr val="lt2"/>
              </a:solidFill>
            </a:endParaRPr>
          </a:p>
          <a:p>
            <a:pPr indent="0" lvl="0" marL="0" rtl="0" algn="r">
              <a:lnSpc>
                <a:spcPct val="135000"/>
              </a:lnSpc>
              <a:spcBef>
                <a:spcPts val="0"/>
              </a:spcBef>
              <a:spcAft>
                <a:spcPts val="0"/>
              </a:spcAft>
              <a:buNone/>
            </a:pPr>
            <a:r>
              <a:t/>
            </a:r>
            <a:endParaRPr sz="1200">
              <a:solidFill>
                <a:schemeClr val="lt2"/>
              </a:solidFill>
              <a:highlight>
                <a:srgbClr val="FFFFFF"/>
              </a:high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491" name="Shape 1491"/>
        <p:cNvGrpSpPr/>
        <p:nvPr/>
      </p:nvGrpSpPr>
      <p:grpSpPr>
        <a:xfrm>
          <a:off x="0" y="0"/>
          <a:ext cx="0" cy="0"/>
          <a:chOff x="0" y="0"/>
          <a:chExt cx="0" cy="0"/>
        </a:xfrm>
      </p:grpSpPr>
      <p:sp>
        <p:nvSpPr>
          <p:cNvPr id="1492" name="Google Shape;1492;p222"/>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lang="en-GB" sz="2800">
                <a:solidFill>
                  <a:schemeClr val="lt1"/>
                </a:solidFill>
              </a:rPr>
              <a:t>FAIR</a:t>
            </a:r>
            <a:r>
              <a:rPr lang="en-GB" sz="2800">
                <a:solidFill>
                  <a:schemeClr val="lt1"/>
                </a:solidFill>
              </a:rPr>
              <a:t> doesn’t need to be open</a:t>
            </a:r>
            <a:endParaRPr sz="2800">
              <a:solidFill>
                <a:schemeClr val="lt1"/>
              </a:solidFill>
            </a:endParaRPr>
          </a:p>
        </p:txBody>
      </p:sp>
      <p:sp>
        <p:nvSpPr>
          <p:cNvPr id="1493" name="Google Shape;1493;p222"/>
          <p:cNvSpPr/>
          <p:nvPr/>
        </p:nvSpPr>
        <p:spPr>
          <a:xfrm>
            <a:off x="431800" y="1109300"/>
            <a:ext cx="3716700" cy="32163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None/>
            </a:pPr>
            <a:r>
              <a:rPr lang="en-GB" sz="2000">
                <a:solidFill>
                  <a:schemeClr val="lt1"/>
                </a:solidFill>
              </a:rPr>
              <a:t>- </a:t>
            </a:r>
            <a:r>
              <a:rPr lang="en-GB" sz="2000">
                <a:solidFill>
                  <a:schemeClr val="lt1"/>
                </a:solidFill>
              </a:rPr>
              <a:t>FAIR </a:t>
            </a:r>
            <a:r>
              <a:rPr lang="en-GB" sz="2000">
                <a:solidFill>
                  <a:schemeClr val="lt1"/>
                </a:solidFill>
              </a:rPr>
              <a:t>does not require data to be open </a:t>
            </a:r>
            <a:endParaRPr sz="2000">
              <a:solidFill>
                <a:schemeClr val="lt1"/>
              </a:solidFill>
            </a:endParaRPr>
          </a:p>
          <a:p>
            <a:pPr indent="0" lvl="0" marL="0" rtl="0" algn="l">
              <a:lnSpc>
                <a:spcPct val="115000"/>
              </a:lnSpc>
              <a:spcBef>
                <a:spcPts val="1000"/>
              </a:spcBef>
              <a:spcAft>
                <a:spcPts val="0"/>
              </a:spcAft>
              <a:buNone/>
            </a:pPr>
            <a:r>
              <a:rPr lang="en-GB" sz="2000">
                <a:solidFill>
                  <a:schemeClr val="lt1"/>
                </a:solidFill>
              </a:rPr>
              <a:t>- FAIR requires open metadata</a:t>
            </a:r>
            <a:endParaRPr sz="2000">
              <a:solidFill>
                <a:schemeClr val="lt1"/>
              </a:solidFill>
            </a:endParaRPr>
          </a:p>
          <a:p>
            <a:pPr indent="0" lvl="0" marL="0" rtl="0" algn="l">
              <a:lnSpc>
                <a:spcPct val="115000"/>
              </a:lnSpc>
              <a:spcBef>
                <a:spcPts val="1000"/>
              </a:spcBef>
              <a:spcAft>
                <a:spcPts val="0"/>
              </a:spcAft>
              <a:buNone/>
            </a:pPr>
            <a:r>
              <a:rPr lang="en-GB" sz="2000">
                <a:solidFill>
                  <a:schemeClr val="lt1"/>
                </a:solidFill>
              </a:rPr>
              <a:t>- Detailed information about research/data should be open</a:t>
            </a:r>
            <a:endParaRPr sz="2000">
              <a:solidFill>
                <a:schemeClr val="lt1"/>
              </a:solidFill>
            </a:endParaRPr>
          </a:p>
          <a:p>
            <a:pPr indent="0" lvl="0" marL="0" rtl="0" algn="l">
              <a:lnSpc>
                <a:spcPct val="115000"/>
              </a:lnSpc>
              <a:spcBef>
                <a:spcPts val="1000"/>
              </a:spcBef>
              <a:spcAft>
                <a:spcPts val="800"/>
              </a:spcAft>
              <a:buNone/>
            </a:pPr>
            <a:r>
              <a:rPr lang="en-GB" sz="2000">
                <a:solidFill>
                  <a:schemeClr val="lt1"/>
                </a:solidFill>
              </a:rPr>
              <a:t>- FAIR applies open standards for interoperability</a:t>
            </a:r>
            <a:endParaRPr sz="2000">
              <a:solidFill>
                <a:schemeClr val="lt1"/>
              </a:solidFill>
            </a:endParaRPr>
          </a:p>
        </p:txBody>
      </p:sp>
      <p:sp>
        <p:nvSpPr>
          <p:cNvPr id="1494" name="Google Shape;1494;p222"/>
          <p:cNvSpPr txBox="1"/>
          <p:nvPr/>
        </p:nvSpPr>
        <p:spPr>
          <a:xfrm>
            <a:off x="5143493" y="4711050"/>
            <a:ext cx="40005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The Turing Way, DOI: </a:t>
            </a:r>
            <a:r>
              <a:rPr lang="en-GB" sz="1200">
                <a:solidFill>
                  <a:schemeClr val="lt1"/>
                </a:solidFill>
              </a:rPr>
              <a:t>10.5281/zenodo.7684733</a:t>
            </a:r>
            <a:endParaRPr/>
          </a:p>
        </p:txBody>
      </p:sp>
      <p:pic>
        <p:nvPicPr>
          <p:cNvPr descr="Graphical user interface, text, application&#10;&#10;Description automatically generated" id="1495" name="Google Shape;1495;p222"/>
          <p:cNvPicPr preferRelativeResize="0"/>
          <p:nvPr/>
        </p:nvPicPr>
        <p:blipFill rotWithShape="1">
          <a:blip r:embed="rId3">
            <a:alphaModFix/>
          </a:blip>
          <a:srcRect b="0" l="0" r="1652" t="0"/>
          <a:stretch/>
        </p:blipFill>
        <p:spPr>
          <a:xfrm>
            <a:off x="4192850" y="1109301"/>
            <a:ext cx="4878425" cy="2975150"/>
          </a:xfrm>
          <a:prstGeom prst="rect">
            <a:avLst/>
          </a:prstGeom>
          <a:noFill/>
          <a:ln>
            <a:noFill/>
          </a:ln>
        </p:spPr>
      </p:pic>
      <p:sp>
        <p:nvSpPr>
          <p:cNvPr id="1496" name="Google Shape;1496;p222"/>
          <p:cNvSpPr txBox="1"/>
          <p:nvPr/>
        </p:nvSpPr>
        <p:spPr>
          <a:xfrm>
            <a:off x="272675" y="4057775"/>
            <a:ext cx="8673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rgbClr val="FF962E"/>
                </a:solidFill>
              </a:rPr>
              <a:t>Metadata: information about the “data descriptors” that facilitate cataloguing data and data discovery</a:t>
            </a:r>
            <a:endParaRPr sz="2000">
              <a:solidFill>
                <a:srgbClr val="FF962E"/>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00" name="Shape 1500"/>
        <p:cNvGrpSpPr/>
        <p:nvPr/>
      </p:nvGrpSpPr>
      <p:grpSpPr>
        <a:xfrm>
          <a:off x="0" y="0"/>
          <a:ext cx="0" cy="0"/>
          <a:chOff x="0" y="0"/>
          <a:chExt cx="0" cy="0"/>
        </a:xfrm>
      </p:grpSpPr>
      <p:sp>
        <p:nvSpPr>
          <p:cNvPr id="1501" name="Google Shape;1501;p223"/>
          <p:cNvSpPr txBox="1"/>
          <p:nvPr>
            <p:ph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800">
                <a:solidFill>
                  <a:schemeClr val="lt1"/>
                </a:solidFill>
              </a:rPr>
              <a:t>Is this Reproducible, Open or FAIR?</a:t>
            </a:r>
            <a:endParaRPr b="0" sz="2800">
              <a:solidFill>
                <a:schemeClr val="lt1"/>
              </a:solidFill>
            </a:endParaRPr>
          </a:p>
        </p:txBody>
      </p:sp>
      <p:sp>
        <p:nvSpPr>
          <p:cNvPr id="1502" name="Google Shape;1502;p223"/>
          <p:cNvSpPr txBox="1"/>
          <p:nvPr>
            <p:ph idx="1" type="body"/>
          </p:nvPr>
        </p:nvSpPr>
        <p:spPr>
          <a:xfrm>
            <a:off x="235500" y="1703075"/>
            <a:ext cx="8661900" cy="2696100"/>
          </a:xfrm>
          <a:prstGeom prst="rect">
            <a:avLst/>
          </a:prstGeom>
        </p:spPr>
        <p:txBody>
          <a:bodyPr anchorCtr="0" anchor="t" bIns="0" lIns="0" spcFirstLastPara="1" rIns="0" wrap="square" tIns="0">
            <a:noAutofit/>
          </a:bodyPr>
          <a:lstStyle/>
          <a:p>
            <a:pPr indent="-355600" lvl="0" marL="457200" rtl="0" algn="l">
              <a:lnSpc>
                <a:spcPct val="150000"/>
              </a:lnSpc>
              <a:spcBef>
                <a:spcPts val="0"/>
              </a:spcBef>
              <a:spcAft>
                <a:spcPts val="0"/>
              </a:spcAft>
              <a:buClr>
                <a:schemeClr val="lt1"/>
              </a:buClr>
              <a:buSzPts val="2000"/>
              <a:buChar char="-"/>
            </a:pPr>
            <a:r>
              <a:rPr lang="en-GB" sz="2000">
                <a:solidFill>
                  <a:schemeClr val="lt1"/>
                </a:solidFill>
              </a:rPr>
              <a:t>TARO is a </a:t>
            </a:r>
            <a:r>
              <a:rPr lang="en-GB" sz="2000">
                <a:solidFill>
                  <a:srgbClr val="2D9586"/>
                </a:solidFill>
              </a:rPr>
              <a:t>PhD researcher </a:t>
            </a:r>
            <a:r>
              <a:rPr lang="en-GB" sz="2000">
                <a:solidFill>
                  <a:schemeClr val="lt1"/>
                </a:solidFill>
              </a:rPr>
              <a:t>in a health data science team</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Collaborates with people in their team</a:t>
            </a:r>
            <a:r>
              <a:rPr lang="en-GB" sz="2000">
                <a:solidFill>
                  <a:schemeClr val="lt1"/>
                </a:solidFill>
              </a:rPr>
              <a:t> of engineers and data scientists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They have written Python </a:t>
            </a:r>
            <a:r>
              <a:rPr lang="en-GB" sz="2000">
                <a:solidFill>
                  <a:srgbClr val="2D9586"/>
                </a:solidFill>
              </a:rPr>
              <a:t>code for a commonly used dataset</a:t>
            </a:r>
            <a:endParaRPr sz="2000">
              <a:solidFill>
                <a:srgbClr val="2D9586"/>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Their supervisor </a:t>
            </a:r>
            <a:r>
              <a:rPr lang="en-GB" sz="2000">
                <a:solidFill>
                  <a:srgbClr val="2D9586"/>
                </a:solidFill>
              </a:rPr>
              <a:t>suggested them to publish</a:t>
            </a:r>
            <a:r>
              <a:rPr lang="en-GB" sz="2000">
                <a:solidFill>
                  <a:schemeClr val="lt1"/>
                </a:solidFill>
              </a:rPr>
              <a:t> their work online</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C</a:t>
            </a:r>
            <a:r>
              <a:rPr lang="en-GB" sz="2000">
                <a:solidFill>
                  <a:schemeClr val="lt1"/>
                </a:solidFill>
              </a:rPr>
              <a:t>reated a </a:t>
            </a:r>
            <a:r>
              <a:rPr lang="en-GB" sz="2000">
                <a:solidFill>
                  <a:srgbClr val="2D9586"/>
                </a:solidFill>
              </a:rPr>
              <a:t>public repository to share</a:t>
            </a:r>
            <a:r>
              <a:rPr lang="en-GB" sz="2000">
                <a:solidFill>
                  <a:schemeClr val="lt1"/>
                </a:solidFill>
              </a:rPr>
              <a:t> their code, data and documentation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Sent out an email</a:t>
            </a:r>
            <a:r>
              <a:rPr lang="en-GB" sz="2000">
                <a:solidFill>
                  <a:schemeClr val="lt1"/>
                </a:solidFill>
              </a:rPr>
              <a:t> to their team members to use their code</a:t>
            </a:r>
            <a:endParaRPr sz="2000">
              <a:solidFill>
                <a:schemeClr val="lt1"/>
              </a:solidFill>
            </a:endParaRPr>
          </a:p>
        </p:txBody>
      </p:sp>
      <p:grpSp>
        <p:nvGrpSpPr>
          <p:cNvPr id="1503" name="Google Shape;1503;p223"/>
          <p:cNvGrpSpPr/>
          <p:nvPr/>
        </p:nvGrpSpPr>
        <p:grpSpPr>
          <a:xfrm>
            <a:off x="6821464" y="145269"/>
            <a:ext cx="2011071" cy="1693484"/>
            <a:chOff x="6839525" y="611323"/>
            <a:chExt cx="1683750" cy="1312677"/>
          </a:xfrm>
        </p:grpSpPr>
        <p:pic>
          <p:nvPicPr>
            <p:cNvPr id="1504" name="Google Shape;1504;p223"/>
            <p:cNvPicPr preferRelativeResize="0"/>
            <p:nvPr/>
          </p:nvPicPr>
          <p:blipFill rotWithShape="1">
            <a:blip r:embed="rId3">
              <a:alphaModFix/>
            </a:blip>
            <a:srcRect b="51411" l="57729" r="0" t="0"/>
            <a:stretch/>
          </p:blipFill>
          <p:spPr>
            <a:xfrm>
              <a:off x="6839530" y="611323"/>
              <a:ext cx="1683745" cy="1166374"/>
            </a:xfrm>
            <a:prstGeom prst="rect">
              <a:avLst/>
            </a:prstGeom>
            <a:noFill/>
            <a:ln>
              <a:noFill/>
            </a:ln>
          </p:spPr>
        </p:pic>
        <p:sp>
          <p:nvSpPr>
            <p:cNvPr id="1505" name="Google Shape;1505;p223"/>
            <p:cNvSpPr txBox="1"/>
            <p:nvPr/>
          </p:nvSpPr>
          <p:spPr>
            <a:xfrm>
              <a:off x="7285881" y="1354600"/>
              <a:ext cx="1118400" cy="5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rgbClr val="FF9900"/>
                  </a:solidFill>
                  <a:latin typeface="Pacifico"/>
                  <a:ea typeface="Pacifico"/>
                  <a:cs typeface="Pacifico"/>
                  <a:sym typeface="Pacifico"/>
                </a:rPr>
                <a:t>TARO</a:t>
              </a:r>
              <a:endParaRPr sz="1600">
                <a:solidFill>
                  <a:srgbClr val="FF9900"/>
                </a:solidFill>
                <a:latin typeface="Pacifico"/>
                <a:ea typeface="Pacifico"/>
                <a:cs typeface="Pacifico"/>
                <a:sym typeface="Pacifico"/>
              </a:endParaRPr>
            </a:p>
          </p:txBody>
        </p:sp>
        <p:cxnSp>
          <p:nvCxnSpPr>
            <p:cNvPr id="1506" name="Google Shape;1506;p223"/>
            <p:cNvCxnSpPr/>
            <p:nvPr/>
          </p:nvCxnSpPr>
          <p:spPr>
            <a:xfrm>
              <a:off x="6839525" y="1499500"/>
              <a:ext cx="1169400" cy="279600"/>
            </a:xfrm>
            <a:prstGeom prst="curvedConnector3">
              <a:avLst>
                <a:gd fmla="val 50000" name="adj1"/>
              </a:avLst>
            </a:prstGeom>
            <a:noFill/>
            <a:ln cap="flat" cmpd="sng" w="28575">
              <a:solidFill>
                <a:srgbClr val="3D85C6"/>
              </a:solidFill>
              <a:prstDash val="solid"/>
              <a:round/>
              <a:headEnd len="med" w="med" type="none"/>
              <a:tailEnd len="med" w="med" type="none"/>
            </a:ln>
          </p:spPr>
        </p:cxnSp>
      </p:grpSp>
      <p:sp>
        <p:nvSpPr>
          <p:cNvPr id="1507" name="Google Shape;1507;p223"/>
          <p:cNvSpPr txBox="1"/>
          <p:nvPr/>
        </p:nvSpPr>
        <p:spPr>
          <a:xfrm>
            <a:off x="0" y="4838100"/>
            <a:ext cx="9144000" cy="30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200">
                <a:solidFill>
                  <a:schemeClr val="lt1"/>
                </a:solidFill>
              </a:rPr>
              <a:t>Image by </a:t>
            </a:r>
            <a:r>
              <a:rPr i="1" lang="en-GB" sz="1200">
                <a:solidFill>
                  <a:schemeClr val="lt1"/>
                </a:solidFill>
              </a:rPr>
              <a:t>The Turing Way</a:t>
            </a:r>
            <a:r>
              <a:rPr lang="en-GB" sz="1200">
                <a:solidFill>
                  <a:schemeClr val="lt1"/>
                </a:solidFill>
              </a:rPr>
              <a:t> and Scriberia, available under the CC-BY 4.0 license, DOI: </a:t>
            </a:r>
            <a:r>
              <a:rPr lang="en-GB" sz="1200">
                <a:solidFill>
                  <a:schemeClr val="lt1"/>
                </a:solidFill>
              </a:rPr>
              <a:t>10.5281/zenodo.7684733</a:t>
            </a:r>
            <a:endParaRPr sz="1200">
              <a:solidFill>
                <a:schemeClr val="lt1"/>
              </a:solidFill>
            </a:endParaRPr>
          </a:p>
          <a:p>
            <a:pPr indent="0" lvl="0" marL="0" rtl="0" algn="ctr">
              <a:spcBef>
                <a:spcPts val="0"/>
              </a:spcBef>
              <a:spcAft>
                <a:spcPts val="0"/>
              </a:spcAft>
              <a:buNone/>
            </a:pPr>
            <a:r>
              <a:t/>
            </a:r>
            <a:endParaRPr sz="1200">
              <a:solidFill>
                <a:schemeClr val="lt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pic>
        <p:nvPicPr>
          <p:cNvPr id="1512" name="Google Shape;1512;p224"/>
          <p:cNvPicPr preferRelativeResize="0"/>
          <p:nvPr/>
        </p:nvPicPr>
        <p:blipFill rotWithShape="1">
          <a:blip r:embed="rId3">
            <a:alphaModFix amt="67000"/>
          </a:blip>
          <a:srcRect b="0" l="29235" r="-42" t="41051"/>
          <a:stretch/>
        </p:blipFill>
        <p:spPr>
          <a:xfrm>
            <a:off x="0" y="-61600"/>
            <a:ext cx="9144000" cy="4824101"/>
          </a:xfrm>
          <a:prstGeom prst="rect">
            <a:avLst/>
          </a:prstGeom>
          <a:noFill/>
          <a:ln>
            <a:noFill/>
          </a:ln>
        </p:spPr>
      </p:pic>
      <p:sp>
        <p:nvSpPr>
          <p:cNvPr id="1513" name="Google Shape;1513;p224"/>
          <p:cNvSpPr txBox="1"/>
          <p:nvPr/>
        </p:nvSpPr>
        <p:spPr>
          <a:xfrm>
            <a:off x="0" y="514400"/>
            <a:ext cx="9144000" cy="1927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GB" sz="3100">
                <a:solidFill>
                  <a:srgbClr val="FFFFFF"/>
                </a:solidFill>
                <a:highlight>
                  <a:schemeClr val="dk2"/>
                </a:highlight>
              </a:rPr>
              <a:t>The question is not "Should I share my work?", but "How can my work benefit other collaborators?"</a:t>
            </a:r>
            <a:endParaRPr sz="3100">
              <a:solidFill>
                <a:srgbClr val="FFFFFF"/>
              </a:solidFill>
              <a:highlight>
                <a:schemeClr val="dk2"/>
              </a:highlight>
            </a:endParaRPr>
          </a:p>
        </p:txBody>
      </p:sp>
      <p:sp>
        <p:nvSpPr>
          <p:cNvPr id="1514" name="Google Shape;1514;p224"/>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t>Image on Unsplash by </a:t>
            </a:r>
            <a:r>
              <a:rPr lang="en-GB" sz="1200" u="sng">
                <a:solidFill>
                  <a:schemeClr val="hlink"/>
                </a:solidFill>
                <a:hlinkClick r:id="rId4"/>
              </a:rPr>
              <a:t>@iankosky</a:t>
            </a:r>
            <a:r>
              <a:rPr lang="en-GB" sz="1200">
                <a:highlight>
                  <a:srgbClr val="FFFFFF"/>
                </a:highlight>
              </a:rPr>
              <a:t>, </a:t>
            </a:r>
            <a:r>
              <a:rPr lang="en-GB" sz="1200"/>
              <a:t>@openlifesci, CC-BY 4.0, The Turing Way, DOI: 10.5281/zenodo.4609987</a:t>
            </a:r>
            <a:endParaRPr sz="1200">
              <a:solidFill>
                <a:srgbClr val="FFFFFF"/>
              </a:solidFill>
            </a:endParaRPr>
          </a:p>
          <a:p>
            <a:pPr indent="0" lvl="0" marL="0" rtl="0" algn="r">
              <a:lnSpc>
                <a:spcPct val="135000"/>
              </a:lnSpc>
              <a:spcBef>
                <a:spcPts val="0"/>
              </a:spcBef>
              <a:spcAft>
                <a:spcPts val="0"/>
              </a:spcAft>
              <a:buNone/>
            </a:pPr>
            <a:r>
              <a:t/>
            </a:r>
            <a:endParaRPr sz="1200">
              <a:highlight>
                <a:srgbClr val="FFFFFF"/>
              </a:high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19" name="Shape 1519"/>
        <p:cNvGrpSpPr/>
        <p:nvPr/>
      </p:nvGrpSpPr>
      <p:grpSpPr>
        <a:xfrm>
          <a:off x="0" y="0"/>
          <a:ext cx="0" cy="0"/>
          <a:chOff x="0" y="0"/>
          <a:chExt cx="0" cy="0"/>
        </a:xfrm>
      </p:grpSpPr>
      <p:sp>
        <p:nvSpPr>
          <p:cNvPr id="1520" name="Google Shape;1520;p225"/>
          <p:cNvSpPr/>
          <p:nvPr/>
        </p:nvSpPr>
        <p:spPr>
          <a:xfrm>
            <a:off x="494861" y="779483"/>
            <a:ext cx="4528800" cy="3313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GB" sz="3600">
                <a:solidFill>
                  <a:srgbClr val="2D9586"/>
                </a:solidFill>
                <a:latin typeface="Arial"/>
                <a:ea typeface="Arial"/>
                <a:cs typeface="Arial"/>
                <a:sym typeface="Arial"/>
              </a:rPr>
              <a:t>You are your number one collaborator!</a:t>
            </a:r>
            <a:endParaRPr/>
          </a:p>
          <a:p>
            <a:pPr indent="0" lvl="0" marL="0" marR="0" rtl="0" algn="l">
              <a:lnSpc>
                <a:spcPct val="150000"/>
              </a:lnSpc>
              <a:spcBef>
                <a:spcPts val="0"/>
              </a:spcBef>
              <a:spcAft>
                <a:spcPts val="0"/>
              </a:spcAft>
              <a:buNone/>
            </a:pPr>
            <a:r>
              <a:rPr lang="en-GB" sz="3600">
                <a:solidFill>
                  <a:schemeClr val="lt1"/>
                </a:solidFill>
                <a:latin typeface="Arial"/>
                <a:ea typeface="Arial"/>
                <a:cs typeface="Arial"/>
                <a:sym typeface="Arial"/>
              </a:rPr>
              <a:t>Good practices benefit (future) you!</a:t>
            </a:r>
            <a:endParaRPr/>
          </a:p>
        </p:txBody>
      </p:sp>
      <p:sp>
        <p:nvSpPr>
          <p:cNvPr id="1521" name="Google Shape;1521;p225"/>
          <p:cNvSpPr txBox="1"/>
          <p:nvPr/>
        </p:nvSpPr>
        <p:spPr>
          <a:xfrm>
            <a:off x="267588" y="4700940"/>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80000"/>
              </a:lnSpc>
              <a:spcBef>
                <a:spcPts val="0"/>
              </a:spcBef>
              <a:spcAft>
                <a:spcPts val="0"/>
              </a:spcAft>
              <a:buClr>
                <a:schemeClr val="lt1"/>
              </a:buClr>
              <a:buSzPts val="852"/>
              <a:buFont typeface="Arial"/>
              <a:buNone/>
            </a:pPr>
            <a:r>
              <a:rPr b="0" lang="en-GB" sz="1200">
                <a:solidFill>
                  <a:schemeClr val="lt1"/>
                </a:solidFill>
                <a:latin typeface="Arial"/>
                <a:ea typeface="Arial"/>
                <a:cs typeface="Arial"/>
                <a:sym typeface="Arial"/>
              </a:rPr>
              <a:t> Illustration by The Ludic Group LLP from Kirstie Whitaker’s keynote presentation at Scientific Data in 2017. Used under a CC-BY 4.0 license. DOI: 10.6084/m9.figshare.5577340.v1, @turingway, DOI: </a:t>
            </a:r>
            <a:r>
              <a:rPr lang="en-GB" sz="1200">
                <a:solidFill>
                  <a:schemeClr val="lt1"/>
                </a:solidFill>
              </a:rPr>
              <a:t>10.5281/zenodo.7684733</a:t>
            </a:r>
            <a:endParaRPr/>
          </a:p>
        </p:txBody>
      </p:sp>
      <p:pic>
        <p:nvPicPr>
          <p:cNvPr descr="A cartoon of a woman passing a folder of documents back to herself. Speech bubble says You're mainly keeping records for you in the future." id="1522" name="Google Shape;1522;p225"/>
          <p:cNvPicPr preferRelativeResize="0"/>
          <p:nvPr/>
        </p:nvPicPr>
        <p:blipFill rotWithShape="1">
          <a:blip r:embed="rId3">
            <a:alphaModFix/>
          </a:blip>
          <a:srcRect b="0" l="0" r="0" t="0"/>
          <a:stretch/>
        </p:blipFill>
        <p:spPr>
          <a:xfrm>
            <a:off x="5452534" y="1016785"/>
            <a:ext cx="3011312" cy="307629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26" name="Shape 1526"/>
        <p:cNvGrpSpPr/>
        <p:nvPr/>
      </p:nvGrpSpPr>
      <p:grpSpPr>
        <a:xfrm>
          <a:off x="0" y="0"/>
          <a:ext cx="0" cy="0"/>
          <a:chOff x="0" y="0"/>
          <a:chExt cx="0" cy="0"/>
        </a:xfrm>
      </p:grpSpPr>
      <p:pic>
        <p:nvPicPr>
          <p:cNvPr id="1527" name="Google Shape;1527;p226"/>
          <p:cNvPicPr preferRelativeResize="0"/>
          <p:nvPr/>
        </p:nvPicPr>
        <p:blipFill rotWithShape="1">
          <a:blip r:embed="rId3">
            <a:alphaModFix/>
          </a:blip>
          <a:srcRect b="46449" l="0" r="0" t="0"/>
          <a:stretch/>
        </p:blipFill>
        <p:spPr>
          <a:xfrm>
            <a:off x="343825" y="2615720"/>
            <a:ext cx="4804451" cy="2055401"/>
          </a:xfrm>
          <a:prstGeom prst="rect">
            <a:avLst/>
          </a:prstGeom>
          <a:noFill/>
          <a:ln>
            <a:noFill/>
          </a:ln>
        </p:spPr>
      </p:pic>
      <p:sp>
        <p:nvSpPr>
          <p:cNvPr id="1528" name="Google Shape;1528;p226"/>
          <p:cNvSpPr txBox="1"/>
          <p:nvPr/>
        </p:nvSpPr>
        <p:spPr>
          <a:xfrm>
            <a:off x="214489" y="4279697"/>
            <a:ext cx="8929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b="0" i="0" lang="en-GB" sz="1200">
                <a:solidFill>
                  <a:schemeClr val="lt1"/>
                </a:solidFill>
                <a:latin typeface="Arial"/>
                <a:ea typeface="Arial"/>
                <a:cs typeface="Arial"/>
                <a:sym typeface="Arial"/>
              </a:rPr>
              <a:t>CC-BY  image by The Turing Way and Scriberia, @turingway, </a:t>
            </a:r>
            <a:r>
              <a:rPr lang="en-GB" sz="1200">
                <a:solidFill>
                  <a:schemeClr val="lt1"/>
                </a:solidFill>
              </a:rPr>
              <a:t>https://www.fosteropenscience.eu/</a:t>
            </a:r>
            <a:r>
              <a:rPr b="0" i="0" lang="en-GB" sz="1200">
                <a:solidFill>
                  <a:schemeClr val="lt1"/>
                </a:solidFill>
                <a:latin typeface="Arial"/>
                <a:ea typeface="Arial"/>
                <a:cs typeface="Arial"/>
                <a:sym typeface="Arial"/>
              </a:rPr>
              <a:t>, DOI: </a:t>
            </a:r>
            <a:r>
              <a:rPr lang="en-GB" sz="1200">
                <a:solidFill>
                  <a:schemeClr val="lt1"/>
                </a:solidFill>
              </a:rPr>
              <a:t>10.5281/zenodo.7684733</a:t>
            </a:r>
            <a:endParaRPr/>
          </a:p>
        </p:txBody>
      </p:sp>
      <p:pic>
        <p:nvPicPr>
          <p:cNvPr id="1529" name="Google Shape;1529;p226"/>
          <p:cNvPicPr preferRelativeResize="0"/>
          <p:nvPr/>
        </p:nvPicPr>
        <p:blipFill rotWithShape="1">
          <a:blip r:embed="rId4">
            <a:alphaModFix/>
          </a:blip>
          <a:srcRect b="20878" l="0" r="0" t="7074"/>
          <a:stretch/>
        </p:blipFill>
        <p:spPr>
          <a:xfrm>
            <a:off x="343825" y="827725"/>
            <a:ext cx="4804449" cy="1661449"/>
          </a:xfrm>
          <a:prstGeom prst="rect">
            <a:avLst/>
          </a:prstGeom>
          <a:noFill/>
          <a:ln>
            <a:noFill/>
          </a:ln>
        </p:spPr>
      </p:pic>
      <p:sp>
        <p:nvSpPr>
          <p:cNvPr id="1530" name="Google Shape;1530;p226"/>
          <p:cNvSpPr txBox="1"/>
          <p:nvPr/>
        </p:nvSpPr>
        <p:spPr>
          <a:xfrm>
            <a:off x="267625" y="23113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lang="en-GB" sz="2600">
                <a:solidFill>
                  <a:schemeClr val="lt1"/>
                </a:solidFill>
              </a:rPr>
              <a:t>Open Science path is self defined!</a:t>
            </a:r>
            <a:endParaRPr sz="2600">
              <a:solidFill>
                <a:schemeClr val="lt1"/>
              </a:solidFill>
            </a:endParaRPr>
          </a:p>
        </p:txBody>
      </p:sp>
      <p:sp>
        <p:nvSpPr>
          <p:cNvPr id="1531" name="Google Shape;1531;p226"/>
          <p:cNvSpPr txBox="1"/>
          <p:nvPr>
            <p:ph idx="1" type="body"/>
          </p:nvPr>
        </p:nvSpPr>
        <p:spPr>
          <a:xfrm>
            <a:off x="5242975" y="827725"/>
            <a:ext cx="3561600" cy="3843300"/>
          </a:xfrm>
          <a:prstGeom prst="rect">
            <a:avLst/>
          </a:prstGeom>
        </p:spPr>
        <p:txBody>
          <a:bodyPr anchorCtr="0" anchor="t" bIns="0" lIns="0" spcFirstLastPara="1" rIns="0" wrap="square" tIns="0">
            <a:noAutofit/>
          </a:bodyPr>
          <a:lstStyle/>
          <a:p>
            <a:pPr indent="-355600" lvl="0" marL="457200" rtl="0" algn="l">
              <a:lnSpc>
                <a:spcPct val="140000"/>
              </a:lnSpc>
              <a:spcBef>
                <a:spcPts val="0"/>
              </a:spcBef>
              <a:spcAft>
                <a:spcPts val="0"/>
              </a:spcAft>
              <a:buSzPts val="2000"/>
              <a:buChar char="–"/>
            </a:pPr>
            <a:r>
              <a:rPr lang="en-GB" sz="2000"/>
              <a:t>Reproducibility is essential.</a:t>
            </a:r>
            <a:endParaRPr sz="2000"/>
          </a:p>
          <a:p>
            <a:pPr indent="-355600" lvl="0" marL="457200" rtl="0" algn="l">
              <a:lnSpc>
                <a:spcPct val="140000"/>
              </a:lnSpc>
              <a:spcBef>
                <a:spcPts val="0"/>
              </a:spcBef>
              <a:spcAft>
                <a:spcPts val="0"/>
              </a:spcAft>
              <a:buSzPts val="2000"/>
              <a:buChar char="–"/>
            </a:pPr>
            <a:r>
              <a:rPr lang="en-GB" sz="2000"/>
              <a:t>Open Science involves many concepts - take the steps that are possible.</a:t>
            </a:r>
            <a:endParaRPr sz="2000"/>
          </a:p>
          <a:p>
            <a:pPr indent="-355600" lvl="0" marL="457200" rtl="0" algn="l">
              <a:lnSpc>
                <a:spcPct val="140000"/>
              </a:lnSpc>
              <a:spcBef>
                <a:spcPts val="0"/>
              </a:spcBef>
              <a:spcAft>
                <a:spcPts val="0"/>
              </a:spcAft>
              <a:buSzPts val="2000"/>
              <a:buChar char="–"/>
            </a:pPr>
            <a:r>
              <a:rPr lang="en-GB" sz="2000"/>
              <a:t>FAIR provides guidance for actionable steps that make your work reproducible.</a:t>
            </a:r>
            <a:endParaRPr sz="2000">
              <a:solidFill>
                <a:schemeClr val="hlink"/>
              </a:solidFill>
            </a:endParaRPr>
          </a:p>
          <a:p>
            <a:pPr indent="-355600" lvl="0" marL="457200" rtl="0" algn="l">
              <a:lnSpc>
                <a:spcPct val="140000"/>
              </a:lnSpc>
              <a:spcBef>
                <a:spcPts val="0"/>
              </a:spcBef>
              <a:spcAft>
                <a:spcPts val="0"/>
              </a:spcAft>
              <a:buSzPts val="2000"/>
              <a:buChar char="–"/>
            </a:pPr>
            <a:r>
              <a:rPr i="1" lang="en-GB" sz="2000"/>
              <a:t>Ask for feedback and help whenever you can.</a:t>
            </a:r>
            <a:endParaRPr sz="20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1536" name="Shape 1536"/>
        <p:cNvGrpSpPr/>
        <p:nvPr/>
      </p:nvGrpSpPr>
      <p:grpSpPr>
        <a:xfrm>
          <a:off x="0" y="0"/>
          <a:ext cx="0" cy="0"/>
          <a:chOff x="0" y="0"/>
          <a:chExt cx="0" cy="0"/>
        </a:xfrm>
      </p:grpSpPr>
      <p:sp>
        <p:nvSpPr>
          <p:cNvPr id="1537" name="Google Shape;1537;p227"/>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b="1" lang="en-GB" sz="2800">
                <a:solidFill>
                  <a:schemeClr val="lt1"/>
                </a:solidFill>
                <a:latin typeface="Arial"/>
                <a:ea typeface="Arial"/>
                <a:cs typeface="Arial"/>
                <a:sym typeface="Arial"/>
              </a:rPr>
              <a:t>Several ways to practice Open Science</a:t>
            </a:r>
            <a:endParaRPr b="1" sz="2800">
              <a:solidFill>
                <a:schemeClr val="lt1"/>
              </a:solidFill>
              <a:latin typeface="Arial"/>
              <a:ea typeface="Arial"/>
              <a:cs typeface="Arial"/>
              <a:sym typeface="Arial"/>
            </a:endParaRPr>
          </a:p>
        </p:txBody>
      </p:sp>
      <p:sp>
        <p:nvSpPr>
          <p:cNvPr id="1538" name="Google Shape;1538;p227"/>
          <p:cNvSpPr/>
          <p:nvPr/>
        </p:nvSpPr>
        <p:spPr>
          <a:xfrm>
            <a:off x="222431" y="1311470"/>
            <a:ext cx="8740800" cy="3361800"/>
          </a:xfrm>
          <a:prstGeom prst="rect">
            <a:avLst/>
          </a:prstGeom>
          <a:noFill/>
          <a:ln>
            <a:noFill/>
          </a:ln>
        </p:spPr>
        <p:txBody>
          <a:bodyPr anchorCtr="0" anchor="t" bIns="45700" lIns="91425" spcFirstLastPara="1" rIns="91425" wrap="square" tIns="45700">
            <a:noAutofit/>
          </a:bodyPr>
          <a:lstStyle/>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Develop sustainable tools/resources</a:t>
            </a:r>
            <a:endParaRPr/>
          </a:p>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Make your research objects accessible to more people</a:t>
            </a:r>
            <a:endParaRPr/>
          </a:p>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Create learning materials so others can learn</a:t>
            </a:r>
            <a:endParaRPr/>
          </a:p>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Teach a skill so you can upskill yourself as well as others</a:t>
            </a:r>
            <a:endParaRPr/>
          </a:p>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Contribute to collaborative projects, invite collaborations</a:t>
            </a:r>
            <a:endParaRPr/>
          </a:p>
          <a:p>
            <a:pPr indent="-336550" lvl="0" marL="457200" marR="0" rtl="0" algn="l">
              <a:lnSpc>
                <a:spcPct val="14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Publish pre-prints so you can share your work early on</a:t>
            </a:r>
            <a:endParaRPr/>
          </a:p>
          <a:p>
            <a:pPr indent="0" lvl="0" marL="120650" marR="0" rtl="0" algn="l">
              <a:lnSpc>
                <a:spcPct val="140000"/>
              </a:lnSpc>
              <a:spcBef>
                <a:spcPts val="0"/>
              </a:spcBef>
              <a:spcAft>
                <a:spcPts val="0"/>
              </a:spcAft>
              <a:buNone/>
            </a:pPr>
            <a:r>
              <a:rPr lang="en-GB" sz="1050">
                <a:solidFill>
                  <a:schemeClr val="lt1"/>
                </a:solidFill>
                <a:latin typeface="Arial"/>
                <a:ea typeface="Arial"/>
                <a:cs typeface="Arial"/>
                <a:sym typeface="Arial"/>
              </a:rPr>
              <a:t> </a:t>
            </a:r>
            <a:endParaRPr/>
          </a:p>
          <a:p>
            <a:pPr indent="0" lvl="0" marL="120650" marR="0" rtl="0" algn="l">
              <a:lnSpc>
                <a:spcPct val="140000"/>
              </a:lnSpc>
              <a:spcBef>
                <a:spcPts val="0"/>
              </a:spcBef>
              <a:spcAft>
                <a:spcPts val="0"/>
              </a:spcAft>
              <a:buNone/>
            </a:pPr>
            <a:r>
              <a:rPr i="1" lang="en-GB" sz="2400">
                <a:solidFill>
                  <a:schemeClr val="lt1"/>
                </a:solidFill>
                <a:latin typeface="Arial"/>
                <a:ea typeface="Arial"/>
                <a:cs typeface="Arial"/>
                <a:sym typeface="Arial"/>
              </a:rPr>
              <a:t>All of these while you gain visibility and credit for your work</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42" name="Shape 1542"/>
        <p:cNvGrpSpPr/>
        <p:nvPr/>
      </p:nvGrpSpPr>
      <p:grpSpPr>
        <a:xfrm>
          <a:off x="0" y="0"/>
          <a:ext cx="0" cy="0"/>
          <a:chOff x="0" y="0"/>
          <a:chExt cx="0" cy="0"/>
        </a:xfrm>
      </p:grpSpPr>
      <p:sp>
        <p:nvSpPr>
          <p:cNvPr id="1543" name="Google Shape;1543;p228"/>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800">
                <a:solidFill>
                  <a:schemeClr val="lt1"/>
                </a:solidFill>
              </a:rPr>
              <a:t>Reproducible &amp; Open Science Projects</a:t>
            </a:r>
            <a:endParaRPr b="0" sz="2800">
              <a:solidFill>
                <a:schemeClr val="lt1"/>
              </a:solidFill>
            </a:endParaRPr>
          </a:p>
        </p:txBody>
      </p:sp>
      <p:pic>
        <p:nvPicPr>
          <p:cNvPr id="1544" name="Google Shape;1544;p228"/>
          <p:cNvPicPr preferRelativeResize="0"/>
          <p:nvPr/>
        </p:nvPicPr>
        <p:blipFill>
          <a:blip r:embed="rId3">
            <a:alphaModFix/>
          </a:blip>
          <a:stretch>
            <a:fillRect/>
          </a:stretch>
        </p:blipFill>
        <p:spPr>
          <a:xfrm>
            <a:off x="877200" y="1520675"/>
            <a:ext cx="800100" cy="800100"/>
          </a:xfrm>
          <a:prstGeom prst="rect">
            <a:avLst/>
          </a:prstGeom>
          <a:noFill/>
          <a:ln>
            <a:noFill/>
          </a:ln>
        </p:spPr>
      </p:pic>
      <p:pic>
        <p:nvPicPr>
          <p:cNvPr id="1545" name="Google Shape;1545;p228"/>
          <p:cNvPicPr preferRelativeResize="0"/>
          <p:nvPr/>
        </p:nvPicPr>
        <p:blipFill>
          <a:blip r:embed="rId4">
            <a:alphaModFix/>
          </a:blip>
          <a:stretch>
            <a:fillRect/>
          </a:stretch>
        </p:blipFill>
        <p:spPr>
          <a:xfrm>
            <a:off x="877200" y="3264150"/>
            <a:ext cx="800100" cy="800100"/>
          </a:xfrm>
          <a:prstGeom prst="rect">
            <a:avLst/>
          </a:prstGeom>
          <a:noFill/>
          <a:ln>
            <a:noFill/>
          </a:ln>
        </p:spPr>
      </p:pic>
      <p:pic>
        <p:nvPicPr>
          <p:cNvPr id="1546" name="Google Shape;1546;p228"/>
          <p:cNvPicPr preferRelativeResize="0"/>
          <p:nvPr/>
        </p:nvPicPr>
        <p:blipFill>
          <a:blip r:embed="rId5">
            <a:alphaModFix/>
          </a:blip>
          <a:stretch>
            <a:fillRect/>
          </a:stretch>
        </p:blipFill>
        <p:spPr>
          <a:xfrm>
            <a:off x="5175738" y="1647700"/>
            <a:ext cx="709050" cy="709050"/>
          </a:xfrm>
          <a:prstGeom prst="rect">
            <a:avLst/>
          </a:prstGeom>
          <a:noFill/>
          <a:ln>
            <a:noFill/>
          </a:ln>
        </p:spPr>
      </p:pic>
      <p:pic>
        <p:nvPicPr>
          <p:cNvPr id="1547" name="Google Shape;1547;p228"/>
          <p:cNvPicPr preferRelativeResize="0"/>
          <p:nvPr/>
        </p:nvPicPr>
        <p:blipFill>
          <a:blip r:embed="rId6">
            <a:alphaModFix/>
          </a:blip>
          <a:stretch>
            <a:fillRect/>
          </a:stretch>
        </p:blipFill>
        <p:spPr>
          <a:xfrm>
            <a:off x="7029175" y="1520675"/>
            <a:ext cx="1240525" cy="1240525"/>
          </a:xfrm>
          <a:prstGeom prst="rect">
            <a:avLst/>
          </a:prstGeom>
          <a:noFill/>
          <a:ln>
            <a:noFill/>
          </a:ln>
        </p:spPr>
      </p:pic>
      <p:pic>
        <p:nvPicPr>
          <p:cNvPr id="1548" name="Google Shape;1548;p228"/>
          <p:cNvPicPr preferRelativeResize="0"/>
          <p:nvPr/>
        </p:nvPicPr>
        <p:blipFill>
          <a:blip r:embed="rId7">
            <a:alphaModFix/>
          </a:blip>
          <a:stretch>
            <a:fillRect/>
          </a:stretch>
        </p:blipFill>
        <p:spPr>
          <a:xfrm>
            <a:off x="5130225" y="3293838"/>
            <a:ext cx="800100" cy="800100"/>
          </a:xfrm>
          <a:prstGeom prst="rect">
            <a:avLst/>
          </a:prstGeom>
          <a:noFill/>
          <a:ln>
            <a:noFill/>
          </a:ln>
        </p:spPr>
      </p:pic>
      <p:pic>
        <p:nvPicPr>
          <p:cNvPr id="1549" name="Google Shape;1549;p228"/>
          <p:cNvPicPr preferRelativeResize="0"/>
          <p:nvPr/>
        </p:nvPicPr>
        <p:blipFill>
          <a:blip r:embed="rId8">
            <a:alphaModFix/>
          </a:blip>
          <a:stretch>
            <a:fillRect/>
          </a:stretch>
        </p:blipFill>
        <p:spPr>
          <a:xfrm>
            <a:off x="7366625" y="3264162"/>
            <a:ext cx="763350" cy="763350"/>
          </a:xfrm>
          <a:prstGeom prst="rect">
            <a:avLst/>
          </a:prstGeom>
          <a:noFill/>
          <a:ln>
            <a:noFill/>
          </a:ln>
        </p:spPr>
      </p:pic>
      <p:pic>
        <p:nvPicPr>
          <p:cNvPr id="1550" name="Google Shape;1550;p228"/>
          <p:cNvPicPr preferRelativeResize="0"/>
          <p:nvPr/>
        </p:nvPicPr>
        <p:blipFill>
          <a:blip r:embed="rId9">
            <a:alphaModFix/>
          </a:blip>
          <a:stretch>
            <a:fillRect/>
          </a:stretch>
        </p:blipFill>
        <p:spPr>
          <a:xfrm>
            <a:off x="3008475" y="3264150"/>
            <a:ext cx="836075" cy="836075"/>
          </a:xfrm>
          <a:prstGeom prst="rect">
            <a:avLst/>
          </a:prstGeom>
          <a:noFill/>
          <a:ln>
            <a:noFill/>
          </a:ln>
        </p:spPr>
      </p:pic>
      <p:pic>
        <p:nvPicPr>
          <p:cNvPr id="1551" name="Google Shape;1551;p228"/>
          <p:cNvPicPr preferRelativeResize="0"/>
          <p:nvPr/>
        </p:nvPicPr>
        <p:blipFill>
          <a:blip r:embed="rId10">
            <a:alphaModFix/>
          </a:blip>
          <a:stretch>
            <a:fillRect/>
          </a:stretch>
        </p:blipFill>
        <p:spPr>
          <a:xfrm>
            <a:off x="3008475" y="1584200"/>
            <a:ext cx="836075" cy="836075"/>
          </a:xfrm>
          <a:prstGeom prst="rect">
            <a:avLst/>
          </a:prstGeom>
          <a:noFill/>
          <a:ln>
            <a:noFill/>
          </a:ln>
        </p:spPr>
      </p:pic>
      <p:sp>
        <p:nvSpPr>
          <p:cNvPr id="1552" name="Google Shape;1552;p228"/>
          <p:cNvSpPr txBox="1"/>
          <p:nvPr/>
        </p:nvSpPr>
        <p:spPr>
          <a:xfrm>
            <a:off x="464100" y="2505475"/>
            <a:ext cx="162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Online Repository</a:t>
            </a:r>
            <a:endParaRPr>
              <a:solidFill>
                <a:schemeClr val="lt1"/>
              </a:solidFill>
            </a:endParaRPr>
          </a:p>
        </p:txBody>
      </p:sp>
      <p:sp>
        <p:nvSpPr>
          <p:cNvPr id="1553" name="Google Shape;1553;p228"/>
          <p:cNvSpPr txBox="1"/>
          <p:nvPr/>
        </p:nvSpPr>
        <p:spPr>
          <a:xfrm>
            <a:off x="464100" y="4156500"/>
            <a:ext cx="1583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Dependencies and data</a:t>
            </a:r>
            <a:endParaRPr>
              <a:solidFill>
                <a:schemeClr val="lt1"/>
              </a:solidFill>
            </a:endParaRPr>
          </a:p>
        </p:txBody>
      </p:sp>
      <p:sp>
        <p:nvSpPr>
          <p:cNvPr id="1554" name="Google Shape;1554;p228"/>
          <p:cNvSpPr txBox="1"/>
          <p:nvPr/>
        </p:nvSpPr>
        <p:spPr>
          <a:xfrm>
            <a:off x="4784913" y="2505463"/>
            <a:ext cx="1490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Documentation</a:t>
            </a:r>
            <a:endParaRPr>
              <a:solidFill>
                <a:schemeClr val="lt1"/>
              </a:solidFill>
            </a:endParaRPr>
          </a:p>
        </p:txBody>
      </p:sp>
      <p:sp>
        <p:nvSpPr>
          <p:cNvPr id="1555" name="Google Shape;1555;p228"/>
          <p:cNvSpPr txBox="1"/>
          <p:nvPr/>
        </p:nvSpPr>
        <p:spPr>
          <a:xfrm>
            <a:off x="2394402" y="2505475"/>
            <a:ext cx="173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License/Permission</a:t>
            </a:r>
            <a:endParaRPr>
              <a:solidFill>
                <a:schemeClr val="lt1"/>
              </a:solidFill>
            </a:endParaRPr>
          </a:p>
        </p:txBody>
      </p:sp>
      <p:sp>
        <p:nvSpPr>
          <p:cNvPr id="1556" name="Google Shape;1556;p228"/>
          <p:cNvSpPr txBox="1"/>
          <p:nvPr/>
        </p:nvSpPr>
        <p:spPr>
          <a:xfrm>
            <a:off x="6902000" y="4186200"/>
            <a:ext cx="1692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Release &amp; Cite</a:t>
            </a:r>
            <a:endParaRPr>
              <a:solidFill>
                <a:schemeClr val="lt1"/>
              </a:solidFill>
            </a:endParaRPr>
          </a:p>
        </p:txBody>
      </p:sp>
      <p:sp>
        <p:nvSpPr>
          <p:cNvPr id="1557" name="Google Shape;1557;p228"/>
          <p:cNvSpPr txBox="1"/>
          <p:nvPr/>
        </p:nvSpPr>
        <p:spPr>
          <a:xfrm>
            <a:off x="2590688" y="4186200"/>
            <a:ext cx="1490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Review &amp; Verify</a:t>
            </a:r>
            <a:endParaRPr>
              <a:solidFill>
                <a:schemeClr val="lt1"/>
              </a:solidFill>
            </a:endParaRPr>
          </a:p>
        </p:txBody>
      </p:sp>
      <p:sp>
        <p:nvSpPr>
          <p:cNvPr id="1558" name="Google Shape;1558;p228"/>
          <p:cNvSpPr txBox="1"/>
          <p:nvPr/>
        </p:nvSpPr>
        <p:spPr>
          <a:xfrm>
            <a:off x="4784925" y="4186200"/>
            <a:ext cx="1490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Report/Fix Bugs</a:t>
            </a:r>
            <a:endParaRPr>
              <a:solidFill>
                <a:schemeClr val="lt1"/>
              </a:solidFill>
            </a:endParaRPr>
          </a:p>
        </p:txBody>
      </p:sp>
      <p:sp>
        <p:nvSpPr>
          <p:cNvPr id="1559" name="Google Shape;1559;p228"/>
          <p:cNvSpPr txBox="1"/>
          <p:nvPr/>
        </p:nvSpPr>
        <p:spPr>
          <a:xfrm>
            <a:off x="6935150" y="2499900"/>
            <a:ext cx="142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Version Control</a:t>
            </a:r>
            <a:endParaRPr>
              <a:solidFill>
                <a:schemeClr val="lt1"/>
              </a:solidFill>
            </a:endParaRPr>
          </a:p>
        </p:txBody>
      </p:sp>
      <p:sp>
        <p:nvSpPr>
          <p:cNvPr id="1560" name="Google Shape;1560;p228"/>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64" name="Shape 1564"/>
        <p:cNvGrpSpPr/>
        <p:nvPr/>
      </p:nvGrpSpPr>
      <p:grpSpPr>
        <a:xfrm>
          <a:off x="0" y="0"/>
          <a:ext cx="0" cy="0"/>
          <a:chOff x="0" y="0"/>
          <a:chExt cx="0" cy="0"/>
        </a:xfrm>
      </p:grpSpPr>
      <p:sp>
        <p:nvSpPr>
          <p:cNvPr id="1565" name="Google Shape;1565;p229"/>
          <p:cNvSpPr txBox="1"/>
          <p:nvPr>
            <p:ph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800">
                <a:solidFill>
                  <a:schemeClr val="lt1"/>
                </a:solidFill>
              </a:rPr>
              <a:t>Is this Reproducible, Open or FAIR?</a:t>
            </a:r>
            <a:endParaRPr b="0" sz="2800">
              <a:solidFill>
                <a:schemeClr val="lt1"/>
              </a:solidFill>
            </a:endParaRPr>
          </a:p>
        </p:txBody>
      </p:sp>
      <p:sp>
        <p:nvSpPr>
          <p:cNvPr id="1566" name="Google Shape;1566;p229"/>
          <p:cNvSpPr txBox="1"/>
          <p:nvPr>
            <p:ph idx="1" type="body"/>
          </p:nvPr>
        </p:nvSpPr>
        <p:spPr>
          <a:xfrm>
            <a:off x="235500" y="1703075"/>
            <a:ext cx="8661900" cy="2696100"/>
          </a:xfrm>
          <a:prstGeom prst="rect">
            <a:avLst/>
          </a:prstGeom>
        </p:spPr>
        <p:txBody>
          <a:bodyPr anchorCtr="0" anchor="t" bIns="0" lIns="0" spcFirstLastPara="1" rIns="0" wrap="square" tIns="0">
            <a:noAutofit/>
          </a:bodyPr>
          <a:lstStyle/>
          <a:p>
            <a:pPr indent="-355600" lvl="0" marL="457200" rtl="0" algn="l">
              <a:lnSpc>
                <a:spcPct val="150000"/>
              </a:lnSpc>
              <a:spcBef>
                <a:spcPts val="0"/>
              </a:spcBef>
              <a:spcAft>
                <a:spcPts val="0"/>
              </a:spcAft>
              <a:buClr>
                <a:schemeClr val="lt1"/>
              </a:buClr>
              <a:buSzPts val="2000"/>
              <a:buChar char="-"/>
            </a:pPr>
            <a:r>
              <a:rPr lang="en-GB" sz="2000">
                <a:solidFill>
                  <a:schemeClr val="lt1"/>
                </a:solidFill>
              </a:rPr>
              <a:t>TARO is a </a:t>
            </a:r>
            <a:r>
              <a:rPr lang="en-GB" sz="2000">
                <a:solidFill>
                  <a:srgbClr val="2D9586"/>
                </a:solidFill>
              </a:rPr>
              <a:t>PhD researcher </a:t>
            </a:r>
            <a:r>
              <a:rPr lang="en-GB" sz="2000">
                <a:solidFill>
                  <a:schemeClr val="lt1"/>
                </a:solidFill>
              </a:rPr>
              <a:t>in a health data science team</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Collaborates with people in their team</a:t>
            </a:r>
            <a:r>
              <a:rPr lang="en-GB" sz="2000">
                <a:solidFill>
                  <a:schemeClr val="lt1"/>
                </a:solidFill>
              </a:rPr>
              <a:t> of engineers and data scientists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They have written Python </a:t>
            </a:r>
            <a:r>
              <a:rPr lang="en-GB" sz="2000">
                <a:solidFill>
                  <a:srgbClr val="2D9586"/>
                </a:solidFill>
              </a:rPr>
              <a:t>code for a commonly used dataset</a:t>
            </a:r>
            <a:endParaRPr sz="2000">
              <a:solidFill>
                <a:srgbClr val="2D9586"/>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Their supervisor </a:t>
            </a:r>
            <a:r>
              <a:rPr lang="en-GB" sz="2000">
                <a:solidFill>
                  <a:srgbClr val="2D9586"/>
                </a:solidFill>
              </a:rPr>
              <a:t>suggested them to publish</a:t>
            </a:r>
            <a:r>
              <a:rPr lang="en-GB" sz="2000">
                <a:solidFill>
                  <a:schemeClr val="lt1"/>
                </a:solidFill>
              </a:rPr>
              <a:t> their work online</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Created a </a:t>
            </a:r>
            <a:r>
              <a:rPr lang="en-GB" sz="2000">
                <a:solidFill>
                  <a:srgbClr val="2D9586"/>
                </a:solidFill>
              </a:rPr>
              <a:t>public repository to share</a:t>
            </a:r>
            <a:r>
              <a:rPr lang="en-GB" sz="2000">
                <a:solidFill>
                  <a:schemeClr val="lt1"/>
                </a:solidFill>
              </a:rPr>
              <a:t> their code, data and documentation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Sent out an email</a:t>
            </a:r>
            <a:r>
              <a:rPr lang="en-GB" sz="2000">
                <a:solidFill>
                  <a:schemeClr val="lt1"/>
                </a:solidFill>
              </a:rPr>
              <a:t> to their team members to use their code</a:t>
            </a:r>
            <a:endParaRPr sz="2000">
              <a:solidFill>
                <a:schemeClr val="lt1"/>
              </a:solidFill>
            </a:endParaRPr>
          </a:p>
        </p:txBody>
      </p:sp>
      <p:grpSp>
        <p:nvGrpSpPr>
          <p:cNvPr id="1567" name="Google Shape;1567;p229"/>
          <p:cNvGrpSpPr/>
          <p:nvPr/>
        </p:nvGrpSpPr>
        <p:grpSpPr>
          <a:xfrm>
            <a:off x="6821464" y="145269"/>
            <a:ext cx="2011071" cy="1693484"/>
            <a:chOff x="6839525" y="611323"/>
            <a:chExt cx="1683750" cy="1312677"/>
          </a:xfrm>
        </p:grpSpPr>
        <p:pic>
          <p:nvPicPr>
            <p:cNvPr id="1568" name="Google Shape;1568;p229"/>
            <p:cNvPicPr preferRelativeResize="0"/>
            <p:nvPr/>
          </p:nvPicPr>
          <p:blipFill rotWithShape="1">
            <a:blip r:embed="rId3">
              <a:alphaModFix/>
            </a:blip>
            <a:srcRect b="51411" l="57729" r="0" t="0"/>
            <a:stretch/>
          </p:blipFill>
          <p:spPr>
            <a:xfrm>
              <a:off x="6839530" y="611323"/>
              <a:ext cx="1683745" cy="1166374"/>
            </a:xfrm>
            <a:prstGeom prst="rect">
              <a:avLst/>
            </a:prstGeom>
            <a:noFill/>
            <a:ln>
              <a:noFill/>
            </a:ln>
          </p:spPr>
        </p:pic>
        <p:sp>
          <p:nvSpPr>
            <p:cNvPr id="1569" name="Google Shape;1569;p229"/>
            <p:cNvSpPr txBox="1"/>
            <p:nvPr/>
          </p:nvSpPr>
          <p:spPr>
            <a:xfrm>
              <a:off x="7285881" y="1354600"/>
              <a:ext cx="1118400" cy="5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rgbClr val="FF9900"/>
                  </a:solidFill>
                  <a:latin typeface="Pacifico"/>
                  <a:ea typeface="Pacifico"/>
                  <a:cs typeface="Pacifico"/>
                  <a:sym typeface="Pacifico"/>
                </a:rPr>
                <a:t>TARO</a:t>
              </a:r>
              <a:endParaRPr sz="1600">
                <a:solidFill>
                  <a:srgbClr val="FF9900"/>
                </a:solidFill>
                <a:latin typeface="Pacifico"/>
                <a:ea typeface="Pacifico"/>
                <a:cs typeface="Pacifico"/>
                <a:sym typeface="Pacifico"/>
              </a:endParaRPr>
            </a:p>
          </p:txBody>
        </p:sp>
        <p:cxnSp>
          <p:nvCxnSpPr>
            <p:cNvPr id="1570" name="Google Shape;1570;p229"/>
            <p:cNvCxnSpPr/>
            <p:nvPr/>
          </p:nvCxnSpPr>
          <p:spPr>
            <a:xfrm>
              <a:off x="6839525" y="1499500"/>
              <a:ext cx="1169400" cy="279600"/>
            </a:xfrm>
            <a:prstGeom prst="curvedConnector3">
              <a:avLst>
                <a:gd fmla="val 50000" name="adj1"/>
              </a:avLst>
            </a:prstGeom>
            <a:noFill/>
            <a:ln cap="flat" cmpd="sng" w="28575">
              <a:solidFill>
                <a:srgbClr val="3D85C6"/>
              </a:solidFill>
              <a:prstDash val="solid"/>
              <a:round/>
              <a:headEnd len="med" w="med" type="none"/>
              <a:tailEnd len="med" w="med" type="none"/>
            </a:ln>
          </p:spPr>
        </p:cxnSp>
      </p:grpSp>
      <p:sp>
        <p:nvSpPr>
          <p:cNvPr id="1571" name="Google Shape;1571;p229"/>
          <p:cNvSpPr txBox="1"/>
          <p:nvPr/>
        </p:nvSpPr>
        <p:spPr>
          <a:xfrm>
            <a:off x="0" y="4838100"/>
            <a:ext cx="9144000" cy="30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200">
                <a:solidFill>
                  <a:schemeClr val="lt1"/>
                </a:solidFill>
              </a:rPr>
              <a:t>Image by </a:t>
            </a:r>
            <a:r>
              <a:rPr i="1" lang="en-GB" sz="1200">
                <a:solidFill>
                  <a:schemeClr val="lt1"/>
                </a:solidFill>
              </a:rPr>
              <a:t>The Turing Way</a:t>
            </a:r>
            <a:r>
              <a:rPr lang="en-GB" sz="1200">
                <a:solidFill>
                  <a:schemeClr val="lt1"/>
                </a:solidFill>
              </a:rPr>
              <a:t> and Scriberia, available under the CC-BY 4.0 license, DOI: </a:t>
            </a:r>
            <a:r>
              <a:rPr lang="en-GB" sz="1200">
                <a:solidFill>
                  <a:schemeClr val="lt1"/>
                </a:solidFill>
              </a:rPr>
              <a:t>10.5281/zenodo.7684733</a:t>
            </a:r>
            <a:endParaRPr sz="1200">
              <a:solidFill>
                <a:schemeClr val="lt1"/>
              </a:solidFill>
            </a:endParaRPr>
          </a:p>
          <a:p>
            <a:pPr indent="0" lvl="0" marL="0" rtl="0" algn="ctr">
              <a:spcBef>
                <a:spcPts val="0"/>
              </a:spcBef>
              <a:spcAft>
                <a:spcPts val="0"/>
              </a:spcAft>
              <a:buNone/>
            </a:pPr>
            <a:r>
              <a:t/>
            </a:r>
            <a:endParaRPr sz="1200">
              <a:solidFill>
                <a:schemeClr val="lt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75" name="Shape 1575"/>
        <p:cNvGrpSpPr/>
        <p:nvPr/>
      </p:nvGrpSpPr>
      <p:grpSpPr>
        <a:xfrm>
          <a:off x="0" y="0"/>
          <a:ext cx="0" cy="0"/>
          <a:chOff x="0" y="0"/>
          <a:chExt cx="0" cy="0"/>
        </a:xfrm>
      </p:grpSpPr>
      <p:sp>
        <p:nvSpPr>
          <p:cNvPr id="1576" name="Google Shape;1576;p230"/>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800">
                <a:solidFill>
                  <a:schemeClr val="lt1"/>
                </a:solidFill>
              </a:rPr>
              <a:t>Ensure Use and Reuse</a:t>
            </a:r>
            <a:endParaRPr b="0" sz="2800">
              <a:solidFill>
                <a:schemeClr val="lt1"/>
              </a:solidFill>
            </a:endParaRPr>
          </a:p>
        </p:txBody>
      </p:sp>
      <p:sp>
        <p:nvSpPr>
          <p:cNvPr id="1577" name="Google Shape;1577;p230"/>
          <p:cNvSpPr txBox="1"/>
          <p:nvPr>
            <p:ph idx="1" type="body"/>
          </p:nvPr>
        </p:nvSpPr>
        <p:spPr>
          <a:xfrm>
            <a:off x="382050" y="1918700"/>
            <a:ext cx="7248600" cy="2784000"/>
          </a:xfrm>
          <a:prstGeom prst="rect">
            <a:avLst/>
          </a:prstGeom>
        </p:spPr>
        <p:txBody>
          <a:bodyPr anchorCtr="0" anchor="t" bIns="0" lIns="0" spcFirstLastPara="1" rIns="0" wrap="square" tIns="0">
            <a:noAutofit/>
          </a:bodyPr>
          <a:lstStyle/>
          <a:p>
            <a:pPr indent="-361950" lvl="0" marL="457200" rtl="0" algn="l">
              <a:lnSpc>
                <a:spcPct val="150000"/>
              </a:lnSpc>
              <a:spcBef>
                <a:spcPts val="0"/>
              </a:spcBef>
              <a:spcAft>
                <a:spcPts val="0"/>
              </a:spcAft>
              <a:buSzPts val="2100"/>
              <a:buChar char="-"/>
            </a:pPr>
            <a:r>
              <a:rPr lang="en-GB" sz="2100"/>
              <a:t>Create a </a:t>
            </a:r>
            <a:r>
              <a:rPr lang="en-GB" sz="2100">
                <a:solidFill>
                  <a:srgbClr val="2D9586"/>
                </a:solidFill>
              </a:rPr>
              <a:t>project repository</a:t>
            </a:r>
            <a:endParaRPr sz="2100">
              <a:solidFill>
                <a:srgbClr val="2D9586"/>
              </a:solidFill>
            </a:endParaRPr>
          </a:p>
          <a:p>
            <a:pPr indent="-361950" lvl="0" marL="457200" rtl="0" algn="l">
              <a:lnSpc>
                <a:spcPct val="150000"/>
              </a:lnSpc>
              <a:spcBef>
                <a:spcPts val="0"/>
              </a:spcBef>
              <a:spcAft>
                <a:spcPts val="0"/>
              </a:spcAft>
              <a:buSzPts val="2100"/>
              <a:buChar char="-"/>
            </a:pPr>
            <a:r>
              <a:rPr lang="en-GB" sz="2100"/>
              <a:t>Create a </a:t>
            </a:r>
            <a:r>
              <a:rPr lang="en-GB" sz="2100">
                <a:solidFill>
                  <a:srgbClr val="2D9586"/>
                </a:solidFill>
              </a:rPr>
              <a:t>README file </a:t>
            </a:r>
            <a:r>
              <a:rPr lang="en-GB" sz="2100"/>
              <a:t>with information on their scripts</a:t>
            </a:r>
            <a:endParaRPr sz="2100"/>
          </a:p>
          <a:p>
            <a:pPr indent="-361950" lvl="0" marL="457200" rtl="0" algn="l">
              <a:lnSpc>
                <a:spcPct val="150000"/>
              </a:lnSpc>
              <a:spcBef>
                <a:spcPts val="0"/>
              </a:spcBef>
              <a:spcAft>
                <a:spcPts val="0"/>
              </a:spcAft>
              <a:buSzPts val="2100"/>
              <a:buChar char="-"/>
            </a:pPr>
            <a:r>
              <a:rPr lang="en-GB" sz="2100"/>
              <a:t>Add an</a:t>
            </a:r>
            <a:r>
              <a:rPr lang="en-GB" sz="2100">
                <a:solidFill>
                  <a:srgbClr val="2EC65C"/>
                </a:solidFill>
              </a:rPr>
              <a:t> </a:t>
            </a:r>
            <a:r>
              <a:rPr lang="en-GB" sz="2100">
                <a:solidFill>
                  <a:srgbClr val="2D9586"/>
                </a:solidFill>
              </a:rPr>
              <a:t>open license</a:t>
            </a:r>
            <a:r>
              <a:rPr lang="en-GB" sz="2100"/>
              <a:t> in their repository for reuse</a:t>
            </a:r>
            <a:endParaRPr sz="2100"/>
          </a:p>
          <a:p>
            <a:pPr indent="-361950" lvl="0" marL="457200" rtl="0" algn="l">
              <a:lnSpc>
                <a:spcPct val="150000"/>
              </a:lnSpc>
              <a:spcBef>
                <a:spcPts val="0"/>
              </a:spcBef>
              <a:spcAft>
                <a:spcPts val="0"/>
              </a:spcAft>
              <a:buSzPts val="2100"/>
              <a:buChar char="-"/>
            </a:pPr>
            <a:r>
              <a:rPr lang="en-GB" sz="2100"/>
              <a:t>Make it </a:t>
            </a:r>
            <a:r>
              <a:rPr lang="en-GB" sz="2100">
                <a:solidFill>
                  <a:srgbClr val="2D9586"/>
                </a:solidFill>
              </a:rPr>
              <a:t>easy to test</a:t>
            </a:r>
            <a:endParaRPr sz="2100"/>
          </a:p>
          <a:p>
            <a:pPr indent="-361950" lvl="0" marL="457200" rtl="0" algn="l">
              <a:lnSpc>
                <a:spcPct val="150000"/>
              </a:lnSpc>
              <a:spcBef>
                <a:spcPts val="0"/>
              </a:spcBef>
              <a:spcAft>
                <a:spcPts val="0"/>
              </a:spcAft>
              <a:buSzPts val="2100"/>
              <a:buChar char="-"/>
            </a:pPr>
            <a:r>
              <a:rPr lang="en-GB" sz="2100"/>
              <a:t>Add a </a:t>
            </a:r>
            <a:r>
              <a:rPr lang="en-GB" sz="2100">
                <a:solidFill>
                  <a:srgbClr val="2D9586"/>
                </a:solidFill>
              </a:rPr>
              <a:t>minimum guideline</a:t>
            </a:r>
            <a:r>
              <a:rPr lang="en-GB" sz="2100"/>
              <a:t> for reporting errors</a:t>
            </a:r>
            <a:endParaRPr sz="2100">
              <a:solidFill>
                <a:srgbClr val="2D9586"/>
              </a:solidFill>
            </a:endParaRPr>
          </a:p>
          <a:p>
            <a:pPr indent="-361950" lvl="0" marL="457200" rtl="0" algn="l">
              <a:lnSpc>
                <a:spcPct val="150000"/>
              </a:lnSpc>
              <a:spcBef>
                <a:spcPts val="0"/>
              </a:spcBef>
              <a:spcAft>
                <a:spcPts val="0"/>
              </a:spcAft>
              <a:buSzPts val="2100"/>
              <a:buChar char="-"/>
            </a:pPr>
            <a:r>
              <a:rPr lang="en-GB" sz="2100"/>
              <a:t>Release </a:t>
            </a:r>
            <a:r>
              <a:rPr lang="en-GB" sz="2100">
                <a:solidFill>
                  <a:srgbClr val="2D9586"/>
                </a:solidFill>
              </a:rPr>
              <a:t>citable versions</a:t>
            </a:r>
            <a:r>
              <a:rPr lang="en-GB" sz="2100"/>
              <a:t> of documentation/code/data</a:t>
            </a:r>
            <a:endParaRPr sz="2100"/>
          </a:p>
        </p:txBody>
      </p:sp>
      <p:grpSp>
        <p:nvGrpSpPr>
          <p:cNvPr id="1578" name="Google Shape;1578;p230"/>
          <p:cNvGrpSpPr/>
          <p:nvPr/>
        </p:nvGrpSpPr>
        <p:grpSpPr>
          <a:xfrm>
            <a:off x="4516661" y="180894"/>
            <a:ext cx="4315463" cy="2039878"/>
            <a:chOff x="4837425" y="1919925"/>
            <a:chExt cx="4704527" cy="2600226"/>
          </a:xfrm>
        </p:grpSpPr>
        <p:pic>
          <p:nvPicPr>
            <p:cNvPr id="1579" name="Google Shape;1579;p230"/>
            <p:cNvPicPr preferRelativeResize="0"/>
            <p:nvPr/>
          </p:nvPicPr>
          <p:blipFill rotWithShape="1">
            <a:blip r:embed="rId3">
              <a:alphaModFix/>
            </a:blip>
            <a:srcRect b="0" l="1474" r="11280" t="0"/>
            <a:stretch/>
          </p:blipFill>
          <p:spPr>
            <a:xfrm>
              <a:off x="4837425" y="1919925"/>
              <a:ext cx="4704527" cy="2600226"/>
            </a:xfrm>
            <a:prstGeom prst="rect">
              <a:avLst/>
            </a:prstGeom>
            <a:noFill/>
            <a:ln>
              <a:noFill/>
            </a:ln>
            <a:effectLst>
              <a:outerShdw blurRad="685800" rotWithShape="0" algn="bl" dir="5400000" dist="19050">
                <a:srgbClr val="000000">
                  <a:alpha val="50000"/>
                </a:srgbClr>
              </a:outerShdw>
            </a:effectLst>
          </p:spPr>
        </p:pic>
        <p:grpSp>
          <p:nvGrpSpPr>
            <p:cNvPr id="1580" name="Google Shape;1580;p230"/>
            <p:cNvGrpSpPr/>
            <p:nvPr/>
          </p:nvGrpSpPr>
          <p:grpSpPr>
            <a:xfrm>
              <a:off x="8068123" y="3205462"/>
              <a:ext cx="1473450" cy="1314646"/>
              <a:chOff x="6839525" y="611323"/>
              <a:chExt cx="1683750" cy="1312677"/>
            </a:xfrm>
          </p:grpSpPr>
          <p:pic>
            <p:nvPicPr>
              <p:cNvPr id="1581" name="Google Shape;1581;p230"/>
              <p:cNvPicPr preferRelativeResize="0"/>
              <p:nvPr/>
            </p:nvPicPr>
            <p:blipFill rotWithShape="1">
              <a:blip r:embed="rId4">
                <a:alphaModFix/>
              </a:blip>
              <a:srcRect b="51411" l="57729" r="0" t="0"/>
              <a:stretch/>
            </p:blipFill>
            <p:spPr>
              <a:xfrm>
                <a:off x="6839530" y="611323"/>
                <a:ext cx="1683745" cy="1166374"/>
              </a:xfrm>
              <a:prstGeom prst="rect">
                <a:avLst/>
              </a:prstGeom>
              <a:noFill/>
              <a:ln>
                <a:noFill/>
              </a:ln>
            </p:spPr>
          </p:pic>
          <p:sp>
            <p:nvSpPr>
              <p:cNvPr id="1582" name="Google Shape;1582;p230"/>
              <p:cNvSpPr txBox="1"/>
              <p:nvPr/>
            </p:nvSpPr>
            <p:spPr>
              <a:xfrm>
                <a:off x="7285881" y="1354600"/>
                <a:ext cx="1118400" cy="5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FF9900"/>
                    </a:solidFill>
                    <a:latin typeface="Pacifico"/>
                    <a:ea typeface="Pacifico"/>
                    <a:cs typeface="Pacifico"/>
                    <a:sym typeface="Pacifico"/>
                  </a:rPr>
                  <a:t>TARO</a:t>
                </a:r>
                <a:endParaRPr sz="1200">
                  <a:solidFill>
                    <a:srgbClr val="FF9900"/>
                  </a:solidFill>
                  <a:latin typeface="Pacifico"/>
                  <a:ea typeface="Pacifico"/>
                  <a:cs typeface="Pacifico"/>
                  <a:sym typeface="Pacifico"/>
                </a:endParaRPr>
              </a:p>
            </p:txBody>
          </p:sp>
          <p:cxnSp>
            <p:nvCxnSpPr>
              <p:cNvPr id="1583" name="Google Shape;1583;p230"/>
              <p:cNvCxnSpPr/>
              <p:nvPr/>
            </p:nvCxnSpPr>
            <p:spPr>
              <a:xfrm>
                <a:off x="6839525" y="1499500"/>
                <a:ext cx="1169400" cy="279600"/>
              </a:xfrm>
              <a:prstGeom prst="curvedConnector3">
                <a:avLst>
                  <a:gd fmla="val 50000" name="adj1"/>
                </a:avLst>
              </a:prstGeom>
              <a:noFill/>
              <a:ln cap="flat" cmpd="sng" w="28575">
                <a:solidFill>
                  <a:srgbClr val="3D85C6"/>
                </a:solidFill>
                <a:prstDash val="solid"/>
                <a:round/>
                <a:headEnd len="med" w="med" type="none"/>
                <a:tailEnd len="med" w="med" type="none"/>
              </a:ln>
            </p:spPr>
          </p:cxnSp>
        </p:grpSp>
      </p:grpSp>
      <p:sp>
        <p:nvSpPr>
          <p:cNvPr id="1584" name="Google Shape;1584;p230"/>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1588" name="Shape 1588"/>
        <p:cNvGrpSpPr/>
        <p:nvPr/>
      </p:nvGrpSpPr>
      <p:grpSpPr>
        <a:xfrm>
          <a:off x="0" y="0"/>
          <a:ext cx="0" cy="0"/>
          <a:chOff x="0" y="0"/>
          <a:chExt cx="0" cy="0"/>
        </a:xfrm>
      </p:grpSpPr>
      <p:sp>
        <p:nvSpPr>
          <p:cNvPr id="1589" name="Google Shape;1589;p231"/>
          <p:cNvSpPr txBox="1"/>
          <p:nvPr/>
        </p:nvSpPr>
        <p:spPr>
          <a:xfrm>
            <a:off x="518350" y="1661450"/>
            <a:ext cx="8107200" cy="2841600"/>
          </a:xfrm>
          <a:prstGeom prst="rect">
            <a:avLst/>
          </a:prstGeom>
          <a:noFill/>
          <a:ln>
            <a:noFill/>
          </a:ln>
        </p:spPr>
        <p:txBody>
          <a:bodyPr anchorCtr="0" anchor="t" bIns="91425" lIns="91425" spcFirstLastPara="1" rIns="91425" wrap="square" tIns="91425">
            <a:noAutofit/>
          </a:bodyPr>
          <a:lstStyle/>
          <a:p>
            <a:pPr indent="-466344" lvl="0" marL="466344" rtl="0" algn="l">
              <a:lnSpc>
                <a:spcPct val="115000"/>
              </a:lnSpc>
              <a:spcBef>
                <a:spcPts val="0"/>
              </a:spcBef>
              <a:spcAft>
                <a:spcPts val="0"/>
              </a:spcAft>
              <a:buNone/>
            </a:pPr>
            <a:r>
              <a:rPr b="1" lang="en-GB" sz="2400">
                <a:solidFill>
                  <a:schemeClr val="lt1"/>
                </a:solidFill>
              </a:rPr>
              <a:t>Motivation: </a:t>
            </a:r>
            <a:endParaRPr b="1" sz="2400">
              <a:solidFill>
                <a:schemeClr val="lt1"/>
              </a:solidFill>
            </a:endParaRPr>
          </a:p>
          <a:p>
            <a:pPr indent="-466344" lvl="0" marL="466344" rtl="0" algn="l">
              <a:lnSpc>
                <a:spcPct val="115000"/>
              </a:lnSpc>
              <a:spcBef>
                <a:spcPts val="1600"/>
              </a:spcBef>
              <a:spcAft>
                <a:spcPts val="0"/>
              </a:spcAft>
              <a:buNone/>
            </a:pPr>
            <a:r>
              <a:rPr lang="en-GB" sz="2400">
                <a:solidFill>
                  <a:schemeClr val="lt1"/>
                </a:solidFill>
              </a:rPr>
              <a:t>Learn how to communicate your project effectively.</a:t>
            </a:r>
            <a:endParaRPr sz="2400">
              <a:solidFill>
                <a:schemeClr val="lt1"/>
              </a:solidFill>
            </a:endParaRPr>
          </a:p>
          <a:p>
            <a:pPr indent="-466344" lvl="0" marL="466344" rtl="0" algn="l">
              <a:lnSpc>
                <a:spcPct val="115000"/>
              </a:lnSpc>
              <a:spcBef>
                <a:spcPts val="1600"/>
              </a:spcBef>
              <a:spcAft>
                <a:spcPts val="0"/>
              </a:spcAft>
              <a:buNone/>
            </a:pPr>
            <a:r>
              <a:t/>
            </a:r>
            <a:endParaRPr sz="2400">
              <a:solidFill>
                <a:schemeClr val="lt1"/>
              </a:solidFill>
            </a:endParaRPr>
          </a:p>
          <a:p>
            <a:pPr indent="-466344" lvl="0" marL="466344" rtl="0" algn="l">
              <a:lnSpc>
                <a:spcPct val="115000"/>
              </a:lnSpc>
              <a:spcBef>
                <a:spcPts val="1600"/>
              </a:spcBef>
              <a:spcAft>
                <a:spcPts val="0"/>
              </a:spcAft>
              <a:buNone/>
            </a:pPr>
            <a:r>
              <a:rPr b="1" lang="en-GB" sz="2400">
                <a:solidFill>
                  <a:schemeClr val="lt1"/>
                </a:solidFill>
              </a:rPr>
              <a:t>Method</a:t>
            </a:r>
            <a:r>
              <a:rPr lang="en-GB" sz="2400">
                <a:solidFill>
                  <a:schemeClr val="lt1"/>
                </a:solidFill>
              </a:rPr>
              <a:t>: </a:t>
            </a:r>
            <a:endParaRPr sz="2400">
              <a:solidFill>
                <a:schemeClr val="lt1"/>
              </a:solidFill>
            </a:endParaRPr>
          </a:p>
          <a:p>
            <a:pPr indent="-466344" lvl="0" marL="466344" rtl="0" algn="l">
              <a:lnSpc>
                <a:spcPct val="115000"/>
              </a:lnSpc>
              <a:spcBef>
                <a:spcPts val="1600"/>
              </a:spcBef>
              <a:spcAft>
                <a:spcPts val="1600"/>
              </a:spcAft>
              <a:buNone/>
            </a:pPr>
            <a:r>
              <a:rPr lang="en-GB" sz="2400">
                <a:solidFill>
                  <a:schemeClr val="lt1"/>
                </a:solidFill>
              </a:rPr>
              <a:t>Write clear description of the project in README file.</a:t>
            </a:r>
            <a:endParaRPr b="1" sz="2400" u="sng">
              <a:solidFill>
                <a:schemeClr val="lt1"/>
              </a:solidFill>
            </a:endParaRPr>
          </a:p>
        </p:txBody>
      </p:sp>
      <p:sp>
        <p:nvSpPr>
          <p:cNvPr id="1590" name="Google Shape;1590;p231"/>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591" name="Google Shape;1591;p231"/>
          <p:cNvSpPr txBox="1"/>
          <p:nvPr>
            <p:ph idx="1" type="body"/>
          </p:nvPr>
        </p:nvSpPr>
        <p:spPr>
          <a:xfrm>
            <a:off x="431800" y="411163"/>
            <a:ext cx="8280300" cy="701400"/>
          </a:xfrm>
          <a:prstGeom prst="rect">
            <a:avLst/>
          </a:prstGeom>
        </p:spPr>
        <p:txBody>
          <a:bodyPr anchorCtr="0" anchor="t" bIns="45700" lIns="91425" spcFirstLastPara="1" rIns="91425" wrap="square" tIns="45700">
            <a:noAutofit/>
          </a:bodyPr>
          <a:lstStyle/>
          <a:p>
            <a:pPr indent="0" lvl="0" marL="0" rtl="0" algn="l">
              <a:lnSpc>
                <a:spcPct val="85000"/>
              </a:lnSpc>
              <a:spcBef>
                <a:spcPts val="0"/>
              </a:spcBef>
              <a:spcAft>
                <a:spcPts val="0"/>
              </a:spcAft>
              <a:buNone/>
            </a:pPr>
            <a:r>
              <a:rPr b="1" lang="en-GB"/>
              <a:t>READMEs for Open and Collaborative Projects</a:t>
            </a:r>
            <a:endParaRPr b="1"/>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95" name="Shape 1595"/>
        <p:cNvGrpSpPr/>
        <p:nvPr/>
      </p:nvGrpSpPr>
      <p:grpSpPr>
        <a:xfrm>
          <a:off x="0" y="0"/>
          <a:ext cx="0" cy="0"/>
          <a:chOff x="0" y="0"/>
          <a:chExt cx="0" cy="0"/>
        </a:xfrm>
      </p:grpSpPr>
      <p:pic>
        <p:nvPicPr>
          <p:cNvPr descr="https://c2.staticflickr.com/2/1138/1156638214_3bc9e3726d_b.jpg" id="1596" name="Google Shape;1596;p232"/>
          <p:cNvPicPr preferRelativeResize="0"/>
          <p:nvPr/>
        </p:nvPicPr>
        <p:blipFill>
          <a:blip r:embed="rId3">
            <a:alphaModFix/>
          </a:blip>
          <a:stretch>
            <a:fillRect/>
          </a:stretch>
        </p:blipFill>
        <p:spPr>
          <a:xfrm>
            <a:off x="0" y="-838200"/>
            <a:ext cx="9283075" cy="6967600"/>
          </a:xfrm>
          <a:prstGeom prst="rect">
            <a:avLst/>
          </a:prstGeom>
          <a:noFill/>
          <a:ln>
            <a:noFill/>
          </a:ln>
        </p:spPr>
      </p:pic>
      <p:grpSp>
        <p:nvGrpSpPr>
          <p:cNvPr id="1597" name="Google Shape;1597;p232"/>
          <p:cNvGrpSpPr/>
          <p:nvPr/>
        </p:nvGrpSpPr>
        <p:grpSpPr>
          <a:xfrm>
            <a:off x="0" y="227825"/>
            <a:ext cx="4314900" cy="811200"/>
            <a:chOff x="0" y="256400"/>
            <a:chExt cx="4314900" cy="811200"/>
          </a:xfrm>
        </p:grpSpPr>
        <p:sp>
          <p:nvSpPr>
            <p:cNvPr id="1598" name="Google Shape;1598;p232"/>
            <p:cNvSpPr/>
            <p:nvPr/>
          </p:nvSpPr>
          <p:spPr>
            <a:xfrm>
              <a:off x="0" y="256400"/>
              <a:ext cx="4314900" cy="811200"/>
            </a:xfrm>
            <a:prstGeom prst="homePlate">
              <a:avLst>
                <a:gd fmla="val 32886" name="adj"/>
              </a:avLst>
            </a:prstGeom>
            <a:solidFill>
              <a:srgbClr val="2D9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232"/>
            <p:cNvSpPr txBox="1"/>
            <p:nvPr/>
          </p:nvSpPr>
          <p:spPr>
            <a:xfrm>
              <a:off x="298725" y="302550"/>
              <a:ext cx="3597000" cy="718800"/>
            </a:xfrm>
            <a:prstGeom prst="rect">
              <a:avLst/>
            </a:prstGeom>
            <a:solidFill>
              <a:srgbClr val="2D9586"/>
            </a:solidFill>
            <a:ln>
              <a:noFill/>
            </a:ln>
          </p:spPr>
          <p:txBody>
            <a:bodyPr anchorCtr="0" anchor="ctr" bIns="91425" lIns="91425" spcFirstLastPara="1" rIns="91425" wrap="square" tIns="91425">
              <a:noAutofit/>
            </a:bodyPr>
            <a:lstStyle/>
            <a:p>
              <a:pPr indent="0" lvl="0" marL="0" rtl="0" algn="l">
                <a:lnSpc>
                  <a:spcPct val="108000"/>
                </a:lnSpc>
                <a:spcBef>
                  <a:spcPts val="0"/>
                </a:spcBef>
                <a:spcAft>
                  <a:spcPts val="0"/>
                </a:spcAft>
                <a:buNone/>
              </a:pPr>
              <a:r>
                <a:rPr b="1" lang="en-GB" sz="2200">
                  <a:solidFill>
                    <a:srgbClr val="FFFFFF"/>
                  </a:solidFill>
                </a:rPr>
                <a:t>Why READMEs?</a:t>
              </a:r>
              <a:endParaRPr b="1" sz="2200">
                <a:solidFill>
                  <a:srgbClr val="FFFFFF"/>
                </a:solidFill>
              </a:endParaRPr>
            </a:p>
          </p:txBody>
        </p:sp>
      </p:grpSp>
      <p:sp>
        <p:nvSpPr>
          <p:cNvPr id="1600" name="Google Shape;1600;p232"/>
          <p:cNvSpPr txBox="1"/>
          <p:nvPr/>
        </p:nvSpPr>
        <p:spPr>
          <a:xfrm>
            <a:off x="628200" y="5679325"/>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10.5281/zenodo.4609987</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04" name="Shape 1604"/>
        <p:cNvGrpSpPr/>
        <p:nvPr/>
      </p:nvGrpSpPr>
      <p:grpSpPr>
        <a:xfrm>
          <a:off x="0" y="0"/>
          <a:ext cx="0" cy="0"/>
          <a:chOff x="0" y="0"/>
          <a:chExt cx="0" cy="0"/>
        </a:xfrm>
      </p:grpSpPr>
      <p:sp>
        <p:nvSpPr>
          <p:cNvPr id="1605" name="Google Shape;1605;p23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606" name="Google Shape;1606;p233"/>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lnSpc>
                <a:spcPct val="108000"/>
              </a:lnSpc>
              <a:spcBef>
                <a:spcPts val="0"/>
              </a:spcBef>
              <a:spcAft>
                <a:spcPts val="0"/>
              </a:spcAft>
              <a:buNone/>
            </a:pPr>
            <a:r>
              <a:rPr b="1" lang="en-GB"/>
              <a:t>What is a README file?</a:t>
            </a:r>
            <a:endParaRPr/>
          </a:p>
        </p:txBody>
      </p:sp>
      <p:sp>
        <p:nvSpPr>
          <p:cNvPr id="1607" name="Google Shape;1607;p233"/>
          <p:cNvSpPr txBox="1"/>
          <p:nvPr>
            <p:ph idx="2" type="body"/>
          </p:nvPr>
        </p:nvSpPr>
        <p:spPr>
          <a:xfrm>
            <a:off x="431800" y="1447800"/>
            <a:ext cx="8280300" cy="3088800"/>
          </a:xfrm>
          <a:prstGeom prst="rect">
            <a:avLst/>
          </a:prstGeom>
        </p:spPr>
        <p:txBody>
          <a:bodyPr anchorCtr="0" anchor="t" bIns="45700" lIns="91425" spcFirstLastPara="1" rIns="91425" wrap="square" tIns="45700">
            <a:noAutofit/>
          </a:bodyPr>
          <a:lstStyle/>
          <a:p>
            <a:pPr indent="-355600" lvl="0" marL="457200" rtl="0" algn="l">
              <a:lnSpc>
                <a:spcPct val="140000"/>
              </a:lnSpc>
              <a:spcBef>
                <a:spcPts val="0"/>
              </a:spcBef>
              <a:spcAft>
                <a:spcPts val="0"/>
              </a:spcAft>
              <a:buClr>
                <a:schemeClr val="lt1"/>
              </a:buClr>
              <a:buSzPts val="2000"/>
              <a:buChar char="●"/>
            </a:pPr>
            <a:r>
              <a:rPr lang="en-GB" sz="2000"/>
              <a:t>A </a:t>
            </a:r>
            <a:r>
              <a:rPr lang="en-GB" sz="2000"/>
              <a:t>clear</a:t>
            </a:r>
            <a:r>
              <a:rPr lang="en-GB" sz="2000"/>
              <a:t> and accessible description of your project</a:t>
            </a:r>
            <a:endParaRPr sz="2000"/>
          </a:p>
          <a:p>
            <a:pPr indent="-355600" lvl="0" marL="457200" rtl="0" algn="l">
              <a:lnSpc>
                <a:spcPct val="140000"/>
              </a:lnSpc>
              <a:spcBef>
                <a:spcPts val="0"/>
              </a:spcBef>
              <a:spcAft>
                <a:spcPts val="0"/>
              </a:spcAft>
              <a:buClr>
                <a:schemeClr val="lt1"/>
              </a:buClr>
              <a:buSzPts val="2000"/>
              <a:buChar char="●"/>
            </a:pPr>
            <a:r>
              <a:rPr lang="en-GB" sz="2000"/>
              <a:t>Found in the root directory of your repository</a:t>
            </a:r>
            <a:endParaRPr sz="2000"/>
          </a:p>
          <a:p>
            <a:pPr indent="-355600" lvl="0" marL="457200" rtl="0" algn="l">
              <a:lnSpc>
                <a:spcPct val="140000"/>
              </a:lnSpc>
              <a:spcBef>
                <a:spcPts val="0"/>
              </a:spcBef>
              <a:spcAft>
                <a:spcPts val="0"/>
              </a:spcAft>
              <a:buClr>
                <a:schemeClr val="lt1"/>
              </a:buClr>
              <a:buSzPts val="2000"/>
              <a:buChar char="●"/>
            </a:pPr>
            <a:r>
              <a:rPr lang="en-GB" sz="2000"/>
              <a:t>First stop for your collaborators and potential users</a:t>
            </a:r>
            <a:endParaRPr sz="2000"/>
          </a:p>
          <a:p>
            <a:pPr indent="0" lvl="0" marL="0" rtl="0" algn="l">
              <a:lnSpc>
                <a:spcPct val="140000"/>
              </a:lnSpc>
              <a:spcBef>
                <a:spcPts val="0"/>
              </a:spcBef>
              <a:spcAft>
                <a:spcPts val="0"/>
              </a:spcAft>
              <a:buNone/>
            </a:pPr>
            <a:r>
              <a:t/>
            </a:r>
            <a:endParaRPr sz="2000"/>
          </a:p>
          <a:p>
            <a:pPr indent="0" lvl="0" marL="0" rtl="0" algn="l">
              <a:lnSpc>
                <a:spcPct val="140000"/>
              </a:lnSpc>
              <a:spcBef>
                <a:spcPts val="0"/>
              </a:spcBef>
              <a:spcAft>
                <a:spcPts val="0"/>
              </a:spcAft>
              <a:buNone/>
            </a:pPr>
            <a:r>
              <a:t/>
            </a:r>
            <a:endParaRPr sz="2000"/>
          </a:p>
          <a:p>
            <a:pPr indent="0" lvl="0" marL="0" rtl="0" algn="l">
              <a:lnSpc>
                <a:spcPct val="140000"/>
              </a:lnSpc>
              <a:spcBef>
                <a:spcPts val="0"/>
              </a:spcBef>
              <a:spcAft>
                <a:spcPts val="0"/>
              </a:spcAft>
              <a:buClr>
                <a:schemeClr val="dk1"/>
              </a:buClr>
              <a:buSzPts val="852"/>
              <a:buFont typeface="Arial"/>
              <a:buNone/>
            </a:pPr>
            <a:r>
              <a:t/>
            </a:r>
            <a:endParaRPr sz="2000"/>
          </a:p>
          <a:p>
            <a:pPr indent="0" lvl="0" marL="0" rtl="0" algn="l">
              <a:lnSpc>
                <a:spcPct val="140000"/>
              </a:lnSpc>
              <a:spcBef>
                <a:spcPts val="0"/>
              </a:spcBef>
              <a:spcAft>
                <a:spcPts val="0"/>
              </a:spcAft>
              <a:buSzPts val="852"/>
              <a:buNone/>
            </a:pPr>
            <a:r>
              <a:rPr i="1" lang="en-GB" sz="2000"/>
              <a:t>Could also be: website landing page, wiki</a:t>
            </a:r>
            <a:endParaRPr sz="20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11" name="Shape 1611"/>
        <p:cNvGrpSpPr/>
        <p:nvPr/>
      </p:nvGrpSpPr>
      <p:grpSpPr>
        <a:xfrm>
          <a:off x="0" y="0"/>
          <a:ext cx="0" cy="0"/>
          <a:chOff x="0" y="0"/>
          <a:chExt cx="0" cy="0"/>
        </a:xfrm>
      </p:grpSpPr>
      <p:sp>
        <p:nvSpPr>
          <p:cNvPr id="1612" name="Google Shape;1612;p234"/>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613" name="Google Shape;1613;p234"/>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lnSpc>
                <a:spcPct val="108000"/>
              </a:lnSpc>
              <a:spcBef>
                <a:spcPts val="0"/>
              </a:spcBef>
              <a:spcAft>
                <a:spcPts val="0"/>
              </a:spcAft>
              <a:buNone/>
            </a:pPr>
            <a:r>
              <a:rPr b="1" lang="en-GB"/>
              <a:t>What should a good README include?</a:t>
            </a:r>
            <a:endParaRPr/>
          </a:p>
        </p:txBody>
      </p:sp>
      <p:sp>
        <p:nvSpPr>
          <p:cNvPr id="1614" name="Google Shape;1614;p234"/>
          <p:cNvSpPr txBox="1"/>
          <p:nvPr>
            <p:ph idx="2" type="body"/>
          </p:nvPr>
        </p:nvSpPr>
        <p:spPr>
          <a:xfrm>
            <a:off x="431800" y="1447800"/>
            <a:ext cx="8280300" cy="2651700"/>
          </a:xfrm>
          <a:prstGeom prst="rect">
            <a:avLst/>
          </a:prstGeom>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lang="en-GB" sz="2000"/>
              <a:t>In your README file, make sure to include:</a:t>
            </a:r>
            <a:endParaRPr sz="2000"/>
          </a:p>
          <a:p>
            <a:pPr indent="-355600" lvl="0" marL="457200" rtl="0" algn="l">
              <a:lnSpc>
                <a:spcPct val="150000"/>
              </a:lnSpc>
              <a:spcBef>
                <a:spcPts val="0"/>
              </a:spcBef>
              <a:spcAft>
                <a:spcPts val="0"/>
              </a:spcAft>
              <a:buClr>
                <a:schemeClr val="lt1"/>
              </a:buClr>
              <a:buSzPts val="2000"/>
              <a:buChar char="●"/>
            </a:pPr>
            <a:r>
              <a:rPr lang="en-GB" sz="2000"/>
              <a:t>what you're doing, what your motivation is</a:t>
            </a:r>
            <a:endParaRPr sz="2000"/>
          </a:p>
          <a:p>
            <a:pPr indent="-355600" lvl="0" marL="457200" rtl="0" algn="l">
              <a:lnSpc>
                <a:spcPct val="150000"/>
              </a:lnSpc>
              <a:spcBef>
                <a:spcPts val="0"/>
              </a:spcBef>
              <a:spcAft>
                <a:spcPts val="0"/>
              </a:spcAft>
              <a:buClr>
                <a:schemeClr val="lt1"/>
              </a:buClr>
              <a:buSzPts val="2000"/>
              <a:buChar char="●"/>
            </a:pPr>
            <a:r>
              <a:rPr lang="en-GB" sz="2000"/>
              <a:t>what makes your project special and exciting</a:t>
            </a:r>
            <a:endParaRPr sz="2000"/>
          </a:p>
          <a:p>
            <a:pPr indent="-355600" lvl="0" marL="457200" rtl="0" algn="l">
              <a:lnSpc>
                <a:spcPct val="150000"/>
              </a:lnSpc>
              <a:spcBef>
                <a:spcPts val="0"/>
              </a:spcBef>
              <a:spcAft>
                <a:spcPts val="0"/>
              </a:spcAft>
              <a:buClr>
                <a:schemeClr val="lt1"/>
              </a:buClr>
              <a:buSzPts val="2000"/>
              <a:buChar char="●"/>
            </a:pPr>
            <a:r>
              <a:rPr lang="en-GB" sz="2000"/>
              <a:t>who your collaborators are and how each has contributed. It’s also a good idea to tell people how they can contribute to your project!</a:t>
            </a:r>
            <a:endParaRPr sz="2000"/>
          </a:p>
          <a:p>
            <a:pPr indent="-355600" lvl="0" marL="457200" rtl="0" algn="l">
              <a:lnSpc>
                <a:spcPct val="150000"/>
              </a:lnSpc>
              <a:spcBef>
                <a:spcPts val="0"/>
              </a:spcBef>
              <a:spcAft>
                <a:spcPts val="0"/>
              </a:spcAft>
              <a:buClr>
                <a:schemeClr val="lt1"/>
              </a:buClr>
              <a:buSzPts val="2000"/>
              <a:buChar char="●"/>
            </a:pPr>
            <a:r>
              <a:rPr lang="en-GB" sz="2000"/>
              <a:t>where the key resources are</a:t>
            </a:r>
            <a:endParaRPr sz="20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1618" name="Shape 1618"/>
        <p:cNvGrpSpPr/>
        <p:nvPr/>
      </p:nvGrpSpPr>
      <p:grpSpPr>
        <a:xfrm>
          <a:off x="0" y="0"/>
          <a:ext cx="0" cy="0"/>
          <a:chOff x="0" y="0"/>
          <a:chExt cx="0" cy="0"/>
        </a:xfrm>
      </p:grpSpPr>
      <p:sp>
        <p:nvSpPr>
          <p:cNvPr id="1619" name="Google Shape;1619;p235"/>
          <p:cNvSpPr txBox="1"/>
          <p:nvPr/>
        </p:nvSpPr>
        <p:spPr>
          <a:xfrm>
            <a:off x="4996175" y="1035975"/>
            <a:ext cx="3908100" cy="3559500"/>
          </a:xfrm>
          <a:prstGeom prst="rect">
            <a:avLst/>
          </a:prstGeom>
          <a:noFill/>
          <a:ln>
            <a:noFill/>
          </a:ln>
        </p:spPr>
        <p:txBody>
          <a:bodyPr anchorCtr="0" anchor="t" bIns="91425" lIns="91425" spcFirstLastPara="1" rIns="91425" wrap="square" tIns="91425">
            <a:noAutofit/>
          </a:bodyPr>
          <a:lstStyle/>
          <a:p>
            <a:pPr indent="-355600" lvl="0" marL="457200" rtl="0" algn="l">
              <a:lnSpc>
                <a:spcPct val="150000"/>
              </a:lnSpc>
              <a:spcBef>
                <a:spcPts val="0"/>
              </a:spcBef>
              <a:spcAft>
                <a:spcPts val="0"/>
              </a:spcAft>
              <a:buClr>
                <a:schemeClr val="lt1"/>
              </a:buClr>
              <a:buSzPts val="2000"/>
              <a:buChar char="●"/>
            </a:pPr>
            <a:r>
              <a:rPr lang="en-GB" sz="2000">
                <a:solidFill>
                  <a:schemeClr val="lt1"/>
                </a:solidFill>
              </a:rPr>
              <a:t>Welcome message!</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Project description &amp; vision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How to:</a:t>
            </a:r>
            <a:endParaRPr sz="2000">
              <a:solidFill>
                <a:schemeClr val="lt1"/>
              </a:solidFill>
            </a:endParaRPr>
          </a:p>
          <a:p>
            <a:pPr indent="-342900" lvl="1" marL="914400" rtl="0" algn="l">
              <a:lnSpc>
                <a:spcPct val="115000"/>
              </a:lnSpc>
              <a:spcBef>
                <a:spcPts val="0"/>
              </a:spcBef>
              <a:spcAft>
                <a:spcPts val="0"/>
              </a:spcAft>
              <a:buClr>
                <a:schemeClr val="lt1"/>
              </a:buClr>
              <a:buSzPts val="1800"/>
              <a:buChar char="○"/>
            </a:pPr>
            <a:r>
              <a:rPr lang="en-GB" sz="1800">
                <a:solidFill>
                  <a:schemeClr val="lt1"/>
                </a:solidFill>
              </a:rPr>
              <a:t>Test and verify</a:t>
            </a:r>
            <a:endParaRPr sz="1800">
              <a:solidFill>
                <a:schemeClr val="lt1"/>
              </a:solidFill>
            </a:endParaRPr>
          </a:p>
          <a:p>
            <a:pPr indent="-342900" lvl="1" marL="914400" rtl="0" algn="l">
              <a:lnSpc>
                <a:spcPct val="115000"/>
              </a:lnSpc>
              <a:spcBef>
                <a:spcPts val="0"/>
              </a:spcBef>
              <a:spcAft>
                <a:spcPts val="0"/>
              </a:spcAft>
              <a:buClr>
                <a:schemeClr val="lt1"/>
              </a:buClr>
              <a:buSzPts val="1800"/>
              <a:buChar char="○"/>
            </a:pPr>
            <a:r>
              <a:rPr lang="en-GB" sz="1800">
                <a:solidFill>
                  <a:schemeClr val="lt1"/>
                </a:solidFill>
              </a:rPr>
              <a:t>Fix errors</a:t>
            </a:r>
            <a:endParaRPr sz="1800">
              <a:solidFill>
                <a:schemeClr val="lt1"/>
              </a:solidFill>
            </a:endParaRPr>
          </a:p>
          <a:p>
            <a:pPr indent="-342900" lvl="1" marL="914400" rtl="0" algn="l">
              <a:lnSpc>
                <a:spcPct val="115000"/>
              </a:lnSpc>
              <a:spcBef>
                <a:spcPts val="0"/>
              </a:spcBef>
              <a:spcAft>
                <a:spcPts val="0"/>
              </a:spcAft>
              <a:buClr>
                <a:schemeClr val="lt1"/>
              </a:buClr>
              <a:buSzPts val="1800"/>
              <a:buChar char="○"/>
            </a:pPr>
            <a:r>
              <a:rPr lang="en-GB" sz="1800">
                <a:solidFill>
                  <a:schemeClr val="lt1"/>
                </a:solidFill>
              </a:rPr>
              <a:t>Use (license)</a:t>
            </a:r>
            <a:endParaRPr sz="1800">
              <a:solidFill>
                <a:schemeClr val="lt1"/>
              </a:solidFill>
            </a:endParaRPr>
          </a:p>
          <a:p>
            <a:pPr indent="-342900" lvl="1" marL="914400" rtl="0" algn="l">
              <a:lnSpc>
                <a:spcPct val="115000"/>
              </a:lnSpc>
              <a:spcBef>
                <a:spcPts val="0"/>
              </a:spcBef>
              <a:spcAft>
                <a:spcPts val="0"/>
              </a:spcAft>
              <a:buClr>
                <a:schemeClr val="lt1"/>
              </a:buClr>
              <a:buSzPts val="1800"/>
              <a:buChar char="○"/>
            </a:pPr>
            <a:r>
              <a:rPr lang="en-GB" sz="1800">
                <a:solidFill>
                  <a:schemeClr val="lt1"/>
                </a:solidFill>
              </a:rPr>
              <a:t>Get involved</a:t>
            </a:r>
            <a:endParaRPr sz="1800">
              <a:solidFill>
                <a:schemeClr val="lt1"/>
              </a:solidFill>
            </a:endParaRPr>
          </a:p>
          <a:p>
            <a:pPr indent="-342900" lvl="1" marL="914400" rtl="0" algn="l">
              <a:lnSpc>
                <a:spcPct val="115000"/>
              </a:lnSpc>
              <a:spcBef>
                <a:spcPts val="0"/>
              </a:spcBef>
              <a:spcAft>
                <a:spcPts val="0"/>
              </a:spcAft>
              <a:buClr>
                <a:schemeClr val="lt1"/>
              </a:buClr>
              <a:buSzPts val="1800"/>
              <a:buChar char="○"/>
            </a:pPr>
            <a:r>
              <a:rPr lang="en-GB" sz="1800">
                <a:solidFill>
                  <a:schemeClr val="lt1"/>
                </a:solidFill>
              </a:rPr>
              <a:t>Report issues</a:t>
            </a:r>
            <a:endParaRPr sz="1800">
              <a:solidFill>
                <a:schemeClr val="lt1"/>
              </a:solidFill>
            </a:endParaRPr>
          </a:p>
        </p:txBody>
      </p:sp>
      <p:sp>
        <p:nvSpPr>
          <p:cNvPr id="1620" name="Google Shape;1620;p235"/>
          <p:cNvSpPr txBox="1"/>
          <p:nvPr/>
        </p:nvSpPr>
        <p:spPr>
          <a:xfrm>
            <a:off x="288650" y="4474725"/>
            <a:ext cx="7736100" cy="51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lt1"/>
                </a:solidFill>
              </a:rPr>
              <a:t>Source</a:t>
            </a:r>
            <a:r>
              <a:rPr lang="en-GB">
                <a:solidFill>
                  <a:schemeClr val="lt1"/>
                </a:solidFill>
              </a:rPr>
              <a:t>: </a:t>
            </a:r>
            <a:r>
              <a:rPr lang="en-GB" u="sng">
                <a:solidFill>
                  <a:schemeClr val="lt1"/>
                </a:solidFill>
                <a:hlinkClick r:id="rId3">
                  <a:extLst>
                    <a:ext uri="{A12FA001-AC4F-418D-AE19-62706E023703}">
                      <ahyp:hlinkClr val="tx"/>
                    </a:ext>
                  </a:extLst>
                </a:hlinkClick>
              </a:rPr>
              <a:t>STEMM Role Models App</a:t>
            </a:r>
            <a:endParaRPr>
              <a:solidFill>
                <a:schemeClr val="lt1"/>
              </a:solidFill>
            </a:endParaRPr>
          </a:p>
        </p:txBody>
      </p:sp>
      <p:pic>
        <p:nvPicPr>
          <p:cNvPr id="1621" name="Google Shape;1621;p235"/>
          <p:cNvPicPr preferRelativeResize="0"/>
          <p:nvPr/>
        </p:nvPicPr>
        <p:blipFill>
          <a:blip r:embed="rId4">
            <a:alphaModFix/>
          </a:blip>
          <a:stretch>
            <a:fillRect/>
          </a:stretch>
        </p:blipFill>
        <p:spPr>
          <a:xfrm>
            <a:off x="548400" y="1112575"/>
            <a:ext cx="4342400" cy="3266925"/>
          </a:xfrm>
          <a:prstGeom prst="rect">
            <a:avLst/>
          </a:prstGeom>
          <a:noFill/>
          <a:ln>
            <a:noFill/>
          </a:ln>
        </p:spPr>
      </p:pic>
      <p:sp>
        <p:nvSpPr>
          <p:cNvPr id="1622" name="Google Shape;1622;p235"/>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623" name="Google Shape;1623;p235"/>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README example</a:t>
            </a:r>
            <a:endParaRPr b="1"/>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27" name="Shape 1627"/>
        <p:cNvGrpSpPr/>
        <p:nvPr/>
      </p:nvGrpSpPr>
      <p:grpSpPr>
        <a:xfrm>
          <a:off x="0" y="0"/>
          <a:ext cx="0" cy="0"/>
          <a:chOff x="0" y="0"/>
          <a:chExt cx="0" cy="0"/>
        </a:xfrm>
      </p:grpSpPr>
      <p:sp>
        <p:nvSpPr>
          <p:cNvPr id="1628" name="Google Shape;1628;p236"/>
          <p:cNvSpPr txBox="1"/>
          <p:nvPr/>
        </p:nvSpPr>
        <p:spPr>
          <a:xfrm>
            <a:off x="5146575" y="1219375"/>
            <a:ext cx="4050600" cy="32631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0"/>
              </a:spcBef>
              <a:spcAft>
                <a:spcPts val="0"/>
              </a:spcAft>
              <a:buClr>
                <a:schemeClr val="lt1"/>
              </a:buClr>
              <a:buSzPts val="2000"/>
              <a:buChar char="●"/>
            </a:pPr>
            <a:r>
              <a:rPr lang="en-GB" sz="2000">
                <a:solidFill>
                  <a:schemeClr val="lt1"/>
                </a:solidFill>
              </a:rPr>
              <a:t>project description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list of authors &amp; contributors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contact information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links to related material</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installation instructions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tutorials and requirements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how to run associated tests</a:t>
            </a:r>
            <a:endParaRPr sz="2000">
              <a:solidFill>
                <a:schemeClr val="lt1"/>
              </a:solidFill>
            </a:endParaRPr>
          </a:p>
        </p:txBody>
      </p:sp>
      <p:pic>
        <p:nvPicPr>
          <p:cNvPr id="1629" name="Google Shape;1629;p236"/>
          <p:cNvPicPr preferRelativeResize="0"/>
          <p:nvPr/>
        </p:nvPicPr>
        <p:blipFill rotWithShape="1">
          <a:blip r:embed="rId3">
            <a:alphaModFix/>
          </a:blip>
          <a:srcRect b="0" l="0" r="1941" t="21929"/>
          <a:stretch/>
        </p:blipFill>
        <p:spPr>
          <a:xfrm>
            <a:off x="524725" y="1036375"/>
            <a:ext cx="4532074" cy="863700"/>
          </a:xfrm>
          <a:prstGeom prst="rect">
            <a:avLst/>
          </a:prstGeom>
          <a:noFill/>
          <a:ln>
            <a:noFill/>
          </a:ln>
        </p:spPr>
      </p:pic>
      <p:sp>
        <p:nvSpPr>
          <p:cNvPr id="1630" name="Google Shape;1630;p236"/>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10.5281/zenodo.4609987</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631" name="Google Shape;1631;p236"/>
          <p:cNvPicPr preferRelativeResize="0"/>
          <p:nvPr/>
        </p:nvPicPr>
        <p:blipFill rotWithShape="1">
          <a:blip r:embed="rId4">
            <a:alphaModFix/>
          </a:blip>
          <a:srcRect b="0" l="0" r="1941" t="0"/>
          <a:stretch/>
        </p:blipFill>
        <p:spPr>
          <a:xfrm>
            <a:off x="524725" y="1837525"/>
            <a:ext cx="4532077" cy="2867075"/>
          </a:xfrm>
          <a:prstGeom prst="rect">
            <a:avLst/>
          </a:prstGeom>
          <a:noFill/>
          <a:ln>
            <a:noFill/>
          </a:ln>
        </p:spPr>
      </p:pic>
      <p:sp>
        <p:nvSpPr>
          <p:cNvPr id="1632" name="Google Shape;1632;p236"/>
          <p:cNvSpPr txBox="1"/>
          <p:nvPr>
            <p:ph idx="1" type="body"/>
          </p:nvPr>
        </p:nvSpPr>
        <p:spPr>
          <a:xfrm>
            <a:off x="431800" y="411163"/>
            <a:ext cx="8280300" cy="7014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rPr b="1" lang="en-GB"/>
              <a:t>README example</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8"/>
                                        </p:tgtEl>
                                        <p:attrNameLst>
                                          <p:attrName>style.visibility</p:attrName>
                                        </p:attrNameLst>
                                      </p:cBhvr>
                                      <p:to>
                                        <p:strVal val="visible"/>
                                      </p:to>
                                    </p:set>
                                    <p:animEffect filter="fade" transition="in">
                                      <p:cBhvr>
                                        <p:cTn dur="1000"/>
                                        <p:tgtEl>
                                          <p:spTgt spid="16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sp>
        <p:nvSpPr>
          <p:cNvPr id="1637" name="Google Shape;1637;p237"/>
          <p:cNvSpPr txBox="1"/>
          <p:nvPr>
            <p:ph idx="1" type="body"/>
          </p:nvPr>
        </p:nvSpPr>
        <p:spPr>
          <a:xfrm>
            <a:off x="431800" y="411175"/>
            <a:ext cx="8515800" cy="701400"/>
          </a:xfrm>
          <a:prstGeom prst="rect">
            <a:avLst/>
          </a:prstGeom>
        </p:spPr>
        <p:txBody>
          <a:bodyPr anchorCtr="0" anchor="t" bIns="45700" lIns="91425" spcFirstLastPara="1" rIns="91425" wrap="square" tIns="45700">
            <a:noAutofit/>
          </a:bodyPr>
          <a:lstStyle/>
          <a:p>
            <a:pPr indent="0" lvl="0" marL="0" rtl="0" algn="l">
              <a:spcBef>
                <a:spcPts val="750"/>
              </a:spcBef>
              <a:spcAft>
                <a:spcPts val="800"/>
              </a:spcAft>
              <a:buSzPts val="1018"/>
              <a:buNone/>
            </a:pPr>
            <a:r>
              <a:rPr b="1" lang="en-GB" sz="3445"/>
              <a:t>Assignment: create a project repository</a:t>
            </a:r>
            <a:endParaRPr b="1" sz="3445"/>
          </a:p>
        </p:txBody>
      </p:sp>
      <p:sp>
        <p:nvSpPr>
          <p:cNvPr id="1638" name="Google Shape;1638;p237"/>
          <p:cNvSpPr txBox="1"/>
          <p:nvPr>
            <p:ph idx="2" type="body"/>
          </p:nvPr>
        </p:nvSpPr>
        <p:spPr>
          <a:xfrm>
            <a:off x="431800" y="1447800"/>
            <a:ext cx="8280300" cy="2776500"/>
          </a:xfrm>
          <a:prstGeom prst="rect">
            <a:avLst/>
          </a:prstGeom>
        </p:spPr>
        <p:txBody>
          <a:bodyPr anchorCtr="0" anchor="t" bIns="45700" lIns="91425" spcFirstLastPara="1" rIns="91425" wrap="square" tIns="45700">
            <a:noAutofit/>
          </a:bodyPr>
          <a:lstStyle/>
          <a:p>
            <a:pPr indent="-355600" lvl="0" marL="457200" rtl="0" algn="l">
              <a:lnSpc>
                <a:spcPct val="100000"/>
              </a:lnSpc>
              <a:spcBef>
                <a:spcPts val="0"/>
              </a:spcBef>
              <a:spcAft>
                <a:spcPts val="0"/>
              </a:spcAft>
              <a:buSzPts val="2000"/>
              <a:buChar char="–"/>
            </a:pPr>
            <a:r>
              <a:rPr lang="en-GB" sz="2000"/>
              <a:t>Create a </a:t>
            </a:r>
            <a:r>
              <a:rPr b="1" lang="en-GB" sz="2000">
                <a:highlight>
                  <a:srgbClr val="2D9586"/>
                </a:highlight>
              </a:rPr>
              <a:t>GitHub repository</a:t>
            </a:r>
            <a:r>
              <a:rPr lang="en-GB" sz="2000"/>
              <a:t> for your project</a:t>
            </a:r>
            <a:endParaRPr sz="2000"/>
          </a:p>
          <a:p>
            <a:pPr indent="-355600" lvl="0" marL="457200" rtl="0" algn="l">
              <a:lnSpc>
                <a:spcPct val="100000"/>
              </a:lnSpc>
              <a:spcBef>
                <a:spcPts val="0"/>
              </a:spcBef>
              <a:spcAft>
                <a:spcPts val="0"/>
              </a:spcAft>
              <a:buSzPts val="2000"/>
              <a:buChar char="–"/>
            </a:pPr>
            <a:r>
              <a:rPr lang="en-GB" sz="2000"/>
              <a:t>Add a </a:t>
            </a:r>
            <a:r>
              <a:rPr b="1" lang="en-GB" sz="2000">
                <a:highlight>
                  <a:srgbClr val="2D9586"/>
                </a:highlight>
              </a:rPr>
              <a:t>README file</a:t>
            </a:r>
            <a:r>
              <a:rPr lang="en-GB" sz="2000"/>
              <a:t> to communicate about your work</a:t>
            </a:r>
            <a:endParaRPr sz="2000"/>
          </a:p>
          <a:p>
            <a:pPr indent="-355600" lvl="0" marL="457200" rtl="0" algn="l">
              <a:lnSpc>
                <a:spcPct val="100000"/>
              </a:lnSpc>
              <a:spcBef>
                <a:spcPts val="0"/>
              </a:spcBef>
              <a:spcAft>
                <a:spcPts val="0"/>
              </a:spcAft>
              <a:buSzPts val="2000"/>
              <a:buChar char="–"/>
            </a:pPr>
            <a:r>
              <a:rPr i="1" lang="en-GB" sz="2000"/>
              <a:t>Optional</a:t>
            </a:r>
            <a:r>
              <a:rPr lang="en-GB" sz="2000"/>
              <a:t>: try to add a usage licence to your repository.</a:t>
            </a:r>
            <a:endParaRPr sz="2000"/>
          </a:p>
          <a:p>
            <a:pPr indent="-228600" lvl="1" marL="914400" rtl="0" algn="l">
              <a:lnSpc>
                <a:spcPct val="100000"/>
              </a:lnSpc>
              <a:spcBef>
                <a:spcPts val="0"/>
              </a:spcBef>
              <a:spcAft>
                <a:spcPts val="0"/>
              </a:spcAft>
              <a:buClr>
                <a:schemeClr val="lt1"/>
              </a:buClr>
              <a:buSzPts val="2000"/>
              <a:buNone/>
            </a:pPr>
            <a:r>
              <a:rPr lang="en-GB" sz="2000">
                <a:solidFill>
                  <a:schemeClr val="lt1"/>
                </a:solidFill>
              </a:rPr>
              <a:t>- This allows others to reuse, modify, and build upon your work</a:t>
            </a:r>
            <a:endParaRPr sz="2000">
              <a:solidFill>
                <a:schemeClr val="lt1"/>
              </a:solidFill>
            </a:endParaRPr>
          </a:p>
          <a:p>
            <a:pPr indent="-228600" lvl="1" marL="914400" rtl="0" algn="l">
              <a:lnSpc>
                <a:spcPct val="100000"/>
              </a:lnSpc>
              <a:spcBef>
                <a:spcPts val="0"/>
              </a:spcBef>
              <a:spcAft>
                <a:spcPts val="0"/>
              </a:spcAft>
              <a:buClr>
                <a:schemeClr val="lt1"/>
              </a:buClr>
              <a:buSzPts val="2000"/>
              <a:buNone/>
            </a:pPr>
            <a:r>
              <a:rPr lang="en-GB" sz="2000">
                <a:solidFill>
                  <a:schemeClr val="lt1"/>
                </a:solidFill>
              </a:rPr>
              <a:t>- We will cover licences in the next session)</a:t>
            </a:r>
            <a:endParaRPr sz="2000">
              <a:solidFill>
                <a:schemeClr val="lt1"/>
              </a:solidFill>
            </a:endParaRPr>
          </a:p>
          <a:p>
            <a:pPr indent="0" lvl="0" marL="0" rtl="0" algn="l">
              <a:lnSpc>
                <a:spcPct val="100000"/>
              </a:lnSpc>
              <a:spcBef>
                <a:spcPts val="1000"/>
              </a:spcBef>
              <a:spcAft>
                <a:spcPts val="0"/>
              </a:spcAft>
              <a:buNone/>
            </a:pPr>
            <a:r>
              <a:t/>
            </a:r>
            <a:endParaRPr sz="2000"/>
          </a:p>
          <a:p>
            <a:pPr indent="0" lvl="0" marL="0" rtl="0" algn="l">
              <a:lnSpc>
                <a:spcPct val="100000"/>
              </a:lnSpc>
              <a:spcBef>
                <a:spcPts val="1000"/>
              </a:spcBef>
              <a:spcAft>
                <a:spcPts val="0"/>
              </a:spcAft>
              <a:buNone/>
            </a:pPr>
            <a:r>
              <a:t/>
            </a:r>
            <a:endParaRPr sz="2000"/>
          </a:p>
          <a:p>
            <a:pPr indent="0" lvl="0" marL="0" rtl="0" algn="l">
              <a:lnSpc>
                <a:spcPct val="100000"/>
              </a:lnSpc>
              <a:spcBef>
                <a:spcPts val="1000"/>
              </a:spcBef>
              <a:spcAft>
                <a:spcPts val="0"/>
              </a:spcAft>
              <a:buNone/>
            </a:pPr>
            <a:r>
              <a:rPr lang="en-GB" sz="1900"/>
              <a:t>Use </a:t>
            </a:r>
            <a:r>
              <a:rPr i="1" lang="en-GB" sz="1900"/>
              <a:t>The Turing Way</a:t>
            </a:r>
            <a:r>
              <a:rPr lang="en-GB" sz="1900"/>
              <a:t> chapter on README files to guide your assignment: </a:t>
            </a:r>
            <a:r>
              <a:rPr lang="en-GB" sz="1900" u="sng">
                <a:solidFill>
                  <a:srgbClr val="FF962E"/>
                </a:solidFill>
                <a:hlinkClick r:id="rId3">
                  <a:extLst>
                    <a:ext uri="{A12FA001-AC4F-418D-AE19-62706E023703}">
                      <ahyp:hlinkClr val="tx"/>
                    </a:ext>
                  </a:extLst>
                </a:hlinkClick>
              </a:rPr>
              <a:t>https://the-turing-way.netlify.app/project-design/project-repo/project-repo-readme.html</a:t>
            </a:r>
            <a:r>
              <a:rPr lang="en-GB" sz="1900">
                <a:solidFill>
                  <a:srgbClr val="FF962E"/>
                </a:solidFill>
              </a:rPr>
              <a:t> </a:t>
            </a:r>
            <a:endParaRPr sz="1900">
              <a:solidFill>
                <a:srgbClr val="FF962E"/>
              </a:solidFill>
            </a:endParaRPr>
          </a:p>
          <a:p>
            <a:pPr indent="0" lvl="0" marL="0" rtl="0" algn="l">
              <a:spcBef>
                <a:spcPts val="1000"/>
              </a:spcBef>
              <a:spcAft>
                <a:spcPts val="800"/>
              </a:spcAft>
              <a:buNone/>
            </a:pPr>
            <a:r>
              <a:t/>
            </a:r>
            <a:endParaRPr sz="1800"/>
          </a:p>
        </p:txBody>
      </p:sp>
      <p:sp>
        <p:nvSpPr>
          <p:cNvPr id="1639" name="Google Shape;1639;p237"/>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highlight>
                <a:srgbClr val="FFFFFF"/>
              </a:high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43" name="Shape 1643"/>
        <p:cNvGrpSpPr/>
        <p:nvPr/>
      </p:nvGrpSpPr>
      <p:grpSpPr>
        <a:xfrm>
          <a:off x="0" y="0"/>
          <a:ext cx="0" cy="0"/>
          <a:chOff x="0" y="0"/>
          <a:chExt cx="0" cy="0"/>
        </a:xfrm>
      </p:grpSpPr>
      <p:sp>
        <p:nvSpPr>
          <p:cNvPr id="1644" name="Google Shape;1644;p238"/>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Create a GitHub Repository with README file</a:t>
            </a:r>
            <a:endParaRPr b="0" sz="2820">
              <a:solidFill>
                <a:schemeClr val="lt1"/>
              </a:solidFill>
            </a:endParaRPr>
          </a:p>
        </p:txBody>
      </p:sp>
      <p:grpSp>
        <p:nvGrpSpPr>
          <p:cNvPr id="1645" name="Google Shape;1645;p238"/>
          <p:cNvGrpSpPr/>
          <p:nvPr/>
        </p:nvGrpSpPr>
        <p:grpSpPr>
          <a:xfrm>
            <a:off x="238659" y="1017723"/>
            <a:ext cx="5827134" cy="1667870"/>
            <a:chOff x="1189187" y="1644425"/>
            <a:chExt cx="6333153" cy="1927282"/>
          </a:xfrm>
        </p:grpSpPr>
        <p:pic>
          <p:nvPicPr>
            <p:cNvPr id="1646" name="Google Shape;1646;p238"/>
            <p:cNvPicPr preferRelativeResize="0"/>
            <p:nvPr/>
          </p:nvPicPr>
          <p:blipFill rotWithShape="1">
            <a:blip r:embed="rId3">
              <a:alphaModFix/>
            </a:blip>
            <a:srcRect b="66874" l="0" r="0" t="2873"/>
            <a:stretch/>
          </p:blipFill>
          <p:spPr>
            <a:xfrm>
              <a:off x="1219990" y="2391154"/>
              <a:ext cx="4537143" cy="1180553"/>
            </a:xfrm>
            <a:prstGeom prst="rect">
              <a:avLst/>
            </a:prstGeom>
            <a:noFill/>
            <a:ln>
              <a:noFill/>
            </a:ln>
          </p:spPr>
        </p:pic>
        <p:pic>
          <p:nvPicPr>
            <p:cNvPr id="1647" name="Google Shape;1647;p238"/>
            <p:cNvPicPr preferRelativeResize="0"/>
            <p:nvPr/>
          </p:nvPicPr>
          <p:blipFill rotWithShape="1">
            <a:blip r:embed="rId4">
              <a:alphaModFix/>
            </a:blip>
            <a:srcRect b="87658" l="0" r="0" t="0"/>
            <a:stretch/>
          </p:blipFill>
          <p:spPr>
            <a:xfrm>
              <a:off x="1189187" y="1644425"/>
              <a:ext cx="5655295" cy="634774"/>
            </a:xfrm>
            <a:prstGeom prst="rect">
              <a:avLst/>
            </a:prstGeom>
            <a:noFill/>
            <a:ln>
              <a:noFill/>
            </a:ln>
          </p:spPr>
        </p:pic>
        <p:cxnSp>
          <p:nvCxnSpPr>
            <p:cNvPr id="1648" name="Google Shape;1648;p238"/>
            <p:cNvCxnSpPr/>
            <p:nvPr/>
          </p:nvCxnSpPr>
          <p:spPr>
            <a:xfrm flipH="1" rot="10800000">
              <a:off x="1196540" y="2279050"/>
              <a:ext cx="6325800" cy="8700"/>
            </a:xfrm>
            <a:prstGeom prst="straightConnector1">
              <a:avLst/>
            </a:prstGeom>
            <a:noFill/>
            <a:ln cap="flat" cmpd="sng" w="9525">
              <a:solidFill>
                <a:schemeClr val="dk2"/>
              </a:solidFill>
              <a:prstDash val="lgDash"/>
              <a:round/>
              <a:headEnd len="med" w="med" type="none"/>
              <a:tailEnd len="med" w="med" type="none"/>
            </a:ln>
          </p:spPr>
        </p:cxnSp>
      </p:grpSp>
      <p:sp>
        <p:nvSpPr>
          <p:cNvPr id="1649" name="Google Shape;1649;p238"/>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t>@openlifesci, CC-BY 4.0, The Turing Way, DOI: </a:t>
            </a:r>
            <a:r>
              <a:rPr lang="en-GB" sz="1200"/>
              <a:t>10.5281/zenodo.7684733</a:t>
            </a:r>
            <a:endParaRPr sz="1200">
              <a:solidFill>
                <a:srgbClr val="FFFFFF"/>
              </a:solidFill>
            </a:endParaRPr>
          </a:p>
          <a:p>
            <a:pPr indent="0" lvl="0" marL="0" rtl="0" algn="r">
              <a:lnSpc>
                <a:spcPct val="135000"/>
              </a:lnSpc>
              <a:spcBef>
                <a:spcPts val="0"/>
              </a:spcBef>
              <a:spcAft>
                <a:spcPts val="0"/>
              </a:spcAft>
              <a:buNone/>
            </a:pPr>
            <a:r>
              <a:t/>
            </a:r>
            <a:endParaRPr sz="1200">
              <a:highlight>
                <a:srgbClr val="FFFFFF"/>
              </a:highlight>
            </a:endParaRPr>
          </a:p>
        </p:txBody>
      </p:sp>
      <p:pic>
        <p:nvPicPr>
          <p:cNvPr id="1650" name="Google Shape;1650;p238"/>
          <p:cNvPicPr preferRelativeResize="0"/>
          <p:nvPr/>
        </p:nvPicPr>
        <p:blipFill rotWithShape="1">
          <a:blip r:embed="rId5">
            <a:alphaModFix/>
          </a:blip>
          <a:srcRect b="0" l="1748" r="0" t="0"/>
          <a:stretch/>
        </p:blipFill>
        <p:spPr>
          <a:xfrm>
            <a:off x="3964350" y="2571750"/>
            <a:ext cx="5088149" cy="22524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54" name="Shape 1654"/>
        <p:cNvGrpSpPr/>
        <p:nvPr/>
      </p:nvGrpSpPr>
      <p:grpSpPr>
        <a:xfrm>
          <a:off x="0" y="0"/>
          <a:ext cx="0" cy="0"/>
          <a:chOff x="0" y="0"/>
          <a:chExt cx="0" cy="0"/>
        </a:xfrm>
      </p:grpSpPr>
      <p:sp>
        <p:nvSpPr>
          <p:cNvPr id="1655" name="Google Shape;1655;p239"/>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End of Part 1: </a:t>
            </a:r>
            <a:r>
              <a:rPr b="0" lang="en-GB" sz="2820">
                <a:solidFill>
                  <a:schemeClr val="lt1"/>
                </a:solidFill>
              </a:rPr>
              <a:t>Further Reading and Examples</a:t>
            </a:r>
            <a:endParaRPr b="0" sz="2820">
              <a:solidFill>
                <a:schemeClr val="lt1"/>
              </a:solidFill>
            </a:endParaRPr>
          </a:p>
        </p:txBody>
      </p:sp>
      <p:sp>
        <p:nvSpPr>
          <p:cNvPr id="1656" name="Google Shape;1656;p239"/>
          <p:cNvSpPr txBox="1"/>
          <p:nvPr>
            <p:ph idx="1" type="body"/>
          </p:nvPr>
        </p:nvSpPr>
        <p:spPr>
          <a:xfrm>
            <a:off x="431800" y="1497350"/>
            <a:ext cx="7566900" cy="2880000"/>
          </a:xfrm>
          <a:prstGeom prst="rect">
            <a:avLst/>
          </a:prstGeom>
        </p:spPr>
        <p:txBody>
          <a:bodyPr anchorCtr="0" anchor="t" bIns="0" lIns="0" spcFirstLastPara="1" rIns="0" wrap="square" tIns="0">
            <a:noAutofit/>
          </a:bodyPr>
          <a:lstStyle/>
          <a:p>
            <a:pPr indent="-355600" lvl="0" marL="457200" rtl="0" algn="l">
              <a:lnSpc>
                <a:spcPct val="150000"/>
              </a:lnSpc>
              <a:spcBef>
                <a:spcPts val="0"/>
              </a:spcBef>
              <a:spcAft>
                <a:spcPts val="0"/>
              </a:spcAft>
              <a:buClr>
                <a:schemeClr val="lt1"/>
              </a:buClr>
              <a:buSzPts val="2000"/>
              <a:buFont typeface="Open Sans"/>
              <a:buChar char="●"/>
            </a:pPr>
            <a:r>
              <a:rPr i="1" lang="en-GB" sz="2000" u="sng">
                <a:hlinkClick r:id="rId3"/>
              </a:rPr>
              <a:t>The Turing Way</a:t>
            </a:r>
            <a:r>
              <a:rPr lang="en-GB" sz="2000" u="sng">
                <a:hlinkClick r:id="rId4"/>
              </a:rPr>
              <a:t> README</a:t>
            </a:r>
            <a:endParaRPr sz="2000"/>
          </a:p>
          <a:p>
            <a:pPr indent="-355600" lvl="0" marL="457200" rtl="0" algn="l">
              <a:lnSpc>
                <a:spcPct val="150000"/>
              </a:lnSpc>
              <a:spcBef>
                <a:spcPts val="0"/>
              </a:spcBef>
              <a:spcAft>
                <a:spcPts val="0"/>
              </a:spcAft>
              <a:buClr>
                <a:schemeClr val="lt1"/>
              </a:buClr>
              <a:buSzPts val="2000"/>
              <a:buFont typeface="Arial"/>
              <a:buChar char="●"/>
            </a:pPr>
            <a:r>
              <a:rPr lang="en-GB" sz="2000" u="sng">
                <a:hlinkClick r:id="rId5"/>
              </a:rPr>
              <a:t>Open Life Science README</a:t>
            </a:r>
            <a:endParaRPr sz="2000"/>
          </a:p>
          <a:p>
            <a:pPr indent="-355600" lvl="0" marL="457200" rtl="0" algn="l">
              <a:lnSpc>
                <a:spcPct val="150000"/>
              </a:lnSpc>
              <a:spcBef>
                <a:spcPts val="0"/>
              </a:spcBef>
              <a:spcAft>
                <a:spcPts val="0"/>
              </a:spcAft>
              <a:buClr>
                <a:schemeClr val="lt1"/>
              </a:buClr>
              <a:buSzPts val="2000"/>
              <a:buFont typeface="Open Sans"/>
              <a:buChar char="●"/>
            </a:pPr>
            <a:r>
              <a:rPr lang="en-GB" sz="2000"/>
              <a:t>Purple Booth’s </a:t>
            </a:r>
            <a:r>
              <a:rPr lang="en-GB" sz="2000" u="sng">
                <a:hlinkClick r:id="rId6"/>
              </a:rPr>
              <a:t>README Template</a:t>
            </a:r>
            <a:endParaRPr sz="2000"/>
          </a:p>
          <a:p>
            <a:pPr indent="-355600" lvl="0" marL="457200" rtl="0" algn="l">
              <a:lnSpc>
                <a:spcPct val="150000"/>
              </a:lnSpc>
              <a:spcBef>
                <a:spcPts val="0"/>
              </a:spcBef>
              <a:spcAft>
                <a:spcPts val="0"/>
              </a:spcAft>
              <a:buClr>
                <a:schemeClr val="lt1"/>
              </a:buClr>
              <a:buSzPts val="2000"/>
              <a:buFont typeface="Open Sans"/>
              <a:buChar char="●"/>
            </a:pPr>
            <a:r>
              <a:rPr lang="en-GB" sz="2000"/>
              <a:t>Thoughtbot’s Blog on </a:t>
            </a:r>
            <a:r>
              <a:rPr lang="en-GB" sz="2000" u="sng">
                <a:hlinkClick r:id="rId7"/>
              </a:rPr>
              <a:t>How to Write a Good README</a:t>
            </a:r>
            <a:endParaRPr sz="2000"/>
          </a:p>
          <a:p>
            <a:pPr indent="-355600" lvl="0" marL="457200" rtl="0" algn="l">
              <a:lnSpc>
                <a:spcPct val="150000"/>
              </a:lnSpc>
              <a:spcBef>
                <a:spcPts val="0"/>
              </a:spcBef>
              <a:spcAft>
                <a:spcPts val="0"/>
              </a:spcAft>
              <a:buClr>
                <a:schemeClr val="lt1"/>
              </a:buClr>
              <a:buSzPts val="2000"/>
              <a:buFont typeface="Open Sans"/>
              <a:buChar char="●"/>
            </a:pPr>
            <a:r>
              <a:rPr lang="en-GB" sz="2000"/>
              <a:t>Matias Singer’s curated </a:t>
            </a:r>
            <a:r>
              <a:rPr lang="en-GB" sz="2000" u="sng">
                <a:hlinkClick r:id="rId8"/>
              </a:rPr>
              <a:t>List of Awesome READMES</a:t>
            </a:r>
            <a:endParaRPr sz="2000"/>
          </a:p>
        </p:txBody>
      </p:sp>
      <p:sp>
        <p:nvSpPr>
          <p:cNvPr id="1657" name="Google Shape;1657;p239"/>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662" name="Shape 1662"/>
        <p:cNvGrpSpPr/>
        <p:nvPr/>
      </p:nvGrpSpPr>
      <p:grpSpPr>
        <a:xfrm>
          <a:off x="0" y="0"/>
          <a:ext cx="0" cy="0"/>
          <a:chOff x="0" y="0"/>
          <a:chExt cx="0" cy="0"/>
        </a:xfrm>
      </p:grpSpPr>
      <p:sp>
        <p:nvSpPr>
          <p:cNvPr id="1663" name="Google Shape;1663;p240"/>
          <p:cNvSpPr txBox="1"/>
          <p:nvPr>
            <p:ph type="title"/>
          </p:nvPr>
        </p:nvSpPr>
        <p:spPr>
          <a:xfrm>
            <a:off x="277825" y="2322324"/>
            <a:ext cx="4732800" cy="1279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i="1" lang="en-GB" sz="2800"/>
              <a:t>The Turing Way </a:t>
            </a:r>
            <a:r>
              <a:rPr lang="en-GB" sz="2800"/>
              <a:t>Workshop: </a:t>
            </a:r>
            <a:r>
              <a:rPr b="0" lang="en-GB" sz="2800"/>
              <a:t>Reproducible, Open and FAIR Research</a:t>
            </a:r>
            <a:endParaRPr sz="2800"/>
          </a:p>
        </p:txBody>
      </p:sp>
      <p:sp>
        <p:nvSpPr>
          <p:cNvPr id="1664" name="Google Shape;1664;p240"/>
          <p:cNvSpPr txBox="1"/>
          <p:nvPr>
            <p:ph idx="3" type="body"/>
          </p:nvPr>
        </p:nvSpPr>
        <p:spPr>
          <a:xfrm>
            <a:off x="431800" y="4792474"/>
            <a:ext cx="8712300" cy="351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200"/>
              <a:t>@turingway, CC-BY 4.0, The Turing Way, DOI: </a:t>
            </a:r>
            <a:r>
              <a:rPr lang="en-GB" sz="1200"/>
              <a:t>10.5281/zenodo.7684733</a:t>
            </a:r>
            <a:endParaRPr sz="1200">
              <a:solidFill>
                <a:srgbClr val="FFFFFF"/>
              </a:solidFill>
            </a:endParaRPr>
          </a:p>
        </p:txBody>
      </p:sp>
      <p:sp>
        <p:nvSpPr>
          <p:cNvPr id="1665" name="Google Shape;1665;p240"/>
          <p:cNvSpPr txBox="1"/>
          <p:nvPr/>
        </p:nvSpPr>
        <p:spPr>
          <a:xfrm>
            <a:off x="277825" y="4063950"/>
            <a:ext cx="7894800" cy="66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lang="en-GB" sz="2500">
                <a:solidFill>
                  <a:schemeClr val="lt1"/>
                </a:solidFill>
              </a:rPr>
              <a:t>Emma Karoune, </a:t>
            </a:r>
            <a:r>
              <a:rPr lang="en-GB" sz="2500">
                <a:solidFill>
                  <a:schemeClr val="lt1"/>
                </a:solidFill>
              </a:rPr>
              <a:t>Eirini Zormpa &amp; Anne Lee Steele</a:t>
            </a:r>
            <a:endParaRPr sz="1100">
              <a:solidFill>
                <a:schemeClr val="hlink"/>
              </a:solidFill>
            </a:endParaRPr>
          </a:p>
          <a:p>
            <a:pPr indent="0" lvl="0" marL="0" marR="0" rtl="0" algn="l">
              <a:lnSpc>
                <a:spcPct val="100000"/>
              </a:lnSpc>
              <a:spcBef>
                <a:spcPts val="0"/>
              </a:spcBef>
              <a:spcAft>
                <a:spcPts val="0"/>
              </a:spcAft>
              <a:buClr>
                <a:schemeClr val="lt1"/>
              </a:buClr>
              <a:buSzPts val="2800"/>
              <a:buFont typeface="Arial"/>
              <a:buNone/>
            </a:pPr>
            <a:r>
              <a:rPr lang="en-GB" sz="2500">
                <a:solidFill>
                  <a:schemeClr val="lt1"/>
                </a:solidFill>
              </a:rPr>
              <a:t> </a:t>
            </a:r>
            <a:r>
              <a:rPr b="0" i="0" lang="en-GB" sz="2000" u="none" cap="none" strike="noStrike">
                <a:solidFill>
                  <a:schemeClr val="lt1"/>
                </a:solidFill>
                <a:latin typeface="Arial"/>
                <a:ea typeface="Arial"/>
                <a:cs typeface="Arial"/>
                <a:sym typeface="Arial"/>
              </a:rPr>
              <a:t>Pronouns: she/her/her</a:t>
            </a:r>
            <a:r>
              <a:rPr lang="en-GB" sz="2000">
                <a:solidFill>
                  <a:schemeClr val="lt1"/>
                </a:solidFill>
              </a:rPr>
              <a:t>s</a:t>
            </a:r>
            <a:endParaRPr b="0" i="0" sz="1400" u="none" cap="none" strike="noStrike">
              <a:solidFill>
                <a:schemeClr val="lt1"/>
              </a:solidFill>
              <a:latin typeface="Arial"/>
              <a:ea typeface="Arial"/>
              <a:cs typeface="Arial"/>
              <a:sym typeface="Arial"/>
            </a:endParaRPr>
          </a:p>
        </p:txBody>
      </p:sp>
      <p:pic>
        <p:nvPicPr>
          <p:cNvPr id="1666" name="Google Shape;1666;p240"/>
          <p:cNvPicPr preferRelativeResize="0"/>
          <p:nvPr/>
        </p:nvPicPr>
        <p:blipFill rotWithShape="1">
          <a:blip r:embed="rId3">
            <a:alphaModFix/>
          </a:blip>
          <a:srcRect b="0" l="0" r="0" t="0"/>
          <a:stretch/>
        </p:blipFill>
        <p:spPr>
          <a:xfrm>
            <a:off x="5707525" y="411176"/>
            <a:ext cx="2884951" cy="3365600"/>
          </a:xfrm>
          <a:prstGeom prst="rect">
            <a:avLst/>
          </a:prstGeom>
          <a:noFill/>
          <a:ln>
            <a:noFill/>
          </a:ln>
        </p:spPr>
      </p:pic>
      <p:sp>
        <p:nvSpPr>
          <p:cNvPr id="1667" name="Google Shape;1667;p240"/>
          <p:cNvSpPr txBox="1"/>
          <p:nvPr/>
        </p:nvSpPr>
        <p:spPr>
          <a:xfrm>
            <a:off x="258725" y="3591125"/>
            <a:ext cx="3870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200">
                <a:solidFill>
                  <a:srgbClr val="90CAC4"/>
                </a:solidFill>
              </a:rPr>
              <a:t>Session 2</a:t>
            </a:r>
            <a:endParaRPr b="1" sz="2200">
              <a:solidFill>
                <a:srgbClr val="90CAC4"/>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241"/>
          <p:cNvSpPr/>
          <p:nvPr/>
        </p:nvSpPr>
        <p:spPr>
          <a:xfrm>
            <a:off x="5159500" y="4270025"/>
            <a:ext cx="1025700" cy="5727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0000"/>
              </a:highlight>
            </a:endParaRPr>
          </a:p>
        </p:txBody>
      </p:sp>
      <p:sp>
        <p:nvSpPr>
          <p:cNvPr id="1673" name="Google Shape;1673;p241"/>
          <p:cNvSpPr txBox="1"/>
          <p:nvPr>
            <p:ph idx="1" type="body"/>
          </p:nvPr>
        </p:nvSpPr>
        <p:spPr>
          <a:xfrm>
            <a:off x="311700" y="1152475"/>
            <a:ext cx="64620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2200">
                <a:solidFill>
                  <a:schemeClr val="dk1"/>
                </a:solidFill>
                <a:latin typeface="Oswald"/>
                <a:ea typeface="Oswald"/>
                <a:cs typeface="Oswald"/>
                <a:sym typeface="Oswald"/>
              </a:rPr>
              <a:t>Community Manager, The Turing Way</a:t>
            </a:r>
            <a:endParaRPr sz="2000">
              <a:solidFill>
                <a:schemeClr val="dk1"/>
              </a:solidFill>
              <a:latin typeface="Arial"/>
              <a:ea typeface="Arial"/>
              <a:cs typeface="Arial"/>
              <a:sym typeface="Arial"/>
            </a:endParaRPr>
          </a:p>
          <a:p>
            <a:pPr indent="-342900" lvl="0" marL="457200" rtl="0" algn="l">
              <a:lnSpc>
                <a:spcPct val="100000"/>
              </a:lnSpc>
              <a:spcBef>
                <a:spcPts val="0"/>
              </a:spcBef>
              <a:spcAft>
                <a:spcPts val="0"/>
              </a:spcAft>
              <a:buClr>
                <a:schemeClr val="dk1"/>
              </a:buClr>
              <a:buSzPts val="1800"/>
              <a:buFont typeface="Arial"/>
              <a:buChar char="-"/>
            </a:pPr>
            <a:r>
              <a:rPr lang="en-GB">
                <a:solidFill>
                  <a:schemeClr val="dk1"/>
                </a:solidFill>
                <a:latin typeface="Arial"/>
                <a:ea typeface="Arial"/>
                <a:cs typeface="Arial"/>
                <a:sym typeface="Arial"/>
              </a:rPr>
              <a:t>Fellow, Open Knowledge Foundation &amp; Internet Society</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Clr>
                <a:schemeClr val="dk1"/>
              </a:buClr>
              <a:buSzPts val="1400"/>
              <a:buFont typeface="Arial"/>
              <a:buChar char="-"/>
            </a:pPr>
            <a:r>
              <a:rPr lang="en-GB">
                <a:solidFill>
                  <a:schemeClr val="dk1"/>
                </a:solidFill>
                <a:latin typeface="Arial"/>
                <a:ea typeface="Arial"/>
                <a:cs typeface="Arial"/>
                <a:sym typeface="Arial"/>
              </a:rPr>
              <a:t>Maintainer, Open Source Social Science</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Clr>
                <a:schemeClr val="dk1"/>
              </a:buClr>
              <a:buSzPts val="1400"/>
              <a:buFont typeface="Arial"/>
              <a:buChar char="-"/>
            </a:pPr>
            <a:r>
              <a:rPr lang="en-GB">
                <a:solidFill>
                  <a:schemeClr val="dk1"/>
                </a:solidFill>
                <a:latin typeface="Arial"/>
                <a:ea typeface="Arial"/>
                <a:cs typeface="Arial"/>
                <a:sym typeface="Arial"/>
              </a:rPr>
              <a:t>Resident, Wikimedia Unlock Program</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Clr>
                <a:schemeClr val="dk1"/>
              </a:buClr>
              <a:buSzPts val="1400"/>
              <a:buFont typeface="Arial"/>
              <a:buChar char="-"/>
            </a:pPr>
            <a:r>
              <a:rPr lang="en-GB">
                <a:solidFill>
                  <a:schemeClr val="dk1"/>
                </a:solidFill>
                <a:latin typeface="Arial"/>
                <a:ea typeface="Arial"/>
                <a:cs typeface="Arial"/>
                <a:sym typeface="Arial"/>
              </a:rPr>
              <a:t>Ethnographer, OpenStreetMap </a:t>
            </a:r>
            <a:endParaRPr>
              <a:solidFill>
                <a:schemeClr val="dk1"/>
              </a:solidFill>
              <a:latin typeface="Arial"/>
              <a:ea typeface="Arial"/>
              <a:cs typeface="Arial"/>
              <a:sym typeface="Arial"/>
            </a:endParaRPr>
          </a:p>
          <a:p>
            <a:pPr indent="-342900" lvl="0" marL="457200" rtl="0" algn="l">
              <a:lnSpc>
                <a:spcPct val="100000"/>
              </a:lnSpc>
              <a:spcBef>
                <a:spcPts val="0"/>
              </a:spcBef>
              <a:spcAft>
                <a:spcPts val="0"/>
              </a:spcAft>
              <a:buClr>
                <a:schemeClr val="dk1"/>
              </a:buClr>
              <a:buSzPts val="1800"/>
              <a:buFont typeface="Arial"/>
              <a:buChar char="-"/>
            </a:pPr>
            <a:r>
              <a:rPr lang="en-GB">
                <a:solidFill>
                  <a:schemeClr val="dk1"/>
                </a:solidFill>
                <a:latin typeface="Arial"/>
                <a:ea typeface="Arial"/>
                <a:cs typeface="Arial"/>
                <a:sym typeface="Arial"/>
              </a:rPr>
              <a:t>Mentor, Open Life Science</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None/>
            </a:pPr>
            <a:r>
              <a:rPr b="1" lang="en-GB" sz="2200">
                <a:solidFill>
                  <a:schemeClr val="dk1"/>
                </a:solidFill>
                <a:latin typeface="Oswald"/>
                <a:ea typeface="Oswald"/>
                <a:cs typeface="Oswald"/>
                <a:sym typeface="Oswald"/>
              </a:rPr>
              <a:t>Background</a:t>
            </a:r>
            <a:endParaRPr b="1" sz="2200">
              <a:solidFill>
                <a:schemeClr val="dk1"/>
              </a:solidFill>
              <a:latin typeface="Oswald"/>
              <a:ea typeface="Oswald"/>
              <a:cs typeface="Oswald"/>
              <a:sym typeface="Oswald"/>
            </a:endParaRPr>
          </a:p>
          <a:p>
            <a:pPr indent="-355600" lvl="0" marL="457200" rtl="0" algn="l">
              <a:lnSpc>
                <a:spcPct val="100000"/>
              </a:lnSpc>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Anthropologist/Sociologist by training</a:t>
            </a:r>
            <a:endParaRPr sz="2000">
              <a:solidFill>
                <a:schemeClr val="dk1"/>
              </a:solidFill>
              <a:latin typeface="Arial"/>
              <a:ea typeface="Arial"/>
              <a:cs typeface="Arial"/>
              <a:sym typeface="Arial"/>
            </a:endParaRPr>
          </a:p>
          <a:p>
            <a:pPr indent="-355600" lvl="0" marL="457200" rtl="0" algn="l">
              <a:lnSpc>
                <a:spcPct val="100000"/>
              </a:lnSpc>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Data journalism</a:t>
            </a:r>
            <a:endParaRPr sz="2000">
              <a:solidFill>
                <a:schemeClr val="dk1"/>
              </a:solidFill>
              <a:latin typeface="Arial"/>
              <a:ea typeface="Arial"/>
              <a:cs typeface="Arial"/>
              <a:sym typeface="Arial"/>
            </a:endParaRPr>
          </a:p>
          <a:p>
            <a:pPr indent="0" lvl="0" marL="0" rtl="0" algn="l">
              <a:spcBef>
                <a:spcPts val="0"/>
              </a:spcBef>
              <a:spcAft>
                <a:spcPts val="1200"/>
              </a:spcAft>
              <a:buNone/>
            </a:pPr>
            <a:r>
              <a:t/>
            </a:r>
            <a:endParaRPr/>
          </a:p>
        </p:txBody>
      </p:sp>
      <p:sp>
        <p:nvSpPr>
          <p:cNvPr id="1674" name="Google Shape;1674;p241"/>
          <p:cNvSpPr/>
          <p:nvPr/>
        </p:nvSpPr>
        <p:spPr>
          <a:xfrm>
            <a:off x="4248525" y="4077750"/>
            <a:ext cx="715500" cy="572700"/>
          </a:xfrm>
          <a:prstGeom prst="roundRect">
            <a:avLst>
              <a:gd fmla="val 16667" name="adj"/>
            </a:avLst>
          </a:prstGeom>
          <a:solidFill>
            <a:srgbClr val="BFC7CA"/>
          </a:solid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0000"/>
              </a:highlight>
            </a:endParaRPr>
          </a:p>
        </p:txBody>
      </p:sp>
      <p:sp>
        <p:nvSpPr>
          <p:cNvPr id="1675" name="Google Shape;1675;p2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Anne</a:t>
            </a:r>
            <a:endParaRPr/>
          </a:p>
        </p:txBody>
      </p:sp>
      <p:pic>
        <p:nvPicPr>
          <p:cNvPr id="1676" name="Google Shape;1676;p241"/>
          <p:cNvPicPr preferRelativeResize="0"/>
          <p:nvPr/>
        </p:nvPicPr>
        <p:blipFill>
          <a:blip r:embed="rId3">
            <a:alphaModFix/>
          </a:blip>
          <a:stretch>
            <a:fillRect/>
          </a:stretch>
        </p:blipFill>
        <p:spPr>
          <a:xfrm>
            <a:off x="6868900" y="1969575"/>
            <a:ext cx="2065501" cy="2618613"/>
          </a:xfrm>
          <a:prstGeom prst="rect">
            <a:avLst/>
          </a:prstGeom>
          <a:noFill/>
          <a:ln>
            <a:noFill/>
          </a:ln>
        </p:spPr>
      </p:pic>
      <p:pic>
        <p:nvPicPr>
          <p:cNvPr descr="OpenStreetMap - Wikipedia" id="1677" name="Google Shape;1677;p241"/>
          <p:cNvPicPr preferRelativeResize="0"/>
          <p:nvPr/>
        </p:nvPicPr>
        <p:blipFill>
          <a:blip r:embed="rId4">
            <a:alphaModFix/>
          </a:blip>
          <a:stretch>
            <a:fillRect/>
          </a:stretch>
        </p:blipFill>
        <p:spPr>
          <a:xfrm>
            <a:off x="2058314" y="4570255"/>
            <a:ext cx="511387" cy="511350"/>
          </a:xfrm>
          <a:prstGeom prst="rect">
            <a:avLst/>
          </a:prstGeom>
          <a:noFill/>
          <a:ln>
            <a:noFill/>
          </a:ln>
        </p:spPr>
      </p:pic>
      <p:pic>
        <p:nvPicPr>
          <p:cNvPr descr="Home | Open Knowledge Foundation" id="1678" name="Google Shape;1678;p241"/>
          <p:cNvPicPr preferRelativeResize="0"/>
          <p:nvPr/>
        </p:nvPicPr>
        <p:blipFill rotWithShape="1">
          <a:blip r:embed="rId5">
            <a:alphaModFix/>
          </a:blip>
          <a:srcRect b="22855" l="0" r="0" t="22017"/>
          <a:stretch/>
        </p:blipFill>
        <p:spPr>
          <a:xfrm>
            <a:off x="2797776" y="4453221"/>
            <a:ext cx="1147375" cy="316250"/>
          </a:xfrm>
          <a:prstGeom prst="rect">
            <a:avLst/>
          </a:prstGeom>
          <a:noFill/>
          <a:ln>
            <a:noFill/>
          </a:ln>
        </p:spPr>
      </p:pic>
      <p:pic>
        <p:nvPicPr>
          <p:cNvPr id="1679" name="Google Shape;1679;p241"/>
          <p:cNvPicPr preferRelativeResize="0"/>
          <p:nvPr/>
        </p:nvPicPr>
        <p:blipFill>
          <a:blip r:embed="rId6">
            <a:alphaModFix/>
          </a:blip>
          <a:stretch>
            <a:fillRect/>
          </a:stretch>
        </p:blipFill>
        <p:spPr>
          <a:xfrm>
            <a:off x="5758970" y="3747971"/>
            <a:ext cx="814975" cy="409250"/>
          </a:xfrm>
          <a:prstGeom prst="rect">
            <a:avLst/>
          </a:prstGeom>
          <a:noFill/>
          <a:ln>
            <a:noFill/>
          </a:ln>
        </p:spPr>
      </p:pic>
      <p:pic>
        <p:nvPicPr>
          <p:cNvPr id="1680" name="Google Shape;1680;p241"/>
          <p:cNvPicPr preferRelativeResize="0"/>
          <p:nvPr/>
        </p:nvPicPr>
        <p:blipFill>
          <a:blip r:embed="rId7">
            <a:alphaModFix/>
          </a:blip>
          <a:stretch>
            <a:fillRect/>
          </a:stretch>
        </p:blipFill>
        <p:spPr>
          <a:xfrm>
            <a:off x="345417" y="4453218"/>
            <a:ext cx="1567864" cy="511350"/>
          </a:xfrm>
          <a:prstGeom prst="rect">
            <a:avLst/>
          </a:prstGeom>
          <a:noFill/>
          <a:ln>
            <a:noFill/>
          </a:ln>
        </p:spPr>
      </p:pic>
      <p:pic>
        <p:nvPicPr>
          <p:cNvPr id="1681" name="Google Shape;1681;p241"/>
          <p:cNvPicPr preferRelativeResize="0"/>
          <p:nvPr/>
        </p:nvPicPr>
        <p:blipFill>
          <a:blip r:embed="rId8">
            <a:alphaModFix/>
          </a:blip>
          <a:stretch>
            <a:fillRect/>
          </a:stretch>
        </p:blipFill>
        <p:spPr>
          <a:xfrm>
            <a:off x="5255751" y="4343242"/>
            <a:ext cx="783951" cy="426232"/>
          </a:xfrm>
          <a:prstGeom prst="rect">
            <a:avLst/>
          </a:prstGeom>
          <a:noFill/>
          <a:ln>
            <a:noFill/>
          </a:ln>
        </p:spPr>
      </p:pic>
      <p:pic>
        <p:nvPicPr>
          <p:cNvPr id="1682" name="Google Shape;1682;p241"/>
          <p:cNvPicPr preferRelativeResize="0"/>
          <p:nvPr/>
        </p:nvPicPr>
        <p:blipFill>
          <a:blip r:embed="rId9">
            <a:alphaModFix/>
          </a:blip>
          <a:stretch>
            <a:fillRect/>
          </a:stretch>
        </p:blipFill>
        <p:spPr>
          <a:xfrm>
            <a:off x="4261922" y="4025021"/>
            <a:ext cx="677049" cy="677049"/>
          </a:xfrm>
          <a:prstGeom prst="rect">
            <a:avLst/>
          </a:prstGeom>
          <a:noFill/>
          <a:ln>
            <a:noFill/>
          </a:ln>
        </p:spPr>
      </p:pic>
      <p:pic>
        <p:nvPicPr>
          <p:cNvPr id="1683" name="Google Shape;1683;p241"/>
          <p:cNvPicPr preferRelativeResize="0"/>
          <p:nvPr/>
        </p:nvPicPr>
        <p:blipFill rotWithShape="1">
          <a:blip r:embed="rId10">
            <a:alphaModFix/>
          </a:blip>
          <a:srcRect b="0" l="0" r="0" t="0"/>
          <a:stretch/>
        </p:blipFill>
        <p:spPr>
          <a:xfrm>
            <a:off x="6735450" y="263299"/>
            <a:ext cx="1425701" cy="1663224"/>
          </a:xfrm>
          <a:prstGeom prst="rect">
            <a:avLst/>
          </a:prstGeom>
          <a:noFill/>
          <a:ln>
            <a:noFill/>
          </a:ln>
        </p:spPr>
      </p:pic>
      <p:pic>
        <p:nvPicPr>
          <p:cNvPr id="1684" name="Google Shape;1684;p241"/>
          <p:cNvPicPr preferRelativeResize="0"/>
          <p:nvPr/>
        </p:nvPicPr>
        <p:blipFill>
          <a:blip r:embed="rId11">
            <a:alphaModFix/>
          </a:blip>
          <a:stretch>
            <a:fillRect/>
          </a:stretch>
        </p:blipFill>
        <p:spPr>
          <a:xfrm>
            <a:off x="4132974" y="426025"/>
            <a:ext cx="1917375" cy="6107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242"/>
          <p:cNvSpPr txBox="1"/>
          <p:nvPr>
            <p:ph idx="1" type="body"/>
          </p:nvPr>
        </p:nvSpPr>
        <p:spPr>
          <a:xfrm>
            <a:off x="476050" y="566200"/>
            <a:ext cx="8236200" cy="701400"/>
          </a:xfrm>
          <a:prstGeom prst="rect">
            <a:avLst/>
          </a:prstGeom>
        </p:spPr>
        <p:txBody>
          <a:bodyPr anchorCtr="0" anchor="t" bIns="45700" lIns="91425" spcFirstLastPara="1" rIns="91425" wrap="square" tIns="45700">
            <a:normAutofit fontScale="77500" lnSpcReduction="20000"/>
          </a:bodyPr>
          <a:lstStyle/>
          <a:p>
            <a:pPr indent="0" lvl="0" marL="0" rtl="0" algn="l">
              <a:spcBef>
                <a:spcPts val="750"/>
              </a:spcBef>
              <a:spcAft>
                <a:spcPts val="800"/>
              </a:spcAft>
              <a:buNone/>
            </a:pPr>
            <a:r>
              <a:rPr lang="en-GB"/>
              <a:t>Session 2 - Project communication, collaboration and sharing</a:t>
            </a:r>
            <a:endParaRPr/>
          </a:p>
        </p:txBody>
      </p:sp>
      <p:sp>
        <p:nvSpPr>
          <p:cNvPr id="1690" name="Google Shape;1690;p242"/>
          <p:cNvSpPr txBox="1"/>
          <p:nvPr/>
        </p:nvSpPr>
        <p:spPr>
          <a:xfrm>
            <a:off x="138600" y="1267600"/>
            <a:ext cx="9005400" cy="37248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750"/>
              </a:spcBef>
              <a:spcAft>
                <a:spcPts val="0"/>
              </a:spcAft>
              <a:buClr>
                <a:schemeClr val="lt1"/>
              </a:buClr>
              <a:buSzPts val="2000"/>
              <a:buChar char="●"/>
            </a:pPr>
            <a:r>
              <a:rPr b="1" lang="en-GB" sz="2000">
                <a:solidFill>
                  <a:srgbClr val="2D9586"/>
                </a:solidFill>
              </a:rPr>
              <a:t>Review Assignment 1</a:t>
            </a:r>
            <a:endParaRPr b="1" sz="2000">
              <a:solidFill>
                <a:srgbClr val="2D9586"/>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License</a:t>
            </a:r>
            <a:r>
              <a:rPr lang="en-GB" sz="2000">
                <a:solidFill>
                  <a:srgbClr val="559586"/>
                </a:solidFill>
              </a:rPr>
              <a:t> </a:t>
            </a:r>
            <a:r>
              <a:rPr lang="en-GB" sz="2000">
                <a:solidFill>
                  <a:schemeClr val="lt1"/>
                </a:solidFill>
              </a:rPr>
              <a:t>to allow reuse of your research outputs in a way YOU want</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Make your work </a:t>
            </a:r>
            <a:r>
              <a:rPr lang="en-GB" sz="2000">
                <a:solidFill>
                  <a:srgbClr val="2D9586"/>
                </a:solidFill>
              </a:rPr>
              <a:t>citable</a:t>
            </a:r>
            <a:r>
              <a:rPr lang="en-GB" sz="2000">
                <a:solidFill>
                  <a:schemeClr val="lt1"/>
                </a:solidFill>
              </a:rPr>
              <a:t>: Digital Object Identifiers, Zenodo</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Setting online repository for </a:t>
            </a:r>
            <a:r>
              <a:rPr lang="en-GB" sz="2000">
                <a:solidFill>
                  <a:srgbClr val="2D9586"/>
                </a:solidFill>
              </a:rPr>
              <a:t>collaboration</a:t>
            </a:r>
            <a:endParaRPr sz="2000">
              <a:solidFill>
                <a:srgbClr val="2D9586"/>
              </a:solidFill>
            </a:endParaRPr>
          </a:p>
          <a:p>
            <a:pPr indent="-355600" lvl="1" marL="914400" rtl="0" algn="l">
              <a:lnSpc>
                <a:spcPct val="150000"/>
              </a:lnSpc>
              <a:spcBef>
                <a:spcPts val="0"/>
              </a:spcBef>
              <a:spcAft>
                <a:spcPts val="0"/>
              </a:spcAft>
              <a:buClr>
                <a:schemeClr val="lt1"/>
              </a:buClr>
              <a:buSzPts val="2000"/>
              <a:buChar char="○"/>
            </a:pPr>
            <a:r>
              <a:rPr lang="en-GB" sz="2000">
                <a:solidFill>
                  <a:schemeClr val="lt1"/>
                </a:solidFill>
              </a:rPr>
              <a:t>CoC, Contributing guidelines, continuous integration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Reproducible environment</a:t>
            </a:r>
            <a:r>
              <a:rPr lang="en-GB" sz="2000">
                <a:solidFill>
                  <a:schemeClr val="lt1"/>
                </a:solidFill>
              </a:rPr>
              <a:t> and sharing to aid reproducibility: </a:t>
            </a:r>
            <a:r>
              <a:rPr lang="en-GB" sz="2000">
                <a:solidFill>
                  <a:srgbClr val="2D9586"/>
                </a:solidFill>
              </a:rPr>
              <a:t>Binder</a:t>
            </a:r>
            <a:endParaRPr sz="2000">
              <a:solidFill>
                <a:srgbClr val="2D9586"/>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Revisiting how these contribute to implementing FAIR practices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What more you can do.</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243"/>
          <p:cNvSpPr txBox="1"/>
          <p:nvPr>
            <p:ph idx="4294967295" type="title"/>
          </p:nvPr>
        </p:nvSpPr>
        <p:spPr>
          <a:xfrm>
            <a:off x="263800" y="200900"/>
            <a:ext cx="8520600" cy="572700"/>
          </a:xfrm>
          <a:prstGeom prst="rect">
            <a:avLst/>
          </a:prstGeom>
          <a:ln>
            <a:noFill/>
          </a:ln>
        </p:spPr>
        <p:txBody>
          <a:bodyPr anchorCtr="0" anchor="t" bIns="91425" lIns="91425" spcFirstLastPara="1" rIns="91425" wrap="square" tIns="91425">
            <a:normAutofit fontScale="90000"/>
          </a:bodyPr>
          <a:lstStyle/>
          <a:p>
            <a:pPr indent="0" lvl="0" marL="0" rtl="0" algn="l">
              <a:spcBef>
                <a:spcPts val="0"/>
              </a:spcBef>
              <a:spcAft>
                <a:spcPts val="0"/>
              </a:spcAft>
              <a:buSzPct val="35106"/>
              <a:buNone/>
            </a:pPr>
            <a:r>
              <a:rPr b="1" lang="en-GB" sz="2820">
                <a:latin typeface="Arial"/>
                <a:ea typeface="Arial"/>
                <a:cs typeface="Arial"/>
                <a:sym typeface="Arial"/>
              </a:rPr>
              <a:t>Assignment</a:t>
            </a:r>
            <a:r>
              <a:rPr lang="en-GB" sz="2820">
                <a:latin typeface="Arial"/>
                <a:ea typeface="Arial"/>
                <a:cs typeface="Arial"/>
                <a:sym typeface="Arial"/>
              </a:rPr>
              <a:t>: Create a project repository</a:t>
            </a:r>
            <a:endParaRPr sz="2820">
              <a:latin typeface="Arial"/>
              <a:ea typeface="Arial"/>
              <a:cs typeface="Arial"/>
              <a:sym typeface="Arial"/>
            </a:endParaRPr>
          </a:p>
        </p:txBody>
      </p:sp>
      <p:sp>
        <p:nvSpPr>
          <p:cNvPr id="1696" name="Google Shape;1696;p243"/>
          <p:cNvSpPr txBox="1"/>
          <p:nvPr>
            <p:ph idx="4294967295" type="body"/>
          </p:nvPr>
        </p:nvSpPr>
        <p:spPr>
          <a:xfrm>
            <a:off x="215800" y="944725"/>
            <a:ext cx="8616600" cy="363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100">
                <a:solidFill>
                  <a:schemeClr val="dk1"/>
                </a:solidFill>
                <a:latin typeface="Arial"/>
                <a:ea typeface="Arial"/>
                <a:cs typeface="Arial"/>
                <a:sym typeface="Arial"/>
              </a:rPr>
              <a:t>Add top-level files:</a:t>
            </a:r>
            <a:r>
              <a:rPr lang="en-GB" sz="2100">
                <a:latin typeface="Arial"/>
                <a:ea typeface="Arial"/>
                <a:cs typeface="Arial"/>
                <a:sym typeface="Arial"/>
              </a:rPr>
              <a:t> </a:t>
            </a:r>
            <a:r>
              <a:rPr lang="en-GB" sz="2100">
                <a:solidFill>
                  <a:srgbClr val="2D9586"/>
                </a:solidFill>
                <a:latin typeface="Arial"/>
                <a:ea typeface="Arial"/>
                <a:cs typeface="Arial"/>
                <a:sym typeface="Arial"/>
              </a:rPr>
              <a:t>README and LICENSE</a:t>
            </a:r>
            <a:endParaRPr sz="2100">
              <a:solidFill>
                <a:srgbClr val="2D9586"/>
              </a:solidFill>
              <a:latin typeface="Arial"/>
              <a:ea typeface="Arial"/>
              <a:cs typeface="Arial"/>
              <a:sym typeface="Arial"/>
            </a:endParaRPr>
          </a:p>
          <a:p>
            <a:pPr indent="-361950" lvl="0" marL="457200" rtl="0" algn="l">
              <a:spcBef>
                <a:spcPts val="1000"/>
              </a:spcBef>
              <a:spcAft>
                <a:spcPts val="0"/>
              </a:spcAft>
              <a:buClr>
                <a:schemeClr val="lt1"/>
              </a:buClr>
              <a:buSzPts val="2100"/>
              <a:buFont typeface="Arial"/>
              <a:buChar char="●"/>
            </a:pPr>
            <a:r>
              <a:rPr lang="en-GB" sz="2100">
                <a:solidFill>
                  <a:schemeClr val="lt1"/>
                </a:solidFill>
                <a:latin typeface="Arial"/>
                <a:ea typeface="Arial"/>
                <a:cs typeface="Arial"/>
                <a:sym typeface="Arial"/>
              </a:rPr>
              <a:t>README to communicate about your work</a:t>
            </a:r>
            <a:endParaRPr sz="2100">
              <a:solidFill>
                <a:schemeClr val="lt1"/>
              </a:solidFill>
              <a:latin typeface="Arial"/>
              <a:ea typeface="Arial"/>
              <a:cs typeface="Arial"/>
              <a:sym typeface="Arial"/>
            </a:endParaRPr>
          </a:p>
          <a:p>
            <a:pPr indent="-361950" lvl="0" marL="457200" rtl="0" algn="l">
              <a:spcBef>
                <a:spcPts val="0"/>
              </a:spcBef>
              <a:spcAft>
                <a:spcPts val="0"/>
              </a:spcAft>
              <a:buClr>
                <a:schemeClr val="dk1"/>
              </a:buClr>
              <a:buSzPts val="2100"/>
              <a:buFont typeface="Arial"/>
              <a:buChar char="●"/>
            </a:pPr>
            <a:r>
              <a:rPr lang="en-GB" sz="2100">
                <a:solidFill>
                  <a:schemeClr val="dk1"/>
                </a:solidFill>
                <a:latin typeface="Arial"/>
                <a:ea typeface="Arial"/>
                <a:cs typeface="Arial"/>
                <a:sym typeface="Arial"/>
              </a:rPr>
              <a:t>Also try to add a License -  to allow others to use, modify, build upon your work</a:t>
            </a:r>
            <a:endParaRPr sz="2100">
              <a:solidFill>
                <a:schemeClr val="dk1"/>
              </a:solidFill>
              <a:latin typeface="Arial"/>
              <a:ea typeface="Arial"/>
              <a:cs typeface="Arial"/>
              <a:sym typeface="Arial"/>
            </a:endParaRPr>
          </a:p>
          <a:p>
            <a:pPr indent="-361950" lvl="1" marL="914400" rtl="0" algn="l">
              <a:spcBef>
                <a:spcPts val="0"/>
              </a:spcBef>
              <a:spcAft>
                <a:spcPts val="0"/>
              </a:spcAft>
              <a:buClr>
                <a:schemeClr val="lt1"/>
              </a:buClr>
              <a:buSzPts val="2100"/>
              <a:buFont typeface="Arial"/>
              <a:buChar char="○"/>
            </a:pPr>
            <a:r>
              <a:rPr lang="en-GB" sz="2100">
                <a:solidFill>
                  <a:schemeClr val="lt1"/>
                </a:solidFill>
                <a:latin typeface="Arial"/>
                <a:ea typeface="Arial"/>
                <a:cs typeface="Arial"/>
                <a:sym typeface="Arial"/>
              </a:rPr>
              <a:t>- We will cover licenses in the next session in more detail.</a:t>
            </a:r>
            <a:endParaRPr sz="2100">
              <a:solidFill>
                <a:schemeClr val="lt1"/>
              </a:solidFill>
              <a:latin typeface="Arial"/>
              <a:ea typeface="Arial"/>
              <a:cs typeface="Arial"/>
              <a:sym typeface="Arial"/>
            </a:endParaRPr>
          </a:p>
          <a:p>
            <a:pPr indent="0" lvl="0" marL="0" rtl="0" algn="l">
              <a:spcBef>
                <a:spcPts val="1000"/>
              </a:spcBef>
              <a:spcAft>
                <a:spcPts val="0"/>
              </a:spcAft>
              <a:buNone/>
            </a:pPr>
            <a:r>
              <a:rPr lang="en-GB" sz="2100">
                <a:solidFill>
                  <a:schemeClr val="dk1"/>
                </a:solidFill>
                <a:latin typeface="Arial"/>
                <a:ea typeface="Arial"/>
                <a:cs typeface="Arial"/>
                <a:sym typeface="Arial"/>
              </a:rPr>
              <a:t>Use The Turing Way chapter for README to guide your assignment</a:t>
            </a:r>
            <a:endParaRPr sz="2100">
              <a:solidFill>
                <a:schemeClr val="dk1"/>
              </a:solidFill>
              <a:latin typeface="Arial"/>
              <a:ea typeface="Arial"/>
              <a:cs typeface="Arial"/>
              <a:sym typeface="Arial"/>
            </a:endParaRPr>
          </a:p>
          <a:p>
            <a:pPr indent="0" lvl="0" marL="0" rtl="0" algn="l">
              <a:spcBef>
                <a:spcPts val="1000"/>
              </a:spcBef>
              <a:spcAft>
                <a:spcPts val="1000"/>
              </a:spcAft>
              <a:buNone/>
            </a:pPr>
            <a:r>
              <a:rPr lang="en-GB" sz="2100" u="sng">
                <a:solidFill>
                  <a:srgbClr val="FF962E"/>
                </a:solidFill>
                <a:latin typeface="Arial"/>
                <a:ea typeface="Arial"/>
                <a:cs typeface="Arial"/>
                <a:sym typeface="Arial"/>
                <a:hlinkClick r:id="rId3">
                  <a:extLst>
                    <a:ext uri="{A12FA001-AC4F-418D-AE19-62706E023703}">
                      <ahyp:hlinkClr val="tx"/>
                    </a:ext>
                  </a:extLst>
                </a:hlinkClick>
              </a:rPr>
              <a:t>https://the-turing-way.netlify.app/project-design/project-repo/project-repo-readme.html</a:t>
            </a:r>
            <a:r>
              <a:rPr lang="en-GB" sz="2100">
                <a:solidFill>
                  <a:srgbClr val="FF962E"/>
                </a:solidFill>
                <a:latin typeface="Arial"/>
                <a:ea typeface="Arial"/>
                <a:cs typeface="Arial"/>
                <a:sym typeface="Arial"/>
              </a:rPr>
              <a:t> </a:t>
            </a:r>
            <a:endParaRPr sz="2100">
              <a:solidFill>
                <a:srgbClr val="FF962E"/>
              </a:solidFill>
              <a:latin typeface="Arial"/>
              <a:ea typeface="Arial"/>
              <a:cs typeface="Arial"/>
              <a:sym typeface="Arial"/>
            </a:endParaRPr>
          </a:p>
        </p:txBody>
      </p:sp>
      <p:sp>
        <p:nvSpPr>
          <p:cNvPr id="1697" name="Google Shape;1697;p243"/>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None/>
            </a:pPr>
            <a:r>
              <a:rPr lang="en-GB" sz="1200">
                <a:solidFill>
                  <a:schemeClr val="lt1"/>
                </a:solidFill>
              </a:rPr>
              <a:t>@turingway, CC-BY 4.0, The Turing Way, DOI: 10.5281/zenodo.6346555</a:t>
            </a:r>
            <a:endParaRPr sz="12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244"/>
          <p:cNvSpPr txBox="1"/>
          <p:nvPr>
            <p:ph idx="4294967295" type="title"/>
          </p:nvPr>
        </p:nvSpPr>
        <p:spPr>
          <a:xfrm>
            <a:off x="311700" y="2096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35106"/>
              <a:buNone/>
            </a:pPr>
            <a:r>
              <a:rPr lang="en-GB" sz="2820">
                <a:latin typeface="Arial"/>
                <a:ea typeface="Arial"/>
                <a:cs typeface="Arial"/>
                <a:sym typeface="Arial"/>
              </a:rPr>
              <a:t>Create a GitHub Repository with README file</a:t>
            </a:r>
            <a:endParaRPr sz="2820">
              <a:latin typeface="Arial"/>
              <a:ea typeface="Arial"/>
              <a:cs typeface="Arial"/>
              <a:sym typeface="Arial"/>
            </a:endParaRPr>
          </a:p>
        </p:txBody>
      </p:sp>
      <p:grpSp>
        <p:nvGrpSpPr>
          <p:cNvPr id="1703" name="Google Shape;1703;p244"/>
          <p:cNvGrpSpPr/>
          <p:nvPr/>
        </p:nvGrpSpPr>
        <p:grpSpPr>
          <a:xfrm>
            <a:off x="262674" y="1017725"/>
            <a:ext cx="5820369" cy="1667868"/>
            <a:chOff x="1196540" y="1644428"/>
            <a:chExt cx="6325800" cy="1927280"/>
          </a:xfrm>
        </p:grpSpPr>
        <p:pic>
          <p:nvPicPr>
            <p:cNvPr id="1704" name="Google Shape;1704;p244"/>
            <p:cNvPicPr preferRelativeResize="0"/>
            <p:nvPr/>
          </p:nvPicPr>
          <p:blipFill rotWithShape="1">
            <a:blip r:embed="rId3">
              <a:alphaModFix/>
            </a:blip>
            <a:srcRect b="66874" l="0" r="0" t="2873"/>
            <a:stretch/>
          </p:blipFill>
          <p:spPr>
            <a:xfrm>
              <a:off x="1219990" y="2391154"/>
              <a:ext cx="4537143" cy="1180553"/>
            </a:xfrm>
            <a:prstGeom prst="rect">
              <a:avLst/>
            </a:prstGeom>
            <a:noFill/>
            <a:ln>
              <a:noFill/>
            </a:ln>
          </p:spPr>
        </p:pic>
        <p:pic>
          <p:nvPicPr>
            <p:cNvPr id="1705" name="Google Shape;1705;p244"/>
            <p:cNvPicPr preferRelativeResize="0"/>
            <p:nvPr/>
          </p:nvPicPr>
          <p:blipFill rotWithShape="1">
            <a:blip r:embed="rId4">
              <a:alphaModFix/>
            </a:blip>
            <a:srcRect b="87658" l="545" r="19223" t="0"/>
            <a:stretch/>
          </p:blipFill>
          <p:spPr>
            <a:xfrm>
              <a:off x="1219990" y="1644428"/>
              <a:ext cx="4537142" cy="634763"/>
            </a:xfrm>
            <a:prstGeom prst="rect">
              <a:avLst/>
            </a:prstGeom>
            <a:noFill/>
            <a:ln>
              <a:noFill/>
            </a:ln>
          </p:spPr>
        </p:pic>
        <p:cxnSp>
          <p:nvCxnSpPr>
            <p:cNvPr id="1706" name="Google Shape;1706;p244"/>
            <p:cNvCxnSpPr/>
            <p:nvPr/>
          </p:nvCxnSpPr>
          <p:spPr>
            <a:xfrm flipH="1" rot="10800000">
              <a:off x="1196540" y="2279050"/>
              <a:ext cx="6325800" cy="8700"/>
            </a:xfrm>
            <a:prstGeom prst="straightConnector1">
              <a:avLst/>
            </a:prstGeom>
            <a:noFill/>
            <a:ln cap="flat" cmpd="sng" w="9525">
              <a:solidFill>
                <a:schemeClr val="dk2"/>
              </a:solidFill>
              <a:prstDash val="lgDash"/>
              <a:round/>
              <a:headEnd len="med" w="med" type="none"/>
              <a:tailEnd len="med" w="med" type="none"/>
            </a:ln>
          </p:spPr>
        </p:cxnSp>
      </p:grpSp>
      <p:sp>
        <p:nvSpPr>
          <p:cNvPr id="1707" name="Google Shape;1707;p244"/>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dk1"/>
                </a:solidFill>
              </a:rPr>
              <a:t>@turingway, CC-BY 4.0, The Turing Way, DOI: </a:t>
            </a:r>
            <a:r>
              <a:rPr lang="en-GB" sz="1200">
                <a:solidFill>
                  <a:schemeClr val="dk1"/>
                </a:solidFill>
              </a:rPr>
              <a:t>10.5281/zenodo.7684733</a:t>
            </a:r>
            <a:endParaRPr sz="1200">
              <a:solidFill>
                <a:schemeClr val="dk1"/>
              </a:solidFill>
            </a:endParaRPr>
          </a:p>
          <a:p>
            <a:pPr indent="0" lvl="0" marL="0" rtl="0" algn="r">
              <a:lnSpc>
                <a:spcPct val="135000"/>
              </a:lnSpc>
              <a:spcBef>
                <a:spcPts val="0"/>
              </a:spcBef>
              <a:spcAft>
                <a:spcPts val="0"/>
              </a:spcAft>
              <a:buNone/>
            </a:pPr>
            <a:r>
              <a:t/>
            </a:r>
            <a:endParaRPr sz="1200">
              <a:solidFill>
                <a:schemeClr val="dk1"/>
              </a:solidFill>
            </a:endParaRPr>
          </a:p>
        </p:txBody>
      </p:sp>
      <p:pic>
        <p:nvPicPr>
          <p:cNvPr id="1708" name="Google Shape;1708;p244"/>
          <p:cNvPicPr preferRelativeResize="0"/>
          <p:nvPr/>
        </p:nvPicPr>
        <p:blipFill rotWithShape="1">
          <a:blip r:embed="rId5">
            <a:alphaModFix/>
          </a:blip>
          <a:srcRect b="0" l="1748" r="0" t="0"/>
          <a:stretch/>
        </p:blipFill>
        <p:spPr>
          <a:xfrm>
            <a:off x="4572000" y="2840748"/>
            <a:ext cx="4480502" cy="198345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2" name="Shape 1712"/>
        <p:cNvGrpSpPr/>
        <p:nvPr/>
      </p:nvGrpSpPr>
      <p:grpSpPr>
        <a:xfrm>
          <a:off x="0" y="0"/>
          <a:ext cx="0" cy="0"/>
          <a:chOff x="0" y="0"/>
          <a:chExt cx="0" cy="0"/>
        </a:xfrm>
      </p:grpSpPr>
      <p:sp>
        <p:nvSpPr>
          <p:cNvPr id="1713" name="Google Shape;1713;p245"/>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35106"/>
              <a:buNone/>
            </a:pPr>
            <a:r>
              <a:rPr b="0" lang="en-GB" sz="2820"/>
              <a:t>End of Part 1: Further Reading and Examples</a:t>
            </a:r>
            <a:endParaRPr b="0" sz="2820"/>
          </a:p>
        </p:txBody>
      </p:sp>
      <p:sp>
        <p:nvSpPr>
          <p:cNvPr id="1714" name="Google Shape;1714;p245"/>
          <p:cNvSpPr txBox="1"/>
          <p:nvPr>
            <p:ph idx="4294967295" type="body"/>
          </p:nvPr>
        </p:nvSpPr>
        <p:spPr>
          <a:xfrm>
            <a:off x="431800" y="1497350"/>
            <a:ext cx="7566900" cy="2880000"/>
          </a:xfrm>
          <a:prstGeom prst="rect">
            <a:avLst/>
          </a:prstGeom>
        </p:spPr>
        <p:txBody>
          <a:bodyPr anchorCtr="0" anchor="t" bIns="91425" lIns="91425" spcFirstLastPara="1" rIns="91425" wrap="square" tIns="91425">
            <a:normAutofit/>
          </a:bodyPr>
          <a:lstStyle/>
          <a:p>
            <a:pPr indent="-355600" lvl="0" marL="457200" rtl="0" algn="l">
              <a:lnSpc>
                <a:spcPct val="150000"/>
              </a:lnSpc>
              <a:spcBef>
                <a:spcPts val="0"/>
              </a:spcBef>
              <a:spcAft>
                <a:spcPts val="0"/>
              </a:spcAft>
              <a:buClr>
                <a:schemeClr val="dk1"/>
              </a:buClr>
              <a:buSzPts val="2000"/>
              <a:buFont typeface="Open Sans"/>
              <a:buChar char="●"/>
            </a:pPr>
            <a:r>
              <a:rPr i="1" lang="en-GB" sz="2000" u="sng">
                <a:solidFill>
                  <a:schemeClr val="dk1"/>
                </a:solidFill>
                <a:hlinkClick r:id="rId3">
                  <a:extLst>
                    <a:ext uri="{A12FA001-AC4F-418D-AE19-62706E023703}">
                      <ahyp:hlinkClr val="tx"/>
                    </a:ext>
                  </a:extLst>
                </a:hlinkClick>
              </a:rPr>
              <a:t>The Turing Way</a:t>
            </a:r>
            <a:r>
              <a:rPr lang="en-GB" sz="2000" u="sng">
                <a:solidFill>
                  <a:schemeClr val="dk1"/>
                </a:solidFill>
                <a:hlinkClick r:id="rId4">
                  <a:extLst>
                    <a:ext uri="{A12FA001-AC4F-418D-AE19-62706E023703}">
                      <ahyp:hlinkClr val="tx"/>
                    </a:ext>
                  </a:extLst>
                </a:hlinkClick>
              </a:rPr>
              <a:t> README</a:t>
            </a:r>
            <a:endParaRPr sz="2000">
              <a:solidFill>
                <a:schemeClr val="dk1"/>
              </a:solidFill>
            </a:endParaRPr>
          </a:p>
          <a:p>
            <a:pPr indent="-355600" lvl="0" marL="457200" rtl="0" algn="l">
              <a:lnSpc>
                <a:spcPct val="150000"/>
              </a:lnSpc>
              <a:spcBef>
                <a:spcPts val="0"/>
              </a:spcBef>
              <a:spcAft>
                <a:spcPts val="0"/>
              </a:spcAft>
              <a:buClr>
                <a:schemeClr val="dk1"/>
              </a:buClr>
              <a:buSzPts val="2000"/>
              <a:buFont typeface="Arial"/>
              <a:buChar char="●"/>
            </a:pPr>
            <a:r>
              <a:rPr lang="en-GB" sz="2000" u="sng">
                <a:solidFill>
                  <a:schemeClr val="dk1"/>
                </a:solidFill>
                <a:hlinkClick r:id="rId5">
                  <a:extLst>
                    <a:ext uri="{A12FA001-AC4F-418D-AE19-62706E023703}">
                      <ahyp:hlinkClr val="tx"/>
                    </a:ext>
                  </a:extLst>
                </a:hlinkClick>
              </a:rPr>
              <a:t>Open Life Science README</a:t>
            </a:r>
            <a:endParaRPr sz="2000">
              <a:solidFill>
                <a:schemeClr val="dk1"/>
              </a:solidFill>
            </a:endParaRPr>
          </a:p>
          <a:p>
            <a:pPr indent="-355600" lvl="0" marL="457200" rtl="0" algn="l">
              <a:lnSpc>
                <a:spcPct val="150000"/>
              </a:lnSpc>
              <a:spcBef>
                <a:spcPts val="0"/>
              </a:spcBef>
              <a:spcAft>
                <a:spcPts val="0"/>
              </a:spcAft>
              <a:buClr>
                <a:schemeClr val="dk1"/>
              </a:buClr>
              <a:buSzPts val="2000"/>
              <a:buFont typeface="Open Sans"/>
              <a:buChar char="●"/>
            </a:pPr>
            <a:r>
              <a:rPr lang="en-GB" sz="2000">
                <a:solidFill>
                  <a:schemeClr val="dk1"/>
                </a:solidFill>
              </a:rPr>
              <a:t>Purple Booth’s </a:t>
            </a:r>
            <a:r>
              <a:rPr lang="en-GB" sz="2000" u="sng">
                <a:solidFill>
                  <a:schemeClr val="dk1"/>
                </a:solidFill>
                <a:hlinkClick r:id="rId6">
                  <a:extLst>
                    <a:ext uri="{A12FA001-AC4F-418D-AE19-62706E023703}">
                      <ahyp:hlinkClr val="tx"/>
                    </a:ext>
                  </a:extLst>
                </a:hlinkClick>
              </a:rPr>
              <a:t>README Template</a:t>
            </a:r>
            <a:endParaRPr sz="2000">
              <a:solidFill>
                <a:schemeClr val="dk1"/>
              </a:solidFill>
            </a:endParaRPr>
          </a:p>
          <a:p>
            <a:pPr indent="-355600" lvl="0" marL="457200" rtl="0" algn="l">
              <a:lnSpc>
                <a:spcPct val="150000"/>
              </a:lnSpc>
              <a:spcBef>
                <a:spcPts val="0"/>
              </a:spcBef>
              <a:spcAft>
                <a:spcPts val="0"/>
              </a:spcAft>
              <a:buClr>
                <a:schemeClr val="dk1"/>
              </a:buClr>
              <a:buSzPts val="2000"/>
              <a:buFont typeface="Open Sans"/>
              <a:buChar char="●"/>
            </a:pPr>
            <a:r>
              <a:rPr lang="en-GB" sz="2000">
                <a:solidFill>
                  <a:schemeClr val="dk1"/>
                </a:solidFill>
              </a:rPr>
              <a:t>Thoughtbot’s Blog on </a:t>
            </a:r>
            <a:r>
              <a:rPr lang="en-GB" sz="2000" u="sng">
                <a:solidFill>
                  <a:schemeClr val="dk1"/>
                </a:solidFill>
                <a:hlinkClick r:id="rId7">
                  <a:extLst>
                    <a:ext uri="{A12FA001-AC4F-418D-AE19-62706E023703}">
                      <ahyp:hlinkClr val="tx"/>
                    </a:ext>
                  </a:extLst>
                </a:hlinkClick>
              </a:rPr>
              <a:t>How to Write a Good README</a:t>
            </a:r>
            <a:endParaRPr sz="2000">
              <a:solidFill>
                <a:schemeClr val="dk1"/>
              </a:solidFill>
            </a:endParaRPr>
          </a:p>
          <a:p>
            <a:pPr indent="-355600" lvl="0" marL="457200" rtl="0" algn="l">
              <a:lnSpc>
                <a:spcPct val="150000"/>
              </a:lnSpc>
              <a:spcBef>
                <a:spcPts val="0"/>
              </a:spcBef>
              <a:spcAft>
                <a:spcPts val="0"/>
              </a:spcAft>
              <a:buClr>
                <a:schemeClr val="dk1"/>
              </a:buClr>
              <a:buSzPts val="2000"/>
              <a:buFont typeface="Open Sans"/>
              <a:buChar char="●"/>
            </a:pPr>
            <a:r>
              <a:rPr lang="en-GB" sz="2000">
                <a:solidFill>
                  <a:schemeClr val="dk1"/>
                </a:solidFill>
              </a:rPr>
              <a:t>Matias Singer’s curated </a:t>
            </a:r>
            <a:r>
              <a:rPr lang="en-GB" sz="2000" u="sng">
                <a:solidFill>
                  <a:schemeClr val="dk1"/>
                </a:solidFill>
                <a:hlinkClick r:id="rId8">
                  <a:extLst>
                    <a:ext uri="{A12FA001-AC4F-418D-AE19-62706E023703}">
                      <ahyp:hlinkClr val="tx"/>
                    </a:ext>
                  </a:extLst>
                </a:hlinkClick>
              </a:rPr>
              <a:t>List of Awesome READMES</a:t>
            </a:r>
            <a:endParaRPr sz="2000">
              <a:solidFill>
                <a:schemeClr val="dk1"/>
              </a:solidFill>
            </a:endParaRPr>
          </a:p>
        </p:txBody>
      </p:sp>
      <p:sp>
        <p:nvSpPr>
          <p:cNvPr id="1715" name="Google Shape;1715;p245"/>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10.5281/zenodo.6346555</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sp>
        <p:nvSpPr>
          <p:cNvPr id="1720" name="Google Shape;1720;p246"/>
          <p:cNvSpPr txBox="1"/>
          <p:nvPr>
            <p:ph idx="4294967295" type="title"/>
          </p:nvPr>
        </p:nvSpPr>
        <p:spPr>
          <a:xfrm>
            <a:off x="263800" y="200900"/>
            <a:ext cx="8520600" cy="572700"/>
          </a:xfrm>
          <a:prstGeom prst="rect">
            <a:avLst/>
          </a:prstGeom>
          <a:ln>
            <a:noFill/>
          </a:ln>
        </p:spPr>
        <p:txBody>
          <a:bodyPr anchorCtr="0" anchor="t" bIns="91425" lIns="91425" spcFirstLastPara="1" rIns="91425" wrap="square" tIns="91425">
            <a:normAutofit fontScale="90000"/>
          </a:bodyPr>
          <a:lstStyle/>
          <a:p>
            <a:pPr indent="0" lvl="0" marL="0" rtl="0" algn="l">
              <a:spcBef>
                <a:spcPts val="0"/>
              </a:spcBef>
              <a:spcAft>
                <a:spcPts val="0"/>
              </a:spcAft>
              <a:buSzPct val="35106"/>
              <a:buNone/>
            </a:pPr>
            <a:r>
              <a:rPr lang="en-GB" sz="2820">
                <a:latin typeface="Arial"/>
                <a:ea typeface="Arial"/>
                <a:cs typeface="Arial"/>
                <a:sym typeface="Arial"/>
              </a:rPr>
              <a:t>Assignment: Create a project repository</a:t>
            </a:r>
            <a:endParaRPr sz="2820">
              <a:latin typeface="Arial"/>
              <a:ea typeface="Arial"/>
              <a:cs typeface="Arial"/>
              <a:sym typeface="Arial"/>
            </a:endParaRPr>
          </a:p>
        </p:txBody>
      </p:sp>
      <p:sp>
        <p:nvSpPr>
          <p:cNvPr id="1721" name="Google Shape;1721;p246"/>
          <p:cNvSpPr txBox="1"/>
          <p:nvPr>
            <p:ph idx="4294967295" type="body"/>
          </p:nvPr>
        </p:nvSpPr>
        <p:spPr>
          <a:xfrm>
            <a:off x="215800" y="944725"/>
            <a:ext cx="8616600" cy="363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100">
                <a:solidFill>
                  <a:schemeClr val="dk1"/>
                </a:solidFill>
                <a:latin typeface="Arial"/>
                <a:ea typeface="Arial"/>
                <a:cs typeface="Arial"/>
                <a:sym typeface="Arial"/>
              </a:rPr>
              <a:t>Add top-level files:</a:t>
            </a:r>
            <a:r>
              <a:rPr lang="en-GB" sz="2100">
                <a:latin typeface="Arial"/>
                <a:ea typeface="Arial"/>
                <a:cs typeface="Arial"/>
                <a:sym typeface="Arial"/>
              </a:rPr>
              <a:t> </a:t>
            </a:r>
            <a:r>
              <a:rPr lang="en-GB" sz="2100">
                <a:solidFill>
                  <a:srgbClr val="2D9586"/>
                </a:solidFill>
                <a:latin typeface="Arial"/>
                <a:ea typeface="Arial"/>
                <a:cs typeface="Arial"/>
                <a:sym typeface="Arial"/>
              </a:rPr>
              <a:t>README and LICENSE</a:t>
            </a:r>
            <a:endParaRPr sz="2100">
              <a:solidFill>
                <a:srgbClr val="2D9586"/>
              </a:solidFill>
              <a:latin typeface="Arial"/>
              <a:ea typeface="Arial"/>
              <a:cs typeface="Arial"/>
              <a:sym typeface="Arial"/>
            </a:endParaRPr>
          </a:p>
          <a:p>
            <a:pPr indent="-361950" lvl="0" marL="457200" rtl="0" algn="l">
              <a:spcBef>
                <a:spcPts val="1000"/>
              </a:spcBef>
              <a:spcAft>
                <a:spcPts val="0"/>
              </a:spcAft>
              <a:buClr>
                <a:schemeClr val="lt1"/>
              </a:buClr>
              <a:buSzPts val="2100"/>
              <a:buFont typeface="Arial"/>
              <a:buChar char="●"/>
            </a:pPr>
            <a:r>
              <a:rPr lang="en-GB" sz="2100">
                <a:solidFill>
                  <a:schemeClr val="lt1"/>
                </a:solidFill>
                <a:latin typeface="Arial"/>
                <a:ea typeface="Arial"/>
                <a:cs typeface="Arial"/>
                <a:sym typeface="Arial"/>
              </a:rPr>
              <a:t>README to communicate about your work</a:t>
            </a:r>
            <a:endParaRPr sz="2100">
              <a:solidFill>
                <a:schemeClr val="lt1"/>
              </a:solidFill>
              <a:latin typeface="Arial"/>
              <a:ea typeface="Arial"/>
              <a:cs typeface="Arial"/>
              <a:sym typeface="Arial"/>
            </a:endParaRPr>
          </a:p>
          <a:p>
            <a:pPr indent="-361950" lvl="0" marL="457200" rtl="0" algn="l">
              <a:spcBef>
                <a:spcPts val="0"/>
              </a:spcBef>
              <a:spcAft>
                <a:spcPts val="0"/>
              </a:spcAft>
              <a:buClr>
                <a:schemeClr val="dk1"/>
              </a:buClr>
              <a:buSzPts val="2100"/>
              <a:buFont typeface="Arial"/>
              <a:buChar char="●"/>
            </a:pPr>
            <a:r>
              <a:rPr lang="en-GB" sz="2100">
                <a:solidFill>
                  <a:schemeClr val="dk1"/>
                </a:solidFill>
                <a:latin typeface="Arial"/>
                <a:ea typeface="Arial"/>
                <a:cs typeface="Arial"/>
                <a:sym typeface="Arial"/>
              </a:rPr>
              <a:t>Also try to add a License -  to allow others to use, modify, build upon your work</a:t>
            </a:r>
            <a:endParaRPr sz="2100">
              <a:solidFill>
                <a:schemeClr val="dk1"/>
              </a:solidFill>
              <a:latin typeface="Arial"/>
              <a:ea typeface="Arial"/>
              <a:cs typeface="Arial"/>
              <a:sym typeface="Arial"/>
            </a:endParaRPr>
          </a:p>
          <a:p>
            <a:pPr indent="-361950" lvl="1" marL="914400" rtl="0" algn="l">
              <a:spcBef>
                <a:spcPts val="0"/>
              </a:spcBef>
              <a:spcAft>
                <a:spcPts val="0"/>
              </a:spcAft>
              <a:buClr>
                <a:schemeClr val="lt1"/>
              </a:buClr>
              <a:buSzPts val="2100"/>
              <a:buFont typeface="Arial"/>
              <a:buChar char="○"/>
            </a:pPr>
            <a:r>
              <a:rPr lang="en-GB" sz="2100">
                <a:solidFill>
                  <a:schemeClr val="lt1"/>
                </a:solidFill>
                <a:latin typeface="Arial"/>
                <a:ea typeface="Arial"/>
                <a:cs typeface="Arial"/>
                <a:sym typeface="Arial"/>
              </a:rPr>
              <a:t>- We will cover licenses in the next session in more detail.</a:t>
            </a:r>
            <a:endParaRPr sz="2100">
              <a:solidFill>
                <a:schemeClr val="lt1"/>
              </a:solidFill>
              <a:latin typeface="Arial"/>
              <a:ea typeface="Arial"/>
              <a:cs typeface="Arial"/>
              <a:sym typeface="Arial"/>
            </a:endParaRPr>
          </a:p>
          <a:p>
            <a:pPr indent="0" lvl="0" marL="0" rtl="0" algn="l">
              <a:spcBef>
                <a:spcPts val="1000"/>
              </a:spcBef>
              <a:spcAft>
                <a:spcPts val="0"/>
              </a:spcAft>
              <a:buNone/>
            </a:pPr>
            <a:r>
              <a:rPr lang="en-GB" sz="2100">
                <a:solidFill>
                  <a:schemeClr val="dk1"/>
                </a:solidFill>
                <a:latin typeface="Arial"/>
                <a:ea typeface="Arial"/>
                <a:cs typeface="Arial"/>
                <a:sym typeface="Arial"/>
              </a:rPr>
              <a:t>Use The Turing Way chapter for README to guide your assignment</a:t>
            </a:r>
            <a:endParaRPr sz="2100">
              <a:solidFill>
                <a:schemeClr val="dk1"/>
              </a:solidFill>
              <a:latin typeface="Arial"/>
              <a:ea typeface="Arial"/>
              <a:cs typeface="Arial"/>
              <a:sym typeface="Arial"/>
            </a:endParaRPr>
          </a:p>
          <a:p>
            <a:pPr indent="0" lvl="0" marL="0" rtl="0" algn="l">
              <a:spcBef>
                <a:spcPts val="1000"/>
              </a:spcBef>
              <a:spcAft>
                <a:spcPts val="1000"/>
              </a:spcAft>
              <a:buNone/>
            </a:pPr>
            <a:r>
              <a:rPr lang="en-GB" sz="2100" u="sng">
                <a:solidFill>
                  <a:srgbClr val="FF962E"/>
                </a:solidFill>
                <a:latin typeface="Arial"/>
                <a:ea typeface="Arial"/>
                <a:cs typeface="Arial"/>
                <a:sym typeface="Arial"/>
                <a:hlinkClick r:id="rId3">
                  <a:extLst>
                    <a:ext uri="{A12FA001-AC4F-418D-AE19-62706E023703}">
                      <ahyp:hlinkClr val="tx"/>
                    </a:ext>
                  </a:extLst>
                </a:hlinkClick>
              </a:rPr>
              <a:t>https://the-turing-way.netlify.app/project-design/project-repo/project-repo-readme.html</a:t>
            </a:r>
            <a:r>
              <a:rPr lang="en-GB" sz="2100">
                <a:solidFill>
                  <a:srgbClr val="FF962E"/>
                </a:solidFill>
                <a:latin typeface="Arial"/>
                <a:ea typeface="Arial"/>
                <a:cs typeface="Arial"/>
                <a:sym typeface="Arial"/>
              </a:rPr>
              <a:t> </a:t>
            </a:r>
            <a:endParaRPr sz="2100">
              <a:solidFill>
                <a:srgbClr val="FF962E"/>
              </a:solidFill>
              <a:latin typeface="Arial"/>
              <a:ea typeface="Arial"/>
              <a:cs typeface="Arial"/>
              <a:sym typeface="Arial"/>
            </a:endParaRPr>
          </a:p>
        </p:txBody>
      </p:sp>
      <p:sp>
        <p:nvSpPr>
          <p:cNvPr id="1722" name="Google Shape;1722;p246"/>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None/>
            </a:pPr>
            <a:r>
              <a:rPr lang="en-GB" sz="1200">
                <a:solidFill>
                  <a:schemeClr val="lt1"/>
                </a:solidFill>
              </a:rPr>
              <a:t>@turingway, CC-BY 4.0, The Turing Way, DOI: 10.5281/zenodo.6346555</a:t>
            </a:r>
            <a:endParaRPr sz="12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6" name="Shape 1726"/>
        <p:cNvGrpSpPr/>
        <p:nvPr/>
      </p:nvGrpSpPr>
      <p:grpSpPr>
        <a:xfrm>
          <a:off x="0" y="0"/>
          <a:ext cx="0" cy="0"/>
          <a:chOff x="0" y="0"/>
          <a:chExt cx="0" cy="0"/>
        </a:xfrm>
      </p:grpSpPr>
      <p:pic>
        <p:nvPicPr>
          <p:cNvPr id="1727" name="Google Shape;1727;p247"/>
          <p:cNvPicPr preferRelativeResize="0"/>
          <p:nvPr/>
        </p:nvPicPr>
        <p:blipFill>
          <a:blip r:embed="rId3">
            <a:alphaModFix/>
          </a:blip>
          <a:stretch>
            <a:fillRect/>
          </a:stretch>
        </p:blipFill>
        <p:spPr>
          <a:xfrm>
            <a:off x="431800" y="411175"/>
            <a:ext cx="5212900" cy="4200326"/>
          </a:xfrm>
          <a:prstGeom prst="rect">
            <a:avLst/>
          </a:prstGeom>
          <a:noFill/>
          <a:ln>
            <a:noFill/>
          </a:ln>
        </p:spPr>
      </p:pic>
      <p:sp>
        <p:nvSpPr>
          <p:cNvPr id="1728" name="Google Shape;1728;p247"/>
          <p:cNvSpPr/>
          <p:nvPr/>
        </p:nvSpPr>
        <p:spPr>
          <a:xfrm>
            <a:off x="698400" y="1626850"/>
            <a:ext cx="3409800" cy="402600"/>
          </a:xfrm>
          <a:prstGeom prst="rect">
            <a:avLst/>
          </a:prstGeom>
          <a:noFill/>
          <a:ln cap="flat" cmpd="sng" w="9525">
            <a:solidFill>
              <a:srgbClr val="D4065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47"/>
          <p:cNvSpPr/>
          <p:nvPr/>
        </p:nvSpPr>
        <p:spPr>
          <a:xfrm>
            <a:off x="698400" y="2732350"/>
            <a:ext cx="3409800" cy="402600"/>
          </a:xfrm>
          <a:prstGeom prst="rect">
            <a:avLst/>
          </a:prstGeom>
          <a:noFill/>
          <a:ln cap="flat" cmpd="sng" w="9525">
            <a:solidFill>
              <a:srgbClr val="D4065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47"/>
          <p:cNvSpPr/>
          <p:nvPr/>
        </p:nvSpPr>
        <p:spPr>
          <a:xfrm>
            <a:off x="658100" y="460900"/>
            <a:ext cx="3409800" cy="402600"/>
          </a:xfrm>
          <a:prstGeom prst="rect">
            <a:avLst/>
          </a:prstGeom>
          <a:noFill/>
          <a:ln cap="flat" cmpd="sng" w="9525">
            <a:solidFill>
              <a:srgbClr val="D4065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47"/>
          <p:cNvSpPr txBox="1"/>
          <p:nvPr/>
        </p:nvSpPr>
        <p:spPr>
          <a:xfrm>
            <a:off x="431800" y="4488050"/>
            <a:ext cx="854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https://github.com/malvikasharan/2022-03-project-example</a:t>
            </a:r>
            <a:endParaRPr>
              <a:solidFill>
                <a:schemeClr val="lt1"/>
              </a:solidFill>
            </a:endParaRPr>
          </a:p>
        </p:txBody>
      </p:sp>
      <p:sp>
        <p:nvSpPr>
          <p:cNvPr id="1732" name="Google Shape;1732;p247"/>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None/>
            </a:pPr>
            <a:r>
              <a:rPr lang="en-GB" sz="1200">
                <a:solidFill>
                  <a:schemeClr val="lt1"/>
                </a:solidFill>
              </a:rPr>
              <a:t>@turingway, CC-BY 4.0, The Turing Way, DOI: 10.5281/zenodo.6346555</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pic>
        <p:nvPicPr>
          <p:cNvPr id="1737" name="Google Shape;1737;p248"/>
          <p:cNvPicPr preferRelativeResize="0"/>
          <p:nvPr/>
        </p:nvPicPr>
        <p:blipFill>
          <a:blip r:embed="rId3">
            <a:alphaModFix/>
          </a:blip>
          <a:stretch>
            <a:fillRect/>
          </a:stretch>
        </p:blipFill>
        <p:spPr>
          <a:xfrm>
            <a:off x="431799" y="411178"/>
            <a:ext cx="5495901" cy="2062399"/>
          </a:xfrm>
          <a:prstGeom prst="rect">
            <a:avLst/>
          </a:prstGeom>
          <a:noFill/>
          <a:ln cap="flat" cmpd="sng" w="9525">
            <a:solidFill>
              <a:srgbClr val="D40658"/>
            </a:solidFill>
            <a:prstDash val="solid"/>
            <a:round/>
            <a:headEnd len="sm" w="sm" type="none"/>
            <a:tailEnd len="sm" w="sm" type="none"/>
          </a:ln>
        </p:spPr>
      </p:pic>
      <p:sp>
        <p:nvSpPr>
          <p:cNvPr id="1738" name="Google Shape;1738;p248"/>
          <p:cNvSpPr txBox="1"/>
          <p:nvPr>
            <p:ph idx="4294967295" type="body"/>
          </p:nvPr>
        </p:nvSpPr>
        <p:spPr>
          <a:xfrm>
            <a:off x="359525" y="2842100"/>
            <a:ext cx="8118000" cy="18240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1000"/>
              </a:spcBef>
              <a:spcAft>
                <a:spcPts val="0"/>
              </a:spcAft>
              <a:buClr>
                <a:schemeClr val="dk1"/>
              </a:buClr>
              <a:buSzPts val="1800"/>
              <a:buFont typeface="Arial"/>
              <a:buAutoNum type="arabicPeriod"/>
            </a:pPr>
            <a:r>
              <a:rPr lang="en-GB" sz="1700">
                <a:solidFill>
                  <a:schemeClr val="dk1"/>
                </a:solidFill>
                <a:latin typeface="Arial"/>
                <a:ea typeface="Arial"/>
                <a:cs typeface="Arial"/>
                <a:sym typeface="Arial"/>
              </a:rPr>
              <a:t>Copy Template: </a:t>
            </a:r>
            <a:r>
              <a:rPr lang="en-GB" sz="1300" u="sng">
                <a:solidFill>
                  <a:schemeClr val="hlink"/>
                </a:solidFill>
                <a:latin typeface="Arial"/>
                <a:ea typeface="Arial"/>
                <a:cs typeface="Arial"/>
                <a:sym typeface="Arial"/>
                <a:hlinkClick r:id="rId4"/>
              </a:rPr>
              <a:t>https://raw.githubusercontent.com/ha0ye/CW21-README-tips/main/template_README.md</a:t>
            </a:r>
            <a:endParaRPr sz="1300">
              <a:solidFill>
                <a:schemeClr val="dk1"/>
              </a:solidFill>
              <a:latin typeface="Arial"/>
              <a:ea typeface="Arial"/>
              <a:cs typeface="Arial"/>
              <a:sym typeface="Arial"/>
            </a:endParaRPr>
          </a:p>
          <a:p>
            <a:pPr indent="-311150" lvl="1" marL="914400" rtl="0" algn="l">
              <a:lnSpc>
                <a:spcPct val="150000"/>
              </a:lnSpc>
              <a:spcBef>
                <a:spcPts val="1200"/>
              </a:spcBef>
              <a:spcAft>
                <a:spcPts val="0"/>
              </a:spcAft>
              <a:buClr>
                <a:schemeClr val="dk1"/>
              </a:buClr>
              <a:buSzPts val="1300"/>
              <a:buFont typeface="Arial"/>
              <a:buAutoNum type="alphaLcPeriod"/>
            </a:pPr>
            <a:r>
              <a:rPr lang="en-GB" sz="1300">
                <a:solidFill>
                  <a:schemeClr val="dk1"/>
                </a:solidFill>
                <a:latin typeface="Arial"/>
                <a:ea typeface="Arial"/>
                <a:cs typeface="Arial"/>
                <a:sym typeface="Arial"/>
              </a:rPr>
              <a:t>Another example from The Turing: </a:t>
            </a:r>
            <a:r>
              <a:rPr lang="en-GB" sz="1300" u="sng">
                <a:solidFill>
                  <a:schemeClr val="hlink"/>
                </a:solidFill>
                <a:latin typeface="Arial"/>
                <a:ea typeface="Arial"/>
                <a:cs typeface="Arial"/>
                <a:sym typeface="Arial"/>
                <a:hlinkClick r:id="rId5"/>
              </a:rPr>
              <a:t>https://github.com/alan-turing-institute/reproducible-project-template</a:t>
            </a:r>
            <a:r>
              <a:rPr lang="en-GB" sz="1300">
                <a:solidFill>
                  <a:schemeClr val="dk1"/>
                </a:solidFill>
                <a:latin typeface="Arial"/>
                <a:ea typeface="Arial"/>
                <a:cs typeface="Arial"/>
                <a:sym typeface="Arial"/>
              </a:rPr>
              <a:t> </a:t>
            </a:r>
            <a:endParaRPr sz="1300">
              <a:solidFill>
                <a:schemeClr val="dk1"/>
              </a:solidFill>
              <a:latin typeface="Arial"/>
              <a:ea typeface="Arial"/>
              <a:cs typeface="Arial"/>
              <a:sym typeface="Arial"/>
            </a:endParaRPr>
          </a:p>
          <a:p>
            <a:pPr indent="-336550" lvl="0" marL="457200" rtl="0" algn="l">
              <a:lnSpc>
                <a:spcPct val="150000"/>
              </a:lnSpc>
              <a:spcBef>
                <a:spcPts val="1200"/>
              </a:spcBef>
              <a:spcAft>
                <a:spcPts val="1200"/>
              </a:spcAft>
              <a:buClr>
                <a:schemeClr val="dk1"/>
              </a:buClr>
              <a:buSzPts val="1700"/>
              <a:buFont typeface="Arial"/>
              <a:buAutoNum type="arabicPeriod"/>
            </a:pPr>
            <a:r>
              <a:rPr lang="en-GB" sz="1700">
                <a:solidFill>
                  <a:schemeClr val="dk1"/>
                </a:solidFill>
                <a:latin typeface="Arial"/>
                <a:ea typeface="Arial"/>
                <a:cs typeface="Arial"/>
                <a:sym typeface="Arial"/>
              </a:rPr>
              <a:t>Add your project information</a:t>
            </a:r>
            <a:endParaRPr sz="1700">
              <a:solidFill>
                <a:schemeClr val="dk1"/>
              </a:solidFill>
              <a:latin typeface="Arial"/>
              <a:ea typeface="Arial"/>
              <a:cs typeface="Arial"/>
              <a:sym typeface="Arial"/>
            </a:endParaRPr>
          </a:p>
        </p:txBody>
      </p:sp>
      <p:sp>
        <p:nvSpPr>
          <p:cNvPr id="1739" name="Google Shape;1739;p248"/>
          <p:cNvSpPr/>
          <p:nvPr/>
        </p:nvSpPr>
        <p:spPr>
          <a:xfrm>
            <a:off x="5431075" y="1409500"/>
            <a:ext cx="353400" cy="283200"/>
          </a:xfrm>
          <a:prstGeom prst="rect">
            <a:avLst/>
          </a:prstGeom>
          <a:noFill/>
          <a:ln cap="flat" cmpd="sng" w="9525">
            <a:solidFill>
              <a:srgbClr val="D4065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48"/>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4000"/>
              </a:lnSpc>
              <a:spcBef>
                <a:spcPts val="0"/>
              </a:spcBef>
              <a:spcAft>
                <a:spcPts val="0"/>
              </a:spcAft>
              <a:buNone/>
            </a:pPr>
            <a:r>
              <a:rPr lang="en-GB" sz="1200">
                <a:solidFill>
                  <a:schemeClr val="lt1"/>
                </a:solidFill>
              </a:rPr>
              <a:t>@turingway, CC-BY 4.0, The Turing Way, DOI: 10.5281/zenodo.6346555</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44" name="Shape 1744"/>
        <p:cNvGrpSpPr/>
        <p:nvPr/>
      </p:nvGrpSpPr>
      <p:grpSpPr>
        <a:xfrm>
          <a:off x="0" y="0"/>
          <a:ext cx="0" cy="0"/>
          <a:chOff x="0" y="0"/>
          <a:chExt cx="0" cy="0"/>
        </a:xfrm>
      </p:grpSpPr>
      <p:sp>
        <p:nvSpPr>
          <p:cNvPr id="1745" name="Google Shape;1745;p249"/>
          <p:cNvSpPr txBox="1"/>
          <p:nvPr/>
        </p:nvSpPr>
        <p:spPr>
          <a:xfrm>
            <a:off x="295275" y="197575"/>
            <a:ext cx="8000400" cy="997500"/>
          </a:xfrm>
          <a:prstGeom prst="rect">
            <a:avLst/>
          </a:prstGeom>
          <a:noFill/>
          <a:ln>
            <a:noFill/>
          </a:ln>
        </p:spPr>
        <p:txBody>
          <a:bodyPr anchorCtr="0" anchor="t" bIns="91425" lIns="91425" spcFirstLastPara="1" rIns="91425" wrap="square" tIns="91425">
            <a:noAutofit/>
          </a:bodyPr>
          <a:lstStyle/>
          <a:p>
            <a:pPr indent="0" lvl="0" marL="0" rtl="0" algn="l">
              <a:lnSpc>
                <a:spcPct val="108000"/>
              </a:lnSpc>
              <a:spcBef>
                <a:spcPts val="0"/>
              </a:spcBef>
              <a:spcAft>
                <a:spcPts val="0"/>
              </a:spcAft>
              <a:buNone/>
            </a:pPr>
            <a:r>
              <a:rPr b="1" lang="en-GB" sz="2400">
                <a:solidFill>
                  <a:srgbClr val="262626"/>
                </a:solidFill>
              </a:rPr>
              <a:t>Bonus: Badges and Additional Information</a:t>
            </a:r>
            <a:endParaRPr b="1" sz="2400">
              <a:solidFill>
                <a:srgbClr val="262626"/>
              </a:solidFill>
            </a:endParaRPr>
          </a:p>
        </p:txBody>
      </p:sp>
      <p:pic>
        <p:nvPicPr>
          <p:cNvPr id="1746" name="Google Shape;1746;p249"/>
          <p:cNvPicPr preferRelativeResize="0"/>
          <p:nvPr/>
        </p:nvPicPr>
        <p:blipFill>
          <a:blip r:embed="rId3">
            <a:alphaModFix/>
          </a:blip>
          <a:stretch>
            <a:fillRect/>
          </a:stretch>
        </p:blipFill>
        <p:spPr>
          <a:xfrm>
            <a:off x="295275" y="978100"/>
            <a:ext cx="4520277" cy="1081976"/>
          </a:xfrm>
          <a:prstGeom prst="rect">
            <a:avLst/>
          </a:prstGeom>
          <a:noFill/>
          <a:ln>
            <a:noFill/>
          </a:ln>
        </p:spPr>
      </p:pic>
      <p:pic>
        <p:nvPicPr>
          <p:cNvPr id="1747" name="Google Shape;1747;p249"/>
          <p:cNvPicPr preferRelativeResize="0"/>
          <p:nvPr/>
        </p:nvPicPr>
        <p:blipFill>
          <a:blip r:embed="rId4">
            <a:alphaModFix/>
          </a:blip>
          <a:stretch>
            <a:fillRect/>
          </a:stretch>
        </p:blipFill>
        <p:spPr>
          <a:xfrm>
            <a:off x="295275" y="2243825"/>
            <a:ext cx="4520274" cy="1882255"/>
          </a:xfrm>
          <a:prstGeom prst="rect">
            <a:avLst/>
          </a:prstGeom>
          <a:noFill/>
          <a:ln>
            <a:noFill/>
          </a:ln>
        </p:spPr>
      </p:pic>
      <p:sp>
        <p:nvSpPr>
          <p:cNvPr id="1748" name="Google Shape;1748;p249"/>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rgbClr val="262626"/>
                </a:solidFill>
              </a:rPr>
              <a:t>https://shields.io/, @turingway, CC-BY 4.0, The Turing Way, DOI: </a:t>
            </a:r>
            <a:r>
              <a:rPr lang="en-GB" sz="1200">
                <a:solidFill>
                  <a:srgbClr val="262626"/>
                </a:solidFill>
              </a:rPr>
              <a:t>10.5281/zenodo.7684733</a:t>
            </a:r>
            <a:endParaRPr sz="1200">
              <a:solidFill>
                <a:srgbClr val="262626"/>
              </a:solidFill>
            </a:endParaRPr>
          </a:p>
          <a:p>
            <a:pPr indent="0" lvl="0" marL="0" rtl="0" algn="r">
              <a:lnSpc>
                <a:spcPct val="135000"/>
              </a:lnSpc>
              <a:spcBef>
                <a:spcPts val="0"/>
              </a:spcBef>
              <a:spcAft>
                <a:spcPts val="0"/>
              </a:spcAft>
              <a:buNone/>
            </a:pPr>
            <a:r>
              <a:t/>
            </a:r>
            <a:endParaRPr sz="1200">
              <a:solidFill>
                <a:srgbClr val="262626"/>
              </a:solidFill>
              <a:highlight>
                <a:srgbClr val="FFFFFF"/>
              </a:highlight>
            </a:endParaRPr>
          </a:p>
        </p:txBody>
      </p:sp>
      <p:pic>
        <p:nvPicPr>
          <p:cNvPr id="1749" name="Google Shape;1749;p249"/>
          <p:cNvPicPr preferRelativeResize="0"/>
          <p:nvPr/>
        </p:nvPicPr>
        <p:blipFill>
          <a:blip r:embed="rId5">
            <a:alphaModFix/>
          </a:blip>
          <a:stretch>
            <a:fillRect/>
          </a:stretch>
        </p:blipFill>
        <p:spPr>
          <a:xfrm>
            <a:off x="4949596" y="978101"/>
            <a:ext cx="3833829" cy="1081975"/>
          </a:xfrm>
          <a:prstGeom prst="rect">
            <a:avLst/>
          </a:prstGeom>
          <a:noFill/>
          <a:ln>
            <a:noFill/>
          </a:ln>
        </p:spPr>
      </p:pic>
      <p:pic>
        <p:nvPicPr>
          <p:cNvPr id="1750" name="Google Shape;1750;p249"/>
          <p:cNvPicPr preferRelativeResize="0"/>
          <p:nvPr/>
        </p:nvPicPr>
        <p:blipFill rotWithShape="1">
          <a:blip r:embed="rId6">
            <a:alphaModFix/>
          </a:blip>
          <a:srcRect b="25864" l="0" r="-10" t="17326"/>
          <a:stretch/>
        </p:blipFill>
        <p:spPr>
          <a:xfrm>
            <a:off x="4949600" y="2243825"/>
            <a:ext cx="3833824" cy="1208199"/>
          </a:xfrm>
          <a:prstGeom prst="rect">
            <a:avLst/>
          </a:prstGeom>
          <a:noFill/>
          <a:ln>
            <a:noFill/>
          </a:ln>
        </p:spPr>
      </p:pic>
      <p:pic>
        <p:nvPicPr>
          <p:cNvPr id="1751" name="Google Shape;1751;p249"/>
          <p:cNvPicPr preferRelativeResize="0"/>
          <p:nvPr/>
        </p:nvPicPr>
        <p:blipFill>
          <a:blip r:embed="rId7">
            <a:alphaModFix/>
          </a:blip>
          <a:stretch>
            <a:fillRect/>
          </a:stretch>
        </p:blipFill>
        <p:spPr>
          <a:xfrm>
            <a:off x="4949600" y="3635787"/>
            <a:ext cx="3833825" cy="48397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5" name="Shape 1755"/>
        <p:cNvGrpSpPr/>
        <p:nvPr/>
      </p:nvGrpSpPr>
      <p:grpSpPr>
        <a:xfrm>
          <a:off x="0" y="0"/>
          <a:ext cx="0" cy="0"/>
          <a:chOff x="0" y="0"/>
          <a:chExt cx="0" cy="0"/>
        </a:xfrm>
      </p:grpSpPr>
      <p:sp>
        <p:nvSpPr>
          <p:cNvPr id="1756" name="Google Shape;1756;p250"/>
          <p:cNvSpPr txBox="1"/>
          <p:nvPr>
            <p:ph idx="1" type="body"/>
          </p:nvPr>
        </p:nvSpPr>
        <p:spPr>
          <a:xfrm>
            <a:off x="476050" y="566200"/>
            <a:ext cx="8236200" cy="701400"/>
          </a:xfrm>
          <a:prstGeom prst="rect">
            <a:avLst/>
          </a:prstGeom>
        </p:spPr>
        <p:txBody>
          <a:bodyPr anchorCtr="0" anchor="t" bIns="45700" lIns="91425" spcFirstLastPara="1" rIns="91425" wrap="square" tIns="45700">
            <a:normAutofit fontScale="77500" lnSpcReduction="20000"/>
          </a:bodyPr>
          <a:lstStyle/>
          <a:p>
            <a:pPr indent="0" lvl="0" marL="0" rtl="0" algn="l">
              <a:spcBef>
                <a:spcPts val="750"/>
              </a:spcBef>
              <a:spcAft>
                <a:spcPts val="800"/>
              </a:spcAft>
              <a:buNone/>
            </a:pPr>
            <a:r>
              <a:rPr lang="en-GB"/>
              <a:t>Session 2 - Project communication, collaboration and sharing</a:t>
            </a:r>
            <a:endParaRPr/>
          </a:p>
        </p:txBody>
      </p:sp>
      <p:sp>
        <p:nvSpPr>
          <p:cNvPr id="1757" name="Google Shape;1757;p250"/>
          <p:cNvSpPr txBox="1"/>
          <p:nvPr/>
        </p:nvSpPr>
        <p:spPr>
          <a:xfrm>
            <a:off x="138600" y="1267600"/>
            <a:ext cx="9005400" cy="37248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750"/>
              </a:spcBef>
              <a:spcAft>
                <a:spcPts val="0"/>
              </a:spcAft>
              <a:buClr>
                <a:schemeClr val="lt1"/>
              </a:buClr>
              <a:buSzPts val="2000"/>
              <a:buChar char="●"/>
            </a:pPr>
            <a:r>
              <a:rPr lang="en-GB" sz="2000">
                <a:solidFill>
                  <a:srgbClr val="2D9586"/>
                </a:solidFill>
              </a:rPr>
              <a:t>Review Assignment 1</a:t>
            </a:r>
            <a:endParaRPr sz="2000">
              <a:solidFill>
                <a:srgbClr val="2D9586"/>
              </a:solidFill>
            </a:endParaRPr>
          </a:p>
          <a:p>
            <a:pPr indent="-355600" lvl="0" marL="457200" rtl="0" algn="l">
              <a:lnSpc>
                <a:spcPct val="150000"/>
              </a:lnSpc>
              <a:spcBef>
                <a:spcPts val="0"/>
              </a:spcBef>
              <a:spcAft>
                <a:spcPts val="0"/>
              </a:spcAft>
              <a:buClr>
                <a:schemeClr val="lt1"/>
              </a:buClr>
              <a:buSzPts val="2000"/>
              <a:buChar char="●"/>
            </a:pPr>
            <a:r>
              <a:rPr b="1" lang="en-GB" sz="2000">
                <a:solidFill>
                  <a:srgbClr val="2D9586"/>
                </a:solidFill>
              </a:rPr>
              <a:t>License</a:t>
            </a:r>
            <a:r>
              <a:rPr b="1" lang="en-GB" sz="2000">
                <a:solidFill>
                  <a:srgbClr val="559586"/>
                </a:solidFill>
              </a:rPr>
              <a:t> </a:t>
            </a:r>
            <a:r>
              <a:rPr b="1" lang="en-GB" sz="2000">
                <a:solidFill>
                  <a:schemeClr val="lt1"/>
                </a:solidFill>
              </a:rPr>
              <a:t>to allow reuse of your research outputs in a way YOU want</a:t>
            </a:r>
            <a:endParaRPr b="1"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Make your work </a:t>
            </a:r>
            <a:r>
              <a:rPr lang="en-GB" sz="2000">
                <a:solidFill>
                  <a:srgbClr val="2D9586"/>
                </a:solidFill>
              </a:rPr>
              <a:t>citable</a:t>
            </a:r>
            <a:r>
              <a:rPr lang="en-GB" sz="2000">
                <a:solidFill>
                  <a:schemeClr val="lt1"/>
                </a:solidFill>
              </a:rPr>
              <a:t>: Digital Object Identifiers, Zenodo</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Setting online repository for </a:t>
            </a:r>
            <a:r>
              <a:rPr lang="en-GB" sz="2000">
                <a:solidFill>
                  <a:srgbClr val="2D9586"/>
                </a:solidFill>
              </a:rPr>
              <a:t>collaboration</a:t>
            </a:r>
            <a:endParaRPr sz="2000">
              <a:solidFill>
                <a:srgbClr val="2D9586"/>
              </a:solidFill>
            </a:endParaRPr>
          </a:p>
          <a:p>
            <a:pPr indent="-355600" lvl="1" marL="914400" rtl="0" algn="l">
              <a:lnSpc>
                <a:spcPct val="150000"/>
              </a:lnSpc>
              <a:spcBef>
                <a:spcPts val="0"/>
              </a:spcBef>
              <a:spcAft>
                <a:spcPts val="0"/>
              </a:spcAft>
              <a:buClr>
                <a:schemeClr val="lt1"/>
              </a:buClr>
              <a:buSzPts val="2000"/>
              <a:buChar char="○"/>
            </a:pPr>
            <a:r>
              <a:rPr lang="en-GB" sz="2000">
                <a:solidFill>
                  <a:schemeClr val="lt1"/>
                </a:solidFill>
              </a:rPr>
              <a:t>CoC, Contributing guidelines, continuous integration</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rgbClr val="2D9586"/>
                </a:solidFill>
              </a:rPr>
              <a:t>Reproducible environment</a:t>
            </a:r>
            <a:r>
              <a:rPr lang="en-GB" sz="2000">
                <a:solidFill>
                  <a:schemeClr val="lt1"/>
                </a:solidFill>
              </a:rPr>
              <a:t> and sharing to aid reproducibility: </a:t>
            </a:r>
            <a:r>
              <a:rPr lang="en-GB" sz="2000">
                <a:solidFill>
                  <a:srgbClr val="2D9586"/>
                </a:solidFill>
              </a:rPr>
              <a:t>Binder</a:t>
            </a:r>
            <a:endParaRPr sz="2000">
              <a:solidFill>
                <a:srgbClr val="2D9586"/>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Revisiting how these contribute to implementing FAIR practices</a:t>
            </a:r>
            <a:endParaRPr sz="2000">
              <a:solidFill>
                <a:schemeClr val="lt1"/>
              </a:solidFill>
            </a:endParaRPr>
          </a:p>
          <a:p>
            <a:pPr indent="-355600" lvl="0" marL="457200" rtl="0" algn="l">
              <a:lnSpc>
                <a:spcPct val="150000"/>
              </a:lnSpc>
              <a:spcBef>
                <a:spcPts val="0"/>
              </a:spcBef>
              <a:spcAft>
                <a:spcPts val="0"/>
              </a:spcAft>
              <a:buClr>
                <a:schemeClr val="lt1"/>
              </a:buClr>
              <a:buSzPts val="2000"/>
              <a:buChar char="●"/>
            </a:pPr>
            <a:r>
              <a:rPr lang="en-GB" sz="2000">
                <a:solidFill>
                  <a:schemeClr val="lt1"/>
                </a:solidFill>
              </a:rPr>
              <a:t>What more you can do.</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61" name="Shape 1761"/>
        <p:cNvGrpSpPr/>
        <p:nvPr/>
      </p:nvGrpSpPr>
      <p:grpSpPr>
        <a:xfrm>
          <a:off x="0" y="0"/>
          <a:ext cx="0" cy="0"/>
          <a:chOff x="0" y="0"/>
          <a:chExt cx="0" cy="0"/>
        </a:xfrm>
      </p:grpSpPr>
      <p:sp>
        <p:nvSpPr>
          <p:cNvPr id="1762" name="Google Shape;1762;p251"/>
          <p:cNvSpPr txBox="1"/>
          <p:nvPr/>
        </p:nvSpPr>
        <p:spPr>
          <a:xfrm>
            <a:off x="518400" y="1116225"/>
            <a:ext cx="8409000" cy="2841600"/>
          </a:xfrm>
          <a:prstGeom prst="rect">
            <a:avLst/>
          </a:prstGeom>
          <a:noFill/>
          <a:ln>
            <a:noFill/>
          </a:ln>
        </p:spPr>
        <p:txBody>
          <a:bodyPr anchorCtr="0" anchor="t" bIns="91425" lIns="91425" spcFirstLastPara="1" rIns="91425" wrap="square" tIns="91425">
            <a:noAutofit/>
          </a:bodyPr>
          <a:lstStyle/>
          <a:p>
            <a:pPr indent="-466344" lvl="0" marL="466344" rtl="0" algn="l">
              <a:lnSpc>
                <a:spcPct val="115000"/>
              </a:lnSpc>
              <a:spcBef>
                <a:spcPts val="0"/>
              </a:spcBef>
              <a:spcAft>
                <a:spcPts val="0"/>
              </a:spcAft>
              <a:buNone/>
            </a:pPr>
            <a:r>
              <a:rPr lang="en-GB" sz="2200">
                <a:solidFill>
                  <a:srgbClr val="569586"/>
                </a:solidFill>
              </a:rPr>
              <a:t>Motivation</a:t>
            </a:r>
            <a:r>
              <a:rPr lang="en-GB" sz="2200">
                <a:solidFill>
                  <a:schemeClr val="lt1"/>
                </a:solidFill>
              </a:rPr>
              <a:t>: Allow others to use, remix and share your work.</a:t>
            </a:r>
            <a:endParaRPr sz="2200">
              <a:solidFill>
                <a:schemeClr val="lt1"/>
              </a:solidFill>
            </a:endParaRPr>
          </a:p>
          <a:p>
            <a:pPr indent="-466344" lvl="0" marL="466344" rtl="0" algn="l">
              <a:lnSpc>
                <a:spcPct val="115000"/>
              </a:lnSpc>
              <a:spcBef>
                <a:spcPts val="1600"/>
              </a:spcBef>
              <a:spcAft>
                <a:spcPts val="0"/>
              </a:spcAft>
              <a:buNone/>
            </a:pPr>
            <a:r>
              <a:rPr lang="en-GB" sz="2200">
                <a:solidFill>
                  <a:srgbClr val="569586"/>
                </a:solidFill>
              </a:rPr>
              <a:t>Process</a:t>
            </a:r>
            <a:r>
              <a:rPr lang="en-GB" sz="2200">
                <a:solidFill>
                  <a:schemeClr val="lt1"/>
                </a:solidFill>
              </a:rPr>
              <a:t>: Add an open license for use, remixing and sharing.</a:t>
            </a:r>
            <a:endParaRPr sz="2200">
              <a:solidFill>
                <a:schemeClr val="lt1"/>
              </a:solidFill>
            </a:endParaRPr>
          </a:p>
          <a:p>
            <a:pPr indent="0" lvl="0" marL="0" rtl="0" algn="l">
              <a:lnSpc>
                <a:spcPct val="85000"/>
              </a:lnSpc>
              <a:spcBef>
                <a:spcPts val="1600"/>
              </a:spcBef>
              <a:spcAft>
                <a:spcPts val="0"/>
              </a:spcAft>
              <a:buNone/>
            </a:pPr>
            <a:r>
              <a:rPr lang="en-GB" sz="2200">
                <a:solidFill>
                  <a:srgbClr val="569586"/>
                </a:solidFill>
              </a:rPr>
              <a:t>References</a:t>
            </a:r>
            <a:r>
              <a:rPr lang="en-GB" sz="2200">
                <a:solidFill>
                  <a:schemeClr val="lt1"/>
                </a:solidFill>
              </a:rPr>
              <a:t>: </a:t>
            </a:r>
            <a:r>
              <a:rPr lang="en-GB" sz="2200" u="sng">
                <a:solidFill>
                  <a:schemeClr val="lt1"/>
                </a:solidFill>
                <a:hlinkClick r:id="rId3">
                  <a:extLst>
                    <a:ext uri="{A12FA001-AC4F-418D-AE19-62706E023703}">
                      <ahyp:hlinkClr val="tx"/>
                    </a:ext>
                  </a:extLst>
                </a:hlinkClick>
              </a:rPr>
              <a:t>Licensing Chapter in The Turing Way</a:t>
            </a:r>
            <a:endParaRPr sz="2200">
              <a:solidFill>
                <a:schemeClr val="lt1"/>
              </a:solidFill>
            </a:endParaRPr>
          </a:p>
          <a:p>
            <a:pPr indent="0" lvl="0" marL="0" rtl="0" algn="l">
              <a:lnSpc>
                <a:spcPct val="85000"/>
              </a:lnSpc>
              <a:spcBef>
                <a:spcPts val="0"/>
              </a:spcBef>
              <a:spcAft>
                <a:spcPts val="0"/>
              </a:spcAft>
              <a:buNone/>
            </a:pPr>
            <a:r>
              <a:t/>
            </a:r>
            <a:endParaRPr sz="2200">
              <a:solidFill>
                <a:schemeClr val="lt1"/>
              </a:solidFill>
            </a:endParaRPr>
          </a:p>
          <a:p>
            <a:pPr indent="0" lvl="0" marL="0" rtl="0" algn="l">
              <a:lnSpc>
                <a:spcPct val="85000"/>
              </a:lnSpc>
              <a:spcBef>
                <a:spcPts val="0"/>
              </a:spcBef>
              <a:spcAft>
                <a:spcPts val="0"/>
              </a:spcAft>
              <a:buClr>
                <a:schemeClr val="hlink"/>
              </a:buClr>
              <a:buSzPts val="1100"/>
              <a:buFont typeface="Arial"/>
              <a:buNone/>
            </a:pPr>
            <a:r>
              <a:rPr lang="en-GB" sz="2200">
                <a:solidFill>
                  <a:srgbClr val="569586"/>
                </a:solidFill>
              </a:rPr>
              <a:t>Disclaimer</a:t>
            </a:r>
            <a:r>
              <a:rPr lang="en-GB" sz="2200">
                <a:solidFill>
                  <a:schemeClr val="lt1"/>
                </a:solidFill>
              </a:rPr>
              <a:t>: We are not lawyers - always consult your data officer.</a:t>
            </a:r>
            <a:endParaRPr sz="2200">
              <a:solidFill>
                <a:schemeClr val="lt1"/>
              </a:solidFill>
            </a:endParaRPr>
          </a:p>
          <a:p>
            <a:pPr indent="-466344" lvl="0" marL="466344" rtl="0" algn="l">
              <a:lnSpc>
                <a:spcPct val="115000"/>
              </a:lnSpc>
              <a:spcBef>
                <a:spcPts val="0"/>
              </a:spcBef>
              <a:spcAft>
                <a:spcPts val="1600"/>
              </a:spcAft>
              <a:buNone/>
            </a:pPr>
            <a:r>
              <a:t/>
            </a:r>
            <a:endParaRPr sz="2200">
              <a:solidFill>
                <a:schemeClr val="lt1"/>
              </a:solidFill>
            </a:endParaRPr>
          </a:p>
        </p:txBody>
      </p:sp>
      <p:sp>
        <p:nvSpPr>
          <p:cNvPr id="1763" name="Google Shape;1763;p251"/>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764" name="Google Shape;1764;p251"/>
          <p:cNvSpPr txBox="1"/>
          <p:nvPr/>
        </p:nvSpPr>
        <p:spPr>
          <a:xfrm>
            <a:off x="431800" y="207225"/>
            <a:ext cx="805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800">
                <a:solidFill>
                  <a:srgbClr val="FFFFFF"/>
                </a:solidFill>
              </a:rPr>
              <a:t>Open Licenses</a:t>
            </a:r>
            <a:endParaRPr b="1" sz="2800">
              <a:solidFill>
                <a:srgbClr val="FFFFFF"/>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68" name="Shape 1768"/>
        <p:cNvGrpSpPr/>
        <p:nvPr/>
      </p:nvGrpSpPr>
      <p:grpSpPr>
        <a:xfrm>
          <a:off x="0" y="0"/>
          <a:ext cx="0" cy="0"/>
          <a:chOff x="0" y="0"/>
          <a:chExt cx="0" cy="0"/>
        </a:xfrm>
      </p:grpSpPr>
      <p:sp>
        <p:nvSpPr>
          <p:cNvPr id="1769" name="Google Shape;1769;p252"/>
          <p:cNvSpPr txBox="1"/>
          <p:nvPr>
            <p:ph idx="4294967295" type="title"/>
          </p:nvPr>
        </p:nvSpPr>
        <p:spPr>
          <a:xfrm>
            <a:off x="311700" y="3367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Truly Open Licenses: common elements</a:t>
            </a:r>
            <a:endParaRPr b="0" sz="2820">
              <a:solidFill>
                <a:schemeClr val="lt1"/>
              </a:solidFill>
            </a:endParaRPr>
          </a:p>
        </p:txBody>
      </p:sp>
      <p:sp>
        <p:nvSpPr>
          <p:cNvPr id="1770" name="Google Shape;1770;p252"/>
          <p:cNvSpPr txBox="1"/>
          <p:nvPr/>
        </p:nvSpPr>
        <p:spPr>
          <a:xfrm>
            <a:off x="503125" y="3749250"/>
            <a:ext cx="7868100" cy="1312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700">
                <a:solidFill>
                  <a:srgbClr val="2D9586"/>
                </a:solidFill>
              </a:rPr>
              <a:t>“Open source software is software that can be freely used, modified, and shared (in both modified and unmodified form) by anyone.“ </a:t>
            </a:r>
            <a:endParaRPr sz="1700">
              <a:solidFill>
                <a:srgbClr val="2D9586"/>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rPr lang="en-GB" sz="1200">
                <a:solidFill>
                  <a:schemeClr val="lt1"/>
                </a:solidFill>
              </a:rPr>
              <a:t>- </a:t>
            </a:r>
            <a:r>
              <a:rPr lang="en-GB" sz="1200" u="sng">
                <a:solidFill>
                  <a:schemeClr val="lt1"/>
                </a:solidFill>
                <a:hlinkClick r:id="rId3">
                  <a:extLst>
                    <a:ext uri="{A12FA001-AC4F-418D-AE19-62706E023703}">
                      <ahyp:hlinkClr val="tx"/>
                    </a:ext>
                  </a:extLst>
                </a:hlinkClick>
              </a:rPr>
              <a:t>GitHub Glossary, Open Source</a:t>
            </a:r>
            <a:endParaRPr sz="1200">
              <a:solidFill>
                <a:schemeClr val="lt1"/>
              </a:solidFill>
            </a:endParaRPr>
          </a:p>
        </p:txBody>
      </p:sp>
      <p:sp>
        <p:nvSpPr>
          <p:cNvPr id="1771" name="Google Shape;1771;p252"/>
          <p:cNvSpPr/>
          <p:nvPr/>
        </p:nvSpPr>
        <p:spPr>
          <a:xfrm>
            <a:off x="77245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52"/>
          <p:cNvSpPr/>
          <p:nvPr/>
        </p:nvSpPr>
        <p:spPr>
          <a:xfrm>
            <a:off x="366570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52"/>
          <p:cNvSpPr/>
          <p:nvPr/>
        </p:nvSpPr>
        <p:spPr>
          <a:xfrm>
            <a:off x="655895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4" name="Google Shape;1774;p252"/>
          <p:cNvPicPr preferRelativeResize="0"/>
          <p:nvPr/>
        </p:nvPicPr>
        <p:blipFill rotWithShape="1">
          <a:blip r:embed="rId4">
            <a:alphaModFix/>
          </a:blip>
          <a:srcRect b="25200" l="0" r="0" t="0"/>
          <a:stretch/>
        </p:blipFill>
        <p:spPr>
          <a:xfrm>
            <a:off x="6355475" y="909413"/>
            <a:ext cx="2015748" cy="1507800"/>
          </a:xfrm>
          <a:prstGeom prst="rect">
            <a:avLst/>
          </a:prstGeom>
          <a:noFill/>
          <a:ln>
            <a:noFill/>
          </a:ln>
        </p:spPr>
      </p:pic>
      <p:sp>
        <p:nvSpPr>
          <p:cNvPr id="1775" name="Google Shape;1775;p252"/>
          <p:cNvSpPr txBox="1"/>
          <p:nvPr/>
        </p:nvSpPr>
        <p:spPr>
          <a:xfrm>
            <a:off x="453700" y="2600950"/>
            <a:ext cx="21453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use</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use the work for any purpose</a:t>
            </a:r>
            <a:endParaRPr>
              <a:solidFill>
                <a:schemeClr val="lt1"/>
              </a:solidFill>
            </a:endParaRPr>
          </a:p>
        </p:txBody>
      </p:sp>
      <p:sp>
        <p:nvSpPr>
          <p:cNvPr id="1776" name="Google Shape;1776;p252"/>
          <p:cNvSpPr txBox="1"/>
          <p:nvPr/>
        </p:nvSpPr>
        <p:spPr>
          <a:xfrm>
            <a:off x="3471900" y="2600950"/>
            <a:ext cx="18954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modify</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modify the work</a:t>
            </a:r>
            <a:endParaRPr>
              <a:solidFill>
                <a:schemeClr val="lt1"/>
              </a:solidFill>
            </a:endParaRPr>
          </a:p>
        </p:txBody>
      </p:sp>
      <p:sp>
        <p:nvSpPr>
          <p:cNvPr id="1777" name="Google Shape;1777;p252"/>
          <p:cNvSpPr txBox="1"/>
          <p:nvPr/>
        </p:nvSpPr>
        <p:spPr>
          <a:xfrm>
            <a:off x="5576450" y="2613725"/>
            <a:ext cx="34728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share</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redistribute both the original and modified work </a:t>
            </a:r>
            <a:endParaRPr>
              <a:solidFill>
                <a:schemeClr val="lt1"/>
              </a:solidFill>
            </a:endParaRPr>
          </a:p>
        </p:txBody>
      </p:sp>
      <p:pic>
        <p:nvPicPr>
          <p:cNvPr id="1778" name="Google Shape;1778;p252"/>
          <p:cNvPicPr preferRelativeResize="0"/>
          <p:nvPr/>
        </p:nvPicPr>
        <p:blipFill rotWithShape="1">
          <a:blip r:embed="rId5">
            <a:alphaModFix/>
          </a:blip>
          <a:srcRect b="13636" l="0" r="0" t="0"/>
          <a:stretch/>
        </p:blipFill>
        <p:spPr>
          <a:xfrm>
            <a:off x="3958750" y="1415911"/>
            <a:ext cx="921700" cy="796036"/>
          </a:xfrm>
          <a:prstGeom prst="rect">
            <a:avLst/>
          </a:prstGeom>
          <a:noFill/>
          <a:ln>
            <a:noFill/>
          </a:ln>
        </p:spPr>
      </p:pic>
      <p:pic>
        <p:nvPicPr>
          <p:cNvPr id="1779" name="Google Shape;1779;p252"/>
          <p:cNvPicPr preferRelativeResize="0"/>
          <p:nvPr/>
        </p:nvPicPr>
        <p:blipFill rotWithShape="1">
          <a:blip r:embed="rId6">
            <a:alphaModFix/>
          </a:blip>
          <a:srcRect b="17307" l="0" r="0" t="0"/>
          <a:stretch/>
        </p:blipFill>
        <p:spPr>
          <a:xfrm>
            <a:off x="732563" y="1083125"/>
            <a:ext cx="1587574" cy="1312799"/>
          </a:xfrm>
          <a:prstGeom prst="rect">
            <a:avLst/>
          </a:prstGeom>
          <a:noFill/>
          <a:ln>
            <a:noFill/>
          </a:ln>
        </p:spPr>
      </p:pic>
      <p:sp>
        <p:nvSpPr>
          <p:cNvPr id="1780" name="Google Shape;1780;p252"/>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84" name="Shape 1784"/>
        <p:cNvGrpSpPr/>
        <p:nvPr/>
      </p:nvGrpSpPr>
      <p:grpSpPr>
        <a:xfrm>
          <a:off x="0" y="0"/>
          <a:ext cx="0" cy="0"/>
          <a:chOff x="0" y="0"/>
          <a:chExt cx="0" cy="0"/>
        </a:xfrm>
      </p:grpSpPr>
      <p:sp>
        <p:nvSpPr>
          <p:cNvPr id="1785" name="Google Shape;1785;p253"/>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Attribution</a:t>
            </a:r>
            <a:endParaRPr b="0" sz="2820">
              <a:solidFill>
                <a:schemeClr val="lt1"/>
              </a:solidFill>
            </a:endParaRPr>
          </a:p>
        </p:txBody>
      </p:sp>
      <p:sp>
        <p:nvSpPr>
          <p:cNvPr id="1786" name="Google Shape;1786;p253"/>
          <p:cNvSpPr txBox="1"/>
          <p:nvPr>
            <p:ph idx="1" type="body"/>
          </p:nvPr>
        </p:nvSpPr>
        <p:spPr>
          <a:xfrm>
            <a:off x="431800" y="1214225"/>
            <a:ext cx="7781400" cy="33357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GB" sz="2000"/>
              <a:t>Most open licenses require crediting the authors of the work.</a:t>
            </a:r>
            <a:endParaRPr sz="2000"/>
          </a:p>
          <a:p>
            <a:pPr indent="0" lvl="0" marL="0" rtl="0" algn="l">
              <a:lnSpc>
                <a:spcPct val="100000"/>
              </a:lnSpc>
              <a:spcBef>
                <a:spcPts val="800"/>
              </a:spcBef>
              <a:spcAft>
                <a:spcPts val="0"/>
              </a:spcAft>
              <a:buNone/>
            </a:pPr>
            <a:r>
              <a:t/>
            </a:r>
            <a:endParaRPr b="1" sz="500"/>
          </a:p>
          <a:p>
            <a:pPr indent="0" lvl="0" marL="0" rtl="0" algn="l">
              <a:lnSpc>
                <a:spcPct val="100000"/>
              </a:lnSpc>
              <a:spcBef>
                <a:spcPts val="800"/>
              </a:spcBef>
              <a:spcAft>
                <a:spcPts val="0"/>
              </a:spcAft>
              <a:buNone/>
            </a:pPr>
            <a:r>
              <a:rPr b="1" lang="en-GB" sz="2000">
                <a:solidFill>
                  <a:srgbClr val="2D9586"/>
                </a:solidFill>
              </a:rPr>
              <a:t>Non-copyleft: </a:t>
            </a:r>
            <a:r>
              <a:rPr lang="en-GB" sz="2000">
                <a:solidFill>
                  <a:srgbClr val="2D9586"/>
                </a:solidFill>
              </a:rPr>
              <a:t>Permissive</a:t>
            </a:r>
            <a:r>
              <a:rPr lang="en-GB" sz="2000"/>
              <a:t>, non-reciprocal - CC BY, MIT, BSD</a:t>
            </a:r>
            <a:endParaRPr sz="2000"/>
          </a:p>
          <a:p>
            <a:pPr indent="-355600" lvl="0" marL="457200" rtl="0" algn="l">
              <a:lnSpc>
                <a:spcPct val="100000"/>
              </a:lnSpc>
              <a:spcBef>
                <a:spcPts val="800"/>
              </a:spcBef>
              <a:spcAft>
                <a:spcPts val="0"/>
              </a:spcAft>
              <a:buSzPts val="2000"/>
              <a:buChar char="–"/>
            </a:pPr>
            <a:r>
              <a:rPr b="1" lang="en-GB" sz="2000">
                <a:solidFill>
                  <a:schemeClr val="lt1"/>
                </a:solidFill>
              </a:rPr>
              <a:t>do not</a:t>
            </a:r>
            <a:r>
              <a:rPr lang="en-GB" sz="2000">
                <a:solidFill>
                  <a:schemeClr val="lt1"/>
                </a:solidFill>
              </a:rPr>
              <a:t> </a:t>
            </a:r>
            <a:r>
              <a:rPr b="1" lang="en-GB" sz="2000">
                <a:solidFill>
                  <a:schemeClr val="lt1"/>
                </a:solidFill>
              </a:rPr>
              <a:t>require</a:t>
            </a:r>
            <a:r>
              <a:rPr lang="en-GB" sz="2000">
                <a:solidFill>
                  <a:schemeClr val="lt1"/>
                </a:solidFill>
              </a:rPr>
              <a:t> derivative works to shared with the same license</a:t>
            </a:r>
            <a:endParaRPr sz="2000">
              <a:solidFill>
                <a:schemeClr val="lt1"/>
              </a:solidFill>
            </a:endParaRPr>
          </a:p>
          <a:p>
            <a:pPr indent="0" lvl="0" marL="0" rtl="0" algn="l">
              <a:lnSpc>
                <a:spcPct val="100000"/>
              </a:lnSpc>
              <a:spcBef>
                <a:spcPts val="800"/>
              </a:spcBef>
              <a:spcAft>
                <a:spcPts val="0"/>
              </a:spcAft>
              <a:buNone/>
            </a:pPr>
            <a:r>
              <a:t/>
            </a:r>
            <a:endParaRPr b="1" sz="500"/>
          </a:p>
          <a:p>
            <a:pPr indent="0" lvl="0" marL="0" rtl="0" algn="l">
              <a:lnSpc>
                <a:spcPct val="100000"/>
              </a:lnSpc>
              <a:spcBef>
                <a:spcPts val="800"/>
              </a:spcBef>
              <a:spcAft>
                <a:spcPts val="0"/>
              </a:spcAft>
              <a:buNone/>
            </a:pPr>
            <a:r>
              <a:rPr b="1" lang="en-GB" sz="2000">
                <a:solidFill>
                  <a:srgbClr val="2D9586"/>
                </a:solidFill>
              </a:rPr>
              <a:t>Copyleft: </a:t>
            </a:r>
            <a:r>
              <a:rPr lang="en-GB" sz="2000">
                <a:solidFill>
                  <a:srgbClr val="2D9586"/>
                </a:solidFill>
              </a:rPr>
              <a:t>Viral</a:t>
            </a:r>
            <a:r>
              <a:rPr lang="en-GB" sz="2000"/>
              <a:t>, reciprocal - CC BY-SA, GPLv3, MPL-2.0</a:t>
            </a:r>
            <a:endParaRPr sz="2000"/>
          </a:p>
          <a:p>
            <a:pPr indent="-355600" lvl="0" marL="457200" rtl="0" algn="l">
              <a:lnSpc>
                <a:spcPct val="100000"/>
              </a:lnSpc>
              <a:spcBef>
                <a:spcPts val="800"/>
              </a:spcBef>
              <a:spcAft>
                <a:spcPts val="0"/>
              </a:spcAft>
              <a:buSzPts val="2000"/>
              <a:buChar char="–"/>
            </a:pPr>
            <a:r>
              <a:rPr b="1" lang="en-GB" sz="2000">
                <a:solidFill>
                  <a:schemeClr val="lt1"/>
                </a:solidFill>
              </a:rPr>
              <a:t>require</a:t>
            </a:r>
            <a:r>
              <a:rPr lang="en-GB" sz="2000">
                <a:solidFill>
                  <a:schemeClr val="lt1"/>
                </a:solidFill>
              </a:rPr>
              <a:t> derivative works to shared with the same license</a:t>
            </a:r>
            <a:endParaRPr sz="2000">
              <a:solidFill>
                <a:schemeClr val="lt1"/>
              </a:solidFill>
            </a:endParaRPr>
          </a:p>
          <a:p>
            <a:pPr indent="0" lvl="0" marL="0" rtl="0" algn="l">
              <a:lnSpc>
                <a:spcPct val="100000"/>
              </a:lnSpc>
              <a:spcBef>
                <a:spcPts val="800"/>
              </a:spcBef>
              <a:spcAft>
                <a:spcPts val="0"/>
              </a:spcAft>
              <a:buNone/>
            </a:pPr>
            <a:r>
              <a:t/>
            </a:r>
            <a:endParaRPr b="1" sz="500"/>
          </a:p>
          <a:p>
            <a:pPr indent="0" lvl="0" marL="0" rtl="0" algn="l">
              <a:lnSpc>
                <a:spcPct val="100000"/>
              </a:lnSpc>
              <a:spcBef>
                <a:spcPts val="800"/>
              </a:spcBef>
              <a:spcAft>
                <a:spcPts val="800"/>
              </a:spcAft>
              <a:buNone/>
            </a:pPr>
            <a:r>
              <a:rPr b="1" lang="en-GB" sz="2000">
                <a:solidFill>
                  <a:srgbClr val="2D9586"/>
                </a:solidFill>
              </a:rPr>
              <a:t>Exception</a:t>
            </a:r>
            <a:r>
              <a:rPr b="1" lang="en-GB" sz="2000"/>
              <a:t>: </a:t>
            </a:r>
            <a:r>
              <a:rPr lang="en-GB" sz="2000"/>
              <a:t>CC0 (public domain, no copyright holder)</a:t>
            </a:r>
            <a:endParaRPr sz="2000"/>
          </a:p>
        </p:txBody>
      </p:sp>
      <p:sp>
        <p:nvSpPr>
          <p:cNvPr id="1787" name="Google Shape;1787;p25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91" name="Shape 1791"/>
        <p:cNvGrpSpPr/>
        <p:nvPr/>
      </p:nvGrpSpPr>
      <p:grpSpPr>
        <a:xfrm>
          <a:off x="0" y="0"/>
          <a:ext cx="0" cy="0"/>
          <a:chOff x="0" y="0"/>
          <a:chExt cx="0" cy="0"/>
        </a:xfrm>
      </p:grpSpPr>
      <p:sp>
        <p:nvSpPr>
          <p:cNvPr id="1792" name="Google Shape;1792;p254"/>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793" name="Google Shape;1793;p254"/>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794" name="Google Shape;1794;p254"/>
          <p:cNvPicPr preferRelativeResize="0"/>
          <p:nvPr/>
        </p:nvPicPr>
        <p:blipFill>
          <a:blip r:embed="rId3">
            <a:alphaModFix/>
          </a:blip>
          <a:stretch>
            <a:fillRect/>
          </a:stretch>
        </p:blipFill>
        <p:spPr>
          <a:xfrm>
            <a:off x="2422225" y="339575"/>
            <a:ext cx="6168350" cy="40469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98" name="Shape 1798"/>
        <p:cNvGrpSpPr/>
        <p:nvPr/>
      </p:nvGrpSpPr>
      <p:grpSpPr>
        <a:xfrm>
          <a:off x="0" y="0"/>
          <a:ext cx="0" cy="0"/>
          <a:chOff x="0" y="0"/>
          <a:chExt cx="0" cy="0"/>
        </a:xfrm>
      </p:grpSpPr>
      <p:sp>
        <p:nvSpPr>
          <p:cNvPr id="1799" name="Google Shape;1799;p255"/>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00" name="Google Shape;1800;p255"/>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@turingway,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01" name="Google Shape;1801;p255"/>
          <p:cNvPicPr preferRelativeResize="0"/>
          <p:nvPr/>
        </p:nvPicPr>
        <p:blipFill>
          <a:blip r:embed="rId3">
            <a:alphaModFix/>
          </a:blip>
          <a:stretch>
            <a:fillRect/>
          </a:stretch>
        </p:blipFill>
        <p:spPr>
          <a:xfrm>
            <a:off x="2232050" y="297175"/>
            <a:ext cx="5169825" cy="436805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05" name="Shape 1805"/>
        <p:cNvGrpSpPr/>
        <p:nvPr/>
      </p:nvGrpSpPr>
      <p:grpSpPr>
        <a:xfrm>
          <a:off x="0" y="0"/>
          <a:ext cx="0" cy="0"/>
          <a:chOff x="0" y="0"/>
          <a:chExt cx="0" cy="0"/>
        </a:xfrm>
      </p:grpSpPr>
      <p:sp>
        <p:nvSpPr>
          <p:cNvPr id="1806" name="Google Shape;1806;p256"/>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07" name="Google Shape;1807;p256"/>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1</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08" name="Google Shape;1808;p256"/>
          <p:cNvPicPr preferRelativeResize="0"/>
          <p:nvPr/>
        </p:nvPicPr>
        <p:blipFill>
          <a:blip r:embed="rId3">
            <a:alphaModFix/>
          </a:blip>
          <a:stretch>
            <a:fillRect/>
          </a:stretch>
        </p:blipFill>
        <p:spPr>
          <a:xfrm>
            <a:off x="2629875" y="283750"/>
            <a:ext cx="5913700" cy="42080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12" name="Shape 1812"/>
        <p:cNvGrpSpPr/>
        <p:nvPr/>
      </p:nvGrpSpPr>
      <p:grpSpPr>
        <a:xfrm>
          <a:off x="0" y="0"/>
          <a:ext cx="0" cy="0"/>
          <a:chOff x="0" y="0"/>
          <a:chExt cx="0" cy="0"/>
        </a:xfrm>
      </p:grpSpPr>
      <p:sp>
        <p:nvSpPr>
          <p:cNvPr id="1813" name="Google Shape;1813;p257"/>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14" name="Google Shape;1814;p257"/>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@turingway,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15" name="Google Shape;1815;p257"/>
          <p:cNvPicPr preferRelativeResize="0"/>
          <p:nvPr/>
        </p:nvPicPr>
        <p:blipFill>
          <a:blip r:embed="rId3">
            <a:alphaModFix/>
          </a:blip>
          <a:stretch>
            <a:fillRect/>
          </a:stretch>
        </p:blipFill>
        <p:spPr>
          <a:xfrm>
            <a:off x="2287750" y="560125"/>
            <a:ext cx="6151026" cy="376325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19" name="Shape 1819"/>
        <p:cNvGrpSpPr/>
        <p:nvPr/>
      </p:nvGrpSpPr>
      <p:grpSpPr>
        <a:xfrm>
          <a:off x="0" y="0"/>
          <a:ext cx="0" cy="0"/>
          <a:chOff x="0" y="0"/>
          <a:chExt cx="0" cy="0"/>
        </a:xfrm>
      </p:grpSpPr>
      <p:sp>
        <p:nvSpPr>
          <p:cNvPr id="1820" name="Google Shape;1820;p258"/>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21" name="Google Shape;1821;p258"/>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22" name="Google Shape;1822;p258"/>
          <p:cNvPicPr preferRelativeResize="0"/>
          <p:nvPr/>
        </p:nvPicPr>
        <p:blipFill>
          <a:blip r:embed="rId3">
            <a:alphaModFix/>
          </a:blip>
          <a:stretch>
            <a:fillRect/>
          </a:stretch>
        </p:blipFill>
        <p:spPr>
          <a:xfrm>
            <a:off x="2629875" y="283750"/>
            <a:ext cx="5913700" cy="42080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26" name="Shape 1826"/>
        <p:cNvGrpSpPr/>
        <p:nvPr/>
      </p:nvGrpSpPr>
      <p:grpSpPr>
        <a:xfrm>
          <a:off x="0" y="0"/>
          <a:ext cx="0" cy="0"/>
          <a:chOff x="0" y="0"/>
          <a:chExt cx="0" cy="0"/>
        </a:xfrm>
      </p:grpSpPr>
      <p:sp>
        <p:nvSpPr>
          <p:cNvPr id="1827" name="Google Shape;1827;p259"/>
          <p:cNvSpPr txBox="1"/>
          <p:nvPr>
            <p:ph idx="4294967295" type="title"/>
          </p:nvPr>
        </p:nvSpPr>
        <p:spPr>
          <a:xfrm>
            <a:off x="311700" y="445025"/>
            <a:ext cx="16044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28" name="Google Shape;1828;p259"/>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
        <p:nvSpPr>
          <p:cNvPr id="1829" name="Google Shape;1829;p259"/>
          <p:cNvSpPr txBox="1"/>
          <p:nvPr/>
        </p:nvSpPr>
        <p:spPr>
          <a:xfrm>
            <a:off x="511900" y="4224575"/>
            <a:ext cx="719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lt1"/>
                </a:solidFill>
                <a:hlinkClick r:id="rId3">
                  <a:extLst>
                    <a:ext uri="{A12FA001-AC4F-418D-AE19-62706E023703}">
                      <ahyp:hlinkClr val="tx"/>
                    </a:ext>
                  </a:extLst>
                </a:hlinkClick>
              </a:rPr>
              <a:t>https://the-turing-way.netlify.app/reproducible-research/licensing/licensing-data.html</a:t>
            </a:r>
            <a:r>
              <a:rPr lang="en-GB">
                <a:solidFill>
                  <a:schemeClr val="lt1"/>
                </a:solidFill>
              </a:rPr>
              <a:t> </a:t>
            </a:r>
            <a:endParaRPr>
              <a:solidFill>
                <a:schemeClr val="lt1"/>
              </a:solidFill>
            </a:endParaRPr>
          </a:p>
        </p:txBody>
      </p:sp>
      <p:pic>
        <p:nvPicPr>
          <p:cNvPr id="1830" name="Google Shape;1830;p259"/>
          <p:cNvPicPr preferRelativeResize="0"/>
          <p:nvPr/>
        </p:nvPicPr>
        <p:blipFill>
          <a:blip r:embed="rId4">
            <a:alphaModFix/>
          </a:blip>
          <a:stretch>
            <a:fillRect/>
          </a:stretch>
        </p:blipFill>
        <p:spPr>
          <a:xfrm>
            <a:off x="2356221" y="511875"/>
            <a:ext cx="5766801" cy="330955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34" name="Shape 1834"/>
        <p:cNvGrpSpPr/>
        <p:nvPr/>
      </p:nvGrpSpPr>
      <p:grpSpPr>
        <a:xfrm>
          <a:off x="0" y="0"/>
          <a:ext cx="0" cy="0"/>
          <a:chOff x="0" y="0"/>
          <a:chExt cx="0" cy="0"/>
        </a:xfrm>
      </p:grpSpPr>
      <p:sp>
        <p:nvSpPr>
          <p:cNvPr id="1835" name="Google Shape;1835;p260"/>
          <p:cNvSpPr txBox="1"/>
          <p:nvPr>
            <p:ph idx="4294967295" type="title"/>
          </p:nvPr>
        </p:nvSpPr>
        <p:spPr>
          <a:xfrm>
            <a:off x="311700" y="445025"/>
            <a:ext cx="16044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Licenses</a:t>
            </a:r>
            <a:endParaRPr b="0" sz="2820">
              <a:solidFill>
                <a:schemeClr val="lt1"/>
              </a:solidFill>
            </a:endParaRPr>
          </a:p>
        </p:txBody>
      </p:sp>
      <p:sp>
        <p:nvSpPr>
          <p:cNvPr id="1836" name="Google Shape;1836;p260"/>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37" name="Google Shape;1837;p260"/>
          <p:cNvPicPr preferRelativeResize="0"/>
          <p:nvPr/>
        </p:nvPicPr>
        <p:blipFill>
          <a:blip r:embed="rId3">
            <a:alphaModFix/>
          </a:blip>
          <a:stretch>
            <a:fillRect/>
          </a:stretch>
        </p:blipFill>
        <p:spPr>
          <a:xfrm>
            <a:off x="2283375" y="356050"/>
            <a:ext cx="5418931" cy="3458273"/>
          </a:xfrm>
          <a:prstGeom prst="rect">
            <a:avLst/>
          </a:prstGeom>
          <a:noFill/>
          <a:ln>
            <a:noFill/>
          </a:ln>
        </p:spPr>
      </p:pic>
      <p:sp>
        <p:nvSpPr>
          <p:cNvPr id="1838" name="Google Shape;1838;p260"/>
          <p:cNvSpPr txBox="1"/>
          <p:nvPr/>
        </p:nvSpPr>
        <p:spPr>
          <a:xfrm>
            <a:off x="511900" y="4224575"/>
            <a:ext cx="719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lt1"/>
                </a:solidFill>
                <a:hlinkClick r:id="rId4">
                  <a:extLst>
                    <a:ext uri="{A12FA001-AC4F-418D-AE19-62706E023703}">
                      <ahyp:hlinkClr val="tx"/>
                    </a:ext>
                  </a:extLst>
                </a:hlinkClick>
              </a:rPr>
              <a:t>https://the-turing-way.netlify.app/reproducible-research/licensing/licensing-ml.html</a:t>
            </a:r>
            <a:r>
              <a:rPr lang="en-GB">
                <a:solidFill>
                  <a:schemeClr val="lt1"/>
                </a:solidFill>
              </a:rPr>
              <a:t> </a:t>
            </a:r>
            <a:endParaRPr>
              <a:solidFill>
                <a:schemeClr val="lt1"/>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42" name="Shape 1842"/>
        <p:cNvGrpSpPr/>
        <p:nvPr/>
      </p:nvGrpSpPr>
      <p:grpSpPr>
        <a:xfrm>
          <a:off x="0" y="0"/>
          <a:ext cx="0" cy="0"/>
          <a:chOff x="0" y="0"/>
          <a:chExt cx="0" cy="0"/>
        </a:xfrm>
      </p:grpSpPr>
      <p:sp>
        <p:nvSpPr>
          <p:cNvPr id="1843" name="Google Shape;1843;p261"/>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GB" sz="2820">
                <a:solidFill>
                  <a:schemeClr val="lt1"/>
                </a:solidFill>
              </a:rPr>
              <a:t>Licenses are context-dependent</a:t>
            </a:r>
            <a:endParaRPr sz="2820">
              <a:solidFill>
                <a:schemeClr val="lt1"/>
              </a:solidFill>
            </a:endParaRPr>
          </a:p>
        </p:txBody>
      </p:sp>
      <p:sp>
        <p:nvSpPr>
          <p:cNvPr id="1844" name="Google Shape;1844;p261"/>
          <p:cNvSpPr txBox="1"/>
          <p:nvPr>
            <p:ph idx="1" type="body"/>
          </p:nvPr>
        </p:nvSpPr>
        <p:spPr>
          <a:xfrm>
            <a:off x="311700" y="1119075"/>
            <a:ext cx="4445400" cy="3636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1900"/>
              <a:t>Use a </a:t>
            </a:r>
            <a:r>
              <a:rPr lang="en-GB" sz="1900">
                <a:solidFill>
                  <a:srgbClr val="569586"/>
                </a:solidFill>
              </a:rPr>
              <a:t>different license</a:t>
            </a:r>
            <a:r>
              <a:rPr lang="en-GB" sz="1900"/>
              <a:t> for content, code and data. For example</a:t>
            </a:r>
            <a:endParaRPr sz="1800"/>
          </a:p>
          <a:p>
            <a:pPr indent="-342900" lvl="0" marL="457200" rtl="0" algn="l">
              <a:lnSpc>
                <a:spcPct val="150000"/>
              </a:lnSpc>
              <a:spcBef>
                <a:spcPts val="1000"/>
              </a:spcBef>
              <a:spcAft>
                <a:spcPts val="0"/>
              </a:spcAft>
              <a:buSzPts val="1800"/>
              <a:buChar char="–"/>
            </a:pPr>
            <a:r>
              <a:rPr lang="en-GB" sz="1800"/>
              <a:t>Writing/docs/images/metadata: </a:t>
            </a:r>
            <a:r>
              <a:rPr lang="en-GB" sz="1800">
                <a:solidFill>
                  <a:srgbClr val="FF9300"/>
                </a:solidFill>
              </a:rPr>
              <a:t>CC-BY </a:t>
            </a:r>
            <a:endParaRPr sz="1800">
              <a:solidFill>
                <a:srgbClr val="FF9300"/>
              </a:solidFill>
            </a:endParaRPr>
          </a:p>
          <a:p>
            <a:pPr indent="-342900" lvl="0" marL="457200" rtl="0" algn="l">
              <a:lnSpc>
                <a:spcPct val="150000"/>
              </a:lnSpc>
              <a:spcBef>
                <a:spcPts val="0"/>
              </a:spcBef>
              <a:spcAft>
                <a:spcPts val="0"/>
              </a:spcAft>
              <a:buSzPts val="1800"/>
              <a:buChar char="–"/>
            </a:pPr>
            <a:r>
              <a:rPr lang="en-GB" sz="1800"/>
              <a:t>Code:</a:t>
            </a:r>
            <a:r>
              <a:rPr lang="en-GB" sz="1800">
                <a:solidFill>
                  <a:srgbClr val="666666"/>
                </a:solidFill>
              </a:rPr>
              <a:t> </a:t>
            </a:r>
            <a:r>
              <a:rPr lang="en-GB" sz="1800">
                <a:solidFill>
                  <a:srgbClr val="FF9300"/>
                </a:solidFill>
              </a:rPr>
              <a:t>MIT License</a:t>
            </a:r>
            <a:endParaRPr sz="1800">
              <a:solidFill>
                <a:srgbClr val="FF9300"/>
              </a:solidFill>
            </a:endParaRPr>
          </a:p>
          <a:p>
            <a:pPr indent="-342900" lvl="0" marL="457200" rtl="0" algn="l">
              <a:lnSpc>
                <a:spcPct val="150000"/>
              </a:lnSpc>
              <a:spcBef>
                <a:spcPts val="0"/>
              </a:spcBef>
              <a:spcAft>
                <a:spcPts val="0"/>
              </a:spcAft>
              <a:buSzPts val="1800"/>
              <a:buChar char="–"/>
            </a:pPr>
            <a:r>
              <a:rPr lang="en-GB" sz="1800"/>
              <a:t>Data will also have different license based on what you can/can’t share!</a:t>
            </a:r>
            <a:endParaRPr sz="1800">
              <a:solidFill>
                <a:srgbClr val="2D9586"/>
              </a:solidFill>
            </a:endParaRPr>
          </a:p>
        </p:txBody>
      </p:sp>
      <p:sp>
        <p:nvSpPr>
          <p:cNvPr id="1845" name="Google Shape;1845;p261"/>
          <p:cNvSpPr txBox="1"/>
          <p:nvPr/>
        </p:nvSpPr>
        <p:spPr>
          <a:xfrm>
            <a:off x="91475" y="4780800"/>
            <a:ext cx="90624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Image: Shaddim; Original CC license icons licensed under CC BY 4.0,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846" name="Google Shape;1846;p261"/>
          <p:cNvPicPr preferRelativeResize="0"/>
          <p:nvPr/>
        </p:nvPicPr>
        <p:blipFill>
          <a:blip r:embed="rId3">
            <a:alphaModFix/>
          </a:blip>
          <a:stretch>
            <a:fillRect/>
          </a:stretch>
        </p:blipFill>
        <p:spPr>
          <a:xfrm>
            <a:off x="5609725" y="915600"/>
            <a:ext cx="2375300" cy="38400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50" name="Shape 1850"/>
        <p:cNvGrpSpPr/>
        <p:nvPr/>
      </p:nvGrpSpPr>
      <p:grpSpPr>
        <a:xfrm>
          <a:off x="0" y="0"/>
          <a:ext cx="0" cy="0"/>
          <a:chOff x="0" y="0"/>
          <a:chExt cx="0" cy="0"/>
        </a:xfrm>
      </p:grpSpPr>
      <p:sp>
        <p:nvSpPr>
          <p:cNvPr id="1851" name="Google Shape;1851;p262"/>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800">
                <a:solidFill>
                  <a:schemeClr val="lt1"/>
                </a:solidFill>
              </a:rPr>
              <a:t>Addressing Common Concerns</a:t>
            </a:r>
            <a:endParaRPr sz="2800">
              <a:solidFill>
                <a:schemeClr val="lt1"/>
              </a:solidFill>
            </a:endParaRPr>
          </a:p>
        </p:txBody>
      </p:sp>
      <p:sp>
        <p:nvSpPr>
          <p:cNvPr id="1852" name="Google Shape;1852;p262"/>
          <p:cNvSpPr txBox="1"/>
          <p:nvPr>
            <p:ph idx="1" type="body"/>
          </p:nvPr>
        </p:nvSpPr>
        <p:spPr>
          <a:xfrm>
            <a:off x="431800" y="1131753"/>
            <a:ext cx="8015400" cy="3725400"/>
          </a:xfrm>
          <a:prstGeom prst="rect">
            <a:avLst/>
          </a:prstGeom>
        </p:spPr>
        <p:txBody>
          <a:bodyPr anchorCtr="0" anchor="t" bIns="0" lIns="0" spcFirstLastPara="1" rIns="0" wrap="square" tIns="0">
            <a:noAutofit/>
          </a:bodyPr>
          <a:lstStyle/>
          <a:p>
            <a:pPr indent="-355600" lvl="0" marL="457200" rtl="0" algn="l">
              <a:lnSpc>
                <a:spcPct val="115000"/>
              </a:lnSpc>
              <a:spcBef>
                <a:spcPts val="1000"/>
              </a:spcBef>
              <a:spcAft>
                <a:spcPts val="0"/>
              </a:spcAft>
              <a:buSzPts val="2000"/>
              <a:buChar char="-"/>
            </a:pPr>
            <a:r>
              <a:rPr lang="en-GB" sz="2000"/>
              <a:t>Sharing something on online does </a:t>
            </a:r>
            <a:r>
              <a:rPr lang="en-GB" sz="2000">
                <a:solidFill>
                  <a:srgbClr val="569586"/>
                </a:solidFill>
              </a:rPr>
              <a:t>NOT automatically make it reusable</a:t>
            </a:r>
            <a:r>
              <a:rPr lang="en-GB" sz="2000">
                <a:solidFill>
                  <a:srgbClr val="559586"/>
                </a:solidFill>
              </a:rPr>
              <a:t>.</a:t>
            </a:r>
            <a:endParaRPr sz="2000">
              <a:solidFill>
                <a:srgbClr val="559586"/>
              </a:solidFill>
            </a:endParaRPr>
          </a:p>
          <a:p>
            <a:pPr indent="-355600" lvl="0" marL="457200" rtl="0" algn="l">
              <a:lnSpc>
                <a:spcPct val="115000"/>
              </a:lnSpc>
              <a:spcBef>
                <a:spcPts val="1000"/>
              </a:spcBef>
              <a:spcAft>
                <a:spcPts val="0"/>
              </a:spcAft>
              <a:buSzPts val="2000"/>
              <a:buChar char="-"/>
            </a:pPr>
            <a:r>
              <a:rPr lang="en-GB" sz="2000"/>
              <a:t>Sharing with a license does </a:t>
            </a:r>
            <a:r>
              <a:rPr lang="en-GB" sz="2000">
                <a:solidFill>
                  <a:srgbClr val="569586"/>
                </a:solidFill>
              </a:rPr>
              <a:t>NOT give away your rights to publish, sell</a:t>
            </a:r>
            <a:r>
              <a:rPr lang="en-GB" sz="2000"/>
              <a:t>, etc.</a:t>
            </a:r>
            <a:endParaRPr sz="2000"/>
          </a:p>
          <a:p>
            <a:pPr indent="-355600" lvl="0" marL="457200" rtl="0" algn="l">
              <a:lnSpc>
                <a:spcPct val="115000"/>
              </a:lnSpc>
              <a:spcBef>
                <a:spcPts val="1000"/>
              </a:spcBef>
              <a:spcAft>
                <a:spcPts val="0"/>
              </a:spcAft>
              <a:buSzPts val="2000"/>
              <a:buChar char="-"/>
            </a:pPr>
            <a:r>
              <a:rPr lang="en-GB" sz="2000"/>
              <a:t>Work shared with an open license</a:t>
            </a:r>
            <a:r>
              <a:rPr lang="en-GB" sz="2000">
                <a:solidFill>
                  <a:srgbClr val="569586"/>
                </a:solidFill>
              </a:rPr>
              <a:t> NOT to be used without attribution</a:t>
            </a:r>
            <a:r>
              <a:rPr lang="en-GB" sz="2000"/>
              <a:t>.</a:t>
            </a:r>
            <a:endParaRPr sz="2000"/>
          </a:p>
          <a:p>
            <a:pPr indent="-355600" lvl="0" marL="457200" rtl="0" algn="l">
              <a:lnSpc>
                <a:spcPct val="115000"/>
              </a:lnSpc>
              <a:spcBef>
                <a:spcPts val="1000"/>
              </a:spcBef>
              <a:spcAft>
                <a:spcPts val="1000"/>
              </a:spcAft>
              <a:buClr>
                <a:srgbClr val="FF9300"/>
              </a:buClr>
              <a:buSzPts val="2000"/>
              <a:buChar char="-"/>
            </a:pPr>
            <a:r>
              <a:rPr i="1" lang="en-GB" sz="2000">
                <a:solidFill>
                  <a:srgbClr val="FF9300"/>
                </a:solidFill>
              </a:rPr>
              <a:t>Not attributing to authors violates academic ethics.</a:t>
            </a:r>
            <a:endParaRPr i="1" sz="2000">
              <a:solidFill>
                <a:srgbClr val="FF9300"/>
              </a:solidFill>
            </a:endParaRPr>
          </a:p>
        </p:txBody>
      </p:sp>
      <p:sp>
        <p:nvSpPr>
          <p:cNvPr id="1853" name="Google Shape;1853;p262"/>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57" name="Shape 1857"/>
        <p:cNvGrpSpPr/>
        <p:nvPr/>
      </p:nvGrpSpPr>
      <p:grpSpPr>
        <a:xfrm>
          <a:off x="0" y="0"/>
          <a:ext cx="0" cy="0"/>
          <a:chOff x="0" y="0"/>
          <a:chExt cx="0" cy="0"/>
        </a:xfrm>
      </p:grpSpPr>
      <p:pic>
        <p:nvPicPr>
          <p:cNvPr id="1858" name="Google Shape;1858;p263"/>
          <p:cNvPicPr preferRelativeResize="0"/>
          <p:nvPr/>
        </p:nvPicPr>
        <p:blipFill rotWithShape="1">
          <a:blip r:embed="rId3">
            <a:alphaModFix/>
          </a:blip>
          <a:srcRect b="63456" l="0" r="0" t="0"/>
          <a:stretch/>
        </p:blipFill>
        <p:spPr>
          <a:xfrm>
            <a:off x="524650" y="1058900"/>
            <a:ext cx="4613575" cy="1782050"/>
          </a:xfrm>
          <a:prstGeom prst="rect">
            <a:avLst/>
          </a:prstGeom>
          <a:noFill/>
          <a:ln>
            <a:noFill/>
          </a:ln>
        </p:spPr>
      </p:pic>
      <p:sp>
        <p:nvSpPr>
          <p:cNvPr id="1859" name="Google Shape;1859;p263"/>
          <p:cNvSpPr txBox="1"/>
          <p:nvPr/>
        </p:nvSpPr>
        <p:spPr>
          <a:xfrm>
            <a:off x="411750" y="3313025"/>
            <a:ext cx="8320500" cy="140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800">
                <a:solidFill>
                  <a:schemeClr val="lt1"/>
                </a:solidFill>
              </a:rPr>
              <a:t>Place the </a:t>
            </a:r>
            <a:r>
              <a:rPr b="1" lang="en-GB" sz="1800">
                <a:solidFill>
                  <a:schemeClr val="lt1"/>
                </a:solidFill>
              </a:rPr>
              <a:t>full text of the license in a file named LICENSE</a:t>
            </a:r>
            <a:r>
              <a:rPr lang="en-GB" sz="1800">
                <a:solidFill>
                  <a:schemeClr val="lt1"/>
                </a:solidFill>
              </a:rPr>
              <a:t> in the root directory.</a:t>
            </a:r>
            <a:endParaRPr sz="1800">
              <a:solidFill>
                <a:schemeClr val="lt1"/>
              </a:solidFill>
            </a:endParaRPr>
          </a:p>
          <a:p>
            <a:pPr indent="0" lvl="0" marL="0" rtl="0" algn="l">
              <a:lnSpc>
                <a:spcPct val="115000"/>
              </a:lnSpc>
              <a:spcBef>
                <a:spcPts val="1200"/>
              </a:spcBef>
              <a:spcAft>
                <a:spcPts val="0"/>
              </a:spcAft>
              <a:buNone/>
            </a:pPr>
            <a:r>
              <a:rPr lang="en-GB" sz="1800">
                <a:solidFill>
                  <a:schemeClr val="lt1"/>
                </a:solidFill>
              </a:rPr>
              <a:t>Apply licenses to all components,</a:t>
            </a:r>
            <a:r>
              <a:rPr lang="en-GB" sz="1800">
                <a:solidFill>
                  <a:srgbClr val="666666"/>
                </a:solidFill>
              </a:rPr>
              <a:t> </a:t>
            </a:r>
            <a:r>
              <a:rPr lang="en-GB" sz="1800">
                <a:solidFill>
                  <a:srgbClr val="2D9586"/>
                </a:solidFill>
              </a:rPr>
              <a:t>content: CC-BY, software: MIT, data: CC0</a:t>
            </a:r>
            <a:endParaRPr sz="1800">
              <a:solidFill>
                <a:srgbClr val="2D9586"/>
              </a:solidFill>
            </a:endParaRPr>
          </a:p>
          <a:p>
            <a:pPr indent="0" lvl="0" marL="0" rtl="0" algn="l">
              <a:lnSpc>
                <a:spcPct val="115000"/>
              </a:lnSpc>
              <a:spcBef>
                <a:spcPts val="1200"/>
              </a:spcBef>
              <a:spcAft>
                <a:spcPts val="1200"/>
              </a:spcAft>
              <a:buNone/>
            </a:pPr>
            <a:r>
              <a:rPr b="1" lang="en-GB" sz="1800">
                <a:solidFill>
                  <a:schemeClr val="lt1"/>
                </a:solidFill>
              </a:rPr>
              <a:t>Describe in README</a:t>
            </a:r>
            <a:r>
              <a:rPr lang="en-GB" sz="1800">
                <a:solidFill>
                  <a:schemeClr val="lt1"/>
                </a:solidFill>
              </a:rPr>
              <a:t> which license applies to which parts of your work.</a:t>
            </a:r>
            <a:endParaRPr sz="1800">
              <a:solidFill>
                <a:schemeClr val="lt1"/>
              </a:solidFill>
            </a:endParaRPr>
          </a:p>
        </p:txBody>
      </p:sp>
      <p:sp>
        <p:nvSpPr>
          <p:cNvPr id="1860" name="Google Shape;1860;p263"/>
          <p:cNvSpPr txBox="1"/>
          <p:nvPr>
            <p:ph idx="4294967295" type="title"/>
          </p:nvPr>
        </p:nvSpPr>
        <p:spPr>
          <a:xfrm>
            <a:off x="411750" y="30817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How to Apply License</a:t>
            </a:r>
            <a:endParaRPr b="0" sz="2820">
              <a:solidFill>
                <a:schemeClr val="lt1"/>
              </a:solidFill>
            </a:endParaRPr>
          </a:p>
        </p:txBody>
      </p:sp>
      <p:sp>
        <p:nvSpPr>
          <p:cNvPr id="1861" name="Google Shape;1861;p26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65" name="Shape 1865"/>
        <p:cNvGrpSpPr/>
        <p:nvPr/>
      </p:nvGrpSpPr>
      <p:grpSpPr>
        <a:xfrm>
          <a:off x="0" y="0"/>
          <a:ext cx="0" cy="0"/>
          <a:chOff x="0" y="0"/>
          <a:chExt cx="0" cy="0"/>
        </a:xfrm>
      </p:grpSpPr>
      <p:sp>
        <p:nvSpPr>
          <p:cNvPr id="1866" name="Google Shape;1866;p264"/>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GitHub can add a license for you</a:t>
            </a:r>
            <a:endParaRPr b="0" sz="2820">
              <a:solidFill>
                <a:schemeClr val="lt1"/>
              </a:solidFill>
            </a:endParaRPr>
          </a:p>
        </p:txBody>
      </p:sp>
      <p:grpSp>
        <p:nvGrpSpPr>
          <p:cNvPr id="1867" name="Google Shape;1867;p264"/>
          <p:cNvGrpSpPr/>
          <p:nvPr/>
        </p:nvGrpSpPr>
        <p:grpSpPr>
          <a:xfrm>
            <a:off x="126999" y="966898"/>
            <a:ext cx="5820369" cy="3926255"/>
            <a:chOff x="1196540" y="1644425"/>
            <a:chExt cx="6325800" cy="4536925"/>
          </a:xfrm>
        </p:grpSpPr>
        <p:pic>
          <p:nvPicPr>
            <p:cNvPr id="1868" name="Google Shape;1868;p264"/>
            <p:cNvPicPr preferRelativeResize="0"/>
            <p:nvPr/>
          </p:nvPicPr>
          <p:blipFill rotWithShape="1">
            <a:blip r:embed="rId3">
              <a:alphaModFix/>
            </a:blip>
            <a:srcRect b="0" l="0" r="0" t="2874"/>
            <a:stretch/>
          </p:blipFill>
          <p:spPr>
            <a:xfrm>
              <a:off x="1634083" y="2391150"/>
              <a:ext cx="4537126" cy="3790200"/>
            </a:xfrm>
            <a:prstGeom prst="rect">
              <a:avLst/>
            </a:prstGeom>
            <a:noFill/>
            <a:ln>
              <a:noFill/>
            </a:ln>
          </p:spPr>
        </p:pic>
        <p:pic>
          <p:nvPicPr>
            <p:cNvPr id="1869" name="Google Shape;1869;p264"/>
            <p:cNvPicPr preferRelativeResize="0"/>
            <p:nvPr/>
          </p:nvPicPr>
          <p:blipFill rotWithShape="1">
            <a:blip r:embed="rId4">
              <a:alphaModFix/>
            </a:blip>
            <a:srcRect b="87658" l="0" r="0" t="0"/>
            <a:stretch/>
          </p:blipFill>
          <p:spPr>
            <a:xfrm>
              <a:off x="1603272" y="1644425"/>
              <a:ext cx="5655295" cy="634774"/>
            </a:xfrm>
            <a:prstGeom prst="rect">
              <a:avLst/>
            </a:prstGeom>
            <a:noFill/>
            <a:ln>
              <a:noFill/>
            </a:ln>
          </p:spPr>
        </p:pic>
        <p:cxnSp>
          <p:nvCxnSpPr>
            <p:cNvPr id="1870" name="Google Shape;1870;p264"/>
            <p:cNvCxnSpPr/>
            <p:nvPr/>
          </p:nvCxnSpPr>
          <p:spPr>
            <a:xfrm flipH="1" rot="10800000">
              <a:off x="1196540" y="2279050"/>
              <a:ext cx="6325800" cy="8700"/>
            </a:xfrm>
            <a:prstGeom prst="straightConnector1">
              <a:avLst/>
            </a:prstGeom>
            <a:noFill/>
            <a:ln cap="flat" cmpd="sng" w="9525">
              <a:solidFill>
                <a:schemeClr val="dk2"/>
              </a:solidFill>
              <a:prstDash val="lgDash"/>
              <a:round/>
              <a:headEnd len="med" w="med" type="none"/>
              <a:tailEnd len="med" w="med" type="none"/>
            </a:ln>
          </p:spPr>
        </p:cxnSp>
      </p:grpSp>
      <p:sp>
        <p:nvSpPr>
          <p:cNvPr id="1871" name="Google Shape;1871;p264"/>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75" name="Shape 1875"/>
        <p:cNvGrpSpPr/>
        <p:nvPr/>
      </p:nvGrpSpPr>
      <p:grpSpPr>
        <a:xfrm>
          <a:off x="0" y="0"/>
          <a:ext cx="0" cy="0"/>
          <a:chOff x="0" y="0"/>
          <a:chExt cx="0" cy="0"/>
        </a:xfrm>
      </p:grpSpPr>
      <p:sp>
        <p:nvSpPr>
          <p:cNvPr id="1876" name="Google Shape;1876;p265"/>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990"/>
              <a:buFont typeface="Arial"/>
              <a:buNone/>
            </a:pPr>
            <a:r>
              <a:rPr b="0" lang="en-GB" sz="2820">
                <a:solidFill>
                  <a:schemeClr val="lt1"/>
                </a:solidFill>
              </a:rPr>
              <a:t>GitHub can add a license for you, Part 2</a:t>
            </a:r>
            <a:endParaRPr b="0" sz="2820">
              <a:solidFill>
                <a:schemeClr val="lt1"/>
              </a:solidFill>
            </a:endParaRPr>
          </a:p>
        </p:txBody>
      </p:sp>
      <p:sp>
        <p:nvSpPr>
          <p:cNvPr id="1877" name="Google Shape;1877;p265"/>
          <p:cNvSpPr txBox="1"/>
          <p:nvPr>
            <p:ph idx="1" type="body"/>
          </p:nvPr>
        </p:nvSpPr>
        <p:spPr>
          <a:xfrm>
            <a:off x="628650" y="1445475"/>
            <a:ext cx="7886700" cy="6810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t>when adding a new file named LICENSE...</a:t>
            </a:r>
            <a:endParaRPr/>
          </a:p>
        </p:txBody>
      </p:sp>
      <p:pic>
        <p:nvPicPr>
          <p:cNvPr id="1878" name="Google Shape;1878;p265"/>
          <p:cNvPicPr preferRelativeResize="0"/>
          <p:nvPr/>
        </p:nvPicPr>
        <p:blipFill>
          <a:blip r:embed="rId3">
            <a:alphaModFix/>
          </a:blip>
          <a:stretch>
            <a:fillRect/>
          </a:stretch>
        </p:blipFill>
        <p:spPr>
          <a:xfrm>
            <a:off x="628650" y="2237100"/>
            <a:ext cx="7886700" cy="1638300"/>
          </a:xfrm>
          <a:prstGeom prst="rect">
            <a:avLst/>
          </a:prstGeom>
          <a:noFill/>
          <a:ln>
            <a:noFill/>
          </a:ln>
        </p:spPr>
      </p:pic>
      <p:sp>
        <p:nvSpPr>
          <p:cNvPr id="1879" name="Google Shape;1879;p265"/>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83" name="Shape 1883"/>
        <p:cNvGrpSpPr/>
        <p:nvPr/>
      </p:nvGrpSpPr>
      <p:grpSpPr>
        <a:xfrm>
          <a:off x="0" y="0"/>
          <a:ext cx="0" cy="0"/>
          <a:chOff x="0" y="0"/>
          <a:chExt cx="0" cy="0"/>
        </a:xfrm>
      </p:grpSpPr>
      <p:sp>
        <p:nvSpPr>
          <p:cNvPr id="1884" name="Google Shape;1884;p266"/>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Further Reading</a:t>
            </a:r>
            <a:endParaRPr b="0" sz="2820">
              <a:solidFill>
                <a:schemeClr val="lt1"/>
              </a:solidFill>
            </a:endParaRPr>
          </a:p>
        </p:txBody>
      </p:sp>
      <p:sp>
        <p:nvSpPr>
          <p:cNvPr id="1885" name="Google Shape;1885;p266"/>
          <p:cNvSpPr txBox="1"/>
          <p:nvPr/>
        </p:nvSpPr>
        <p:spPr>
          <a:xfrm>
            <a:off x="512550" y="1102225"/>
            <a:ext cx="7886100" cy="3084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GB" sz="1800" u="sng">
                <a:solidFill>
                  <a:schemeClr val="lt1"/>
                </a:solidFill>
                <a:latin typeface="Open Sans"/>
                <a:ea typeface="Open Sans"/>
                <a:cs typeface="Open Sans"/>
                <a:sym typeface="Open Sans"/>
                <a:hlinkClick r:id="rId3">
                  <a:extLst>
                    <a:ext uri="{A12FA001-AC4F-418D-AE19-62706E023703}">
                      <ahyp:hlinkClr val="tx"/>
                    </a:ext>
                  </a:extLst>
                </a:hlinkClick>
              </a:rPr>
              <a:t>Licensing Chapter in </a:t>
            </a:r>
            <a:r>
              <a:rPr i="1" lang="en-GB" sz="1800" u="sng">
                <a:solidFill>
                  <a:schemeClr val="lt1"/>
                </a:solidFill>
                <a:latin typeface="Open Sans"/>
                <a:ea typeface="Open Sans"/>
                <a:cs typeface="Open Sans"/>
                <a:sym typeface="Open Sans"/>
                <a:hlinkClick r:id="rId4">
                  <a:extLst>
                    <a:ext uri="{A12FA001-AC4F-418D-AE19-62706E023703}">
                      <ahyp:hlinkClr val="tx"/>
                    </a:ext>
                  </a:extLst>
                </a:hlinkClick>
              </a:rPr>
              <a:t>The Turing Way</a:t>
            </a:r>
            <a:endParaRPr sz="1800">
              <a:solidFill>
                <a:schemeClr val="lt1"/>
              </a:solidFill>
              <a:latin typeface="Open Sans"/>
              <a:ea typeface="Open Sans"/>
              <a:cs typeface="Open Sans"/>
              <a:sym typeface="Open Sans"/>
            </a:endParaRPr>
          </a:p>
          <a:p>
            <a:pPr indent="-342900" lvl="0" marL="457200" rtl="0" algn="l">
              <a:lnSpc>
                <a:spcPct val="150000"/>
              </a:lnSpc>
              <a:spcBef>
                <a:spcPts val="0"/>
              </a:spcBef>
              <a:spcAft>
                <a:spcPts val="0"/>
              </a:spcAft>
              <a:buClr>
                <a:schemeClr val="lt1"/>
              </a:buClr>
              <a:buSzPts val="1800"/>
              <a:buFont typeface="Open Sans"/>
              <a:buChar char="●"/>
            </a:pPr>
            <a:r>
              <a:rPr lang="en-GB" sz="1800" u="sng">
                <a:solidFill>
                  <a:schemeClr val="lt1"/>
                </a:solidFill>
                <a:latin typeface="Open Sans"/>
                <a:ea typeface="Open Sans"/>
                <a:cs typeface="Open Sans"/>
                <a:sym typeface="Open Sans"/>
                <a:hlinkClick r:id="rId5">
                  <a:extLst>
                    <a:ext uri="{A12FA001-AC4F-418D-AE19-62706E023703}">
                      <ahyp:hlinkClr val="tx"/>
                    </a:ext>
                  </a:extLst>
                </a:hlinkClick>
              </a:rPr>
              <a:t>The Open Source Definition</a:t>
            </a:r>
            <a:r>
              <a:rPr lang="en-GB" sz="1800">
                <a:solidFill>
                  <a:schemeClr val="lt1"/>
                </a:solidFill>
                <a:latin typeface="Open Sans"/>
                <a:ea typeface="Open Sans"/>
                <a:cs typeface="Open Sans"/>
                <a:sym typeface="Open Sans"/>
              </a:rPr>
              <a:t> (10 Criteria) | opensource.org</a:t>
            </a:r>
            <a:endParaRPr sz="1800">
              <a:solidFill>
                <a:schemeClr val="lt1"/>
              </a:solidFill>
              <a:latin typeface="Open Sans"/>
              <a:ea typeface="Open Sans"/>
              <a:cs typeface="Open Sans"/>
              <a:sym typeface="Open Sans"/>
            </a:endParaRPr>
          </a:p>
          <a:p>
            <a:pPr indent="-342900" lvl="0" marL="457200" rtl="0" algn="l">
              <a:lnSpc>
                <a:spcPct val="150000"/>
              </a:lnSpc>
              <a:spcBef>
                <a:spcPts val="0"/>
              </a:spcBef>
              <a:spcAft>
                <a:spcPts val="0"/>
              </a:spcAft>
              <a:buClr>
                <a:schemeClr val="lt1"/>
              </a:buClr>
              <a:buSzPts val="1800"/>
              <a:buFont typeface="Open Sans"/>
              <a:buChar char="●"/>
            </a:pPr>
            <a:r>
              <a:rPr lang="en-GB" sz="1800" u="sng">
                <a:solidFill>
                  <a:schemeClr val="lt1"/>
                </a:solidFill>
                <a:latin typeface="Open Sans"/>
                <a:ea typeface="Open Sans"/>
                <a:cs typeface="Open Sans"/>
                <a:sym typeface="Open Sans"/>
                <a:hlinkClick r:id="rId6">
                  <a:extLst>
                    <a:ext uri="{A12FA001-AC4F-418D-AE19-62706E023703}">
                      <ahyp:hlinkClr val="tx"/>
                    </a:ext>
                  </a:extLst>
                </a:hlinkClick>
              </a:rPr>
              <a:t>Legal Matters</a:t>
            </a:r>
            <a:r>
              <a:rPr lang="en-GB" sz="1800">
                <a:solidFill>
                  <a:schemeClr val="lt1"/>
                </a:solidFill>
                <a:latin typeface="Open Sans"/>
                <a:ea typeface="Open Sans"/>
                <a:cs typeface="Open Sans"/>
                <a:sym typeface="Open Sans"/>
              </a:rPr>
              <a:t> | producingoss.com </a:t>
            </a:r>
            <a:endParaRPr sz="1800">
              <a:solidFill>
                <a:schemeClr val="lt1"/>
              </a:solidFill>
              <a:latin typeface="Open Sans"/>
              <a:ea typeface="Open Sans"/>
              <a:cs typeface="Open Sans"/>
              <a:sym typeface="Open Sans"/>
            </a:endParaRPr>
          </a:p>
          <a:p>
            <a:pPr indent="-342900" lvl="0" marL="457200" rtl="0" algn="l">
              <a:lnSpc>
                <a:spcPct val="150000"/>
              </a:lnSpc>
              <a:spcBef>
                <a:spcPts val="0"/>
              </a:spcBef>
              <a:spcAft>
                <a:spcPts val="0"/>
              </a:spcAft>
              <a:buClr>
                <a:schemeClr val="lt1"/>
              </a:buClr>
              <a:buSzPts val="1800"/>
              <a:buFont typeface="Open Sans"/>
              <a:buChar char="●"/>
            </a:pPr>
            <a:r>
              <a:rPr lang="en-GB" sz="1800" u="sng">
                <a:solidFill>
                  <a:schemeClr val="lt1"/>
                </a:solidFill>
                <a:latin typeface="Open Sans"/>
                <a:ea typeface="Open Sans"/>
                <a:cs typeface="Open Sans"/>
                <a:sym typeface="Open Sans"/>
                <a:hlinkClick r:id="rId7">
                  <a:extLst>
                    <a:ext uri="{A12FA001-AC4F-418D-AE19-62706E023703}">
                      <ahyp:hlinkClr val="tx"/>
                    </a:ext>
                  </a:extLst>
                </a:hlinkClick>
              </a:rPr>
              <a:t>Open Source Guide</a:t>
            </a:r>
            <a:r>
              <a:rPr lang="en-GB" sz="1800">
                <a:solidFill>
                  <a:schemeClr val="lt1"/>
                </a:solidFill>
                <a:latin typeface="Open Sans"/>
                <a:ea typeface="Open Sans"/>
                <a:cs typeface="Open Sans"/>
                <a:sym typeface="Open Sans"/>
              </a:rPr>
              <a:t> | opensource.guide</a:t>
            </a:r>
            <a:endParaRPr sz="1800">
              <a:solidFill>
                <a:schemeClr val="lt1"/>
              </a:solidFill>
              <a:latin typeface="Open Sans"/>
              <a:ea typeface="Open Sans"/>
              <a:cs typeface="Open Sans"/>
              <a:sym typeface="Open Sans"/>
            </a:endParaRPr>
          </a:p>
          <a:p>
            <a:pPr indent="-342900" lvl="0" marL="457200" marR="0" rtl="0" algn="l">
              <a:lnSpc>
                <a:spcPct val="150000"/>
              </a:lnSpc>
              <a:spcBef>
                <a:spcPts val="0"/>
              </a:spcBef>
              <a:spcAft>
                <a:spcPts val="0"/>
              </a:spcAft>
              <a:buClr>
                <a:schemeClr val="lt1"/>
              </a:buClr>
              <a:buSzPts val="1800"/>
              <a:buFont typeface="Open Sans"/>
              <a:buChar char="●"/>
            </a:pPr>
            <a:r>
              <a:rPr lang="en-GB" sz="1800">
                <a:solidFill>
                  <a:schemeClr val="lt1"/>
                </a:solidFill>
                <a:latin typeface="Open Sans"/>
                <a:ea typeface="Open Sans"/>
                <a:cs typeface="Open Sans"/>
                <a:sym typeface="Open Sans"/>
              </a:rPr>
              <a:t>Software: </a:t>
            </a:r>
            <a:r>
              <a:rPr lang="en-GB" sz="1800" u="sng">
                <a:solidFill>
                  <a:schemeClr val="lt1"/>
                </a:solidFill>
                <a:latin typeface="Open Sans"/>
                <a:ea typeface="Open Sans"/>
                <a:cs typeface="Open Sans"/>
                <a:sym typeface="Open Sans"/>
                <a:hlinkClick r:id="rId8">
                  <a:extLst>
                    <a:ext uri="{A12FA001-AC4F-418D-AE19-62706E023703}">
                      <ahyp:hlinkClr val="tx"/>
                    </a:ext>
                  </a:extLst>
                </a:hlinkClick>
              </a:rPr>
              <a:t>Choose an Open Source License</a:t>
            </a:r>
            <a:r>
              <a:rPr lang="en-GB" sz="1800">
                <a:solidFill>
                  <a:schemeClr val="lt1"/>
                </a:solidFill>
                <a:latin typeface="Open Sans"/>
                <a:ea typeface="Open Sans"/>
                <a:cs typeface="Open Sans"/>
                <a:sym typeface="Open Sans"/>
              </a:rPr>
              <a:t> | choosealicense.com</a:t>
            </a:r>
            <a:endParaRPr sz="1800">
              <a:solidFill>
                <a:schemeClr val="lt1"/>
              </a:solidFill>
              <a:latin typeface="Open Sans"/>
              <a:ea typeface="Open Sans"/>
              <a:cs typeface="Open Sans"/>
              <a:sym typeface="Open Sans"/>
            </a:endParaRPr>
          </a:p>
          <a:p>
            <a:pPr indent="-342900" lvl="0" marL="457200" rtl="0" algn="l">
              <a:lnSpc>
                <a:spcPct val="150000"/>
              </a:lnSpc>
              <a:spcBef>
                <a:spcPts val="0"/>
              </a:spcBef>
              <a:spcAft>
                <a:spcPts val="0"/>
              </a:spcAft>
              <a:buClr>
                <a:schemeClr val="lt1"/>
              </a:buClr>
              <a:buSzPts val="1800"/>
              <a:buFont typeface="Open Sans"/>
              <a:buChar char="●"/>
            </a:pPr>
            <a:r>
              <a:rPr lang="en-GB" sz="1800">
                <a:solidFill>
                  <a:schemeClr val="lt1"/>
                </a:solidFill>
                <a:latin typeface="Open Sans"/>
                <a:ea typeface="Open Sans"/>
                <a:cs typeface="Open Sans"/>
                <a:sym typeface="Open Sans"/>
              </a:rPr>
              <a:t>Content: </a:t>
            </a:r>
            <a:r>
              <a:rPr lang="en-GB" sz="1800" u="sng">
                <a:solidFill>
                  <a:schemeClr val="lt1"/>
                </a:solidFill>
                <a:latin typeface="Open Sans"/>
                <a:ea typeface="Open Sans"/>
                <a:cs typeface="Open Sans"/>
                <a:sym typeface="Open Sans"/>
                <a:hlinkClick r:id="rId9">
                  <a:extLst>
                    <a:ext uri="{A12FA001-AC4F-418D-AE19-62706E023703}">
                      <ahyp:hlinkClr val="tx"/>
                    </a:ext>
                  </a:extLst>
                </a:hlinkClick>
              </a:rPr>
              <a:t>Choose a License</a:t>
            </a:r>
            <a:r>
              <a:rPr lang="en-GB" sz="1800">
                <a:solidFill>
                  <a:schemeClr val="lt1"/>
                </a:solidFill>
                <a:latin typeface="Open Sans"/>
                <a:ea typeface="Open Sans"/>
                <a:cs typeface="Open Sans"/>
                <a:sym typeface="Open Sans"/>
              </a:rPr>
              <a:t> | creativecommons.org</a:t>
            </a:r>
            <a:endParaRPr sz="1800">
              <a:solidFill>
                <a:schemeClr val="lt1"/>
              </a:solidFill>
              <a:latin typeface="Open Sans"/>
              <a:ea typeface="Open Sans"/>
              <a:cs typeface="Open Sans"/>
              <a:sym typeface="Open Sans"/>
            </a:endParaRPr>
          </a:p>
        </p:txBody>
      </p:sp>
      <p:sp>
        <p:nvSpPr>
          <p:cNvPr id="1886" name="Google Shape;1886;p266"/>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90" name="Shape 1890"/>
        <p:cNvGrpSpPr/>
        <p:nvPr/>
      </p:nvGrpSpPr>
      <p:grpSpPr>
        <a:xfrm>
          <a:off x="0" y="0"/>
          <a:ext cx="0" cy="0"/>
          <a:chOff x="0" y="0"/>
          <a:chExt cx="0" cy="0"/>
        </a:xfrm>
      </p:grpSpPr>
      <p:sp>
        <p:nvSpPr>
          <p:cNvPr id="1891" name="Google Shape;1891;p267"/>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Contribution Guideline</a:t>
            </a:r>
            <a:endParaRPr b="0" sz="2820">
              <a:solidFill>
                <a:schemeClr val="lt1"/>
              </a:solidFill>
            </a:endParaRPr>
          </a:p>
        </p:txBody>
      </p:sp>
      <p:sp>
        <p:nvSpPr>
          <p:cNvPr id="1892" name="Google Shape;1892;p267"/>
          <p:cNvSpPr txBox="1"/>
          <p:nvPr/>
        </p:nvSpPr>
        <p:spPr>
          <a:xfrm>
            <a:off x="5403700" y="1459500"/>
            <a:ext cx="3556200" cy="2955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800">
                <a:solidFill>
                  <a:schemeClr val="lt1"/>
                </a:solidFill>
              </a:rPr>
              <a:t>CONTRIBUTING.md</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how to file a bug report</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how to suggest a feature</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how to contribute changes</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roadmap &amp; project vision </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how contributors should ask for help and guidance</a:t>
            </a:r>
            <a:endParaRPr sz="1800">
              <a:solidFill>
                <a:schemeClr val="lt1"/>
              </a:solidFill>
            </a:endParaRPr>
          </a:p>
        </p:txBody>
      </p:sp>
      <p:pic>
        <p:nvPicPr>
          <p:cNvPr id="1893" name="Google Shape;1893;p267"/>
          <p:cNvPicPr preferRelativeResize="0"/>
          <p:nvPr/>
        </p:nvPicPr>
        <p:blipFill>
          <a:blip r:embed="rId3">
            <a:alphaModFix/>
          </a:blip>
          <a:stretch>
            <a:fillRect/>
          </a:stretch>
        </p:blipFill>
        <p:spPr>
          <a:xfrm>
            <a:off x="421275" y="1126750"/>
            <a:ext cx="4326188" cy="3820976"/>
          </a:xfrm>
          <a:prstGeom prst="rect">
            <a:avLst/>
          </a:prstGeom>
          <a:noFill/>
          <a:ln>
            <a:noFill/>
          </a:ln>
        </p:spPr>
      </p:pic>
      <p:sp>
        <p:nvSpPr>
          <p:cNvPr id="1894" name="Google Shape;1894;p267"/>
          <p:cNvSpPr txBox="1"/>
          <p:nvPr/>
        </p:nvSpPr>
        <p:spPr>
          <a:xfrm>
            <a:off x="628200" y="475755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t>@openlifesci, CC-BY 4.0, The Turing Way, DOI: </a:t>
            </a:r>
            <a:r>
              <a:rPr lang="en-GB" sz="1200"/>
              <a:t>10.5281/zenodo.7684733</a:t>
            </a:r>
            <a:endParaRPr sz="1200">
              <a:solidFill>
                <a:srgbClr val="FFFFFF"/>
              </a:solidFill>
            </a:endParaRPr>
          </a:p>
          <a:p>
            <a:pPr indent="0" lvl="0" marL="0" rtl="0" algn="r">
              <a:lnSpc>
                <a:spcPct val="135000"/>
              </a:lnSpc>
              <a:spcBef>
                <a:spcPts val="0"/>
              </a:spcBef>
              <a:spcAft>
                <a:spcPts val="0"/>
              </a:spcAft>
              <a:buNone/>
            </a:pPr>
            <a:r>
              <a:t/>
            </a:r>
            <a:endParaRPr sz="1200">
              <a:highlight>
                <a:srgbClr val="FFFFFF"/>
              </a:high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98" name="Shape 1898"/>
        <p:cNvGrpSpPr/>
        <p:nvPr/>
      </p:nvGrpSpPr>
      <p:grpSpPr>
        <a:xfrm>
          <a:off x="0" y="0"/>
          <a:ext cx="0" cy="0"/>
          <a:chOff x="0" y="0"/>
          <a:chExt cx="0" cy="0"/>
        </a:xfrm>
      </p:grpSpPr>
      <p:sp>
        <p:nvSpPr>
          <p:cNvPr id="1899" name="Google Shape;1899;p268"/>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1" lang="en-GB" sz="2420">
                <a:solidFill>
                  <a:schemeClr val="lt1"/>
                </a:solidFill>
              </a:rPr>
              <a:t>Code of Conduct</a:t>
            </a:r>
            <a:endParaRPr b="1" sz="2420">
              <a:solidFill>
                <a:schemeClr val="lt1"/>
              </a:solidFill>
            </a:endParaRPr>
          </a:p>
        </p:txBody>
      </p:sp>
      <p:sp>
        <p:nvSpPr>
          <p:cNvPr id="1900" name="Google Shape;1900;p268"/>
          <p:cNvSpPr txBox="1"/>
          <p:nvPr/>
        </p:nvSpPr>
        <p:spPr>
          <a:xfrm>
            <a:off x="5030725" y="1301850"/>
            <a:ext cx="3747000" cy="2955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800">
                <a:solidFill>
                  <a:schemeClr val="lt1"/>
                </a:solidFill>
              </a:rPr>
              <a:t>CODE_OF_CONDUCT.md</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What is expected of the contributors</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What culture do we want to promote</a:t>
            </a:r>
            <a:endParaRPr sz="1800">
              <a:solidFill>
                <a:schemeClr val="lt1"/>
              </a:solidFill>
            </a:endParaRPr>
          </a:p>
          <a:p>
            <a:pPr indent="-342900" lvl="0" marL="457200" rtl="0" algn="l">
              <a:lnSpc>
                <a:spcPct val="150000"/>
              </a:lnSpc>
              <a:spcBef>
                <a:spcPts val="0"/>
              </a:spcBef>
              <a:spcAft>
                <a:spcPts val="0"/>
              </a:spcAft>
              <a:buClr>
                <a:schemeClr val="lt1"/>
              </a:buClr>
              <a:buSzPts val="1800"/>
              <a:buChar char="●"/>
            </a:pPr>
            <a:r>
              <a:rPr lang="en-GB" sz="1800">
                <a:solidFill>
                  <a:schemeClr val="lt1"/>
                </a:solidFill>
              </a:rPr>
              <a:t>What if something should be reported</a:t>
            </a:r>
            <a:endParaRPr sz="1800">
              <a:solidFill>
                <a:schemeClr val="lt1"/>
              </a:solidFill>
            </a:endParaRPr>
          </a:p>
        </p:txBody>
      </p:sp>
      <p:sp>
        <p:nvSpPr>
          <p:cNvPr id="1901" name="Google Shape;1901;p268"/>
          <p:cNvSpPr txBox="1"/>
          <p:nvPr/>
        </p:nvSpPr>
        <p:spPr>
          <a:xfrm>
            <a:off x="628200" y="475755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t>@openlifesci, CC-BY 4.0, The Turing Way, DOI: </a:t>
            </a:r>
            <a:r>
              <a:rPr lang="en-GB" sz="1200"/>
              <a:t>10.5281/zenodo.7684733</a:t>
            </a:r>
            <a:endParaRPr sz="1200">
              <a:solidFill>
                <a:srgbClr val="FFFFFF"/>
              </a:solidFill>
            </a:endParaRPr>
          </a:p>
          <a:p>
            <a:pPr indent="0" lvl="0" marL="0" rtl="0" algn="r">
              <a:lnSpc>
                <a:spcPct val="135000"/>
              </a:lnSpc>
              <a:spcBef>
                <a:spcPts val="0"/>
              </a:spcBef>
              <a:spcAft>
                <a:spcPts val="0"/>
              </a:spcAft>
              <a:buNone/>
            </a:pPr>
            <a:r>
              <a:t/>
            </a:r>
            <a:endParaRPr sz="1200">
              <a:highlight>
                <a:srgbClr val="FFFFFF"/>
              </a:highlight>
            </a:endParaRPr>
          </a:p>
        </p:txBody>
      </p:sp>
      <p:pic>
        <p:nvPicPr>
          <p:cNvPr id="1902" name="Google Shape;1902;p268"/>
          <p:cNvPicPr preferRelativeResize="0"/>
          <p:nvPr/>
        </p:nvPicPr>
        <p:blipFill>
          <a:blip r:embed="rId3">
            <a:alphaModFix/>
          </a:blip>
          <a:stretch>
            <a:fillRect/>
          </a:stretch>
        </p:blipFill>
        <p:spPr>
          <a:xfrm>
            <a:off x="152400" y="1435450"/>
            <a:ext cx="4725923" cy="2904378"/>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06" name="Shape 1906"/>
        <p:cNvGrpSpPr/>
        <p:nvPr/>
      </p:nvGrpSpPr>
      <p:grpSpPr>
        <a:xfrm>
          <a:off x="0" y="0"/>
          <a:ext cx="0" cy="0"/>
          <a:chOff x="0" y="0"/>
          <a:chExt cx="0" cy="0"/>
        </a:xfrm>
      </p:grpSpPr>
      <p:sp>
        <p:nvSpPr>
          <p:cNvPr id="1907" name="Google Shape;1907;p269"/>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1" lang="en-GB" sz="2420">
                <a:solidFill>
                  <a:schemeClr val="lt1"/>
                </a:solidFill>
              </a:rPr>
              <a:t>Continuous Integration</a:t>
            </a:r>
            <a:endParaRPr b="1" sz="2420">
              <a:solidFill>
                <a:schemeClr val="lt1"/>
              </a:solidFill>
            </a:endParaRPr>
          </a:p>
        </p:txBody>
      </p:sp>
      <p:sp>
        <p:nvSpPr>
          <p:cNvPr id="1908" name="Google Shape;1908;p269"/>
          <p:cNvSpPr txBox="1"/>
          <p:nvPr/>
        </p:nvSpPr>
        <p:spPr>
          <a:xfrm>
            <a:off x="5022050" y="1964025"/>
            <a:ext cx="3747000" cy="1708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800">
                <a:solidFill>
                  <a:schemeClr val="lt1"/>
                </a:solidFill>
              </a:rPr>
              <a:t>Practice of integrating changes to a project made by individuals into a main, shared version </a:t>
            </a:r>
            <a:endParaRPr sz="1800">
              <a:solidFill>
                <a:schemeClr val="lt1"/>
              </a:solidFill>
            </a:endParaRPr>
          </a:p>
          <a:p>
            <a:pPr indent="0" lvl="0" marL="0" rtl="0" algn="l">
              <a:lnSpc>
                <a:spcPct val="150000"/>
              </a:lnSpc>
              <a:spcBef>
                <a:spcPts val="0"/>
              </a:spcBef>
              <a:spcAft>
                <a:spcPts val="0"/>
              </a:spcAft>
              <a:buNone/>
            </a:pPr>
            <a:r>
              <a:rPr lang="en-GB" sz="1800">
                <a:solidFill>
                  <a:schemeClr val="lt1"/>
                </a:solidFill>
              </a:rPr>
              <a:t>-- frequently</a:t>
            </a:r>
            <a:endParaRPr sz="1800">
              <a:solidFill>
                <a:schemeClr val="lt1"/>
              </a:solidFill>
            </a:endParaRPr>
          </a:p>
        </p:txBody>
      </p:sp>
      <p:sp>
        <p:nvSpPr>
          <p:cNvPr id="1909" name="Google Shape;1909;p269"/>
          <p:cNvSpPr txBox="1"/>
          <p:nvPr/>
        </p:nvSpPr>
        <p:spPr>
          <a:xfrm>
            <a:off x="628200" y="475755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t>@openlifesci, CC-BY 4.0, The Turing Way, DOI: </a:t>
            </a:r>
            <a:r>
              <a:rPr lang="en-GB" sz="1200"/>
              <a:t>10.5281/zenodo.7684733</a:t>
            </a:r>
            <a:endParaRPr sz="1200">
              <a:solidFill>
                <a:srgbClr val="FFFFFF"/>
              </a:solidFill>
            </a:endParaRPr>
          </a:p>
          <a:p>
            <a:pPr indent="0" lvl="0" marL="0" rtl="0" algn="r">
              <a:lnSpc>
                <a:spcPct val="135000"/>
              </a:lnSpc>
              <a:spcBef>
                <a:spcPts val="0"/>
              </a:spcBef>
              <a:spcAft>
                <a:spcPts val="0"/>
              </a:spcAft>
              <a:buNone/>
            </a:pPr>
            <a:r>
              <a:t/>
            </a:r>
            <a:endParaRPr sz="1200">
              <a:highlight>
                <a:srgbClr val="FFFFFF"/>
              </a:highlight>
            </a:endParaRPr>
          </a:p>
        </p:txBody>
      </p:sp>
      <p:pic>
        <p:nvPicPr>
          <p:cNvPr id="1910" name="Google Shape;1910;p269"/>
          <p:cNvPicPr preferRelativeResize="0"/>
          <p:nvPr/>
        </p:nvPicPr>
        <p:blipFill>
          <a:blip r:embed="rId3">
            <a:alphaModFix/>
          </a:blip>
          <a:stretch>
            <a:fillRect/>
          </a:stretch>
        </p:blipFill>
        <p:spPr>
          <a:xfrm>
            <a:off x="178425" y="1500738"/>
            <a:ext cx="4725925" cy="2635061"/>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14" name="Shape 1914"/>
        <p:cNvGrpSpPr/>
        <p:nvPr/>
      </p:nvGrpSpPr>
      <p:grpSpPr>
        <a:xfrm>
          <a:off x="0" y="0"/>
          <a:ext cx="0" cy="0"/>
          <a:chOff x="0" y="0"/>
          <a:chExt cx="0" cy="0"/>
        </a:xfrm>
      </p:grpSpPr>
      <p:sp>
        <p:nvSpPr>
          <p:cNvPr id="1915" name="Google Shape;1915;p270"/>
          <p:cNvSpPr txBox="1"/>
          <p:nvPr>
            <p:ph idx="4294967295" type="title"/>
          </p:nvPr>
        </p:nvSpPr>
        <p:spPr>
          <a:xfrm>
            <a:off x="259875" y="8237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GB" sz="2820">
                <a:solidFill>
                  <a:schemeClr val="accent3"/>
                </a:solidFill>
              </a:rPr>
              <a:t>Breakout </a:t>
            </a:r>
            <a:endParaRPr sz="2820">
              <a:solidFill>
                <a:schemeClr val="accent3"/>
              </a:solidFill>
            </a:endParaRPr>
          </a:p>
        </p:txBody>
      </p:sp>
      <p:sp>
        <p:nvSpPr>
          <p:cNvPr id="1916" name="Google Shape;1916;p270"/>
          <p:cNvSpPr txBox="1"/>
          <p:nvPr>
            <p:ph idx="1" type="body"/>
          </p:nvPr>
        </p:nvSpPr>
        <p:spPr>
          <a:xfrm>
            <a:off x="222875" y="516650"/>
            <a:ext cx="8093700" cy="3324300"/>
          </a:xfrm>
          <a:prstGeom prst="rect">
            <a:avLst/>
          </a:prstGeom>
        </p:spPr>
        <p:txBody>
          <a:bodyPr anchorCtr="0" anchor="t" bIns="0" lIns="0" spcFirstLastPara="1" rIns="0" wrap="square" tIns="0">
            <a:noAutofit/>
          </a:bodyPr>
          <a:lstStyle/>
          <a:p>
            <a:pPr indent="0" lvl="0" marL="0" rtl="0" algn="l">
              <a:lnSpc>
                <a:spcPct val="150000"/>
              </a:lnSpc>
              <a:spcBef>
                <a:spcPts val="0"/>
              </a:spcBef>
              <a:spcAft>
                <a:spcPts val="0"/>
              </a:spcAft>
              <a:buNone/>
            </a:pPr>
            <a:r>
              <a:rPr lang="en-GB" sz="1800"/>
              <a:t>Make sure that you have done the following:</a:t>
            </a:r>
            <a:endParaRPr sz="1800"/>
          </a:p>
          <a:p>
            <a:pPr indent="-342900" lvl="0" marL="457200" rtl="0" algn="l">
              <a:lnSpc>
                <a:spcPct val="150000"/>
              </a:lnSpc>
              <a:spcBef>
                <a:spcPts val="1000"/>
              </a:spcBef>
              <a:spcAft>
                <a:spcPts val="0"/>
              </a:spcAft>
              <a:buSzPts val="1800"/>
              <a:buChar char="-"/>
            </a:pPr>
            <a:r>
              <a:rPr lang="en-GB" sz="1800"/>
              <a:t>Set up a project repository</a:t>
            </a:r>
            <a:endParaRPr sz="1800"/>
          </a:p>
          <a:p>
            <a:pPr indent="-342900" lvl="0" marL="457200" rtl="0" algn="l">
              <a:lnSpc>
                <a:spcPct val="150000"/>
              </a:lnSpc>
              <a:spcBef>
                <a:spcPts val="0"/>
              </a:spcBef>
              <a:spcAft>
                <a:spcPts val="0"/>
              </a:spcAft>
              <a:buSzPts val="1800"/>
              <a:buChar char="-"/>
            </a:pPr>
            <a:r>
              <a:rPr lang="en-GB" sz="1800"/>
              <a:t>Add a minimal README</a:t>
            </a:r>
            <a:endParaRPr sz="1800"/>
          </a:p>
          <a:p>
            <a:pPr indent="-342900" lvl="0" marL="457200" rtl="0" algn="l">
              <a:lnSpc>
                <a:spcPct val="150000"/>
              </a:lnSpc>
              <a:spcBef>
                <a:spcPts val="0"/>
              </a:spcBef>
              <a:spcAft>
                <a:spcPts val="0"/>
              </a:spcAft>
              <a:buSzPts val="1800"/>
              <a:buChar char="-"/>
            </a:pPr>
            <a:r>
              <a:rPr lang="en-GB" sz="1800"/>
              <a:t>Add a License</a:t>
            </a:r>
            <a:endParaRPr sz="1800"/>
          </a:p>
          <a:p>
            <a:pPr indent="-342900" lvl="0" marL="457200" rtl="0" algn="l">
              <a:lnSpc>
                <a:spcPct val="150000"/>
              </a:lnSpc>
              <a:spcBef>
                <a:spcPts val="0"/>
              </a:spcBef>
              <a:spcAft>
                <a:spcPts val="0"/>
              </a:spcAft>
              <a:buSzPts val="1800"/>
              <a:buChar char="-"/>
            </a:pPr>
            <a:r>
              <a:rPr lang="en-GB" sz="1800"/>
              <a:t>Add a License badge</a:t>
            </a:r>
            <a:endParaRPr sz="1800"/>
          </a:p>
          <a:p>
            <a:pPr indent="0" lvl="0" marL="0" rtl="0" algn="l">
              <a:lnSpc>
                <a:spcPct val="150000"/>
              </a:lnSpc>
              <a:spcBef>
                <a:spcPts val="1000"/>
              </a:spcBef>
              <a:spcAft>
                <a:spcPts val="0"/>
              </a:spcAft>
              <a:buNone/>
            </a:pPr>
            <a:r>
              <a:rPr lang="en-GB" sz="1800"/>
              <a:t>You can use part of your project to use as example for this workshop!</a:t>
            </a:r>
            <a:endParaRPr sz="1800"/>
          </a:p>
          <a:p>
            <a:pPr indent="0" lvl="0" marL="0" rtl="0" algn="l">
              <a:lnSpc>
                <a:spcPct val="150000"/>
              </a:lnSpc>
              <a:spcBef>
                <a:spcPts val="1000"/>
              </a:spcBef>
              <a:spcAft>
                <a:spcPts val="1000"/>
              </a:spcAft>
              <a:buNone/>
            </a:pPr>
            <a:r>
              <a:rPr lang="en-GB" sz="1700"/>
              <a:t>You can fork: </a:t>
            </a:r>
            <a:r>
              <a:rPr lang="en-GB" sz="1700" u="sng">
                <a:hlinkClick r:id="rId3"/>
              </a:rPr>
              <a:t>https://github.com/malvikasharan/2022-03-project-example</a:t>
            </a:r>
            <a:r>
              <a:rPr lang="en-GB" sz="1700"/>
              <a:t>   </a:t>
            </a:r>
            <a:endParaRPr sz="1800"/>
          </a:p>
        </p:txBody>
      </p:sp>
      <p:sp>
        <p:nvSpPr>
          <p:cNvPr id="1917" name="Google Shape;1917;p270"/>
          <p:cNvSpPr txBox="1"/>
          <p:nvPr/>
        </p:nvSpPr>
        <p:spPr>
          <a:xfrm>
            <a:off x="91475" y="4780800"/>
            <a:ext cx="90624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Image: Shaddim; Original CC license icons licensed under CC BY 4.0</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918" name="Google Shape;1918;p270"/>
          <p:cNvPicPr preferRelativeResize="0"/>
          <p:nvPr/>
        </p:nvPicPr>
        <p:blipFill>
          <a:blip r:embed="rId4">
            <a:alphaModFix/>
          </a:blip>
          <a:stretch>
            <a:fillRect/>
          </a:stretch>
        </p:blipFill>
        <p:spPr>
          <a:xfrm>
            <a:off x="7331675" y="179650"/>
            <a:ext cx="1658025" cy="2680450"/>
          </a:xfrm>
          <a:prstGeom prst="rect">
            <a:avLst/>
          </a:prstGeom>
          <a:noFill/>
          <a:ln>
            <a:noFill/>
          </a:ln>
        </p:spPr>
      </p:pic>
      <p:sp>
        <p:nvSpPr>
          <p:cNvPr id="1919" name="Google Shape;1919;p270"/>
          <p:cNvSpPr txBox="1"/>
          <p:nvPr/>
        </p:nvSpPr>
        <p:spPr>
          <a:xfrm>
            <a:off x="222875" y="3611450"/>
            <a:ext cx="4485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rPr>
              <a:t>If you have already done this, you could add:</a:t>
            </a:r>
            <a:endParaRPr sz="1800">
              <a:solidFill>
                <a:schemeClr val="lt1"/>
              </a:solidFill>
            </a:endParaRPr>
          </a:p>
          <a:p>
            <a:pPr indent="-342900" lvl="0" marL="457200" rtl="0" algn="l">
              <a:spcBef>
                <a:spcPts val="0"/>
              </a:spcBef>
              <a:spcAft>
                <a:spcPts val="0"/>
              </a:spcAft>
              <a:buClr>
                <a:schemeClr val="lt1"/>
              </a:buClr>
              <a:buSzPts val="1800"/>
              <a:buChar char="●"/>
            </a:pPr>
            <a:r>
              <a:rPr lang="en-GB" sz="1800">
                <a:solidFill>
                  <a:schemeClr val="lt1"/>
                </a:solidFill>
              </a:rPr>
              <a:t>Contributing guide</a:t>
            </a:r>
            <a:endParaRPr sz="1800">
              <a:solidFill>
                <a:schemeClr val="lt1"/>
              </a:solidFill>
            </a:endParaRPr>
          </a:p>
          <a:p>
            <a:pPr indent="-342900" lvl="0" marL="457200" rtl="0" algn="l">
              <a:spcBef>
                <a:spcPts val="0"/>
              </a:spcBef>
              <a:spcAft>
                <a:spcPts val="0"/>
              </a:spcAft>
              <a:buClr>
                <a:schemeClr val="lt1"/>
              </a:buClr>
              <a:buSzPts val="1800"/>
              <a:buChar char="●"/>
            </a:pPr>
            <a:r>
              <a:rPr lang="en-GB" sz="1800">
                <a:solidFill>
                  <a:schemeClr val="lt1"/>
                </a:solidFill>
              </a:rPr>
              <a:t>Code of conduct</a:t>
            </a:r>
            <a:endParaRPr sz="1800">
              <a:solidFill>
                <a:schemeClr val="lt1"/>
              </a:solidFill>
            </a:endParaRPr>
          </a:p>
        </p:txBody>
      </p:sp>
      <p:sp>
        <p:nvSpPr>
          <p:cNvPr id="1920" name="Google Shape;1920;p270"/>
          <p:cNvSpPr txBox="1"/>
          <p:nvPr/>
        </p:nvSpPr>
        <p:spPr>
          <a:xfrm>
            <a:off x="4664175" y="3765125"/>
            <a:ext cx="41163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accent6"/>
                </a:solidFill>
              </a:rPr>
              <a:t>Discuss these in your group!</a:t>
            </a:r>
            <a:endParaRPr sz="1900">
              <a:solidFill>
                <a:schemeClr val="accent6"/>
              </a:solidFill>
            </a:endParaRPr>
          </a:p>
          <a:p>
            <a:pPr indent="0" lvl="0" marL="0" rtl="0" algn="l">
              <a:spcBef>
                <a:spcPts val="0"/>
              </a:spcBef>
              <a:spcAft>
                <a:spcPts val="0"/>
              </a:spcAft>
              <a:buNone/>
            </a:pPr>
            <a:r>
              <a:rPr lang="en-GB" sz="1900">
                <a:solidFill>
                  <a:schemeClr val="accent6"/>
                </a:solidFill>
              </a:rPr>
              <a:t>Have you seen any good examples you can share?</a:t>
            </a:r>
            <a:endParaRPr sz="1900">
              <a:solidFill>
                <a:schemeClr val="accent6"/>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24" name="Shape 1924"/>
        <p:cNvGrpSpPr/>
        <p:nvPr/>
      </p:nvGrpSpPr>
      <p:grpSpPr>
        <a:xfrm>
          <a:off x="0" y="0"/>
          <a:ext cx="0" cy="0"/>
          <a:chOff x="0" y="0"/>
          <a:chExt cx="0" cy="0"/>
        </a:xfrm>
      </p:grpSpPr>
      <p:sp>
        <p:nvSpPr>
          <p:cNvPr id="1925" name="Google Shape;1925;p271"/>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2800">
                <a:solidFill>
                  <a:schemeClr val="lt1"/>
                </a:solidFill>
              </a:rPr>
              <a:t>Mak</a:t>
            </a:r>
            <a:r>
              <a:rPr b="0" lang="en-GB" sz="2800">
                <a:solidFill>
                  <a:schemeClr val="lt1"/>
                </a:solidFill>
              </a:rPr>
              <a:t>ing</a:t>
            </a:r>
            <a:r>
              <a:rPr b="0" lang="en-GB" sz="2800">
                <a:solidFill>
                  <a:schemeClr val="lt1"/>
                </a:solidFill>
              </a:rPr>
              <a:t> your work citable</a:t>
            </a:r>
            <a:endParaRPr b="0" sz="2800">
              <a:solidFill>
                <a:schemeClr val="lt1"/>
              </a:solidFill>
            </a:endParaRPr>
          </a:p>
        </p:txBody>
      </p:sp>
      <p:sp>
        <p:nvSpPr>
          <p:cNvPr id="1926" name="Google Shape;1926;p271"/>
          <p:cNvSpPr txBox="1"/>
          <p:nvPr/>
        </p:nvSpPr>
        <p:spPr>
          <a:xfrm>
            <a:off x="628200" y="475755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en-GB" sz="1200" u="sng">
                <a:solidFill>
                  <a:schemeClr val="lt1"/>
                </a:solidFill>
                <a:hlinkClick r:id="rId3">
                  <a:extLst>
                    <a:ext uri="{A12FA001-AC4F-418D-AE19-62706E023703}">
                      <ahyp:hlinkClr val="tx"/>
                    </a:ext>
                  </a:extLst>
                </a:hlinkClick>
              </a:rPr>
              <a:t>https://guides.github.com/activities/citable-code/</a:t>
            </a:r>
            <a:r>
              <a:rPr lang="en-GB" sz="1200">
                <a:solidFill>
                  <a:schemeClr val="lt1"/>
                </a:solidFill>
              </a:rPr>
              <a:t>,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927" name="Google Shape;1927;p271"/>
          <p:cNvPicPr preferRelativeResize="0"/>
          <p:nvPr/>
        </p:nvPicPr>
        <p:blipFill>
          <a:blip r:embed="rId4">
            <a:alphaModFix/>
          </a:blip>
          <a:stretch>
            <a:fillRect/>
          </a:stretch>
        </p:blipFill>
        <p:spPr>
          <a:xfrm>
            <a:off x="311700" y="1612500"/>
            <a:ext cx="5667649" cy="2454850"/>
          </a:xfrm>
          <a:prstGeom prst="rect">
            <a:avLst/>
          </a:prstGeom>
          <a:noFill/>
          <a:ln>
            <a:noFill/>
          </a:ln>
        </p:spPr>
      </p:pic>
      <p:sp>
        <p:nvSpPr>
          <p:cNvPr id="1928" name="Google Shape;1928;p271"/>
          <p:cNvSpPr txBox="1"/>
          <p:nvPr/>
        </p:nvSpPr>
        <p:spPr>
          <a:xfrm>
            <a:off x="6158325" y="1280850"/>
            <a:ext cx="2862300" cy="301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800">
                <a:solidFill>
                  <a:srgbClr val="434343"/>
                </a:solidFill>
              </a:rPr>
              <a:t>A digital object identifier </a:t>
            </a:r>
            <a:r>
              <a:rPr lang="en-GB" sz="1800">
                <a:solidFill>
                  <a:schemeClr val="lt1"/>
                </a:solidFill>
              </a:rPr>
              <a:t>(DOI) is a </a:t>
            </a:r>
            <a:r>
              <a:rPr lang="en-GB" sz="1800">
                <a:solidFill>
                  <a:srgbClr val="2D9586"/>
                </a:solidFill>
              </a:rPr>
              <a:t>persistent identifier </a:t>
            </a:r>
            <a:r>
              <a:rPr lang="en-GB" sz="1800">
                <a:solidFill>
                  <a:schemeClr val="lt1"/>
                </a:solidFill>
              </a:rPr>
              <a:t>used to identify research objects uniquely.</a:t>
            </a:r>
            <a:endParaRPr sz="1800">
              <a:solidFill>
                <a:schemeClr val="lt1"/>
              </a:solidFill>
            </a:endParaRPr>
          </a:p>
          <a:p>
            <a:pPr indent="0" lvl="0" marL="0" rtl="0" algn="l">
              <a:lnSpc>
                <a:spcPct val="115000"/>
              </a:lnSpc>
              <a:spcBef>
                <a:spcPts val="0"/>
              </a:spcBef>
              <a:spcAft>
                <a:spcPts val="0"/>
              </a:spcAft>
              <a:buNone/>
            </a:pPr>
            <a:r>
              <a:rPr lang="en-GB" sz="800">
                <a:solidFill>
                  <a:schemeClr val="lt1"/>
                </a:solidFill>
              </a:rPr>
              <a:t> </a:t>
            </a:r>
            <a:endParaRPr sz="800">
              <a:solidFill>
                <a:schemeClr val="lt1"/>
              </a:solidFill>
            </a:endParaRPr>
          </a:p>
          <a:p>
            <a:pPr indent="-330200" lvl="0" marL="457200" rtl="0" algn="l">
              <a:lnSpc>
                <a:spcPct val="115000"/>
              </a:lnSpc>
              <a:spcBef>
                <a:spcPts val="0"/>
              </a:spcBef>
              <a:spcAft>
                <a:spcPts val="0"/>
              </a:spcAft>
              <a:buClr>
                <a:schemeClr val="lt1"/>
              </a:buClr>
              <a:buSzPts val="1600"/>
              <a:buChar char="●"/>
            </a:pPr>
            <a:r>
              <a:rPr lang="en-GB" sz="1600">
                <a:solidFill>
                  <a:schemeClr val="lt1"/>
                </a:solidFill>
              </a:rPr>
              <a:t>Zenodo, Figshare</a:t>
            </a:r>
            <a:endParaRPr sz="1600">
              <a:solidFill>
                <a:schemeClr val="lt1"/>
              </a:solidFill>
            </a:endParaRPr>
          </a:p>
          <a:p>
            <a:pPr indent="-330200" lvl="0" marL="457200" rtl="0" algn="l">
              <a:lnSpc>
                <a:spcPct val="115000"/>
              </a:lnSpc>
              <a:spcBef>
                <a:spcPts val="0"/>
              </a:spcBef>
              <a:spcAft>
                <a:spcPts val="0"/>
              </a:spcAft>
              <a:buClr>
                <a:schemeClr val="lt1"/>
              </a:buClr>
              <a:buSzPts val="1600"/>
              <a:buChar char="●"/>
            </a:pPr>
            <a:r>
              <a:rPr lang="en-GB" sz="1600">
                <a:solidFill>
                  <a:schemeClr val="lt1"/>
                </a:solidFill>
              </a:rPr>
              <a:t>Preprint servers</a:t>
            </a:r>
            <a:endParaRPr sz="1600">
              <a:solidFill>
                <a:schemeClr val="lt1"/>
              </a:solidFill>
            </a:endParaRPr>
          </a:p>
          <a:p>
            <a:pPr indent="-330200" lvl="0" marL="457200" rtl="0" algn="l">
              <a:lnSpc>
                <a:spcPct val="115000"/>
              </a:lnSpc>
              <a:spcBef>
                <a:spcPts val="0"/>
              </a:spcBef>
              <a:spcAft>
                <a:spcPts val="0"/>
              </a:spcAft>
              <a:buClr>
                <a:schemeClr val="lt1"/>
              </a:buClr>
              <a:buSzPts val="1600"/>
              <a:buChar char="●"/>
            </a:pPr>
            <a:r>
              <a:rPr lang="en-GB" sz="1600">
                <a:solidFill>
                  <a:schemeClr val="lt1"/>
                </a:solidFill>
              </a:rPr>
              <a:t>Docker (env)</a:t>
            </a:r>
            <a:endParaRPr sz="1600">
              <a:solidFill>
                <a:schemeClr val="lt1"/>
              </a:solidFill>
            </a:endParaRPr>
          </a:p>
          <a:p>
            <a:pPr indent="-330200" lvl="0" marL="457200" rtl="0" algn="l">
              <a:lnSpc>
                <a:spcPct val="115000"/>
              </a:lnSpc>
              <a:spcBef>
                <a:spcPts val="0"/>
              </a:spcBef>
              <a:spcAft>
                <a:spcPts val="0"/>
              </a:spcAft>
              <a:buClr>
                <a:schemeClr val="lt1"/>
              </a:buClr>
              <a:buSzPts val="1600"/>
              <a:buChar char="●"/>
            </a:pPr>
            <a:r>
              <a:rPr lang="en-GB" sz="1600">
                <a:solidFill>
                  <a:schemeClr val="lt1"/>
                </a:solidFill>
              </a:rPr>
              <a:t>ORCID (researchers)</a:t>
            </a:r>
            <a:endParaRPr sz="1600">
              <a:solidFill>
                <a:schemeClr val="lt1"/>
              </a:solidFill>
            </a:endParaRPr>
          </a:p>
          <a:p>
            <a:pPr indent="0" lvl="0" marL="0" rtl="0" algn="l">
              <a:lnSpc>
                <a:spcPct val="115000"/>
              </a:lnSpc>
              <a:spcBef>
                <a:spcPts val="0"/>
              </a:spcBef>
              <a:spcAft>
                <a:spcPts val="0"/>
              </a:spcAft>
              <a:buNone/>
            </a:pPr>
            <a:r>
              <a:t/>
            </a:r>
            <a:endParaRPr sz="1800">
              <a:solidFill>
                <a:schemeClr val="lt1"/>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932" name="Shape 1932"/>
        <p:cNvGrpSpPr/>
        <p:nvPr/>
      </p:nvGrpSpPr>
      <p:grpSpPr>
        <a:xfrm>
          <a:off x="0" y="0"/>
          <a:ext cx="0" cy="0"/>
          <a:chOff x="0" y="0"/>
          <a:chExt cx="0" cy="0"/>
        </a:xfrm>
      </p:grpSpPr>
      <p:sp>
        <p:nvSpPr>
          <p:cNvPr id="1933" name="Google Shape;1933;p272"/>
          <p:cNvSpPr txBox="1"/>
          <p:nvPr>
            <p:ph type="title"/>
          </p:nvPr>
        </p:nvSpPr>
        <p:spPr>
          <a:xfrm>
            <a:off x="203450" y="238575"/>
            <a:ext cx="8520600" cy="521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GB" sz="2600">
                <a:solidFill>
                  <a:schemeClr val="lt1"/>
                </a:solidFill>
              </a:rPr>
              <a:t>Upload to free openly accessible online repositories </a:t>
            </a:r>
            <a:endParaRPr b="0" sz="2600">
              <a:solidFill>
                <a:schemeClr val="lt1"/>
              </a:solidFill>
            </a:endParaRPr>
          </a:p>
        </p:txBody>
      </p:sp>
      <p:pic>
        <p:nvPicPr>
          <p:cNvPr id="1934" name="Google Shape;1934;p272"/>
          <p:cNvPicPr preferRelativeResize="0"/>
          <p:nvPr/>
        </p:nvPicPr>
        <p:blipFill rotWithShape="1">
          <a:blip r:embed="rId3">
            <a:alphaModFix/>
          </a:blip>
          <a:srcRect b="0" l="11047" r="11047" t="0"/>
          <a:stretch/>
        </p:blipFill>
        <p:spPr>
          <a:xfrm>
            <a:off x="387900" y="2372667"/>
            <a:ext cx="1781075" cy="914458"/>
          </a:xfrm>
          <a:prstGeom prst="rect">
            <a:avLst/>
          </a:prstGeom>
          <a:noFill/>
          <a:ln>
            <a:noFill/>
          </a:ln>
        </p:spPr>
      </p:pic>
      <p:pic>
        <p:nvPicPr>
          <p:cNvPr id="1935" name="Google Shape;1935;p272"/>
          <p:cNvPicPr preferRelativeResize="0"/>
          <p:nvPr/>
        </p:nvPicPr>
        <p:blipFill rotWithShape="1">
          <a:blip r:embed="rId4">
            <a:alphaModFix/>
          </a:blip>
          <a:srcRect b="0" l="0" r="0" t="0"/>
          <a:stretch/>
        </p:blipFill>
        <p:spPr>
          <a:xfrm>
            <a:off x="387900" y="1241700"/>
            <a:ext cx="1781076" cy="1068650"/>
          </a:xfrm>
          <a:prstGeom prst="rect">
            <a:avLst/>
          </a:prstGeom>
          <a:noFill/>
          <a:ln>
            <a:noFill/>
          </a:ln>
        </p:spPr>
      </p:pic>
      <p:pic>
        <p:nvPicPr>
          <p:cNvPr id="1936" name="Google Shape;1936;p272"/>
          <p:cNvPicPr preferRelativeResize="0"/>
          <p:nvPr/>
        </p:nvPicPr>
        <p:blipFill rotWithShape="1">
          <a:blip r:embed="rId5">
            <a:alphaModFix/>
          </a:blip>
          <a:srcRect b="0" l="0" r="0" t="0"/>
          <a:stretch/>
        </p:blipFill>
        <p:spPr>
          <a:xfrm>
            <a:off x="2281300" y="2372663"/>
            <a:ext cx="2588975" cy="983825"/>
          </a:xfrm>
          <a:prstGeom prst="rect">
            <a:avLst/>
          </a:prstGeom>
          <a:noFill/>
          <a:ln>
            <a:noFill/>
          </a:ln>
        </p:spPr>
      </p:pic>
      <p:pic>
        <p:nvPicPr>
          <p:cNvPr id="1937" name="Google Shape;1937;p272"/>
          <p:cNvPicPr preferRelativeResize="0"/>
          <p:nvPr/>
        </p:nvPicPr>
        <p:blipFill rotWithShape="1">
          <a:blip r:embed="rId6">
            <a:alphaModFix/>
          </a:blip>
          <a:srcRect b="11443" l="4790" r="8576" t="10069"/>
          <a:stretch/>
        </p:blipFill>
        <p:spPr>
          <a:xfrm>
            <a:off x="2236855" y="1241700"/>
            <a:ext cx="2812257" cy="1068650"/>
          </a:xfrm>
          <a:prstGeom prst="rect">
            <a:avLst/>
          </a:prstGeom>
          <a:noFill/>
          <a:ln>
            <a:noFill/>
          </a:ln>
        </p:spPr>
      </p:pic>
      <p:pic>
        <p:nvPicPr>
          <p:cNvPr id="1938" name="Google Shape;1938;p272"/>
          <p:cNvPicPr preferRelativeResize="0"/>
          <p:nvPr/>
        </p:nvPicPr>
        <p:blipFill rotWithShape="1">
          <a:blip r:embed="rId7">
            <a:alphaModFix/>
          </a:blip>
          <a:srcRect b="0" l="0" r="0" t="0"/>
          <a:stretch/>
        </p:blipFill>
        <p:spPr>
          <a:xfrm>
            <a:off x="6073250" y="1241700"/>
            <a:ext cx="2537625" cy="1302900"/>
          </a:xfrm>
          <a:prstGeom prst="rect">
            <a:avLst/>
          </a:prstGeom>
          <a:noFill/>
          <a:ln>
            <a:noFill/>
          </a:ln>
        </p:spPr>
      </p:pic>
      <p:sp>
        <p:nvSpPr>
          <p:cNvPr id="1939" name="Google Shape;1939;p272"/>
          <p:cNvSpPr txBox="1"/>
          <p:nvPr>
            <p:ph idx="1" type="body"/>
          </p:nvPr>
        </p:nvSpPr>
        <p:spPr>
          <a:xfrm>
            <a:off x="588300" y="3628800"/>
            <a:ext cx="4890600" cy="1617000"/>
          </a:xfrm>
          <a:prstGeom prst="rect">
            <a:avLst/>
          </a:prstGeom>
          <a:noFill/>
          <a:ln>
            <a:noFill/>
          </a:ln>
        </p:spPr>
        <p:txBody>
          <a:bodyPr anchorCtr="0" anchor="t" bIns="91425" lIns="91425" spcFirstLastPara="1" rIns="91425" wrap="square" tIns="91425">
            <a:noAutofit/>
          </a:bodyPr>
          <a:lstStyle/>
          <a:p>
            <a:pPr indent="-368300" lvl="0" marL="457200" rtl="0" algn="l">
              <a:lnSpc>
                <a:spcPct val="95000"/>
              </a:lnSpc>
              <a:spcBef>
                <a:spcPts val="0"/>
              </a:spcBef>
              <a:spcAft>
                <a:spcPts val="0"/>
              </a:spcAft>
              <a:buClr>
                <a:schemeClr val="lt1"/>
              </a:buClr>
              <a:buSzPts val="2200"/>
              <a:buChar char="–"/>
            </a:pPr>
            <a:r>
              <a:rPr lang="en-GB" sz="2200">
                <a:solidFill>
                  <a:srgbClr val="FF962E"/>
                </a:solidFill>
              </a:rPr>
              <a:t>Trustworthy</a:t>
            </a:r>
            <a:r>
              <a:rPr lang="en-GB" sz="2200">
                <a:solidFill>
                  <a:schemeClr val="dk1"/>
                </a:solidFill>
              </a:rPr>
              <a:t> </a:t>
            </a:r>
            <a:r>
              <a:rPr lang="en-GB" sz="2200">
                <a:solidFill>
                  <a:schemeClr val="lt1"/>
                </a:solidFill>
              </a:rPr>
              <a:t>digital repository (TDR)</a:t>
            </a:r>
            <a:endParaRPr sz="2200">
              <a:solidFill>
                <a:schemeClr val="lt1"/>
              </a:solidFill>
            </a:endParaRPr>
          </a:p>
          <a:p>
            <a:pPr indent="-368300" lvl="0" marL="457200" rtl="0" algn="l">
              <a:lnSpc>
                <a:spcPct val="95000"/>
              </a:lnSpc>
              <a:spcBef>
                <a:spcPts val="0"/>
              </a:spcBef>
              <a:spcAft>
                <a:spcPts val="0"/>
              </a:spcAft>
              <a:buClr>
                <a:schemeClr val="lt1"/>
              </a:buClr>
              <a:buSzPts val="2200"/>
              <a:buChar char="–"/>
            </a:pPr>
            <a:r>
              <a:rPr lang="en-GB" sz="2200">
                <a:solidFill>
                  <a:schemeClr val="lt1"/>
                </a:solidFill>
              </a:rPr>
              <a:t>Allows to generate shareable</a:t>
            </a:r>
            <a:r>
              <a:rPr lang="en-GB" sz="2200">
                <a:solidFill>
                  <a:schemeClr val="dk1"/>
                </a:solidFill>
              </a:rPr>
              <a:t> </a:t>
            </a:r>
            <a:r>
              <a:rPr lang="en-GB" sz="2200">
                <a:solidFill>
                  <a:srgbClr val="FF962E"/>
                </a:solidFill>
              </a:rPr>
              <a:t>DOI</a:t>
            </a:r>
            <a:r>
              <a:rPr lang="en-GB" sz="2200"/>
              <a:t> </a:t>
            </a:r>
            <a:r>
              <a:rPr lang="en-GB" sz="2200">
                <a:solidFill>
                  <a:schemeClr val="lt1"/>
                </a:solidFill>
              </a:rPr>
              <a:t>- </a:t>
            </a:r>
            <a:r>
              <a:rPr lang="en-GB" sz="2200">
                <a:solidFill>
                  <a:srgbClr val="FF962E"/>
                </a:solidFill>
              </a:rPr>
              <a:t>Digital Object Identifier</a:t>
            </a:r>
            <a:endParaRPr sz="2200">
              <a:latin typeface="Arial"/>
              <a:ea typeface="Arial"/>
              <a:cs typeface="Arial"/>
              <a:sym typeface="Arial"/>
            </a:endParaRPr>
          </a:p>
          <a:p>
            <a:pPr indent="-228600" lvl="0" marL="457200" rtl="0" algn="l">
              <a:lnSpc>
                <a:spcPct val="115000"/>
              </a:lnSpc>
              <a:spcBef>
                <a:spcPts val="0"/>
              </a:spcBef>
              <a:spcAft>
                <a:spcPts val="0"/>
              </a:spcAft>
              <a:buSzPts val="1946"/>
              <a:buNone/>
            </a:pPr>
            <a:r>
              <a:t/>
            </a:r>
            <a:endParaRPr sz="2200"/>
          </a:p>
        </p:txBody>
      </p:sp>
      <p:sp>
        <p:nvSpPr>
          <p:cNvPr id="1940" name="Google Shape;1940;p272"/>
          <p:cNvSpPr txBox="1"/>
          <p:nvPr>
            <p:ph idx="1" type="body"/>
          </p:nvPr>
        </p:nvSpPr>
        <p:spPr>
          <a:xfrm>
            <a:off x="5996600" y="3031600"/>
            <a:ext cx="3059400" cy="1489200"/>
          </a:xfrm>
          <a:prstGeom prst="rect">
            <a:avLst/>
          </a:prstGeom>
          <a:noFill/>
          <a:ln>
            <a:noFill/>
          </a:ln>
        </p:spPr>
        <p:txBody>
          <a:bodyPr anchorCtr="0" anchor="t" bIns="91425" lIns="91425" spcFirstLastPara="1" rIns="91425" wrap="square" tIns="91425">
            <a:noAutofit/>
          </a:bodyPr>
          <a:lstStyle/>
          <a:p>
            <a:pPr indent="-368300" lvl="0" marL="457200" rtl="0" algn="l">
              <a:lnSpc>
                <a:spcPct val="95000"/>
              </a:lnSpc>
              <a:spcBef>
                <a:spcPts val="0"/>
              </a:spcBef>
              <a:spcAft>
                <a:spcPts val="0"/>
              </a:spcAft>
              <a:buClr>
                <a:schemeClr val="lt1"/>
              </a:buClr>
              <a:buSzPts val="2200"/>
              <a:buChar char="–"/>
            </a:pPr>
            <a:r>
              <a:rPr lang="en-GB" sz="2200">
                <a:solidFill>
                  <a:srgbClr val="FF962E"/>
                </a:solidFill>
              </a:rPr>
              <a:t>Not </a:t>
            </a:r>
            <a:r>
              <a:rPr lang="en-GB" sz="2200">
                <a:solidFill>
                  <a:schemeClr val="lt1"/>
                </a:solidFill>
              </a:rPr>
              <a:t>a TDR</a:t>
            </a:r>
            <a:endParaRPr sz="1325">
              <a:solidFill>
                <a:schemeClr val="lt1"/>
              </a:solidFill>
            </a:endParaRPr>
          </a:p>
          <a:p>
            <a:pPr indent="-368300" lvl="0" marL="457200" rtl="0" algn="l">
              <a:lnSpc>
                <a:spcPct val="95000"/>
              </a:lnSpc>
              <a:spcBef>
                <a:spcPts val="0"/>
              </a:spcBef>
              <a:spcAft>
                <a:spcPts val="0"/>
              </a:spcAft>
              <a:buClr>
                <a:schemeClr val="lt1"/>
              </a:buClr>
              <a:buSzPts val="2200"/>
              <a:buChar char="–"/>
            </a:pPr>
            <a:r>
              <a:rPr lang="en-GB" sz="2200">
                <a:solidFill>
                  <a:schemeClr val="lt1"/>
                </a:solidFill>
              </a:rPr>
              <a:t>cannot ensure long-term access</a:t>
            </a:r>
            <a:endParaRPr sz="2200">
              <a:solidFill>
                <a:schemeClr val="lt1"/>
              </a:solidFill>
            </a:endParaRPr>
          </a:p>
          <a:p>
            <a:pPr indent="-228600" lvl="0" marL="457200" rtl="0" algn="l">
              <a:lnSpc>
                <a:spcPct val="95000"/>
              </a:lnSpc>
              <a:spcBef>
                <a:spcPts val="0"/>
              </a:spcBef>
              <a:spcAft>
                <a:spcPts val="0"/>
              </a:spcAft>
              <a:buSzPts val="1216"/>
              <a:buNone/>
            </a:pPr>
            <a:r>
              <a:t/>
            </a:r>
            <a:endParaRPr sz="1125">
              <a:latin typeface="Arial"/>
              <a:ea typeface="Arial"/>
              <a:cs typeface="Arial"/>
              <a:sym typeface="Arial"/>
            </a:endParaRPr>
          </a:p>
          <a:p>
            <a:pPr indent="-228600" lvl="0" marL="457200" rtl="0" algn="l">
              <a:lnSpc>
                <a:spcPct val="95000"/>
              </a:lnSpc>
              <a:spcBef>
                <a:spcPts val="0"/>
              </a:spcBef>
              <a:spcAft>
                <a:spcPts val="0"/>
              </a:spcAft>
              <a:buSzPts val="1216"/>
              <a:buNone/>
            </a:pPr>
            <a:r>
              <a:t/>
            </a:r>
            <a:endParaRPr sz="1125"/>
          </a:p>
        </p:txBody>
      </p:sp>
      <p:pic>
        <p:nvPicPr>
          <p:cNvPr id="1941" name="Google Shape;1941;p272"/>
          <p:cNvPicPr preferRelativeResize="0"/>
          <p:nvPr/>
        </p:nvPicPr>
        <p:blipFill>
          <a:blip r:embed="rId8">
            <a:alphaModFix/>
          </a:blip>
          <a:stretch>
            <a:fillRect/>
          </a:stretch>
        </p:blipFill>
        <p:spPr>
          <a:xfrm>
            <a:off x="203450" y="3832450"/>
            <a:ext cx="521100" cy="5211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5" name="Shape 1945"/>
        <p:cNvGrpSpPr/>
        <p:nvPr/>
      </p:nvGrpSpPr>
      <p:grpSpPr>
        <a:xfrm>
          <a:off x="0" y="0"/>
          <a:ext cx="0" cy="0"/>
          <a:chOff x="0" y="0"/>
          <a:chExt cx="0" cy="0"/>
        </a:xfrm>
      </p:grpSpPr>
      <p:pic>
        <p:nvPicPr>
          <p:cNvPr id="1946" name="Google Shape;1946;p273"/>
          <p:cNvPicPr preferRelativeResize="0"/>
          <p:nvPr/>
        </p:nvPicPr>
        <p:blipFill>
          <a:blip r:embed="rId3">
            <a:alphaModFix/>
          </a:blip>
          <a:stretch>
            <a:fillRect/>
          </a:stretch>
        </p:blipFill>
        <p:spPr>
          <a:xfrm>
            <a:off x="431800" y="132274"/>
            <a:ext cx="1351175" cy="1610000"/>
          </a:xfrm>
          <a:prstGeom prst="rect">
            <a:avLst/>
          </a:prstGeom>
          <a:noFill/>
          <a:ln>
            <a:noFill/>
          </a:ln>
        </p:spPr>
      </p:pic>
      <p:pic>
        <p:nvPicPr>
          <p:cNvPr id="1947" name="Google Shape;1947;p273"/>
          <p:cNvPicPr preferRelativeResize="0"/>
          <p:nvPr/>
        </p:nvPicPr>
        <p:blipFill>
          <a:blip r:embed="rId4">
            <a:alphaModFix/>
          </a:blip>
          <a:stretch>
            <a:fillRect/>
          </a:stretch>
        </p:blipFill>
        <p:spPr>
          <a:xfrm>
            <a:off x="1956032" y="468675"/>
            <a:ext cx="7048742" cy="747325"/>
          </a:xfrm>
          <a:prstGeom prst="rect">
            <a:avLst/>
          </a:prstGeom>
          <a:noFill/>
          <a:ln>
            <a:noFill/>
          </a:ln>
        </p:spPr>
      </p:pic>
      <p:pic>
        <p:nvPicPr>
          <p:cNvPr id="1948" name="Google Shape;1948;p273"/>
          <p:cNvPicPr preferRelativeResize="0"/>
          <p:nvPr/>
        </p:nvPicPr>
        <p:blipFill>
          <a:blip r:embed="rId5">
            <a:alphaModFix/>
          </a:blip>
          <a:stretch>
            <a:fillRect/>
          </a:stretch>
        </p:blipFill>
        <p:spPr>
          <a:xfrm>
            <a:off x="431800" y="2114225"/>
            <a:ext cx="2575425" cy="1105726"/>
          </a:xfrm>
          <a:prstGeom prst="rect">
            <a:avLst/>
          </a:prstGeom>
          <a:noFill/>
          <a:ln>
            <a:noFill/>
          </a:ln>
        </p:spPr>
      </p:pic>
      <p:pic>
        <p:nvPicPr>
          <p:cNvPr id="1949" name="Google Shape;1949;p273"/>
          <p:cNvPicPr preferRelativeResize="0"/>
          <p:nvPr/>
        </p:nvPicPr>
        <p:blipFill>
          <a:blip r:embed="rId6">
            <a:alphaModFix/>
          </a:blip>
          <a:stretch>
            <a:fillRect/>
          </a:stretch>
        </p:blipFill>
        <p:spPr>
          <a:xfrm>
            <a:off x="3144452" y="2114225"/>
            <a:ext cx="2855093" cy="1105724"/>
          </a:xfrm>
          <a:prstGeom prst="rect">
            <a:avLst/>
          </a:prstGeom>
          <a:noFill/>
          <a:ln>
            <a:noFill/>
          </a:ln>
        </p:spPr>
      </p:pic>
      <p:pic>
        <p:nvPicPr>
          <p:cNvPr id="1950" name="Google Shape;1950;p273"/>
          <p:cNvPicPr preferRelativeResize="0"/>
          <p:nvPr/>
        </p:nvPicPr>
        <p:blipFill rotWithShape="1">
          <a:blip r:embed="rId7">
            <a:alphaModFix/>
          </a:blip>
          <a:srcRect b="0" l="0" r="33488" t="0"/>
          <a:stretch/>
        </p:blipFill>
        <p:spPr>
          <a:xfrm>
            <a:off x="6136775" y="2114225"/>
            <a:ext cx="1580487" cy="1105725"/>
          </a:xfrm>
          <a:prstGeom prst="rect">
            <a:avLst/>
          </a:prstGeom>
          <a:noFill/>
          <a:ln>
            <a:noFill/>
          </a:ln>
        </p:spPr>
      </p:pic>
      <p:pic>
        <p:nvPicPr>
          <p:cNvPr id="1951" name="Google Shape;1951;p273"/>
          <p:cNvPicPr preferRelativeResize="0"/>
          <p:nvPr/>
        </p:nvPicPr>
        <p:blipFill rotWithShape="1">
          <a:blip r:embed="rId8">
            <a:alphaModFix/>
          </a:blip>
          <a:srcRect b="0" l="3542" r="45855" t="0"/>
          <a:stretch/>
        </p:blipFill>
        <p:spPr>
          <a:xfrm>
            <a:off x="7831840" y="2119325"/>
            <a:ext cx="1172935" cy="1105725"/>
          </a:xfrm>
          <a:prstGeom prst="rect">
            <a:avLst/>
          </a:prstGeom>
          <a:noFill/>
          <a:ln>
            <a:noFill/>
          </a:ln>
        </p:spPr>
      </p:pic>
      <p:sp>
        <p:nvSpPr>
          <p:cNvPr id="1952" name="Google Shape;1952;p273"/>
          <p:cNvSpPr txBox="1"/>
          <p:nvPr/>
        </p:nvSpPr>
        <p:spPr>
          <a:xfrm rot="-5400000">
            <a:off x="-206550" y="642238"/>
            <a:ext cx="81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Zenodo</a:t>
            </a:r>
            <a:endParaRPr>
              <a:solidFill>
                <a:schemeClr val="lt1"/>
              </a:solidFill>
            </a:endParaRPr>
          </a:p>
        </p:txBody>
      </p:sp>
      <p:sp>
        <p:nvSpPr>
          <p:cNvPr id="1953" name="Google Shape;1953;p273"/>
          <p:cNvSpPr txBox="1"/>
          <p:nvPr/>
        </p:nvSpPr>
        <p:spPr>
          <a:xfrm rot="-5400000">
            <a:off x="-206550" y="2466975"/>
            <a:ext cx="81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GitHub</a:t>
            </a:r>
            <a:endParaRPr>
              <a:solidFill>
                <a:schemeClr val="lt1"/>
              </a:solidFill>
            </a:endParaRPr>
          </a:p>
        </p:txBody>
      </p:sp>
      <p:sp>
        <p:nvSpPr>
          <p:cNvPr id="1954" name="Google Shape;1954;p273"/>
          <p:cNvSpPr txBox="1"/>
          <p:nvPr/>
        </p:nvSpPr>
        <p:spPr>
          <a:xfrm rot="-5400000">
            <a:off x="-174950" y="4125588"/>
            <a:ext cx="81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Zenodo</a:t>
            </a:r>
            <a:endParaRPr>
              <a:solidFill>
                <a:schemeClr val="lt1"/>
              </a:solidFill>
            </a:endParaRPr>
          </a:p>
        </p:txBody>
      </p:sp>
      <p:pic>
        <p:nvPicPr>
          <p:cNvPr id="1955" name="Google Shape;1955;p273"/>
          <p:cNvPicPr preferRelativeResize="0"/>
          <p:nvPr/>
        </p:nvPicPr>
        <p:blipFill>
          <a:blip r:embed="rId9">
            <a:alphaModFix/>
          </a:blip>
          <a:stretch>
            <a:fillRect/>
          </a:stretch>
        </p:blipFill>
        <p:spPr>
          <a:xfrm>
            <a:off x="431800" y="3968350"/>
            <a:ext cx="3373105" cy="813300"/>
          </a:xfrm>
          <a:prstGeom prst="rect">
            <a:avLst/>
          </a:prstGeom>
          <a:noFill/>
          <a:ln>
            <a:noFill/>
          </a:ln>
        </p:spPr>
      </p:pic>
      <p:pic>
        <p:nvPicPr>
          <p:cNvPr id="1956" name="Google Shape;1956;p273"/>
          <p:cNvPicPr preferRelativeResize="0"/>
          <p:nvPr/>
        </p:nvPicPr>
        <p:blipFill>
          <a:blip r:embed="rId10">
            <a:alphaModFix/>
          </a:blip>
          <a:stretch>
            <a:fillRect/>
          </a:stretch>
        </p:blipFill>
        <p:spPr>
          <a:xfrm>
            <a:off x="3891521" y="3968350"/>
            <a:ext cx="2915590" cy="813300"/>
          </a:xfrm>
          <a:prstGeom prst="rect">
            <a:avLst/>
          </a:prstGeom>
          <a:noFill/>
          <a:ln>
            <a:noFill/>
          </a:ln>
        </p:spPr>
      </p:pic>
      <p:pic>
        <p:nvPicPr>
          <p:cNvPr id="1957" name="Google Shape;1957;p273"/>
          <p:cNvPicPr preferRelativeResize="0"/>
          <p:nvPr/>
        </p:nvPicPr>
        <p:blipFill>
          <a:blip r:embed="rId11">
            <a:alphaModFix/>
          </a:blip>
          <a:stretch>
            <a:fillRect/>
          </a:stretch>
        </p:blipFill>
        <p:spPr>
          <a:xfrm>
            <a:off x="6893725" y="3684888"/>
            <a:ext cx="1435668" cy="1105725"/>
          </a:xfrm>
          <a:prstGeom prst="rect">
            <a:avLst/>
          </a:prstGeom>
          <a:noFill/>
          <a:ln>
            <a:noFill/>
          </a:ln>
        </p:spPr>
      </p:pic>
      <p:sp>
        <p:nvSpPr>
          <p:cNvPr id="1958" name="Google Shape;1958;p273"/>
          <p:cNvSpPr txBox="1"/>
          <p:nvPr/>
        </p:nvSpPr>
        <p:spPr>
          <a:xfrm rot="-5400000">
            <a:off x="8023400" y="3949732"/>
            <a:ext cx="128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rgbClr val="2D9586"/>
                </a:solidFill>
              </a:rPr>
              <a:t>Citable DOI</a:t>
            </a:r>
            <a:endParaRPr>
              <a:solidFill>
                <a:srgbClr val="2D9586"/>
              </a:solidFill>
            </a:endParaRPr>
          </a:p>
        </p:txBody>
      </p:sp>
      <p:sp>
        <p:nvSpPr>
          <p:cNvPr id="1959" name="Google Shape;1959;p27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u="sng">
                <a:solidFill>
                  <a:schemeClr val="lt1"/>
                </a:solidFill>
                <a:hlinkClick r:id="rId12">
                  <a:extLst>
                    <a:ext uri="{A12FA001-AC4F-418D-AE19-62706E023703}">
                      <ahyp:hlinkClr val="tx"/>
                    </a:ext>
                  </a:extLst>
                </a:hlinkClick>
              </a:rPr>
              <a:t>https://guides.github.com/activities/citable-code/</a:t>
            </a:r>
            <a:r>
              <a:rPr lang="en-GB" sz="1200">
                <a:solidFill>
                  <a:schemeClr val="lt1"/>
                </a:solidFill>
              </a:rPr>
              <a:t>, @turingway, CC-BY 4.0, The Turing Way, DOI: </a:t>
            </a:r>
            <a:r>
              <a:rPr lang="en-GB" sz="1200">
                <a:solidFill>
                  <a:schemeClr val="lt1"/>
                </a:solidFill>
              </a:rPr>
              <a:t>10.5281/zenodo.7684733</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64" name="Shape 1964"/>
        <p:cNvGrpSpPr/>
        <p:nvPr/>
      </p:nvGrpSpPr>
      <p:grpSpPr>
        <a:xfrm>
          <a:off x="0" y="0"/>
          <a:ext cx="0" cy="0"/>
          <a:chOff x="0" y="0"/>
          <a:chExt cx="0" cy="0"/>
        </a:xfrm>
      </p:grpSpPr>
      <p:sp>
        <p:nvSpPr>
          <p:cNvPr id="1965" name="Google Shape;1965;p274"/>
          <p:cNvSpPr txBox="1"/>
          <p:nvPr>
            <p:ph idx="1" type="body"/>
          </p:nvPr>
        </p:nvSpPr>
        <p:spPr>
          <a:xfrm>
            <a:off x="431800" y="1272724"/>
            <a:ext cx="3325800" cy="27750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Clr>
                <a:schemeClr val="lt1"/>
              </a:buClr>
              <a:buSzPts val="3200"/>
              <a:buNone/>
            </a:pPr>
            <a:r>
              <a:rPr lang="en-GB" sz="2200"/>
              <a:t>All these aspects enhance collaboration in your project!</a:t>
            </a:r>
            <a:endParaRPr sz="2200"/>
          </a:p>
          <a:p>
            <a:pPr indent="0" lvl="0" marL="0" rtl="0" algn="l">
              <a:lnSpc>
                <a:spcPct val="115000"/>
              </a:lnSpc>
              <a:spcBef>
                <a:spcPts val="800"/>
              </a:spcBef>
              <a:spcAft>
                <a:spcPts val="0"/>
              </a:spcAft>
              <a:buClr>
                <a:schemeClr val="lt1"/>
              </a:buClr>
              <a:buSzPts val="3200"/>
              <a:buNone/>
            </a:pPr>
            <a:r>
              <a:t/>
            </a:r>
            <a:endParaRPr sz="2200"/>
          </a:p>
          <a:p>
            <a:pPr indent="0" lvl="0" marL="0" rtl="0" algn="l">
              <a:lnSpc>
                <a:spcPct val="115000"/>
              </a:lnSpc>
              <a:spcBef>
                <a:spcPts val="800"/>
              </a:spcBef>
              <a:spcAft>
                <a:spcPts val="800"/>
              </a:spcAft>
              <a:buClr>
                <a:schemeClr val="lt1"/>
              </a:buClr>
              <a:buSzPts val="3200"/>
              <a:buNone/>
            </a:pPr>
            <a:r>
              <a:rPr lang="en-GB" sz="2200"/>
              <a:t>How to make your code easy to test?</a:t>
            </a:r>
            <a:endParaRPr sz="2200"/>
          </a:p>
        </p:txBody>
      </p:sp>
      <p:pic>
        <p:nvPicPr>
          <p:cNvPr id="1966" name="Google Shape;1966;p274"/>
          <p:cNvPicPr preferRelativeResize="0"/>
          <p:nvPr/>
        </p:nvPicPr>
        <p:blipFill rotWithShape="1">
          <a:blip r:embed="rId3">
            <a:alphaModFix/>
          </a:blip>
          <a:srcRect b="0" l="0" r="0" t="0"/>
          <a:stretch/>
        </p:blipFill>
        <p:spPr>
          <a:xfrm>
            <a:off x="3847358" y="802466"/>
            <a:ext cx="5006615" cy="3447628"/>
          </a:xfrm>
          <a:prstGeom prst="rect">
            <a:avLst/>
          </a:prstGeom>
          <a:noFill/>
          <a:ln>
            <a:noFill/>
          </a:ln>
        </p:spPr>
      </p:pic>
      <p:sp>
        <p:nvSpPr>
          <p:cNvPr id="1967" name="Google Shape;1967;p274"/>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@malvikasharan, @turingway, CC-BY 4.0, The Turing Way, DOI: </a:t>
            </a:r>
            <a:r>
              <a:rPr lang="en-GB" sz="1200">
                <a:solidFill>
                  <a:schemeClr val="lt1"/>
                </a:solidFill>
              </a:rPr>
              <a:t>10.5281/zenodo.7684733</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1972" name="Shape 1972"/>
        <p:cNvGrpSpPr/>
        <p:nvPr/>
      </p:nvGrpSpPr>
      <p:grpSpPr>
        <a:xfrm>
          <a:off x="0" y="0"/>
          <a:ext cx="0" cy="0"/>
          <a:chOff x="0" y="0"/>
          <a:chExt cx="0" cy="0"/>
        </a:xfrm>
      </p:grpSpPr>
      <p:sp>
        <p:nvSpPr>
          <p:cNvPr id="1973" name="Google Shape;1973;p275"/>
          <p:cNvSpPr txBox="1"/>
          <p:nvPr/>
        </p:nvSpPr>
        <p:spPr>
          <a:xfrm>
            <a:off x="267588" y="1530772"/>
            <a:ext cx="8132400" cy="2414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lt1"/>
              </a:buClr>
              <a:buSzPts val="3200"/>
              <a:buFont typeface="Arial"/>
              <a:buNone/>
            </a:pPr>
            <a:r>
              <a:rPr lang="en-GB" sz="2800">
                <a:solidFill>
                  <a:schemeClr val="lt1"/>
                </a:solidFill>
              </a:rPr>
              <a:t>R</a:t>
            </a:r>
            <a:r>
              <a:rPr lang="en-GB" sz="2800" u="none" cap="none" strike="noStrike">
                <a:solidFill>
                  <a:schemeClr val="lt1"/>
                </a:solidFill>
              </a:rPr>
              <a:t>eproducible computational environment</a:t>
            </a:r>
            <a:endParaRPr sz="2800">
              <a:solidFill>
                <a:schemeClr val="lt1"/>
              </a:solidFill>
            </a:endParaRPr>
          </a:p>
        </p:txBody>
      </p:sp>
      <p:sp>
        <p:nvSpPr>
          <p:cNvPr id="1974" name="Google Shape;1974;p275"/>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sz="1200">
              <a:solidFill>
                <a:schemeClr val="lt1"/>
              </a:solidFill>
              <a:latin typeface="Century Gothic"/>
              <a:ea typeface="Century Gothic"/>
              <a:cs typeface="Century Gothic"/>
              <a:sym typeface="Century Gothic"/>
            </a:endParaRPr>
          </a:p>
        </p:txBody>
      </p:sp>
      <p:cxnSp>
        <p:nvCxnSpPr>
          <p:cNvPr id="1975" name="Google Shape;1975;p275"/>
          <p:cNvCxnSpPr/>
          <p:nvPr/>
        </p:nvCxnSpPr>
        <p:spPr>
          <a:xfrm>
            <a:off x="0" y="1530772"/>
            <a:ext cx="3096000" cy="0"/>
          </a:xfrm>
          <a:prstGeom prst="straightConnector1">
            <a:avLst/>
          </a:prstGeom>
          <a:noFill/>
          <a:ln cap="flat" cmpd="sng" w="19050">
            <a:solidFill>
              <a:schemeClr val="lt1"/>
            </a:solidFill>
            <a:prstDash val="solid"/>
            <a:miter lim="800000"/>
            <a:headEnd len="sm" w="sm" type="none"/>
            <a:tailEnd len="sm" w="sm" type="none"/>
          </a:ln>
        </p:spPr>
      </p:cxn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0" name="Shape 1980"/>
        <p:cNvGrpSpPr/>
        <p:nvPr/>
      </p:nvGrpSpPr>
      <p:grpSpPr>
        <a:xfrm>
          <a:off x="0" y="0"/>
          <a:ext cx="0" cy="0"/>
          <a:chOff x="0" y="0"/>
          <a:chExt cx="0" cy="0"/>
        </a:xfrm>
      </p:grpSpPr>
      <p:sp>
        <p:nvSpPr>
          <p:cNvPr id="1981" name="Google Shape;1981;p276"/>
          <p:cNvSpPr txBox="1"/>
          <p:nvPr/>
        </p:nvSpPr>
        <p:spPr>
          <a:xfrm>
            <a:off x="714155" y="1410295"/>
            <a:ext cx="2943300" cy="23229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chemeClr val="lt1"/>
              </a:buClr>
              <a:buSzPts val="2000"/>
              <a:buFont typeface="Arial"/>
              <a:buNone/>
            </a:pPr>
            <a:r>
              <a:rPr i="0" lang="en-GB" sz="2200" u="none" cap="none" strike="noStrike">
                <a:solidFill>
                  <a:schemeClr val="lt1"/>
                </a:solidFill>
              </a:rPr>
              <a:t>same analysis steps on the same dataset produces same answer</a:t>
            </a:r>
            <a:endParaRPr i="0" sz="2200" u="none" cap="none" strike="noStrike">
              <a:solidFill>
                <a:schemeClr val="lt1"/>
              </a:solidFill>
            </a:endParaRPr>
          </a:p>
          <a:p>
            <a:pPr indent="0" lvl="0" marL="0" marR="0" rtl="0" algn="l">
              <a:lnSpc>
                <a:spcPct val="150000"/>
              </a:lnSpc>
              <a:spcBef>
                <a:spcPts val="800"/>
              </a:spcBef>
              <a:spcAft>
                <a:spcPts val="0"/>
              </a:spcAft>
              <a:buClr>
                <a:schemeClr val="lt1"/>
              </a:buClr>
              <a:buSzPts val="2000"/>
              <a:buFont typeface="Arial"/>
              <a:buNone/>
            </a:pPr>
            <a:r>
              <a:t/>
            </a:r>
            <a:endParaRPr i="0" sz="2200" u="none" cap="none" strike="noStrike">
              <a:solidFill>
                <a:schemeClr val="accent3"/>
              </a:solidFill>
            </a:endParaRPr>
          </a:p>
          <a:p>
            <a:pPr indent="0" lvl="0" marL="0" marR="0" rtl="0" algn="l">
              <a:lnSpc>
                <a:spcPct val="150000"/>
              </a:lnSpc>
              <a:spcBef>
                <a:spcPts val="800"/>
              </a:spcBef>
              <a:spcAft>
                <a:spcPts val="0"/>
              </a:spcAft>
              <a:buClr>
                <a:schemeClr val="lt1"/>
              </a:buClr>
              <a:buSzPts val="2000"/>
              <a:buFont typeface="Arial"/>
              <a:buNone/>
            </a:pPr>
            <a:r>
              <a:t/>
            </a:r>
            <a:endParaRPr i="0" sz="2200" u="none" cap="none" strike="noStrike">
              <a:solidFill>
                <a:schemeClr val="lt1"/>
              </a:solidFill>
            </a:endParaRPr>
          </a:p>
        </p:txBody>
      </p:sp>
      <p:sp>
        <p:nvSpPr>
          <p:cNvPr id="1982" name="Google Shape;1982;p276"/>
          <p:cNvSpPr/>
          <p:nvPr/>
        </p:nvSpPr>
        <p:spPr>
          <a:xfrm>
            <a:off x="5326625" y="2690038"/>
            <a:ext cx="1531500" cy="411300"/>
          </a:xfrm>
          <a:prstGeom prst="bracketPair">
            <a:avLst/>
          </a:prstGeom>
          <a:noFill/>
          <a:ln cap="flat" cmpd="sng" w="38100">
            <a:solidFill>
              <a:srgbClr val="D40658"/>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3FDE5"/>
              </a:solidFill>
              <a:latin typeface="Century Gothic"/>
              <a:ea typeface="Century Gothic"/>
              <a:cs typeface="Century Gothic"/>
              <a:sym typeface="Century Gothic"/>
            </a:endParaRPr>
          </a:p>
        </p:txBody>
      </p:sp>
      <p:sp>
        <p:nvSpPr>
          <p:cNvPr id="1983" name="Google Shape;1983;p276"/>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i="0" lang="en-GB" sz="1200" u="sng" cap="none" strike="noStrike">
                <a:solidFill>
                  <a:schemeClr val="lt1"/>
                </a:solidFill>
                <a:hlinkClick r:id="rId3">
                  <a:extLst>
                    <a:ext uri="{A12FA001-AC4F-418D-AE19-62706E023703}">
                      <ahyp:hlinkClr val="tx"/>
                    </a:ext>
                  </a:extLst>
                </a:hlinkClick>
              </a:rPr>
              <a:t>https://the-turing-way.netlify.app/reproducible-research/overview/overview-definitions.html</a:t>
            </a:r>
            <a:endParaRPr i="0" sz="1200" u="none" cap="none" strike="noStrike">
              <a:solidFill>
                <a:schemeClr val="lt1"/>
              </a:solidFill>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sz="1200">
              <a:solidFill>
                <a:schemeClr val="lt1"/>
              </a:solidFill>
            </a:endParaRPr>
          </a:p>
        </p:txBody>
      </p:sp>
      <p:sp>
        <p:nvSpPr>
          <p:cNvPr id="1984" name="Google Shape;1984;p276"/>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lang="en-GB" sz="2800">
                <a:solidFill>
                  <a:schemeClr val="lt1"/>
                </a:solidFill>
              </a:rPr>
              <a:t>R</a:t>
            </a:r>
            <a:r>
              <a:rPr i="0" lang="en-GB" sz="2800" u="none" cap="none" strike="noStrike">
                <a:solidFill>
                  <a:schemeClr val="lt1"/>
                </a:solidFill>
              </a:rPr>
              <a:t>eproducible research</a:t>
            </a:r>
            <a:endParaRPr sz="2800"/>
          </a:p>
        </p:txBody>
      </p:sp>
      <p:pic>
        <p:nvPicPr>
          <p:cNvPr id="1985" name="Google Shape;1985;p276"/>
          <p:cNvPicPr preferRelativeResize="0"/>
          <p:nvPr/>
        </p:nvPicPr>
        <p:blipFill>
          <a:blip r:embed="rId4">
            <a:alphaModFix/>
          </a:blip>
          <a:stretch>
            <a:fillRect/>
          </a:stretch>
        </p:blipFill>
        <p:spPr>
          <a:xfrm>
            <a:off x="3789075" y="1071575"/>
            <a:ext cx="5354925" cy="3332675"/>
          </a:xfrm>
          <a:prstGeom prst="rect">
            <a:avLst/>
          </a:prstGeom>
          <a:noFill/>
          <a:ln>
            <a:noFill/>
          </a:ln>
        </p:spPr>
      </p:pic>
      <p:sp>
        <p:nvSpPr>
          <p:cNvPr id="1986" name="Google Shape;1986;p276"/>
          <p:cNvSpPr/>
          <p:nvPr/>
        </p:nvSpPr>
        <p:spPr>
          <a:xfrm>
            <a:off x="5051650" y="2657575"/>
            <a:ext cx="1959300" cy="411300"/>
          </a:xfrm>
          <a:prstGeom prst="bracketPair">
            <a:avLst/>
          </a:prstGeom>
          <a:noFill/>
          <a:ln cap="flat" cmpd="sng" w="38100">
            <a:solidFill>
              <a:srgbClr val="D40658"/>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C3FDE5"/>
              </a:solidFill>
              <a:latin typeface="Century Gothic"/>
              <a:ea typeface="Century Gothic"/>
              <a:cs typeface="Century Gothic"/>
              <a:sym typeface="Century Gothic"/>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1" name="Shape 1991"/>
        <p:cNvGrpSpPr/>
        <p:nvPr/>
      </p:nvGrpSpPr>
      <p:grpSpPr>
        <a:xfrm>
          <a:off x="0" y="0"/>
          <a:ext cx="0" cy="0"/>
          <a:chOff x="0" y="0"/>
          <a:chExt cx="0" cy="0"/>
        </a:xfrm>
      </p:grpSpPr>
      <p:sp>
        <p:nvSpPr>
          <p:cNvPr id="1992" name="Google Shape;1992;p277"/>
          <p:cNvSpPr txBox="1"/>
          <p:nvPr/>
        </p:nvSpPr>
        <p:spPr>
          <a:xfrm>
            <a:off x="514762" y="614156"/>
            <a:ext cx="8114400" cy="34794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chemeClr val="lt1"/>
              </a:buClr>
              <a:buSzPts val="2000"/>
              <a:buFont typeface="Arial"/>
              <a:buNone/>
            </a:pPr>
            <a:r>
              <a:rPr i="1" lang="en-GB" sz="2400" u="none" cap="none" strike="noStrike">
                <a:solidFill>
                  <a:schemeClr val="lt1"/>
                </a:solidFill>
              </a:rPr>
              <a:t>“An article about computational science in a scientific publication is not the scholarship itself, it is merely advertising of the scholarship. The actual scholarship is the </a:t>
            </a:r>
            <a:r>
              <a:rPr b="1" i="1" lang="en-GB" sz="2400" u="none" cap="none" strike="noStrike">
                <a:solidFill>
                  <a:schemeClr val="lt1"/>
                </a:solidFill>
              </a:rPr>
              <a:t>complete software development environment </a:t>
            </a:r>
            <a:r>
              <a:rPr i="1" lang="en-GB" sz="2400" u="none" cap="none" strike="noStrike">
                <a:solidFill>
                  <a:schemeClr val="lt1"/>
                </a:solidFill>
              </a:rPr>
              <a:t>and the complete set of instructions which generated the figures.”</a:t>
            </a:r>
            <a:endParaRPr sz="1800"/>
          </a:p>
          <a:p>
            <a:pPr indent="0" lvl="0" marL="0" marR="0" rtl="0" algn="l">
              <a:lnSpc>
                <a:spcPct val="150000"/>
              </a:lnSpc>
              <a:spcBef>
                <a:spcPts val="0"/>
              </a:spcBef>
              <a:spcAft>
                <a:spcPts val="0"/>
              </a:spcAft>
              <a:buClr>
                <a:schemeClr val="lt1"/>
              </a:buClr>
              <a:buSzPts val="2000"/>
              <a:buFont typeface="Arial"/>
              <a:buNone/>
            </a:pPr>
            <a:br>
              <a:rPr i="0" lang="en-GB" sz="1200" u="none" cap="none" strike="noStrike">
                <a:solidFill>
                  <a:schemeClr val="lt1"/>
                </a:solidFill>
              </a:rPr>
            </a:br>
            <a:r>
              <a:rPr i="1" lang="en-GB" sz="1600" u="none" cap="none" strike="noStrike">
                <a:solidFill>
                  <a:schemeClr val="lt1"/>
                </a:solidFill>
              </a:rPr>
              <a:t>— Buckheit and Donoho (paraphrasing John Claerbout)</a:t>
            </a:r>
            <a:endParaRPr/>
          </a:p>
          <a:p>
            <a:pPr indent="0" lvl="0" marL="0" marR="0" rtl="0" algn="l">
              <a:lnSpc>
                <a:spcPct val="150000"/>
              </a:lnSpc>
              <a:spcBef>
                <a:spcPts val="0"/>
              </a:spcBef>
              <a:spcAft>
                <a:spcPts val="0"/>
              </a:spcAft>
              <a:buClr>
                <a:schemeClr val="lt1"/>
              </a:buClr>
              <a:buSzPts val="2000"/>
              <a:buFont typeface="Arial"/>
              <a:buNone/>
            </a:pPr>
            <a:r>
              <a:rPr i="1" lang="en-GB" sz="1600" u="none" cap="none" strike="noStrike">
                <a:solidFill>
                  <a:schemeClr val="lt1"/>
                </a:solidFill>
              </a:rPr>
              <a:t>	WaveLab and Reproducible Research, 1995</a:t>
            </a:r>
            <a:endParaRPr i="0" sz="1200" u="none" cap="none" strike="noStrike">
              <a:solidFill>
                <a:schemeClr val="lt1"/>
              </a:solidFill>
            </a:endParaRPr>
          </a:p>
        </p:txBody>
      </p:sp>
      <p:sp>
        <p:nvSpPr>
          <p:cNvPr id="1993" name="Google Shape;1993;p277"/>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i="0" lang="en-GB" sz="1200" u="none" cap="none" strike="noStrike">
                <a:solidFill>
                  <a:schemeClr val="lt1"/>
                </a:solidFill>
              </a:rPr>
              <a:t>(slide courtesy of Chris Holdgraf and the Jupyter Team)</a:t>
            </a:r>
            <a:endParaRPr i="0" sz="1200" u="none" cap="none" strike="noStrike">
              <a:solidFill>
                <a:schemeClr val="lt1"/>
              </a:solidFill>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i="0" sz="1200" u="none" cap="none" strike="noStrike">
              <a:solidFill>
                <a:schemeClr val="lt1"/>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1998" name="Shape 1998"/>
        <p:cNvGrpSpPr/>
        <p:nvPr/>
      </p:nvGrpSpPr>
      <p:grpSpPr>
        <a:xfrm>
          <a:off x="0" y="0"/>
          <a:ext cx="0" cy="0"/>
          <a:chOff x="0" y="0"/>
          <a:chExt cx="0" cy="0"/>
        </a:xfrm>
      </p:grpSpPr>
      <p:sp>
        <p:nvSpPr>
          <p:cNvPr id="1999" name="Google Shape;1999;p278"/>
          <p:cNvSpPr txBox="1"/>
          <p:nvPr>
            <p:ph idx="1" type="body"/>
          </p:nvPr>
        </p:nvSpPr>
        <p:spPr>
          <a:xfrm>
            <a:off x="431799" y="824591"/>
            <a:ext cx="3921000" cy="975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Take home message</a:t>
            </a:r>
            <a:endParaRPr/>
          </a:p>
        </p:txBody>
      </p:sp>
      <p:sp>
        <p:nvSpPr>
          <p:cNvPr id="2000" name="Google Shape;2000;p278"/>
          <p:cNvSpPr txBox="1"/>
          <p:nvPr>
            <p:ph idx="3" type="body"/>
          </p:nvPr>
        </p:nvSpPr>
        <p:spPr>
          <a:xfrm>
            <a:off x="650876" y="1983834"/>
            <a:ext cx="3921000" cy="1175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sz="2600"/>
              <a:t>sharing your code and data isn’t enough</a:t>
            </a:r>
            <a:endParaRPr sz="2600"/>
          </a:p>
        </p:txBody>
      </p:sp>
      <p:pic>
        <p:nvPicPr>
          <p:cNvPr id="2001" name="Google Shape;2001;p278"/>
          <p:cNvPicPr preferRelativeResize="0"/>
          <p:nvPr>
            <p:ph idx="2" type="pic"/>
          </p:nvPr>
        </p:nvPicPr>
        <p:blipFill rotWithShape="1">
          <a:blip r:embed="rId3">
            <a:alphaModFix/>
          </a:blip>
          <a:srcRect b="2079" l="0" r="0" t="2070"/>
          <a:stretch/>
        </p:blipFill>
        <p:spPr>
          <a:xfrm>
            <a:off x="5251450" y="702659"/>
            <a:ext cx="3892500" cy="3451800"/>
          </a:xfrm>
          <a:prstGeom prst="rect">
            <a:avLst/>
          </a:prstGeom>
          <a:noFill/>
          <a:ln>
            <a:noFill/>
          </a:ln>
        </p:spPr>
      </p:pic>
      <p:sp>
        <p:nvSpPr>
          <p:cNvPr id="2002" name="Google Shape;2002;p278"/>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7" name="Shape 2007"/>
        <p:cNvGrpSpPr/>
        <p:nvPr/>
      </p:nvGrpSpPr>
      <p:grpSpPr>
        <a:xfrm>
          <a:off x="0" y="0"/>
          <a:ext cx="0" cy="0"/>
          <a:chOff x="0" y="0"/>
          <a:chExt cx="0" cy="0"/>
        </a:xfrm>
      </p:grpSpPr>
      <p:sp>
        <p:nvSpPr>
          <p:cNvPr id="2008" name="Google Shape;2008;p279"/>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1" i="0" lang="en-GB" sz="1200" u="none" cap="none" strike="noStrike">
                <a:solidFill>
                  <a:schemeClr val="lt1"/>
                </a:solidFill>
                <a:latin typeface="Century Gothic"/>
                <a:ea typeface="Century Gothic"/>
                <a:cs typeface="Century Gothic"/>
                <a:sym typeface="Century Gothic"/>
              </a:rPr>
              <a:t>Peng, 2011, doi: 10.1126/science.1213847</a:t>
            </a:r>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chemeClr val="lt1"/>
              </a:solidFill>
              <a:latin typeface="Century Gothic"/>
              <a:ea typeface="Century Gothic"/>
              <a:cs typeface="Century Gothic"/>
              <a:sym typeface="Century Gothic"/>
            </a:endParaRPr>
          </a:p>
        </p:txBody>
      </p:sp>
      <p:sp>
        <p:nvSpPr>
          <p:cNvPr id="2009" name="Google Shape;2009;p279"/>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ctr">
              <a:lnSpc>
                <a:spcPct val="100000"/>
              </a:lnSpc>
              <a:spcBef>
                <a:spcPts val="0"/>
              </a:spcBef>
              <a:spcAft>
                <a:spcPts val="0"/>
              </a:spcAft>
              <a:buClr>
                <a:schemeClr val="lt1"/>
              </a:buClr>
              <a:buSzPts val="2800"/>
              <a:buFont typeface="Arial"/>
              <a:buNone/>
            </a:pPr>
            <a:r>
              <a:rPr lang="en-GB" sz="2800">
                <a:solidFill>
                  <a:schemeClr val="lt1"/>
                </a:solidFill>
              </a:rPr>
              <a:t>Y</a:t>
            </a:r>
            <a:r>
              <a:rPr i="0" lang="en-GB" sz="2800" u="none" cap="none" strike="noStrike">
                <a:solidFill>
                  <a:schemeClr val="lt1"/>
                </a:solidFill>
              </a:rPr>
              <a:t>ou need the computational environment too</a:t>
            </a:r>
            <a:endParaRPr sz="2800"/>
          </a:p>
        </p:txBody>
      </p:sp>
      <p:pic>
        <p:nvPicPr>
          <p:cNvPr descr="A screenshot of a cell phone&#10;&#10;Description automatically generated" id="2010" name="Google Shape;2010;p279"/>
          <p:cNvPicPr preferRelativeResize="0"/>
          <p:nvPr/>
        </p:nvPicPr>
        <p:blipFill rotWithShape="1">
          <a:blip r:embed="rId3">
            <a:alphaModFix/>
          </a:blip>
          <a:srcRect b="0" l="0" r="0" t="0"/>
          <a:stretch/>
        </p:blipFill>
        <p:spPr>
          <a:xfrm>
            <a:off x="887818" y="1531270"/>
            <a:ext cx="7368362" cy="2273831"/>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5" name="Shape 2015"/>
        <p:cNvGrpSpPr/>
        <p:nvPr/>
      </p:nvGrpSpPr>
      <p:grpSpPr>
        <a:xfrm>
          <a:off x="0" y="0"/>
          <a:ext cx="0" cy="0"/>
          <a:chOff x="0" y="0"/>
          <a:chExt cx="0" cy="0"/>
        </a:xfrm>
      </p:grpSpPr>
      <p:sp>
        <p:nvSpPr>
          <p:cNvPr id="2016" name="Google Shape;2016;p280"/>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1" i="0" lang="en-GB" sz="1200" u="none" cap="none" strike="noStrike">
                <a:solidFill>
                  <a:schemeClr val="lt1"/>
                </a:solidFill>
                <a:latin typeface="Century Gothic"/>
                <a:ea typeface="Century Gothic"/>
                <a:cs typeface="Century Gothic"/>
                <a:sym typeface="Century Gothic"/>
              </a:rPr>
              <a:t>Peng, 2011, doi: 10.1126/science.1213847</a:t>
            </a:r>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chemeClr val="lt1"/>
              </a:solidFill>
              <a:latin typeface="Century Gothic"/>
              <a:ea typeface="Century Gothic"/>
              <a:cs typeface="Century Gothic"/>
              <a:sym typeface="Century Gothic"/>
            </a:endParaRPr>
          </a:p>
        </p:txBody>
      </p:sp>
      <p:sp>
        <p:nvSpPr>
          <p:cNvPr id="2017" name="Google Shape;2017;p280"/>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ctr">
              <a:lnSpc>
                <a:spcPct val="100000"/>
              </a:lnSpc>
              <a:spcBef>
                <a:spcPts val="0"/>
              </a:spcBef>
              <a:spcAft>
                <a:spcPts val="0"/>
              </a:spcAft>
              <a:buClr>
                <a:schemeClr val="lt1"/>
              </a:buClr>
              <a:buSzPts val="2800"/>
              <a:buFont typeface="Arial"/>
              <a:buNone/>
            </a:pPr>
            <a:r>
              <a:rPr lang="en-GB" sz="2800">
                <a:solidFill>
                  <a:schemeClr val="lt1"/>
                </a:solidFill>
              </a:rPr>
              <a:t>Y</a:t>
            </a:r>
            <a:r>
              <a:rPr i="0" lang="en-GB" sz="2800" u="none" cap="none" strike="noStrike">
                <a:solidFill>
                  <a:schemeClr val="lt1"/>
                </a:solidFill>
              </a:rPr>
              <a:t>ou need the computational environment too</a:t>
            </a:r>
            <a:endParaRPr sz="2800"/>
          </a:p>
        </p:txBody>
      </p:sp>
      <p:pic>
        <p:nvPicPr>
          <p:cNvPr descr="A screenshot of a cell phone&#10;&#10;Description automatically generated" id="2018" name="Google Shape;2018;p280"/>
          <p:cNvPicPr preferRelativeResize="0"/>
          <p:nvPr/>
        </p:nvPicPr>
        <p:blipFill rotWithShape="1">
          <a:blip r:embed="rId3">
            <a:alphaModFix/>
          </a:blip>
          <a:srcRect b="0" l="0" r="0" t="0"/>
          <a:stretch/>
        </p:blipFill>
        <p:spPr>
          <a:xfrm>
            <a:off x="887818" y="1531270"/>
            <a:ext cx="7368362" cy="2273831"/>
          </a:xfrm>
          <a:prstGeom prst="rect">
            <a:avLst/>
          </a:prstGeom>
          <a:noFill/>
          <a:ln>
            <a:noFill/>
          </a:ln>
        </p:spPr>
      </p:pic>
      <p:pic>
        <p:nvPicPr>
          <p:cNvPr id="2019" name="Google Shape;2019;p280"/>
          <p:cNvPicPr preferRelativeResize="0"/>
          <p:nvPr/>
        </p:nvPicPr>
        <p:blipFill rotWithShape="1">
          <a:blip r:embed="rId4">
            <a:alphaModFix/>
          </a:blip>
          <a:srcRect b="0" l="0" r="0" t="0"/>
          <a:stretch/>
        </p:blipFill>
        <p:spPr>
          <a:xfrm>
            <a:off x="2141983" y="1426348"/>
            <a:ext cx="4860032" cy="2733768"/>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4" name="Shape 2024"/>
        <p:cNvGrpSpPr/>
        <p:nvPr/>
      </p:nvGrpSpPr>
      <p:grpSpPr>
        <a:xfrm>
          <a:off x="0" y="0"/>
          <a:ext cx="0" cy="0"/>
          <a:chOff x="0" y="0"/>
          <a:chExt cx="0" cy="0"/>
        </a:xfrm>
      </p:grpSpPr>
      <p:sp>
        <p:nvSpPr>
          <p:cNvPr id="2025" name="Google Shape;2025;p281"/>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i="0" lang="en-GB" sz="1200" u="sng" cap="none" strike="noStrike">
                <a:solidFill>
                  <a:schemeClr val="lt1"/>
                </a:solidFill>
                <a:hlinkClick r:id="rId3">
                  <a:extLst>
                    <a:ext uri="{A12FA001-AC4F-418D-AE19-62706E023703}">
                      <ahyp:hlinkClr val="tx"/>
                    </a:ext>
                  </a:extLst>
                </a:hlinkClick>
              </a:rPr>
              <a:t>https://the-turing-way.netlify.app/reproducible-research/renv.html</a:t>
            </a:r>
            <a:endParaRPr i="0" sz="1200" u="none" cap="none" strike="noStrike">
              <a:solidFill>
                <a:schemeClr val="lt1"/>
              </a:solidFill>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i="0" sz="1200" u="none" cap="none" strike="noStrike">
              <a:solidFill>
                <a:schemeClr val="lt1"/>
              </a:solidFill>
            </a:endParaRPr>
          </a:p>
        </p:txBody>
      </p:sp>
      <p:sp>
        <p:nvSpPr>
          <p:cNvPr id="2026" name="Google Shape;2026;p281"/>
          <p:cNvSpPr txBox="1"/>
          <p:nvPr/>
        </p:nvSpPr>
        <p:spPr>
          <a:xfrm>
            <a:off x="431800" y="488782"/>
            <a:ext cx="8280300" cy="70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n-GB" sz="2800">
                <a:solidFill>
                  <a:schemeClr val="lt1"/>
                </a:solidFill>
              </a:rPr>
              <a:t>W</a:t>
            </a:r>
            <a:r>
              <a:rPr b="1" i="0" lang="en-GB" sz="2800" u="none" cap="none" strike="noStrike">
                <a:solidFill>
                  <a:schemeClr val="lt1"/>
                </a:solidFill>
              </a:rPr>
              <a:t>hat is a computational environment?</a:t>
            </a:r>
            <a:endParaRPr sz="2800"/>
          </a:p>
        </p:txBody>
      </p:sp>
      <p:sp>
        <p:nvSpPr>
          <p:cNvPr id="2027" name="Google Shape;2027;p281"/>
          <p:cNvSpPr txBox="1"/>
          <p:nvPr/>
        </p:nvSpPr>
        <p:spPr>
          <a:xfrm>
            <a:off x="538126" y="1273938"/>
            <a:ext cx="6371400" cy="3148500"/>
          </a:xfrm>
          <a:prstGeom prst="rect">
            <a:avLst/>
          </a:prstGeom>
          <a:noFill/>
          <a:ln>
            <a:noFill/>
          </a:ln>
        </p:spPr>
        <p:txBody>
          <a:bodyPr anchorCtr="0" anchor="t" bIns="0" lIns="0" spcFirstLastPara="1" rIns="0" wrap="square" tIns="0">
            <a:noAutofit/>
          </a:bodyPr>
          <a:lstStyle/>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hardware (e.g. CPU)</a:t>
            </a:r>
            <a:endParaRPr/>
          </a:p>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software </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operating system</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programming languages</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packages</a:t>
            </a:r>
            <a:endParaRPr/>
          </a:p>
          <a:p>
            <a:pPr indent="0" lvl="0" marL="0" marR="0" rtl="0" algn="l">
              <a:lnSpc>
                <a:spcPct val="150000"/>
              </a:lnSpc>
              <a:spcBef>
                <a:spcPts val="800"/>
              </a:spcBef>
              <a:spcAft>
                <a:spcPts val="0"/>
              </a:spcAft>
              <a:buClr>
                <a:srgbClr val="FFFFFF"/>
              </a:buClr>
              <a:buSzPts val="2000"/>
              <a:buFont typeface="Arial"/>
              <a:buNone/>
            </a:pPr>
            <a:r>
              <a:t/>
            </a:r>
            <a:endParaRPr i="0" sz="500" u="none" cap="none" strike="noStrike">
              <a:solidFill>
                <a:srgbClr val="969696"/>
              </a:solidFill>
            </a:endParaRPr>
          </a:p>
          <a:p>
            <a:pPr indent="0" lvl="0" marL="0" marR="0" rtl="0" algn="l">
              <a:lnSpc>
                <a:spcPct val="150000"/>
              </a:lnSpc>
              <a:spcBef>
                <a:spcPts val="800"/>
              </a:spcBef>
              <a:spcAft>
                <a:spcPts val="0"/>
              </a:spcAft>
              <a:buClr>
                <a:srgbClr val="FFFFFF"/>
              </a:buClr>
              <a:buSzPts val="2000"/>
              <a:buFont typeface="Arial"/>
              <a:buNone/>
            </a:pPr>
            <a:r>
              <a:t/>
            </a:r>
            <a:endParaRPr i="0" sz="2000" u="none" cap="none" strike="noStrike">
              <a:solidFill>
                <a:srgbClr val="FFFFFF"/>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2" name="Shape 2032"/>
        <p:cNvGrpSpPr/>
        <p:nvPr/>
      </p:nvGrpSpPr>
      <p:grpSpPr>
        <a:xfrm>
          <a:off x="0" y="0"/>
          <a:ext cx="0" cy="0"/>
          <a:chOff x="0" y="0"/>
          <a:chExt cx="0" cy="0"/>
        </a:xfrm>
      </p:grpSpPr>
      <p:sp>
        <p:nvSpPr>
          <p:cNvPr id="2033" name="Google Shape;2033;p282"/>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i="0" lang="en-GB" sz="1200" u="sng" cap="none" strike="noStrike">
                <a:solidFill>
                  <a:schemeClr val="lt1"/>
                </a:solidFill>
                <a:latin typeface="Century Gothic"/>
                <a:ea typeface="Century Gothic"/>
                <a:cs typeface="Century Gothic"/>
                <a:sym typeface="Century Gothic"/>
                <a:hlinkClick r:id="rId3">
                  <a:extLst>
                    <a:ext uri="{A12FA001-AC4F-418D-AE19-62706E023703}">
                      <ahyp:hlinkClr val="tx"/>
                    </a:ext>
                  </a:extLst>
                </a:hlinkClick>
              </a:rPr>
              <a:t>https://the-turing-way.netlify.app/reproducible-research/renv.html</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chemeClr val="lt1"/>
              </a:solidFill>
              <a:latin typeface="Century Gothic"/>
              <a:ea typeface="Century Gothic"/>
              <a:cs typeface="Century Gothic"/>
              <a:sym typeface="Century Gothic"/>
            </a:endParaRPr>
          </a:p>
        </p:txBody>
      </p:sp>
      <p:sp>
        <p:nvSpPr>
          <p:cNvPr id="2034" name="Google Shape;2034;p282"/>
          <p:cNvSpPr txBox="1"/>
          <p:nvPr/>
        </p:nvSpPr>
        <p:spPr>
          <a:xfrm>
            <a:off x="431800" y="488782"/>
            <a:ext cx="8280300" cy="70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n-GB" sz="2800">
                <a:solidFill>
                  <a:schemeClr val="lt1"/>
                </a:solidFill>
                <a:latin typeface="Century Gothic"/>
                <a:ea typeface="Century Gothic"/>
                <a:cs typeface="Century Gothic"/>
                <a:sym typeface="Century Gothic"/>
              </a:rPr>
              <a:t>W</a:t>
            </a:r>
            <a:r>
              <a:rPr b="1" i="0" lang="en-GB" sz="2800" u="none" cap="none" strike="noStrike">
                <a:solidFill>
                  <a:schemeClr val="lt1"/>
                </a:solidFill>
                <a:latin typeface="Century Gothic"/>
                <a:ea typeface="Century Gothic"/>
                <a:cs typeface="Century Gothic"/>
                <a:sym typeface="Century Gothic"/>
              </a:rPr>
              <a:t>hat is a computational environment?</a:t>
            </a:r>
            <a:endParaRPr/>
          </a:p>
        </p:txBody>
      </p:sp>
      <p:sp>
        <p:nvSpPr>
          <p:cNvPr id="2035" name="Google Shape;2035;p282"/>
          <p:cNvSpPr txBox="1"/>
          <p:nvPr/>
        </p:nvSpPr>
        <p:spPr>
          <a:xfrm>
            <a:off x="538126" y="1273938"/>
            <a:ext cx="6371400" cy="3148500"/>
          </a:xfrm>
          <a:prstGeom prst="rect">
            <a:avLst/>
          </a:prstGeom>
          <a:noFill/>
          <a:ln>
            <a:noFill/>
          </a:ln>
        </p:spPr>
        <p:txBody>
          <a:bodyPr anchorCtr="0" anchor="t" bIns="0" lIns="0" spcFirstLastPara="1" rIns="0" wrap="square" tIns="0">
            <a:noAutofit/>
          </a:bodyPr>
          <a:lstStyle/>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hardware (e.g. CPU)</a:t>
            </a:r>
            <a:endParaRPr/>
          </a:p>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software </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operating system</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programming languages</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packages</a:t>
            </a:r>
            <a:endParaRPr/>
          </a:p>
          <a:p>
            <a:pPr indent="0" lvl="0" marL="0" marR="0" rtl="0" algn="l">
              <a:lnSpc>
                <a:spcPct val="150000"/>
              </a:lnSpc>
              <a:spcBef>
                <a:spcPts val="800"/>
              </a:spcBef>
              <a:spcAft>
                <a:spcPts val="0"/>
              </a:spcAft>
              <a:buClr>
                <a:srgbClr val="FFFFFF"/>
              </a:buClr>
              <a:buSzPts val="2000"/>
              <a:buFont typeface="Arial"/>
              <a:buNone/>
            </a:pPr>
            <a:r>
              <a:t/>
            </a:r>
            <a:endParaRPr i="0" sz="500" u="none" cap="none" strike="noStrike">
              <a:solidFill>
                <a:srgbClr val="969696"/>
              </a:solidFill>
            </a:endParaRPr>
          </a:p>
          <a:p>
            <a:pPr indent="0" lvl="0" marL="0" marR="0" rtl="0" algn="l">
              <a:lnSpc>
                <a:spcPct val="150000"/>
              </a:lnSpc>
              <a:spcBef>
                <a:spcPts val="800"/>
              </a:spcBef>
              <a:spcAft>
                <a:spcPts val="0"/>
              </a:spcAft>
              <a:buClr>
                <a:srgbClr val="FFFFFF"/>
              </a:buClr>
              <a:buSzPts val="2000"/>
              <a:buFont typeface="Arial"/>
              <a:buNone/>
            </a:pPr>
            <a:r>
              <a:t/>
            </a:r>
            <a:endParaRPr i="0" sz="2000" u="none" cap="none" strike="noStrike">
              <a:solidFill>
                <a:srgbClr val="FFFFFF"/>
              </a:solidFill>
            </a:endParaRPr>
          </a:p>
        </p:txBody>
      </p:sp>
      <p:sp>
        <p:nvSpPr>
          <p:cNvPr id="2036" name="Google Shape;2036;p282"/>
          <p:cNvSpPr/>
          <p:nvPr/>
        </p:nvSpPr>
        <p:spPr>
          <a:xfrm>
            <a:off x="4199860" y="2612088"/>
            <a:ext cx="372000" cy="1647900"/>
          </a:xfrm>
          <a:prstGeom prst="rightBracket">
            <a:avLst>
              <a:gd fmla="val 8333" name="adj"/>
            </a:avLst>
          </a:prstGeom>
          <a:noFill/>
          <a:ln cap="flat" cmpd="sng" w="38100">
            <a:solidFill>
              <a:srgbClr val="5695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37" name="Google Shape;2037;p282"/>
          <p:cNvSpPr txBox="1"/>
          <p:nvPr/>
        </p:nvSpPr>
        <p:spPr>
          <a:xfrm>
            <a:off x="4671623" y="2848195"/>
            <a:ext cx="2043900" cy="117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Arial"/>
              <a:buNone/>
            </a:pPr>
            <a:r>
              <a:rPr i="0" lang="en-GB" sz="2000" u="none" cap="none" strike="noStrike">
                <a:solidFill>
                  <a:schemeClr val="lt1"/>
                </a:solidFill>
              </a:rPr>
              <a:t>their versions and their configuration</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2" name="Shape 2042"/>
        <p:cNvGrpSpPr/>
        <p:nvPr/>
      </p:nvGrpSpPr>
      <p:grpSpPr>
        <a:xfrm>
          <a:off x="0" y="0"/>
          <a:ext cx="0" cy="0"/>
          <a:chOff x="0" y="0"/>
          <a:chExt cx="0" cy="0"/>
        </a:xfrm>
      </p:grpSpPr>
      <p:sp>
        <p:nvSpPr>
          <p:cNvPr id="2043" name="Google Shape;2043;p283"/>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i="0" lang="en-GB" sz="1200" u="sng" cap="none" strike="noStrike">
                <a:solidFill>
                  <a:schemeClr val="lt1"/>
                </a:solidFill>
                <a:latin typeface="Century Gothic"/>
                <a:ea typeface="Century Gothic"/>
                <a:cs typeface="Century Gothic"/>
                <a:sym typeface="Century Gothic"/>
                <a:hlinkClick r:id="rId3">
                  <a:extLst>
                    <a:ext uri="{A12FA001-AC4F-418D-AE19-62706E023703}">
                      <ahyp:hlinkClr val="tx"/>
                    </a:ext>
                  </a:extLst>
                </a:hlinkClick>
              </a:rPr>
              <a:t>https://the-turing-way.netlify.app/reproducible-research/renv.html</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chemeClr val="lt1"/>
              </a:solidFill>
              <a:latin typeface="Century Gothic"/>
              <a:ea typeface="Century Gothic"/>
              <a:cs typeface="Century Gothic"/>
              <a:sym typeface="Century Gothic"/>
            </a:endParaRPr>
          </a:p>
        </p:txBody>
      </p:sp>
      <p:sp>
        <p:nvSpPr>
          <p:cNvPr id="2044" name="Google Shape;2044;p283"/>
          <p:cNvSpPr txBox="1"/>
          <p:nvPr/>
        </p:nvSpPr>
        <p:spPr>
          <a:xfrm>
            <a:off x="431800" y="488782"/>
            <a:ext cx="8280300" cy="70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n-GB" sz="2800">
                <a:solidFill>
                  <a:schemeClr val="lt1"/>
                </a:solidFill>
                <a:latin typeface="Century Gothic"/>
                <a:ea typeface="Century Gothic"/>
                <a:cs typeface="Century Gothic"/>
                <a:sym typeface="Century Gothic"/>
              </a:rPr>
              <a:t>W</a:t>
            </a:r>
            <a:r>
              <a:rPr b="1" i="0" lang="en-GB" sz="2800" u="none" cap="none" strike="noStrike">
                <a:solidFill>
                  <a:schemeClr val="lt1"/>
                </a:solidFill>
                <a:latin typeface="Century Gothic"/>
                <a:ea typeface="Century Gothic"/>
                <a:cs typeface="Century Gothic"/>
                <a:sym typeface="Century Gothic"/>
              </a:rPr>
              <a:t>hat is a computational environment?</a:t>
            </a:r>
            <a:endParaRPr/>
          </a:p>
        </p:txBody>
      </p:sp>
      <p:sp>
        <p:nvSpPr>
          <p:cNvPr id="2045" name="Google Shape;2045;p283"/>
          <p:cNvSpPr txBox="1"/>
          <p:nvPr/>
        </p:nvSpPr>
        <p:spPr>
          <a:xfrm>
            <a:off x="538126" y="1273938"/>
            <a:ext cx="6371400" cy="3148500"/>
          </a:xfrm>
          <a:prstGeom prst="rect">
            <a:avLst/>
          </a:prstGeom>
          <a:noFill/>
          <a:ln>
            <a:noFill/>
          </a:ln>
        </p:spPr>
        <p:txBody>
          <a:bodyPr anchorCtr="0" anchor="t" bIns="0" lIns="0" spcFirstLastPara="1" rIns="0" wrap="square" tIns="0">
            <a:noAutofit/>
          </a:bodyPr>
          <a:lstStyle/>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hardware (e.g. CPU)</a:t>
            </a:r>
            <a:endParaRPr/>
          </a:p>
          <a:p>
            <a:pPr indent="-342900" lvl="0" marL="3429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software </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operating system</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programming languages</a:t>
            </a:r>
            <a:endParaRPr/>
          </a:p>
          <a:p>
            <a:pPr indent="-342900" lvl="1" marL="800100" marR="0" rtl="0" algn="l">
              <a:lnSpc>
                <a:spcPct val="200000"/>
              </a:lnSpc>
              <a:spcBef>
                <a:spcPts val="0"/>
              </a:spcBef>
              <a:spcAft>
                <a:spcPts val="0"/>
              </a:spcAft>
              <a:buClr>
                <a:srgbClr val="559586"/>
              </a:buClr>
              <a:buSzPts val="2000"/>
              <a:buChar char="•"/>
            </a:pPr>
            <a:r>
              <a:rPr i="0" lang="en-GB" sz="2000" u="none" cap="none" strike="noStrike">
                <a:solidFill>
                  <a:srgbClr val="FFFFFF"/>
                </a:solidFill>
              </a:rPr>
              <a:t>packages</a:t>
            </a:r>
            <a:endParaRPr/>
          </a:p>
          <a:p>
            <a:pPr indent="0" lvl="0" marL="0" marR="0" rtl="0" algn="l">
              <a:lnSpc>
                <a:spcPct val="150000"/>
              </a:lnSpc>
              <a:spcBef>
                <a:spcPts val="800"/>
              </a:spcBef>
              <a:spcAft>
                <a:spcPts val="0"/>
              </a:spcAft>
              <a:buClr>
                <a:srgbClr val="FFFFFF"/>
              </a:buClr>
              <a:buSzPts val="2000"/>
              <a:buFont typeface="Arial"/>
              <a:buNone/>
            </a:pPr>
            <a:r>
              <a:t/>
            </a:r>
            <a:endParaRPr i="0" sz="500" u="none" cap="none" strike="noStrike">
              <a:solidFill>
                <a:srgbClr val="969696"/>
              </a:solidFill>
            </a:endParaRPr>
          </a:p>
          <a:p>
            <a:pPr indent="0" lvl="0" marL="0" marR="0" rtl="0" algn="l">
              <a:lnSpc>
                <a:spcPct val="150000"/>
              </a:lnSpc>
              <a:spcBef>
                <a:spcPts val="800"/>
              </a:spcBef>
              <a:spcAft>
                <a:spcPts val="0"/>
              </a:spcAft>
              <a:buClr>
                <a:srgbClr val="FFFFFF"/>
              </a:buClr>
              <a:buSzPts val="2000"/>
              <a:buFont typeface="Arial"/>
              <a:buNone/>
            </a:pPr>
            <a:r>
              <a:t/>
            </a:r>
            <a:endParaRPr i="0" sz="2000" u="none" cap="none" strike="noStrike">
              <a:solidFill>
                <a:srgbClr val="FFFFFF"/>
              </a:solidFill>
            </a:endParaRPr>
          </a:p>
        </p:txBody>
      </p:sp>
      <p:sp>
        <p:nvSpPr>
          <p:cNvPr id="2046" name="Google Shape;2046;p283"/>
          <p:cNvSpPr/>
          <p:nvPr/>
        </p:nvSpPr>
        <p:spPr>
          <a:xfrm>
            <a:off x="4199860" y="2612088"/>
            <a:ext cx="372000" cy="1647900"/>
          </a:xfrm>
          <a:prstGeom prst="rightBracket">
            <a:avLst>
              <a:gd fmla="val 8333" name="adj"/>
            </a:avLst>
          </a:prstGeom>
          <a:noFill/>
          <a:ln cap="flat" cmpd="sng" w="38100">
            <a:solidFill>
              <a:srgbClr val="5695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47" name="Google Shape;2047;p283"/>
          <p:cNvSpPr txBox="1"/>
          <p:nvPr/>
        </p:nvSpPr>
        <p:spPr>
          <a:xfrm>
            <a:off x="4671623" y="2848195"/>
            <a:ext cx="2043900" cy="117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Arial"/>
              <a:buNone/>
            </a:pPr>
            <a:r>
              <a:rPr i="0" lang="en-GB" sz="2000" u="none" cap="none" strike="noStrike">
                <a:solidFill>
                  <a:schemeClr val="lt1"/>
                </a:solidFill>
              </a:rPr>
              <a:t>their versions and their configuration</a:t>
            </a:r>
            <a:endParaRPr/>
          </a:p>
        </p:txBody>
      </p:sp>
      <p:sp>
        <p:nvSpPr>
          <p:cNvPr id="2048" name="Google Shape;2048;p283"/>
          <p:cNvSpPr/>
          <p:nvPr/>
        </p:nvSpPr>
        <p:spPr>
          <a:xfrm>
            <a:off x="6391681" y="1200150"/>
            <a:ext cx="372000" cy="3031500"/>
          </a:xfrm>
          <a:prstGeom prst="rightBracket">
            <a:avLst>
              <a:gd fmla="val 8333" name="adj"/>
            </a:avLst>
          </a:prstGeom>
          <a:noFill/>
          <a:ln cap="flat" cmpd="sng" w="38100">
            <a:solidFill>
              <a:srgbClr val="56958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49" name="Google Shape;2049;p283"/>
          <p:cNvSpPr txBox="1"/>
          <p:nvPr/>
        </p:nvSpPr>
        <p:spPr>
          <a:xfrm>
            <a:off x="6797344" y="2260280"/>
            <a:ext cx="2043900" cy="117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Arial"/>
              <a:buNone/>
            </a:pPr>
            <a:r>
              <a:rPr i="0" lang="en-GB" sz="2000" u="none" cap="none" strike="noStrike">
                <a:solidFill>
                  <a:schemeClr val="lt1"/>
                </a:solidFill>
              </a:rPr>
              <a:t>and their interaction</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2054" name="Shape 2054"/>
        <p:cNvGrpSpPr/>
        <p:nvPr/>
      </p:nvGrpSpPr>
      <p:grpSpPr>
        <a:xfrm>
          <a:off x="0" y="0"/>
          <a:ext cx="0" cy="0"/>
          <a:chOff x="0" y="0"/>
          <a:chExt cx="0" cy="0"/>
        </a:xfrm>
      </p:grpSpPr>
      <p:sp>
        <p:nvSpPr>
          <p:cNvPr id="2055" name="Google Shape;2055;p284"/>
          <p:cNvSpPr txBox="1"/>
          <p:nvPr/>
        </p:nvSpPr>
        <p:spPr>
          <a:xfrm>
            <a:off x="267588" y="1530772"/>
            <a:ext cx="8132400" cy="2414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FFFFFF"/>
              </a:buClr>
              <a:buSzPts val="3200"/>
              <a:buFont typeface="Arial"/>
              <a:buNone/>
            </a:pPr>
            <a:r>
              <a:rPr lang="en-GB" sz="3200">
                <a:solidFill>
                  <a:srgbClr val="FFFFFF"/>
                </a:solidFill>
                <a:latin typeface="Century Gothic"/>
                <a:ea typeface="Century Gothic"/>
                <a:cs typeface="Century Gothic"/>
                <a:sym typeface="Century Gothic"/>
              </a:rPr>
              <a:t>W</a:t>
            </a:r>
            <a:r>
              <a:rPr b="0" i="0" lang="en-GB" sz="3200" u="none" cap="none" strike="noStrike">
                <a:solidFill>
                  <a:srgbClr val="FFFFFF"/>
                </a:solidFill>
                <a:latin typeface="Century Gothic"/>
                <a:ea typeface="Century Gothic"/>
                <a:cs typeface="Century Gothic"/>
                <a:sym typeface="Century Gothic"/>
              </a:rPr>
              <a:t>hat is </a:t>
            </a:r>
            <a:r>
              <a:rPr b="1" i="1" lang="en-GB" sz="3200" u="none" cap="none" strike="noStrike">
                <a:solidFill>
                  <a:srgbClr val="699586"/>
                </a:solidFill>
                <a:latin typeface="Century Gothic"/>
                <a:ea typeface="Century Gothic"/>
                <a:cs typeface="Century Gothic"/>
                <a:sym typeface="Century Gothic"/>
              </a:rPr>
              <a:t>Binder</a:t>
            </a:r>
            <a:r>
              <a:rPr b="0" i="0" lang="en-GB" sz="3200" u="none" cap="none" strike="noStrike">
                <a:solidFill>
                  <a:srgbClr val="FFFFFF"/>
                </a:solidFill>
                <a:latin typeface="Century Gothic"/>
                <a:ea typeface="Century Gothic"/>
                <a:cs typeface="Century Gothic"/>
                <a:sym typeface="Century Gothic"/>
              </a:rPr>
              <a:t>?</a:t>
            </a:r>
            <a:endParaRPr/>
          </a:p>
        </p:txBody>
      </p:sp>
      <p:sp>
        <p:nvSpPr>
          <p:cNvPr id="2056" name="Google Shape;2056;p284"/>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rgbClr val="FFFFFF"/>
              </a:solidFill>
              <a:latin typeface="Century Gothic"/>
              <a:ea typeface="Century Gothic"/>
              <a:cs typeface="Century Gothic"/>
              <a:sym typeface="Century Gothic"/>
            </a:endParaRPr>
          </a:p>
        </p:txBody>
      </p:sp>
      <p:cxnSp>
        <p:nvCxnSpPr>
          <p:cNvPr id="2057" name="Google Shape;2057;p284"/>
          <p:cNvCxnSpPr/>
          <p:nvPr/>
        </p:nvCxnSpPr>
        <p:spPr>
          <a:xfrm>
            <a:off x="0" y="1530772"/>
            <a:ext cx="3096000" cy="0"/>
          </a:xfrm>
          <a:prstGeom prst="straightConnector1">
            <a:avLst/>
          </a:prstGeom>
          <a:noFill/>
          <a:ln cap="flat" cmpd="sng" w="19050">
            <a:solidFill>
              <a:schemeClr val="lt1"/>
            </a:solidFill>
            <a:prstDash val="solid"/>
            <a:miter lim="800000"/>
            <a:headEnd len="sm" w="sm" type="none"/>
            <a:tailEnd len="sm" w="sm" type="none"/>
          </a:ln>
        </p:spPr>
      </p:cxn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2" name="Shape 2062"/>
        <p:cNvGrpSpPr/>
        <p:nvPr/>
      </p:nvGrpSpPr>
      <p:grpSpPr>
        <a:xfrm>
          <a:off x="0" y="0"/>
          <a:ext cx="0" cy="0"/>
          <a:chOff x="0" y="0"/>
          <a:chExt cx="0" cy="0"/>
        </a:xfrm>
      </p:grpSpPr>
      <p:sp>
        <p:nvSpPr>
          <p:cNvPr id="2063" name="Google Shape;2063;p285"/>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i="0" lang="en-GB" sz="1200" u="sng" cap="none" strike="noStrike">
                <a:solidFill>
                  <a:schemeClr val="lt1"/>
                </a:solidFill>
                <a:latin typeface="Century Gothic"/>
                <a:ea typeface="Century Gothic"/>
                <a:cs typeface="Century Gothic"/>
                <a:sym typeface="Century Gothic"/>
                <a:hlinkClick r:id="rId3">
                  <a:extLst>
                    <a:ext uri="{A12FA001-AC4F-418D-AE19-62706E023703}">
                      <ahyp:hlinkClr val="tx"/>
                    </a:ext>
                  </a:extLst>
                </a:hlinkClick>
              </a:rPr>
              <a:t>https://discourse.jupyter.org/t/about-the-binder-category/200</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rgbClr val="FFFFFF"/>
              </a:solidFill>
              <a:latin typeface="Century Gothic"/>
              <a:ea typeface="Century Gothic"/>
              <a:cs typeface="Century Gothic"/>
              <a:sym typeface="Century Gothic"/>
            </a:endParaRPr>
          </a:p>
        </p:txBody>
      </p:sp>
      <p:sp>
        <p:nvSpPr>
          <p:cNvPr id="2064" name="Google Shape;2064;p285"/>
          <p:cNvSpPr txBox="1"/>
          <p:nvPr/>
        </p:nvSpPr>
        <p:spPr>
          <a:xfrm>
            <a:off x="431800" y="488782"/>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rgbClr val="FFFFFF"/>
              </a:buClr>
              <a:buSzPts val="2800"/>
              <a:buFont typeface="Arial"/>
              <a:buNone/>
            </a:pPr>
            <a:r>
              <a:rPr b="1" lang="en-GB" sz="2800">
                <a:solidFill>
                  <a:srgbClr val="FFFFFF"/>
                </a:solidFill>
                <a:latin typeface="Century Gothic"/>
                <a:ea typeface="Century Gothic"/>
                <a:cs typeface="Century Gothic"/>
                <a:sym typeface="Century Gothic"/>
              </a:rPr>
              <a:t>W</a:t>
            </a:r>
            <a:r>
              <a:rPr b="1" i="0" lang="en-GB" sz="2800" u="none" cap="none" strike="noStrike">
                <a:solidFill>
                  <a:srgbClr val="FFFFFF"/>
                </a:solidFill>
                <a:latin typeface="Century Gothic"/>
                <a:ea typeface="Century Gothic"/>
                <a:cs typeface="Century Gothic"/>
                <a:sym typeface="Century Gothic"/>
              </a:rPr>
              <a:t>hat is Binder?</a:t>
            </a:r>
            <a:endParaRPr/>
          </a:p>
        </p:txBody>
      </p:sp>
      <p:pic>
        <p:nvPicPr>
          <p:cNvPr id="2065" name="Google Shape;2065;p285"/>
          <p:cNvPicPr preferRelativeResize="0"/>
          <p:nvPr/>
        </p:nvPicPr>
        <p:blipFill rotWithShape="1">
          <a:blip r:embed="rId4">
            <a:alphaModFix/>
          </a:blip>
          <a:srcRect b="0" l="0" r="0" t="0"/>
          <a:stretch/>
        </p:blipFill>
        <p:spPr>
          <a:xfrm>
            <a:off x="0" y="1841965"/>
            <a:ext cx="9144000" cy="1459569"/>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070" name="Shape 2070"/>
        <p:cNvGrpSpPr/>
        <p:nvPr/>
      </p:nvGrpSpPr>
      <p:grpSpPr>
        <a:xfrm>
          <a:off x="0" y="0"/>
          <a:ext cx="0" cy="0"/>
          <a:chOff x="0" y="0"/>
          <a:chExt cx="0" cy="0"/>
        </a:xfrm>
      </p:grpSpPr>
      <p:pic>
        <p:nvPicPr>
          <p:cNvPr id="2071" name="Google Shape;2071;p286"/>
          <p:cNvPicPr preferRelativeResize="0"/>
          <p:nvPr/>
        </p:nvPicPr>
        <p:blipFill rotWithShape="1">
          <a:blip r:embed="rId3">
            <a:alphaModFix/>
          </a:blip>
          <a:srcRect b="0" l="0" r="0" t="0"/>
          <a:stretch/>
        </p:blipFill>
        <p:spPr>
          <a:xfrm>
            <a:off x="1406900" y="0"/>
            <a:ext cx="6597801" cy="4662425"/>
          </a:xfrm>
          <a:prstGeom prst="rect">
            <a:avLst/>
          </a:prstGeom>
          <a:noFill/>
          <a:ln>
            <a:noFill/>
          </a:ln>
        </p:spPr>
      </p:pic>
      <p:sp>
        <p:nvSpPr>
          <p:cNvPr id="2072" name="Google Shape;2072;p286"/>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rPr b="0" i="0" lang="en-GB" sz="1200" u="none" cap="none" strike="noStrike">
                <a:solidFill>
                  <a:srgbClr val="FFFFFF"/>
                </a:solidFill>
                <a:latin typeface="Century Gothic"/>
                <a:ea typeface="Century Gothic"/>
                <a:cs typeface="Century Gothic"/>
                <a:sym typeface="Century Gothic"/>
              </a:rPr>
              <a:t>Courtesy of Juliette Taka: </a:t>
            </a:r>
            <a:r>
              <a:rPr b="0" i="0" lang="en-GB" sz="1200" u="sng" cap="none" strike="noStrike">
                <a:solidFill>
                  <a:schemeClr val="lt1"/>
                </a:solidFill>
                <a:latin typeface="Century Gothic"/>
                <a:ea typeface="Century Gothic"/>
                <a:cs typeface="Century Gothic"/>
                <a:sym typeface="Century Gothic"/>
                <a:hlinkClick r:id="rId4">
                  <a:extLst>
                    <a:ext uri="{A12FA001-AC4F-418D-AE19-62706E023703}">
                      <ahyp:hlinkClr val="tx"/>
                    </a:ext>
                  </a:extLst>
                </a:hlinkClick>
              </a:rPr>
              <a:t>https://twitter.com/mybinderteam/status/1082556317842264064</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287"/>
          <p:cNvSpPr txBox="1"/>
          <p:nvPr/>
        </p:nvSpPr>
        <p:spPr>
          <a:xfrm>
            <a:off x="431800" y="488782"/>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rgbClr val="FFFFFF"/>
              </a:buClr>
              <a:buSzPts val="2800"/>
              <a:buFont typeface="Arial"/>
              <a:buNone/>
            </a:pPr>
            <a:r>
              <a:rPr b="1" lang="en-GB" sz="2800">
                <a:solidFill>
                  <a:schemeClr val="accent3"/>
                </a:solidFill>
              </a:rPr>
              <a:t>Binder tutorial</a:t>
            </a:r>
            <a:endParaRPr>
              <a:solidFill>
                <a:schemeClr val="accent3"/>
              </a:solidFill>
            </a:endParaRPr>
          </a:p>
        </p:txBody>
      </p:sp>
      <p:cxnSp>
        <p:nvCxnSpPr>
          <p:cNvPr id="2079" name="Google Shape;2079;p287"/>
          <p:cNvCxnSpPr/>
          <p:nvPr/>
        </p:nvCxnSpPr>
        <p:spPr>
          <a:xfrm>
            <a:off x="3023953" y="435618"/>
            <a:ext cx="3096000" cy="0"/>
          </a:xfrm>
          <a:prstGeom prst="straightConnector1">
            <a:avLst/>
          </a:prstGeom>
          <a:noFill/>
          <a:ln cap="flat" cmpd="sng" w="19050">
            <a:solidFill>
              <a:schemeClr val="lt1"/>
            </a:solidFill>
            <a:prstDash val="solid"/>
            <a:round/>
            <a:headEnd len="sm" w="sm" type="none"/>
            <a:tailEnd len="sm" w="sm" type="none"/>
          </a:ln>
        </p:spPr>
      </p:cxnSp>
      <p:sp>
        <p:nvSpPr>
          <p:cNvPr id="2080" name="Google Shape;2080;p287"/>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10.5281/zenodo.4609987</a:t>
            </a:r>
            <a:endParaRPr b="0" i="0" sz="1200" u="none" cap="none" strike="noStrike">
              <a:solidFill>
                <a:srgbClr val="FFFFFF"/>
              </a:solidFill>
              <a:latin typeface="Century Gothic"/>
              <a:ea typeface="Century Gothic"/>
              <a:cs typeface="Century Gothic"/>
              <a:sym typeface="Century Gothic"/>
            </a:endParaRPr>
          </a:p>
        </p:txBody>
      </p:sp>
      <p:sp>
        <p:nvSpPr>
          <p:cNvPr id="2081" name="Google Shape;2081;p287"/>
          <p:cNvSpPr/>
          <p:nvPr/>
        </p:nvSpPr>
        <p:spPr>
          <a:xfrm>
            <a:off x="409050" y="886452"/>
            <a:ext cx="8593500" cy="371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GB" sz="1800">
                <a:solidFill>
                  <a:schemeClr val="lt1"/>
                </a:solidFill>
              </a:rPr>
              <a:t>Use the zero to binder workshop: </a:t>
            </a:r>
            <a:endParaRPr sz="1800">
              <a:solidFill>
                <a:schemeClr val="lt1"/>
              </a:solidFill>
            </a:endParaRPr>
          </a:p>
          <a:p>
            <a:pPr indent="-342900" lvl="0" marL="457200" marR="0" rtl="0" algn="l">
              <a:lnSpc>
                <a:spcPct val="150000"/>
              </a:lnSpc>
              <a:spcBef>
                <a:spcPts val="0"/>
              </a:spcBef>
              <a:spcAft>
                <a:spcPts val="0"/>
              </a:spcAft>
              <a:buClr>
                <a:schemeClr val="lt1"/>
              </a:buClr>
              <a:buSzPts val="1800"/>
              <a:buChar char="●"/>
            </a:pPr>
            <a:r>
              <a:rPr lang="en-GB" sz="1800">
                <a:solidFill>
                  <a:schemeClr val="lt1"/>
                </a:solidFill>
              </a:rPr>
              <a:t>Python - </a:t>
            </a:r>
            <a:r>
              <a:rPr lang="en-GB" sz="1800" u="sng">
                <a:solidFill>
                  <a:schemeClr val="accent1"/>
                </a:solidFill>
                <a:hlinkClick r:id="rId3">
                  <a:extLst>
                    <a:ext uri="{A12FA001-AC4F-418D-AE19-62706E023703}">
                      <ahyp:hlinkClr val="tx"/>
                    </a:ext>
                  </a:extLst>
                </a:hlinkClick>
              </a:rPr>
              <a:t>https://github.com/alan-turing-institute/the-turing-way/blob/main/workshops/boost-research-reproducibility-binder/workshop-presentations/zero-to-binder-python.md</a:t>
            </a:r>
            <a:endParaRPr sz="1800">
              <a:solidFill>
                <a:schemeClr val="accent1"/>
              </a:solidFill>
            </a:endParaRPr>
          </a:p>
          <a:p>
            <a:pPr indent="-342900" lvl="0" marL="457200" marR="0" rtl="0" algn="l">
              <a:lnSpc>
                <a:spcPct val="150000"/>
              </a:lnSpc>
              <a:spcBef>
                <a:spcPts val="0"/>
              </a:spcBef>
              <a:spcAft>
                <a:spcPts val="0"/>
              </a:spcAft>
              <a:buClr>
                <a:schemeClr val="lt1"/>
              </a:buClr>
              <a:buSzPts val="1800"/>
              <a:buChar char="●"/>
            </a:pPr>
            <a:r>
              <a:rPr lang="en-GB" sz="1800">
                <a:solidFill>
                  <a:schemeClr val="lt1"/>
                </a:solidFill>
              </a:rPr>
              <a:t>R - </a:t>
            </a:r>
            <a:r>
              <a:rPr lang="en-GB" sz="1800" u="sng">
                <a:solidFill>
                  <a:schemeClr val="accent3"/>
                </a:solidFill>
                <a:hlinkClick r:id="rId4">
                  <a:extLst>
                    <a:ext uri="{A12FA001-AC4F-418D-AE19-62706E023703}">
                      <ahyp:hlinkClr val="tx"/>
                    </a:ext>
                  </a:extLst>
                </a:hlinkClick>
              </a:rPr>
              <a:t>https://github.com/alan-turing-institute/the-turing-way/blob/main/workshops/boost-research-reproducibility-binder/workshop-presentations/zero-to-binder-r.md</a:t>
            </a:r>
            <a:endParaRPr sz="1800">
              <a:solidFill>
                <a:schemeClr val="accent3"/>
              </a:solidFill>
            </a:endParaRPr>
          </a:p>
          <a:p>
            <a:pPr indent="0" lvl="0" marL="0" marR="0" rtl="0" algn="l">
              <a:lnSpc>
                <a:spcPct val="150000"/>
              </a:lnSpc>
              <a:spcBef>
                <a:spcPts val="0"/>
              </a:spcBef>
              <a:spcAft>
                <a:spcPts val="0"/>
              </a:spcAft>
              <a:buNone/>
            </a:pPr>
            <a:r>
              <a:t/>
            </a:r>
            <a:endParaRPr sz="1800">
              <a:solidFill>
                <a:schemeClr val="accent3"/>
              </a:solidFill>
            </a:endParaRPr>
          </a:p>
          <a:p>
            <a:pPr indent="-330200" lvl="0" marL="457200" marR="0" rtl="0" algn="l">
              <a:lnSpc>
                <a:spcPct val="150000"/>
              </a:lnSpc>
              <a:spcBef>
                <a:spcPts val="0"/>
              </a:spcBef>
              <a:spcAft>
                <a:spcPts val="0"/>
              </a:spcAft>
              <a:buClr>
                <a:schemeClr val="dk1"/>
              </a:buClr>
              <a:buSzPts val="2000"/>
              <a:buFont typeface="Arial"/>
              <a:buNone/>
            </a:pPr>
            <a:r>
              <a:t/>
            </a:r>
            <a:endParaRPr i="0" sz="1800" u="none" cap="none" strike="noStrike">
              <a:solidFill>
                <a:srgbClr val="FFFFFF"/>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5" name="Shape 2085"/>
        <p:cNvGrpSpPr/>
        <p:nvPr/>
      </p:nvGrpSpPr>
      <p:grpSpPr>
        <a:xfrm>
          <a:off x="0" y="0"/>
          <a:ext cx="0" cy="0"/>
          <a:chOff x="0" y="0"/>
          <a:chExt cx="0" cy="0"/>
        </a:xfrm>
      </p:grpSpPr>
      <p:sp>
        <p:nvSpPr>
          <p:cNvPr id="2086" name="Google Shape;2086;p288"/>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sz="3100">
                <a:solidFill>
                  <a:schemeClr val="accent3"/>
                </a:solidFill>
              </a:rPr>
              <a:t>What it looks like in GitHub</a:t>
            </a:r>
            <a:endParaRPr sz="3100">
              <a:solidFill>
                <a:schemeClr val="accent3"/>
              </a:solidFill>
            </a:endParaRPr>
          </a:p>
        </p:txBody>
      </p:sp>
      <p:sp>
        <p:nvSpPr>
          <p:cNvPr id="2087" name="Google Shape;2087;p288"/>
          <p:cNvSpPr txBox="1"/>
          <p:nvPr>
            <p:ph idx="3" type="body"/>
          </p:nvPr>
        </p:nvSpPr>
        <p:spPr>
          <a:xfrm>
            <a:off x="431800" y="4279697"/>
            <a:ext cx="8712300" cy="863700"/>
          </a:xfrm>
          <a:prstGeom prst="rect">
            <a:avLst/>
          </a:prstGeom>
        </p:spPr>
        <p:txBody>
          <a:bodyPr anchorCtr="0" anchor="b" bIns="72000" lIns="0" spcFirstLastPara="1" rIns="108000" wrap="square" tIns="0">
            <a:noAutofit/>
          </a:bodyPr>
          <a:lstStyle/>
          <a:p>
            <a:pPr indent="0" lvl="0" marL="0" rtl="0" algn="r">
              <a:spcBef>
                <a:spcPts val="0"/>
              </a:spcBef>
              <a:spcAft>
                <a:spcPts val="0"/>
              </a:spcAft>
              <a:buNone/>
            </a:pPr>
            <a:r>
              <a:t/>
            </a:r>
            <a:endParaRPr/>
          </a:p>
        </p:txBody>
      </p:sp>
      <p:pic>
        <p:nvPicPr>
          <p:cNvPr id="2088" name="Google Shape;2088;p288"/>
          <p:cNvPicPr preferRelativeResize="0"/>
          <p:nvPr/>
        </p:nvPicPr>
        <p:blipFill>
          <a:blip r:embed="rId3">
            <a:alphaModFix/>
          </a:blip>
          <a:stretch>
            <a:fillRect/>
          </a:stretch>
        </p:blipFill>
        <p:spPr>
          <a:xfrm>
            <a:off x="318025" y="916279"/>
            <a:ext cx="4823726" cy="3930825"/>
          </a:xfrm>
          <a:prstGeom prst="rect">
            <a:avLst/>
          </a:prstGeom>
          <a:noFill/>
          <a:ln>
            <a:noFill/>
          </a:ln>
        </p:spPr>
      </p:pic>
      <p:sp>
        <p:nvSpPr>
          <p:cNvPr id="2089" name="Google Shape;2089;p288"/>
          <p:cNvSpPr txBox="1"/>
          <p:nvPr/>
        </p:nvSpPr>
        <p:spPr>
          <a:xfrm>
            <a:off x="2676375" y="4001475"/>
            <a:ext cx="1551900" cy="708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chemeClr val="accent6"/>
                </a:solidFill>
              </a:rPr>
              <a:t>Press the launch button</a:t>
            </a:r>
            <a:endParaRPr sz="1700">
              <a:solidFill>
                <a:schemeClr val="accent6"/>
              </a:solidFill>
            </a:endParaRPr>
          </a:p>
        </p:txBody>
      </p:sp>
      <p:cxnSp>
        <p:nvCxnSpPr>
          <p:cNvPr id="2090" name="Google Shape;2090;p288"/>
          <p:cNvCxnSpPr/>
          <p:nvPr/>
        </p:nvCxnSpPr>
        <p:spPr>
          <a:xfrm flipH="1">
            <a:off x="1334175" y="4367625"/>
            <a:ext cx="1342200" cy="148200"/>
          </a:xfrm>
          <a:prstGeom prst="straightConnector1">
            <a:avLst/>
          </a:prstGeom>
          <a:noFill/>
          <a:ln cap="flat" cmpd="sng" w="28575">
            <a:solidFill>
              <a:schemeClr val="accent6"/>
            </a:solidFill>
            <a:prstDash val="solid"/>
            <a:round/>
            <a:headEnd len="med" w="med" type="none"/>
            <a:tailEnd len="med" w="med" type="triangle"/>
          </a:ln>
        </p:spPr>
      </p:cxnSp>
      <p:sp>
        <p:nvSpPr>
          <p:cNvPr id="2091" name="Google Shape;2091;p288"/>
          <p:cNvSpPr txBox="1"/>
          <p:nvPr/>
        </p:nvSpPr>
        <p:spPr>
          <a:xfrm>
            <a:off x="5373425" y="584475"/>
            <a:ext cx="3597300" cy="360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700">
                <a:solidFill>
                  <a:schemeClr val="lt1"/>
                </a:solidFill>
              </a:rPr>
              <a:t>To run code, you need:</a:t>
            </a:r>
            <a:endParaRPr sz="1700">
              <a:solidFill>
                <a:schemeClr val="lt1"/>
              </a:solidFill>
            </a:endParaRPr>
          </a:p>
          <a:p>
            <a:pPr indent="-336550" lvl="0" marL="457200" rtl="0" algn="l">
              <a:lnSpc>
                <a:spcPct val="115000"/>
              </a:lnSpc>
              <a:spcBef>
                <a:spcPts val="1200"/>
              </a:spcBef>
              <a:spcAft>
                <a:spcPts val="0"/>
              </a:spcAft>
              <a:buClr>
                <a:schemeClr val="lt1"/>
              </a:buClr>
              <a:buSzPts val="1700"/>
              <a:buChar char="●"/>
            </a:pPr>
            <a:r>
              <a:rPr lang="en-GB" sz="1700">
                <a:solidFill>
                  <a:schemeClr val="lt1"/>
                </a:solidFill>
              </a:rPr>
              <a:t>Hardware on which to run the code</a:t>
            </a:r>
            <a:endParaRPr sz="1700">
              <a:solidFill>
                <a:schemeClr val="lt1"/>
              </a:solidFill>
            </a:endParaRPr>
          </a:p>
          <a:p>
            <a:pPr indent="-336550" lvl="0" marL="457200" rtl="0" algn="l">
              <a:lnSpc>
                <a:spcPct val="115000"/>
              </a:lnSpc>
              <a:spcBef>
                <a:spcPts val="0"/>
              </a:spcBef>
              <a:spcAft>
                <a:spcPts val="0"/>
              </a:spcAft>
              <a:buClr>
                <a:schemeClr val="lt1"/>
              </a:buClr>
              <a:buSzPts val="1700"/>
              <a:buChar char="●"/>
            </a:pPr>
            <a:r>
              <a:rPr lang="en-GB" sz="1700">
                <a:solidFill>
                  <a:schemeClr val="lt1"/>
                </a:solidFill>
              </a:rPr>
              <a:t>Software, including:</a:t>
            </a:r>
            <a:endParaRPr sz="1700">
              <a:solidFill>
                <a:schemeClr val="lt1"/>
              </a:solidFill>
            </a:endParaRPr>
          </a:p>
          <a:p>
            <a:pPr indent="-336550" lvl="1" marL="914400" rtl="0" algn="l">
              <a:lnSpc>
                <a:spcPct val="115000"/>
              </a:lnSpc>
              <a:spcBef>
                <a:spcPts val="0"/>
              </a:spcBef>
              <a:spcAft>
                <a:spcPts val="0"/>
              </a:spcAft>
              <a:buClr>
                <a:schemeClr val="lt1"/>
              </a:buClr>
              <a:buSzPts val="1700"/>
              <a:buChar char="○"/>
            </a:pPr>
            <a:r>
              <a:rPr lang="en-GB" sz="1700">
                <a:solidFill>
                  <a:schemeClr val="lt1"/>
                </a:solidFill>
              </a:rPr>
              <a:t>The code itself</a:t>
            </a:r>
            <a:endParaRPr sz="1700">
              <a:solidFill>
                <a:schemeClr val="lt1"/>
              </a:solidFill>
            </a:endParaRPr>
          </a:p>
          <a:p>
            <a:pPr indent="-336550" lvl="1" marL="914400" rtl="0" algn="l">
              <a:lnSpc>
                <a:spcPct val="115000"/>
              </a:lnSpc>
              <a:spcBef>
                <a:spcPts val="0"/>
              </a:spcBef>
              <a:spcAft>
                <a:spcPts val="0"/>
              </a:spcAft>
              <a:buClr>
                <a:schemeClr val="lt1"/>
              </a:buClr>
              <a:buSzPts val="1700"/>
              <a:buChar char="○"/>
            </a:pPr>
            <a:r>
              <a:rPr lang="en-GB" sz="1700">
                <a:solidFill>
                  <a:schemeClr val="lt1"/>
                </a:solidFill>
              </a:rPr>
              <a:t>The programming language (e.g. Python, R, Julia, and so on)</a:t>
            </a:r>
            <a:endParaRPr sz="1700">
              <a:solidFill>
                <a:schemeClr val="lt1"/>
              </a:solidFill>
            </a:endParaRPr>
          </a:p>
          <a:p>
            <a:pPr indent="-336550" lvl="1" marL="914400" rtl="0" algn="l">
              <a:lnSpc>
                <a:spcPct val="115000"/>
              </a:lnSpc>
              <a:spcBef>
                <a:spcPts val="0"/>
              </a:spcBef>
              <a:spcAft>
                <a:spcPts val="0"/>
              </a:spcAft>
              <a:buClr>
                <a:schemeClr val="lt1"/>
              </a:buClr>
              <a:buSzPts val="1700"/>
              <a:buChar char="○"/>
            </a:pPr>
            <a:r>
              <a:rPr lang="en-GB" sz="1700">
                <a:solidFill>
                  <a:schemeClr val="lt1"/>
                </a:solidFill>
              </a:rPr>
              <a:t>Relevant packages (e.g. pandas, matplotlib, tidyverse, ggplot)</a:t>
            </a:r>
            <a:endParaRPr sz="1700">
              <a:solidFill>
                <a:schemeClr val="lt1"/>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5" name="Shape 2095"/>
        <p:cNvGrpSpPr/>
        <p:nvPr/>
      </p:nvGrpSpPr>
      <p:grpSpPr>
        <a:xfrm>
          <a:off x="0" y="0"/>
          <a:ext cx="0" cy="0"/>
          <a:chOff x="0" y="0"/>
          <a:chExt cx="0" cy="0"/>
        </a:xfrm>
      </p:grpSpPr>
      <p:pic>
        <p:nvPicPr>
          <p:cNvPr id="2096" name="Google Shape;2096;p289"/>
          <p:cNvPicPr preferRelativeResize="0"/>
          <p:nvPr/>
        </p:nvPicPr>
        <p:blipFill>
          <a:blip r:embed="rId3">
            <a:alphaModFix/>
          </a:blip>
          <a:stretch>
            <a:fillRect/>
          </a:stretch>
        </p:blipFill>
        <p:spPr>
          <a:xfrm>
            <a:off x="431800" y="188799"/>
            <a:ext cx="5609626" cy="4789324"/>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0" name="Shape 2100"/>
        <p:cNvGrpSpPr/>
        <p:nvPr/>
      </p:nvGrpSpPr>
      <p:grpSpPr>
        <a:xfrm>
          <a:off x="0" y="0"/>
          <a:ext cx="0" cy="0"/>
          <a:chOff x="0" y="0"/>
          <a:chExt cx="0" cy="0"/>
        </a:xfrm>
      </p:grpSpPr>
      <p:pic>
        <p:nvPicPr>
          <p:cNvPr id="2101" name="Google Shape;2101;p290"/>
          <p:cNvPicPr preferRelativeResize="0"/>
          <p:nvPr/>
        </p:nvPicPr>
        <p:blipFill>
          <a:blip r:embed="rId3">
            <a:alphaModFix/>
          </a:blip>
          <a:stretch>
            <a:fillRect/>
          </a:stretch>
        </p:blipFill>
        <p:spPr>
          <a:xfrm>
            <a:off x="431798" y="501019"/>
            <a:ext cx="7050300" cy="45293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5" name="Shape 2105"/>
        <p:cNvGrpSpPr/>
        <p:nvPr/>
      </p:nvGrpSpPr>
      <p:grpSpPr>
        <a:xfrm>
          <a:off x="0" y="0"/>
          <a:ext cx="0" cy="0"/>
          <a:chOff x="0" y="0"/>
          <a:chExt cx="0" cy="0"/>
        </a:xfrm>
      </p:grpSpPr>
      <p:sp>
        <p:nvSpPr>
          <p:cNvPr id="2106" name="Google Shape;2106;p291"/>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t/>
            </a:r>
            <a:endParaRPr/>
          </a:p>
        </p:txBody>
      </p:sp>
      <p:pic>
        <p:nvPicPr>
          <p:cNvPr id="2107" name="Google Shape;2107;p291"/>
          <p:cNvPicPr preferRelativeResize="0"/>
          <p:nvPr/>
        </p:nvPicPr>
        <p:blipFill rotWithShape="1">
          <a:blip r:embed="rId3">
            <a:alphaModFix/>
          </a:blip>
          <a:srcRect b="16742" l="0" r="0" t="12496"/>
          <a:stretch/>
        </p:blipFill>
        <p:spPr>
          <a:xfrm>
            <a:off x="133063" y="342862"/>
            <a:ext cx="8877875" cy="3533675"/>
          </a:xfrm>
          <a:prstGeom prst="rect">
            <a:avLst/>
          </a:prstGeom>
          <a:noFill/>
          <a:ln>
            <a:noFill/>
          </a:ln>
        </p:spPr>
      </p:pic>
      <p:sp>
        <p:nvSpPr>
          <p:cNvPr id="2108" name="Google Shape;2108;p291"/>
          <p:cNvSpPr txBox="1"/>
          <p:nvPr/>
        </p:nvSpPr>
        <p:spPr>
          <a:xfrm>
            <a:off x="1246975" y="3549600"/>
            <a:ext cx="72279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a:solidFill>
                  <a:schemeClr val="accent2"/>
                </a:solidFill>
              </a:rPr>
              <a:t>An adapted reproducible spectrum (Peng 2011) with the addition of protocols.</a:t>
            </a:r>
            <a:endParaRPr b="1" sz="1700">
              <a:solidFill>
                <a:schemeClr val="accent2"/>
              </a:solidFill>
            </a:endParaRPr>
          </a:p>
        </p:txBody>
      </p:sp>
      <p:sp>
        <p:nvSpPr>
          <p:cNvPr id="2109" name="Google Shape;2109;p291"/>
          <p:cNvSpPr txBox="1"/>
          <p:nvPr/>
        </p:nvSpPr>
        <p:spPr>
          <a:xfrm>
            <a:off x="2511575" y="4743300"/>
            <a:ext cx="66324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600"/>
              </a:spcBef>
              <a:spcAft>
                <a:spcPts val="0"/>
              </a:spcAft>
              <a:buNone/>
            </a:pPr>
            <a:r>
              <a:rPr lang="en-GB">
                <a:solidFill>
                  <a:schemeClr val="lt1"/>
                </a:solidFill>
              </a:rPr>
              <a:t>@PhDtoothFAIRy, @ekaroune, Slides: </a:t>
            </a:r>
            <a:r>
              <a:rPr lang="en-GB" u="sng">
                <a:solidFill>
                  <a:schemeClr val="lt1"/>
                </a:solidFill>
                <a:hlinkClick r:id="rId4">
                  <a:extLst>
                    <a:ext uri="{A12FA001-AC4F-418D-AE19-62706E023703}">
                      <ahyp:hlinkClr val="tx"/>
                    </a:ext>
                  </a:extLst>
                </a:hlinkClick>
              </a:rPr>
              <a:t>https://doi.org/10.5281/zenodo.6784277</a:t>
            </a:r>
            <a:endParaRPr>
              <a:solidFill>
                <a:schemeClr val="lt1"/>
              </a:solidFill>
            </a:endParaRPr>
          </a:p>
        </p:txBody>
      </p:sp>
      <p:sp>
        <p:nvSpPr>
          <p:cNvPr id="2110" name="Google Shape;2110;p291"/>
          <p:cNvSpPr txBox="1"/>
          <p:nvPr/>
        </p:nvSpPr>
        <p:spPr>
          <a:xfrm>
            <a:off x="0" y="4127700"/>
            <a:ext cx="914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Karoune, E., and Plomp, E.(2022) Removing Barriers to Reproducible Research in Archaeology. Zenodo, ver. 5 peer-reviewed and recommended by Peer Community in Archaeology.https://doi.org/10.5281/zenodo.7320029.</a:t>
            </a:r>
            <a:endParaRPr>
              <a:solidFill>
                <a:schemeClr val="lt1"/>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4" name="Shape 2114"/>
        <p:cNvGrpSpPr/>
        <p:nvPr/>
      </p:nvGrpSpPr>
      <p:grpSpPr>
        <a:xfrm>
          <a:off x="0" y="0"/>
          <a:ext cx="0" cy="0"/>
          <a:chOff x="0" y="0"/>
          <a:chExt cx="0" cy="0"/>
        </a:xfrm>
      </p:grpSpPr>
      <p:sp>
        <p:nvSpPr>
          <p:cNvPr id="2115" name="Google Shape;2115;p292"/>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sz="2700">
                <a:solidFill>
                  <a:schemeClr val="accent3"/>
                </a:solidFill>
              </a:rPr>
              <a:t>Other things you can do to make your work more FAIR and reproducible?</a:t>
            </a:r>
            <a:endParaRPr sz="2700">
              <a:solidFill>
                <a:schemeClr val="accent3"/>
              </a:solidFill>
            </a:endParaRPr>
          </a:p>
        </p:txBody>
      </p:sp>
      <p:sp>
        <p:nvSpPr>
          <p:cNvPr id="2116" name="Google Shape;2116;p292"/>
          <p:cNvSpPr txBox="1"/>
          <p:nvPr>
            <p:ph idx="2" type="body"/>
          </p:nvPr>
        </p:nvSpPr>
        <p:spPr>
          <a:xfrm>
            <a:off x="388225" y="1447800"/>
            <a:ext cx="7597200" cy="2895600"/>
          </a:xfrm>
          <a:prstGeom prst="rect">
            <a:avLst/>
          </a:prstGeom>
        </p:spPr>
        <p:txBody>
          <a:bodyPr anchorCtr="0" anchor="t" bIns="0" lIns="0" spcFirstLastPara="1" rIns="0" wrap="square" tIns="0">
            <a:noAutofit/>
          </a:bodyPr>
          <a:lstStyle/>
          <a:p>
            <a:pPr indent="-406400" lvl="0" marL="457200" rtl="0" algn="l">
              <a:spcBef>
                <a:spcPts val="0"/>
              </a:spcBef>
              <a:spcAft>
                <a:spcPts val="0"/>
              </a:spcAft>
              <a:buSzPts val="2800"/>
              <a:buChar char="●"/>
            </a:pPr>
            <a:r>
              <a:rPr lang="en-GB"/>
              <a:t>Data and code in a repository with DOI</a:t>
            </a:r>
            <a:endParaRPr/>
          </a:p>
          <a:p>
            <a:pPr indent="-406400" lvl="0" marL="457200" rtl="0" algn="l">
              <a:spcBef>
                <a:spcPts val="0"/>
              </a:spcBef>
              <a:spcAft>
                <a:spcPts val="0"/>
              </a:spcAft>
              <a:buSzPts val="2800"/>
              <a:buChar char="●"/>
            </a:pPr>
            <a:r>
              <a:rPr lang="en-GB"/>
              <a:t>Write a clear data and code availability statement</a:t>
            </a:r>
            <a:endParaRPr/>
          </a:p>
          <a:p>
            <a:pPr indent="-406400" lvl="0" marL="457200" rtl="0" algn="l">
              <a:spcBef>
                <a:spcPts val="0"/>
              </a:spcBef>
              <a:spcAft>
                <a:spcPts val="0"/>
              </a:spcAft>
              <a:buSzPts val="2800"/>
              <a:buChar char="●"/>
            </a:pPr>
            <a:r>
              <a:rPr lang="en-GB"/>
              <a:t>Write a data paper/article</a:t>
            </a:r>
            <a:endParaRPr/>
          </a:p>
          <a:p>
            <a:pPr indent="-406400" lvl="0" marL="457200" rtl="0" algn="l">
              <a:spcBef>
                <a:spcPts val="0"/>
              </a:spcBef>
              <a:spcAft>
                <a:spcPts val="0"/>
              </a:spcAft>
              <a:buSzPts val="2800"/>
              <a:buChar char="●"/>
            </a:pPr>
            <a:r>
              <a:rPr lang="en-GB"/>
              <a:t>Cite your data and code in your article</a:t>
            </a:r>
            <a:endParaRPr/>
          </a:p>
          <a:p>
            <a:pPr indent="-406400" lvl="0" marL="457200" rtl="0" algn="l">
              <a:spcBef>
                <a:spcPts val="0"/>
              </a:spcBef>
              <a:spcAft>
                <a:spcPts val="0"/>
              </a:spcAft>
              <a:buSzPts val="2800"/>
              <a:buChar char="●"/>
            </a:pPr>
            <a:r>
              <a:rPr lang="en-GB"/>
              <a:t>Write a clear method/protocol</a:t>
            </a:r>
            <a:endParaRPr/>
          </a:p>
          <a:p>
            <a:pPr indent="-368300" lvl="1" marL="914400" rtl="0" algn="l">
              <a:spcBef>
                <a:spcPts val="0"/>
              </a:spcBef>
              <a:spcAft>
                <a:spcPts val="0"/>
              </a:spcAft>
              <a:buClr>
                <a:schemeClr val="lt1"/>
              </a:buClr>
              <a:buSzPts val="2200"/>
              <a:buChar char="○"/>
            </a:pPr>
            <a:r>
              <a:rPr lang="en-GB" sz="2200">
                <a:solidFill>
                  <a:schemeClr val="lt1"/>
                </a:solidFill>
              </a:rPr>
              <a:t>Use protocols.io</a:t>
            </a:r>
            <a:endParaRPr sz="2200">
              <a:solidFill>
                <a:schemeClr val="lt1"/>
              </a:solidFill>
            </a:endParaRPr>
          </a:p>
        </p:txBody>
      </p:sp>
      <p:sp>
        <p:nvSpPr>
          <p:cNvPr id="2117" name="Google Shape;2117;p292"/>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1" name="Shape 2121"/>
        <p:cNvGrpSpPr/>
        <p:nvPr/>
      </p:nvGrpSpPr>
      <p:grpSpPr>
        <a:xfrm>
          <a:off x="0" y="0"/>
          <a:ext cx="0" cy="0"/>
          <a:chOff x="0" y="0"/>
          <a:chExt cx="0" cy="0"/>
        </a:xfrm>
      </p:grpSpPr>
      <p:sp>
        <p:nvSpPr>
          <p:cNvPr id="2122" name="Google Shape;2122;p293"/>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What is a data paper?</a:t>
            </a:r>
            <a:endParaRPr>
              <a:solidFill>
                <a:schemeClr val="accent3"/>
              </a:solidFill>
            </a:endParaRPr>
          </a:p>
        </p:txBody>
      </p:sp>
      <p:sp>
        <p:nvSpPr>
          <p:cNvPr id="2123" name="Google Shape;2123;p293"/>
          <p:cNvSpPr txBox="1"/>
          <p:nvPr/>
        </p:nvSpPr>
        <p:spPr>
          <a:xfrm>
            <a:off x="431800" y="959400"/>
            <a:ext cx="4633200" cy="3224700"/>
          </a:xfrm>
          <a:prstGeom prst="rect">
            <a:avLst/>
          </a:prstGeom>
          <a:noFill/>
          <a:ln>
            <a:noFill/>
          </a:ln>
        </p:spPr>
        <p:txBody>
          <a:bodyPr anchorCtr="0" anchor="t" bIns="91425" lIns="91425" spcFirstLastPara="1" rIns="91425" wrap="square" tIns="91425">
            <a:spAutoFit/>
          </a:bodyPr>
          <a:lstStyle/>
          <a:p>
            <a:pPr indent="-387350" lvl="0" marL="457200" rtl="0" algn="l">
              <a:lnSpc>
                <a:spcPct val="115000"/>
              </a:lnSpc>
              <a:spcBef>
                <a:spcPts val="0"/>
              </a:spcBef>
              <a:spcAft>
                <a:spcPts val="0"/>
              </a:spcAft>
              <a:buClr>
                <a:schemeClr val="lt1"/>
              </a:buClr>
              <a:buSzPts val="2500"/>
              <a:buChar char="●"/>
            </a:pPr>
            <a:r>
              <a:rPr lang="en-GB" sz="2500">
                <a:solidFill>
                  <a:srgbClr val="FFFFFF"/>
                </a:solidFill>
              </a:rPr>
              <a:t>Describes a dataset</a:t>
            </a:r>
            <a:endParaRPr sz="2500">
              <a:solidFill>
                <a:srgbClr val="FFFFFF"/>
              </a:solidFill>
            </a:endParaRPr>
          </a:p>
          <a:p>
            <a:pPr indent="-387350" lvl="0" marL="457200" rtl="0" algn="l">
              <a:lnSpc>
                <a:spcPct val="115000"/>
              </a:lnSpc>
              <a:spcBef>
                <a:spcPts val="0"/>
              </a:spcBef>
              <a:spcAft>
                <a:spcPts val="0"/>
              </a:spcAft>
              <a:buClr>
                <a:schemeClr val="lt1"/>
              </a:buClr>
              <a:buSzPts val="2500"/>
              <a:buChar char="●"/>
            </a:pPr>
            <a:r>
              <a:rPr lang="en-GB" sz="2500">
                <a:solidFill>
                  <a:srgbClr val="FFFFFF"/>
                </a:solidFill>
              </a:rPr>
              <a:t>Does not include analysis or findings</a:t>
            </a:r>
            <a:endParaRPr sz="2500">
              <a:solidFill>
                <a:srgbClr val="FFFFFF"/>
              </a:solidFill>
            </a:endParaRPr>
          </a:p>
          <a:p>
            <a:pPr indent="-387350" lvl="0" marL="457200" rtl="0" algn="l">
              <a:lnSpc>
                <a:spcPct val="115000"/>
              </a:lnSpc>
              <a:spcBef>
                <a:spcPts val="0"/>
              </a:spcBef>
              <a:spcAft>
                <a:spcPts val="0"/>
              </a:spcAft>
              <a:buClr>
                <a:schemeClr val="lt1"/>
              </a:buClr>
              <a:buSzPts val="2500"/>
              <a:buChar char="●"/>
            </a:pPr>
            <a:r>
              <a:rPr lang="en-GB" sz="2500">
                <a:solidFill>
                  <a:srgbClr val="FFFFFF"/>
                </a:solidFill>
              </a:rPr>
              <a:t>Data usually in an open repository</a:t>
            </a:r>
            <a:endParaRPr sz="2500">
              <a:solidFill>
                <a:srgbClr val="FFFFFF"/>
              </a:solidFill>
            </a:endParaRPr>
          </a:p>
          <a:p>
            <a:pPr indent="-387350" lvl="0" marL="457200" rtl="0" algn="l">
              <a:lnSpc>
                <a:spcPct val="115000"/>
              </a:lnSpc>
              <a:spcBef>
                <a:spcPts val="0"/>
              </a:spcBef>
              <a:spcAft>
                <a:spcPts val="0"/>
              </a:spcAft>
              <a:buClr>
                <a:schemeClr val="lt1"/>
              </a:buClr>
              <a:buSzPts val="2500"/>
              <a:buChar char="●"/>
            </a:pPr>
            <a:r>
              <a:rPr lang="en-GB" sz="2500">
                <a:solidFill>
                  <a:srgbClr val="FFFFFF"/>
                </a:solidFill>
              </a:rPr>
              <a:t>Use a template to write it</a:t>
            </a:r>
            <a:endParaRPr sz="2500">
              <a:solidFill>
                <a:srgbClr val="FFFFFF"/>
              </a:solidFill>
            </a:endParaRPr>
          </a:p>
          <a:p>
            <a:pPr indent="-387350" lvl="0" marL="457200" rtl="0" algn="l">
              <a:lnSpc>
                <a:spcPct val="115000"/>
              </a:lnSpc>
              <a:spcBef>
                <a:spcPts val="0"/>
              </a:spcBef>
              <a:spcAft>
                <a:spcPts val="0"/>
              </a:spcAft>
              <a:buClr>
                <a:schemeClr val="lt1"/>
              </a:buClr>
              <a:buSzPts val="2500"/>
              <a:buChar char="●"/>
            </a:pPr>
            <a:r>
              <a:rPr lang="en-GB" sz="2500">
                <a:solidFill>
                  <a:srgbClr val="FFFFFF"/>
                </a:solidFill>
              </a:rPr>
              <a:t>Data journals</a:t>
            </a:r>
            <a:endParaRPr sz="2500">
              <a:solidFill>
                <a:srgbClr val="FFFFFF"/>
              </a:solidFill>
            </a:endParaRPr>
          </a:p>
        </p:txBody>
      </p:sp>
      <p:pic>
        <p:nvPicPr>
          <p:cNvPr id="2124" name="Google Shape;2124;p293"/>
          <p:cNvPicPr preferRelativeResize="0"/>
          <p:nvPr/>
        </p:nvPicPr>
        <p:blipFill>
          <a:blip r:embed="rId3">
            <a:alphaModFix/>
          </a:blip>
          <a:stretch>
            <a:fillRect/>
          </a:stretch>
        </p:blipFill>
        <p:spPr>
          <a:xfrm>
            <a:off x="5383125" y="515271"/>
            <a:ext cx="1564950" cy="1558450"/>
          </a:xfrm>
          <a:prstGeom prst="rect">
            <a:avLst/>
          </a:prstGeom>
          <a:noFill/>
          <a:ln>
            <a:noFill/>
          </a:ln>
        </p:spPr>
      </p:pic>
      <p:pic>
        <p:nvPicPr>
          <p:cNvPr id="2125" name="Google Shape;2125;p293"/>
          <p:cNvPicPr preferRelativeResize="0"/>
          <p:nvPr/>
        </p:nvPicPr>
        <p:blipFill>
          <a:blip r:embed="rId4">
            <a:alphaModFix/>
          </a:blip>
          <a:stretch>
            <a:fillRect/>
          </a:stretch>
        </p:blipFill>
        <p:spPr>
          <a:xfrm>
            <a:off x="7166025" y="691774"/>
            <a:ext cx="1878800" cy="936100"/>
          </a:xfrm>
          <a:prstGeom prst="rect">
            <a:avLst/>
          </a:prstGeom>
          <a:noFill/>
          <a:ln>
            <a:noFill/>
          </a:ln>
        </p:spPr>
      </p:pic>
      <p:pic>
        <p:nvPicPr>
          <p:cNvPr id="2126" name="Google Shape;2126;p293"/>
          <p:cNvPicPr preferRelativeResize="0"/>
          <p:nvPr/>
        </p:nvPicPr>
        <p:blipFill>
          <a:blip r:embed="rId5">
            <a:alphaModFix/>
          </a:blip>
          <a:stretch>
            <a:fillRect/>
          </a:stretch>
        </p:blipFill>
        <p:spPr>
          <a:xfrm>
            <a:off x="6986550" y="1825975"/>
            <a:ext cx="2103459" cy="664575"/>
          </a:xfrm>
          <a:prstGeom prst="rect">
            <a:avLst/>
          </a:prstGeom>
          <a:noFill/>
          <a:ln>
            <a:noFill/>
          </a:ln>
        </p:spPr>
      </p:pic>
      <p:pic>
        <p:nvPicPr>
          <p:cNvPr id="2127" name="Google Shape;2127;p293"/>
          <p:cNvPicPr preferRelativeResize="0"/>
          <p:nvPr/>
        </p:nvPicPr>
        <p:blipFill>
          <a:blip r:embed="rId6">
            <a:alphaModFix/>
          </a:blip>
          <a:stretch>
            <a:fillRect/>
          </a:stretch>
        </p:blipFill>
        <p:spPr>
          <a:xfrm>
            <a:off x="5483499" y="2642300"/>
            <a:ext cx="3037375" cy="547500"/>
          </a:xfrm>
          <a:prstGeom prst="rect">
            <a:avLst/>
          </a:prstGeom>
          <a:noFill/>
          <a:ln>
            <a:noFill/>
          </a:ln>
        </p:spPr>
      </p:pic>
      <p:pic>
        <p:nvPicPr>
          <p:cNvPr id="2128" name="Google Shape;2128;p293"/>
          <p:cNvPicPr preferRelativeResize="0"/>
          <p:nvPr/>
        </p:nvPicPr>
        <p:blipFill>
          <a:blip r:embed="rId7">
            <a:alphaModFix/>
          </a:blip>
          <a:stretch>
            <a:fillRect/>
          </a:stretch>
        </p:blipFill>
        <p:spPr>
          <a:xfrm>
            <a:off x="6210475" y="3292349"/>
            <a:ext cx="2707529" cy="664575"/>
          </a:xfrm>
          <a:prstGeom prst="rect">
            <a:avLst/>
          </a:prstGeom>
          <a:noFill/>
          <a:ln>
            <a:noFill/>
          </a:ln>
        </p:spPr>
      </p:pic>
      <p:sp>
        <p:nvSpPr>
          <p:cNvPr id="2129" name="Google Shape;2129;p293"/>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p294"/>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FAIR in action</a:t>
            </a:r>
            <a:endParaRPr>
              <a:solidFill>
                <a:schemeClr val="accent3"/>
              </a:solidFill>
            </a:endParaRPr>
          </a:p>
        </p:txBody>
      </p:sp>
      <p:sp>
        <p:nvSpPr>
          <p:cNvPr id="2135" name="Google Shape;2135;p294"/>
          <p:cNvSpPr txBox="1"/>
          <p:nvPr/>
        </p:nvSpPr>
        <p:spPr>
          <a:xfrm>
            <a:off x="268125" y="1021700"/>
            <a:ext cx="3362400" cy="24393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chemeClr val="lt1"/>
              </a:buClr>
              <a:buSzPts val="1800"/>
              <a:buChar char="●"/>
            </a:pPr>
            <a:r>
              <a:rPr b="1" lang="en-GB" sz="1800">
                <a:solidFill>
                  <a:srgbClr val="FF007D"/>
                </a:solidFill>
              </a:rPr>
              <a:t>Dataset </a:t>
            </a:r>
            <a:r>
              <a:rPr lang="en-GB" sz="1800">
                <a:solidFill>
                  <a:schemeClr val="lt1"/>
                </a:solidFill>
              </a:rPr>
              <a:t>archived in</a:t>
            </a:r>
            <a:r>
              <a:rPr lang="en-GB" sz="1800">
                <a:solidFill>
                  <a:srgbClr val="595959"/>
                </a:solidFill>
              </a:rPr>
              <a:t> </a:t>
            </a:r>
            <a:r>
              <a:rPr lang="en-GB" sz="1800" u="sng">
                <a:solidFill>
                  <a:srgbClr val="0097A7"/>
                </a:solidFill>
                <a:hlinkClick r:id="rId3">
                  <a:extLst>
                    <a:ext uri="{A12FA001-AC4F-418D-AE19-62706E023703}">
                      <ahyp:hlinkClr val="tx"/>
                    </a:ext>
                  </a:extLst>
                </a:hlinkClick>
              </a:rPr>
              <a:t>IsoArcH</a:t>
            </a:r>
            <a:endParaRPr sz="1800">
              <a:solidFill>
                <a:srgbClr val="595959"/>
              </a:solidFill>
            </a:endParaRPr>
          </a:p>
          <a:p>
            <a:pPr indent="-342900" lvl="0" marL="457200" rtl="0" algn="l">
              <a:lnSpc>
                <a:spcPct val="115000"/>
              </a:lnSpc>
              <a:spcBef>
                <a:spcPts val="0"/>
              </a:spcBef>
              <a:spcAft>
                <a:spcPts val="0"/>
              </a:spcAft>
              <a:buClr>
                <a:schemeClr val="lt1"/>
              </a:buClr>
              <a:buSzPts val="1800"/>
              <a:buChar char="●"/>
            </a:pPr>
            <a:r>
              <a:rPr b="1" lang="en-GB" sz="1800">
                <a:solidFill>
                  <a:srgbClr val="FF007D"/>
                </a:solidFill>
              </a:rPr>
              <a:t>Detailed description </a:t>
            </a:r>
            <a:r>
              <a:rPr lang="en-GB" sz="1800">
                <a:solidFill>
                  <a:schemeClr val="lt1"/>
                </a:solidFill>
              </a:rPr>
              <a:t>of the dataset (</a:t>
            </a:r>
            <a:r>
              <a:rPr lang="en-GB" sz="1800" u="sng">
                <a:solidFill>
                  <a:srgbClr val="0097A7"/>
                </a:solidFill>
                <a:hlinkClick r:id="rId4">
                  <a:extLst>
                    <a:ext uri="{A12FA001-AC4F-418D-AE19-62706E023703}">
                      <ahyp:hlinkClr val="tx"/>
                    </a:ext>
                  </a:extLst>
                </a:hlinkClick>
              </a:rPr>
              <a:t>data article</a:t>
            </a:r>
            <a:r>
              <a:rPr lang="en-GB" sz="1800">
                <a:solidFill>
                  <a:schemeClr val="lt1"/>
                </a:solidFill>
              </a:rPr>
              <a:t>)</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b="1" lang="en-GB" sz="1800">
                <a:solidFill>
                  <a:srgbClr val="FF007D"/>
                </a:solidFill>
              </a:rPr>
              <a:t>Scripts</a:t>
            </a:r>
            <a:r>
              <a:rPr lang="en-GB" sz="1800">
                <a:solidFill>
                  <a:srgbClr val="595959"/>
                </a:solidFill>
              </a:rPr>
              <a:t> </a:t>
            </a:r>
            <a:r>
              <a:rPr lang="en-GB" sz="1800">
                <a:solidFill>
                  <a:schemeClr val="lt1"/>
                </a:solidFill>
              </a:rPr>
              <a:t>of the figures in the data article on GitHub/</a:t>
            </a:r>
            <a:r>
              <a:rPr lang="en-GB" sz="1800" u="sng">
                <a:solidFill>
                  <a:srgbClr val="0097A7"/>
                </a:solidFill>
                <a:hlinkClick r:id="rId5">
                  <a:extLst>
                    <a:ext uri="{A12FA001-AC4F-418D-AE19-62706E023703}">
                      <ahyp:hlinkClr val="tx"/>
                    </a:ext>
                  </a:extLst>
                </a:hlinkClick>
              </a:rPr>
              <a:t>Zenodo</a:t>
            </a:r>
            <a:endParaRPr sz="1800">
              <a:solidFill>
                <a:srgbClr val="595959"/>
              </a:solidFill>
            </a:endParaRPr>
          </a:p>
        </p:txBody>
      </p:sp>
      <p:pic>
        <p:nvPicPr>
          <p:cNvPr descr="Screenshot of the title of the data article by Esther Plomp called 'Neodymium isotopes in modern human dental enamel: An exploratory dataset for human provenancing'" id="2136" name="Google Shape;2136;p294" title="Data article by Esther "/>
          <p:cNvPicPr preferRelativeResize="0"/>
          <p:nvPr/>
        </p:nvPicPr>
        <p:blipFill>
          <a:blip r:embed="rId6">
            <a:alphaModFix/>
          </a:blip>
          <a:stretch>
            <a:fillRect/>
          </a:stretch>
        </p:blipFill>
        <p:spPr>
          <a:xfrm>
            <a:off x="3890473" y="184797"/>
            <a:ext cx="5060778" cy="3416400"/>
          </a:xfrm>
          <a:prstGeom prst="rect">
            <a:avLst/>
          </a:prstGeom>
          <a:noFill/>
          <a:ln>
            <a:noFill/>
          </a:ln>
        </p:spPr>
      </p:pic>
      <p:pic>
        <p:nvPicPr>
          <p:cNvPr descr="Links to the other research outputs that the article refers to, such as the dataset and the code. " id="2137" name="Google Shape;2137;p294" title="Data availability table in the article"/>
          <p:cNvPicPr preferRelativeResize="0"/>
          <p:nvPr/>
        </p:nvPicPr>
        <p:blipFill>
          <a:blip r:embed="rId7">
            <a:alphaModFix/>
          </a:blip>
          <a:stretch>
            <a:fillRect/>
          </a:stretch>
        </p:blipFill>
        <p:spPr>
          <a:xfrm>
            <a:off x="68800" y="3680800"/>
            <a:ext cx="5147475" cy="1305775"/>
          </a:xfrm>
          <a:prstGeom prst="rect">
            <a:avLst/>
          </a:prstGeom>
          <a:noFill/>
          <a:ln>
            <a:noFill/>
          </a:ln>
        </p:spPr>
      </p:pic>
      <p:sp>
        <p:nvSpPr>
          <p:cNvPr id="2138" name="Google Shape;2138;p294"/>
          <p:cNvSpPr txBox="1"/>
          <p:nvPr/>
        </p:nvSpPr>
        <p:spPr>
          <a:xfrm>
            <a:off x="5698550" y="4502100"/>
            <a:ext cx="3445500" cy="6414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2" name="Shape 2142"/>
        <p:cNvGrpSpPr/>
        <p:nvPr/>
      </p:nvGrpSpPr>
      <p:grpSpPr>
        <a:xfrm>
          <a:off x="0" y="0"/>
          <a:ext cx="0" cy="0"/>
          <a:chOff x="0" y="0"/>
          <a:chExt cx="0" cy="0"/>
        </a:xfrm>
      </p:grpSpPr>
      <p:sp>
        <p:nvSpPr>
          <p:cNvPr id="2143" name="Google Shape;2143;p295"/>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FAIR in action</a:t>
            </a:r>
            <a:endParaRPr>
              <a:solidFill>
                <a:schemeClr val="accent3"/>
              </a:solidFill>
            </a:endParaRPr>
          </a:p>
        </p:txBody>
      </p:sp>
      <p:pic>
        <p:nvPicPr>
          <p:cNvPr id="2144" name="Google Shape;2144;p295" title="citations of the data/code in the article references"/>
          <p:cNvPicPr preferRelativeResize="0"/>
          <p:nvPr/>
        </p:nvPicPr>
        <p:blipFill>
          <a:blip r:embed="rId3">
            <a:alphaModFix/>
          </a:blip>
          <a:stretch>
            <a:fillRect/>
          </a:stretch>
        </p:blipFill>
        <p:spPr>
          <a:xfrm>
            <a:off x="3515725" y="1203050"/>
            <a:ext cx="5236200" cy="2900925"/>
          </a:xfrm>
          <a:prstGeom prst="rect">
            <a:avLst/>
          </a:prstGeom>
          <a:noFill/>
          <a:ln>
            <a:noFill/>
          </a:ln>
        </p:spPr>
      </p:pic>
      <p:sp>
        <p:nvSpPr>
          <p:cNvPr id="2145" name="Google Shape;2145;p295"/>
          <p:cNvSpPr txBox="1"/>
          <p:nvPr/>
        </p:nvSpPr>
        <p:spPr>
          <a:xfrm>
            <a:off x="383575" y="1203050"/>
            <a:ext cx="25980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lt1"/>
                </a:solidFill>
              </a:rPr>
              <a:t>Data article cites data and software</a:t>
            </a:r>
            <a:endParaRPr sz="3000">
              <a:solidFill>
                <a:schemeClr val="lt1"/>
              </a:solidFill>
            </a:endParaRPr>
          </a:p>
        </p:txBody>
      </p:sp>
      <p:sp>
        <p:nvSpPr>
          <p:cNvPr id="2146" name="Google Shape;2146;p295"/>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296"/>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Don’t forget your methods!</a:t>
            </a:r>
            <a:endParaRPr>
              <a:solidFill>
                <a:schemeClr val="accent3"/>
              </a:solidFill>
            </a:endParaRPr>
          </a:p>
        </p:txBody>
      </p:sp>
      <p:sp>
        <p:nvSpPr>
          <p:cNvPr id="2152" name="Google Shape;2152;p296"/>
          <p:cNvSpPr txBox="1"/>
          <p:nvPr>
            <p:ph idx="2" type="body"/>
          </p:nvPr>
        </p:nvSpPr>
        <p:spPr>
          <a:xfrm>
            <a:off x="431800" y="1195000"/>
            <a:ext cx="6219900" cy="3259800"/>
          </a:xfrm>
          <a:prstGeom prst="rect">
            <a:avLst/>
          </a:prstGeom>
        </p:spPr>
        <p:txBody>
          <a:bodyPr anchorCtr="0" anchor="t" bIns="0" lIns="0" spcFirstLastPara="1" rIns="0" wrap="square" tIns="0">
            <a:noAutofit/>
          </a:bodyPr>
          <a:lstStyle/>
          <a:p>
            <a:pPr indent="-419100" lvl="0" marL="457200" rtl="0" algn="l">
              <a:spcBef>
                <a:spcPts val="0"/>
              </a:spcBef>
              <a:spcAft>
                <a:spcPts val="0"/>
              </a:spcAft>
              <a:buSzPts val="3000"/>
              <a:buChar char="●"/>
            </a:pPr>
            <a:r>
              <a:rPr lang="en-GB" sz="3000"/>
              <a:t>Include a full method</a:t>
            </a:r>
            <a:endParaRPr sz="3000"/>
          </a:p>
          <a:p>
            <a:pPr indent="-355600" lvl="1" marL="914400" rtl="0" algn="l">
              <a:spcBef>
                <a:spcPts val="0"/>
              </a:spcBef>
              <a:spcAft>
                <a:spcPts val="0"/>
              </a:spcAft>
              <a:buClr>
                <a:schemeClr val="lt1"/>
              </a:buClr>
              <a:buSzPts val="2000"/>
              <a:buChar char="○"/>
            </a:pPr>
            <a:r>
              <a:rPr lang="en-GB" sz="2000">
                <a:solidFill>
                  <a:schemeClr val="lt1"/>
                </a:solidFill>
              </a:rPr>
              <a:t>Summaries aren’t good enough</a:t>
            </a:r>
            <a:endParaRPr sz="2000">
              <a:solidFill>
                <a:schemeClr val="lt1"/>
              </a:solidFill>
            </a:endParaRPr>
          </a:p>
          <a:p>
            <a:pPr indent="-355600" lvl="1" marL="914400" rtl="0" algn="l">
              <a:spcBef>
                <a:spcPts val="0"/>
              </a:spcBef>
              <a:spcAft>
                <a:spcPts val="0"/>
              </a:spcAft>
              <a:buClr>
                <a:schemeClr val="lt1"/>
              </a:buClr>
              <a:buSzPts val="2000"/>
              <a:buChar char="○"/>
            </a:pPr>
            <a:r>
              <a:rPr lang="en-GB" sz="2000">
                <a:solidFill>
                  <a:schemeClr val="lt1"/>
                </a:solidFill>
              </a:rPr>
              <a:t>Use one reference if you followed that method exactly or state how you modified it.</a:t>
            </a:r>
            <a:endParaRPr sz="2000">
              <a:solidFill>
                <a:schemeClr val="lt1"/>
              </a:solidFill>
            </a:endParaRPr>
          </a:p>
          <a:p>
            <a:pPr indent="-419100" lvl="0" marL="457200" rtl="0" algn="l">
              <a:spcBef>
                <a:spcPts val="0"/>
              </a:spcBef>
              <a:spcAft>
                <a:spcPts val="0"/>
              </a:spcAft>
              <a:buClr>
                <a:schemeClr val="lt1"/>
              </a:buClr>
              <a:buSzPts val="3000"/>
              <a:buChar char="●"/>
            </a:pPr>
            <a:r>
              <a:rPr lang="en-GB" sz="3000"/>
              <a:t>Put your method</a:t>
            </a:r>
            <a:endParaRPr sz="3000"/>
          </a:p>
          <a:p>
            <a:pPr indent="-355600" lvl="1" marL="914400" rtl="0" algn="l">
              <a:spcBef>
                <a:spcPts val="0"/>
              </a:spcBef>
              <a:spcAft>
                <a:spcPts val="0"/>
              </a:spcAft>
              <a:buClr>
                <a:schemeClr val="lt1"/>
              </a:buClr>
              <a:buSzPts val="2000"/>
              <a:buChar char="○"/>
            </a:pPr>
            <a:r>
              <a:rPr lang="en-GB" sz="2000">
                <a:solidFill>
                  <a:schemeClr val="lt1"/>
                </a:solidFill>
              </a:rPr>
              <a:t>Supplementary files are not good enough</a:t>
            </a:r>
            <a:endParaRPr sz="2000">
              <a:solidFill>
                <a:schemeClr val="lt1"/>
              </a:solidFill>
            </a:endParaRPr>
          </a:p>
          <a:p>
            <a:pPr indent="-355600" lvl="1" marL="914400" rtl="0" algn="l">
              <a:spcBef>
                <a:spcPts val="0"/>
              </a:spcBef>
              <a:spcAft>
                <a:spcPts val="0"/>
              </a:spcAft>
              <a:buClr>
                <a:schemeClr val="lt1"/>
              </a:buClr>
              <a:buSzPts val="2000"/>
              <a:buChar char="○"/>
            </a:pPr>
            <a:r>
              <a:rPr lang="en-GB" sz="2000">
                <a:solidFill>
                  <a:schemeClr val="lt1"/>
                </a:solidFill>
              </a:rPr>
              <a:t>In a repository with data and code</a:t>
            </a:r>
            <a:endParaRPr sz="2000">
              <a:solidFill>
                <a:schemeClr val="lt1"/>
              </a:solidFill>
            </a:endParaRPr>
          </a:p>
          <a:p>
            <a:pPr indent="-355600" lvl="1" marL="914400" rtl="0" algn="l">
              <a:spcBef>
                <a:spcPts val="0"/>
              </a:spcBef>
              <a:spcAft>
                <a:spcPts val="0"/>
              </a:spcAft>
              <a:buClr>
                <a:schemeClr val="lt1"/>
              </a:buClr>
              <a:buSzPts val="2000"/>
              <a:buChar char="○"/>
            </a:pPr>
            <a:r>
              <a:rPr lang="en-GB" sz="2000">
                <a:solidFill>
                  <a:schemeClr val="lt1"/>
                </a:solidFill>
              </a:rPr>
              <a:t>Protocols.io</a:t>
            </a:r>
            <a:endParaRPr sz="2000">
              <a:solidFill>
                <a:schemeClr val="lt1"/>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6" name="Shape 2156"/>
        <p:cNvGrpSpPr/>
        <p:nvPr/>
      </p:nvGrpSpPr>
      <p:grpSpPr>
        <a:xfrm>
          <a:off x="0" y="0"/>
          <a:ext cx="0" cy="0"/>
          <a:chOff x="0" y="0"/>
          <a:chExt cx="0" cy="0"/>
        </a:xfrm>
      </p:grpSpPr>
      <p:sp>
        <p:nvSpPr>
          <p:cNvPr id="2157" name="Google Shape;2157;p297"/>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Using protocols.io</a:t>
            </a:r>
            <a:endParaRPr>
              <a:solidFill>
                <a:schemeClr val="accent3"/>
              </a:solidFill>
            </a:endParaRPr>
          </a:p>
        </p:txBody>
      </p:sp>
      <p:pic>
        <p:nvPicPr>
          <p:cNvPr id="2158" name="Google Shape;2158;p297"/>
          <p:cNvPicPr preferRelativeResize="0"/>
          <p:nvPr/>
        </p:nvPicPr>
        <p:blipFill>
          <a:blip r:embed="rId3">
            <a:alphaModFix/>
          </a:blip>
          <a:stretch>
            <a:fillRect/>
          </a:stretch>
        </p:blipFill>
        <p:spPr>
          <a:xfrm>
            <a:off x="1786025" y="1069622"/>
            <a:ext cx="6469724" cy="3739174"/>
          </a:xfrm>
          <a:prstGeom prst="rect">
            <a:avLst/>
          </a:prstGeom>
          <a:noFill/>
          <a:ln>
            <a:noFill/>
          </a:ln>
        </p:spPr>
      </p:pic>
      <p:sp>
        <p:nvSpPr>
          <p:cNvPr id="2159" name="Google Shape;2159;p297"/>
          <p:cNvSpPr txBox="1"/>
          <p:nvPr/>
        </p:nvSpPr>
        <p:spPr>
          <a:xfrm>
            <a:off x="6207075" y="488200"/>
            <a:ext cx="2345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100">
                <a:solidFill>
                  <a:schemeClr val="accent6"/>
                </a:solidFill>
              </a:rPr>
              <a:t>Gives a DOI</a:t>
            </a:r>
            <a:endParaRPr sz="2100">
              <a:solidFill>
                <a:schemeClr val="accent6"/>
              </a:solidFill>
            </a:endParaRPr>
          </a:p>
        </p:txBody>
      </p:sp>
      <p:cxnSp>
        <p:nvCxnSpPr>
          <p:cNvPr id="2160" name="Google Shape;2160;p297"/>
          <p:cNvCxnSpPr/>
          <p:nvPr/>
        </p:nvCxnSpPr>
        <p:spPr>
          <a:xfrm flipH="1">
            <a:off x="5954600" y="889225"/>
            <a:ext cx="609900" cy="985200"/>
          </a:xfrm>
          <a:prstGeom prst="straightConnector1">
            <a:avLst/>
          </a:prstGeom>
          <a:noFill/>
          <a:ln cap="flat" cmpd="sng" w="28575">
            <a:solidFill>
              <a:schemeClr val="accent6"/>
            </a:solidFill>
            <a:prstDash val="solid"/>
            <a:round/>
            <a:headEnd len="med" w="med" type="none"/>
            <a:tailEnd len="med" w="med" type="triangle"/>
          </a:ln>
        </p:spPr>
      </p:cxnSp>
      <p:sp>
        <p:nvSpPr>
          <p:cNvPr id="2161" name="Google Shape;2161;p297"/>
          <p:cNvSpPr txBox="1"/>
          <p:nvPr/>
        </p:nvSpPr>
        <p:spPr>
          <a:xfrm>
            <a:off x="335475" y="2409825"/>
            <a:ext cx="12948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100">
                <a:solidFill>
                  <a:schemeClr val="accent6"/>
                </a:solidFill>
              </a:rPr>
              <a:t>Versions</a:t>
            </a:r>
            <a:endParaRPr sz="2100">
              <a:solidFill>
                <a:schemeClr val="accent6"/>
              </a:solidFill>
            </a:endParaRPr>
          </a:p>
        </p:txBody>
      </p:sp>
      <p:cxnSp>
        <p:nvCxnSpPr>
          <p:cNvPr id="2162" name="Google Shape;2162;p297"/>
          <p:cNvCxnSpPr>
            <a:stCxn id="2161" idx="3"/>
          </p:cNvCxnSpPr>
          <p:nvPr/>
        </p:nvCxnSpPr>
        <p:spPr>
          <a:xfrm>
            <a:off x="1630275" y="2663775"/>
            <a:ext cx="444600" cy="60000"/>
          </a:xfrm>
          <a:prstGeom prst="straightConnector1">
            <a:avLst/>
          </a:prstGeom>
          <a:noFill/>
          <a:ln cap="flat" cmpd="sng" w="28575">
            <a:solidFill>
              <a:schemeClr val="accent6"/>
            </a:solidFill>
            <a:prstDash val="solid"/>
            <a:round/>
            <a:headEnd len="med" w="med" type="none"/>
            <a:tailEnd len="med" w="med" type="triangle"/>
          </a:ln>
        </p:spPr>
      </p:cxnSp>
      <p:sp>
        <p:nvSpPr>
          <p:cNvPr id="2163" name="Google Shape;2163;p297"/>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7" name="Shape 2167"/>
        <p:cNvGrpSpPr/>
        <p:nvPr/>
      </p:nvGrpSpPr>
      <p:grpSpPr>
        <a:xfrm>
          <a:off x="0" y="0"/>
          <a:ext cx="0" cy="0"/>
          <a:chOff x="0" y="0"/>
          <a:chExt cx="0" cy="0"/>
        </a:xfrm>
      </p:grpSpPr>
      <p:sp>
        <p:nvSpPr>
          <p:cNvPr id="2168" name="Google Shape;2168;p298"/>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solidFill>
                  <a:schemeClr val="accent3"/>
                </a:solidFill>
              </a:rPr>
              <a:t>Using protocols.io</a:t>
            </a:r>
            <a:endParaRPr>
              <a:solidFill>
                <a:schemeClr val="accent3"/>
              </a:solidFill>
            </a:endParaRPr>
          </a:p>
        </p:txBody>
      </p:sp>
      <p:pic>
        <p:nvPicPr>
          <p:cNvPr id="2169" name="Google Shape;2169;p298"/>
          <p:cNvPicPr preferRelativeResize="0"/>
          <p:nvPr/>
        </p:nvPicPr>
        <p:blipFill>
          <a:blip r:embed="rId3">
            <a:alphaModFix/>
          </a:blip>
          <a:stretch>
            <a:fillRect/>
          </a:stretch>
        </p:blipFill>
        <p:spPr>
          <a:xfrm>
            <a:off x="362225" y="1020877"/>
            <a:ext cx="3116175" cy="3935725"/>
          </a:xfrm>
          <a:prstGeom prst="rect">
            <a:avLst/>
          </a:prstGeom>
          <a:noFill/>
          <a:ln>
            <a:noFill/>
          </a:ln>
        </p:spPr>
      </p:pic>
      <p:pic>
        <p:nvPicPr>
          <p:cNvPr id="2170" name="Google Shape;2170;p298"/>
          <p:cNvPicPr preferRelativeResize="0"/>
          <p:nvPr/>
        </p:nvPicPr>
        <p:blipFill>
          <a:blip r:embed="rId4">
            <a:alphaModFix/>
          </a:blip>
          <a:stretch>
            <a:fillRect/>
          </a:stretch>
        </p:blipFill>
        <p:spPr>
          <a:xfrm>
            <a:off x="4267200" y="646026"/>
            <a:ext cx="4003463" cy="4121199"/>
          </a:xfrm>
          <a:prstGeom prst="rect">
            <a:avLst/>
          </a:prstGeom>
          <a:noFill/>
          <a:ln>
            <a:noFill/>
          </a:ln>
        </p:spPr>
      </p:pic>
      <p:sp>
        <p:nvSpPr>
          <p:cNvPr id="2171" name="Google Shape;2171;p298"/>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sp>
        <p:nvSpPr>
          <p:cNvPr id="2176" name="Google Shape;2176;p299"/>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b="1" lang="en-GB">
                <a:solidFill>
                  <a:schemeClr val="accent3"/>
                </a:solidFill>
              </a:rPr>
              <a:t>Case Studies &amp; Resources</a:t>
            </a:r>
            <a:endParaRPr b="1"/>
          </a:p>
        </p:txBody>
      </p:sp>
      <p:sp>
        <p:nvSpPr>
          <p:cNvPr id="2177" name="Google Shape;2177;p299"/>
          <p:cNvSpPr txBox="1"/>
          <p:nvPr>
            <p:ph idx="2" type="body"/>
          </p:nvPr>
        </p:nvSpPr>
        <p:spPr>
          <a:xfrm>
            <a:off x="431800" y="1447800"/>
            <a:ext cx="3415800" cy="28956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t>There are lots of </a:t>
            </a:r>
            <a:r>
              <a:rPr lang="en-GB"/>
              <a:t>resources</a:t>
            </a:r>
            <a:r>
              <a:rPr lang="en-GB"/>
              <a:t> to check out in the open ecosystem… </a:t>
            </a:r>
            <a:r>
              <a:rPr lang="en-GB" u="sng">
                <a:hlinkClick r:id="rId3"/>
              </a:rPr>
              <a:t>Explore these projects and find out what might work best for you</a:t>
            </a:r>
            <a:r>
              <a:rPr lang="en-GB"/>
              <a:t>!</a:t>
            </a:r>
            <a:endParaRPr/>
          </a:p>
        </p:txBody>
      </p:sp>
      <p:pic>
        <p:nvPicPr>
          <p:cNvPr id="2178" name="Google Shape;2178;p299"/>
          <p:cNvPicPr preferRelativeResize="0"/>
          <p:nvPr/>
        </p:nvPicPr>
        <p:blipFill>
          <a:blip r:embed="rId4">
            <a:alphaModFix/>
          </a:blip>
          <a:stretch>
            <a:fillRect/>
          </a:stretch>
        </p:blipFill>
        <p:spPr>
          <a:xfrm>
            <a:off x="4163125" y="1264984"/>
            <a:ext cx="4828476" cy="3153349"/>
          </a:xfrm>
          <a:prstGeom prst="rect">
            <a:avLst/>
          </a:prstGeom>
          <a:noFill/>
          <a:ln>
            <a:noFill/>
          </a:ln>
        </p:spPr>
      </p:pic>
      <p:sp>
        <p:nvSpPr>
          <p:cNvPr id="2179" name="Google Shape;2179;p299"/>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3" name="Shape 2183"/>
        <p:cNvGrpSpPr/>
        <p:nvPr/>
      </p:nvGrpSpPr>
      <p:grpSpPr>
        <a:xfrm>
          <a:off x="0" y="0"/>
          <a:ext cx="0" cy="0"/>
          <a:chOff x="0" y="0"/>
          <a:chExt cx="0" cy="0"/>
        </a:xfrm>
      </p:grpSpPr>
      <p:sp>
        <p:nvSpPr>
          <p:cNvPr id="2184" name="Google Shape;2184;p300"/>
          <p:cNvSpPr/>
          <p:nvPr/>
        </p:nvSpPr>
        <p:spPr>
          <a:xfrm>
            <a:off x="5204522" y="3886200"/>
            <a:ext cx="3748800" cy="715200"/>
          </a:xfrm>
          <a:prstGeom prst="rect">
            <a:avLst/>
          </a:prstGeom>
          <a:solidFill>
            <a:schemeClr val="lt1"/>
          </a:solid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185" name="Google Shape;2185;p300"/>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Environmental Data Science Book</a:t>
            </a:r>
            <a:endParaRPr/>
          </a:p>
        </p:txBody>
      </p:sp>
      <p:sp>
        <p:nvSpPr>
          <p:cNvPr id="2186" name="Google Shape;2186;p300"/>
          <p:cNvSpPr txBox="1"/>
          <p:nvPr>
            <p:ph idx="3" type="body"/>
          </p:nvPr>
        </p:nvSpPr>
        <p:spPr>
          <a:xfrm>
            <a:off x="431800" y="1325887"/>
            <a:ext cx="4413000" cy="282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800"/>
              <a:buNone/>
            </a:pPr>
            <a:r>
              <a:rPr b="1" lang="en-GB" sz="1200"/>
              <a:t>Mission</a:t>
            </a:r>
            <a:endParaRPr/>
          </a:p>
          <a:p>
            <a:pPr indent="0" lvl="0" marL="0" rtl="0" algn="l">
              <a:lnSpc>
                <a:spcPct val="115000"/>
              </a:lnSpc>
              <a:spcBef>
                <a:spcPts val="0"/>
              </a:spcBef>
              <a:spcAft>
                <a:spcPts val="0"/>
              </a:spcAft>
              <a:buSzPts val="2800"/>
              <a:buNone/>
            </a:pPr>
            <a:r>
              <a:rPr i="1" lang="en-GB" sz="1200"/>
              <a:t>Support the publication of data, research and open-source tools for collaborative, reproducible and transparent Environmental Science</a:t>
            </a:r>
            <a:endParaRPr/>
          </a:p>
          <a:p>
            <a:pPr indent="0" lvl="0" marL="0" rtl="0" algn="l">
              <a:lnSpc>
                <a:spcPct val="115000"/>
              </a:lnSpc>
              <a:spcBef>
                <a:spcPts val="1000"/>
              </a:spcBef>
              <a:spcAft>
                <a:spcPts val="0"/>
              </a:spcAft>
              <a:buSzPts val="2800"/>
              <a:buNone/>
            </a:pPr>
            <a:r>
              <a:rPr b="1" lang="en-GB" sz="1200"/>
              <a:t>Features</a:t>
            </a:r>
            <a:endParaRPr/>
          </a:p>
          <a:p>
            <a:pPr indent="-317500" lvl="0" marL="457200" rtl="0" algn="l">
              <a:lnSpc>
                <a:spcPct val="115000"/>
              </a:lnSpc>
              <a:spcBef>
                <a:spcPts val="0"/>
              </a:spcBef>
              <a:spcAft>
                <a:spcPts val="0"/>
              </a:spcAft>
              <a:buSzPts val="1400"/>
              <a:buChar char="–"/>
            </a:pPr>
            <a:r>
              <a:rPr b="1" lang="en-GB" sz="1200"/>
              <a:t>Community-based model </a:t>
            </a:r>
            <a:r>
              <a:rPr lang="en-GB" sz="1200"/>
              <a:t>for improving software practices in Environmental science</a:t>
            </a:r>
            <a:endParaRPr/>
          </a:p>
          <a:p>
            <a:pPr indent="-317500" lvl="0" marL="457200" rtl="0" algn="l">
              <a:lnSpc>
                <a:spcPct val="115000"/>
              </a:lnSpc>
              <a:spcBef>
                <a:spcPts val="0"/>
              </a:spcBef>
              <a:spcAft>
                <a:spcPts val="0"/>
              </a:spcAft>
              <a:buSzPts val="1400"/>
              <a:buChar char="–"/>
            </a:pPr>
            <a:r>
              <a:rPr lang="en-GB" sz="1200"/>
              <a:t>Collaborative publication of executable and reproducible jupyter notebooks</a:t>
            </a:r>
            <a:endParaRPr/>
          </a:p>
          <a:p>
            <a:pPr indent="-317500" lvl="0" marL="457200" rtl="0" algn="l">
              <a:lnSpc>
                <a:spcPct val="115000"/>
              </a:lnSpc>
              <a:spcBef>
                <a:spcPts val="0"/>
              </a:spcBef>
              <a:spcAft>
                <a:spcPts val="0"/>
              </a:spcAft>
              <a:buSzPts val="1400"/>
              <a:buChar char="–"/>
            </a:pPr>
            <a:r>
              <a:rPr lang="en-GB" sz="1200"/>
              <a:t>Promoting scalable tools in </a:t>
            </a:r>
            <a:r>
              <a:rPr i="1" lang="en-GB" sz="1200"/>
              <a:t>python </a:t>
            </a:r>
            <a:r>
              <a:rPr lang="en-GB" sz="1200"/>
              <a:t>(current), R &amp; Julia (future) using cloud-optimized resources</a:t>
            </a:r>
            <a:endParaRPr/>
          </a:p>
          <a:p>
            <a:pPr indent="0" lvl="0" marL="0" rtl="0" algn="l">
              <a:lnSpc>
                <a:spcPct val="115000"/>
              </a:lnSpc>
              <a:spcBef>
                <a:spcPts val="0"/>
              </a:spcBef>
              <a:spcAft>
                <a:spcPts val="0"/>
              </a:spcAft>
              <a:buSzPts val="2800"/>
              <a:buNone/>
            </a:pPr>
            <a:r>
              <a:t/>
            </a:r>
            <a:endParaRPr sz="1200"/>
          </a:p>
          <a:p>
            <a:pPr indent="0" lvl="0" marL="0" rtl="0" algn="l">
              <a:lnSpc>
                <a:spcPct val="115000"/>
              </a:lnSpc>
              <a:spcBef>
                <a:spcPts val="0"/>
              </a:spcBef>
              <a:spcAft>
                <a:spcPts val="0"/>
              </a:spcAft>
              <a:buSzPts val="2800"/>
              <a:buNone/>
            </a:pPr>
            <a:r>
              <a:rPr b="1" lang="en-GB" sz="1200"/>
              <a:t>Learnings from </a:t>
            </a:r>
            <a:r>
              <a:rPr b="1" i="1" lang="en-GB" sz="1200"/>
              <a:t>The Turing Way</a:t>
            </a:r>
            <a:r>
              <a:rPr b="1" lang="en-GB" sz="1200"/>
              <a:t> </a:t>
            </a:r>
            <a:endParaRPr/>
          </a:p>
          <a:p>
            <a:pPr indent="0" lvl="0" marL="0" rtl="0" algn="l">
              <a:lnSpc>
                <a:spcPct val="115000"/>
              </a:lnSpc>
              <a:spcBef>
                <a:spcPts val="0"/>
              </a:spcBef>
              <a:spcAft>
                <a:spcPts val="0"/>
              </a:spcAft>
              <a:buSzPts val="2800"/>
              <a:buNone/>
            </a:pPr>
            <a:r>
              <a:rPr lang="en-GB" sz="1200"/>
              <a:t>Community &amp; translation of Open Science concepts</a:t>
            </a:r>
            <a:endParaRPr/>
          </a:p>
          <a:p>
            <a:pPr indent="-228600" lvl="0" marL="457200" rtl="0" algn="l">
              <a:lnSpc>
                <a:spcPct val="100000"/>
              </a:lnSpc>
              <a:spcBef>
                <a:spcPts val="1000"/>
              </a:spcBef>
              <a:spcAft>
                <a:spcPts val="0"/>
              </a:spcAft>
              <a:buClr>
                <a:schemeClr val="lt1"/>
              </a:buClr>
              <a:buSzPts val="2800"/>
              <a:buFont typeface="Arial"/>
              <a:buNone/>
            </a:pPr>
            <a:r>
              <a:t/>
            </a:r>
            <a:endParaRPr sz="1200"/>
          </a:p>
          <a:p>
            <a:pPr indent="-228600" lvl="0" marL="457200" rtl="0" algn="l">
              <a:lnSpc>
                <a:spcPct val="100000"/>
              </a:lnSpc>
              <a:spcBef>
                <a:spcPts val="0"/>
              </a:spcBef>
              <a:spcAft>
                <a:spcPts val="0"/>
              </a:spcAft>
              <a:buClr>
                <a:schemeClr val="lt1"/>
              </a:buClr>
              <a:buSzPts val="2800"/>
              <a:buFont typeface="Arial"/>
              <a:buNone/>
            </a:pPr>
            <a:r>
              <a:t/>
            </a:r>
            <a:endParaRPr sz="1200"/>
          </a:p>
        </p:txBody>
      </p:sp>
      <p:pic>
        <p:nvPicPr>
          <p:cNvPr descr="Graphical user interface, application, Teams&#10;&#10;Description automatically generated" id="2187" name="Google Shape;2187;p300"/>
          <p:cNvPicPr preferRelativeResize="0"/>
          <p:nvPr/>
        </p:nvPicPr>
        <p:blipFill rotWithShape="1">
          <a:blip r:embed="rId3">
            <a:alphaModFix/>
          </a:blip>
          <a:srcRect b="21915" l="26661" r="10055" t="23487"/>
          <a:stretch/>
        </p:blipFill>
        <p:spPr>
          <a:xfrm>
            <a:off x="5204522" y="1205573"/>
            <a:ext cx="3748837" cy="2828669"/>
          </a:xfrm>
          <a:prstGeom prst="rect">
            <a:avLst/>
          </a:prstGeom>
          <a:noFill/>
          <a:ln>
            <a:noFill/>
          </a:ln>
        </p:spPr>
      </p:pic>
      <p:pic>
        <p:nvPicPr>
          <p:cNvPr id="2188" name="Google Shape;2188;p300"/>
          <p:cNvPicPr preferRelativeResize="0"/>
          <p:nvPr/>
        </p:nvPicPr>
        <p:blipFill rotWithShape="1">
          <a:blip r:embed="rId4">
            <a:alphaModFix/>
          </a:blip>
          <a:srcRect b="0" l="0" r="0" t="0"/>
          <a:stretch/>
        </p:blipFill>
        <p:spPr>
          <a:xfrm>
            <a:off x="5374182" y="3994334"/>
            <a:ext cx="482851" cy="482851"/>
          </a:xfrm>
          <a:prstGeom prst="rect">
            <a:avLst/>
          </a:prstGeom>
          <a:noFill/>
          <a:ln>
            <a:noFill/>
          </a:ln>
        </p:spPr>
      </p:pic>
      <p:sp>
        <p:nvSpPr>
          <p:cNvPr id="2189" name="Google Shape;2189;p300"/>
          <p:cNvSpPr txBox="1"/>
          <p:nvPr/>
        </p:nvSpPr>
        <p:spPr>
          <a:xfrm>
            <a:off x="6410676" y="4268469"/>
            <a:ext cx="25428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100" u="none" cap="none" strike="noStrike">
                <a:solidFill>
                  <a:schemeClr val="dk1"/>
                </a:solidFill>
                <a:latin typeface="Arial"/>
                <a:ea typeface="Arial"/>
                <a:cs typeface="Arial"/>
                <a:sym typeface="Arial"/>
              </a:rPr>
              <a:t>the-environmental-ds-book.netlify.app</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0" name="Google Shape;2190;p300"/>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4" name="Shape 2194"/>
        <p:cNvGrpSpPr/>
        <p:nvPr/>
      </p:nvGrpSpPr>
      <p:grpSpPr>
        <a:xfrm>
          <a:off x="0" y="0"/>
          <a:ext cx="0" cy="0"/>
          <a:chOff x="0" y="0"/>
          <a:chExt cx="0" cy="0"/>
        </a:xfrm>
      </p:grpSpPr>
      <p:sp>
        <p:nvSpPr>
          <p:cNvPr id="2195" name="Google Shape;2195;p301"/>
          <p:cNvSpPr txBox="1"/>
          <p:nvPr>
            <p:ph idx="3" type="body"/>
          </p:nvPr>
        </p:nvSpPr>
        <p:spPr>
          <a:xfrm>
            <a:off x="431799" y="1325887"/>
            <a:ext cx="3713100" cy="282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800"/>
              <a:buNone/>
            </a:pPr>
            <a:r>
              <a:rPr b="1" lang="en-GB" sz="1200"/>
              <a:t>Mission</a:t>
            </a:r>
            <a:endParaRPr/>
          </a:p>
          <a:p>
            <a:pPr indent="0" lvl="0" marL="0" rtl="0" algn="l">
              <a:lnSpc>
                <a:spcPct val="115000"/>
              </a:lnSpc>
              <a:spcBef>
                <a:spcPts val="0"/>
              </a:spcBef>
              <a:spcAft>
                <a:spcPts val="0"/>
              </a:spcAft>
              <a:buSzPts val="2800"/>
              <a:buNone/>
            </a:pPr>
            <a:r>
              <a:rPr i="1" lang="en-GB" sz="1200"/>
              <a:t>Make interactive computing more impactful through community-centered open infrastructure services</a:t>
            </a:r>
            <a:endParaRPr/>
          </a:p>
          <a:p>
            <a:pPr indent="0" lvl="0" marL="0" rtl="0" algn="l">
              <a:lnSpc>
                <a:spcPct val="115000"/>
              </a:lnSpc>
              <a:spcBef>
                <a:spcPts val="1000"/>
              </a:spcBef>
              <a:spcAft>
                <a:spcPts val="0"/>
              </a:spcAft>
              <a:buSzPts val="2800"/>
              <a:buNone/>
            </a:pPr>
            <a:r>
              <a:rPr b="1" lang="en-GB" sz="1200"/>
              <a:t>Features</a:t>
            </a:r>
            <a:endParaRPr/>
          </a:p>
          <a:p>
            <a:pPr indent="-317500" lvl="0" marL="457200" rtl="0" algn="l">
              <a:lnSpc>
                <a:spcPct val="115000"/>
              </a:lnSpc>
              <a:spcBef>
                <a:spcPts val="0"/>
              </a:spcBef>
              <a:spcAft>
                <a:spcPts val="0"/>
              </a:spcAft>
              <a:buSzPts val="1400"/>
              <a:buChar char="–"/>
            </a:pPr>
            <a:r>
              <a:rPr b="1" lang="en-GB" sz="1200"/>
              <a:t>Non-profit based model</a:t>
            </a:r>
            <a:r>
              <a:rPr lang="en-GB" sz="1200"/>
              <a:t> for increasing openness and reproducibility in research </a:t>
            </a:r>
            <a:endParaRPr/>
          </a:p>
          <a:p>
            <a:pPr indent="-317500" lvl="0" marL="457200" rtl="0" algn="l">
              <a:lnSpc>
                <a:spcPct val="115000"/>
              </a:lnSpc>
              <a:spcBef>
                <a:spcPts val="0"/>
              </a:spcBef>
              <a:spcAft>
                <a:spcPts val="0"/>
              </a:spcAft>
              <a:buSzPts val="1400"/>
              <a:buChar char="–"/>
            </a:pPr>
            <a:r>
              <a:rPr lang="en-GB" sz="1200"/>
              <a:t>Open source operations/dev-ops as a service </a:t>
            </a:r>
            <a:endParaRPr/>
          </a:p>
          <a:p>
            <a:pPr indent="-317500" lvl="0" marL="457200" rtl="0" algn="l">
              <a:lnSpc>
                <a:spcPct val="115000"/>
              </a:lnSpc>
              <a:spcBef>
                <a:spcPts val="0"/>
              </a:spcBef>
              <a:spcAft>
                <a:spcPts val="0"/>
              </a:spcAft>
              <a:buSzPts val="1400"/>
              <a:buChar char="–"/>
            </a:pPr>
            <a:r>
              <a:rPr lang="en-GB" sz="1200"/>
              <a:t>Working with the tech industry (cloud providers) to democratise interoperable interactive computing</a:t>
            </a:r>
            <a:endParaRPr/>
          </a:p>
          <a:p>
            <a:pPr indent="0" lvl="0" marL="0" rtl="0" algn="l">
              <a:lnSpc>
                <a:spcPct val="115000"/>
              </a:lnSpc>
              <a:spcBef>
                <a:spcPts val="1000"/>
              </a:spcBef>
              <a:spcAft>
                <a:spcPts val="0"/>
              </a:spcAft>
              <a:buSzPts val="2800"/>
              <a:buNone/>
            </a:pPr>
            <a:r>
              <a:rPr b="1" lang="en-GB" sz="1200"/>
              <a:t>Learnings from </a:t>
            </a:r>
            <a:r>
              <a:rPr b="1" i="1" lang="en-GB" sz="1200"/>
              <a:t>The Turing Way</a:t>
            </a:r>
            <a:r>
              <a:rPr b="1" lang="en-GB" sz="1200"/>
              <a:t>  </a:t>
            </a:r>
            <a:endParaRPr/>
          </a:p>
          <a:p>
            <a:pPr indent="0" lvl="0" marL="0" rtl="0" algn="l">
              <a:lnSpc>
                <a:spcPct val="115000"/>
              </a:lnSpc>
              <a:spcBef>
                <a:spcPts val="0"/>
              </a:spcBef>
              <a:spcAft>
                <a:spcPts val="0"/>
              </a:spcAft>
              <a:buSzPts val="2800"/>
              <a:buNone/>
            </a:pPr>
            <a:r>
              <a:rPr lang="en-GB" sz="1200"/>
              <a:t>Emerging (engineers, product manager, community) roles &amp; transparent communication (all documents) </a:t>
            </a:r>
            <a:endParaRPr b="1" sz="1200"/>
          </a:p>
          <a:p>
            <a:pPr indent="-228600" lvl="0" marL="457200" rtl="0" algn="l">
              <a:lnSpc>
                <a:spcPct val="100000"/>
              </a:lnSpc>
              <a:spcBef>
                <a:spcPts val="0"/>
              </a:spcBef>
              <a:spcAft>
                <a:spcPts val="0"/>
              </a:spcAft>
              <a:buClr>
                <a:schemeClr val="lt1"/>
              </a:buClr>
              <a:buSzPts val="2800"/>
              <a:buFont typeface="Arial"/>
              <a:buNone/>
            </a:pPr>
            <a:r>
              <a:t/>
            </a:r>
            <a:endParaRPr sz="1200"/>
          </a:p>
          <a:p>
            <a:pPr indent="-228600" lvl="0" marL="457200" rtl="0" algn="l">
              <a:lnSpc>
                <a:spcPct val="100000"/>
              </a:lnSpc>
              <a:spcBef>
                <a:spcPts val="0"/>
              </a:spcBef>
              <a:spcAft>
                <a:spcPts val="0"/>
              </a:spcAft>
              <a:buClr>
                <a:schemeClr val="lt1"/>
              </a:buClr>
              <a:buSzPts val="2800"/>
              <a:buFont typeface="Arial"/>
              <a:buNone/>
            </a:pPr>
            <a:r>
              <a:t/>
            </a:r>
            <a:endParaRPr sz="1200"/>
          </a:p>
        </p:txBody>
      </p:sp>
      <p:sp>
        <p:nvSpPr>
          <p:cNvPr id="2196" name="Google Shape;2196;p301"/>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2i2c</a:t>
            </a:r>
            <a:endParaRPr/>
          </a:p>
        </p:txBody>
      </p:sp>
      <p:sp>
        <p:nvSpPr>
          <p:cNvPr id="2197" name="Google Shape;2197;p301"/>
          <p:cNvSpPr/>
          <p:nvPr/>
        </p:nvSpPr>
        <p:spPr>
          <a:xfrm>
            <a:off x="4572001" y="292150"/>
            <a:ext cx="4377600" cy="4281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198" name="Google Shape;2198;p301"/>
          <p:cNvPicPr preferRelativeResize="0"/>
          <p:nvPr/>
        </p:nvPicPr>
        <p:blipFill rotWithShape="1">
          <a:blip r:embed="rId3">
            <a:alphaModFix/>
          </a:blip>
          <a:srcRect b="11712" l="24147" r="25408" t="21010"/>
          <a:stretch/>
        </p:blipFill>
        <p:spPr>
          <a:xfrm>
            <a:off x="5602733" y="803849"/>
            <a:ext cx="2499907" cy="833576"/>
          </a:xfrm>
          <a:prstGeom prst="rect">
            <a:avLst/>
          </a:prstGeom>
          <a:noFill/>
          <a:ln>
            <a:noFill/>
          </a:ln>
        </p:spPr>
      </p:pic>
      <p:pic>
        <p:nvPicPr>
          <p:cNvPr id="2199" name="Google Shape;2199;p301"/>
          <p:cNvPicPr preferRelativeResize="0"/>
          <p:nvPr/>
        </p:nvPicPr>
        <p:blipFill rotWithShape="1">
          <a:blip r:embed="rId4">
            <a:alphaModFix/>
          </a:blip>
          <a:srcRect b="0" l="0" r="0" t="0"/>
          <a:stretch/>
        </p:blipFill>
        <p:spPr>
          <a:xfrm>
            <a:off x="4732176" y="1638129"/>
            <a:ext cx="4107028" cy="2304130"/>
          </a:xfrm>
          <a:prstGeom prst="rect">
            <a:avLst/>
          </a:prstGeom>
          <a:noFill/>
          <a:ln>
            <a:noFill/>
          </a:ln>
        </p:spPr>
      </p:pic>
      <p:pic>
        <p:nvPicPr>
          <p:cNvPr id="2200" name="Google Shape;2200;p301"/>
          <p:cNvPicPr preferRelativeResize="0"/>
          <p:nvPr/>
        </p:nvPicPr>
        <p:blipFill rotWithShape="1">
          <a:blip r:embed="rId5">
            <a:alphaModFix/>
          </a:blip>
          <a:srcRect b="0" l="0" r="0" t="0"/>
          <a:stretch/>
        </p:blipFill>
        <p:spPr>
          <a:xfrm>
            <a:off x="8312432" y="3924881"/>
            <a:ext cx="526769" cy="526769"/>
          </a:xfrm>
          <a:prstGeom prst="rect">
            <a:avLst/>
          </a:prstGeom>
          <a:noFill/>
          <a:ln>
            <a:noFill/>
          </a:ln>
        </p:spPr>
      </p:pic>
      <p:sp>
        <p:nvSpPr>
          <p:cNvPr id="2201" name="Google Shape;2201;p301"/>
          <p:cNvSpPr txBox="1"/>
          <p:nvPr/>
        </p:nvSpPr>
        <p:spPr>
          <a:xfrm>
            <a:off x="4663736" y="4143873"/>
            <a:ext cx="1878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chemeClr val="dk1"/>
                </a:solidFill>
                <a:latin typeface="Arial"/>
                <a:ea typeface="Arial"/>
                <a:cs typeface="Arial"/>
                <a:sym typeface="Arial"/>
              </a:rPr>
              <a:t>2i2c.org</a:t>
            </a:r>
            <a:endParaRPr b="0" i="0" sz="1400" u="none" cap="none" strike="noStrike">
              <a:solidFill>
                <a:schemeClr val="dk1"/>
              </a:solidFill>
              <a:latin typeface="Arial"/>
              <a:ea typeface="Arial"/>
              <a:cs typeface="Arial"/>
              <a:sym typeface="Arial"/>
            </a:endParaRPr>
          </a:p>
        </p:txBody>
      </p:sp>
      <p:sp>
        <p:nvSpPr>
          <p:cNvPr id="2202" name="Google Shape;2202;p301"/>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302"/>
          <p:cNvSpPr txBox="1"/>
          <p:nvPr>
            <p:ph idx="3" type="body"/>
          </p:nvPr>
        </p:nvSpPr>
        <p:spPr>
          <a:xfrm>
            <a:off x="431799" y="1325887"/>
            <a:ext cx="3713100" cy="282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800"/>
              <a:buNone/>
            </a:pPr>
            <a:r>
              <a:rPr b="1" lang="en-GB" sz="1200"/>
              <a:t>Mission</a:t>
            </a:r>
            <a:endParaRPr/>
          </a:p>
          <a:p>
            <a:pPr indent="0" lvl="0" marL="0" rtl="0" algn="l">
              <a:lnSpc>
                <a:spcPct val="115000"/>
              </a:lnSpc>
              <a:spcBef>
                <a:spcPts val="0"/>
              </a:spcBef>
              <a:spcAft>
                <a:spcPts val="0"/>
              </a:spcAft>
              <a:buSzPts val="2800"/>
              <a:buNone/>
            </a:pPr>
            <a:r>
              <a:rPr i="1" lang="en-GB" sz="1200"/>
              <a:t>An online, open and live resource for the Life Sciences with recipes that help you to make and keep data Findable, Accessible, Interoperable and Reusable;</a:t>
            </a:r>
            <a:endParaRPr i="1" sz="1200"/>
          </a:p>
          <a:p>
            <a:pPr indent="0" lvl="0" marL="0" rtl="0" algn="l">
              <a:lnSpc>
                <a:spcPct val="115000"/>
              </a:lnSpc>
              <a:spcBef>
                <a:spcPts val="1000"/>
              </a:spcBef>
              <a:spcAft>
                <a:spcPts val="0"/>
              </a:spcAft>
              <a:buSzPts val="2800"/>
              <a:buNone/>
            </a:pPr>
            <a:r>
              <a:rPr b="1" lang="en-GB" sz="1200"/>
              <a:t>Features</a:t>
            </a:r>
            <a:endParaRPr/>
          </a:p>
          <a:p>
            <a:pPr indent="-317500" lvl="0" marL="457200" rtl="0" algn="l">
              <a:lnSpc>
                <a:spcPct val="115000"/>
              </a:lnSpc>
              <a:spcBef>
                <a:spcPts val="0"/>
              </a:spcBef>
              <a:spcAft>
                <a:spcPts val="0"/>
              </a:spcAft>
              <a:buSzPts val="1400"/>
              <a:buChar char="–"/>
            </a:pPr>
            <a:r>
              <a:rPr b="1" lang="en-GB" sz="1200"/>
              <a:t>Recipes </a:t>
            </a:r>
            <a:r>
              <a:rPr lang="en-GB" sz="1200"/>
              <a:t>for working with data in a FAIR and open way</a:t>
            </a:r>
            <a:endParaRPr sz="1200"/>
          </a:p>
          <a:p>
            <a:pPr indent="-304800" lvl="0" marL="457200" rtl="0" algn="l">
              <a:lnSpc>
                <a:spcPct val="115000"/>
              </a:lnSpc>
              <a:spcBef>
                <a:spcPts val="0"/>
              </a:spcBef>
              <a:spcAft>
                <a:spcPts val="0"/>
              </a:spcAft>
              <a:buSzPts val="1200"/>
              <a:buChar char="–"/>
            </a:pPr>
            <a:r>
              <a:rPr lang="en-GB" sz="1200"/>
              <a:t>Open platform for contribution</a:t>
            </a:r>
            <a:endParaRPr sz="1200"/>
          </a:p>
          <a:p>
            <a:pPr indent="0" lvl="0" marL="0" rtl="0" algn="l">
              <a:lnSpc>
                <a:spcPct val="115000"/>
              </a:lnSpc>
              <a:spcBef>
                <a:spcPts val="1000"/>
              </a:spcBef>
              <a:spcAft>
                <a:spcPts val="0"/>
              </a:spcAft>
              <a:buSzPts val="2800"/>
              <a:buNone/>
            </a:pPr>
            <a:r>
              <a:rPr b="1" lang="en-GB" sz="1200"/>
              <a:t>Learnings from </a:t>
            </a:r>
            <a:r>
              <a:rPr b="1" i="1" lang="en-GB" sz="1200"/>
              <a:t>The Turing Way</a:t>
            </a:r>
            <a:r>
              <a:rPr b="1" lang="en-GB" sz="1200"/>
              <a:t>  </a:t>
            </a:r>
            <a:endParaRPr/>
          </a:p>
          <a:p>
            <a:pPr indent="0" lvl="0" marL="0" rtl="0" algn="l">
              <a:lnSpc>
                <a:spcPct val="115000"/>
              </a:lnSpc>
              <a:spcBef>
                <a:spcPts val="0"/>
              </a:spcBef>
              <a:spcAft>
                <a:spcPts val="0"/>
              </a:spcAft>
              <a:buSzPts val="2800"/>
              <a:buNone/>
            </a:pPr>
            <a:r>
              <a:rPr lang="en-GB" sz="1200"/>
              <a:t>Open contribution methods, Github repository format, Scriberia images for demonstrating process of using FAIR principles</a:t>
            </a:r>
            <a:endParaRPr b="1" sz="1200"/>
          </a:p>
          <a:p>
            <a:pPr indent="-228600" lvl="0" marL="457200" rtl="0" algn="l">
              <a:lnSpc>
                <a:spcPct val="100000"/>
              </a:lnSpc>
              <a:spcBef>
                <a:spcPts val="0"/>
              </a:spcBef>
              <a:spcAft>
                <a:spcPts val="0"/>
              </a:spcAft>
              <a:buClr>
                <a:schemeClr val="lt1"/>
              </a:buClr>
              <a:buSzPts val="2800"/>
              <a:buFont typeface="Arial"/>
              <a:buNone/>
            </a:pPr>
            <a:r>
              <a:t/>
            </a:r>
            <a:endParaRPr sz="1200"/>
          </a:p>
          <a:p>
            <a:pPr indent="-228600" lvl="0" marL="457200" rtl="0" algn="l">
              <a:lnSpc>
                <a:spcPct val="100000"/>
              </a:lnSpc>
              <a:spcBef>
                <a:spcPts val="0"/>
              </a:spcBef>
              <a:spcAft>
                <a:spcPts val="0"/>
              </a:spcAft>
              <a:buClr>
                <a:schemeClr val="lt1"/>
              </a:buClr>
              <a:buSzPts val="2800"/>
              <a:buFont typeface="Arial"/>
              <a:buNone/>
            </a:pPr>
            <a:r>
              <a:t/>
            </a:r>
            <a:endParaRPr sz="1200"/>
          </a:p>
        </p:txBody>
      </p:sp>
      <p:sp>
        <p:nvSpPr>
          <p:cNvPr id="2208" name="Google Shape;2208;p302"/>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FAIR Cookbook</a:t>
            </a:r>
            <a:endParaRPr/>
          </a:p>
        </p:txBody>
      </p:sp>
      <p:sp>
        <p:nvSpPr>
          <p:cNvPr id="2209" name="Google Shape;2209;p302"/>
          <p:cNvSpPr txBox="1"/>
          <p:nvPr/>
        </p:nvSpPr>
        <p:spPr>
          <a:xfrm>
            <a:off x="4572001" y="3731675"/>
            <a:ext cx="2829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solidFill>
                  <a:schemeClr val="lt1"/>
                </a:solidFill>
              </a:rPr>
              <a:t>https://faircookbook.elixir-europe.org/content/home.html</a:t>
            </a:r>
            <a:endParaRPr b="0" i="0" sz="1400" u="none" cap="none" strike="noStrike">
              <a:solidFill>
                <a:schemeClr val="lt1"/>
              </a:solidFill>
              <a:latin typeface="Arial"/>
              <a:ea typeface="Arial"/>
              <a:cs typeface="Arial"/>
              <a:sym typeface="Arial"/>
            </a:endParaRPr>
          </a:p>
        </p:txBody>
      </p:sp>
      <p:pic>
        <p:nvPicPr>
          <p:cNvPr id="2210" name="Google Shape;2210;p302"/>
          <p:cNvPicPr preferRelativeResize="0"/>
          <p:nvPr/>
        </p:nvPicPr>
        <p:blipFill>
          <a:blip r:embed="rId3">
            <a:alphaModFix/>
          </a:blip>
          <a:stretch>
            <a:fillRect/>
          </a:stretch>
        </p:blipFill>
        <p:spPr>
          <a:xfrm>
            <a:off x="4297299" y="1400159"/>
            <a:ext cx="4694300" cy="2017179"/>
          </a:xfrm>
          <a:prstGeom prst="rect">
            <a:avLst/>
          </a:prstGeom>
          <a:noFill/>
          <a:ln>
            <a:noFill/>
          </a:ln>
        </p:spPr>
      </p:pic>
      <p:sp>
        <p:nvSpPr>
          <p:cNvPr id="2211" name="Google Shape;2211;p302"/>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5" name="Shape 2215"/>
        <p:cNvGrpSpPr/>
        <p:nvPr/>
      </p:nvGrpSpPr>
      <p:grpSpPr>
        <a:xfrm>
          <a:off x="0" y="0"/>
          <a:ext cx="0" cy="0"/>
          <a:chOff x="0" y="0"/>
          <a:chExt cx="0" cy="0"/>
        </a:xfrm>
      </p:grpSpPr>
      <p:sp>
        <p:nvSpPr>
          <p:cNvPr id="2216" name="Google Shape;2216;p303"/>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Lab Handbooks &amp; Reports</a:t>
            </a:r>
            <a:endParaRPr/>
          </a:p>
        </p:txBody>
      </p:sp>
      <p:sp>
        <p:nvSpPr>
          <p:cNvPr id="2217" name="Google Shape;2217;p303"/>
          <p:cNvSpPr txBox="1"/>
          <p:nvPr/>
        </p:nvSpPr>
        <p:spPr>
          <a:xfrm>
            <a:off x="973750" y="4181700"/>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lt1"/>
                </a:solidFill>
                <a:hlinkClick r:id="rId3">
                  <a:extLst>
                    <a:ext uri="{A12FA001-AC4F-418D-AE19-62706E023703}">
                      <ahyp:hlinkClr val="tx"/>
                    </a:ext>
                  </a:extLst>
                </a:hlinkClick>
              </a:rPr>
              <a:t>https://very-good-science.github.io/our-handbook/guide/what-is-our-handbook.html</a:t>
            </a:r>
            <a:r>
              <a:rPr lang="en-GB">
                <a:solidFill>
                  <a:schemeClr val="lt1"/>
                </a:solidFill>
              </a:rPr>
              <a:t> </a:t>
            </a:r>
            <a:endParaRPr>
              <a:solidFill>
                <a:schemeClr val="lt1"/>
              </a:solidFill>
            </a:endParaRPr>
          </a:p>
        </p:txBody>
      </p:sp>
      <p:pic>
        <p:nvPicPr>
          <p:cNvPr id="2218" name="Google Shape;2218;p303"/>
          <p:cNvPicPr preferRelativeResize="0"/>
          <p:nvPr/>
        </p:nvPicPr>
        <p:blipFill>
          <a:blip r:embed="rId4">
            <a:alphaModFix/>
          </a:blip>
          <a:stretch>
            <a:fillRect/>
          </a:stretch>
        </p:blipFill>
        <p:spPr>
          <a:xfrm>
            <a:off x="320750" y="1188001"/>
            <a:ext cx="4413824" cy="2907075"/>
          </a:xfrm>
          <a:prstGeom prst="rect">
            <a:avLst/>
          </a:prstGeom>
          <a:noFill/>
          <a:ln>
            <a:noFill/>
          </a:ln>
        </p:spPr>
      </p:pic>
      <p:pic>
        <p:nvPicPr>
          <p:cNvPr id="2219" name="Google Shape;2219;p303"/>
          <p:cNvPicPr preferRelativeResize="0"/>
          <p:nvPr/>
        </p:nvPicPr>
        <p:blipFill>
          <a:blip r:embed="rId5">
            <a:alphaModFix/>
          </a:blip>
          <a:stretch>
            <a:fillRect/>
          </a:stretch>
        </p:blipFill>
        <p:spPr>
          <a:xfrm>
            <a:off x="4900099" y="702659"/>
            <a:ext cx="4104626" cy="3402676"/>
          </a:xfrm>
          <a:prstGeom prst="rect">
            <a:avLst/>
          </a:prstGeom>
          <a:noFill/>
          <a:ln>
            <a:noFill/>
          </a:ln>
        </p:spPr>
      </p:pic>
      <p:sp>
        <p:nvSpPr>
          <p:cNvPr id="2220" name="Google Shape;2220;p303"/>
          <p:cNvSpPr txBox="1"/>
          <p:nvPr/>
        </p:nvSpPr>
        <p:spPr>
          <a:xfrm>
            <a:off x="5638950" y="418170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lt1"/>
                </a:solidFill>
                <a:hlinkClick r:id="rId6">
                  <a:extLst>
                    <a:ext uri="{A12FA001-AC4F-418D-AE19-62706E023703}">
                      <ahyp:hlinkClr val="tx"/>
                    </a:ext>
                  </a:extLst>
                </a:hlinkClick>
              </a:rPr>
              <a:t>https://report.opensustain.tech/chapters/index.html</a:t>
            </a:r>
            <a:r>
              <a:rPr lang="en-GB">
                <a:solidFill>
                  <a:schemeClr val="lt1"/>
                </a:solidFill>
              </a:rPr>
              <a:t> </a:t>
            </a:r>
            <a:endParaRPr>
              <a:solidFill>
                <a:schemeClr val="lt1"/>
              </a:solidFill>
            </a:endParaRPr>
          </a:p>
        </p:txBody>
      </p:sp>
      <p:sp>
        <p:nvSpPr>
          <p:cNvPr id="2221" name="Google Shape;2221;p303"/>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5" name="Shape 2225"/>
        <p:cNvGrpSpPr/>
        <p:nvPr/>
      </p:nvGrpSpPr>
      <p:grpSpPr>
        <a:xfrm>
          <a:off x="0" y="0"/>
          <a:ext cx="0" cy="0"/>
          <a:chOff x="0" y="0"/>
          <a:chExt cx="0" cy="0"/>
        </a:xfrm>
      </p:grpSpPr>
      <p:sp>
        <p:nvSpPr>
          <p:cNvPr id="2226" name="Google Shape;2226;p304"/>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Open Life Science</a:t>
            </a:r>
            <a:endParaRPr/>
          </a:p>
        </p:txBody>
      </p:sp>
      <p:pic>
        <p:nvPicPr>
          <p:cNvPr id="2227" name="Google Shape;2227;p304"/>
          <p:cNvPicPr preferRelativeResize="0"/>
          <p:nvPr/>
        </p:nvPicPr>
        <p:blipFill>
          <a:blip r:embed="rId3">
            <a:alphaModFix/>
          </a:blip>
          <a:stretch>
            <a:fillRect/>
          </a:stretch>
        </p:blipFill>
        <p:spPr>
          <a:xfrm>
            <a:off x="1438275" y="1165034"/>
            <a:ext cx="6446715" cy="3283166"/>
          </a:xfrm>
          <a:prstGeom prst="rect">
            <a:avLst/>
          </a:prstGeom>
          <a:noFill/>
          <a:ln>
            <a:noFill/>
          </a:ln>
        </p:spPr>
      </p:pic>
      <p:pic>
        <p:nvPicPr>
          <p:cNvPr id="2228" name="Google Shape;2228;p304"/>
          <p:cNvPicPr preferRelativeResize="0"/>
          <p:nvPr/>
        </p:nvPicPr>
        <p:blipFill>
          <a:blip r:embed="rId4">
            <a:alphaModFix/>
          </a:blip>
          <a:stretch>
            <a:fillRect/>
          </a:stretch>
        </p:blipFill>
        <p:spPr>
          <a:xfrm>
            <a:off x="4536450" y="175975"/>
            <a:ext cx="1499625" cy="815325"/>
          </a:xfrm>
          <a:prstGeom prst="rect">
            <a:avLst/>
          </a:prstGeom>
          <a:noFill/>
          <a:ln>
            <a:noFill/>
          </a:ln>
        </p:spPr>
      </p:pic>
      <p:sp>
        <p:nvSpPr>
          <p:cNvPr id="2229" name="Google Shape;2229;p304"/>
          <p:cNvSpPr txBox="1"/>
          <p:nvPr/>
        </p:nvSpPr>
        <p:spPr>
          <a:xfrm>
            <a:off x="997625" y="45580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openlifesci.org/ </a:t>
            </a:r>
            <a:endParaRPr>
              <a:solidFill>
                <a:schemeClr val="lt1"/>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sp>
        <p:nvSpPr>
          <p:cNvPr id="2234" name="Google Shape;2234;p305"/>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Frictionless Data</a:t>
            </a:r>
            <a:endParaRPr/>
          </a:p>
        </p:txBody>
      </p:sp>
      <p:pic>
        <p:nvPicPr>
          <p:cNvPr id="2235" name="Google Shape;2235;p305"/>
          <p:cNvPicPr preferRelativeResize="0"/>
          <p:nvPr/>
        </p:nvPicPr>
        <p:blipFill>
          <a:blip r:embed="rId3">
            <a:alphaModFix/>
          </a:blip>
          <a:stretch>
            <a:fillRect/>
          </a:stretch>
        </p:blipFill>
        <p:spPr>
          <a:xfrm>
            <a:off x="1020299" y="1471600"/>
            <a:ext cx="6671601" cy="2006700"/>
          </a:xfrm>
          <a:prstGeom prst="rect">
            <a:avLst/>
          </a:prstGeom>
          <a:noFill/>
          <a:ln>
            <a:noFill/>
          </a:ln>
        </p:spPr>
      </p:pic>
      <p:pic>
        <p:nvPicPr>
          <p:cNvPr id="2236" name="Google Shape;2236;p305"/>
          <p:cNvPicPr preferRelativeResize="0"/>
          <p:nvPr/>
        </p:nvPicPr>
        <p:blipFill>
          <a:blip r:embed="rId4">
            <a:alphaModFix/>
          </a:blip>
          <a:stretch>
            <a:fillRect/>
          </a:stretch>
        </p:blipFill>
        <p:spPr>
          <a:xfrm>
            <a:off x="4710946" y="236396"/>
            <a:ext cx="2283074" cy="753650"/>
          </a:xfrm>
          <a:prstGeom prst="rect">
            <a:avLst/>
          </a:prstGeom>
          <a:noFill/>
          <a:ln>
            <a:noFill/>
          </a:ln>
        </p:spPr>
      </p:pic>
      <p:sp>
        <p:nvSpPr>
          <p:cNvPr id="2237" name="Google Shape;2237;p305"/>
          <p:cNvSpPr txBox="1"/>
          <p:nvPr/>
        </p:nvSpPr>
        <p:spPr>
          <a:xfrm>
            <a:off x="925950" y="38770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https://frictionlessdata.io/</a:t>
            </a:r>
            <a:endParaRPr>
              <a:solidFill>
                <a:schemeClr val="lt1"/>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1" name="Shape 2241"/>
        <p:cNvGrpSpPr/>
        <p:nvPr/>
      </p:nvGrpSpPr>
      <p:grpSpPr>
        <a:xfrm>
          <a:off x="0" y="0"/>
          <a:ext cx="0" cy="0"/>
          <a:chOff x="0" y="0"/>
          <a:chExt cx="0" cy="0"/>
        </a:xfrm>
      </p:grpSpPr>
      <p:sp>
        <p:nvSpPr>
          <p:cNvPr id="2242" name="Google Shape;2242;p306"/>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AutSPACEs</a:t>
            </a:r>
            <a:endParaRPr/>
          </a:p>
        </p:txBody>
      </p:sp>
      <p:pic>
        <p:nvPicPr>
          <p:cNvPr id="2243" name="Google Shape;2243;p306"/>
          <p:cNvPicPr preferRelativeResize="0"/>
          <p:nvPr/>
        </p:nvPicPr>
        <p:blipFill>
          <a:blip r:embed="rId3">
            <a:alphaModFix/>
          </a:blip>
          <a:stretch>
            <a:fillRect/>
          </a:stretch>
        </p:blipFill>
        <p:spPr>
          <a:xfrm>
            <a:off x="471325" y="1330150"/>
            <a:ext cx="7989025" cy="3278625"/>
          </a:xfrm>
          <a:prstGeom prst="rect">
            <a:avLst/>
          </a:prstGeom>
          <a:noFill/>
          <a:ln>
            <a:noFill/>
          </a:ln>
        </p:spPr>
      </p:pic>
      <p:pic>
        <p:nvPicPr>
          <p:cNvPr id="2244" name="Google Shape;2244;p306"/>
          <p:cNvPicPr preferRelativeResize="0"/>
          <p:nvPr/>
        </p:nvPicPr>
        <p:blipFill rotWithShape="1">
          <a:blip r:embed="rId4">
            <a:alphaModFix/>
          </a:blip>
          <a:srcRect b="21946" l="0" r="0" t="6332"/>
          <a:stretch/>
        </p:blipFill>
        <p:spPr>
          <a:xfrm>
            <a:off x="4943250" y="116475"/>
            <a:ext cx="2331125" cy="1086525"/>
          </a:xfrm>
          <a:prstGeom prst="rect">
            <a:avLst/>
          </a:prstGeom>
          <a:noFill/>
          <a:ln>
            <a:noFill/>
          </a:ln>
        </p:spPr>
      </p:pic>
      <p:sp>
        <p:nvSpPr>
          <p:cNvPr id="2245" name="Google Shape;2245;p306"/>
          <p:cNvSpPr txBox="1"/>
          <p:nvPr/>
        </p:nvSpPr>
        <p:spPr>
          <a:xfrm>
            <a:off x="537650" y="4659600"/>
            <a:ext cx="433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https://github.com/alan-turing-institute/AutSPACEs</a:t>
            </a:r>
            <a:endParaRPr>
              <a:solidFill>
                <a:schemeClr val="lt1"/>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9" name="Shape 2249"/>
        <p:cNvGrpSpPr/>
        <p:nvPr/>
      </p:nvGrpSpPr>
      <p:grpSpPr>
        <a:xfrm>
          <a:off x="0" y="0"/>
          <a:ext cx="0" cy="0"/>
          <a:chOff x="0" y="0"/>
          <a:chExt cx="0" cy="0"/>
        </a:xfrm>
      </p:grpSpPr>
      <p:sp>
        <p:nvSpPr>
          <p:cNvPr id="2250" name="Google Shape;2250;p307"/>
          <p:cNvSpPr txBox="1"/>
          <p:nvPr>
            <p:ph idx="1" type="body"/>
          </p:nvPr>
        </p:nvSpPr>
        <p:spPr>
          <a:xfrm>
            <a:off x="190640" y="702659"/>
            <a:ext cx="5536800" cy="5451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800"/>
              <a:buNone/>
            </a:pPr>
            <a:r>
              <a:rPr b="1" lang="en-GB" sz="2400"/>
              <a:t>Computational Communities</a:t>
            </a:r>
            <a:endParaRPr/>
          </a:p>
        </p:txBody>
      </p:sp>
      <p:pic>
        <p:nvPicPr>
          <p:cNvPr id="2251" name="Google Shape;2251;p307"/>
          <p:cNvPicPr preferRelativeResize="0"/>
          <p:nvPr/>
        </p:nvPicPr>
        <p:blipFill>
          <a:blip r:embed="rId3">
            <a:alphaModFix/>
          </a:blip>
          <a:stretch>
            <a:fillRect/>
          </a:stretch>
        </p:blipFill>
        <p:spPr>
          <a:xfrm>
            <a:off x="908998" y="1427352"/>
            <a:ext cx="2401599" cy="2633027"/>
          </a:xfrm>
          <a:prstGeom prst="rect">
            <a:avLst/>
          </a:prstGeom>
          <a:noFill/>
          <a:ln>
            <a:noFill/>
          </a:ln>
        </p:spPr>
      </p:pic>
      <p:pic>
        <p:nvPicPr>
          <p:cNvPr id="2252" name="Google Shape;2252;p307"/>
          <p:cNvPicPr preferRelativeResize="0"/>
          <p:nvPr/>
        </p:nvPicPr>
        <p:blipFill>
          <a:blip r:embed="rId4">
            <a:alphaModFix/>
          </a:blip>
          <a:stretch>
            <a:fillRect/>
          </a:stretch>
        </p:blipFill>
        <p:spPr>
          <a:xfrm>
            <a:off x="4064525" y="1492099"/>
            <a:ext cx="4265275" cy="2399225"/>
          </a:xfrm>
          <a:prstGeom prst="rect">
            <a:avLst/>
          </a:prstGeom>
          <a:noFill/>
          <a:ln>
            <a:noFill/>
          </a:ln>
        </p:spPr>
      </p:pic>
      <p:sp>
        <p:nvSpPr>
          <p:cNvPr id="2253" name="Google Shape;2253;p307"/>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8" name="Shape 2258"/>
        <p:cNvGrpSpPr/>
        <p:nvPr/>
      </p:nvGrpSpPr>
      <p:grpSpPr>
        <a:xfrm>
          <a:off x="0" y="0"/>
          <a:ext cx="0" cy="0"/>
          <a:chOff x="0" y="0"/>
          <a:chExt cx="0" cy="0"/>
        </a:xfrm>
      </p:grpSpPr>
      <p:sp>
        <p:nvSpPr>
          <p:cNvPr id="2259" name="Google Shape;2259;p308"/>
          <p:cNvSpPr txBox="1"/>
          <p:nvPr/>
        </p:nvSpPr>
        <p:spPr>
          <a:xfrm>
            <a:off x="478378" y="2294663"/>
            <a:ext cx="2299200" cy="554100"/>
          </a:xfrm>
          <a:prstGeom prst="rect">
            <a:avLst/>
          </a:pr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Reproducibility</a:t>
            </a:r>
            <a:endParaRPr b="0" i="0" sz="1800" u="none" cap="none" strike="noStrike">
              <a:solidFill>
                <a:schemeClr val="lt1"/>
              </a:solidFill>
              <a:latin typeface="Arial"/>
              <a:ea typeface="Arial"/>
              <a:cs typeface="Arial"/>
              <a:sym typeface="Arial"/>
            </a:endParaRPr>
          </a:p>
        </p:txBody>
      </p:sp>
      <p:pic>
        <p:nvPicPr>
          <p:cNvPr id="2260" name="Google Shape;2260;p308"/>
          <p:cNvPicPr preferRelativeResize="0"/>
          <p:nvPr/>
        </p:nvPicPr>
        <p:blipFill rotWithShape="1">
          <a:blip r:embed="rId3">
            <a:alphaModFix/>
          </a:blip>
          <a:srcRect b="0" l="0" r="0" t="0"/>
          <a:stretch/>
        </p:blipFill>
        <p:spPr>
          <a:xfrm>
            <a:off x="431790" y="2717479"/>
            <a:ext cx="2382956" cy="1539224"/>
          </a:xfrm>
          <a:prstGeom prst="rect">
            <a:avLst/>
          </a:prstGeom>
          <a:noFill/>
          <a:ln>
            <a:noFill/>
          </a:ln>
        </p:spPr>
      </p:pic>
      <p:sp>
        <p:nvSpPr>
          <p:cNvPr id="2261" name="Google Shape;2261;p308"/>
          <p:cNvSpPr txBox="1"/>
          <p:nvPr/>
        </p:nvSpPr>
        <p:spPr>
          <a:xfrm>
            <a:off x="6360560" y="2251919"/>
            <a:ext cx="2299200" cy="31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Communication</a:t>
            </a:r>
            <a:endParaRPr b="0" i="0" sz="1800" u="none" cap="none" strike="noStrike">
              <a:solidFill>
                <a:schemeClr val="lt1"/>
              </a:solidFill>
              <a:latin typeface="Arial"/>
              <a:ea typeface="Arial"/>
              <a:cs typeface="Arial"/>
              <a:sym typeface="Arial"/>
            </a:endParaRPr>
          </a:p>
        </p:txBody>
      </p:sp>
      <p:sp>
        <p:nvSpPr>
          <p:cNvPr id="2262" name="Google Shape;2262;p308"/>
          <p:cNvSpPr txBox="1"/>
          <p:nvPr/>
        </p:nvSpPr>
        <p:spPr>
          <a:xfrm>
            <a:off x="431790" y="4264897"/>
            <a:ext cx="2382900" cy="31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Collaboration</a:t>
            </a:r>
            <a:endParaRPr b="0" i="0" sz="1800" u="none" cap="none" strike="noStrike">
              <a:solidFill>
                <a:schemeClr val="lt1"/>
              </a:solidFill>
              <a:latin typeface="Arial"/>
              <a:ea typeface="Arial"/>
              <a:cs typeface="Arial"/>
              <a:sym typeface="Arial"/>
            </a:endParaRPr>
          </a:p>
        </p:txBody>
      </p:sp>
      <p:sp>
        <p:nvSpPr>
          <p:cNvPr id="2263" name="Google Shape;2263;p308"/>
          <p:cNvSpPr txBox="1"/>
          <p:nvPr/>
        </p:nvSpPr>
        <p:spPr>
          <a:xfrm>
            <a:off x="3419469" y="2251919"/>
            <a:ext cx="2299200" cy="31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Project design</a:t>
            </a:r>
            <a:endParaRPr b="0" i="0" sz="1800" u="none" cap="none" strike="noStrike">
              <a:solidFill>
                <a:schemeClr val="lt1"/>
              </a:solidFill>
              <a:latin typeface="Arial"/>
              <a:ea typeface="Arial"/>
              <a:cs typeface="Arial"/>
              <a:sym typeface="Arial"/>
            </a:endParaRPr>
          </a:p>
        </p:txBody>
      </p:sp>
      <p:sp>
        <p:nvSpPr>
          <p:cNvPr id="2264" name="Google Shape;2264;p308"/>
          <p:cNvSpPr txBox="1"/>
          <p:nvPr/>
        </p:nvSpPr>
        <p:spPr>
          <a:xfrm>
            <a:off x="3322741" y="4250778"/>
            <a:ext cx="2395500" cy="31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Ethical research</a:t>
            </a:r>
            <a:endParaRPr b="0" i="0" sz="1800" u="none" cap="none" strike="noStrike">
              <a:solidFill>
                <a:schemeClr val="lt1"/>
              </a:solidFill>
              <a:latin typeface="Arial"/>
              <a:ea typeface="Arial"/>
              <a:cs typeface="Arial"/>
              <a:sym typeface="Arial"/>
            </a:endParaRPr>
          </a:p>
        </p:txBody>
      </p:sp>
      <p:sp>
        <p:nvSpPr>
          <p:cNvPr id="2265" name="Google Shape;2265;p308"/>
          <p:cNvSpPr txBox="1"/>
          <p:nvPr/>
        </p:nvSpPr>
        <p:spPr>
          <a:xfrm>
            <a:off x="6318650" y="4285139"/>
            <a:ext cx="2382900" cy="319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Community handbook</a:t>
            </a:r>
            <a:endParaRPr b="0" i="0" sz="1800" u="none" cap="none" strike="noStrike">
              <a:solidFill>
                <a:schemeClr val="lt1"/>
              </a:solidFill>
              <a:latin typeface="Arial"/>
              <a:ea typeface="Arial"/>
              <a:cs typeface="Arial"/>
              <a:sym typeface="Arial"/>
            </a:endParaRPr>
          </a:p>
        </p:txBody>
      </p:sp>
      <p:sp>
        <p:nvSpPr>
          <p:cNvPr id="2266" name="Google Shape;2266;p308"/>
          <p:cNvSpPr txBox="1"/>
          <p:nvPr/>
        </p:nvSpPr>
        <p:spPr>
          <a:xfrm>
            <a:off x="228600" y="57895"/>
            <a:ext cx="8751000" cy="653100"/>
          </a:xfrm>
          <a:prstGeom prst="rect">
            <a:avLst/>
          </a:prstGeom>
          <a:noFill/>
          <a:ln>
            <a:noFill/>
          </a:ln>
        </p:spPr>
        <p:txBody>
          <a:bodyPr anchorCtr="0" anchor="b" bIns="91425" lIns="91425" spcFirstLastPara="1" rIns="91425" wrap="square" tIns="91425">
            <a:noAutofit/>
          </a:bodyPr>
          <a:lstStyle/>
          <a:p>
            <a:pPr indent="0" lvl="0" marL="0" marR="0" rtl="0" algn="ctr">
              <a:lnSpc>
                <a:spcPct val="85000"/>
              </a:lnSpc>
              <a:spcBef>
                <a:spcPts val="0"/>
              </a:spcBef>
              <a:spcAft>
                <a:spcPts val="0"/>
              </a:spcAft>
              <a:buClr>
                <a:schemeClr val="lt1"/>
              </a:buClr>
              <a:buSzPts val="2800"/>
              <a:buFont typeface="Arial"/>
              <a:buNone/>
            </a:pPr>
            <a:r>
              <a:rPr b="1" i="1" lang="en-GB" sz="2800" u="none" cap="none" strike="noStrike">
                <a:solidFill>
                  <a:schemeClr val="lt1"/>
                </a:solidFill>
                <a:latin typeface="Arial"/>
                <a:ea typeface="Arial"/>
                <a:cs typeface="Arial"/>
                <a:sym typeface="Arial"/>
              </a:rPr>
              <a:t>The Turing Way </a:t>
            </a:r>
            <a:r>
              <a:rPr b="1" i="0" lang="en-GB" sz="2800" u="none" cap="none" strike="noStrike">
                <a:solidFill>
                  <a:schemeClr val="lt1"/>
                </a:solidFill>
                <a:latin typeface="Arial"/>
                <a:ea typeface="Arial"/>
                <a:cs typeface="Arial"/>
                <a:sym typeface="Arial"/>
              </a:rPr>
              <a:t>Guides</a:t>
            </a:r>
            <a:endParaRPr b="0" i="0" sz="1400" u="none" cap="none" strike="noStrike">
              <a:solidFill>
                <a:srgbClr val="000000"/>
              </a:solidFill>
              <a:latin typeface="Arial"/>
              <a:ea typeface="Arial"/>
              <a:cs typeface="Arial"/>
              <a:sym typeface="Arial"/>
            </a:endParaRPr>
          </a:p>
        </p:txBody>
      </p:sp>
      <p:cxnSp>
        <p:nvCxnSpPr>
          <p:cNvPr id="2267" name="Google Shape;2267;p308"/>
          <p:cNvCxnSpPr/>
          <p:nvPr/>
        </p:nvCxnSpPr>
        <p:spPr>
          <a:xfrm rot="10800000">
            <a:off x="431875" y="708517"/>
            <a:ext cx="8280300" cy="0"/>
          </a:xfrm>
          <a:prstGeom prst="straightConnector1">
            <a:avLst/>
          </a:prstGeom>
          <a:noFill/>
          <a:ln cap="flat" cmpd="sng" w="28575">
            <a:solidFill>
              <a:schemeClr val="lt1"/>
            </a:solidFill>
            <a:prstDash val="solid"/>
            <a:round/>
            <a:headEnd len="sm" w="sm" type="none"/>
            <a:tailEnd len="sm" w="sm" type="none"/>
          </a:ln>
        </p:spPr>
      </p:cxnSp>
      <p:pic>
        <p:nvPicPr>
          <p:cNvPr descr="A group of people collaboratively developing a project plan by writing on a giant canvas with a giant pencil to signify its importance in our work" id="2268" name="Google Shape;2268;p308"/>
          <p:cNvPicPr preferRelativeResize="0"/>
          <p:nvPr/>
        </p:nvPicPr>
        <p:blipFill rotWithShape="1">
          <a:blip r:embed="rId4">
            <a:alphaModFix/>
          </a:blip>
          <a:srcRect b="17595" l="882" r="0" t="19065"/>
          <a:stretch/>
        </p:blipFill>
        <p:spPr>
          <a:xfrm>
            <a:off x="3326069" y="771752"/>
            <a:ext cx="2392312" cy="1491392"/>
          </a:xfrm>
          <a:prstGeom prst="rect">
            <a:avLst/>
          </a:prstGeom>
          <a:solidFill>
            <a:srgbClr val="FFFFFF"/>
          </a:solidFill>
          <a:ln>
            <a:noFill/>
          </a:ln>
        </p:spPr>
      </p:pic>
      <p:pic>
        <p:nvPicPr>
          <p:cNvPr descr="An illustration of a wooden judge hammer labeled with law is hitting a plank labeled with ethics with a quotation &quot;consider necessary restriction around sharing different types of data" id="2269" name="Google Shape;2269;p308"/>
          <p:cNvPicPr preferRelativeResize="0"/>
          <p:nvPr/>
        </p:nvPicPr>
        <p:blipFill rotWithShape="1">
          <a:blip r:embed="rId5">
            <a:alphaModFix/>
          </a:blip>
          <a:srcRect b="0" l="1681" r="15877" t="0"/>
          <a:stretch/>
        </p:blipFill>
        <p:spPr>
          <a:xfrm>
            <a:off x="3326070" y="2717479"/>
            <a:ext cx="2395644" cy="1547418"/>
          </a:xfrm>
          <a:prstGeom prst="rect">
            <a:avLst/>
          </a:prstGeom>
          <a:solidFill>
            <a:srgbClr val="FFFFFF"/>
          </a:solidFill>
          <a:ln>
            <a:noFill/>
          </a:ln>
        </p:spPr>
      </p:pic>
      <p:pic>
        <p:nvPicPr>
          <p:cNvPr descr="A network of people exchanging and sharing different information with each other" id="2270" name="Google Shape;2270;p308"/>
          <p:cNvPicPr preferRelativeResize="0"/>
          <p:nvPr/>
        </p:nvPicPr>
        <p:blipFill rotWithShape="1">
          <a:blip r:embed="rId6">
            <a:alphaModFix/>
          </a:blip>
          <a:srcRect b="24071" l="0" r="0" t="23093"/>
          <a:stretch/>
        </p:blipFill>
        <p:spPr>
          <a:xfrm>
            <a:off x="6319862" y="771752"/>
            <a:ext cx="2392314" cy="1491394"/>
          </a:xfrm>
          <a:prstGeom prst="rect">
            <a:avLst/>
          </a:prstGeom>
          <a:solidFill>
            <a:srgbClr val="FFFFFF"/>
          </a:solidFill>
          <a:ln>
            <a:noFill/>
          </a:ln>
        </p:spPr>
      </p:pic>
      <p:pic>
        <p:nvPicPr>
          <p:cNvPr descr="Diagram&#10;&#10;Description automatically generated" id="2271" name="Google Shape;2271;p308"/>
          <p:cNvPicPr preferRelativeResize="0"/>
          <p:nvPr/>
        </p:nvPicPr>
        <p:blipFill rotWithShape="1">
          <a:blip r:embed="rId7">
            <a:alphaModFix/>
          </a:blip>
          <a:srcRect b="0" l="0" r="0" t="0"/>
          <a:stretch/>
        </p:blipFill>
        <p:spPr>
          <a:xfrm>
            <a:off x="431791" y="776486"/>
            <a:ext cx="2392313" cy="1481928"/>
          </a:xfrm>
          <a:prstGeom prst="rect">
            <a:avLst/>
          </a:prstGeom>
          <a:noFill/>
          <a:ln>
            <a:noFill/>
          </a:ln>
        </p:spPr>
      </p:pic>
      <p:pic>
        <p:nvPicPr>
          <p:cNvPr descr="Diagram&#10;&#10;Description automatically generated" id="2272" name="Google Shape;2272;p308"/>
          <p:cNvPicPr preferRelativeResize="0"/>
          <p:nvPr/>
        </p:nvPicPr>
        <p:blipFill rotWithShape="1">
          <a:blip r:embed="rId8">
            <a:alphaModFix/>
          </a:blip>
          <a:srcRect b="0" l="0" r="0" t="0"/>
          <a:stretch/>
        </p:blipFill>
        <p:spPr>
          <a:xfrm>
            <a:off x="6318650" y="2717478"/>
            <a:ext cx="2382957" cy="1547416"/>
          </a:xfrm>
          <a:prstGeom prst="rect">
            <a:avLst/>
          </a:prstGeom>
          <a:noFill/>
          <a:ln>
            <a:noFill/>
          </a:ln>
        </p:spPr>
      </p:pic>
      <p:sp>
        <p:nvSpPr>
          <p:cNvPr id="2273" name="Google Shape;2273;p308"/>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sp>
        <p:nvSpPr>
          <p:cNvPr id="2279" name="Google Shape;2279;p309"/>
          <p:cNvSpPr txBox="1"/>
          <p:nvPr>
            <p:ph idx="1" type="body"/>
          </p:nvPr>
        </p:nvSpPr>
        <p:spPr>
          <a:xfrm>
            <a:off x="431799" y="772232"/>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t>The Turing Way Events</a:t>
            </a:r>
            <a:endParaRPr/>
          </a:p>
        </p:txBody>
      </p:sp>
      <p:sp>
        <p:nvSpPr>
          <p:cNvPr id="2280" name="Google Shape;2280;p309"/>
          <p:cNvSpPr txBox="1"/>
          <p:nvPr>
            <p:ph idx="3" type="body"/>
          </p:nvPr>
        </p:nvSpPr>
        <p:spPr>
          <a:xfrm>
            <a:off x="441531" y="1512836"/>
            <a:ext cx="4518000" cy="2450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3DF5A2"/>
              </a:buClr>
              <a:buSzPts val="2000"/>
              <a:buNone/>
            </a:pPr>
            <a:r>
              <a:rPr i="1" lang="en-GB" sz="2000">
                <a:solidFill>
                  <a:srgbClr val="FF9300"/>
                </a:solidFill>
              </a:rPr>
              <a:t>- Collaboration Cafes </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1</a:t>
            </a:r>
            <a:r>
              <a:rPr baseline="30000" lang="en-GB" sz="1800">
                <a:solidFill>
                  <a:schemeClr val="lt1"/>
                </a:solidFill>
              </a:rPr>
              <a:t>st</a:t>
            </a:r>
            <a:r>
              <a:rPr lang="en-GB" sz="1800">
                <a:solidFill>
                  <a:schemeClr val="lt1"/>
                </a:solidFill>
              </a:rPr>
              <a:t> &amp; 3</a:t>
            </a:r>
            <a:r>
              <a:rPr baseline="30000" lang="en-GB" sz="1800">
                <a:solidFill>
                  <a:schemeClr val="lt1"/>
                </a:solidFill>
              </a:rPr>
              <a:t>rd</a:t>
            </a:r>
            <a:r>
              <a:rPr lang="en-GB" sz="1800">
                <a:solidFill>
                  <a:schemeClr val="lt1"/>
                </a:solidFill>
              </a:rPr>
              <a:t> Wednesdays (14:00 UTC)</a:t>
            </a:r>
            <a:endParaRPr sz="1400">
              <a:solidFill>
                <a:srgbClr val="000000"/>
              </a:solidFill>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Coworking Calls</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Mondays (10:00 UTC)</a:t>
            </a:r>
            <a:endParaRPr sz="1400">
              <a:solidFill>
                <a:srgbClr val="000000"/>
              </a:solidFill>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Fireside Chats</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Monthly on Friday</a:t>
            </a:r>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More ways to connect</a:t>
            </a:r>
            <a:endParaRPr sz="2000">
              <a:solidFill>
                <a:srgbClr val="FF9300"/>
              </a:solidFill>
            </a:endParaRPr>
          </a:p>
        </p:txBody>
      </p:sp>
      <p:sp>
        <p:nvSpPr>
          <p:cNvPr id="2281" name="Google Shape;2281;p309"/>
          <p:cNvSpPr txBox="1"/>
          <p:nvPr>
            <p:ph idx="4" type="body"/>
          </p:nvPr>
        </p:nvSpPr>
        <p:spPr>
          <a:xfrm>
            <a:off x="431800" y="4514449"/>
            <a:ext cx="8712300" cy="6288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rgbClr val="F2F2F2"/>
              </a:buClr>
              <a:buSzPts val="1200"/>
              <a:buNone/>
            </a:pPr>
            <a:r>
              <a:rPr lang="en-GB" sz="1200">
                <a:solidFill>
                  <a:srgbClr val="F2F2F2"/>
                </a:solidFill>
                <a:latin typeface="Arial"/>
                <a:ea typeface="Arial"/>
                <a:cs typeface="Arial"/>
                <a:sym typeface="Arial"/>
              </a:rPr>
              <a:t>CC-BY  image by The Turing Way &amp; Scriberia, </a:t>
            </a:r>
            <a:endParaRPr sz="1200">
              <a:latin typeface="Century Gothic"/>
              <a:ea typeface="Century Gothic"/>
              <a:cs typeface="Century Gothic"/>
              <a:sym typeface="Century Gothic"/>
            </a:endParaRPr>
          </a:p>
          <a:p>
            <a:pPr indent="0" lvl="0" marL="0" rtl="0" algn="r">
              <a:spcBef>
                <a:spcPts val="0"/>
              </a:spcBef>
              <a:spcAft>
                <a:spcPts val="0"/>
              </a:spcAft>
              <a:buClr>
                <a:schemeClr val="lt1"/>
              </a:buClr>
              <a:buSzPts val="1400"/>
              <a:buNone/>
            </a:pPr>
            <a:r>
              <a:rPr lang="en-GB" sz="1200"/>
              <a:t>@turingway, CC-BY 4.0, The Turing Way, DOI: 10.5281/zenodo.7684733</a:t>
            </a:r>
            <a:endParaRPr sz="1200"/>
          </a:p>
        </p:txBody>
      </p:sp>
      <p:sp>
        <p:nvSpPr>
          <p:cNvPr id="2282" name="Google Shape;2282;p309"/>
          <p:cNvSpPr/>
          <p:nvPr/>
        </p:nvSpPr>
        <p:spPr>
          <a:xfrm>
            <a:off x="303267" y="4143714"/>
            <a:ext cx="2746200" cy="523200"/>
          </a:xfrm>
          <a:prstGeom prst="rect">
            <a:avLst/>
          </a:prstGeom>
          <a:noFill/>
          <a:ln>
            <a:noFill/>
          </a:ln>
        </p:spPr>
        <p:txBody>
          <a:bodyPr anchorCtr="0" anchor="t" bIns="45700" lIns="91425" spcFirstLastPara="1" rIns="91425" wrap="square" tIns="45700">
            <a:noAutofit/>
          </a:bodyPr>
          <a:lstStyle/>
          <a:p>
            <a:pPr indent="0" lvl="2" marL="180975" marR="0" rtl="0" algn="l">
              <a:lnSpc>
                <a:spcPct val="100000"/>
              </a:lnSpc>
              <a:spcBef>
                <a:spcPts val="0"/>
              </a:spcBef>
              <a:spcAft>
                <a:spcPts val="0"/>
              </a:spcAft>
              <a:buClr>
                <a:schemeClr val="lt1"/>
              </a:buClr>
              <a:buSzPts val="1800"/>
              <a:buFont typeface="Arial"/>
              <a:buNone/>
            </a:pPr>
            <a:r>
              <a:rPr b="0" i="0" lang="en-GB" sz="2800" u="none" cap="none" strike="noStrike">
                <a:solidFill>
                  <a:srgbClr val="569586"/>
                </a:solidFill>
                <a:latin typeface="Arial"/>
                <a:ea typeface="Arial"/>
                <a:cs typeface="Arial"/>
                <a:sym typeface="Arial"/>
              </a:rPr>
              <a:t>bit.ly/turingway</a:t>
            </a:r>
            <a:endParaRPr b="0" i="0" sz="3200" u="none" cap="none" strike="noStrike">
              <a:solidFill>
                <a:srgbClr val="569586"/>
              </a:solidFill>
              <a:latin typeface="Arial"/>
              <a:ea typeface="Arial"/>
              <a:cs typeface="Arial"/>
              <a:sym typeface="Arial"/>
            </a:endParaRPr>
          </a:p>
        </p:txBody>
      </p:sp>
      <p:pic>
        <p:nvPicPr>
          <p:cNvPr descr="Text&#10;&#10;Description automatically generated with medium confidence" id="2283" name="Google Shape;2283;p309"/>
          <p:cNvPicPr preferRelativeResize="0"/>
          <p:nvPr/>
        </p:nvPicPr>
        <p:blipFill rotWithShape="1">
          <a:blip r:embed="rId3">
            <a:alphaModFix/>
          </a:blip>
          <a:srcRect b="0" l="0" r="0" t="0"/>
          <a:stretch/>
        </p:blipFill>
        <p:spPr>
          <a:xfrm>
            <a:off x="4572000" y="1087133"/>
            <a:ext cx="4361100" cy="3487036"/>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8" name="Shape 2288"/>
        <p:cNvGrpSpPr/>
        <p:nvPr/>
      </p:nvGrpSpPr>
      <p:grpSpPr>
        <a:xfrm>
          <a:off x="0" y="0"/>
          <a:ext cx="0" cy="0"/>
          <a:chOff x="0" y="0"/>
          <a:chExt cx="0" cy="0"/>
        </a:xfrm>
      </p:grpSpPr>
      <p:sp>
        <p:nvSpPr>
          <p:cNvPr id="2289" name="Google Shape;2289;p310"/>
          <p:cNvSpPr txBox="1"/>
          <p:nvPr/>
        </p:nvSpPr>
        <p:spPr>
          <a:xfrm>
            <a:off x="76200" y="103375"/>
            <a:ext cx="7911900" cy="61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b="1" lang="en-GB" sz="2800">
                <a:solidFill>
                  <a:srgbClr val="06CA7B"/>
                </a:solidFill>
              </a:rPr>
              <a:t>Fireside Chat: Bi-monthly Informal Events</a:t>
            </a:r>
            <a:endParaRPr b="1" sz="2800">
              <a:solidFill>
                <a:srgbClr val="06CA7B"/>
              </a:solidFill>
            </a:endParaRPr>
          </a:p>
        </p:txBody>
      </p:sp>
      <p:pic>
        <p:nvPicPr>
          <p:cNvPr id="2290" name="Google Shape;2290;p310"/>
          <p:cNvPicPr preferRelativeResize="0"/>
          <p:nvPr/>
        </p:nvPicPr>
        <p:blipFill rotWithShape="1">
          <a:blip r:embed="rId3">
            <a:alphaModFix/>
          </a:blip>
          <a:srcRect b="28062" l="0" r="0" t="0"/>
          <a:stretch/>
        </p:blipFill>
        <p:spPr>
          <a:xfrm>
            <a:off x="4249131" y="645765"/>
            <a:ext cx="4805741" cy="3851974"/>
          </a:xfrm>
          <a:prstGeom prst="rect">
            <a:avLst/>
          </a:prstGeom>
          <a:noFill/>
          <a:ln>
            <a:noFill/>
          </a:ln>
        </p:spPr>
      </p:pic>
      <p:sp>
        <p:nvSpPr>
          <p:cNvPr id="2291" name="Google Shape;2291;p310"/>
          <p:cNvSpPr txBox="1"/>
          <p:nvPr/>
        </p:nvSpPr>
        <p:spPr>
          <a:xfrm>
            <a:off x="372800" y="3489600"/>
            <a:ext cx="3876300" cy="646500"/>
          </a:xfrm>
          <a:prstGeom prst="rect">
            <a:avLst/>
          </a:prstGeom>
          <a:noFill/>
          <a:ln>
            <a:noFill/>
          </a:ln>
        </p:spPr>
        <p:txBody>
          <a:bodyPr anchorCtr="0" anchor="t" bIns="91425" lIns="91425" spcFirstLastPara="1" rIns="91425" wrap="square" tIns="91425">
            <a:spAutoFit/>
          </a:bodyPr>
          <a:lstStyle/>
          <a:p>
            <a:pPr indent="0" lvl="0" marL="177800" rtl="0" algn="l">
              <a:lnSpc>
                <a:spcPct val="115000"/>
              </a:lnSpc>
              <a:spcBef>
                <a:spcPts val="0"/>
              </a:spcBef>
              <a:spcAft>
                <a:spcPts val="0"/>
              </a:spcAft>
              <a:buNone/>
            </a:pPr>
            <a:r>
              <a:rPr b="1" lang="en-GB" sz="3000">
                <a:solidFill>
                  <a:srgbClr val="FFC000"/>
                </a:solidFill>
              </a:rPr>
              <a:t>bit.ly/turingway</a:t>
            </a:r>
            <a:endParaRPr b="1" sz="3000">
              <a:solidFill>
                <a:srgbClr val="FFC000"/>
              </a:solidFill>
            </a:endParaRPr>
          </a:p>
        </p:txBody>
      </p:sp>
      <p:sp>
        <p:nvSpPr>
          <p:cNvPr id="2292" name="Google Shape;2292;p310"/>
          <p:cNvSpPr txBox="1"/>
          <p:nvPr/>
        </p:nvSpPr>
        <p:spPr>
          <a:xfrm>
            <a:off x="209325" y="913875"/>
            <a:ext cx="4039800" cy="24012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i="1" lang="en-GB" sz="2400">
                <a:solidFill>
                  <a:schemeClr val="dk1"/>
                </a:solidFill>
              </a:rPr>
              <a:t>Coming soon</a:t>
            </a:r>
            <a:r>
              <a:rPr b="1" lang="en-GB" sz="2400">
                <a:solidFill>
                  <a:schemeClr val="dk1"/>
                </a:solidFill>
              </a:rPr>
              <a:t>: </a:t>
            </a:r>
            <a:endParaRPr b="1" sz="2400">
              <a:solidFill>
                <a:schemeClr val="dk1"/>
              </a:solidFill>
            </a:endParaRPr>
          </a:p>
          <a:p>
            <a:pPr indent="0" lvl="0" marL="0" rtl="0" algn="ctr">
              <a:spcBef>
                <a:spcPts val="0"/>
              </a:spcBef>
              <a:spcAft>
                <a:spcPts val="0"/>
              </a:spcAft>
              <a:buNone/>
            </a:pPr>
            <a:r>
              <a:rPr b="1" lang="en-GB" sz="2400">
                <a:solidFill>
                  <a:schemeClr val="dk1"/>
                </a:solidFill>
              </a:rPr>
              <a:t>Community care and maintenance</a:t>
            </a:r>
            <a:endParaRPr b="1" sz="2400">
              <a:solidFill>
                <a:schemeClr val="dk1"/>
              </a:solidFill>
            </a:endParaRPr>
          </a:p>
          <a:p>
            <a:pPr indent="0" lvl="0" marL="0" rtl="0" algn="ctr">
              <a:spcBef>
                <a:spcPts val="0"/>
              </a:spcBef>
              <a:spcAft>
                <a:spcPts val="0"/>
              </a:spcAft>
              <a:buNone/>
            </a:pPr>
            <a:r>
              <a:t/>
            </a:r>
            <a:endParaRPr b="1" sz="2400">
              <a:solidFill>
                <a:schemeClr val="dk1"/>
              </a:solidFill>
            </a:endParaRPr>
          </a:p>
          <a:p>
            <a:pPr indent="0" lvl="0" marL="0" rtl="0" algn="ctr">
              <a:spcBef>
                <a:spcPts val="0"/>
              </a:spcBef>
              <a:spcAft>
                <a:spcPts val="0"/>
              </a:spcAft>
              <a:buNone/>
            </a:pPr>
            <a:r>
              <a:rPr b="1" lang="en-GB" sz="2400">
                <a:solidFill>
                  <a:schemeClr val="dk1"/>
                </a:solidFill>
              </a:rPr>
              <a:t>3 March 2023</a:t>
            </a:r>
            <a:endParaRPr b="1" sz="2400">
              <a:solidFill>
                <a:schemeClr val="dk1"/>
              </a:solidFill>
            </a:endParaRPr>
          </a:p>
          <a:p>
            <a:pPr indent="0" lvl="0" marL="0" rtl="0" algn="ctr">
              <a:spcBef>
                <a:spcPts val="0"/>
              </a:spcBef>
              <a:spcAft>
                <a:spcPts val="0"/>
              </a:spcAft>
              <a:buNone/>
            </a:pPr>
            <a:r>
              <a:rPr b="1" lang="en-GB" sz="2400">
                <a:solidFill>
                  <a:schemeClr val="dk1"/>
                </a:solidFill>
              </a:rPr>
              <a:t>4pm BST</a:t>
            </a:r>
            <a:endParaRPr b="1" sz="2400">
              <a:solidFill>
                <a:schemeClr val="dk1"/>
              </a:solidFill>
            </a:endParaRPr>
          </a:p>
        </p:txBody>
      </p:sp>
      <p:sp>
        <p:nvSpPr>
          <p:cNvPr id="2293" name="Google Shape;2293;p310"/>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8" name="Shape 2298"/>
        <p:cNvGrpSpPr/>
        <p:nvPr/>
      </p:nvGrpSpPr>
      <p:grpSpPr>
        <a:xfrm>
          <a:off x="0" y="0"/>
          <a:ext cx="0" cy="0"/>
          <a:chOff x="0" y="0"/>
          <a:chExt cx="0" cy="0"/>
        </a:xfrm>
      </p:grpSpPr>
      <p:sp>
        <p:nvSpPr>
          <p:cNvPr id="2299" name="Google Shape;2299;p311"/>
          <p:cNvSpPr txBox="1"/>
          <p:nvPr>
            <p:ph idx="1" type="body"/>
          </p:nvPr>
        </p:nvSpPr>
        <p:spPr>
          <a:xfrm>
            <a:off x="431799" y="772232"/>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b="1" lang="en-GB" sz="2400"/>
              <a:t>Attend a Book Dash</a:t>
            </a:r>
            <a:endParaRPr/>
          </a:p>
        </p:txBody>
      </p:sp>
      <p:sp>
        <p:nvSpPr>
          <p:cNvPr id="2300" name="Google Shape;2300;p311"/>
          <p:cNvSpPr txBox="1"/>
          <p:nvPr>
            <p:ph idx="3" type="body"/>
          </p:nvPr>
        </p:nvSpPr>
        <p:spPr>
          <a:xfrm>
            <a:off x="431800" y="1781350"/>
            <a:ext cx="3647700" cy="1031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000"/>
              </a:spcBef>
              <a:spcAft>
                <a:spcPts val="0"/>
              </a:spcAft>
              <a:buClr>
                <a:srgbClr val="3DF5A2"/>
              </a:buClr>
              <a:buSzPts val="2000"/>
              <a:buNone/>
            </a:pPr>
            <a:r>
              <a:rPr i="1" lang="en-GB" sz="2000"/>
              <a:t>Virtual week-long Hackathon-like event to work with others on The Turing Way: </a:t>
            </a:r>
            <a:br>
              <a:rPr i="1" lang="en-GB" sz="2000"/>
            </a:br>
            <a:r>
              <a:rPr b="1" lang="en-GB" sz="2000">
                <a:solidFill>
                  <a:srgbClr val="FF9300"/>
                </a:solidFill>
              </a:rPr>
              <a:t>22</a:t>
            </a:r>
            <a:r>
              <a:rPr b="1" lang="en-GB" sz="2000">
                <a:solidFill>
                  <a:srgbClr val="FF9300"/>
                </a:solidFill>
              </a:rPr>
              <a:t> - 26 May 2023</a:t>
            </a:r>
            <a:endParaRPr sz="2000"/>
          </a:p>
        </p:txBody>
      </p:sp>
      <p:pic>
        <p:nvPicPr>
          <p:cNvPr descr="Diagram, engineering drawing&#10;&#10;Description automatically generated" id="2301" name="Google Shape;2301;p311"/>
          <p:cNvPicPr preferRelativeResize="0"/>
          <p:nvPr/>
        </p:nvPicPr>
        <p:blipFill rotWithShape="1">
          <a:blip r:embed="rId3">
            <a:alphaModFix/>
          </a:blip>
          <a:srcRect b="0" l="0" r="0" t="0"/>
          <a:stretch/>
        </p:blipFill>
        <p:spPr>
          <a:xfrm>
            <a:off x="4869133" y="1179898"/>
            <a:ext cx="3843068" cy="3466174"/>
          </a:xfrm>
          <a:prstGeom prst="rect">
            <a:avLst/>
          </a:prstGeom>
          <a:noFill/>
          <a:ln>
            <a:noFill/>
          </a:ln>
        </p:spPr>
      </p:pic>
      <p:sp>
        <p:nvSpPr>
          <p:cNvPr id="2302" name="Google Shape;2302;p311"/>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306" name="Shape 2306"/>
        <p:cNvGrpSpPr/>
        <p:nvPr/>
      </p:nvGrpSpPr>
      <p:grpSpPr>
        <a:xfrm>
          <a:off x="0" y="0"/>
          <a:ext cx="0" cy="0"/>
          <a:chOff x="0" y="0"/>
          <a:chExt cx="0" cy="0"/>
        </a:xfrm>
      </p:grpSpPr>
      <p:sp>
        <p:nvSpPr>
          <p:cNvPr id="2307" name="Google Shape;2307;p312"/>
          <p:cNvSpPr txBox="1"/>
          <p:nvPr>
            <p:ph idx="4294967295" type="title"/>
          </p:nvPr>
        </p:nvSpPr>
        <p:spPr>
          <a:xfrm>
            <a:off x="259875" y="61577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GB" sz="2820">
                <a:solidFill>
                  <a:schemeClr val="accent3"/>
                </a:solidFill>
              </a:rPr>
              <a:t>Open Discussion / Reflection Questions</a:t>
            </a:r>
            <a:endParaRPr sz="2820">
              <a:solidFill>
                <a:schemeClr val="accent3"/>
              </a:solidFill>
            </a:endParaRPr>
          </a:p>
        </p:txBody>
      </p:sp>
      <p:sp>
        <p:nvSpPr>
          <p:cNvPr id="2308" name="Google Shape;2308;p312"/>
          <p:cNvSpPr txBox="1"/>
          <p:nvPr>
            <p:ph idx="1" type="body"/>
          </p:nvPr>
        </p:nvSpPr>
        <p:spPr>
          <a:xfrm>
            <a:off x="222875" y="1050050"/>
            <a:ext cx="8093700" cy="3324300"/>
          </a:xfrm>
          <a:prstGeom prst="rect">
            <a:avLst/>
          </a:prstGeom>
        </p:spPr>
        <p:txBody>
          <a:bodyPr anchorCtr="0" anchor="t" bIns="0" lIns="0" spcFirstLastPara="1" rIns="0" wrap="square" tIns="0">
            <a:noAutofit/>
          </a:bodyPr>
          <a:lstStyle/>
          <a:p>
            <a:pPr indent="-381000" lvl="0" marL="457200" rtl="0" algn="l">
              <a:lnSpc>
                <a:spcPct val="150000"/>
              </a:lnSpc>
              <a:spcBef>
                <a:spcPts val="0"/>
              </a:spcBef>
              <a:spcAft>
                <a:spcPts val="0"/>
              </a:spcAft>
              <a:buSzPts val="2400"/>
              <a:buChar char="–"/>
            </a:pPr>
            <a:r>
              <a:rPr lang="en-GB" sz="2400"/>
              <a:t>Any questions on what we have covered?</a:t>
            </a:r>
            <a:endParaRPr sz="2400"/>
          </a:p>
          <a:p>
            <a:pPr indent="-381000" lvl="0" marL="457200" rtl="0" algn="l">
              <a:lnSpc>
                <a:spcPct val="150000"/>
              </a:lnSpc>
              <a:spcBef>
                <a:spcPts val="0"/>
              </a:spcBef>
              <a:spcAft>
                <a:spcPts val="0"/>
              </a:spcAft>
              <a:buSzPts val="2400"/>
              <a:buChar char="–"/>
            </a:pPr>
            <a:r>
              <a:rPr lang="en-GB" sz="2400"/>
              <a:t>What have you found most useful or valuable for your own work or research?</a:t>
            </a:r>
            <a:endParaRPr sz="2400"/>
          </a:p>
          <a:p>
            <a:pPr indent="-381000" lvl="0" marL="457200" rtl="0" algn="l">
              <a:lnSpc>
                <a:spcPct val="150000"/>
              </a:lnSpc>
              <a:spcBef>
                <a:spcPts val="0"/>
              </a:spcBef>
              <a:spcAft>
                <a:spcPts val="0"/>
              </a:spcAft>
              <a:buSzPts val="2400"/>
              <a:buChar char="–"/>
            </a:pPr>
            <a:r>
              <a:rPr lang="en-GB" sz="2400"/>
              <a:t>What would you like to learn more about?</a:t>
            </a:r>
            <a:endParaRPr sz="2400"/>
          </a:p>
          <a:p>
            <a:pPr indent="-381000" lvl="0" marL="457200" rtl="0" algn="l">
              <a:lnSpc>
                <a:spcPct val="150000"/>
              </a:lnSpc>
              <a:spcBef>
                <a:spcPts val="0"/>
              </a:spcBef>
              <a:spcAft>
                <a:spcPts val="0"/>
              </a:spcAft>
              <a:buSzPts val="2400"/>
              <a:buChar char="–"/>
            </a:pPr>
            <a:r>
              <a:rPr lang="en-GB" sz="2400"/>
              <a:t>Do you need more help with your repository?</a:t>
            </a:r>
            <a:endParaRPr sz="2400"/>
          </a:p>
          <a:p>
            <a:pPr indent="-381000" lvl="0" marL="457200" rtl="0" algn="l">
              <a:lnSpc>
                <a:spcPct val="150000"/>
              </a:lnSpc>
              <a:spcBef>
                <a:spcPts val="0"/>
              </a:spcBef>
              <a:spcAft>
                <a:spcPts val="0"/>
              </a:spcAft>
              <a:buSzPts val="2400"/>
              <a:buChar char="–"/>
            </a:pPr>
            <a:r>
              <a:rPr lang="en-GB" sz="2400"/>
              <a:t>Any other questions about Reproducible, Open and FAIR research?</a:t>
            </a:r>
            <a:endParaRPr sz="2400"/>
          </a:p>
        </p:txBody>
      </p:sp>
      <p:sp>
        <p:nvSpPr>
          <p:cNvPr id="2309" name="Google Shape;2309;p312"/>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2314" name="Shape 2314"/>
        <p:cNvGrpSpPr/>
        <p:nvPr/>
      </p:nvGrpSpPr>
      <p:grpSpPr>
        <a:xfrm>
          <a:off x="0" y="0"/>
          <a:ext cx="0" cy="0"/>
          <a:chOff x="0" y="0"/>
          <a:chExt cx="0" cy="0"/>
        </a:xfrm>
      </p:grpSpPr>
      <p:sp>
        <p:nvSpPr>
          <p:cNvPr id="2315" name="Google Shape;2315;p313"/>
          <p:cNvSpPr txBox="1"/>
          <p:nvPr>
            <p:ph idx="2" type="body"/>
          </p:nvPr>
        </p:nvSpPr>
        <p:spPr>
          <a:xfrm>
            <a:off x="421459" y="1279699"/>
            <a:ext cx="8637900" cy="3410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90CAC4"/>
              </a:buClr>
              <a:buSzPts val="1600"/>
              <a:buNone/>
            </a:pPr>
            <a:r>
              <a:rPr b="1" lang="en-GB" sz="1600">
                <a:solidFill>
                  <a:srgbClr val="90CAC4"/>
                </a:solidFill>
              </a:rPr>
              <a:t>Acknowledgements: </a:t>
            </a:r>
            <a:endParaRPr/>
          </a:p>
          <a:p>
            <a:pPr indent="-288000" lvl="0" marL="288000" rtl="0" algn="l">
              <a:lnSpc>
                <a:spcPct val="100000"/>
              </a:lnSpc>
              <a:spcBef>
                <a:spcPts val="800"/>
              </a:spcBef>
              <a:spcAft>
                <a:spcPts val="0"/>
              </a:spcAft>
              <a:buClr>
                <a:schemeClr val="lt1"/>
              </a:buClr>
              <a:buSzPts val="1600"/>
              <a:buFont typeface="Arial"/>
              <a:buChar char="–"/>
            </a:pPr>
            <a:r>
              <a:rPr i="1" lang="en-GB" sz="1600"/>
              <a:t>The Turing Way</a:t>
            </a:r>
            <a:r>
              <a:rPr lang="en-GB" sz="1600"/>
              <a:t> team, Kirstie Whitaker, Malvika Sharan</a:t>
            </a:r>
            <a:endParaRPr sz="1600"/>
          </a:p>
          <a:p>
            <a:pPr indent="-288000" lvl="0" marL="288000" rtl="0" algn="l">
              <a:lnSpc>
                <a:spcPct val="100000"/>
              </a:lnSpc>
              <a:spcBef>
                <a:spcPts val="800"/>
              </a:spcBef>
              <a:spcAft>
                <a:spcPts val="0"/>
              </a:spcAft>
              <a:buClr>
                <a:schemeClr val="lt1"/>
              </a:buClr>
              <a:buSzPts val="1600"/>
              <a:buFont typeface="Arial"/>
              <a:buChar char="–"/>
            </a:pPr>
            <a:r>
              <a:rPr i="1" lang="en-GB" sz="1600"/>
              <a:t>The Turing Way </a:t>
            </a:r>
            <a:r>
              <a:rPr lang="en-GB" sz="1600"/>
              <a:t>community, contributors &amp; collaborators</a:t>
            </a:r>
            <a:endParaRPr sz="1600" u="sng"/>
          </a:p>
          <a:p>
            <a:pPr indent="-186400" lvl="0" marL="288000" rtl="0" algn="l">
              <a:lnSpc>
                <a:spcPct val="100000"/>
              </a:lnSpc>
              <a:spcBef>
                <a:spcPts val="800"/>
              </a:spcBef>
              <a:spcAft>
                <a:spcPts val="0"/>
              </a:spcAft>
              <a:buClr>
                <a:schemeClr val="lt1"/>
              </a:buClr>
              <a:buSzPts val="1600"/>
              <a:buFont typeface="Arial"/>
              <a:buNone/>
            </a:pPr>
            <a:r>
              <a:t/>
            </a:r>
            <a:endParaRPr sz="1600"/>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Book: </a:t>
            </a:r>
            <a:r>
              <a:rPr lang="en-GB" sz="1400" u="sng"/>
              <a:t>the-turing-way.netlify.com</a:t>
            </a:r>
            <a:endParaRPr sz="1400" u="sng"/>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Twitter: </a:t>
            </a:r>
            <a:r>
              <a:rPr lang="en-GB" sz="1400" u="sng">
                <a:hlinkClick r:id="rId3"/>
              </a:rPr>
              <a:t>twitter.com/turingway</a:t>
            </a:r>
            <a:r>
              <a:rPr lang="en-GB" sz="1400"/>
              <a:t> </a:t>
            </a:r>
            <a:endParaRPr sz="1400"/>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Fosstodon: </a:t>
            </a:r>
            <a:r>
              <a:rPr lang="en-GB" sz="1400" u="sng"/>
              <a:t>fosstodon.org/@turingway</a:t>
            </a:r>
            <a:endParaRPr sz="1400"/>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Newsletter: </a:t>
            </a:r>
            <a:r>
              <a:rPr lang="en-GB" sz="1400" u="sng"/>
              <a:t>tinyletter.com/TuringWay</a:t>
            </a:r>
            <a:endParaRPr sz="1400" u="sng"/>
          </a:p>
          <a:p>
            <a:pPr indent="-275300" lvl="0" marL="288000" rtl="0" algn="l">
              <a:spcBef>
                <a:spcPts val="800"/>
              </a:spcBef>
              <a:spcAft>
                <a:spcPts val="0"/>
              </a:spcAft>
              <a:buClr>
                <a:srgbClr val="90CAC4"/>
              </a:buClr>
              <a:buSzPts val="1400"/>
              <a:buChar char="–"/>
            </a:pPr>
            <a:r>
              <a:rPr lang="en-GB" sz="1400">
                <a:solidFill>
                  <a:srgbClr val="90CAC4"/>
                </a:solidFill>
              </a:rPr>
              <a:t>Slack: </a:t>
            </a:r>
            <a:r>
              <a:rPr lang="en-GB" sz="1400" u="sng"/>
              <a:t>theturingway.slack.com/</a:t>
            </a:r>
            <a:endParaRPr sz="1400" u="sng"/>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GitHub: </a:t>
            </a:r>
            <a:r>
              <a:rPr lang="en-GB" sz="1400" u="sng"/>
              <a:t>github.com/alan-turing-institute/the-turing-way</a:t>
            </a:r>
            <a:endParaRPr sz="2600"/>
          </a:p>
          <a:p>
            <a:pPr indent="-275300" lvl="0" marL="288000" rtl="0" algn="l">
              <a:lnSpc>
                <a:spcPct val="100000"/>
              </a:lnSpc>
              <a:spcBef>
                <a:spcPts val="800"/>
              </a:spcBef>
              <a:spcAft>
                <a:spcPts val="0"/>
              </a:spcAft>
              <a:buClr>
                <a:srgbClr val="90CAC4"/>
              </a:buClr>
              <a:buSzPts val="1400"/>
              <a:buFont typeface="Arial"/>
              <a:buChar char="–"/>
            </a:pPr>
            <a:r>
              <a:rPr lang="en-GB" sz="1400">
                <a:solidFill>
                  <a:srgbClr val="90CAC4"/>
                </a:solidFill>
              </a:rPr>
              <a:t>Original artwork by Scriberia: </a:t>
            </a:r>
            <a:r>
              <a:rPr lang="en-GB" sz="1400" u="sng">
                <a:hlinkClick r:id="rId4"/>
              </a:rPr>
              <a:t>https://doi.org/10.5281/zenodo.3332807</a:t>
            </a:r>
            <a:r>
              <a:rPr lang="en-GB" sz="1400"/>
              <a:t> </a:t>
            </a:r>
            <a:endParaRPr sz="1400" u="sng"/>
          </a:p>
          <a:p>
            <a:pPr indent="0" lvl="0" marL="0" rtl="0" algn="l">
              <a:lnSpc>
                <a:spcPct val="100000"/>
              </a:lnSpc>
              <a:spcBef>
                <a:spcPts val="800"/>
              </a:spcBef>
              <a:spcAft>
                <a:spcPts val="0"/>
              </a:spcAft>
              <a:buClr>
                <a:schemeClr val="lt1"/>
              </a:buClr>
              <a:buSzPts val="600"/>
              <a:buNone/>
            </a:pPr>
            <a:r>
              <a:t/>
            </a:r>
            <a:endParaRPr sz="600" u="sng"/>
          </a:p>
        </p:txBody>
      </p:sp>
      <p:pic>
        <p:nvPicPr>
          <p:cNvPr descr="ATI_logo_white.ai" id="2316" name="Google Shape;2316;p313"/>
          <p:cNvPicPr preferRelativeResize="0"/>
          <p:nvPr/>
        </p:nvPicPr>
        <p:blipFill rotWithShape="1">
          <a:blip r:embed="rId5">
            <a:alphaModFix/>
          </a:blip>
          <a:srcRect b="0" l="0" r="0" t="0"/>
          <a:stretch/>
        </p:blipFill>
        <p:spPr>
          <a:xfrm>
            <a:off x="421459" y="552092"/>
            <a:ext cx="1381298" cy="576000"/>
          </a:xfrm>
          <a:prstGeom prst="rect">
            <a:avLst/>
          </a:prstGeom>
          <a:noFill/>
          <a:ln>
            <a:noFill/>
          </a:ln>
        </p:spPr>
      </p:pic>
      <p:pic>
        <p:nvPicPr>
          <p:cNvPr id="2317" name="Google Shape;2317;p313"/>
          <p:cNvPicPr preferRelativeResize="0"/>
          <p:nvPr/>
        </p:nvPicPr>
        <p:blipFill rotWithShape="1">
          <a:blip r:embed="rId6">
            <a:alphaModFix/>
          </a:blip>
          <a:srcRect b="0" l="0" r="0" t="0"/>
          <a:stretch/>
        </p:blipFill>
        <p:spPr>
          <a:xfrm>
            <a:off x="6819150" y="2032155"/>
            <a:ext cx="1893050" cy="2208421"/>
          </a:xfrm>
          <a:prstGeom prst="rect">
            <a:avLst/>
          </a:prstGeom>
          <a:noFill/>
          <a:ln>
            <a:noFill/>
          </a:ln>
        </p:spPr>
      </p:pic>
      <p:sp>
        <p:nvSpPr>
          <p:cNvPr id="2318" name="Google Shape;2318;p313"/>
          <p:cNvSpPr txBox="1"/>
          <p:nvPr/>
        </p:nvSpPr>
        <p:spPr>
          <a:xfrm>
            <a:off x="9006435" y="5138442"/>
            <a:ext cx="0" cy="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319" name="Google Shape;2319;p313"/>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FFFFFF"/>
              </a:buClr>
              <a:buSzPts val="1100"/>
              <a:buFont typeface="Arial"/>
              <a:buNone/>
            </a:pPr>
            <a:r>
              <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10.5281/zenodo.7684733</a:t>
            </a:r>
            <a:endParaRPr b="0" i="0" sz="1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