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1" r:id="rId1"/>
  </p:sldMasterIdLst>
  <p:notesMasterIdLst>
    <p:notesMasterId r:id="rId37"/>
  </p:notesMasterIdLst>
  <p:sldIdLst>
    <p:sldId id="435" r:id="rId2"/>
    <p:sldId id="442" r:id="rId3"/>
    <p:sldId id="443" r:id="rId4"/>
    <p:sldId id="437" r:id="rId5"/>
    <p:sldId id="459" r:id="rId6"/>
    <p:sldId id="297" r:id="rId7"/>
    <p:sldId id="423" r:id="rId8"/>
    <p:sldId id="418" r:id="rId9"/>
    <p:sldId id="430" r:id="rId10"/>
    <p:sldId id="424" r:id="rId11"/>
    <p:sldId id="415" r:id="rId12"/>
    <p:sldId id="439" r:id="rId13"/>
    <p:sldId id="422" r:id="rId14"/>
    <p:sldId id="425" r:id="rId15"/>
    <p:sldId id="426" r:id="rId16"/>
    <p:sldId id="449" r:id="rId17"/>
    <p:sldId id="350" r:id="rId18"/>
    <p:sldId id="446" r:id="rId19"/>
    <p:sldId id="288" r:id="rId20"/>
    <p:sldId id="298" r:id="rId21"/>
    <p:sldId id="300" r:id="rId22"/>
    <p:sldId id="258" r:id="rId23"/>
    <p:sldId id="349" r:id="rId24"/>
    <p:sldId id="450" r:id="rId25"/>
    <p:sldId id="457" r:id="rId26"/>
    <p:sldId id="407" r:id="rId27"/>
    <p:sldId id="410" r:id="rId28"/>
    <p:sldId id="428" r:id="rId29"/>
    <p:sldId id="419" r:id="rId30"/>
    <p:sldId id="453" r:id="rId31"/>
    <p:sldId id="454" r:id="rId32"/>
    <p:sldId id="451" r:id="rId33"/>
    <p:sldId id="452" r:id="rId34"/>
    <p:sldId id="441" r:id="rId35"/>
    <p:sldId id="304"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98" autoAdjust="0"/>
    <p:restoredTop sz="91639"/>
  </p:normalViewPr>
  <p:slideViewPr>
    <p:cSldViewPr snapToGrid="0">
      <p:cViewPr varScale="1">
        <p:scale>
          <a:sx n="146" d="100"/>
          <a:sy n="146" d="100"/>
        </p:scale>
        <p:origin x="1400" y="176"/>
      </p:cViewPr>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_rels/data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ata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rawing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C40A54-BB2A-7342-ABEC-B5610A0A240F}"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GB"/>
        </a:p>
      </dgm:t>
    </dgm:pt>
    <dgm:pt modelId="{E9AE0E8E-75FF-B840-8200-C2B59F2C7025}">
      <dgm:prSet/>
      <dgm:spPr/>
      <dgm:t>
        <a:bodyPr/>
        <a:lstStyle/>
        <a:p>
          <a:r>
            <a:rPr lang="en-GB"/>
            <a:t>We will describe our recent work on evolving a metadata schema within a repository that includes rich support for practice research. </a:t>
          </a:r>
        </a:p>
      </dgm:t>
    </dgm:pt>
    <dgm:pt modelId="{974ABC47-C5B5-EE40-B7C7-3CA4B74B850B}" type="parTrans" cxnId="{FB084DFA-D34D-454E-BFE2-4E4814770644}">
      <dgm:prSet/>
      <dgm:spPr/>
      <dgm:t>
        <a:bodyPr/>
        <a:lstStyle/>
        <a:p>
          <a:endParaRPr lang="en-GB"/>
        </a:p>
      </dgm:t>
    </dgm:pt>
    <dgm:pt modelId="{AE47A6D6-379C-B048-96B3-178AC9E61A1A}" type="sibTrans" cxnId="{FB084DFA-D34D-454E-BFE2-4E4814770644}">
      <dgm:prSet/>
      <dgm:spPr/>
      <dgm:t>
        <a:bodyPr/>
        <a:lstStyle/>
        <a:p>
          <a:endParaRPr lang="en-GB"/>
        </a:p>
      </dgm:t>
    </dgm:pt>
    <dgm:pt modelId="{4E996797-FF5D-4749-B293-C6D694B9C84E}">
      <dgm:prSet/>
      <dgm:spPr/>
      <dgm:t>
        <a:bodyPr/>
        <a:lstStyle/>
        <a:p>
          <a:r>
            <a:rPr lang="en-GB"/>
            <a:t>This work was performed in a </a:t>
          </a:r>
          <a:r>
            <a:rPr lang="en-GB" b="1"/>
            <a:t>coproduction</a:t>
          </a:r>
          <a:r>
            <a:rPr lang="en-GB"/>
            <a:t> with researchers and infrastructure stakeholders. </a:t>
          </a:r>
        </a:p>
      </dgm:t>
    </dgm:pt>
    <dgm:pt modelId="{114390F7-3341-1F4A-B10A-8F94CA2B97B9}" type="parTrans" cxnId="{1ED7A99F-9E58-F24F-822F-655AB0D77C65}">
      <dgm:prSet/>
      <dgm:spPr/>
      <dgm:t>
        <a:bodyPr/>
        <a:lstStyle/>
        <a:p>
          <a:endParaRPr lang="en-GB"/>
        </a:p>
      </dgm:t>
    </dgm:pt>
    <dgm:pt modelId="{0EA0CC69-DD98-B540-BC29-1CDA5FA0B083}" type="sibTrans" cxnId="{1ED7A99F-9E58-F24F-822F-655AB0D77C65}">
      <dgm:prSet/>
      <dgm:spPr/>
      <dgm:t>
        <a:bodyPr/>
        <a:lstStyle/>
        <a:p>
          <a:endParaRPr lang="en-GB"/>
        </a:p>
      </dgm:t>
    </dgm:pt>
    <dgm:pt modelId="{D042CF08-9627-A44F-844C-4B16F4725CFC}">
      <dgm:prSet/>
      <dgm:spPr/>
      <dgm:t>
        <a:bodyPr/>
        <a:lstStyle/>
        <a:p>
          <a:r>
            <a:rPr lang="en-GB" dirty="0"/>
            <a:t>Key findings have produced recommendations</a:t>
          </a:r>
        </a:p>
      </dgm:t>
    </dgm:pt>
    <dgm:pt modelId="{48DD2A76-6D72-8D4A-A240-044772232A85}" type="parTrans" cxnId="{4731B1FC-239D-394F-B441-B98BCD7F3F31}">
      <dgm:prSet/>
      <dgm:spPr/>
      <dgm:t>
        <a:bodyPr/>
        <a:lstStyle/>
        <a:p>
          <a:endParaRPr lang="en-GB"/>
        </a:p>
      </dgm:t>
    </dgm:pt>
    <dgm:pt modelId="{5C14022D-92BC-EE46-BE8A-A199534D5483}" type="sibTrans" cxnId="{4731B1FC-239D-394F-B441-B98BCD7F3F31}">
      <dgm:prSet/>
      <dgm:spPr/>
      <dgm:t>
        <a:bodyPr/>
        <a:lstStyle/>
        <a:p>
          <a:endParaRPr lang="en-GB"/>
        </a:p>
      </dgm:t>
    </dgm:pt>
    <dgm:pt modelId="{2AB5A420-24F7-3148-8C64-7FE6B433A1E7}">
      <dgm:prSet/>
      <dgm:spPr/>
      <dgm:t>
        <a:bodyPr/>
        <a:lstStyle/>
        <a:p>
          <a:r>
            <a:rPr lang="en-GB"/>
            <a:t>Addressing these recommendations will ensure a better environment for research, not just practice. </a:t>
          </a:r>
        </a:p>
      </dgm:t>
    </dgm:pt>
    <dgm:pt modelId="{6B9879A2-4B91-8E48-817C-C9231D48F59C}" type="parTrans" cxnId="{82BF0A3F-B2C2-3349-8EC0-BE3E9C1C4911}">
      <dgm:prSet/>
      <dgm:spPr/>
      <dgm:t>
        <a:bodyPr/>
        <a:lstStyle/>
        <a:p>
          <a:endParaRPr lang="en-GB"/>
        </a:p>
      </dgm:t>
    </dgm:pt>
    <dgm:pt modelId="{91CF4BAD-585A-884A-83B1-56FF335E75B3}" type="sibTrans" cxnId="{82BF0A3F-B2C2-3349-8EC0-BE3E9C1C4911}">
      <dgm:prSet/>
      <dgm:spPr/>
      <dgm:t>
        <a:bodyPr/>
        <a:lstStyle/>
        <a:p>
          <a:endParaRPr lang="en-GB"/>
        </a:p>
      </dgm:t>
    </dgm:pt>
    <dgm:pt modelId="{B416F06E-62E3-EC4D-98AE-00EAC880499F}">
      <dgm:prSet/>
      <dgm:spPr/>
      <dgm:t>
        <a:bodyPr/>
        <a:lstStyle/>
        <a:p>
          <a:r>
            <a:rPr lang="en-GB"/>
            <a:t>Following on from describing the project and these recommendations we will facilitate a discussion on capturing the attendees’ own perspectives and experiences to further enrich approaches and inform work arising from relevant initiatives.</a:t>
          </a:r>
        </a:p>
      </dgm:t>
    </dgm:pt>
    <dgm:pt modelId="{98AE51A3-6C5D-8F44-9510-E9C506620525}" type="parTrans" cxnId="{6BAEB01E-B5DA-3641-A3CA-0D3EAFCCB568}">
      <dgm:prSet/>
      <dgm:spPr/>
      <dgm:t>
        <a:bodyPr/>
        <a:lstStyle/>
        <a:p>
          <a:endParaRPr lang="en-GB"/>
        </a:p>
      </dgm:t>
    </dgm:pt>
    <dgm:pt modelId="{0D14C6DB-19D6-A044-8649-1B21115E38E5}" type="sibTrans" cxnId="{6BAEB01E-B5DA-3641-A3CA-0D3EAFCCB568}">
      <dgm:prSet/>
      <dgm:spPr/>
      <dgm:t>
        <a:bodyPr/>
        <a:lstStyle/>
        <a:p>
          <a:endParaRPr lang="en-GB"/>
        </a:p>
      </dgm:t>
    </dgm:pt>
    <dgm:pt modelId="{03785ABD-BD17-4349-91DE-1F8D5B10317C}" type="pres">
      <dgm:prSet presAssocID="{CDC40A54-BB2A-7342-ABEC-B5610A0A240F}" presName="linear" presStyleCnt="0">
        <dgm:presLayoutVars>
          <dgm:animLvl val="lvl"/>
          <dgm:resizeHandles val="exact"/>
        </dgm:presLayoutVars>
      </dgm:prSet>
      <dgm:spPr/>
    </dgm:pt>
    <dgm:pt modelId="{80B58BD7-2A9B-A54E-8B0D-4E3259120426}" type="pres">
      <dgm:prSet presAssocID="{E9AE0E8E-75FF-B840-8200-C2B59F2C7025}" presName="parentText" presStyleLbl="node1" presStyleIdx="0" presStyleCnt="5">
        <dgm:presLayoutVars>
          <dgm:chMax val="0"/>
          <dgm:bulletEnabled val="1"/>
        </dgm:presLayoutVars>
      </dgm:prSet>
      <dgm:spPr/>
    </dgm:pt>
    <dgm:pt modelId="{9E93FA1A-46B0-9F43-AC16-D106445F5DAE}" type="pres">
      <dgm:prSet presAssocID="{AE47A6D6-379C-B048-96B3-178AC9E61A1A}" presName="spacer" presStyleCnt="0"/>
      <dgm:spPr/>
    </dgm:pt>
    <dgm:pt modelId="{73EADD25-6EB2-344B-9D74-63C54083D9D7}" type="pres">
      <dgm:prSet presAssocID="{4E996797-FF5D-4749-B293-C6D694B9C84E}" presName="parentText" presStyleLbl="node1" presStyleIdx="1" presStyleCnt="5">
        <dgm:presLayoutVars>
          <dgm:chMax val="0"/>
          <dgm:bulletEnabled val="1"/>
        </dgm:presLayoutVars>
      </dgm:prSet>
      <dgm:spPr/>
    </dgm:pt>
    <dgm:pt modelId="{FFE30204-4D74-9A4A-88FC-1FA54E12D8D3}" type="pres">
      <dgm:prSet presAssocID="{0EA0CC69-DD98-B540-BC29-1CDA5FA0B083}" presName="spacer" presStyleCnt="0"/>
      <dgm:spPr/>
    </dgm:pt>
    <dgm:pt modelId="{DAE6C2CD-CE16-8846-99D1-F5E5850FDE2D}" type="pres">
      <dgm:prSet presAssocID="{D042CF08-9627-A44F-844C-4B16F4725CFC}" presName="parentText" presStyleLbl="node1" presStyleIdx="2" presStyleCnt="5">
        <dgm:presLayoutVars>
          <dgm:chMax val="0"/>
          <dgm:bulletEnabled val="1"/>
        </dgm:presLayoutVars>
      </dgm:prSet>
      <dgm:spPr/>
    </dgm:pt>
    <dgm:pt modelId="{598DA71A-33F7-4A40-A59D-F3478CDAE486}" type="pres">
      <dgm:prSet presAssocID="{5C14022D-92BC-EE46-BE8A-A199534D5483}" presName="spacer" presStyleCnt="0"/>
      <dgm:spPr/>
    </dgm:pt>
    <dgm:pt modelId="{842881E1-D806-1E44-A918-6B522433243B}" type="pres">
      <dgm:prSet presAssocID="{2AB5A420-24F7-3148-8C64-7FE6B433A1E7}" presName="parentText" presStyleLbl="node1" presStyleIdx="3" presStyleCnt="5">
        <dgm:presLayoutVars>
          <dgm:chMax val="0"/>
          <dgm:bulletEnabled val="1"/>
        </dgm:presLayoutVars>
      </dgm:prSet>
      <dgm:spPr/>
    </dgm:pt>
    <dgm:pt modelId="{37624E49-161C-B24D-BC49-DFA0AABE0CA2}" type="pres">
      <dgm:prSet presAssocID="{91CF4BAD-585A-884A-83B1-56FF335E75B3}" presName="spacer" presStyleCnt="0"/>
      <dgm:spPr/>
    </dgm:pt>
    <dgm:pt modelId="{A129A41B-25F4-8A48-889B-C33702C862B5}" type="pres">
      <dgm:prSet presAssocID="{B416F06E-62E3-EC4D-98AE-00EAC880499F}" presName="parentText" presStyleLbl="node1" presStyleIdx="4" presStyleCnt="5">
        <dgm:presLayoutVars>
          <dgm:chMax val="0"/>
          <dgm:bulletEnabled val="1"/>
        </dgm:presLayoutVars>
      </dgm:prSet>
      <dgm:spPr/>
    </dgm:pt>
  </dgm:ptLst>
  <dgm:cxnLst>
    <dgm:cxn modelId="{4145A51E-1D1C-7844-8838-663FD00E0FC1}" type="presOf" srcId="{E9AE0E8E-75FF-B840-8200-C2B59F2C7025}" destId="{80B58BD7-2A9B-A54E-8B0D-4E3259120426}" srcOrd="0" destOrd="0" presId="urn:microsoft.com/office/officeart/2005/8/layout/vList2"/>
    <dgm:cxn modelId="{6BAEB01E-B5DA-3641-A3CA-0D3EAFCCB568}" srcId="{CDC40A54-BB2A-7342-ABEC-B5610A0A240F}" destId="{B416F06E-62E3-EC4D-98AE-00EAC880499F}" srcOrd="4" destOrd="0" parTransId="{98AE51A3-6C5D-8F44-9510-E9C506620525}" sibTransId="{0D14C6DB-19D6-A044-8649-1B21115E38E5}"/>
    <dgm:cxn modelId="{82BF0A3F-B2C2-3349-8EC0-BE3E9C1C4911}" srcId="{CDC40A54-BB2A-7342-ABEC-B5610A0A240F}" destId="{2AB5A420-24F7-3148-8C64-7FE6B433A1E7}" srcOrd="3" destOrd="0" parTransId="{6B9879A2-4B91-8E48-817C-C9231D48F59C}" sibTransId="{91CF4BAD-585A-884A-83B1-56FF335E75B3}"/>
    <dgm:cxn modelId="{2C9D1945-BAA3-A740-B9CE-DA3632C5494B}" type="presOf" srcId="{CDC40A54-BB2A-7342-ABEC-B5610A0A240F}" destId="{03785ABD-BD17-4349-91DE-1F8D5B10317C}" srcOrd="0" destOrd="0" presId="urn:microsoft.com/office/officeart/2005/8/layout/vList2"/>
    <dgm:cxn modelId="{B54A915B-84E9-B247-8DCC-9E3E90AE37D3}" type="presOf" srcId="{4E996797-FF5D-4749-B293-C6D694B9C84E}" destId="{73EADD25-6EB2-344B-9D74-63C54083D9D7}" srcOrd="0" destOrd="0" presId="urn:microsoft.com/office/officeart/2005/8/layout/vList2"/>
    <dgm:cxn modelId="{A109516F-CBCB-9546-9451-F5FD9B00DC1D}" type="presOf" srcId="{D042CF08-9627-A44F-844C-4B16F4725CFC}" destId="{DAE6C2CD-CE16-8846-99D1-F5E5850FDE2D}" srcOrd="0" destOrd="0" presId="urn:microsoft.com/office/officeart/2005/8/layout/vList2"/>
    <dgm:cxn modelId="{1ED7A99F-9E58-F24F-822F-655AB0D77C65}" srcId="{CDC40A54-BB2A-7342-ABEC-B5610A0A240F}" destId="{4E996797-FF5D-4749-B293-C6D694B9C84E}" srcOrd="1" destOrd="0" parTransId="{114390F7-3341-1F4A-B10A-8F94CA2B97B9}" sibTransId="{0EA0CC69-DD98-B540-BC29-1CDA5FA0B083}"/>
    <dgm:cxn modelId="{BEC2A8C3-6476-F64E-9B72-815E7E77137D}" type="presOf" srcId="{B416F06E-62E3-EC4D-98AE-00EAC880499F}" destId="{A129A41B-25F4-8A48-889B-C33702C862B5}" srcOrd="0" destOrd="0" presId="urn:microsoft.com/office/officeart/2005/8/layout/vList2"/>
    <dgm:cxn modelId="{F82183CD-04D9-144C-9DEB-3B09BD657C52}" type="presOf" srcId="{2AB5A420-24F7-3148-8C64-7FE6B433A1E7}" destId="{842881E1-D806-1E44-A918-6B522433243B}" srcOrd="0" destOrd="0" presId="urn:microsoft.com/office/officeart/2005/8/layout/vList2"/>
    <dgm:cxn modelId="{FB084DFA-D34D-454E-BFE2-4E4814770644}" srcId="{CDC40A54-BB2A-7342-ABEC-B5610A0A240F}" destId="{E9AE0E8E-75FF-B840-8200-C2B59F2C7025}" srcOrd="0" destOrd="0" parTransId="{974ABC47-C5B5-EE40-B7C7-3CA4B74B850B}" sibTransId="{AE47A6D6-379C-B048-96B3-178AC9E61A1A}"/>
    <dgm:cxn modelId="{4731B1FC-239D-394F-B441-B98BCD7F3F31}" srcId="{CDC40A54-BB2A-7342-ABEC-B5610A0A240F}" destId="{D042CF08-9627-A44F-844C-4B16F4725CFC}" srcOrd="2" destOrd="0" parTransId="{48DD2A76-6D72-8D4A-A240-044772232A85}" sibTransId="{5C14022D-92BC-EE46-BE8A-A199534D5483}"/>
    <dgm:cxn modelId="{3E2B8387-EC0C-4444-B182-58067A93E25D}" type="presParOf" srcId="{03785ABD-BD17-4349-91DE-1F8D5B10317C}" destId="{80B58BD7-2A9B-A54E-8B0D-4E3259120426}" srcOrd="0" destOrd="0" presId="urn:microsoft.com/office/officeart/2005/8/layout/vList2"/>
    <dgm:cxn modelId="{3A915697-1833-2A43-8DFB-EC81383BCE40}" type="presParOf" srcId="{03785ABD-BD17-4349-91DE-1F8D5B10317C}" destId="{9E93FA1A-46B0-9F43-AC16-D106445F5DAE}" srcOrd="1" destOrd="0" presId="urn:microsoft.com/office/officeart/2005/8/layout/vList2"/>
    <dgm:cxn modelId="{E6C4B778-FF73-DE48-BCC2-C0C172F26BD6}" type="presParOf" srcId="{03785ABD-BD17-4349-91DE-1F8D5B10317C}" destId="{73EADD25-6EB2-344B-9D74-63C54083D9D7}" srcOrd="2" destOrd="0" presId="urn:microsoft.com/office/officeart/2005/8/layout/vList2"/>
    <dgm:cxn modelId="{1DD0A037-0F18-ED4F-B6DB-DB9585F904BD}" type="presParOf" srcId="{03785ABD-BD17-4349-91DE-1F8D5B10317C}" destId="{FFE30204-4D74-9A4A-88FC-1FA54E12D8D3}" srcOrd="3" destOrd="0" presId="urn:microsoft.com/office/officeart/2005/8/layout/vList2"/>
    <dgm:cxn modelId="{84BFF155-8AE6-944D-BF4D-FB571FC2125F}" type="presParOf" srcId="{03785ABD-BD17-4349-91DE-1F8D5B10317C}" destId="{DAE6C2CD-CE16-8846-99D1-F5E5850FDE2D}" srcOrd="4" destOrd="0" presId="urn:microsoft.com/office/officeart/2005/8/layout/vList2"/>
    <dgm:cxn modelId="{5C6711BD-5641-2D45-93A7-78591B99ED45}" type="presParOf" srcId="{03785ABD-BD17-4349-91DE-1F8D5B10317C}" destId="{598DA71A-33F7-4A40-A59D-F3478CDAE486}" srcOrd="5" destOrd="0" presId="urn:microsoft.com/office/officeart/2005/8/layout/vList2"/>
    <dgm:cxn modelId="{BAA495E3-26AE-DE4B-90F9-CD71D7CB6F0E}" type="presParOf" srcId="{03785ABD-BD17-4349-91DE-1F8D5B10317C}" destId="{842881E1-D806-1E44-A918-6B522433243B}" srcOrd="6" destOrd="0" presId="urn:microsoft.com/office/officeart/2005/8/layout/vList2"/>
    <dgm:cxn modelId="{F5D4E15C-9B87-E848-A12D-46BE84D453B6}" type="presParOf" srcId="{03785ABD-BD17-4349-91DE-1F8D5B10317C}" destId="{37624E49-161C-B24D-BC49-DFA0AABE0CA2}" srcOrd="7" destOrd="0" presId="urn:microsoft.com/office/officeart/2005/8/layout/vList2"/>
    <dgm:cxn modelId="{B93C9086-65BB-7A44-80DF-20C29DE7E445}" type="presParOf" srcId="{03785ABD-BD17-4349-91DE-1F8D5B10317C}" destId="{A129A41B-25F4-8A48-889B-C33702C862B5}"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8DDD29D-A07A-4B5A-9701-0A333F12DFF2}"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D9A4956A-72F8-48B2-BC81-9AE8AE5A9598}">
      <dgm:prSet/>
      <dgm:spPr/>
      <dgm:t>
        <a:bodyPr/>
        <a:lstStyle/>
        <a:p>
          <a:r>
            <a:rPr lang="en-GB"/>
            <a:t>How do we ensure there is a pragmatic synthesis from the rich descriptive information in A&amp;H repositories to a common ontology in global metadata?</a:t>
          </a:r>
          <a:endParaRPr lang="en-US"/>
        </a:p>
      </dgm:t>
    </dgm:pt>
    <dgm:pt modelId="{DA141C76-6396-466E-A4C0-AE730BEDAAAD}" type="parTrans" cxnId="{1062B86F-2771-4A5E-A6AC-44DFEE402DDC}">
      <dgm:prSet/>
      <dgm:spPr/>
      <dgm:t>
        <a:bodyPr/>
        <a:lstStyle/>
        <a:p>
          <a:endParaRPr lang="en-US"/>
        </a:p>
      </dgm:t>
    </dgm:pt>
    <dgm:pt modelId="{375EF7DF-30C2-4A70-BC9A-12748335085A}" type="sibTrans" cxnId="{1062B86F-2771-4A5E-A6AC-44DFEE402DDC}">
      <dgm:prSet/>
      <dgm:spPr/>
      <dgm:t>
        <a:bodyPr/>
        <a:lstStyle/>
        <a:p>
          <a:endParaRPr lang="en-US"/>
        </a:p>
      </dgm:t>
    </dgm:pt>
    <dgm:pt modelId="{84ADE673-D9B7-42B3-9CA4-D91C4195BAAF}">
      <dgm:prSet/>
      <dgm:spPr/>
      <dgm:t>
        <a:bodyPr/>
        <a:lstStyle/>
        <a:p>
          <a:r>
            <a:rPr lang="en-GB"/>
            <a:t>How do we ensure metadata schema embrace parity for al research, across disciplines?</a:t>
          </a:r>
          <a:endParaRPr lang="en-US"/>
        </a:p>
      </dgm:t>
    </dgm:pt>
    <dgm:pt modelId="{D94ABF41-2D71-47E2-A3DD-661E6D626F56}" type="parTrans" cxnId="{F27DBA20-47D4-40DB-95C5-479F26F3995E}">
      <dgm:prSet/>
      <dgm:spPr/>
      <dgm:t>
        <a:bodyPr/>
        <a:lstStyle/>
        <a:p>
          <a:endParaRPr lang="en-US"/>
        </a:p>
      </dgm:t>
    </dgm:pt>
    <dgm:pt modelId="{A1324CCA-A2BF-41C8-BD08-25690E4F19FC}" type="sibTrans" cxnId="{F27DBA20-47D4-40DB-95C5-479F26F3995E}">
      <dgm:prSet/>
      <dgm:spPr/>
      <dgm:t>
        <a:bodyPr/>
        <a:lstStyle/>
        <a:p>
          <a:endParaRPr lang="en-US"/>
        </a:p>
      </dgm:t>
    </dgm:pt>
    <dgm:pt modelId="{577BCFCB-0F06-4526-BCED-6AEF11322BF0}">
      <dgm:prSet/>
      <dgm:spPr/>
      <dgm:t>
        <a:bodyPr/>
        <a:lstStyle/>
        <a:p>
          <a:r>
            <a:rPr lang="en-GB"/>
            <a:t>How do we take these schema and enable repositories to be places where research is preserved, accessed, discovered, and most importantly, used and built upon?</a:t>
          </a:r>
          <a:endParaRPr lang="en-US"/>
        </a:p>
      </dgm:t>
    </dgm:pt>
    <dgm:pt modelId="{6637700D-25A3-441A-BA25-348EB77D6A20}" type="parTrans" cxnId="{AF4E422F-B94E-4C9B-904D-6D16B6915FA6}">
      <dgm:prSet/>
      <dgm:spPr/>
      <dgm:t>
        <a:bodyPr/>
        <a:lstStyle/>
        <a:p>
          <a:endParaRPr lang="en-US"/>
        </a:p>
      </dgm:t>
    </dgm:pt>
    <dgm:pt modelId="{9298ADC7-CBB3-4484-9AE9-84CAE87F1393}" type="sibTrans" cxnId="{AF4E422F-B94E-4C9B-904D-6D16B6915FA6}">
      <dgm:prSet/>
      <dgm:spPr/>
      <dgm:t>
        <a:bodyPr/>
        <a:lstStyle/>
        <a:p>
          <a:endParaRPr lang="en-US"/>
        </a:p>
      </dgm:t>
    </dgm:pt>
    <dgm:pt modelId="{25862351-2AE3-194F-8097-F541C8A3E817}" type="pres">
      <dgm:prSet presAssocID="{B8DDD29D-A07A-4B5A-9701-0A333F12DFF2}" presName="outerComposite" presStyleCnt="0">
        <dgm:presLayoutVars>
          <dgm:chMax val="5"/>
          <dgm:dir/>
          <dgm:resizeHandles val="exact"/>
        </dgm:presLayoutVars>
      </dgm:prSet>
      <dgm:spPr/>
    </dgm:pt>
    <dgm:pt modelId="{9DA7F692-F583-DF43-AF6B-61C65C9F9E9B}" type="pres">
      <dgm:prSet presAssocID="{B8DDD29D-A07A-4B5A-9701-0A333F12DFF2}" presName="dummyMaxCanvas" presStyleCnt="0">
        <dgm:presLayoutVars/>
      </dgm:prSet>
      <dgm:spPr/>
    </dgm:pt>
    <dgm:pt modelId="{DF2F2539-5B6A-7C40-891F-B529F2C15E3C}" type="pres">
      <dgm:prSet presAssocID="{B8DDD29D-A07A-4B5A-9701-0A333F12DFF2}" presName="ThreeNodes_1" presStyleLbl="node1" presStyleIdx="0" presStyleCnt="3">
        <dgm:presLayoutVars>
          <dgm:bulletEnabled val="1"/>
        </dgm:presLayoutVars>
      </dgm:prSet>
      <dgm:spPr/>
    </dgm:pt>
    <dgm:pt modelId="{8062D9B8-FF54-004F-8111-1441890CB43F}" type="pres">
      <dgm:prSet presAssocID="{B8DDD29D-A07A-4B5A-9701-0A333F12DFF2}" presName="ThreeNodes_2" presStyleLbl="node1" presStyleIdx="1" presStyleCnt="3">
        <dgm:presLayoutVars>
          <dgm:bulletEnabled val="1"/>
        </dgm:presLayoutVars>
      </dgm:prSet>
      <dgm:spPr/>
    </dgm:pt>
    <dgm:pt modelId="{DC6785E3-B875-7243-A87B-98CB9DDAB3A4}" type="pres">
      <dgm:prSet presAssocID="{B8DDD29D-A07A-4B5A-9701-0A333F12DFF2}" presName="ThreeNodes_3" presStyleLbl="node1" presStyleIdx="2" presStyleCnt="3">
        <dgm:presLayoutVars>
          <dgm:bulletEnabled val="1"/>
        </dgm:presLayoutVars>
      </dgm:prSet>
      <dgm:spPr/>
    </dgm:pt>
    <dgm:pt modelId="{8179F61E-1DE5-A443-84EB-ADABA70CF113}" type="pres">
      <dgm:prSet presAssocID="{B8DDD29D-A07A-4B5A-9701-0A333F12DFF2}" presName="ThreeConn_1-2" presStyleLbl="fgAccFollowNode1" presStyleIdx="0" presStyleCnt="2">
        <dgm:presLayoutVars>
          <dgm:bulletEnabled val="1"/>
        </dgm:presLayoutVars>
      </dgm:prSet>
      <dgm:spPr/>
    </dgm:pt>
    <dgm:pt modelId="{FCA56F8A-CC25-A248-8BBB-7CDFE97578CB}" type="pres">
      <dgm:prSet presAssocID="{B8DDD29D-A07A-4B5A-9701-0A333F12DFF2}" presName="ThreeConn_2-3" presStyleLbl="fgAccFollowNode1" presStyleIdx="1" presStyleCnt="2">
        <dgm:presLayoutVars>
          <dgm:bulletEnabled val="1"/>
        </dgm:presLayoutVars>
      </dgm:prSet>
      <dgm:spPr/>
    </dgm:pt>
    <dgm:pt modelId="{B36B1E64-CA66-1F4C-B9DF-DCEC78106200}" type="pres">
      <dgm:prSet presAssocID="{B8DDD29D-A07A-4B5A-9701-0A333F12DFF2}" presName="ThreeNodes_1_text" presStyleLbl="node1" presStyleIdx="2" presStyleCnt="3">
        <dgm:presLayoutVars>
          <dgm:bulletEnabled val="1"/>
        </dgm:presLayoutVars>
      </dgm:prSet>
      <dgm:spPr/>
    </dgm:pt>
    <dgm:pt modelId="{0E94C7C8-D104-E046-AAFA-5C9B8E45161C}" type="pres">
      <dgm:prSet presAssocID="{B8DDD29D-A07A-4B5A-9701-0A333F12DFF2}" presName="ThreeNodes_2_text" presStyleLbl="node1" presStyleIdx="2" presStyleCnt="3">
        <dgm:presLayoutVars>
          <dgm:bulletEnabled val="1"/>
        </dgm:presLayoutVars>
      </dgm:prSet>
      <dgm:spPr/>
    </dgm:pt>
    <dgm:pt modelId="{56FF3263-E6F9-1248-9AFE-C7ABDBDD0CFD}" type="pres">
      <dgm:prSet presAssocID="{B8DDD29D-A07A-4B5A-9701-0A333F12DFF2}" presName="ThreeNodes_3_text" presStyleLbl="node1" presStyleIdx="2" presStyleCnt="3">
        <dgm:presLayoutVars>
          <dgm:bulletEnabled val="1"/>
        </dgm:presLayoutVars>
      </dgm:prSet>
      <dgm:spPr/>
    </dgm:pt>
  </dgm:ptLst>
  <dgm:cxnLst>
    <dgm:cxn modelId="{A53A1D15-AA1A-894B-801D-0FACB67F9FE4}" type="presOf" srcId="{577BCFCB-0F06-4526-BCED-6AEF11322BF0}" destId="{56FF3263-E6F9-1248-9AFE-C7ABDBDD0CFD}" srcOrd="1" destOrd="0" presId="urn:microsoft.com/office/officeart/2005/8/layout/vProcess5"/>
    <dgm:cxn modelId="{F27DBA20-47D4-40DB-95C5-479F26F3995E}" srcId="{B8DDD29D-A07A-4B5A-9701-0A333F12DFF2}" destId="{84ADE673-D9B7-42B3-9CA4-D91C4195BAAF}" srcOrd="1" destOrd="0" parTransId="{D94ABF41-2D71-47E2-A3DD-661E6D626F56}" sibTransId="{A1324CCA-A2BF-41C8-BD08-25690E4F19FC}"/>
    <dgm:cxn modelId="{AF4E422F-B94E-4C9B-904D-6D16B6915FA6}" srcId="{B8DDD29D-A07A-4B5A-9701-0A333F12DFF2}" destId="{577BCFCB-0F06-4526-BCED-6AEF11322BF0}" srcOrd="2" destOrd="0" parTransId="{6637700D-25A3-441A-BA25-348EB77D6A20}" sibTransId="{9298ADC7-CBB3-4484-9AE9-84CAE87F1393}"/>
    <dgm:cxn modelId="{8486D631-93CC-0444-920D-41CA2EF7E2A3}" type="presOf" srcId="{84ADE673-D9B7-42B3-9CA4-D91C4195BAAF}" destId="{0E94C7C8-D104-E046-AAFA-5C9B8E45161C}" srcOrd="1" destOrd="0" presId="urn:microsoft.com/office/officeart/2005/8/layout/vProcess5"/>
    <dgm:cxn modelId="{9212735C-7237-AC43-9464-C49470B8FC7D}" type="presOf" srcId="{375EF7DF-30C2-4A70-BC9A-12748335085A}" destId="{8179F61E-1DE5-A443-84EB-ADABA70CF113}" srcOrd="0" destOrd="0" presId="urn:microsoft.com/office/officeart/2005/8/layout/vProcess5"/>
    <dgm:cxn modelId="{B5EA845F-D882-C04D-B34D-C76A3C8ED269}" type="presOf" srcId="{577BCFCB-0F06-4526-BCED-6AEF11322BF0}" destId="{DC6785E3-B875-7243-A87B-98CB9DDAB3A4}" srcOrd="0" destOrd="0" presId="urn:microsoft.com/office/officeart/2005/8/layout/vProcess5"/>
    <dgm:cxn modelId="{1062B86F-2771-4A5E-A6AC-44DFEE402DDC}" srcId="{B8DDD29D-A07A-4B5A-9701-0A333F12DFF2}" destId="{D9A4956A-72F8-48B2-BC81-9AE8AE5A9598}" srcOrd="0" destOrd="0" parTransId="{DA141C76-6396-466E-A4C0-AE730BEDAAAD}" sibTransId="{375EF7DF-30C2-4A70-BC9A-12748335085A}"/>
    <dgm:cxn modelId="{CA1F2AAA-8A8C-CF48-B571-D3D2E34C5FFD}" type="presOf" srcId="{A1324CCA-A2BF-41C8-BD08-25690E4F19FC}" destId="{FCA56F8A-CC25-A248-8BBB-7CDFE97578CB}" srcOrd="0" destOrd="0" presId="urn:microsoft.com/office/officeart/2005/8/layout/vProcess5"/>
    <dgm:cxn modelId="{4CE0DAAB-E95D-E948-91FF-3D3052C54219}" type="presOf" srcId="{84ADE673-D9B7-42B3-9CA4-D91C4195BAAF}" destId="{8062D9B8-FF54-004F-8111-1441890CB43F}" srcOrd="0" destOrd="0" presId="urn:microsoft.com/office/officeart/2005/8/layout/vProcess5"/>
    <dgm:cxn modelId="{1B0AE5BB-6E78-3E48-8EA5-A7C955385CBA}" type="presOf" srcId="{B8DDD29D-A07A-4B5A-9701-0A333F12DFF2}" destId="{25862351-2AE3-194F-8097-F541C8A3E817}" srcOrd="0" destOrd="0" presId="urn:microsoft.com/office/officeart/2005/8/layout/vProcess5"/>
    <dgm:cxn modelId="{2AEB08BE-7DCA-754F-AAB0-A43E72D446A1}" type="presOf" srcId="{D9A4956A-72F8-48B2-BC81-9AE8AE5A9598}" destId="{B36B1E64-CA66-1F4C-B9DF-DCEC78106200}" srcOrd="1" destOrd="0" presId="urn:microsoft.com/office/officeart/2005/8/layout/vProcess5"/>
    <dgm:cxn modelId="{EC5816ED-EFD2-BC45-A2B6-37060C8EB1CC}" type="presOf" srcId="{D9A4956A-72F8-48B2-BC81-9AE8AE5A9598}" destId="{DF2F2539-5B6A-7C40-891F-B529F2C15E3C}" srcOrd="0" destOrd="0" presId="urn:microsoft.com/office/officeart/2005/8/layout/vProcess5"/>
    <dgm:cxn modelId="{D3F7FBF8-20FD-CE46-839B-CEE024BC2A84}" type="presParOf" srcId="{25862351-2AE3-194F-8097-F541C8A3E817}" destId="{9DA7F692-F583-DF43-AF6B-61C65C9F9E9B}" srcOrd="0" destOrd="0" presId="urn:microsoft.com/office/officeart/2005/8/layout/vProcess5"/>
    <dgm:cxn modelId="{32F286B9-5B46-C240-804A-4F49F5A1DE42}" type="presParOf" srcId="{25862351-2AE3-194F-8097-F541C8A3E817}" destId="{DF2F2539-5B6A-7C40-891F-B529F2C15E3C}" srcOrd="1" destOrd="0" presId="urn:microsoft.com/office/officeart/2005/8/layout/vProcess5"/>
    <dgm:cxn modelId="{9AACBF20-A634-3348-BA60-BE979271D66B}" type="presParOf" srcId="{25862351-2AE3-194F-8097-F541C8A3E817}" destId="{8062D9B8-FF54-004F-8111-1441890CB43F}" srcOrd="2" destOrd="0" presId="urn:microsoft.com/office/officeart/2005/8/layout/vProcess5"/>
    <dgm:cxn modelId="{B7CFF034-78F9-4548-8E6D-09E3CD730D12}" type="presParOf" srcId="{25862351-2AE3-194F-8097-F541C8A3E817}" destId="{DC6785E3-B875-7243-A87B-98CB9DDAB3A4}" srcOrd="3" destOrd="0" presId="urn:microsoft.com/office/officeart/2005/8/layout/vProcess5"/>
    <dgm:cxn modelId="{9EBC503B-A041-754B-9D22-F93AB9C9CCEC}" type="presParOf" srcId="{25862351-2AE3-194F-8097-F541C8A3E817}" destId="{8179F61E-1DE5-A443-84EB-ADABA70CF113}" srcOrd="4" destOrd="0" presId="urn:microsoft.com/office/officeart/2005/8/layout/vProcess5"/>
    <dgm:cxn modelId="{37BB7EAC-EE4E-7945-BB22-D047DA8C5AE9}" type="presParOf" srcId="{25862351-2AE3-194F-8097-F541C8A3E817}" destId="{FCA56F8A-CC25-A248-8BBB-7CDFE97578CB}" srcOrd="5" destOrd="0" presId="urn:microsoft.com/office/officeart/2005/8/layout/vProcess5"/>
    <dgm:cxn modelId="{3A2A59C7-FF94-0E48-AC58-1EB626D96FE2}" type="presParOf" srcId="{25862351-2AE3-194F-8097-F541C8A3E817}" destId="{B36B1E64-CA66-1F4C-B9DF-DCEC78106200}" srcOrd="6" destOrd="0" presId="urn:microsoft.com/office/officeart/2005/8/layout/vProcess5"/>
    <dgm:cxn modelId="{A906C821-1147-EF47-9D9A-CDB91B33CE58}" type="presParOf" srcId="{25862351-2AE3-194F-8097-F541C8A3E817}" destId="{0E94C7C8-D104-E046-AAFA-5C9B8E45161C}" srcOrd="7" destOrd="0" presId="urn:microsoft.com/office/officeart/2005/8/layout/vProcess5"/>
    <dgm:cxn modelId="{8D22DA8D-0A00-F14C-BD50-2B15CF9AD70A}" type="presParOf" srcId="{25862351-2AE3-194F-8097-F541C8A3E817}" destId="{56FF3263-E6F9-1248-9AFE-C7ABDBDD0CFD}"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D145F2-6C21-455A-A083-0196FBAD260F}" type="doc">
      <dgm:prSet loTypeId="urn:microsoft.com/office/officeart/2008/layout/LinedList" loCatId="list" qsTypeId="urn:microsoft.com/office/officeart/2005/8/quickstyle/simple4" qsCatId="simple" csTypeId="urn:microsoft.com/office/officeart/2005/8/colors/accent1_2" csCatId="accent1"/>
      <dgm:spPr/>
      <dgm:t>
        <a:bodyPr/>
        <a:lstStyle/>
        <a:p>
          <a:endParaRPr lang="en-US"/>
        </a:p>
      </dgm:t>
    </dgm:pt>
    <dgm:pt modelId="{82CFC22E-4C86-4C45-9960-AD8F01327D6A}">
      <dgm:prSet/>
      <dgm:spPr/>
      <dgm:t>
        <a:bodyPr/>
        <a:lstStyle/>
        <a:p>
          <a:r>
            <a:rPr lang="en-GB"/>
            <a:t>Often (not always) non-text </a:t>
          </a:r>
          <a:endParaRPr lang="en-US"/>
        </a:p>
      </dgm:t>
    </dgm:pt>
    <dgm:pt modelId="{2B09CA50-BA22-4190-9168-091C5F95739D}" type="parTrans" cxnId="{D4EB416C-BE30-47A4-9C4D-98BF581A5F34}">
      <dgm:prSet/>
      <dgm:spPr/>
      <dgm:t>
        <a:bodyPr/>
        <a:lstStyle/>
        <a:p>
          <a:endParaRPr lang="en-US"/>
        </a:p>
      </dgm:t>
    </dgm:pt>
    <dgm:pt modelId="{6F6FC5EA-6C79-459D-92E1-6231A68D0EAC}" type="sibTrans" cxnId="{D4EB416C-BE30-47A4-9C4D-98BF581A5F34}">
      <dgm:prSet/>
      <dgm:spPr/>
      <dgm:t>
        <a:bodyPr/>
        <a:lstStyle/>
        <a:p>
          <a:endParaRPr lang="en-US"/>
        </a:p>
      </dgm:t>
    </dgm:pt>
    <dgm:pt modelId="{650539DE-8108-4A0A-BE76-8094CFEFD774}">
      <dgm:prSet/>
      <dgm:spPr/>
      <dgm:t>
        <a:bodyPr/>
        <a:lstStyle/>
        <a:p>
          <a:r>
            <a:rPr lang="en-GB"/>
            <a:t>Attempts to represent performance or other live event (remediation)</a:t>
          </a:r>
          <a:endParaRPr lang="en-US"/>
        </a:p>
      </dgm:t>
    </dgm:pt>
    <dgm:pt modelId="{B9F60F04-5474-473B-BB1B-0094BE23E203}" type="parTrans" cxnId="{CC0BA01A-C4D7-47CD-8462-88C9DDB9FDA7}">
      <dgm:prSet/>
      <dgm:spPr/>
      <dgm:t>
        <a:bodyPr/>
        <a:lstStyle/>
        <a:p>
          <a:endParaRPr lang="en-US"/>
        </a:p>
      </dgm:t>
    </dgm:pt>
    <dgm:pt modelId="{DE0A750F-7108-452A-BDCD-9CBDFE4B5487}" type="sibTrans" cxnId="{CC0BA01A-C4D7-47CD-8462-88C9DDB9FDA7}">
      <dgm:prSet/>
      <dgm:spPr/>
      <dgm:t>
        <a:bodyPr/>
        <a:lstStyle/>
        <a:p>
          <a:endParaRPr lang="en-US"/>
        </a:p>
      </dgm:t>
    </dgm:pt>
    <dgm:pt modelId="{4D5FFE8B-97AE-4BEE-901D-3B0A4136939F}">
      <dgm:prSet/>
      <dgm:spPr/>
      <dgm:t>
        <a:bodyPr/>
        <a:lstStyle/>
        <a:p>
          <a:r>
            <a:rPr lang="en-US"/>
            <a:t>The research element is embodied in the work or needs evidencing by a narrative</a:t>
          </a:r>
        </a:p>
      </dgm:t>
    </dgm:pt>
    <dgm:pt modelId="{4E134632-390E-49E6-BA4E-5920C54F2A0D}" type="parTrans" cxnId="{D5C6953F-9681-4B91-B1FC-011FAE538D05}">
      <dgm:prSet/>
      <dgm:spPr/>
      <dgm:t>
        <a:bodyPr/>
        <a:lstStyle/>
        <a:p>
          <a:endParaRPr lang="en-US"/>
        </a:p>
      </dgm:t>
    </dgm:pt>
    <dgm:pt modelId="{ECCE3286-E266-4E8F-9B2D-59D41EEDEB41}" type="sibTrans" cxnId="{D5C6953F-9681-4B91-B1FC-011FAE538D05}">
      <dgm:prSet/>
      <dgm:spPr/>
      <dgm:t>
        <a:bodyPr/>
        <a:lstStyle/>
        <a:p>
          <a:endParaRPr lang="en-US"/>
        </a:p>
      </dgm:t>
    </dgm:pt>
    <dgm:pt modelId="{3909142F-68C9-4BAB-9CBC-B442BD412821}">
      <dgm:prSet/>
      <dgm:spPr/>
      <dgm:t>
        <a:bodyPr/>
        <a:lstStyle/>
        <a:p>
          <a:r>
            <a:rPr lang="en-US"/>
            <a:t>Process as significant as product</a:t>
          </a:r>
        </a:p>
      </dgm:t>
    </dgm:pt>
    <dgm:pt modelId="{8B7C1C45-1DCD-4A6B-9928-992E9FF9AB12}" type="parTrans" cxnId="{B7F857E4-65AF-4A09-990B-261036DCB3E0}">
      <dgm:prSet/>
      <dgm:spPr/>
      <dgm:t>
        <a:bodyPr/>
        <a:lstStyle/>
        <a:p>
          <a:endParaRPr lang="en-US"/>
        </a:p>
      </dgm:t>
    </dgm:pt>
    <dgm:pt modelId="{1C8D1C32-ACA5-4BFC-9F9C-A30399BB8B45}" type="sibTrans" cxnId="{B7F857E4-65AF-4A09-990B-261036DCB3E0}">
      <dgm:prSet/>
      <dgm:spPr/>
      <dgm:t>
        <a:bodyPr/>
        <a:lstStyle/>
        <a:p>
          <a:endParaRPr lang="en-US"/>
        </a:p>
      </dgm:t>
    </dgm:pt>
    <dgm:pt modelId="{671E1FD1-6066-4D38-AE1A-99369D997153}">
      <dgm:prSet/>
      <dgm:spPr/>
      <dgm:t>
        <a:bodyPr/>
        <a:lstStyle/>
        <a:p>
          <a:r>
            <a:rPr lang="en-US"/>
            <a:t>Time-based</a:t>
          </a:r>
        </a:p>
      </dgm:t>
    </dgm:pt>
    <dgm:pt modelId="{5D51CF03-69EA-4A94-8EF6-8414283A803C}" type="parTrans" cxnId="{25944BBF-2745-4954-8A7B-11625E73CC3B}">
      <dgm:prSet/>
      <dgm:spPr/>
      <dgm:t>
        <a:bodyPr/>
        <a:lstStyle/>
        <a:p>
          <a:endParaRPr lang="en-US"/>
        </a:p>
      </dgm:t>
    </dgm:pt>
    <dgm:pt modelId="{C86383B6-D72C-46C4-8D4C-41E225F5DD8D}" type="sibTrans" cxnId="{25944BBF-2745-4954-8A7B-11625E73CC3B}">
      <dgm:prSet/>
      <dgm:spPr/>
      <dgm:t>
        <a:bodyPr/>
        <a:lstStyle/>
        <a:p>
          <a:endParaRPr lang="en-US"/>
        </a:p>
      </dgm:t>
    </dgm:pt>
    <dgm:pt modelId="{4EB2CB9A-BD03-4013-B20B-C8E89188AA56}">
      <dgm:prSet/>
      <dgm:spPr/>
      <dgm:t>
        <a:bodyPr/>
        <a:lstStyle/>
        <a:p>
          <a:r>
            <a:rPr lang="en-US"/>
            <a:t>Often involves a range of contributors that deserve acknowledgement and recognition</a:t>
          </a:r>
        </a:p>
      </dgm:t>
    </dgm:pt>
    <dgm:pt modelId="{C85074B6-3EA6-4307-A642-4098A206904C}" type="parTrans" cxnId="{63C0628B-24E4-4EF9-AB2A-071F504C1E23}">
      <dgm:prSet/>
      <dgm:spPr/>
      <dgm:t>
        <a:bodyPr/>
        <a:lstStyle/>
        <a:p>
          <a:endParaRPr lang="en-US"/>
        </a:p>
      </dgm:t>
    </dgm:pt>
    <dgm:pt modelId="{8D0F1AF9-EB78-460A-94F2-11C4A6425B2D}" type="sibTrans" cxnId="{63C0628B-24E4-4EF9-AB2A-071F504C1E23}">
      <dgm:prSet/>
      <dgm:spPr/>
      <dgm:t>
        <a:bodyPr/>
        <a:lstStyle/>
        <a:p>
          <a:endParaRPr lang="en-US"/>
        </a:p>
      </dgm:t>
    </dgm:pt>
    <dgm:pt modelId="{9516D0D4-9F4F-FE42-83CC-FAF1DBA64688}" type="pres">
      <dgm:prSet presAssocID="{C3D145F2-6C21-455A-A083-0196FBAD260F}" presName="vert0" presStyleCnt="0">
        <dgm:presLayoutVars>
          <dgm:dir/>
          <dgm:animOne val="branch"/>
          <dgm:animLvl val="lvl"/>
        </dgm:presLayoutVars>
      </dgm:prSet>
      <dgm:spPr/>
    </dgm:pt>
    <dgm:pt modelId="{AD7101FF-EA5E-644E-97B4-75DD6B400130}" type="pres">
      <dgm:prSet presAssocID="{82CFC22E-4C86-4C45-9960-AD8F01327D6A}" presName="thickLine" presStyleLbl="alignNode1" presStyleIdx="0" presStyleCnt="6"/>
      <dgm:spPr/>
    </dgm:pt>
    <dgm:pt modelId="{FEB0DDC3-5D5E-8C4F-9370-B8A5A223ADB5}" type="pres">
      <dgm:prSet presAssocID="{82CFC22E-4C86-4C45-9960-AD8F01327D6A}" presName="horz1" presStyleCnt="0"/>
      <dgm:spPr/>
    </dgm:pt>
    <dgm:pt modelId="{A2059858-1BA5-0940-A887-3C72536B1419}" type="pres">
      <dgm:prSet presAssocID="{82CFC22E-4C86-4C45-9960-AD8F01327D6A}" presName="tx1" presStyleLbl="revTx" presStyleIdx="0" presStyleCnt="6"/>
      <dgm:spPr/>
    </dgm:pt>
    <dgm:pt modelId="{69EBB87D-6A72-B54D-B248-4B0B1AE15874}" type="pres">
      <dgm:prSet presAssocID="{82CFC22E-4C86-4C45-9960-AD8F01327D6A}" presName="vert1" presStyleCnt="0"/>
      <dgm:spPr/>
    </dgm:pt>
    <dgm:pt modelId="{7C771505-E71B-8945-AD4F-6445005AC9FE}" type="pres">
      <dgm:prSet presAssocID="{650539DE-8108-4A0A-BE76-8094CFEFD774}" presName="thickLine" presStyleLbl="alignNode1" presStyleIdx="1" presStyleCnt="6"/>
      <dgm:spPr/>
    </dgm:pt>
    <dgm:pt modelId="{0AFA578A-3CB2-CD43-94FA-2118FBC61869}" type="pres">
      <dgm:prSet presAssocID="{650539DE-8108-4A0A-BE76-8094CFEFD774}" presName="horz1" presStyleCnt="0"/>
      <dgm:spPr/>
    </dgm:pt>
    <dgm:pt modelId="{ADC0E9DA-F5EE-0948-88C0-206188F1F01D}" type="pres">
      <dgm:prSet presAssocID="{650539DE-8108-4A0A-BE76-8094CFEFD774}" presName="tx1" presStyleLbl="revTx" presStyleIdx="1" presStyleCnt="6"/>
      <dgm:spPr/>
    </dgm:pt>
    <dgm:pt modelId="{E175A172-E150-8045-87A1-7410D29CC101}" type="pres">
      <dgm:prSet presAssocID="{650539DE-8108-4A0A-BE76-8094CFEFD774}" presName="vert1" presStyleCnt="0"/>
      <dgm:spPr/>
    </dgm:pt>
    <dgm:pt modelId="{B1846550-4E6C-944D-AD8D-CEEB57F4CED7}" type="pres">
      <dgm:prSet presAssocID="{4D5FFE8B-97AE-4BEE-901D-3B0A4136939F}" presName="thickLine" presStyleLbl="alignNode1" presStyleIdx="2" presStyleCnt="6"/>
      <dgm:spPr/>
    </dgm:pt>
    <dgm:pt modelId="{BAC21EFA-1F7A-0B42-9693-D275D314B64B}" type="pres">
      <dgm:prSet presAssocID="{4D5FFE8B-97AE-4BEE-901D-3B0A4136939F}" presName="horz1" presStyleCnt="0"/>
      <dgm:spPr/>
    </dgm:pt>
    <dgm:pt modelId="{BDB403C2-0F42-9649-AA40-76DF4A560F79}" type="pres">
      <dgm:prSet presAssocID="{4D5FFE8B-97AE-4BEE-901D-3B0A4136939F}" presName="tx1" presStyleLbl="revTx" presStyleIdx="2" presStyleCnt="6"/>
      <dgm:spPr/>
    </dgm:pt>
    <dgm:pt modelId="{0B920B67-BCFB-4640-A6C1-B382D5A7B647}" type="pres">
      <dgm:prSet presAssocID="{4D5FFE8B-97AE-4BEE-901D-3B0A4136939F}" presName="vert1" presStyleCnt="0"/>
      <dgm:spPr/>
    </dgm:pt>
    <dgm:pt modelId="{363EE6AF-683B-9942-B2DC-68ACF3F57A0A}" type="pres">
      <dgm:prSet presAssocID="{3909142F-68C9-4BAB-9CBC-B442BD412821}" presName="thickLine" presStyleLbl="alignNode1" presStyleIdx="3" presStyleCnt="6"/>
      <dgm:spPr/>
    </dgm:pt>
    <dgm:pt modelId="{6C2D0257-50A0-E543-BC49-102CAA511026}" type="pres">
      <dgm:prSet presAssocID="{3909142F-68C9-4BAB-9CBC-B442BD412821}" presName="horz1" presStyleCnt="0"/>
      <dgm:spPr/>
    </dgm:pt>
    <dgm:pt modelId="{0F159B41-6EAE-AE4C-9F10-72C788A23121}" type="pres">
      <dgm:prSet presAssocID="{3909142F-68C9-4BAB-9CBC-B442BD412821}" presName="tx1" presStyleLbl="revTx" presStyleIdx="3" presStyleCnt="6"/>
      <dgm:spPr/>
    </dgm:pt>
    <dgm:pt modelId="{6B4332E9-E6B8-1E4D-B486-82F0CD5360AB}" type="pres">
      <dgm:prSet presAssocID="{3909142F-68C9-4BAB-9CBC-B442BD412821}" presName="vert1" presStyleCnt="0"/>
      <dgm:spPr/>
    </dgm:pt>
    <dgm:pt modelId="{A9AD3DCE-887A-FC49-96EA-8BA6E3B7C6E3}" type="pres">
      <dgm:prSet presAssocID="{671E1FD1-6066-4D38-AE1A-99369D997153}" presName="thickLine" presStyleLbl="alignNode1" presStyleIdx="4" presStyleCnt="6"/>
      <dgm:spPr/>
    </dgm:pt>
    <dgm:pt modelId="{D77C07EA-0489-FD45-A3A1-90123993CBE7}" type="pres">
      <dgm:prSet presAssocID="{671E1FD1-6066-4D38-AE1A-99369D997153}" presName="horz1" presStyleCnt="0"/>
      <dgm:spPr/>
    </dgm:pt>
    <dgm:pt modelId="{02476990-3D78-FF4B-A5F6-03EB50F497A4}" type="pres">
      <dgm:prSet presAssocID="{671E1FD1-6066-4D38-AE1A-99369D997153}" presName="tx1" presStyleLbl="revTx" presStyleIdx="4" presStyleCnt="6"/>
      <dgm:spPr/>
    </dgm:pt>
    <dgm:pt modelId="{4170954E-3FF9-144F-A584-E124C19043AE}" type="pres">
      <dgm:prSet presAssocID="{671E1FD1-6066-4D38-AE1A-99369D997153}" presName="vert1" presStyleCnt="0"/>
      <dgm:spPr/>
    </dgm:pt>
    <dgm:pt modelId="{623B40C6-C0DB-074F-B852-A2744B246FCC}" type="pres">
      <dgm:prSet presAssocID="{4EB2CB9A-BD03-4013-B20B-C8E89188AA56}" presName="thickLine" presStyleLbl="alignNode1" presStyleIdx="5" presStyleCnt="6"/>
      <dgm:spPr/>
    </dgm:pt>
    <dgm:pt modelId="{E7C99895-6EED-AF41-B5E8-245019CE86FD}" type="pres">
      <dgm:prSet presAssocID="{4EB2CB9A-BD03-4013-B20B-C8E89188AA56}" presName="horz1" presStyleCnt="0"/>
      <dgm:spPr/>
    </dgm:pt>
    <dgm:pt modelId="{083B4724-FE1C-334D-AD03-E5A194917F1B}" type="pres">
      <dgm:prSet presAssocID="{4EB2CB9A-BD03-4013-B20B-C8E89188AA56}" presName="tx1" presStyleLbl="revTx" presStyleIdx="5" presStyleCnt="6"/>
      <dgm:spPr/>
    </dgm:pt>
    <dgm:pt modelId="{B93C64C7-8564-C544-9F3E-945BC50CD335}" type="pres">
      <dgm:prSet presAssocID="{4EB2CB9A-BD03-4013-B20B-C8E89188AA56}" presName="vert1" presStyleCnt="0"/>
      <dgm:spPr/>
    </dgm:pt>
  </dgm:ptLst>
  <dgm:cxnLst>
    <dgm:cxn modelId="{C1D5E10C-1653-4C4A-92E3-6BEEF7DCCAE7}" type="presOf" srcId="{C3D145F2-6C21-455A-A083-0196FBAD260F}" destId="{9516D0D4-9F4F-FE42-83CC-FAF1DBA64688}" srcOrd="0" destOrd="0" presId="urn:microsoft.com/office/officeart/2008/layout/LinedList"/>
    <dgm:cxn modelId="{CC0BA01A-C4D7-47CD-8462-88C9DDB9FDA7}" srcId="{C3D145F2-6C21-455A-A083-0196FBAD260F}" destId="{650539DE-8108-4A0A-BE76-8094CFEFD774}" srcOrd="1" destOrd="0" parTransId="{B9F60F04-5474-473B-BB1B-0094BE23E203}" sibTransId="{DE0A750F-7108-452A-BDCD-9CBDFE4B5487}"/>
    <dgm:cxn modelId="{CC1DD622-16EB-7A43-8A26-25FF532EDFE7}" type="presOf" srcId="{4EB2CB9A-BD03-4013-B20B-C8E89188AA56}" destId="{083B4724-FE1C-334D-AD03-E5A194917F1B}" srcOrd="0" destOrd="0" presId="urn:microsoft.com/office/officeart/2008/layout/LinedList"/>
    <dgm:cxn modelId="{D5C6953F-9681-4B91-B1FC-011FAE538D05}" srcId="{C3D145F2-6C21-455A-A083-0196FBAD260F}" destId="{4D5FFE8B-97AE-4BEE-901D-3B0A4136939F}" srcOrd="2" destOrd="0" parTransId="{4E134632-390E-49E6-BA4E-5920C54F2A0D}" sibTransId="{ECCE3286-E266-4E8F-9B2D-59D41EEDEB41}"/>
    <dgm:cxn modelId="{3AA11B4B-8EBF-A14B-A7F9-24793172B4A0}" type="presOf" srcId="{3909142F-68C9-4BAB-9CBC-B442BD412821}" destId="{0F159B41-6EAE-AE4C-9F10-72C788A23121}" srcOrd="0" destOrd="0" presId="urn:microsoft.com/office/officeart/2008/layout/LinedList"/>
    <dgm:cxn modelId="{6FD6395B-00FD-C54A-BE0A-580328B0B7C5}" type="presOf" srcId="{82CFC22E-4C86-4C45-9960-AD8F01327D6A}" destId="{A2059858-1BA5-0940-A887-3C72536B1419}" srcOrd="0" destOrd="0" presId="urn:microsoft.com/office/officeart/2008/layout/LinedList"/>
    <dgm:cxn modelId="{D4EB416C-BE30-47A4-9C4D-98BF581A5F34}" srcId="{C3D145F2-6C21-455A-A083-0196FBAD260F}" destId="{82CFC22E-4C86-4C45-9960-AD8F01327D6A}" srcOrd="0" destOrd="0" parTransId="{2B09CA50-BA22-4190-9168-091C5F95739D}" sibTransId="{6F6FC5EA-6C79-459D-92E1-6231A68D0EAC}"/>
    <dgm:cxn modelId="{63C0628B-24E4-4EF9-AB2A-071F504C1E23}" srcId="{C3D145F2-6C21-455A-A083-0196FBAD260F}" destId="{4EB2CB9A-BD03-4013-B20B-C8E89188AA56}" srcOrd="5" destOrd="0" parTransId="{C85074B6-3EA6-4307-A642-4098A206904C}" sibTransId="{8D0F1AF9-EB78-460A-94F2-11C4A6425B2D}"/>
    <dgm:cxn modelId="{25944BBF-2745-4954-8A7B-11625E73CC3B}" srcId="{C3D145F2-6C21-455A-A083-0196FBAD260F}" destId="{671E1FD1-6066-4D38-AE1A-99369D997153}" srcOrd="4" destOrd="0" parTransId="{5D51CF03-69EA-4A94-8EF6-8414283A803C}" sibTransId="{C86383B6-D72C-46C4-8D4C-41E225F5DD8D}"/>
    <dgm:cxn modelId="{291E62C3-D86D-B24B-B4CA-7BE7F3636476}" type="presOf" srcId="{650539DE-8108-4A0A-BE76-8094CFEFD774}" destId="{ADC0E9DA-F5EE-0948-88C0-206188F1F01D}" srcOrd="0" destOrd="0" presId="urn:microsoft.com/office/officeart/2008/layout/LinedList"/>
    <dgm:cxn modelId="{F3401BCF-C379-9A4F-B543-ECEC3DBA2B95}" type="presOf" srcId="{671E1FD1-6066-4D38-AE1A-99369D997153}" destId="{02476990-3D78-FF4B-A5F6-03EB50F497A4}" srcOrd="0" destOrd="0" presId="urn:microsoft.com/office/officeart/2008/layout/LinedList"/>
    <dgm:cxn modelId="{B7F857E4-65AF-4A09-990B-261036DCB3E0}" srcId="{C3D145F2-6C21-455A-A083-0196FBAD260F}" destId="{3909142F-68C9-4BAB-9CBC-B442BD412821}" srcOrd="3" destOrd="0" parTransId="{8B7C1C45-1DCD-4A6B-9928-992E9FF9AB12}" sibTransId="{1C8D1C32-ACA5-4BFC-9F9C-A30399BB8B45}"/>
    <dgm:cxn modelId="{ED89C8EB-CAC9-C948-9B80-0DF77DE9B108}" type="presOf" srcId="{4D5FFE8B-97AE-4BEE-901D-3B0A4136939F}" destId="{BDB403C2-0F42-9649-AA40-76DF4A560F79}" srcOrd="0" destOrd="0" presId="urn:microsoft.com/office/officeart/2008/layout/LinedList"/>
    <dgm:cxn modelId="{EEBBD51D-F8AD-A248-9FB4-626DA1567BC7}" type="presParOf" srcId="{9516D0D4-9F4F-FE42-83CC-FAF1DBA64688}" destId="{AD7101FF-EA5E-644E-97B4-75DD6B400130}" srcOrd="0" destOrd="0" presId="urn:microsoft.com/office/officeart/2008/layout/LinedList"/>
    <dgm:cxn modelId="{6590C302-9D7D-1546-B883-9E49AE30DCC8}" type="presParOf" srcId="{9516D0D4-9F4F-FE42-83CC-FAF1DBA64688}" destId="{FEB0DDC3-5D5E-8C4F-9370-B8A5A223ADB5}" srcOrd="1" destOrd="0" presId="urn:microsoft.com/office/officeart/2008/layout/LinedList"/>
    <dgm:cxn modelId="{EFE355FE-9DCD-5146-A0A6-5A5CC0CCAA97}" type="presParOf" srcId="{FEB0DDC3-5D5E-8C4F-9370-B8A5A223ADB5}" destId="{A2059858-1BA5-0940-A887-3C72536B1419}" srcOrd="0" destOrd="0" presId="urn:microsoft.com/office/officeart/2008/layout/LinedList"/>
    <dgm:cxn modelId="{E12131A7-6D2B-4943-8C87-1C6690858081}" type="presParOf" srcId="{FEB0DDC3-5D5E-8C4F-9370-B8A5A223ADB5}" destId="{69EBB87D-6A72-B54D-B248-4B0B1AE15874}" srcOrd="1" destOrd="0" presId="urn:microsoft.com/office/officeart/2008/layout/LinedList"/>
    <dgm:cxn modelId="{F13A0781-8157-0D49-8902-9A935323F71A}" type="presParOf" srcId="{9516D0D4-9F4F-FE42-83CC-FAF1DBA64688}" destId="{7C771505-E71B-8945-AD4F-6445005AC9FE}" srcOrd="2" destOrd="0" presId="urn:microsoft.com/office/officeart/2008/layout/LinedList"/>
    <dgm:cxn modelId="{4D4CFFC1-9216-144B-BE8C-8280195238FA}" type="presParOf" srcId="{9516D0D4-9F4F-FE42-83CC-FAF1DBA64688}" destId="{0AFA578A-3CB2-CD43-94FA-2118FBC61869}" srcOrd="3" destOrd="0" presId="urn:microsoft.com/office/officeart/2008/layout/LinedList"/>
    <dgm:cxn modelId="{B16C87E8-2C20-5448-930D-0003A322F547}" type="presParOf" srcId="{0AFA578A-3CB2-CD43-94FA-2118FBC61869}" destId="{ADC0E9DA-F5EE-0948-88C0-206188F1F01D}" srcOrd="0" destOrd="0" presId="urn:microsoft.com/office/officeart/2008/layout/LinedList"/>
    <dgm:cxn modelId="{9A104989-C9B3-8F46-BCB1-E4FF76310ECE}" type="presParOf" srcId="{0AFA578A-3CB2-CD43-94FA-2118FBC61869}" destId="{E175A172-E150-8045-87A1-7410D29CC101}" srcOrd="1" destOrd="0" presId="urn:microsoft.com/office/officeart/2008/layout/LinedList"/>
    <dgm:cxn modelId="{FA5B7A6D-2817-BF4A-BDAA-B57B11FB9347}" type="presParOf" srcId="{9516D0D4-9F4F-FE42-83CC-FAF1DBA64688}" destId="{B1846550-4E6C-944D-AD8D-CEEB57F4CED7}" srcOrd="4" destOrd="0" presId="urn:microsoft.com/office/officeart/2008/layout/LinedList"/>
    <dgm:cxn modelId="{B849AA5A-D4AC-0E49-864D-B840F396A43F}" type="presParOf" srcId="{9516D0D4-9F4F-FE42-83CC-FAF1DBA64688}" destId="{BAC21EFA-1F7A-0B42-9693-D275D314B64B}" srcOrd="5" destOrd="0" presId="urn:microsoft.com/office/officeart/2008/layout/LinedList"/>
    <dgm:cxn modelId="{3E4BEE6A-E4AD-4749-B829-8601760245DB}" type="presParOf" srcId="{BAC21EFA-1F7A-0B42-9693-D275D314B64B}" destId="{BDB403C2-0F42-9649-AA40-76DF4A560F79}" srcOrd="0" destOrd="0" presId="urn:microsoft.com/office/officeart/2008/layout/LinedList"/>
    <dgm:cxn modelId="{1B0BA898-5403-2449-931B-8AF7A59DAB8B}" type="presParOf" srcId="{BAC21EFA-1F7A-0B42-9693-D275D314B64B}" destId="{0B920B67-BCFB-4640-A6C1-B382D5A7B647}" srcOrd="1" destOrd="0" presId="urn:microsoft.com/office/officeart/2008/layout/LinedList"/>
    <dgm:cxn modelId="{D7FDBE69-E063-5B43-AB9D-62B6F792E060}" type="presParOf" srcId="{9516D0D4-9F4F-FE42-83CC-FAF1DBA64688}" destId="{363EE6AF-683B-9942-B2DC-68ACF3F57A0A}" srcOrd="6" destOrd="0" presId="urn:microsoft.com/office/officeart/2008/layout/LinedList"/>
    <dgm:cxn modelId="{22FB6F7F-D3E3-D74B-AC5E-A472C88137D1}" type="presParOf" srcId="{9516D0D4-9F4F-FE42-83CC-FAF1DBA64688}" destId="{6C2D0257-50A0-E543-BC49-102CAA511026}" srcOrd="7" destOrd="0" presId="urn:microsoft.com/office/officeart/2008/layout/LinedList"/>
    <dgm:cxn modelId="{28442B4F-2B4E-8F48-96B4-74E84E429006}" type="presParOf" srcId="{6C2D0257-50A0-E543-BC49-102CAA511026}" destId="{0F159B41-6EAE-AE4C-9F10-72C788A23121}" srcOrd="0" destOrd="0" presId="urn:microsoft.com/office/officeart/2008/layout/LinedList"/>
    <dgm:cxn modelId="{A7053BA0-6D07-C841-90E6-9F21651557DF}" type="presParOf" srcId="{6C2D0257-50A0-E543-BC49-102CAA511026}" destId="{6B4332E9-E6B8-1E4D-B486-82F0CD5360AB}" srcOrd="1" destOrd="0" presId="urn:microsoft.com/office/officeart/2008/layout/LinedList"/>
    <dgm:cxn modelId="{ACE2E82A-C4FF-384B-874D-1A02F7DFCE59}" type="presParOf" srcId="{9516D0D4-9F4F-FE42-83CC-FAF1DBA64688}" destId="{A9AD3DCE-887A-FC49-96EA-8BA6E3B7C6E3}" srcOrd="8" destOrd="0" presId="urn:microsoft.com/office/officeart/2008/layout/LinedList"/>
    <dgm:cxn modelId="{05AA1F1B-778B-1242-BABC-0576730E150A}" type="presParOf" srcId="{9516D0D4-9F4F-FE42-83CC-FAF1DBA64688}" destId="{D77C07EA-0489-FD45-A3A1-90123993CBE7}" srcOrd="9" destOrd="0" presId="urn:microsoft.com/office/officeart/2008/layout/LinedList"/>
    <dgm:cxn modelId="{81AB2C02-E834-AF4A-9BFB-D64E0BB5AC2E}" type="presParOf" srcId="{D77C07EA-0489-FD45-A3A1-90123993CBE7}" destId="{02476990-3D78-FF4B-A5F6-03EB50F497A4}" srcOrd="0" destOrd="0" presId="urn:microsoft.com/office/officeart/2008/layout/LinedList"/>
    <dgm:cxn modelId="{82F2B049-A351-BB44-B925-B17F1A0FFF41}" type="presParOf" srcId="{D77C07EA-0489-FD45-A3A1-90123993CBE7}" destId="{4170954E-3FF9-144F-A584-E124C19043AE}" srcOrd="1" destOrd="0" presId="urn:microsoft.com/office/officeart/2008/layout/LinedList"/>
    <dgm:cxn modelId="{30269D2B-B653-2847-B83F-B8A13304B425}" type="presParOf" srcId="{9516D0D4-9F4F-FE42-83CC-FAF1DBA64688}" destId="{623B40C6-C0DB-074F-B852-A2744B246FCC}" srcOrd="10" destOrd="0" presId="urn:microsoft.com/office/officeart/2008/layout/LinedList"/>
    <dgm:cxn modelId="{F1A8DD1F-97DB-6F4A-976A-D43C4F06496F}" type="presParOf" srcId="{9516D0D4-9F4F-FE42-83CC-FAF1DBA64688}" destId="{E7C99895-6EED-AF41-B5E8-245019CE86FD}" srcOrd="11" destOrd="0" presId="urn:microsoft.com/office/officeart/2008/layout/LinedList"/>
    <dgm:cxn modelId="{F7004EEC-29DC-B145-8825-B923C5378E32}" type="presParOf" srcId="{E7C99895-6EED-AF41-B5E8-245019CE86FD}" destId="{083B4724-FE1C-334D-AD03-E5A194917F1B}" srcOrd="0" destOrd="0" presId="urn:microsoft.com/office/officeart/2008/layout/LinedList"/>
    <dgm:cxn modelId="{17A5A1A1-3C8E-7D4B-9B95-F69B8A018450}" type="presParOf" srcId="{E7C99895-6EED-AF41-B5E8-245019CE86FD}" destId="{B93C64C7-8564-C544-9F3E-945BC50CD33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E299FBA-BE87-47C5-8C2F-57A041380C50}"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E0A178FA-37EC-4485-BC44-7C34947B0020}">
      <dgm:prSet/>
      <dgm:spPr/>
      <dgm:t>
        <a:bodyPr/>
        <a:lstStyle/>
        <a:p>
          <a:pPr>
            <a:lnSpc>
              <a:spcPct val="100000"/>
            </a:lnSpc>
            <a:defRPr cap="all"/>
          </a:pPr>
          <a:r>
            <a:rPr lang="en-US" dirty="0"/>
            <a:t>Non-text (artefact) output</a:t>
          </a:r>
        </a:p>
      </dgm:t>
    </dgm:pt>
    <dgm:pt modelId="{55481551-0587-4523-945A-FB27B0E9A0CD}" type="parTrans" cxnId="{4F3959FB-D8D7-449B-93C7-CB7D27372BAE}">
      <dgm:prSet/>
      <dgm:spPr/>
      <dgm:t>
        <a:bodyPr/>
        <a:lstStyle/>
        <a:p>
          <a:endParaRPr lang="en-US"/>
        </a:p>
      </dgm:t>
    </dgm:pt>
    <dgm:pt modelId="{16C66559-9DC6-4057-8EE1-42FB020084AA}" type="sibTrans" cxnId="{4F3959FB-D8D7-449B-93C7-CB7D27372BAE}">
      <dgm:prSet/>
      <dgm:spPr/>
      <dgm:t>
        <a:bodyPr/>
        <a:lstStyle/>
        <a:p>
          <a:endParaRPr lang="en-US"/>
        </a:p>
      </dgm:t>
    </dgm:pt>
    <dgm:pt modelId="{16291523-90F2-4301-89D1-383A49409334}">
      <dgm:prSet/>
      <dgm:spPr/>
      <dgm:t>
        <a:bodyPr/>
        <a:lstStyle/>
        <a:p>
          <a:pPr>
            <a:lnSpc>
              <a:spcPct val="100000"/>
            </a:lnSpc>
            <a:defRPr cap="all"/>
          </a:pPr>
          <a:r>
            <a:rPr lang="en-US" dirty="0"/>
            <a:t>Exhibition output</a:t>
          </a:r>
        </a:p>
      </dgm:t>
    </dgm:pt>
    <dgm:pt modelId="{C3DBA570-7B1A-4B9B-A298-7D658E0EE225}" type="parTrans" cxnId="{12173143-9146-4DBD-AE02-37641B1EC7C7}">
      <dgm:prSet/>
      <dgm:spPr/>
      <dgm:t>
        <a:bodyPr/>
        <a:lstStyle/>
        <a:p>
          <a:endParaRPr lang="en-US"/>
        </a:p>
      </dgm:t>
    </dgm:pt>
    <dgm:pt modelId="{A2D95D9A-BADD-4CFA-8FEA-83B4034CB156}" type="sibTrans" cxnId="{12173143-9146-4DBD-AE02-37641B1EC7C7}">
      <dgm:prSet/>
      <dgm:spPr/>
      <dgm:t>
        <a:bodyPr/>
        <a:lstStyle/>
        <a:p>
          <a:endParaRPr lang="en-US"/>
        </a:p>
      </dgm:t>
    </dgm:pt>
    <dgm:pt modelId="{7EA46094-E6E3-4141-BC07-A43E567B2056}">
      <dgm:prSet/>
      <dgm:spPr/>
      <dgm:t>
        <a:bodyPr/>
        <a:lstStyle/>
        <a:p>
          <a:pPr>
            <a:lnSpc>
              <a:spcPct val="100000"/>
            </a:lnSpc>
            <a:defRPr cap="all"/>
          </a:pPr>
          <a:r>
            <a:rPr lang="en-US" dirty="0"/>
            <a:t>Dynamic Collection  (Portfolio) including a research narrative</a:t>
          </a:r>
        </a:p>
      </dgm:t>
    </dgm:pt>
    <dgm:pt modelId="{D1CF373F-25B0-4317-AD72-6BCFF60C066B}" type="parTrans" cxnId="{3A93446F-4906-4D51-B687-0194EFB76990}">
      <dgm:prSet/>
      <dgm:spPr/>
      <dgm:t>
        <a:bodyPr/>
        <a:lstStyle/>
        <a:p>
          <a:endParaRPr lang="en-US"/>
        </a:p>
      </dgm:t>
    </dgm:pt>
    <dgm:pt modelId="{AFD348E4-36C3-4769-9D4A-13A1C8F514C8}" type="sibTrans" cxnId="{3A93446F-4906-4D51-B687-0194EFB76990}">
      <dgm:prSet/>
      <dgm:spPr/>
      <dgm:t>
        <a:bodyPr/>
        <a:lstStyle/>
        <a:p>
          <a:endParaRPr lang="en-US"/>
        </a:p>
      </dgm:t>
    </dgm:pt>
    <dgm:pt modelId="{61E06D62-82BC-BD40-A1A5-714EB68672ED}">
      <dgm:prSet/>
      <dgm:spPr/>
      <dgm:t>
        <a:bodyPr/>
        <a:lstStyle/>
        <a:p>
          <a:pPr>
            <a:lnSpc>
              <a:spcPct val="100000"/>
            </a:lnSpc>
            <a:defRPr cap="all"/>
          </a:pPr>
          <a:r>
            <a:rPr lang="en-GB" dirty="0"/>
            <a:t>Contributor roles</a:t>
          </a:r>
        </a:p>
      </dgm:t>
    </dgm:pt>
    <dgm:pt modelId="{2F371D5C-44AF-6A46-9D7A-06AAD75C3DDF}" type="parTrans" cxnId="{57B404B2-D929-0643-B046-9A6170CD9A84}">
      <dgm:prSet/>
      <dgm:spPr/>
      <dgm:t>
        <a:bodyPr/>
        <a:lstStyle/>
        <a:p>
          <a:endParaRPr lang="en-GB"/>
        </a:p>
      </dgm:t>
    </dgm:pt>
    <dgm:pt modelId="{CD64C99B-31F4-E045-BEE6-60EBE94DA051}" type="sibTrans" cxnId="{57B404B2-D929-0643-B046-9A6170CD9A84}">
      <dgm:prSet/>
      <dgm:spPr/>
      <dgm:t>
        <a:bodyPr/>
        <a:lstStyle/>
        <a:p>
          <a:endParaRPr lang="en-GB"/>
        </a:p>
      </dgm:t>
    </dgm:pt>
    <dgm:pt modelId="{685D637F-1804-8845-BBCE-4031517B71AC}">
      <dgm:prSet/>
      <dgm:spPr/>
      <dgm:t>
        <a:bodyPr/>
        <a:lstStyle/>
        <a:p>
          <a:pPr>
            <a:lnSpc>
              <a:spcPct val="100000"/>
            </a:lnSpc>
            <a:defRPr cap="all"/>
          </a:pPr>
          <a:r>
            <a:rPr lang="en-GB" dirty="0"/>
            <a:t>Language reflects discipline</a:t>
          </a:r>
        </a:p>
      </dgm:t>
    </dgm:pt>
    <dgm:pt modelId="{E15E9A42-4722-D64F-92DB-245054E713F8}" type="parTrans" cxnId="{CF4E639F-A717-5947-B169-7294804023FF}">
      <dgm:prSet/>
      <dgm:spPr/>
      <dgm:t>
        <a:bodyPr/>
        <a:lstStyle/>
        <a:p>
          <a:endParaRPr lang="en-GB"/>
        </a:p>
      </dgm:t>
    </dgm:pt>
    <dgm:pt modelId="{5F539530-1FE1-4C49-B3F7-7D9DFF7D616A}" type="sibTrans" cxnId="{CF4E639F-A717-5947-B169-7294804023FF}">
      <dgm:prSet/>
      <dgm:spPr/>
      <dgm:t>
        <a:bodyPr/>
        <a:lstStyle/>
        <a:p>
          <a:endParaRPr lang="en-GB"/>
        </a:p>
      </dgm:t>
    </dgm:pt>
    <dgm:pt modelId="{20F3210C-15BA-46E7-BB77-792984D15436}" type="pres">
      <dgm:prSet presAssocID="{CE299FBA-BE87-47C5-8C2F-57A041380C50}" presName="root" presStyleCnt="0">
        <dgm:presLayoutVars>
          <dgm:dir/>
          <dgm:resizeHandles val="exact"/>
        </dgm:presLayoutVars>
      </dgm:prSet>
      <dgm:spPr/>
    </dgm:pt>
    <dgm:pt modelId="{6E8E31DD-34BF-48D6-AB33-36983E3C07F9}" type="pres">
      <dgm:prSet presAssocID="{E0A178FA-37EC-4485-BC44-7C34947B0020}" presName="compNode" presStyleCnt="0"/>
      <dgm:spPr/>
    </dgm:pt>
    <dgm:pt modelId="{091B67DE-FFC2-43D2-A2B6-A0EC51EDAFA3}" type="pres">
      <dgm:prSet presAssocID="{E0A178FA-37EC-4485-BC44-7C34947B0020}" presName="iconBgRect" presStyleLbl="bgShp" presStyleIdx="0" presStyleCnt="5" custLinFactNeighborX="4795" custLinFactNeighborY="-424"/>
      <dgm:spPr>
        <a:prstGeom prst="round2DiagRect">
          <a:avLst>
            <a:gd name="adj1" fmla="val 29727"/>
            <a:gd name="adj2" fmla="val 0"/>
          </a:avLst>
        </a:prstGeom>
      </dgm:spPr>
    </dgm:pt>
    <dgm:pt modelId="{3F43DD3F-5865-464E-8399-C311B8C4DF05}" type="pres">
      <dgm:prSet presAssocID="{E0A178FA-37EC-4485-BC44-7C34947B0020}" presName="iconRect" presStyleLbl="node1" presStyleIdx="0" presStyleCnt="5"/>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usic notation with solid fill"/>
        </a:ext>
      </dgm:extLst>
    </dgm:pt>
    <dgm:pt modelId="{B0C4B740-AAD5-49D3-A343-5C6F7280B0B3}" type="pres">
      <dgm:prSet presAssocID="{E0A178FA-37EC-4485-BC44-7C34947B0020}" presName="spaceRect" presStyleCnt="0"/>
      <dgm:spPr/>
    </dgm:pt>
    <dgm:pt modelId="{95F7A579-97CC-4354-AF69-D41949B3F302}" type="pres">
      <dgm:prSet presAssocID="{E0A178FA-37EC-4485-BC44-7C34947B0020}" presName="textRect" presStyleLbl="revTx" presStyleIdx="0" presStyleCnt="5" custLinFactNeighborX="860">
        <dgm:presLayoutVars>
          <dgm:chMax val="1"/>
          <dgm:chPref val="1"/>
        </dgm:presLayoutVars>
      </dgm:prSet>
      <dgm:spPr/>
    </dgm:pt>
    <dgm:pt modelId="{F10546F4-8517-4F25-A31D-E37E5BA98293}" type="pres">
      <dgm:prSet presAssocID="{16C66559-9DC6-4057-8EE1-42FB020084AA}" presName="sibTrans" presStyleCnt="0"/>
      <dgm:spPr/>
    </dgm:pt>
    <dgm:pt modelId="{D93313FC-8D8A-45EE-B490-19BEBC1FE345}" type="pres">
      <dgm:prSet presAssocID="{16291523-90F2-4301-89D1-383A49409334}" presName="compNode" presStyleCnt="0"/>
      <dgm:spPr/>
    </dgm:pt>
    <dgm:pt modelId="{7696A43F-FEF8-495E-9EDB-33C184289526}" type="pres">
      <dgm:prSet presAssocID="{16291523-90F2-4301-89D1-383A49409334}" presName="iconBgRect" presStyleLbl="bgShp" presStyleIdx="1" presStyleCnt="5"/>
      <dgm:spPr>
        <a:prstGeom prst="round2DiagRect">
          <a:avLst>
            <a:gd name="adj1" fmla="val 29727"/>
            <a:gd name="adj2" fmla="val 0"/>
          </a:avLst>
        </a:prstGeom>
      </dgm:spPr>
    </dgm:pt>
    <dgm:pt modelId="{9BCB1A93-A9D8-4D8A-BE1A-76235B163980}" type="pres">
      <dgm:prSet presAssocID="{16291523-90F2-4301-89D1-383A49409334}" presName="iconRect" presStyleLbl="node1" presStyleIdx="1" presStyleCnt="5"/>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ircus Tent with solid fill"/>
        </a:ext>
      </dgm:extLst>
    </dgm:pt>
    <dgm:pt modelId="{85591FCE-A420-4C8A-B0D5-B65C8E36A75D}" type="pres">
      <dgm:prSet presAssocID="{16291523-90F2-4301-89D1-383A49409334}" presName="spaceRect" presStyleCnt="0"/>
      <dgm:spPr/>
    </dgm:pt>
    <dgm:pt modelId="{8293A7CD-A196-44D8-BA21-D587901C5557}" type="pres">
      <dgm:prSet presAssocID="{16291523-90F2-4301-89D1-383A49409334}" presName="textRect" presStyleLbl="revTx" presStyleIdx="1" presStyleCnt="5">
        <dgm:presLayoutVars>
          <dgm:chMax val="1"/>
          <dgm:chPref val="1"/>
        </dgm:presLayoutVars>
      </dgm:prSet>
      <dgm:spPr/>
    </dgm:pt>
    <dgm:pt modelId="{ECD0543D-55C3-4038-95E3-5BE618903C25}" type="pres">
      <dgm:prSet presAssocID="{A2D95D9A-BADD-4CFA-8FEA-83B4034CB156}" presName="sibTrans" presStyleCnt="0"/>
      <dgm:spPr/>
    </dgm:pt>
    <dgm:pt modelId="{C82B8CF8-A4E3-402A-9176-698A5AF3307C}" type="pres">
      <dgm:prSet presAssocID="{7EA46094-E6E3-4141-BC07-A43E567B2056}" presName="compNode" presStyleCnt="0"/>
      <dgm:spPr/>
    </dgm:pt>
    <dgm:pt modelId="{098D2887-8A18-41FB-87A5-7A20EF695645}" type="pres">
      <dgm:prSet presAssocID="{7EA46094-E6E3-4141-BC07-A43E567B2056}" presName="iconBgRect" presStyleLbl="bgShp" presStyleIdx="2" presStyleCnt="5"/>
      <dgm:spPr>
        <a:prstGeom prst="round2DiagRect">
          <a:avLst>
            <a:gd name="adj1" fmla="val 29727"/>
            <a:gd name="adj2" fmla="val 0"/>
          </a:avLst>
        </a:prstGeom>
      </dgm:spPr>
    </dgm:pt>
    <dgm:pt modelId="{8CDC54FA-4FA4-48BC-9E5A-3C4930522B91}" type="pres">
      <dgm:prSet presAssocID="{7EA46094-E6E3-4141-BC07-A43E567B2056}"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oks on Shelf"/>
        </a:ext>
      </dgm:extLst>
    </dgm:pt>
    <dgm:pt modelId="{70D0131D-FEA2-482F-AF6B-DB7D1AE96D44}" type="pres">
      <dgm:prSet presAssocID="{7EA46094-E6E3-4141-BC07-A43E567B2056}" presName="spaceRect" presStyleCnt="0"/>
      <dgm:spPr/>
    </dgm:pt>
    <dgm:pt modelId="{3E5A59AB-A04E-4576-B4B1-06E8CC10F648}" type="pres">
      <dgm:prSet presAssocID="{7EA46094-E6E3-4141-BC07-A43E567B2056}" presName="textRect" presStyleLbl="revTx" presStyleIdx="2" presStyleCnt="5" custScaleX="116043" custScaleY="131160" custLinFactNeighborX="2059" custLinFactNeighborY="24137">
        <dgm:presLayoutVars>
          <dgm:chMax val="1"/>
          <dgm:chPref val="1"/>
        </dgm:presLayoutVars>
      </dgm:prSet>
      <dgm:spPr/>
    </dgm:pt>
    <dgm:pt modelId="{29FFA1EF-3D1E-AA41-B84A-FC7CEC6A2BB1}" type="pres">
      <dgm:prSet presAssocID="{AFD348E4-36C3-4769-9D4A-13A1C8F514C8}" presName="sibTrans" presStyleCnt="0"/>
      <dgm:spPr/>
    </dgm:pt>
    <dgm:pt modelId="{F90D9A4E-F923-0445-9AB6-54BAAB94A02C}" type="pres">
      <dgm:prSet presAssocID="{61E06D62-82BC-BD40-A1A5-714EB68672ED}" presName="compNode" presStyleCnt="0"/>
      <dgm:spPr/>
    </dgm:pt>
    <dgm:pt modelId="{6C7406D2-BBC5-4249-AF88-43758F41C33D}" type="pres">
      <dgm:prSet presAssocID="{61E06D62-82BC-BD40-A1A5-714EB68672ED}" presName="iconBgRect" presStyleLbl="bgShp" presStyleIdx="3" presStyleCnt="5"/>
      <dgm:spPr>
        <a:prstGeom prst="round2DiagRect">
          <a:avLst>
            <a:gd name="adj1" fmla="val 29727"/>
            <a:gd name="adj2" fmla="val 0"/>
          </a:avLst>
        </a:prstGeom>
      </dgm:spPr>
    </dgm:pt>
    <dgm:pt modelId="{A11B33F3-3442-9745-BFCE-BF1064361647}" type="pres">
      <dgm:prSet presAssocID="{61E06D62-82BC-BD40-A1A5-714EB68672ED}" presName="iconRect" presStyleLbl="nod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Group with solid fill"/>
        </a:ext>
      </dgm:extLst>
    </dgm:pt>
    <dgm:pt modelId="{3909021A-B0F4-D845-87FC-F67F2745F95F}" type="pres">
      <dgm:prSet presAssocID="{61E06D62-82BC-BD40-A1A5-714EB68672ED}" presName="spaceRect" presStyleCnt="0"/>
      <dgm:spPr/>
    </dgm:pt>
    <dgm:pt modelId="{A5D062C6-28C5-B145-A909-60507719EEFC}" type="pres">
      <dgm:prSet presAssocID="{61E06D62-82BC-BD40-A1A5-714EB68672ED}" presName="textRect" presStyleLbl="revTx" presStyleIdx="3" presStyleCnt="5">
        <dgm:presLayoutVars>
          <dgm:chMax val="1"/>
          <dgm:chPref val="1"/>
        </dgm:presLayoutVars>
      </dgm:prSet>
      <dgm:spPr/>
    </dgm:pt>
    <dgm:pt modelId="{FEA88CB2-7126-7641-8A04-E8279E54B61F}" type="pres">
      <dgm:prSet presAssocID="{CD64C99B-31F4-E045-BEE6-60EBE94DA051}" presName="sibTrans" presStyleCnt="0"/>
      <dgm:spPr/>
    </dgm:pt>
    <dgm:pt modelId="{422B7C00-E7F7-6742-AD93-DC60793F4766}" type="pres">
      <dgm:prSet presAssocID="{685D637F-1804-8845-BBCE-4031517B71AC}" presName="compNode" presStyleCnt="0"/>
      <dgm:spPr/>
    </dgm:pt>
    <dgm:pt modelId="{A8C09139-B920-0944-A45D-9C980753E0D4}" type="pres">
      <dgm:prSet presAssocID="{685D637F-1804-8845-BBCE-4031517B71AC}" presName="iconBgRect" presStyleLbl="bgShp" presStyleIdx="4" presStyleCnt="5"/>
      <dgm:spPr>
        <a:prstGeom prst="round2DiagRect">
          <a:avLst>
            <a:gd name="adj1" fmla="val 29727"/>
            <a:gd name="adj2" fmla="val 0"/>
          </a:avLst>
        </a:prstGeom>
      </dgm:spPr>
    </dgm:pt>
    <dgm:pt modelId="{A968EF98-FDFC-A542-AA01-A1200BC08A9D}" type="pres">
      <dgm:prSet presAssocID="{685D637F-1804-8845-BBCE-4031517B71AC}" presName="iconRect" presStyleLbl="nod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Speech outline"/>
        </a:ext>
      </dgm:extLst>
    </dgm:pt>
    <dgm:pt modelId="{5DDF273E-E62C-C44E-A89B-6537F7A447CF}" type="pres">
      <dgm:prSet presAssocID="{685D637F-1804-8845-BBCE-4031517B71AC}" presName="spaceRect" presStyleCnt="0"/>
      <dgm:spPr/>
    </dgm:pt>
    <dgm:pt modelId="{670317F2-FE58-8A47-85DA-8FAC0536A6F2}" type="pres">
      <dgm:prSet presAssocID="{685D637F-1804-8845-BBCE-4031517B71AC}" presName="textRect" presStyleLbl="revTx" presStyleIdx="4" presStyleCnt="5">
        <dgm:presLayoutVars>
          <dgm:chMax val="1"/>
          <dgm:chPref val="1"/>
        </dgm:presLayoutVars>
      </dgm:prSet>
      <dgm:spPr/>
    </dgm:pt>
  </dgm:ptLst>
  <dgm:cxnLst>
    <dgm:cxn modelId="{C93CA714-8C7E-4F20-B8F3-E7CD0A699481}" type="presOf" srcId="{CE299FBA-BE87-47C5-8C2F-57A041380C50}" destId="{20F3210C-15BA-46E7-BB77-792984D15436}" srcOrd="0" destOrd="0" presId="urn:microsoft.com/office/officeart/2018/5/layout/IconLeafLabelList"/>
    <dgm:cxn modelId="{7661B516-12C7-F84E-A093-AD8A28C7748A}" type="presOf" srcId="{61E06D62-82BC-BD40-A1A5-714EB68672ED}" destId="{A5D062C6-28C5-B145-A909-60507719EEFC}" srcOrd="0" destOrd="0" presId="urn:microsoft.com/office/officeart/2018/5/layout/IconLeafLabelList"/>
    <dgm:cxn modelId="{6C45AD27-2FA4-584B-9C7C-7E197A2CDEFE}" type="presOf" srcId="{E0A178FA-37EC-4485-BC44-7C34947B0020}" destId="{95F7A579-97CC-4354-AF69-D41949B3F302}" srcOrd="0" destOrd="0" presId="urn:microsoft.com/office/officeart/2018/5/layout/IconLeafLabelList"/>
    <dgm:cxn modelId="{12173143-9146-4DBD-AE02-37641B1EC7C7}" srcId="{CE299FBA-BE87-47C5-8C2F-57A041380C50}" destId="{16291523-90F2-4301-89D1-383A49409334}" srcOrd="1" destOrd="0" parTransId="{C3DBA570-7B1A-4B9B-A298-7D658E0EE225}" sibTransId="{A2D95D9A-BADD-4CFA-8FEA-83B4034CB156}"/>
    <dgm:cxn modelId="{49B79954-615B-FB4A-8D04-36680BAC32AA}" type="presOf" srcId="{685D637F-1804-8845-BBCE-4031517B71AC}" destId="{670317F2-FE58-8A47-85DA-8FAC0536A6F2}" srcOrd="0" destOrd="0" presId="urn:microsoft.com/office/officeart/2018/5/layout/IconLeafLabelList"/>
    <dgm:cxn modelId="{3A93446F-4906-4D51-B687-0194EFB76990}" srcId="{CE299FBA-BE87-47C5-8C2F-57A041380C50}" destId="{7EA46094-E6E3-4141-BC07-A43E567B2056}" srcOrd="2" destOrd="0" parTransId="{D1CF373F-25B0-4317-AD72-6BCFF60C066B}" sibTransId="{AFD348E4-36C3-4769-9D4A-13A1C8F514C8}"/>
    <dgm:cxn modelId="{CF4E639F-A717-5947-B169-7294804023FF}" srcId="{CE299FBA-BE87-47C5-8C2F-57A041380C50}" destId="{685D637F-1804-8845-BBCE-4031517B71AC}" srcOrd="4" destOrd="0" parTransId="{E15E9A42-4722-D64F-92DB-245054E713F8}" sibTransId="{5F539530-1FE1-4C49-B3F7-7D9DFF7D616A}"/>
    <dgm:cxn modelId="{08E590A2-D76F-7840-BBCD-1C9B9FDB2F9E}" type="presOf" srcId="{7EA46094-E6E3-4141-BC07-A43E567B2056}" destId="{3E5A59AB-A04E-4576-B4B1-06E8CC10F648}" srcOrd="0" destOrd="0" presId="urn:microsoft.com/office/officeart/2018/5/layout/IconLeafLabelList"/>
    <dgm:cxn modelId="{62D7F7A5-40FB-8D45-991C-18ABEE53C8C1}" type="presOf" srcId="{16291523-90F2-4301-89D1-383A49409334}" destId="{8293A7CD-A196-44D8-BA21-D587901C5557}" srcOrd="0" destOrd="0" presId="urn:microsoft.com/office/officeart/2018/5/layout/IconLeafLabelList"/>
    <dgm:cxn modelId="{57B404B2-D929-0643-B046-9A6170CD9A84}" srcId="{CE299FBA-BE87-47C5-8C2F-57A041380C50}" destId="{61E06D62-82BC-BD40-A1A5-714EB68672ED}" srcOrd="3" destOrd="0" parTransId="{2F371D5C-44AF-6A46-9D7A-06AAD75C3DDF}" sibTransId="{CD64C99B-31F4-E045-BEE6-60EBE94DA051}"/>
    <dgm:cxn modelId="{4F3959FB-D8D7-449B-93C7-CB7D27372BAE}" srcId="{CE299FBA-BE87-47C5-8C2F-57A041380C50}" destId="{E0A178FA-37EC-4485-BC44-7C34947B0020}" srcOrd="0" destOrd="0" parTransId="{55481551-0587-4523-945A-FB27B0E9A0CD}" sibTransId="{16C66559-9DC6-4057-8EE1-42FB020084AA}"/>
    <dgm:cxn modelId="{2AED26F5-2BB9-E046-B5A4-30A764A9D9F0}" type="presParOf" srcId="{20F3210C-15BA-46E7-BB77-792984D15436}" destId="{6E8E31DD-34BF-48D6-AB33-36983E3C07F9}" srcOrd="0" destOrd="0" presId="urn:microsoft.com/office/officeart/2018/5/layout/IconLeafLabelList"/>
    <dgm:cxn modelId="{E93F422B-9F6A-3F4C-A09C-75F0D5446B9F}" type="presParOf" srcId="{6E8E31DD-34BF-48D6-AB33-36983E3C07F9}" destId="{091B67DE-FFC2-43D2-A2B6-A0EC51EDAFA3}" srcOrd="0" destOrd="0" presId="urn:microsoft.com/office/officeart/2018/5/layout/IconLeafLabelList"/>
    <dgm:cxn modelId="{7F5D10C0-23F3-DC46-9CB8-1958E228625A}" type="presParOf" srcId="{6E8E31DD-34BF-48D6-AB33-36983E3C07F9}" destId="{3F43DD3F-5865-464E-8399-C311B8C4DF05}" srcOrd="1" destOrd="0" presId="urn:microsoft.com/office/officeart/2018/5/layout/IconLeafLabelList"/>
    <dgm:cxn modelId="{7461A293-05A0-5647-996E-B03185AE2F22}" type="presParOf" srcId="{6E8E31DD-34BF-48D6-AB33-36983E3C07F9}" destId="{B0C4B740-AAD5-49D3-A343-5C6F7280B0B3}" srcOrd="2" destOrd="0" presId="urn:microsoft.com/office/officeart/2018/5/layout/IconLeafLabelList"/>
    <dgm:cxn modelId="{5DDC4625-AB4D-AA4D-B74D-CC8DC6FA9928}" type="presParOf" srcId="{6E8E31DD-34BF-48D6-AB33-36983E3C07F9}" destId="{95F7A579-97CC-4354-AF69-D41949B3F302}" srcOrd="3" destOrd="0" presId="urn:microsoft.com/office/officeart/2018/5/layout/IconLeafLabelList"/>
    <dgm:cxn modelId="{899AD358-AC83-A945-B409-D0F2A28F03B5}" type="presParOf" srcId="{20F3210C-15BA-46E7-BB77-792984D15436}" destId="{F10546F4-8517-4F25-A31D-E37E5BA98293}" srcOrd="1" destOrd="0" presId="urn:microsoft.com/office/officeart/2018/5/layout/IconLeafLabelList"/>
    <dgm:cxn modelId="{BB4F058D-51CA-D442-9256-1264C36701C8}" type="presParOf" srcId="{20F3210C-15BA-46E7-BB77-792984D15436}" destId="{D93313FC-8D8A-45EE-B490-19BEBC1FE345}" srcOrd="2" destOrd="0" presId="urn:microsoft.com/office/officeart/2018/5/layout/IconLeafLabelList"/>
    <dgm:cxn modelId="{4CD203EF-A0C1-214A-A0DB-430D9DEF0F61}" type="presParOf" srcId="{D93313FC-8D8A-45EE-B490-19BEBC1FE345}" destId="{7696A43F-FEF8-495E-9EDB-33C184289526}" srcOrd="0" destOrd="0" presId="urn:microsoft.com/office/officeart/2018/5/layout/IconLeafLabelList"/>
    <dgm:cxn modelId="{9C213AEC-5753-F94E-B071-F8AFB3937161}" type="presParOf" srcId="{D93313FC-8D8A-45EE-B490-19BEBC1FE345}" destId="{9BCB1A93-A9D8-4D8A-BE1A-76235B163980}" srcOrd="1" destOrd="0" presId="urn:microsoft.com/office/officeart/2018/5/layout/IconLeafLabelList"/>
    <dgm:cxn modelId="{77DC4595-8AEF-D14D-8B85-F0EBEA0175F5}" type="presParOf" srcId="{D93313FC-8D8A-45EE-B490-19BEBC1FE345}" destId="{85591FCE-A420-4C8A-B0D5-B65C8E36A75D}" srcOrd="2" destOrd="0" presId="urn:microsoft.com/office/officeart/2018/5/layout/IconLeafLabelList"/>
    <dgm:cxn modelId="{D3060014-D07F-8643-AE42-F22D54B485E9}" type="presParOf" srcId="{D93313FC-8D8A-45EE-B490-19BEBC1FE345}" destId="{8293A7CD-A196-44D8-BA21-D587901C5557}" srcOrd="3" destOrd="0" presId="urn:microsoft.com/office/officeart/2018/5/layout/IconLeafLabelList"/>
    <dgm:cxn modelId="{731AE01A-99D7-A94F-B052-5B1D6EE1FBF9}" type="presParOf" srcId="{20F3210C-15BA-46E7-BB77-792984D15436}" destId="{ECD0543D-55C3-4038-95E3-5BE618903C25}" srcOrd="3" destOrd="0" presId="urn:microsoft.com/office/officeart/2018/5/layout/IconLeafLabelList"/>
    <dgm:cxn modelId="{13C192E8-DFBD-754E-8216-A3D4DDA9D251}" type="presParOf" srcId="{20F3210C-15BA-46E7-BB77-792984D15436}" destId="{C82B8CF8-A4E3-402A-9176-698A5AF3307C}" srcOrd="4" destOrd="0" presId="urn:microsoft.com/office/officeart/2018/5/layout/IconLeafLabelList"/>
    <dgm:cxn modelId="{B0189DC2-719A-CB4B-BF93-8936233D7906}" type="presParOf" srcId="{C82B8CF8-A4E3-402A-9176-698A5AF3307C}" destId="{098D2887-8A18-41FB-87A5-7A20EF695645}" srcOrd="0" destOrd="0" presId="urn:microsoft.com/office/officeart/2018/5/layout/IconLeafLabelList"/>
    <dgm:cxn modelId="{71C5833D-831B-6344-A4B6-1E7DD05ABC99}" type="presParOf" srcId="{C82B8CF8-A4E3-402A-9176-698A5AF3307C}" destId="{8CDC54FA-4FA4-48BC-9E5A-3C4930522B91}" srcOrd="1" destOrd="0" presId="urn:microsoft.com/office/officeart/2018/5/layout/IconLeafLabelList"/>
    <dgm:cxn modelId="{9706340A-3A59-884C-A7A2-3B85356273FB}" type="presParOf" srcId="{C82B8CF8-A4E3-402A-9176-698A5AF3307C}" destId="{70D0131D-FEA2-482F-AF6B-DB7D1AE96D44}" srcOrd="2" destOrd="0" presId="urn:microsoft.com/office/officeart/2018/5/layout/IconLeafLabelList"/>
    <dgm:cxn modelId="{D68BE24E-6F2C-E941-A313-1438FD817D1A}" type="presParOf" srcId="{C82B8CF8-A4E3-402A-9176-698A5AF3307C}" destId="{3E5A59AB-A04E-4576-B4B1-06E8CC10F648}" srcOrd="3" destOrd="0" presId="urn:microsoft.com/office/officeart/2018/5/layout/IconLeafLabelList"/>
    <dgm:cxn modelId="{37D40DC3-1888-CA46-91DD-5741A253F146}" type="presParOf" srcId="{20F3210C-15BA-46E7-BB77-792984D15436}" destId="{29FFA1EF-3D1E-AA41-B84A-FC7CEC6A2BB1}" srcOrd="5" destOrd="0" presId="urn:microsoft.com/office/officeart/2018/5/layout/IconLeafLabelList"/>
    <dgm:cxn modelId="{1BF8AC0B-BCFB-D84C-8990-3C7FD0DA3528}" type="presParOf" srcId="{20F3210C-15BA-46E7-BB77-792984D15436}" destId="{F90D9A4E-F923-0445-9AB6-54BAAB94A02C}" srcOrd="6" destOrd="0" presId="urn:microsoft.com/office/officeart/2018/5/layout/IconLeafLabelList"/>
    <dgm:cxn modelId="{0A1A62EC-B55B-D74A-B981-C02BDA09CE1C}" type="presParOf" srcId="{F90D9A4E-F923-0445-9AB6-54BAAB94A02C}" destId="{6C7406D2-BBC5-4249-AF88-43758F41C33D}" srcOrd="0" destOrd="0" presId="urn:microsoft.com/office/officeart/2018/5/layout/IconLeafLabelList"/>
    <dgm:cxn modelId="{E191B88B-7FBC-FA49-A966-D58C981A5AEA}" type="presParOf" srcId="{F90D9A4E-F923-0445-9AB6-54BAAB94A02C}" destId="{A11B33F3-3442-9745-BFCE-BF1064361647}" srcOrd="1" destOrd="0" presId="urn:microsoft.com/office/officeart/2018/5/layout/IconLeafLabelList"/>
    <dgm:cxn modelId="{65C7A2B7-EEDF-D54B-8679-D722F7F3539A}" type="presParOf" srcId="{F90D9A4E-F923-0445-9AB6-54BAAB94A02C}" destId="{3909021A-B0F4-D845-87FC-F67F2745F95F}" srcOrd="2" destOrd="0" presId="urn:microsoft.com/office/officeart/2018/5/layout/IconLeafLabelList"/>
    <dgm:cxn modelId="{6B253FA4-A7BA-0B4D-99E7-2C1003941DEA}" type="presParOf" srcId="{F90D9A4E-F923-0445-9AB6-54BAAB94A02C}" destId="{A5D062C6-28C5-B145-A909-60507719EEFC}" srcOrd="3" destOrd="0" presId="urn:microsoft.com/office/officeart/2018/5/layout/IconLeafLabelList"/>
    <dgm:cxn modelId="{436FDF52-8AC9-A747-8326-0B1161FE3EC1}" type="presParOf" srcId="{20F3210C-15BA-46E7-BB77-792984D15436}" destId="{FEA88CB2-7126-7641-8A04-E8279E54B61F}" srcOrd="7" destOrd="0" presId="urn:microsoft.com/office/officeart/2018/5/layout/IconLeafLabelList"/>
    <dgm:cxn modelId="{332819BC-44A4-1442-86AF-3C4A8A9D3EE5}" type="presParOf" srcId="{20F3210C-15BA-46E7-BB77-792984D15436}" destId="{422B7C00-E7F7-6742-AD93-DC60793F4766}" srcOrd="8" destOrd="0" presId="urn:microsoft.com/office/officeart/2018/5/layout/IconLeafLabelList"/>
    <dgm:cxn modelId="{7E5EC718-C963-4548-B070-0B9E76344C93}" type="presParOf" srcId="{422B7C00-E7F7-6742-AD93-DC60793F4766}" destId="{A8C09139-B920-0944-A45D-9C980753E0D4}" srcOrd="0" destOrd="0" presId="urn:microsoft.com/office/officeart/2018/5/layout/IconLeafLabelList"/>
    <dgm:cxn modelId="{C218DFFF-1BDE-2C4D-B171-3EAF614D3FB5}" type="presParOf" srcId="{422B7C00-E7F7-6742-AD93-DC60793F4766}" destId="{A968EF98-FDFC-A542-AA01-A1200BC08A9D}" srcOrd="1" destOrd="0" presId="urn:microsoft.com/office/officeart/2018/5/layout/IconLeafLabelList"/>
    <dgm:cxn modelId="{F9331E5D-FFE8-C744-9DE0-4F4563852CB6}" type="presParOf" srcId="{422B7C00-E7F7-6742-AD93-DC60793F4766}" destId="{5DDF273E-E62C-C44E-A89B-6537F7A447CF}" srcOrd="2" destOrd="0" presId="urn:microsoft.com/office/officeart/2018/5/layout/IconLeafLabelList"/>
    <dgm:cxn modelId="{DC015A93-74B1-414C-A910-3C40632F4924}" type="presParOf" srcId="{422B7C00-E7F7-6742-AD93-DC60793F4766}" destId="{670317F2-FE58-8A47-85DA-8FAC0536A6F2}"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63D6845-50EB-450C-ABD4-F660D08DF5C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918F01C4-333C-4659-82C3-A9D84B15C022}">
      <dgm:prSet/>
      <dgm:spPr/>
      <dgm:t>
        <a:bodyPr/>
        <a:lstStyle/>
        <a:p>
          <a:r>
            <a:rPr lang="en-US" dirty="0"/>
            <a:t>ORCID</a:t>
          </a:r>
        </a:p>
      </dgm:t>
    </dgm:pt>
    <dgm:pt modelId="{76D5584D-90D9-4FCC-95EF-2A8F06EA2947}" type="parTrans" cxnId="{6CA8984C-9EBF-46D4-A279-E86C90FCB6B6}">
      <dgm:prSet/>
      <dgm:spPr/>
      <dgm:t>
        <a:bodyPr/>
        <a:lstStyle/>
        <a:p>
          <a:endParaRPr lang="en-US"/>
        </a:p>
      </dgm:t>
    </dgm:pt>
    <dgm:pt modelId="{9EAE7946-566E-4E79-A6ED-CD475A3BFB40}" type="sibTrans" cxnId="{6CA8984C-9EBF-46D4-A279-E86C90FCB6B6}">
      <dgm:prSet/>
      <dgm:spPr/>
      <dgm:t>
        <a:bodyPr/>
        <a:lstStyle/>
        <a:p>
          <a:endParaRPr lang="en-US"/>
        </a:p>
      </dgm:t>
    </dgm:pt>
    <dgm:pt modelId="{22E144A1-A82E-4C25-BD94-EFE1C8A4F6E9}">
      <dgm:prSet/>
      <dgm:spPr/>
      <dgm:t>
        <a:bodyPr/>
        <a:lstStyle/>
        <a:p>
          <a:r>
            <a:rPr lang="en-US" dirty="0" err="1"/>
            <a:t>RAiD</a:t>
          </a:r>
          <a:endParaRPr lang="en-US" dirty="0"/>
        </a:p>
      </dgm:t>
    </dgm:pt>
    <dgm:pt modelId="{8ECC4130-3C93-461E-A646-EDA69A537EC2}" type="parTrans" cxnId="{CE20C13D-7D20-4962-A9E8-E24F021C8941}">
      <dgm:prSet/>
      <dgm:spPr/>
      <dgm:t>
        <a:bodyPr/>
        <a:lstStyle/>
        <a:p>
          <a:endParaRPr lang="en-US"/>
        </a:p>
      </dgm:t>
    </dgm:pt>
    <dgm:pt modelId="{1FB95092-C106-41F0-9AE8-AE746D02B47E}" type="sibTrans" cxnId="{CE20C13D-7D20-4962-A9E8-E24F021C8941}">
      <dgm:prSet/>
      <dgm:spPr/>
      <dgm:t>
        <a:bodyPr/>
        <a:lstStyle/>
        <a:p>
          <a:endParaRPr lang="en-US"/>
        </a:p>
      </dgm:t>
    </dgm:pt>
    <dgm:pt modelId="{1EF74300-6841-4C63-95F4-B7D27B3C310F}">
      <dgm:prSet/>
      <dgm:spPr/>
      <dgm:t>
        <a:bodyPr/>
        <a:lstStyle/>
        <a:p>
          <a:r>
            <a:rPr lang="en-US" dirty="0" err="1"/>
            <a:t>Crossref</a:t>
          </a:r>
          <a:endParaRPr lang="en-US" dirty="0"/>
        </a:p>
      </dgm:t>
    </dgm:pt>
    <dgm:pt modelId="{E8E10674-C603-41C6-8B84-351FCA1923DE}" type="parTrans" cxnId="{6688440B-0600-464F-BB8C-242AE72DBDDB}">
      <dgm:prSet/>
      <dgm:spPr/>
      <dgm:t>
        <a:bodyPr/>
        <a:lstStyle/>
        <a:p>
          <a:endParaRPr lang="en-US"/>
        </a:p>
      </dgm:t>
    </dgm:pt>
    <dgm:pt modelId="{91ACA444-E27A-41F2-967C-40C5103CC1B5}" type="sibTrans" cxnId="{6688440B-0600-464F-BB8C-242AE72DBDDB}">
      <dgm:prSet/>
      <dgm:spPr/>
      <dgm:t>
        <a:bodyPr/>
        <a:lstStyle/>
        <a:p>
          <a:endParaRPr lang="en-US"/>
        </a:p>
      </dgm:t>
    </dgm:pt>
    <dgm:pt modelId="{7D87CBD1-3BBB-49D6-B43F-35C35D1FD6C7}">
      <dgm:prSet/>
      <dgm:spPr/>
      <dgm:t>
        <a:bodyPr/>
        <a:lstStyle/>
        <a:p>
          <a:r>
            <a:rPr lang="en-US" dirty="0" err="1"/>
            <a:t>CRediT</a:t>
          </a:r>
          <a:endParaRPr lang="en-US" dirty="0"/>
        </a:p>
      </dgm:t>
    </dgm:pt>
    <dgm:pt modelId="{C578C5EA-851E-4940-A146-12345ED95C03}" type="parTrans" cxnId="{5067841D-FF4B-4D9E-93C3-8171A2E4FE87}">
      <dgm:prSet/>
      <dgm:spPr/>
      <dgm:t>
        <a:bodyPr/>
        <a:lstStyle/>
        <a:p>
          <a:endParaRPr lang="en-US"/>
        </a:p>
      </dgm:t>
    </dgm:pt>
    <dgm:pt modelId="{6AF80262-131C-4F9A-8009-AD5FA63B7836}" type="sibTrans" cxnId="{5067841D-FF4B-4D9E-93C3-8171A2E4FE87}">
      <dgm:prSet/>
      <dgm:spPr/>
      <dgm:t>
        <a:bodyPr/>
        <a:lstStyle/>
        <a:p>
          <a:endParaRPr lang="en-US"/>
        </a:p>
      </dgm:t>
    </dgm:pt>
    <dgm:pt modelId="{CF0C0AE1-5AFB-4145-B13D-556CA85C01A1}">
      <dgm:prSet/>
      <dgm:spPr/>
      <dgm:t>
        <a:bodyPr/>
        <a:lstStyle/>
        <a:p>
          <a:r>
            <a:rPr lang="en-US" dirty="0"/>
            <a:t>COAR</a:t>
          </a:r>
        </a:p>
      </dgm:t>
    </dgm:pt>
    <dgm:pt modelId="{51A3416A-CE0F-402C-AA33-B00A99E231AF}" type="parTrans" cxnId="{09C146A0-1B72-47DD-B238-EF1D13CEBB6C}">
      <dgm:prSet/>
      <dgm:spPr/>
      <dgm:t>
        <a:bodyPr/>
        <a:lstStyle/>
        <a:p>
          <a:endParaRPr lang="en-US"/>
        </a:p>
      </dgm:t>
    </dgm:pt>
    <dgm:pt modelId="{C6130885-1503-4BD8-9446-A00665AC907E}" type="sibTrans" cxnId="{09C146A0-1B72-47DD-B238-EF1D13CEBB6C}">
      <dgm:prSet/>
      <dgm:spPr/>
      <dgm:t>
        <a:bodyPr/>
        <a:lstStyle/>
        <a:p>
          <a:endParaRPr lang="en-US"/>
        </a:p>
      </dgm:t>
    </dgm:pt>
    <dgm:pt modelId="{8CE98B7A-8396-4FA4-A143-E4A3A525E3E0}">
      <dgm:prSet/>
      <dgm:spPr/>
      <dgm:t>
        <a:bodyPr/>
        <a:lstStyle/>
        <a:p>
          <a:r>
            <a:rPr lang="en-US" dirty="0"/>
            <a:t>Research Outputs Metadata Schema (</a:t>
          </a:r>
          <a:r>
            <a:rPr lang="en-US" dirty="0" err="1"/>
            <a:t>rioxx</a:t>
          </a:r>
          <a:r>
            <a:rPr lang="en-US" dirty="0"/>
            <a:t>)</a:t>
          </a:r>
        </a:p>
      </dgm:t>
    </dgm:pt>
    <dgm:pt modelId="{E6716AC5-BC9E-4316-B75F-2B25DDF11CC1}" type="parTrans" cxnId="{56D7CABC-80B3-464C-AFAB-0B378DD1CABC}">
      <dgm:prSet/>
      <dgm:spPr/>
      <dgm:t>
        <a:bodyPr/>
        <a:lstStyle/>
        <a:p>
          <a:endParaRPr lang="en-US"/>
        </a:p>
      </dgm:t>
    </dgm:pt>
    <dgm:pt modelId="{0C45B61A-87DA-48AE-AE9A-73C7B8E06F6B}" type="sibTrans" cxnId="{56D7CABC-80B3-464C-AFAB-0B378DD1CABC}">
      <dgm:prSet/>
      <dgm:spPr/>
      <dgm:t>
        <a:bodyPr/>
        <a:lstStyle/>
        <a:p>
          <a:endParaRPr lang="en-US"/>
        </a:p>
      </dgm:t>
    </dgm:pt>
    <dgm:pt modelId="{40E446F2-6C13-41E9-BF25-7FB249D0AEEF}">
      <dgm:prSet/>
      <dgm:spPr/>
      <dgm:t>
        <a:bodyPr/>
        <a:lstStyle/>
        <a:p>
          <a:r>
            <a:rPr lang="en-US" dirty="0" err="1"/>
            <a:t>Datacite</a:t>
          </a:r>
          <a:endParaRPr lang="en-US" dirty="0"/>
        </a:p>
      </dgm:t>
    </dgm:pt>
    <dgm:pt modelId="{8170F357-0A9C-4B8C-B53E-F4FA5AF74BFB}" type="sibTrans" cxnId="{C1C55D0D-DF22-478D-977B-27936B22B366}">
      <dgm:prSet/>
      <dgm:spPr/>
      <dgm:t>
        <a:bodyPr/>
        <a:lstStyle/>
        <a:p>
          <a:endParaRPr lang="en-US"/>
        </a:p>
      </dgm:t>
    </dgm:pt>
    <dgm:pt modelId="{ED993D6D-A758-445C-86AC-1208E71CBAFE}" type="parTrans" cxnId="{C1C55D0D-DF22-478D-977B-27936B22B366}">
      <dgm:prSet/>
      <dgm:spPr/>
      <dgm:t>
        <a:bodyPr/>
        <a:lstStyle/>
        <a:p>
          <a:endParaRPr lang="en-US"/>
        </a:p>
      </dgm:t>
    </dgm:pt>
    <dgm:pt modelId="{B19ED1C2-0137-B84C-B187-43F639A7B1B2}">
      <dgm:prSet/>
      <dgm:spPr/>
      <dgm:t>
        <a:bodyPr/>
        <a:lstStyle/>
        <a:p>
          <a:r>
            <a:rPr lang="en-US" dirty="0"/>
            <a:t>bring together community to outline use case / user story for non-text outputs category and new resource type</a:t>
          </a:r>
        </a:p>
      </dgm:t>
    </dgm:pt>
    <dgm:pt modelId="{47F8E5D7-E398-B140-B21D-C71BE81346DB}" type="sibTrans" cxnId="{E6901350-4B83-DE4A-9278-14AB17507B84}">
      <dgm:prSet/>
      <dgm:spPr/>
      <dgm:t>
        <a:bodyPr/>
        <a:lstStyle/>
        <a:p>
          <a:endParaRPr lang="en-GB"/>
        </a:p>
      </dgm:t>
    </dgm:pt>
    <dgm:pt modelId="{3B835285-B2A4-A34F-88A4-F1CE63D6AA98}" type="parTrans" cxnId="{E6901350-4B83-DE4A-9278-14AB17507B84}">
      <dgm:prSet/>
      <dgm:spPr/>
      <dgm:t>
        <a:bodyPr/>
        <a:lstStyle/>
        <a:p>
          <a:endParaRPr lang="en-GB"/>
        </a:p>
      </dgm:t>
    </dgm:pt>
    <dgm:pt modelId="{ADB6AEF2-4C46-4F4D-AFE0-2F87F02DE346}">
      <dgm:prSet/>
      <dgm:spPr/>
      <dgm:t>
        <a:bodyPr/>
        <a:lstStyle/>
        <a:p>
          <a:r>
            <a:rPr lang="en-US" dirty="0"/>
            <a:t>bring together community to outline use case / user story for practice research requirements</a:t>
          </a:r>
        </a:p>
      </dgm:t>
    </dgm:pt>
    <dgm:pt modelId="{F812DC08-BA12-9E40-86CB-52055279FDC3}" type="parTrans" cxnId="{DF5A2D16-FED8-4A46-AE01-85AACE5FABC1}">
      <dgm:prSet/>
      <dgm:spPr/>
      <dgm:t>
        <a:bodyPr/>
        <a:lstStyle/>
        <a:p>
          <a:endParaRPr lang="en-GB"/>
        </a:p>
      </dgm:t>
    </dgm:pt>
    <dgm:pt modelId="{D779918A-D25A-5B49-8D51-DD852777E0C4}" type="sibTrans" cxnId="{DF5A2D16-FED8-4A46-AE01-85AACE5FABC1}">
      <dgm:prSet/>
      <dgm:spPr/>
      <dgm:t>
        <a:bodyPr/>
        <a:lstStyle/>
        <a:p>
          <a:endParaRPr lang="en-GB"/>
        </a:p>
      </dgm:t>
    </dgm:pt>
    <dgm:pt modelId="{3AC2F18F-823D-FF4F-92C6-2C48022E49A9}">
      <dgm:prSet/>
      <dgm:spPr/>
      <dgm:t>
        <a:bodyPr/>
        <a:lstStyle/>
        <a:p>
          <a:r>
            <a:rPr lang="en-US" dirty="0"/>
            <a:t>identify changes needed to enable </a:t>
          </a:r>
          <a:r>
            <a:rPr lang="en-US" dirty="0" err="1"/>
            <a:t>RAiDs</a:t>
          </a:r>
          <a:r>
            <a:rPr lang="en-US" dirty="0"/>
            <a:t> to better reflect practice research</a:t>
          </a:r>
        </a:p>
      </dgm:t>
    </dgm:pt>
    <dgm:pt modelId="{39E7A8B4-D3D6-3244-844D-E4C4AA699E68}" type="parTrans" cxnId="{CF332C13-DED5-6441-8746-BFEFEF42E637}">
      <dgm:prSet/>
      <dgm:spPr/>
      <dgm:t>
        <a:bodyPr/>
        <a:lstStyle/>
        <a:p>
          <a:endParaRPr lang="en-GB"/>
        </a:p>
      </dgm:t>
    </dgm:pt>
    <dgm:pt modelId="{46ACCED5-B3FE-124B-9CB5-26A353152DFA}" type="sibTrans" cxnId="{CF332C13-DED5-6441-8746-BFEFEF42E637}">
      <dgm:prSet/>
      <dgm:spPr/>
      <dgm:t>
        <a:bodyPr/>
        <a:lstStyle/>
        <a:p>
          <a:endParaRPr lang="en-GB"/>
        </a:p>
      </dgm:t>
    </dgm:pt>
    <dgm:pt modelId="{64A15DC5-71A0-F049-93A5-3DE08DD1754F}">
      <dgm:prSet/>
      <dgm:spPr/>
      <dgm:t>
        <a:bodyPr/>
        <a:lstStyle/>
        <a:p>
          <a:r>
            <a:rPr lang="en-US" dirty="0"/>
            <a:t>propose a content advisory group for practice research</a:t>
          </a:r>
        </a:p>
      </dgm:t>
    </dgm:pt>
    <dgm:pt modelId="{EF5C5407-2D2C-4E43-95AC-3DC23BFCC1AE}" type="parTrans" cxnId="{3E14759A-4AB5-764D-924A-8F862DD09254}">
      <dgm:prSet/>
      <dgm:spPr/>
      <dgm:t>
        <a:bodyPr/>
        <a:lstStyle/>
        <a:p>
          <a:endParaRPr lang="en-GB"/>
        </a:p>
      </dgm:t>
    </dgm:pt>
    <dgm:pt modelId="{36A75EF8-D835-BA41-AB90-FCB063836373}" type="sibTrans" cxnId="{3E14759A-4AB5-764D-924A-8F862DD09254}">
      <dgm:prSet/>
      <dgm:spPr/>
      <dgm:t>
        <a:bodyPr/>
        <a:lstStyle/>
        <a:p>
          <a:endParaRPr lang="en-GB"/>
        </a:p>
      </dgm:t>
    </dgm:pt>
    <dgm:pt modelId="{860EB980-F296-3D4A-8769-6CEE5BA004E6}">
      <dgm:prSet/>
      <dgm:spPr/>
      <dgm:t>
        <a:bodyPr/>
        <a:lstStyle/>
        <a:p>
          <a:r>
            <a:rPr lang="en-US" dirty="0"/>
            <a:t>recognition of collaborator and other practice research roles</a:t>
          </a:r>
        </a:p>
      </dgm:t>
    </dgm:pt>
    <dgm:pt modelId="{F4C2F389-3A91-B347-A926-5F1340221B67}" type="parTrans" cxnId="{1AC390B6-42D4-1141-87D0-EFF22B8E7F9F}">
      <dgm:prSet/>
      <dgm:spPr/>
      <dgm:t>
        <a:bodyPr/>
        <a:lstStyle/>
        <a:p>
          <a:endParaRPr lang="en-GB"/>
        </a:p>
      </dgm:t>
    </dgm:pt>
    <dgm:pt modelId="{B0765089-698E-7843-A7B8-9575E47F91A7}" type="sibTrans" cxnId="{1AC390B6-42D4-1141-87D0-EFF22B8E7F9F}">
      <dgm:prSet/>
      <dgm:spPr/>
      <dgm:t>
        <a:bodyPr/>
        <a:lstStyle/>
        <a:p>
          <a:endParaRPr lang="en-GB"/>
        </a:p>
      </dgm:t>
    </dgm:pt>
    <dgm:pt modelId="{D8D263F3-CB33-3C4A-BE31-F9B27D1BD1FF}">
      <dgm:prSet/>
      <dgm:spPr/>
      <dgm:t>
        <a:bodyPr/>
        <a:lstStyle/>
        <a:p>
          <a:r>
            <a:rPr lang="en-US" dirty="0"/>
            <a:t>propose addition of practice resource type</a:t>
          </a:r>
        </a:p>
      </dgm:t>
    </dgm:pt>
    <dgm:pt modelId="{3F5290F8-3795-4146-BA07-8FDA4F6BD44F}" type="parTrans" cxnId="{87B39242-3CC5-9C4A-8F0B-98032D28390A}">
      <dgm:prSet/>
      <dgm:spPr/>
      <dgm:t>
        <a:bodyPr/>
        <a:lstStyle/>
        <a:p>
          <a:endParaRPr lang="en-GB"/>
        </a:p>
      </dgm:t>
    </dgm:pt>
    <dgm:pt modelId="{C827E355-0C74-5848-A928-81F8078DAACA}" type="sibTrans" cxnId="{87B39242-3CC5-9C4A-8F0B-98032D28390A}">
      <dgm:prSet/>
      <dgm:spPr/>
      <dgm:t>
        <a:bodyPr/>
        <a:lstStyle/>
        <a:p>
          <a:endParaRPr lang="en-GB"/>
        </a:p>
      </dgm:t>
    </dgm:pt>
    <dgm:pt modelId="{01975366-DE99-2642-8F50-175AE2B73A0B}">
      <dgm:prSet/>
      <dgm:spPr/>
      <dgm:t>
        <a:bodyPr/>
        <a:lstStyle/>
        <a:p>
          <a:r>
            <a:rPr lang="en-US" dirty="0"/>
            <a:t> broaden vocabulary for works</a:t>
          </a:r>
        </a:p>
      </dgm:t>
    </dgm:pt>
    <dgm:pt modelId="{86C0B8BF-5924-484A-A4F9-59E73CEA2BC9}" type="parTrans" cxnId="{F3321A65-5723-8648-BECE-997C650DAD82}">
      <dgm:prSet/>
      <dgm:spPr/>
      <dgm:t>
        <a:bodyPr/>
        <a:lstStyle/>
        <a:p>
          <a:endParaRPr lang="en-GB"/>
        </a:p>
      </dgm:t>
    </dgm:pt>
    <dgm:pt modelId="{8E12E707-9EDB-A447-A1EE-0B94025EB826}" type="sibTrans" cxnId="{F3321A65-5723-8648-BECE-997C650DAD82}">
      <dgm:prSet/>
      <dgm:spPr/>
      <dgm:t>
        <a:bodyPr/>
        <a:lstStyle/>
        <a:p>
          <a:endParaRPr lang="en-GB"/>
        </a:p>
      </dgm:t>
    </dgm:pt>
    <dgm:pt modelId="{276E83D7-0524-B947-A73B-B9BDA5BA69D1}" type="pres">
      <dgm:prSet presAssocID="{A63D6845-50EB-450C-ABD4-F660D08DF5CA}" presName="diagram" presStyleCnt="0">
        <dgm:presLayoutVars>
          <dgm:dir/>
          <dgm:resizeHandles val="exact"/>
        </dgm:presLayoutVars>
      </dgm:prSet>
      <dgm:spPr/>
    </dgm:pt>
    <dgm:pt modelId="{A7623AE2-9BFC-AB47-AB81-550324BD799B}" type="pres">
      <dgm:prSet presAssocID="{40E446F2-6C13-41E9-BF25-7FB249D0AEEF}" presName="node" presStyleLbl="node1" presStyleIdx="0" presStyleCnt="7">
        <dgm:presLayoutVars>
          <dgm:bulletEnabled val="1"/>
        </dgm:presLayoutVars>
      </dgm:prSet>
      <dgm:spPr/>
    </dgm:pt>
    <dgm:pt modelId="{75B2B4DC-0D07-CC4A-94CF-F2B876C1F810}" type="pres">
      <dgm:prSet presAssocID="{8170F357-0A9C-4B8C-B53E-F4FA5AF74BFB}" presName="sibTrans" presStyleCnt="0"/>
      <dgm:spPr/>
    </dgm:pt>
    <dgm:pt modelId="{D097C789-02C6-5042-91F1-D7E910B03902}" type="pres">
      <dgm:prSet presAssocID="{7D87CBD1-3BBB-49D6-B43F-35C35D1FD6C7}" presName="node" presStyleLbl="node1" presStyleIdx="1" presStyleCnt="7">
        <dgm:presLayoutVars>
          <dgm:bulletEnabled val="1"/>
        </dgm:presLayoutVars>
      </dgm:prSet>
      <dgm:spPr/>
    </dgm:pt>
    <dgm:pt modelId="{F11350DA-C310-604A-BDB2-EC7A91408D15}" type="pres">
      <dgm:prSet presAssocID="{6AF80262-131C-4F9A-8009-AD5FA63B7836}" presName="sibTrans" presStyleCnt="0"/>
      <dgm:spPr/>
    </dgm:pt>
    <dgm:pt modelId="{054AA4AD-4962-814D-B28B-C21D27E61E13}" type="pres">
      <dgm:prSet presAssocID="{22E144A1-A82E-4C25-BD94-EFE1C8A4F6E9}" presName="node" presStyleLbl="node1" presStyleIdx="2" presStyleCnt="7">
        <dgm:presLayoutVars>
          <dgm:bulletEnabled val="1"/>
        </dgm:presLayoutVars>
      </dgm:prSet>
      <dgm:spPr/>
    </dgm:pt>
    <dgm:pt modelId="{1B066C04-7A48-2F45-B946-8F90C4847959}" type="pres">
      <dgm:prSet presAssocID="{1FB95092-C106-41F0-9AE8-AE746D02B47E}" presName="sibTrans" presStyleCnt="0"/>
      <dgm:spPr/>
    </dgm:pt>
    <dgm:pt modelId="{E9C72F1F-FEB0-FC48-A37C-9C81BF451D5F}" type="pres">
      <dgm:prSet presAssocID="{918F01C4-333C-4659-82C3-A9D84B15C022}" presName="node" presStyleLbl="node1" presStyleIdx="3" presStyleCnt="7" custLinFactNeighborX="461" custLinFactNeighborY="768">
        <dgm:presLayoutVars>
          <dgm:bulletEnabled val="1"/>
        </dgm:presLayoutVars>
      </dgm:prSet>
      <dgm:spPr/>
    </dgm:pt>
    <dgm:pt modelId="{6F45A55F-1D82-ED4D-993E-6E83D44F311C}" type="pres">
      <dgm:prSet presAssocID="{9EAE7946-566E-4E79-A6ED-CD475A3BFB40}" presName="sibTrans" presStyleCnt="0"/>
      <dgm:spPr/>
    </dgm:pt>
    <dgm:pt modelId="{EBA2FD5A-8FE1-B540-A560-C20ECBB9681E}" type="pres">
      <dgm:prSet presAssocID="{CF0C0AE1-5AFB-4145-B13D-556CA85C01A1}" presName="node" presStyleLbl="node1" presStyleIdx="4" presStyleCnt="7">
        <dgm:presLayoutVars>
          <dgm:bulletEnabled val="1"/>
        </dgm:presLayoutVars>
      </dgm:prSet>
      <dgm:spPr/>
    </dgm:pt>
    <dgm:pt modelId="{91744679-09E5-6F40-8EEF-FC85EE90D9EA}" type="pres">
      <dgm:prSet presAssocID="{C6130885-1503-4BD8-9446-A00665AC907E}" presName="sibTrans" presStyleCnt="0"/>
      <dgm:spPr/>
    </dgm:pt>
    <dgm:pt modelId="{D7BF204A-BE9D-794A-9A1D-0F0950394114}" type="pres">
      <dgm:prSet presAssocID="{1EF74300-6841-4C63-95F4-B7D27B3C310F}" presName="node" presStyleLbl="node1" presStyleIdx="5" presStyleCnt="7">
        <dgm:presLayoutVars>
          <dgm:bulletEnabled val="1"/>
        </dgm:presLayoutVars>
      </dgm:prSet>
      <dgm:spPr/>
    </dgm:pt>
    <dgm:pt modelId="{A14D7D37-3480-B94C-9DB6-1B1F60A84AD7}" type="pres">
      <dgm:prSet presAssocID="{91ACA444-E27A-41F2-967C-40C5103CC1B5}" presName="sibTrans" presStyleCnt="0"/>
      <dgm:spPr/>
    </dgm:pt>
    <dgm:pt modelId="{53676606-F204-9445-BF5E-9220192BB193}" type="pres">
      <dgm:prSet presAssocID="{8CE98B7A-8396-4FA4-A143-E4A3A525E3E0}" presName="node" presStyleLbl="node1" presStyleIdx="6" presStyleCnt="7">
        <dgm:presLayoutVars>
          <dgm:bulletEnabled val="1"/>
        </dgm:presLayoutVars>
      </dgm:prSet>
      <dgm:spPr/>
    </dgm:pt>
  </dgm:ptLst>
  <dgm:cxnLst>
    <dgm:cxn modelId="{87B49502-B0A0-C942-B3A6-6763F3E7789A}" type="presOf" srcId="{A63D6845-50EB-450C-ABD4-F660D08DF5CA}" destId="{276E83D7-0524-B947-A73B-B9BDA5BA69D1}" srcOrd="0" destOrd="0" presId="urn:microsoft.com/office/officeart/2005/8/layout/default"/>
    <dgm:cxn modelId="{6688440B-0600-464F-BB8C-242AE72DBDDB}" srcId="{A63D6845-50EB-450C-ABD4-F660D08DF5CA}" destId="{1EF74300-6841-4C63-95F4-B7D27B3C310F}" srcOrd="5" destOrd="0" parTransId="{E8E10674-C603-41C6-8B84-351FCA1923DE}" sibTransId="{91ACA444-E27A-41F2-967C-40C5103CC1B5}"/>
    <dgm:cxn modelId="{C1C55D0D-DF22-478D-977B-27936B22B366}" srcId="{A63D6845-50EB-450C-ABD4-F660D08DF5CA}" destId="{40E446F2-6C13-41E9-BF25-7FB249D0AEEF}" srcOrd="0" destOrd="0" parTransId="{ED993D6D-A758-445C-86AC-1208E71CBAFE}" sibTransId="{8170F357-0A9C-4B8C-B53E-F4FA5AF74BFB}"/>
    <dgm:cxn modelId="{CF332C13-DED5-6441-8746-BFEFEF42E637}" srcId="{22E144A1-A82E-4C25-BD94-EFE1C8A4F6E9}" destId="{3AC2F18F-823D-FF4F-92C6-2C48022E49A9}" srcOrd="0" destOrd="0" parTransId="{39E7A8B4-D3D6-3244-844D-E4C4AA699E68}" sibTransId="{46ACCED5-B3FE-124B-9CB5-26A353152DFA}"/>
    <dgm:cxn modelId="{DF5A2D16-FED8-4A46-AE01-85AACE5FABC1}" srcId="{40E446F2-6C13-41E9-BF25-7FB249D0AEEF}" destId="{ADB6AEF2-4C46-4F4D-AFE0-2F87F02DE346}" srcOrd="0" destOrd="0" parTransId="{F812DC08-BA12-9E40-86CB-52055279FDC3}" sibTransId="{D779918A-D25A-5B49-8D51-DD852777E0C4}"/>
    <dgm:cxn modelId="{BA7CDA16-5F71-DA49-AB95-9448823DAA66}" type="presOf" srcId="{3AC2F18F-823D-FF4F-92C6-2C48022E49A9}" destId="{054AA4AD-4962-814D-B28B-C21D27E61E13}" srcOrd="0" destOrd="1" presId="urn:microsoft.com/office/officeart/2005/8/layout/default"/>
    <dgm:cxn modelId="{52C9621A-DC60-FC42-B24E-B5C323E068B4}" type="presOf" srcId="{B19ED1C2-0137-B84C-B187-43F639A7B1B2}" destId="{E9C72F1F-FEB0-FC48-A37C-9C81BF451D5F}" srcOrd="0" destOrd="1" presId="urn:microsoft.com/office/officeart/2005/8/layout/default"/>
    <dgm:cxn modelId="{5067841D-FF4B-4D9E-93C3-8171A2E4FE87}" srcId="{A63D6845-50EB-450C-ABD4-F660D08DF5CA}" destId="{7D87CBD1-3BBB-49D6-B43F-35C35D1FD6C7}" srcOrd="1" destOrd="0" parTransId="{C578C5EA-851E-4940-A146-12345ED95C03}" sibTransId="{6AF80262-131C-4F9A-8009-AD5FA63B7836}"/>
    <dgm:cxn modelId="{5BADBD21-C8D6-004E-BA07-E3D6F84A04F3}" type="presOf" srcId="{64A15DC5-71A0-F049-93A5-3DE08DD1754F}" destId="{D7BF204A-BE9D-794A-9A1D-0F0950394114}" srcOrd="0" destOrd="1" presId="urn:microsoft.com/office/officeart/2005/8/layout/default"/>
    <dgm:cxn modelId="{F7E56E24-67E7-9A49-838F-B0EA82524A36}" type="presOf" srcId="{22E144A1-A82E-4C25-BD94-EFE1C8A4F6E9}" destId="{054AA4AD-4962-814D-B28B-C21D27E61E13}" srcOrd="0" destOrd="0" presId="urn:microsoft.com/office/officeart/2005/8/layout/default"/>
    <dgm:cxn modelId="{4F896827-F1D2-B24B-B072-2FBC4236EAF1}" type="presOf" srcId="{ADB6AEF2-4C46-4F4D-AFE0-2F87F02DE346}" destId="{A7623AE2-9BFC-AB47-AB81-550324BD799B}" srcOrd="0" destOrd="1" presId="urn:microsoft.com/office/officeart/2005/8/layout/default"/>
    <dgm:cxn modelId="{A3511C28-54B8-9D46-A742-2B5484DC9DAE}" type="presOf" srcId="{1EF74300-6841-4C63-95F4-B7D27B3C310F}" destId="{D7BF204A-BE9D-794A-9A1D-0F0950394114}" srcOrd="0" destOrd="0" presId="urn:microsoft.com/office/officeart/2005/8/layout/default"/>
    <dgm:cxn modelId="{CE20C13D-7D20-4962-A9E8-E24F021C8941}" srcId="{A63D6845-50EB-450C-ABD4-F660D08DF5CA}" destId="{22E144A1-A82E-4C25-BD94-EFE1C8A4F6E9}" srcOrd="2" destOrd="0" parTransId="{8ECC4130-3C93-461E-A646-EDA69A537EC2}" sibTransId="{1FB95092-C106-41F0-9AE8-AE746D02B47E}"/>
    <dgm:cxn modelId="{87B39242-3CC5-9C4A-8F0B-98032D28390A}" srcId="{CF0C0AE1-5AFB-4145-B13D-556CA85C01A1}" destId="{D8D263F3-CB33-3C4A-BE31-F9B27D1BD1FF}" srcOrd="0" destOrd="0" parTransId="{3F5290F8-3795-4146-BA07-8FDA4F6BD44F}" sibTransId="{C827E355-0C74-5848-A928-81F8078DAACA}"/>
    <dgm:cxn modelId="{6CA8984C-9EBF-46D4-A279-E86C90FCB6B6}" srcId="{A63D6845-50EB-450C-ABD4-F660D08DF5CA}" destId="{918F01C4-333C-4659-82C3-A9D84B15C022}" srcOrd="3" destOrd="0" parTransId="{76D5584D-90D9-4FCC-95EF-2A8F06EA2947}" sibTransId="{9EAE7946-566E-4E79-A6ED-CD475A3BFB40}"/>
    <dgm:cxn modelId="{E6901350-4B83-DE4A-9278-14AB17507B84}" srcId="{918F01C4-333C-4659-82C3-A9D84B15C022}" destId="{B19ED1C2-0137-B84C-B187-43F639A7B1B2}" srcOrd="0" destOrd="0" parTransId="{3B835285-B2A4-A34F-88A4-F1CE63D6AA98}" sibTransId="{47F8E5D7-E398-B140-B21D-C71BE81346DB}"/>
    <dgm:cxn modelId="{5328D15F-A92C-1642-98B5-29D89B23233B}" type="presOf" srcId="{860EB980-F296-3D4A-8769-6CEE5BA004E6}" destId="{D097C789-02C6-5042-91F1-D7E910B03902}" srcOrd="0" destOrd="1" presId="urn:microsoft.com/office/officeart/2005/8/layout/default"/>
    <dgm:cxn modelId="{F3321A65-5723-8648-BECE-997C650DAD82}" srcId="{8CE98B7A-8396-4FA4-A143-E4A3A525E3E0}" destId="{01975366-DE99-2642-8F50-175AE2B73A0B}" srcOrd="0" destOrd="0" parTransId="{86C0B8BF-5924-484A-A4F9-59E73CEA2BC9}" sibTransId="{8E12E707-9EDB-A447-A1EE-0B94025EB826}"/>
    <dgm:cxn modelId="{147DAD73-728D-9D48-85BB-42D4666997F3}" type="presOf" srcId="{40E446F2-6C13-41E9-BF25-7FB249D0AEEF}" destId="{A7623AE2-9BFC-AB47-AB81-550324BD799B}" srcOrd="0" destOrd="0" presId="urn:microsoft.com/office/officeart/2005/8/layout/default"/>
    <dgm:cxn modelId="{06959287-7E4D-5A48-BA11-BEF18894EFD3}" type="presOf" srcId="{7D87CBD1-3BBB-49D6-B43F-35C35D1FD6C7}" destId="{D097C789-02C6-5042-91F1-D7E910B03902}" srcOrd="0" destOrd="0" presId="urn:microsoft.com/office/officeart/2005/8/layout/default"/>
    <dgm:cxn modelId="{3E14759A-4AB5-764D-924A-8F862DD09254}" srcId="{1EF74300-6841-4C63-95F4-B7D27B3C310F}" destId="{64A15DC5-71A0-F049-93A5-3DE08DD1754F}" srcOrd="0" destOrd="0" parTransId="{EF5C5407-2D2C-4E43-95AC-3DC23BFCC1AE}" sibTransId="{36A75EF8-D835-BA41-AB90-FCB063836373}"/>
    <dgm:cxn modelId="{09C146A0-1B72-47DD-B238-EF1D13CEBB6C}" srcId="{A63D6845-50EB-450C-ABD4-F660D08DF5CA}" destId="{CF0C0AE1-5AFB-4145-B13D-556CA85C01A1}" srcOrd="4" destOrd="0" parTransId="{51A3416A-CE0F-402C-AA33-B00A99E231AF}" sibTransId="{C6130885-1503-4BD8-9446-A00665AC907E}"/>
    <dgm:cxn modelId="{61A6A6AE-AE4E-B84F-89CE-8D4BCDF9E153}" type="presOf" srcId="{8CE98B7A-8396-4FA4-A143-E4A3A525E3E0}" destId="{53676606-F204-9445-BF5E-9220192BB193}" srcOrd="0" destOrd="0" presId="urn:microsoft.com/office/officeart/2005/8/layout/default"/>
    <dgm:cxn modelId="{1AC390B6-42D4-1141-87D0-EFF22B8E7F9F}" srcId="{7D87CBD1-3BBB-49D6-B43F-35C35D1FD6C7}" destId="{860EB980-F296-3D4A-8769-6CEE5BA004E6}" srcOrd="0" destOrd="0" parTransId="{F4C2F389-3A91-B347-A926-5F1340221B67}" sibTransId="{B0765089-698E-7843-A7B8-9575E47F91A7}"/>
    <dgm:cxn modelId="{A0329DB6-8B5B-DE4B-A6E9-FC59AC69764C}" type="presOf" srcId="{918F01C4-333C-4659-82C3-A9D84B15C022}" destId="{E9C72F1F-FEB0-FC48-A37C-9C81BF451D5F}" srcOrd="0" destOrd="0" presId="urn:microsoft.com/office/officeart/2005/8/layout/default"/>
    <dgm:cxn modelId="{56D7CABC-80B3-464C-AFAB-0B378DD1CABC}" srcId="{A63D6845-50EB-450C-ABD4-F660D08DF5CA}" destId="{8CE98B7A-8396-4FA4-A143-E4A3A525E3E0}" srcOrd="6" destOrd="0" parTransId="{E6716AC5-BC9E-4316-B75F-2B25DDF11CC1}" sibTransId="{0C45B61A-87DA-48AE-AE9A-73C7B8E06F6B}"/>
    <dgm:cxn modelId="{B59508F4-BECD-FA4D-9B60-F56BDBD93FC4}" type="presOf" srcId="{CF0C0AE1-5AFB-4145-B13D-556CA85C01A1}" destId="{EBA2FD5A-8FE1-B540-A560-C20ECBB9681E}" srcOrd="0" destOrd="0" presId="urn:microsoft.com/office/officeart/2005/8/layout/default"/>
    <dgm:cxn modelId="{FDBC89F7-E0CD-AE42-913F-10AA1C7EACC4}" type="presOf" srcId="{01975366-DE99-2642-8F50-175AE2B73A0B}" destId="{53676606-F204-9445-BF5E-9220192BB193}" srcOrd="0" destOrd="1" presId="urn:microsoft.com/office/officeart/2005/8/layout/default"/>
    <dgm:cxn modelId="{0761E7FC-6F0A-4049-BAF2-6070BE4F25A2}" type="presOf" srcId="{D8D263F3-CB33-3C4A-BE31-F9B27D1BD1FF}" destId="{EBA2FD5A-8FE1-B540-A560-C20ECBB9681E}" srcOrd="0" destOrd="1" presId="urn:microsoft.com/office/officeart/2005/8/layout/default"/>
    <dgm:cxn modelId="{EF1D8F3D-ADA1-CC43-85B0-BB2AFB826145}" type="presParOf" srcId="{276E83D7-0524-B947-A73B-B9BDA5BA69D1}" destId="{A7623AE2-9BFC-AB47-AB81-550324BD799B}" srcOrd="0" destOrd="0" presId="urn:microsoft.com/office/officeart/2005/8/layout/default"/>
    <dgm:cxn modelId="{A6FFA66F-196B-7946-82E8-1CA427380990}" type="presParOf" srcId="{276E83D7-0524-B947-A73B-B9BDA5BA69D1}" destId="{75B2B4DC-0D07-CC4A-94CF-F2B876C1F810}" srcOrd="1" destOrd="0" presId="urn:microsoft.com/office/officeart/2005/8/layout/default"/>
    <dgm:cxn modelId="{7435E88E-DEEC-0145-98A5-04ADEEB0A30B}" type="presParOf" srcId="{276E83D7-0524-B947-A73B-B9BDA5BA69D1}" destId="{D097C789-02C6-5042-91F1-D7E910B03902}" srcOrd="2" destOrd="0" presId="urn:microsoft.com/office/officeart/2005/8/layout/default"/>
    <dgm:cxn modelId="{90192D5B-07C8-B647-B063-BD87E9B998CB}" type="presParOf" srcId="{276E83D7-0524-B947-A73B-B9BDA5BA69D1}" destId="{F11350DA-C310-604A-BDB2-EC7A91408D15}" srcOrd="3" destOrd="0" presId="urn:microsoft.com/office/officeart/2005/8/layout/default"/>
    <dgm:cxn modelId="{88043D5B-0182-E144-A15D-9552F70127C8}" type="presParOf" srcId="{276E83D7-0524-B947-A73B-B9BDA5BA69D1}" destId="{054AA4AD-4962-814D-B28B-C21D27E61E13}" srcOrd="4" destOrd="0" presId="urn:microsoft.com/office/officeart/2005/8/layout/default"/>
    <dgm:cxn modelId="{B7761BD0-642D-F745-8E03-AD967B08504E}" type="presParOf" srcId="{276E83D7-0524-B947-A73B-B9BDA5BA69D1}" destId="{1B066C04-7A48-2F45-B946-8F90C4847959}" srcOrd="5" destOrd="0" presId="urn:microsoft.com/office/officeart/2005/8/layout/default"/>
    <dgm:cxn modelId="{4CFB0B94-42EA-2A4F-899A-585C2D017924}" type="presParOf" srcId="{276E83D7-0524-B947-A73B-B9BDA5BA69D1}" destId="{E9C72F1F-FEB0-FC48-A37C-9C81BF451D5F}" srcOrd="6" destOrd="0" presId="urn:microsoft.com/office/officeart/2005/8/layout/default"/>
    <dgm:cxn modelId="{7A29D181-CB53-914C-BE5B-CBCE3F3C5CA3}" type="presParOf" srcId="{276E83D7-0524-B947-A73B-B9BDA5BA69D1}" destId="{6F45A55F-1D82-ED4D-993E-6E83D44F311C}" srcOrd="7" destOrd="0" presId="urn:microsoft.com/office/officeart/2005/8/layout/default"/>
    <dgm:cxn modelId="{2531090B-58FA-8841-A323-5A65EA15602A}" type="presParOf" srcId="{276E83D7-0524-B947-A73B-B9BDA5BA69D1}" destId="{EBA2FD5A-8FE1-B540-A560-C20ECBB9681E}" srcOrd="8" destOrd="0" presId="urn:microsoft.com/office/officeart/2005/8/layout/default"/>
    <dgm:cxn modelId="{9CD1E43B-7D6B-5F46-AA6B-0D80E60F2B11}" type="presParOf" srcId="{276E83D7-0524-B947-A73B-B9BDA5BA69D1}" destId="{91744679-09E5-6F40-8EEF-FC85EE90D9EA}" srcOrd="9" destOrd="0" presId="urn:microsoft.com/office/officeart/2005/8/layout/default"/>
    <dgm:cxn modelId="{E10A6804-9473-FB48-A952-867081F5327F}" type="presParOf" srcId="{276E83D7-0524-B947-A73B-B9BDA5BA69D1}" destId="{D7BF204A-BE9D-794A-9A1D-0F0950394114}" srcOrd="10" destOrd="0" presId="urn:microsoft.com/office/officeart/2005/8/layout/default"/>
    <dgm:cxn modelId="{E3FF5686-1102-1F4D-A116-D9979BF6DC8D}" type="presParOf" srcId="{276E83D7-0524-B947-A73B-B9BDA5BA69D1}" destId="{A14D7D37-3480-B94C-9DB6-1B1F60A84AD7}" srcOrd="11" destOrd="0" presId="urn:microsoft.com/office/officeart/2005/8/layout/default"/>
    <dgm:cxn modelId="{96C7F0B1-5DB4-5945-A1BD-D7EF50734ED3}" type="presParOf" srcId="{276E83D7-0524-B947-A73B-B9BDA5BA69D1}" destId="{53676606-F204-9445-BF5E-9220192BB193}" srcOrd="1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8B9EA55-8583-43D1-97C3-272A68962BAB}"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13540BB-1A20-4802-973B-CDA966EA94A7}">
      <dgm:prSet/>
      <dgm:spPr/>
      <dgm:t>
        <a:bodyPr/>
        <a:lstStyle/>
        <a:p>
          <a:r>
            <a:rPr lang="en-US" dirty="0"/>
            <a:t>1. Repositories</a:t>
          </a:r>
        </a:p>
      </dgm:t>
    </dgm:pt>
    <dgm:pt modelId="{A4A3E7DD-8FED-4643-8C9A-A9196BB96061}" type="parTrans" cxnId="{8E73D09E-5CAE-498B-94E5-00AC149F05A7}">
      <dgm:prSet/>
      <dgm:spPr/>
      <dgm:t>
        <a:bodyPr/>
        <a:lstStyle/>
        <a:p>
          <a:endParaRPr lang="en-US"/>
        </a:p>
      </dgm:t>
    </dgm:pt>
    <dgm:pt modelId="{ECD37A6B-7BED-42AA-8809-DFE9720AF81B}" type="sibTrans" cxnId="{8E73D09E-5CAE-498B-94E5-00AC149F05A7}">
      <dgm:prSet phldrT="1" phldr="0"/>
      <dgm:spPr/>
      <dgm:t>
        <a:bodyPr/>
        <a:lstStyle/>
        <a:p>
          <a:endParaRPr lang="en-US"/>
        </a:p>
      </dgm:t>
    </dgm:pt>
    <dgm:pt modelId="{87F8D0E1-7F74-421B-A02C-B6D411500203}">
      <dgm:prSet/>
      <dgm:spPr/>
      <dgm:t>
        <a:bodyPr/>
        <a:lstStyle/>
        <a:p>
          <a:r>
            <a:rPr lang="en-US"/>
            <a:t>2. Metadata &amp; Persistent Identifiers</a:t>
          </a:r>
        </a:p>
      </dgm:t>
    </dgm:pt>
    <dgm:pt modelId="{A0E6C869-9885-4361-B734-BBF25A60382D}" type="parTrans" cxnId="{2EE8EEC0-82A9-407F-B553-43D311478629}">
      <dgm:prSet/>
      <dgm:spPr/>
      <dgm:t>
        <a:bodyPr/>
        <a:lstStyle/>
        <a:p>
          <a:endParaRPr lang="en-US"/>
        </a:p>
      </dgm:t>
    </dgm:pt>
    <dgm:pt modelId="{BFA9DB32-C443-4190-9BE2-D4696421B033}" type="sibTrans" cxnId="{2EE8EEC0-82A9-407F-B553-43D311478629}">
      <dgm:prSet phldrT="2" phldr="0"/>
      <dgm:spPr/>
      <dgm:t>
        <a:bodyPr/>
        <a:lstStyle/>
        <a:p>
          <a:endParaRPr lang="en-US"/>
        </a:p>
      </dgm:t>
    </dgm:pt>
    <dgm:pt modelId="{0FE65133-FEBF-4DC9-BB20-C24F1C729C34}">
      <dgm:prSet/>
      <dgm:spPr/>
      <dgm:t>
        <a:bodyPr/>
        <a:lstStyle/>
        <a:p>
          <a:r>
            <a:rPr lang="en-US"/>
            <a:t>3. Creating a Practice Research Community of Practice</a:t>
          </a:r>
        </a:p>
      </dgm:t>
    </dgm:pt>
    <dgm:pt modelId="{93DD6F29-3506-4870-B5B2-B5A468C51765}" type="parTrans" cxnId="{149F1412-87F2-4326-B0FA-238142ECCA58}">
      <dgm:prSet/>
      <dgm:spPr/>
      <dgm:t>
        <a:bodyPr/>
        <a:lstStyle/>
        <a:p>
          <a:endParaRPr lang="en-US"/>
        </a:p>
      </dgm:t>
    </dgm:pt>
    <dgm:pt modelId="{69B7D82E-B16B-4E72-9241-5DAC6FD45327}" type="sibTrans" cxnId="{149F1412-87F2-4326-B0FA-238142ECCA58}">
      <dgm:prSet phldrT="3" phldr="0"/>
      <dgm:spPr/>
      <dgm:t>
        <a:bodyPr/>
        <a:lstStyle/>
        <a:p>
          <a:endParaRPr lang="en-US"/>
        </a:p>
      </dgm:t>
    </dgm:pt>
    <dgm:pt modelId="{3D24BA21-135A-4AAF-96AE-F421E7C8A8A8}" type="pres">
      <dgm:prSet presAssocID="{C8B9EA55-8583-43D1-97C3-272A68962BAB}" presName="root" presStyleCnt="0">
        <dgm:presLayoutVars>
          <dgm:dir/>
          <dgm:resizeHandles val="exact"/>
        </dgm:presLayoutVars>
      </dgm:prSet>
      <dgm:spPr/>
    </dgm:pt>
    <dgm:pt modelId="{3BD23757-83C5-4139-B4BE-1256435D8583}" type="pres">
      <dgm:prSet presAssocID="{113540BB-1A20-4802-973B-CDA966EA94A7}" presName="compNode" presStyleCnt="0"/>
      <dgm:spPr/>
    </dgm:pt>
    <dgm:pt modelId="{A7B2B215-B2F8-4A9B-B5E5-DF9878B75E4C}" type="pres">
      <dgm:prSet presAssocID="{113540BB-1A20-4802-973B-CDA966EA94A7}" presName="bgRect" presStyleLbl="bgShp" presStyleIdx="0" presStyleCnt="3"/>
      <dgm:spPr/>
    </dgm:pt>
    <dgm:pt modelId="{EF1E0AD3-A894-47B5-AE9F-9516252D8962}" type="pres">
      <dgm:prSet presAssocID="{113540BB-1A20-4802-973B-CDA966EA94A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atabase"/>
        </a:ext>
      </dgm:extLst>
    </dgm:pt>
    <dgm:pt modelId="{2ABA0B4D-8287-4160-AD2C-9404E0E9761E}" type="pres">
      <dgm:prSet presAssocID="{113540BB-1A20-4802-973B-CDA966EA94A7}" presName="spaceRect" presStyleCnt="0"/>
      <dgm:spPr/>
    </dgm:pt>
    <dgm:pt modelId="{728F87E7-2EBD-4BA2-ADF7-BA5B456DAB6B}" type="pres">
      <dgm:prSet presAssocID="{113540BB-1A20-4802-973B-CDA966EA94A7}" presName="parTx" presStyleLbl="revTx" presStyleIdx="0" presStyleCnt="3">
        <dgm:presLayoutVars>
          <dgm:chMax val="0"/>
          <dgm:chPref val="0"/>
        </dgm:presLayoutVars>
      </dgm:prSet>
      <dgm:spPr/>
    </dgm:pt>
    <dgm:pt modelId="{CB2B4907-38A5-4036-BFA3-632E12C215F5}" type="pres">
      <dgm:prSet presAssocID="{ECD37A6B-7BED-42AA-8809-DFE9720AF81B}" presName="sibTrans" presStyleCnt="0"/>
      <dgm:spPr/>
    </dgm:pt>
    <dgm:pt modelId="{ADD5508F-ED48-4BAD-87E2-9491D9C6EBE7}" type="pres">
      <dgm:prSet presAssocID="{87F8D0E1-7F74-421B-A02C-B6D411500203}" presName="compNode" presStyleCnt="0"/>
      <dgm:spPr/>
    </dgm:pt>
    <dgm:pt modelId="{E5910CF2-7900-4CA4-B976-A38EE61801C1}" type="pres">
      <dgm:prSet presAssocID="{87F8D0E1-7F74-421B-A02C-B6D411500203}" presName="bgRect" presStyleLbl="bgShp" presStyleIdx="1" presStyleCnt="3"/>
      <dgm:spPr/>
    </dgm:pt>
    <dgm:pt modelId="{D5AD7ABD-45EC-4CB7-8AFE-F1222B9E593A}" type="pres">
      <dgm:prSet presAssocID="{87F8D0E1-7F74-421B-A02C-B6D411500203}"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Internet Of Things outline"/>
        </a:ext>
      </dgm:extLst>
    </dgm:pt>
    <dgm:pt modelId="{B09D500F-5DBA-4766-9CB6-B6D4A8B9E1C5}" type="pres">
      <dgm:prSet presAssocID="{87F8D0E1-7F74-421B-A02C-B6D411500203}" presName="spaceRect" presStyleCnt="0"/>
      <dgm:spPr/>
    </dgm:pt>
    <dgm:pt modelId="{F7DA9B44-5892-46F8-91CC-C3B6EC557110}" type="pres">
      <dgm:prSet presAssocID="{87F8D0E1-7F74-421B-A02C-B6D411500203}" presName="parTx" presStyleLbl="revTx" presStyleIdx="1" presStyleCnt="3">
        <dgm:presLayoutVars>
          <dgm:chMax val="0"/>
          <dgm:chPref val="0"/>
        </dgm:presLayoutVars>
      </dgm:prSet>
      <dgm:spPr/>
    </dgm:pt>
    <dgm:pt modelId="{889182F7-5824-4C93-98F2-073ED02AA847}" type="pres">
      <dgm:prSet presAssocID="{BFA9DB32-C443-4190-9BE2-D4696421B033}" presName="sibTrans" presStyleCnt="0"/>
      <dgm:spPr/>
    </dgm:pt>
    <dgm:pt modelId="{DA610E13-04C3-4786-810E-B7B73A2030DD}" type="pres">
      <dgm:prSet presAssocID="{0FE65133-FEBF-4DC9-BB20-C24F1C729C34}" presName="compNode" presStyleCnt="0"/>
      <dgm:spPr/>
    </dgm:pt>
    <dgm:pt modelId="{146F9441-8FF5-424F-8E7E-82BD4823AFEB}" type="pres">
      <dgm:prSet presAssocID="{0FE65133-FEBF-4DC9-BB20-C24F1C729C34}" presName="bgRect" presStyleLbl="bgShp" presStyleIdx="2" presStyleCnt="3" custLinFactNeighborX="7208" custLinFactNeighborY="7617"/>
      <dgm:spPr/>
    </dgm:pt>
    <dgm:pt modelId="{DA1A9F84-0761-4FC3-A06B-7227CC581C79}" type="pres">
      <dgm:prSet presAssocID="{0FE65133-FEBF-4DC9-BB20-C24F1C729C3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a:ext>
      </dgm:extLst>
    </dgm:pt>
    <dgm:pt modelId="{77FC8A31-B5BD-4DF1-A349-DD17B6C29752}" type="pres">
      <dgm:prSet presAssocID="{0FE65133-FEBF-4DC9-BB20-C24F1C729C34}" presName="spaceRect" presStyleCnt="0"/>
      <dgm:spPr/>
    </dgm:pt>
    <dgm:pt modelId="{55D0EFBC-6BDD-4050-8A80-309B9BDB6735}" type="pres">
      <dgm:prSet presAssocID="{0FE65133-FEBF-4DC9-BB20-C24F1C729C34}" presName="parTx" presStyleLbl="revTx" presStyleIdx="2" presStyleCnt="3">
        <dgm:presLayoutVars>
          <dgm:chMax val="0"/>
          <dgm:chPref val="0"/>
        </dgm:presLayoutVars>
      </dgm:prSet>
      <dgm:spPr/>
    </dgm:pt>
  </dgm:ptLst>
  <dgm:cxnLst>
    <dgm:cxn modelId="{149F1412-87F2-4326-B0FA-238142ECCA58}" srcId="{C8B9EA55-8583-43D1-97C3-272A68962BAB}" destId="{0FE65133-FEBF-4DC9-BB20-C24F1C729C34}" srcOrd="2" destOrd="0" parTransId="{93DD6F29-3506-4870-B5B2-B5A468C51765}" sibTransId="{69B7D82E-B16B-4E72-9241-5DAC6FD45327}"/>
    <dgm:cxn modelId="{1B41A926-19DD-8443-9C2F-10748506552F}" type="presOf" srcId="{87F8D0E1-7F74-421B-A02C-B6D411500203}" destId="{F7DA9B44-5892-46F8-91CC-C3B6EC557110}" srcOrd="0" destOrd="0" presId="urn:microsoft.com/office/officeart/2018/2/layout/IconVerticalSolidList"/>
    <dgm:cxn modelId="{69C1C169-EBBF-D145-AA89-B0743D2B7FDA}" type="presOf" srcId="{113540BB-1A20-4802-973B-CDA966EA94A7}" destId="{728F87E7-2EBD-4BA2-ADF7-BA5B456DAB6B}" srcOrd="0" destOrd="0" presId="urn:microsoft.com/office/officeart/2018/2/layout/IconVerticalSolidList"/>
    <dgm:cxn modelId="{8E73D09E-5CAE-498B-94E5-00AC149F05A7}" srcId="{C8B9EA55-8583-43D1-97C3-272A68962BAB}" destId="{113540BB-1A20-4802-973B-CDA966EA94A7}" srcOrd="0" destOrd="0" parTransId="{A4A3E7DD-8FED-4643-8C9A-A9196BB96061}" sibTransId="{ECD37A6B-7BED-42AA-8809-DFE9720AF81B}"/>
    <dgm:cxn modelId="{43CB58A3-2A96-4746-A305-A6C77768187A}" type="presOf" srcId="{0FE65133-FEBF-4DC9-BB20-C24F1C729C34}" destId="{55D0EFBC-6BDD-4050-8A80-309B9BDB6735}" srcOrd="0" destOrd="0" presId="urn:microsoft.com/office/officeart/2018/2/layout/IconVerticalSolidList"/>
    <dgm:cxn modelId="{2EE75DA8-F64B-724A-8FD7-CCE5EEC4A2EA}" type="presOf" srcId="{C8B9EA55-8583-43D1-97C3-272A68962BAB}" destId="{3D24BA21-135A-4AAF-96AE-F421E7C8A8A8}" srcOrd="0" destOrd="0" presId="urn:microsoft.com/office/officeart/2018/2/layout/IconVerticalSolidList"/>
    <dgm:cxn modelId="{2EE8EEC0-82A9-407F-B553-43D311478629}" srcId="{C8B9EA55-8583-43D1-97C3-272A68962BAB}" destId="{87F8D0E1-7F74-421B-A02C-B6D411500203}" srcOrd="1" destOrd="0" parTransId="{A0E6C869-9885-4361-B734-BBF25A60382D}" sibTransId="{BFA9DB32-C443-4190-9BE2-D4696421B033}"/>
    <dgm:cxn modelId="{73054A04-7CB7-4C43-8C13-383BFE5C29F4}" type="presParOf" srcId="{3D24BA21-135A-4AAF-96AE-F421E7C8A8A8}" destId="{3BD23757-83C5-4139-B4BE-1256435D8583}" srcOrd="0" destOrd="0" presId="urn:microsoft.com/office/officeart/2018/2/layout/IconVerticalSolidList"/>
    <dgm:cxn modelId="{E59C863F-A246-FA4D-A559-A2A3C44ACE0E}" type="presParOf" srcId="{3BD23757-83C5-4139-B4BE-1256435D8583}" destId="{A7B2B215-B2F8-4A9B-B5E5-DF9878B75E4C}" srcOrd="0" destOrd="0" presId="urn:microsoft.com/office/officeart/2018/2/layout/IconVerticalSolidList"/>
    <dgm:cxn modelId="{C9D2A5DB-3527-F748-B71A-C8A1C6C2D156}" type="presParOf" srcId="{3BD23757-83C5-4139-B4BE-1256435D8583}" destId="{EF1E0AD3-A894-47B5-AE9F-9516252D8962}" srcOrd="1" destOrd="0" presId="urn:microsoft.com/office/officeart/2018/2/layout/IconVerticalSolidList"/>
    <dgm:cxn modelId="{6A4D923A-344C-674A-9F87-E02620AF7B7B}" type="presParOf" srcId="{3BD23757-83C5-4139-B4BE-1256435D8583}" destId="{2ABA0B4D-8287-4160-AD2C-9404E0E9761E}" srcOrd="2" destOrd="0" presId="urn:microsoft.com/office/officeart/2018/2/layout/IconVerticalSolidList"/>
    <dgm:cxn modelId="{196DBBD0-DD9E-6042-9AB6-9FF38634A373}" type="presParOf" srcId="{3BD23757-83C5-4139-B4BE-1256435D8583}" destId="{728F87E7-2EBD-4BA2-ADF7-BA5B456DAB6B}" srcOrd="3" destOrd="0" presId="urn:microsoft.com/office/officeart/2018/2/layout/IconVerticalSolidList"/>
    <dgm:cxn modelId="{A07E2D33-A909-5D4D-AEB5-67D1691FF4CE}" type="presParOf" srcId="{3D24BA21-135A-4AAF-96AE-F421E7C8A8A8}" destId="{CB2B4907-38A5-4036-BFA3-632E12C215F5}" srcOrd="1" destOrd="0" presId="urn:microsoft.com/office/officeart/2018/2/layout/IconVerticalSolidList"/>
    <dgm:cxn modelId="{BF075098-F5F6-294E-A4F1-AB32C3FE1039}" type="presParOf" srcId="{3D24BA21-135A-4AAF-96AE-F421E7C8A8A8}" destId="{ADD5508F-ED48-4BAD-87E2-9491D9C6EBE7}" srcOrd="2" destOrd="0" presId="urn:microsoft.com/office/officeart/2018/2/layout/IconVerticalSolidList"/>
    <dgm:cxn modelId="{8845051C-9203-094B-8100-8BAB5CED23AC}" type="presParOf" srcId="{ADD5508F-ED48-4BAD-87E2-9491D9C6EBE7}" destId="{E5910CF2-7900-4CA4-B976-A38EE61801C1}" srcOrd="0" destOrd="0" presId="urn:microsoft.com/office/officeart/2018/2/layout/IconVerticalSolidList"/>
    <dgm:cxn modelId="{3D2110C7-DBBD-EF42-A7DE-150C5BB5B6DF}" type="presParOf" srcId="{ADD5508F-ED48-4BAD-87E2-9491D9C6EBE7}" destId="{D5AD7ABD-45EC-4CB7-8AFE-F1222B9E593A}" srcOrd="1" destOrd="0" presId="urn:microsoft.com/office/officeart/2018/2/layout/IconVerticalSolidList"/>
    <dgm:cxn modelId="{A7C9EEAB-7F9C-E040-B216-F898CEF1B845}" type="presParOf" srcId="{ADD5508F-ED48-4BAD-87E2-9491D9C6EBE7}" destId="{B09D500F-5DBA-4766-9CB6-B6D4A8B9E1C5}" srcOrd="2" destOrd="0" presId="urn:microsoft.com/office/officeart/2018/2/layout/IconVerticalSolidList"/>
    <dgm:cxn modelId="{76D7822C-7CE1-D345-88D3-CED8227CDA57}" type="presParOf" srcId="{ADD5508F-ED48-4BAD-87E2-9491D9C6EBE7}" destId="{F7DA9B44-5892-46F8-91CC-C3B6EC557110}" srcOrd="3" destOrd="0" presId="urn:microsoft.com/office/officeart/2018/2/layout/IconVerticalSolidList"/>
    <dgm:cxn modelId="{5F8A672C-A894-A64B-9E3C-20B4B5AC028F}" type="presParOf" srcId="{3D24BA21-135A-4AAF-96AE-F421E7C8A8A8}" destId="{889182F7-5824-4C93-98F2-073ED02AA847}" srcOrd="3" destOrd="0" presId="urn:microsoft.com/office/officeart/2018/2/layout/IconVerticalSolidList"/>
    <dgm:cxn modelId="{D2928782-2C32-0C43-B005-8796444C6E8C}" type="presParOf" srcId="{3D24BA21-135A-4AAF-96AE-F421E7C8A8A8}" destId="{DA610E13-04C3-4786-810E-B7B73A2030DD}" srcOrd="4" destOrd="0" presId="urn:microsoft.com/office/officeart/2018/2/layout/IconVerticalSolidList"/>
    <dgm:cxn modelId="{2CD99FB9-5204-5748-8750-59912E757C6D}" type="presParOf" srcId="{DA610E13-04C3-4786-810E-B7B73A2030DD}" destId="{146F9441-8FF5-424F-8E7E-82BD4823AFEB}" srcOrd="0" destOrd="0" presId="urn:microsoft.com/office/officeart/2018/2/layout/IconVerticalSolidList"/>
    <dgm:cxn modelId="{C4884805-51D8-184C-9FF2-91378EA3673D}" type="presParOf" srcId="{DA610E13-04C3-4786-810E-B7B73A2030DD}" destId="{DA1A9F84-0761-4FC3-A06B-7227CC581C79}" srcOrd="1" destOrd="0" presId="urn:microsoft.com/office/officeart/2018/2/layout/IconVerticalSolidList"/>
    <dgm:cxn modelId="{15D329F4-80AF-994C-A550-1DFD63921612}" type="presParOf" srcId="{DA610E13-04C3-4786-810E-B7B73A2030DD}" destId="{77FC8A31-B5BD-4DF1-A349-DD17B6C29752}" srcOrd="2" destOrd="0" presId="urn:microsoft.com/office/officeart/2018/2/layout/IconVerticalSolidList"/>
    <dgm:cxn modelId="{8CA87C64-DD5B-444C-9F13-706351CC6D03}" type="presParOf" srcId="{DA610E13-04C3-4786-810E-B7B73A2030DD}" destId="{55D0EFBC-6BDD-4050-8A80-309B9BDB673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5F30B0C-8189-4C40-8FB9-FF693B9847F1}" type="doc">
      <dgm:prSet loTypeId="urn:microsoft.com/office/officeart/2008/layout/LinedList" loCatId="list" qsTypeId="urn:microsoft.com/office/officeart/2005/8/quickstyle/simple5" qsCatId="simple" csTypeId="urn:microsoft.com/office/officeart/2005/8/colors/accent4_2" csCatId="accent4" phldr="1"/>
      <dgm:spPr/>
      <dgm:t>
        <a:bodyPr/>
        <a:lstStyle/>
        <a:p>
          <a:endParaRPr lang="en-US"/>
        </a:p>
      </dgm:t>
    </dgm:pt>
    <dgm:pt modelId="{1BF48686-D8E3-4CF8-8E47-30441A415046}">
      <dgm:prSet/>
      <dgm:spPr/>
      <dgm:t>
        <a:bodyPr/>
        <a:lstStyle/>
        <a:p>
          <a:r>
            <a:rPr lang="en-GB" dirty="0"/>
            <a:t>Conceptualization</a:t>
          </a:r>
          <a:endParaRPr lang="en-US" dirty="0"/>
        </a:p>
      </dgm:t>
    </dgm:pt>
    <dgm:pt modelId="{399219A6-A18A-4179-B8AD-412C4577FB86}" type="parTrans" cxnId="{03A68176-494E-42B5-AABF-2D7FCDBDE308}">
      <dgm:prSet/>
      <dgm:spPr/>
      <dgm:t>
        <a:bodyPr/>
        <a:lstStyle/>
        <a:p>
          <a:endParaRPr lang="en-US"/>
        </a:p>
      </dgm:t>
    </dgm:pt>
    <dgm:pt modelId="{EFA4CBBA-BE0B-4EE3-89A2-95164520EA0C}" type="sibTrans" cxnId="{03A68176-494E-42B5-AABF-2D7FCDBDE308}">
      <dgm:prSet/>
      <dgm:spPr/>
      <dgm:t>
        <a:bodyPr/>
        <a:lstStyle/>
        <a:p>
          <a:endParaRPr lang="en-US"/>
        </a:p>
      </dgm:t>
    </dgm:pt>
    <dgm:pt modelId="{D1724C96-3B1C-4B16-BD64-9B88B4F5611A}">
      <dgm:prSet/>
      <dgm:spPr/>
      <dgm:t>
        <a:bodyPr/>
        <a:lstStyle/>
        <a:p>
          <a:r>
            <a:rPr lang="en-GB" dirty="0"/>
            <a:t>Data curation </a:t>
          </a:r>
          <a:endParaRPr lang="en-US" dirty="0"/>
        </a:p>
      </dgm:t>
    </dgm:pt>
    <dgm:pt modelId="{EBEC1C00-6FA4-4C4E-BE0C-42E3BEC4E15B}" type="parTrans" cxnId="{0774AA58-031A-4904-9D89-58B144A7535E}">
      <dgm:prSet/>
      <dgm:spPr/>
      <dgm:t>
        <a:bodyPr/>
        <a:lstStyle/>
        <a:p>
          <a:endParaRPr lang="en-US"/>
        </a:p>
      </dgm:t>
    </dgm:pt>
    <dgm:pt modelId="{715B119A-5654-4A05-B11D-DA41DE4397CF}" type="sibTrans" cxnId="{0774AA58-031A-4904-9D89-58B144A7535E}">
      <dgm:prSet/>
      <dgm:spPr/>
      <dgm:t>
        <a:bodyPr/>
        <a:lstStyle/>
        <a:p>
          <a:endParaRPr lang="en-US"/>
        </a:p>
      </dgm:t>
    </dgm:pt>
    <dgm:pt modelId="{3C037729-5FBC-4F90-AD5E-599CCB71BE59}">
      <dgm:prSet/>
      <dgm:spPr/>
      <dgm:t>
        <a:bodyPr/>
        <a:lstStyle/>
        <a:p>
          <a:r>
            <a:rPr lang="en-GB" dirty="0"/>
            <a:t>Formal analysis</a:t>
          </a:r>
          <a:endParaRPr lang="en-US" dirty="0"/>
        </a:p>
      </dgm:t>
    </dgm:pt>
    <dgm:pt modelId="{2E2B5184-A66D-4766-8334-E4F767A94403}" type="parTrans" cxnId="{8FB7259F-F6D3-45E3-8C29-58A848EBBDB9}">
      <dgm:prSet/>
      <dgm:spPr/>
      <dgm:t>
        <a:bodyPr/>
        <a:lstStyle/>
        <a:p>
          <a:endParaRPr lang="en-US"/>
        </a:p>
      </dgm:t>
    </dgm:pt>
    <dgm:pt modelId="{129F53CC-F5B1-4147-B17B-70380F2831AB}" type="sibTrans" cxnId="{8FB7259F-F6D3-45E3-8C29-58A848EBBDB9}">
      <dgm:prSet/>
      <dgm:spPr/>
      <dgm:t>
        <a:bodyPr/>
        <a:lstStyle/>
        <a:p>
          <a:endParaRPr lang="en-US"/>
        </a:p>
      </dgm:t>
    </dgm:pt>
    <dgm:pt modelId="{A3C53EE0-E8A7-493D-8719-77F765AA7C73}">
      <dgm:prSet/>
      <dgm:spPr/>
      <dgm:t>
        <a:bodyPr/>
        <a:lstStyle/>
        <a:p>
          <a:r>
            <a:rPr lang="en-GB" dirty="0"/>
            <a:t>Funding acquisition</a:t>
          </a:r>
          <a:endParaRPr lang="en-US" dirty="0"/>
        </a:p>
      </dgm:t>
    </dgm:pt>
    <dgm:pt modelId="{41AA06CE-527D-4477-B1BA-42EB5710B0C4}" type="parTrans" cxnId="{132E13C4-5065-4790-800B-9FCD029B2345}">
      <dgm:prSet/>
      <dgm:spPr/>
      <dgm:t>
        <a:bodyPr/>
        <a:lstStyle/>
        <a:p>
          <a:endParaRPr lang="en-US"/>
        </a:p>
      </dgm:t>
    </dgm:pt>
    <dgm:pt modelId="{309C1EA0-7692-44A2-9D93-11CE4E084857}" type="sibTrans" cxnId="{132E13C4-5065-4790-800B-9FCD029B2345}">
      <dgm:prSet/>
      <dgm:spPr/>
      <dgm:t>
        <a:bodyPr/>
        <a:lstStyle/>
        <a:p>
          <a:endParaRPr lang="en-US"/>
        </a:p>
      </dgm:t>
    </dgm:pt>
    <dgm:pt modelId="{2DF9AF03-13DC-46ED-9435-56B943148ABE}">
      <dgm:prSet/>
      <dgm:spPr/>
      <dgm:t>
        <a:bodyPr/>
        <a:lstStyle/>
        <a:p>
          <a:r>
            <a:rPr lang="en-GB" dirty="0"/>
            <a:t>Investigation</a:t>
          </a:r>
          <a:endParaRPr lang="en-US" dirty="0"/>
        </a:p>
      </dgm:t>
    </dgm:pt>
    <dgm:pt modelId="{73387B0B-CADB-4FDE-87E9-BBE2D2E46440}" type="parTrans" cxnId="{1D1A82A1-E40F-4983-88DA-3C9C937276E8}">
      <dgm:prSet/>
      <dgm:spPr/>
      <dgm:t>
        <a:bodyPr/>
        <a:lstStyle/>
        <a:p>
          <a:endParaRPr lang="en-US"/>
        </a:p>
      </dgm:t>
    </dgm:pt>
    <dgm:pt modelId="{78F1BE00-F878-4DB2-8BBE-A65324607324}" type="sibTrans" cxnId="{1D1A82A1-E40F-4983-88DA-3C9C937276E8}">
      <dgm:prSet/>
      <dgm:spPr/>
      <dgm:t>
        <a:bodyPr/>
        <a:lstStyle/>
        <a:p>
          <a:endParaRPr lang="en-US"/>
        </a:p>
      </dgm:t>
    </dgm:pt>
    <dgm:pt modelId="{85422179-32C3-4864-B479-EEB26738BE89}">
      <dgm:prSet/>
      <dgm:spPr/>
      <dgm:t>
        <a:bodyPr/>
        <a:lstStyle/>
        <a:p>
          <a:r>
            <a:rPr lang="en-GB" dirty="0"/>
            <a:t>Methodology</a:t>
          </a:r>
          <a:endParaRPr lang="en-US" dirty="0"/>
        </a:p>
      </dgm:t>
    </dgm:pt>
    <dgm:pt modelId="{9A79F91D-C4FE-4FBA-BDE5-00695E52BD62}" type="parTrans" cxnId="{9840464E-4561-4B9D-A0B5-4086272D1351}">
      <dgm:prSet/>
      <dgm:spPr/>
      <dgm:t>
        <a:bodyPr/>
        <a:lstStyle/>
        <a:p>
          <a:endParaRPr lang="en-US"/>
        </a:p>
      </dgm:t>
    </dgm:pt>
    <dgm:pt modelId="{B0791BA7-D142-4947-95CC-3B729C9EFC21}" type="sibTrans" cxnId="{9840464E-4561-4B9D-A0B5-4086272D1351}">
      <dgm:prSet/>
      <dgm:spPr/>
      <dgm:t>
        <a:bodyPr/>
        <a:lstStyle/>
        <a:p>
          <a:endParaRPr lang="en-US"/>
        </a:p>
      </dgm:t>
    </dgm:pt>
    <dgm:pt modelId="{798DB5E3-69E6-4838-A29B-F6FCF69C2A0F}">
      <dgm:prSet/>
      <dgm:spPr/>
      <dgm:t>
        <a:bodyPr/>
        <a:lstStyle/>
        <a:p>
          <a:r>
            <a:rPr lang="en-GB" dirty="0"/>
            <a:t>Project administration</a:t>
          </a:r>
          <a:endParaRPr lang="en-US" dirty="0"/>
        </a:p>
      </dgm:t>
    </dgm:pt>
    <dgm:pt modelId="{F90887D2-FBB4-4322-BD01-099D27F15CF6}" type="parTrans" cxnId="{66F4795A-5855-466D-8BA8-4C037EFDB491}">
      <dgm:prSet/>
      <dgm:spPr/>
      <dgm:t>
        <a:bodyPr/>
        <a:lstStyle/>
        <a:p>
          <a:endParaRPr lang="en-US"/>
        </a:p>
      </dgm:t>
    </dgm:pt>
    <dgm:pt modelId="{BCFB0310-0CB8-4716-A721-7909D05C820B}" type="sibTrans" cxnId="{66F4795A-5855-466D-8BA8-4C037EFDB491}">
      <dgm:prSet/>
      <dgm:spPr/>
      <dgm:t>
        <a:bodyPr/>
        <a:lstStyle/>
        <a:p>
          <a:endParaRPr lang="en-US"/>
        </a:p>
      </dgm:t>
    </dgm:pt>
    <dgm:pt modelId="{8099C220-A243-49AB-9794-975A3887BFD6}">
      <dgm:prSet/>
      <dgm:spPr/>
      <dgm:t>
        <a:bodyPr/>
        <a:lstStyle/>
        <a:p>
          <a:r>
            <a:rPr lang="en-GB" dirty="0"/>
            <a:t>Resources</a:t>
          </a:r>
          <a:endParaRPr lang="en-US" dirty="0"/>
        </a:p>
      </dgm:t>
    </dgm:pt>
    <dgm:pt modelId="{EF6C4BD3-3C7B-4CBA-A848-CE775A9C4C9D}" type="parTrans" cxnId="{47742EEA-9CA4-4DC8-AC29-E11DCA71E9A6}">
      <dgm:prSet/>
      <dgm:spPr/>
      <dgm:t>
        <a:bodyPr/>
        <a:lstStyle/>
        <a:p>
          <a:endParaRPr lang="en-US"/>
        </a:p>
      </dgm:t>
    </dgm:pt>
    <dgm:pt modelId="{E2D87E4F-C2C6-4BBE-B006-A688F9AAED20}" type="sibTrans" cxnId="{47742EEA-9CA4-4DC8-AC29-E11DCA71E9A6}">
      <dgm:prSet/>
      <dgm:spPr/>
      <dgm:t>
        <a:bodyPr/>
        <a:lstStyle/>
        <a:p>
          <a:endParaRPr lang="en-US"/>
        </a:p>
      </dgm:t>
    </dgm:pt>
    <dgm:pt modelId="{D04DEA29-186D-0847-885E-3ABFE53657D0}">
      <dgm:prSet/>
      <dgm:spPr/>
      <dgm:t>
        <a:bodyPr/>
        <a:lstStyle/>
        <a:p>
          <a:r>
            <a:rPr lang="en-GB" dirty="0"/>
            <a:t>Software</a:t>
          </a:r>
        </a:p>
      </dgm:t>
    </dgm:pt>
    <dgm:pt modelId="{48F6D839-2832-574C-A8D9-584C62B5EF0F}" type="parTrans" cxnId="{C0A75539-BEBF-C646-8D8A-36E0EFEC4F1D}">
      <dgm:prSet/>
      <dgm:spPr/>
      <dgm:t>
        <a:bodyPr/>
        <a:lstStyle/>
        <a:p>
          <a:endParaRPr lang="en-GB"/>
        </a:p>
      </dgm:t>
    </dgm:pt>
    <dgm:pt modelId="{62498D38-C9D5-C043-846B-57758DDEF337}" type="sibTrans" cxnId="{C0A75539-BEBF-C646-8D8A-36E0EFEC4F1D}">
      <dgm:prSet/>
      <dgm:spPr/>
      <dgm:t>
        <a:bodyPr/>
        <a:lstStyle/>
        <a:p>
          <a:endParaRPr lang="en-GB"/>
        </a:p>
      </dgm:t>
    </dgm:pt>
    <dgm:pt modelId="{F4944263-91BD-7A45-A3A4-7C23EA3CA2AF}">
      <dgm:prSet/>
      <dgm:spPr/>
      <dgm:t>
        <a:bodyPr/>
        <a:lstStyle/>
        <a:p>
          <a:r>
            <a:rPr lang="en-GB" dirty="0"/>
            <a:t>Supervision</a:t>
          </a:r>
        </a:p>
      </dgm:t>
    </dgm:pt>
    <dgm:pt modelId="{47484227-DEB3-9248-B606-D68B1E524629}" type="parTrans" cxnId="{48B6D0BE-F0E8-A645-945E-D010758A38BF}">
      <dgm:prSet/>
      <dgm:spPr/>
      <dgm:t>
        <a:bodyPr/>
        <a:lstStyle/>
        <a:p>
          <a:endParaRPr lang="en-GB"/>
        </a:p>
      </dgm:t>
    </dgm:pt>
    <dgm:pt modelId="{E1A3C1B5-E23A-E04B-85EE-D71E53903AFD}" type="sibTrans" cxnId="{48B6D0BE-F0E8-A645-945E-D010758A38BF}">
      <dgm:prSet/>
      <dgm:spPr/>
      <dgm:t>
        <a:bodyPr/>
        <a:lstStyle/>
        <a:p>
          <a:endParaRPr lang="en-GB"/>
        </a:p>
      </dgm:t>
    </dgm:pt>
    <dgm:pt modelId="{79EE984C-FED1-3646-8DA9-4F8252214511}">
      <dgm:prSet/>
      <dgm:spPr/>
      <dgm:t>
        <a:bodyPr/>
        <a:lstStyle/>
        <a:p>
          <a:r>
            <a:rPr lang="en-GB" dirty="0"/>
            <a:t>Validation</a:t>
          </a:r>
        </a:p>
      </dgm:t>
    </dgm:pt>
    <dgm:pt modelId="{A0F01D19-9D0E-3D44-8954-44950289B54E}" type="parTrans" cxnId="{0DDAB026-3D75-3145-BA2C-8787C2569795}">
      <dgm:prSet/>
      <dgm:spPr/>
      <dgm:t>
        <a:bodyPr/>
        <a:lstStyle/>
        <a:p>
          <a:endParaRPr lang="en-GB"/>
        </a:p>
      </dgm:t>
    </dgm:pt>
    <dgm:pt modelId="{4CD81A23-9549-854A-B12D-A71C4CAEF70F}" type="sibTrans" cxnId="{0DDAB026-3D75-3145-BA2C-8787C2569795}">
      <dgm:prSet/>
      <dgm:spPr/>
      <dgm:t>
        <a:bodyPr/>
        <a:lstStyle/>
        <a:p>
          <a:endParaRPr lang="en-GB"/>
        </a:p>
      </dgm:t>
    </dgm:pt>
    <dgm:pt modelId="{77EEF1C7-5DFD-F04F-B5A7-E4F44E258204}">
      <dgm:prSet/>
      <dgm:spPr/>
      <dgm:t>
        <a:bodyPr/>
        <a:lstStyle/>
        <a:p>
          <a:r>
            <a:rPr lang="en-GB" dirty="0"/>
            <a:t>Visualization</a:t>
          </a:r>
        </a:p>
      </dgm:t>
    </dgm:pt>
    <dgm:pt modelId="{D4F1549D-709C-6B47-A4B7-ADE25376FA7C}" type="parTrans" cxnId="{17C0E96C-AFC6-EA4F-A534-3C9262002CA5}">
      <dgm:prSet/>
      <dgm:spPr/>
      <dgm:t>
        <a:bodyPr/>
        <a:lstStyle/>
        <a:p>
          <a:endParaRPr lang="en-GB"/>
        </a:p>
      </dgm:t>
    </dgm:pt>
    <dgm:pt modelId="{11914F27-38BE-9F48-951C-C993DE73122D}" type="sibTrans" cxnId="{17C0E96C-AFC6-EA4F-A534-3C9262002CA5}">
      <dgm:prSet/>
      <dgm:spPr/>
      <dgm:t>
        <a:bodyPr/>
        <a:lstStyle/>
        <a:p>
          <a:endParaRPr lang="en-GB"/>
        </a:p>
      </dgm:t>
    </dgm:pt>
    <dgm:pt modelId="{BE8894FB-6E81-A24F-BF18-7A48ACE8EB0A}">
      <dgm:prSet/>
      <dgm:spPr/>
      <dgm:t>
        <a:bodyPr/>
        <a:lstStyle/>
        <a:p>
          <a:r>
            <a:rPr lang="en-GB" dirty="0"/>
            <a:t>Writing - original draft</a:t>
          </a:r>
        </a:p>
      </dgm:t>
    </dgm:pt>
    <dgm:pt modelId="{9668CF41-DCD2-634D-AD80-BD999B8D4362}" type="parTrans" cxnId="{A68214E1-7E0D-A74C-A78F-4074DC39C322}">
      <dgm:prSet/>
      <dgm:spPr/>
      <dgm:t>
        <a:bodyPr/>
        <a:lstStyle/>
        <a:p>
          <a:endParaRPr lang="en-GB"/>
        </a:p>
      </dgm:t>
    </dgm:pt>
    <dgm:pt modelId="{BB135040-6A22-274D-AE60-AEC4ED187AC2}" type="sibTrans" cxnId="{A68214E1-7E0D-A74C-A78F-4074DC39C322}">
      <dgm:prSet/>
      <dgm:spPr/>
      <dgm:t>
        <a:bodyPr/>
        <a:lstStyle/>
        <a:p>
          <a:endParaRPr lang="en-GB"/>
        </a:p>
      </dgm:t>
    </dgm:pt>
    <dgm:pt modelId="{8CE479DF-75A9-8048-8179-CA2092B75F46}">
      <dgm:prSet/>
      <dgm:spPr/>
      <dgm:t>
        <a:bodyPr/>
        <a:lstStyle/>
        <a:p>
          <a:r>
            <a:rPr lang="en-GB" dirty="0"/>
            <a:t>Writing - review &amp; editing</a:t>
          </a:r>
        </a:p>
      </dgm:t>
    </dgm:pt>
    <dgm:pt modelId="{32350A52-B14E-AF42-85CC-1CC72352D21B}" type="parTrans" cxnId="{6A20369B-1195-B444-A2A6-FBC772C48564}">
      <dgm:prSet/>
      <dgm:spPr/>
      <dgm:t>
        <a:bodyPr/>
        <a:lstStyle/>
        <a:p>
          <a:endParaRPr lang="en-GB"/>
        </a:p>
      </dgm:t>
    </dgm:pt>
    <dgm:pt modelId="{7854E291-330C-704F-B35C-D32CEC9C390A}" type="sibTrans" cxnId="{6A20369B-1195-B444-A2A6-FBC772C48564}">
      <dgm:prSet/>
      <dgm:spPr/>
      <dgm:t>
        <a:bodyPr/>
        <a:lstStyle/>
        <a:p>
          <a:endParaRPr lang="en-GB"/>
        </a:p>
      </dgm:t>
    </dgm:pt>
    <dgm:pt modelId="{FEAC553B-18AC-B64E-9779-818FB1FBB36E}" type="pres">
      <dgm:prSet presAssocID="{95F30B0C-8189-4C40-8FB9-FF693B9847F1}" presName="vert0" presStyleCnt="0">
        <dgm:presLayoutVars>
          <dgm:dir/>
          <dgm:animOne val="branch"/>
          <dgm:animLvl val="lvl"/>
        </dgm:presLayoutVars>
      </dgm:prSet>
      <dgm:spPr/>
    </dgm:pt>
    <dgm:pt modelId="{AB549114-4F36-D241-8451-5962645BC0DC}" type="pres">
      <dgm:prSet presAssocID="{1BF48686-D8E3-4CF8-8E47-30441A415046}" presName="thickLine" presStyleLbl="alignNode1" presStyleIdx="0" presStyleCnt="14"/>
      <dgm:spPr/>
    </dgm:pt>
    <dgm:pt modelId="{0EA0CF28-7F66-6243-9F07-1AF3CF1AAA4C}" type="pres">
      <dgm:prSet presAssocID="{1BF48686-D8E3-4CF8-8E47-30441A415046}" presName="horz1" presStyleCnt="0"/>
      <dgm:spPr/>
    </dgm:pt>
    <dgm:pt modelId="{B84081E5-E28D-A541-BE78-6843F517A380}" type="pres">
      <dgm:prSet presAssocID="{1BF48686-D8E3-4CF8-8E47-30441A415046}" presName="tx1" presStyleLbl="revTx" presStyleIdx="0" presStyleCnt="14"/>
      <dgm:spPr/>
    </dgm:pt>
    <dgm:pt modelId="{130E6C7C-7803-8B4B-AD65-2B101D5B2F85}" type="pres">
      <dgm:prSet presAssocID="{1BF48686-D8E3-4CF8-8E47-30441A415046}" presName="vert1" presStyleCnt="0"/>
      <dgm:spPr/>
    </dgm:pt>
    <dgm:pt modelId="{9E3AF594-BA74-B445-9279-17A7E03BCE35}" type="pres">
      <dgm:prSet presAssocID="{D1724C96-3B1C-4B16-BD64-9B88B4F5611A}" presName="thickLine" presStyleLbl="alignNode1" presStyleIdx="1" presStyleCnt="14"/>
      <dgm:spPr/>
    </dgm:pt>
    <dgm:pt modelId="{5B1F462C-5A91-BA4B-9011-93A8210370F1}" type="pres">
      <dgm:prSet presAssocID="{D1724C96-3B1C-4B16-BD64-9B88B4F5611A}" presName="horz1" presStyleCnt="0"/>
      <dgm:spPr/>
    </dgm:pt>
    <dgm:pt modelId="{46D30D11-EE6D-FE43-A5D8-0073E44D66DD}" type="pres">
      <dgm:prSet presAssocID="{D1724C96-3B1C-4B16-BD64-9B88B4F5611A}" presName="tx1" presStyleLbl="revTx" presStyleIdx="1" presStyleCnt="14"/>
      <dgm:spPr/>
    </dgm:pt>
    <dgm:pt modelId="{1714A78C-6A1F-9D43-AEAD-554E99BC4488}" type="pres">
      <dgm:prSet presAssocID="{D1724C96-3B1C-4B16-BD64-9B88B4F5611A}" presName="vert1" presStyleCnt="0"/>
      <dgm:spPr/>
    </dgm:pt>
    <dgm:pt modelId="{119064FB-B262-0041-95AE-B0AF4D7C6F97}" type="pres">
      <dgm:prSet presAssocID="{3C037729-5FBC-4F90-AD5E-599CCB71BE59}" presName="thickLine" presStyleLbl="alignNode1" presStyleIdx="2" presStyleCnt="14"/>
      <dgm:spPr/>
    </dgm:pt>
    <dgm:pt modelId="{6A5C19F2-3431-B348-B2FC-C9D3BFE25825}" type="pres">
      <dgm:prSet presAssocID="{3C037729-5FBC-4F90-AD5E-599CCB71BE59}" presName="horz1" presStyleCnt="0"/>
      <dgm:spPr/>
    </dgm:pt>
    <dgm:pt modelId="{54110A75-16FE-D14C-8FBF-081C5AF84A0E}" type="pres">
      <dgm:prSet presAssocID="{3C037729-5FBC-4F90-AD5E-599CCB71BE59}" presName="tx1" presStyleLbl="revTx" presStyleIdx="2" presStyleCnt="14"/>
      <dgm:spPr/>
    </dgm:pt>
    <dgm:pt modelId="{35F834F3-4167-6C42-9432-196BD2B05342}" type="pres">
      <dgm:prSet presAssocID="{3C037729-5FBC-4F90-AD5E-599CCB71BE59}" presName="vert1" presStyleCnt="0"/>
      <dgm:spPr/>
    </dgm:pt>
    <dgm:pt modelId="{4238E522-1F60-DB42-9A08-69C0C98CE407}" type="pres">
      <dgm:prSet presAssocID="{A3C53EE0-E8A7-493D-8719-77F765AA7C73}" presName="thickLine" presStyleLbl="alignNode1" presStyleIdx="3" presStyleCnt="14"/>
      <dgm:spPr/>
    </dgm:pt>
    <dgm:pt modelId="{52B7DFA5-33E4-544D-A4C7-C1E498DF321D}" type="pres">
      <dgm:prSet presAssocID="{A3C53EE0-E8A7-493D-8719-77F765AA7C73}" presName="horz1" presStyleCnt="0"/>
      <dgm:spPr/>
    </dgm:pt>
    <dgm:pt modelId="{E214FC1C-6728-4A40-8BA4-F19256512547}" type="pres">
      <dgm:prSet presAssocID="{A3C53EE0-E8A7-493D-8719-77F765AA7C73}" presName="tx1" presStyleLbl="revTx" presStyleIdx="3" presStyleCnt="14"/>
      <dgm:spPr/>
    </dgm:pt>
    <dgm:pt modelId="{1CEBD94F-B252-5D49-8B2A-AF13AA41995D}" type="pres">
      <dgm:prSet presAssocID="{A3C53EE0-E8A7-493D-8719-77F765AA7C73}" presName="vert1" presStyleCnt="0"/>
      <dgm:spPr/>
    </dgm:pt>
    <dgm:pt modelId="{7F53CCD1-4864-7741-A785-0BF71AC872B0}" type="pres">
      <dgm:prSet presAssocID="{2DF9AF03-13DC-46ED-9435-56B943148ABE}" presName="thickLine" presStyleLbl="alignNode1" presStyleIdx="4" presStyleCnt="14"/>
      <dgm:spPr/>
    </dgm:pt>
    <dgm:pt modelId="{F169BB6C-147D-174C-B6A4-CB8B104A6025}" type="pres">
      <dgm:prSet presAssocID="{2DF9AF03-13DC-46ED-9435-56B943148ABE}" presName="horz1" presStyleCnt="0"/>
      <dgm:spPr/>
    </dgm:pt>
    <dgm:pt modelId="{EF7D7227-D91E-934D-B8EE-DADD1D820C8E}" type="pres">
      <dgm:prSet presAssocID="{2DF9AF03-13DC-46ED-9435-56B943148ABE}" presName="tx1" presStyleLbl="revTx" presStyleIdx="4" presStyleCnt="14"/>
      <dgm:spPr/>
    </dgm:pt>
    <dgm:pt modelId="{88DE8981-BD90-FF4A-BDE4-BFC4ECB00D6E}" type="pres">
      <dgm:prSet presAssocID="{2DF9AF03-13DC-46ED-9435-56B943148ABE}" presName="vert1" presStyleCnt="0"/>
      <dgm:spPr/>
    </dgm:pt>
    <dgm:pt modelId="{52238B2F-4F25-C547-8A67-5058B25A65BD}" type="pres">
      <dgm:prSet presAssocID="{85422179-32C3-4864-B479-EEB26738BE89}" presName="thickLine" presStyleLbl="alignNode1" presStyleIdx="5" presStyleCnt="14"/>
      <dgm:spPr/>
    </dgm:pt>
    <dgm:pt modelId="{B997090D-39E7-2840-ADC8-C81C80012738}" type="pres">
      <dgm:prSet presAssocID="{85422179-32C3-4864-B479-EEB26738BE89}" presName="horz1" presStyleCnt="0"/>
      <dgm:spPr/>
    </dgm:pt>
    <dgm:pt modelId="{CFF04F62-7EA2-BA48-BAA3-B76C42D9E50F}" type="pres">
      <dgm:prSet presAssocID="{85422179-32C3-4864-B479-EEB26738BE89}" presName="tx1" presStyleLbl="revTx" presStyleIdx="5" presStyleCnt="14"/>
      <dgm:spPr/>
    </dgm:pt>
    <dgm:pt modelId="{95485625-5C7A-DF46-A7E4-A7D950F01264}" type="pres">
      <dgm:prSet presAssocID="{85422179-32C3-4864-B479-EEB26738BE89}" presName="vert1" presStyleCnt="0"/>
      <dgm:spPr/>
    </dgm:pt>
    <dgm:pt modelId="{2DC1DD8D-09DF-DC4A-AD76-D5F71FD08072}" type="pres">
      <dgm:prSet presAssocID="{798DB5E3-69E6-4838-A29B-F6FCF69C2A0F}" presName="thickLine" presStyleLbl="alignNode1" presStyleIdx="6" presStyleCnt="14"/>
      <dgm:spPr/>
    </dgm:pt>
    <dgm:pt modelId="{1C60CA61-6BFA-6546-AFCB-CDCBF3DD02FF}" type="pres">
      <dgm:prSet presAssocID="{798DB5E3-69E6-4838-A29B-F6FCF69C2A0F}" presName="horz1" presStyleCnt="0"/>
      <dgm:spPr/>
    </dgm:pt>
    <dgm:pt modelId="{3BF6A50B-954A-B84A-8570-1A071AFFAA42}" type="pres">
      <dgm:prSet presAssocID="{798DB5E3-69E6-4838-A29B-F6FCF69C2A0F}" presName="tx1" presStyleLbl="revTx" presStyleIdx="6" presStyleCnt="14"/>
      <dgm:spPr/>
    </dgm:pt>
    <dgm:pt modelId="{3D83075C-E36D-EB4C-8469-DAA074D67057}" type="pres">
      <dgm:prSet presAssocID="{798DB5E3-69E6-4838-A29B-F6FCF69C2A0F}" presName="vert1" presStyleCnt="0"/>
      <dgm:spPr/>
    </dgm:pt>
    <dgm:pt modelId="{1E96B2AD-0797-8F44-BD4F-263FF9322A29}" type="pres">
      <dgm:prSet presAssocID="{8099C220-A243-49AB-9794-975A3887BFD6}" presName="thickLine" presStyleLbl="alignNode1" presStyleIdx="7" presStyleCnt="14"/>
      <dgm:spPr/>
    </dgm:pt>
    <dgm:pt modelId="{B95C7CC4-51D9-0E44-AC03-83F69FCD8EC9}" type="pres">
      <dgm:prSet presAssocID="{8099C220-A243-49AB-9794-975A3887BFD6}" presName="horz1" presStyleCnt="0"/>
      <dgm:spPr/>
    </dgm:pt>
    <dgm:pt modelId="{4327026E-DDD6-994B-A7DA-5B52697A5799}" type="pres">
      <dgm:prSet presAssocID="{8099C220-A243-49AB-9794-975A3887BFD6}" presName="tx1" presStyleLbl="revTx" presStyleIdx="7" presStyleCnt="14"/>
      <dgm:spPr/>
    </dgm:pt>
    <dgm:pt modelId="{4F4059FB-9FC0-C24E-A01F-DA14805827CD}" type="pres">
      <dgm:prSet presAssocID="{8099C220-A243-49AB-9794-975A3887BFD6}" presName="vert1" presStyleCnt="0"/>
      <dgm:spPr/>
    </dgm:pt>
    <dgm:pt modelId="{A5666253-C4FF-FC4D-8DA2-68637ECDC5DC}" type="pres">
      <dgm:prSet presAssocID="{D04DEA29-186D-0847-885E-3ABFE53657D0}" presName="thickLine" presStyleLbl="alignNode1" presStyleIdx="8" presStyleCnt="14"/>
      <dgm:spPr/>
    </dgm:pt>
    <dgm:pt modelId="{096EC387-A8A0-DC49-8D4C-EF538D72A7F5}" type="pres">
      <dgm:prSet presAssocID="{D04DEA29-186D-0847-885E-3ABFE53657D0}" presName="horz1" presStyleCnt="0"/>
      <dgm:spPr/>
    </dgm:pt>
    <dgm:pt modelId="{FEAF4106-5FBD-6B44-8121-440CC52000F4}" type="pres">
      <dgm:prSet presAssocID="{D04DEA29-186D-0847-885E-3ABFE53657D0}" presName="tx1" presStyleLbl="revTx" presStyleIdx="8" presStyleCnt="14"/>
      <dgm:spPr/>
    </dgm:pt>
    <dgm:pt modelId="{30946354-D702-C843-BD3E-F0C8460165AB}" type="pres">
      <dgm:prSet presAssocID="{D04DEA29-186D-0847-885E-3ABFE53657D0}" presName="vert1" presStyleCnt="0"/>
      <dgm:spPr/>
    </dgm:pt>
    <dgm:pt modelId="{DEDED4E9-E7BE-884F-9CF8-D08709F77A2D}" type="pres">
      <dgm:prSet presAssocID="{F4944263-91BD-7A45-A3A4-7C23EA3CA2AF}" presName="thickLine" presStyleLbl="alignNode1" presStyleIdx="9" presStyleCnt="14"/>
      <dgm:spPr/>
    </dgm:pt>
    <dgm:pt modelId="{9B42F4FC-81E3-C247-B2BB-44CB05CA50FE}" type="pres">
      <dgm:prSet presAssocID="{F4944263-91BD-7A45-A3A4-7C23EA3CA2AF}" presName="horz1" presStyleCnt="0"/>
      <dgm:spPr/>
    </dgm:pt>
    <dgm:pt modelId="{91820B46-9956-624B-A4F2-56953B348E49}" type="pres">
      <dgm:prSet presAssocID="{F4944263-91BD-7A45-A3A4-7C23EA3CA2AF}" presName="tx1" presStyleLbl="revTx" presStyleIdx="9" presStyleCnt="14"/>
      <dgm:spPr/>
    </dgm:pt>
    <dgm:pt modelId="{19552A73-E14B-A840-B919-00B52E8DA9F3}" type="pres">
      <dgm:prSet presAssocID="{F4944263-91BD-7A45-A3A4-7C23EA3CA2AF}" presName="vert1" presStyleCnt="0"/>
      <dgm:spPr/>
    </dgm:pt>
    <dgm:pt modelId="{E55F4B88-292A-D34D-BF39-3594EFFD7E5C}" type="pres">
      <dgm:prSet presAssocID="{79EE984C-FED1-3646-8DA9-4F8252214511}" presName="thickLine" presStyleLbl="alignNode1" presStyleIdx="10" presStyleCnt="14"/>
      <dgm:spPr/>
    </dgm:pt>
    <dgm:pt modelId="{3F9FB823-95EF-A942-9503-D1E5A2F26853}" type="pres">
      <dgm:prSet presAssocID="{79EE984C-FED1-3646-8DA9-4F8252214511}" presName="horz1" presStyleCnt="0"/>
      <dgm:spPr/>
    </dgm:pt>
    <dgm:pt modelId="{10842ACF-259C-204F-853B-87BAE4AE3B8B}" type="pres">
      <dgm:prSet presAssocID="{79EE984C-FED1-3646-8DA9-4F8252214511}" presName="tx1" presStyleLbl="revTx" presStyleIdx="10" presStyleCnt="14"/>
      <dgm:spPr/>
    </dgm:pt>
    <dgm:pt modelId="{B0413DAB-764B-BC46-A0E6-A47D71CEFD61}" type="pres">
      <dgm:prSet presAssocID="{79EE984C-FED1-3646-8DA9-4F8252214511}" presName="vert1" presStyleCnt="0"/>
      <dgm:spPr/>
    </dgm:pt>
    <dgm:pt modelId="{4D6FACD4-F835-D642-B1E2-0EA2E8327567}" type="pres">
      <dgm:prSet presAssocID="{77EEF1C7-5DFD-F04F-B5A7-E4F44E258204}" presName="thickLine" presStyleLbl="alignNode1" presStyleIdx="11" presStyleCnt="14"/>
      <dgm:spPr/>
    </dgm:pt>
    <dgm:pt modelId="{9B1316D3-D25E-CC40-A118-B0ED0D2EFE5A}" type="pres">
      <dgm:prSet presAssocID="{77EEF1C7-5DFD-F04F-B5A7-E4F44E258204}" presName="horz1" presStyleCnt="0"/>
      <dgm:spPr/>
    </dgm:pt>
    <dgm:pt modelId="{C3798973-DA4E-294B-90E9-08F5322B1E19}" type="pres">
      <dgm:prSet presAssocID="{77EEF1C7-5DFD-F04F-B5A7-E4F44E258204}" presName="tx1" presStyleLbl="revTx" presStyleIdx="11" presStyleCnt="14"/>
      <dgm:spPr/>
    </dgm:pt>
    <dgm:pt modelId="{B893596A-FF58-7845-A44D-954B644B3E3F}" type="pres">
      <dgm:prSet presAssocID="{77EEF1C7-5DFD-F04F-B5A7-E4F44E258204}" presName="vert1" presStyleCnt="0"/>
      <dgm:spPr/>
    </dgm:pt>
    <dgm:pt modelId="{B2FBB71B-40CE-9E4F-A7A6-5C57C3B5B8F5}" type="pres">
      <dgm:prSet presAssocID="{BE8894FB-6E81-A24F-BF18-7A48ACE8EB0A}" presName="thickLine" presStyleLbl="alignNode1" presStyleIdx="12" presStyleCnt="14"/>
      <dgm:spPr/>
    </dgm:pt>
    <dgm:pt modelId="{48F7A8AE-BC47-CC47-9F08-1B1D3E8392D6}" type="pres">
      <dgm:prSet presAssocID="{BE8894FB-6E81-A24F-BF18-7A48ACE8EB0A}" presName="horz1" presStyleCnt="0"/>
      <dgm:spPr/>
    </dgm:pt>
    <dgm:pt modelId="{41C77362-DEA7-3344-9A93-DF1D4AF59946}" type="pres">
      <dgm:prSet presAssocID="{BE8894FB-6E81-A24F-BF18-7A48ACE8EB0A}" presName="tx1" presStyleLbl="revTx" presStyleIdx="12" presStyleCnt="14"/>
      <dgm:spPr/>
    </dgm:pt>
    <dgm:pt modelId="{01DCBFC8-1FDE-C649-BC16-20664A7A4BB0}" type="pres">
      <dgm:prSet presAssocID="{BE8894FB-6E81-A24F-BF18-7A48ACE8EB0A}" presName="vert1" presStyleCnt="0"/>
      <dgm:spPr/>
    </dgm:pt>
    <dgm:pt modelId="{0F80E8FE-C1DC-D94E-8E42-F2C126AAA07E}" type="pres">
      <dgm:prSet presAssocID="{8CE479DF-75A9-8048-8179-CA2092B75F46}" presName="thickLine" presStyleLbl="alignNode1" presStyleIdx="13" presStyleCnt="14"/>
      <dgm:spPr/>
    </dgm:pt>
    <dgm:pt modelId="{3CED06B5-96A5-C347-BDE5-74DCC1A95A96}" type="pres">
      <dgm:prSet presAssocID="{8CE479DF-75A9-8048-8179-CA2092B75F46}" presName="horz1" presStyleCnt="0"/>
      <dgm:spPr/>
    </dgm:pt>
    <dgm:pt modelId="{08A6080A-DB24-374E-883F-09BBE7AD8C84}" type="pres">
      <dgm:prSet presAssocID="{8CE479DF-75A9-8048-8179-CA2092B75F46}" presName="tx1" presStyleLbl="revTx" presStyleIdx="13" presStyleCnt="14"/>
      <dgm:spPr/>
    </dgm:pt>
    <dgm:pt modelId="{EE730F12-48DE-9C42-AE40-AA897C224108}" type="pres">
      <dgm:prSet presAssocID="{8CE479DF-75A9-8048-8179-CA2092B75F46}" presName="vert1" presStyleCnt="0"/>
      <dgm:spPr/>
    </dgm:pt>
  </dgm:ptLst>
  <dgm:cxnLst>
    <dgm:cxn modelId="{07FE850C-270C-DD40-B084-46ABDB79451A}" type="presOf" srcId="{D04DEA29-186D-0847-885E-3ABFE53657D0}" destId="{FEAF4106-5FBD-6B44-8121-440CC52000F4}" srcOrd="0" destOrd="0" presId="urn:microsoft.com/office/officeart/2008/layout/LinedList"/>
    <dgm:cxn modelId="{4968221D-5CEC-0848-BBEB-41DD0E34C607}" type="presOf" srcId="{3C037729-5FBC-4F90-AD5E-599CCB71BE59}" destId="{54110A75-16FE-D14C-8FBF-081C5AF84A0E}" srcOrd="0" destOrd="0" presId="urn:microsoft.com/office/officeart/2008/layout/LinedList"/>
    <dgm:cxn modelId="{5022EA20-A851-C146-A512-A2F6BB664E26}" type="presOf" srcId="{95F30B0C-8189-4C40-8FB9-FF693B9847F1}" destId="{FEAC553B-18AC-B64E-9779-818FB1FBB36E}" srcOrd="0" destOrd="0" presId="urn:microsoft.com/office/officeart/2008/layout/LinedList"/>
    <dgm:cxn modelId="{0DDAB026-3D75-3145-BA2C-8787C2569795}" srcId="{95F30B0C-8189-4C40-8FB9-FF693B9847F1}" destId="{79EE984C-FED1-3646-8DA9-4F8252214511}" srcOrd="10" destOrd="0" parTransId="{A0F01D19-9D0E-3D44-8954-44950289B54E}" sibTransId="{4CD81A23-9549-854A-B12D-A71C4CAEF70F}"/>
    <dgm:cxn modelId="{C0A75539-BEBF-C646-8D8A-36E0EFEC4F1D}" srcId="{95F30B0C-8189-4C40-8FB9-FF693B9847F1}" destId="{D04DEA29-186D-0847-885E-3ABFE53657D0}" srcOrd="8" destOrd="0" parTransId="{48F6D839-2832-574C-A8D9-584C62B5EF0F}" sibTransId="{62498D38-C9D5-C043-846B-57758DDEF337}"/>
    <dgm:cxn modelId="{982AF643-CE96-CB43-8268-164F993D94C4}" type="presOf" srcId="{BE8894FB-6E81-A24F-BF18-7A48ACE8EB0A}" destId="{41C77362-DEA7-3344-9A93-DF1D4AF59946}" srcOrd="0" destOrd="0" presId="urn:microsoft.com/office/officeart/2008/layout/LinedList"/>
    <dgm:cxn modelId="{63423D49-E489-0340-ADBC-3EB06AF4121E}" type="presOf" srcId="{D1724C96-3B1C-4B16-BD64-9B88B4F5611A}" destId="{46D30D11-EE6D-FE43-A5D8-0073E44D66DD}" srcOrd="0" destOrd="0" presId="urn:microsoft.com/office/officeart/2008/layout/LinedList"/>
    <dgm:cxn modelId="{9840464E-4561-4B9D-A0B5-4086272D1351}" srcId="{95F30B0C-8189-4C40-8FB9-FF693B9847F1}" destId="{85422179-32C3-4864-B479-EEB26738BE89}" srcOrd="5" destOrd="0" parTransId="{9A79F91D-C4FE-4FBA-BDE5-00695E52BD62}" sibTransId="{B0791BA7-D142-4947-95CC-3B729C9EFC21}"/>
    <dgm:cxn modelId="{0774AA58-031A-4904-9D89-58B144A7535E}" srcId="{95F30B0C-8189-4C40-8FB9-FF693B9847F1}" destId="{D1724C96-3B1C-4B16-BD64-9B88B4F5611A}" srcOrd="1" destOrd="0" parTransId="{EBEC1C00-6FA4-4C4E-BE0C-42E3BEC4E15B}" sibTransId="{715B119A-5654-4A05-B11D-DA41DE4397CF}"/>
    <dgm:cxn modelId="{66F4795A-5855-466D-8BA8-4C037EFDB491}" srcId="{95F30B0C-8189-4C40-8FB9-FF693B9847F1}" destId="{798DB5E3-69E6-4838-A29B-F6FCF69C2A0F}" srcOrd="6" destOrd="0" parTransId="{F90887D2-FBB4-4322-BD01-099D27F15CF6}" sibTransId="{BCFB0310-0CB8-4716-A721-7909D05C820B}"/>
    <dgm:cxn modelId="{17C0E96C-AFC6-EA4F-A534-3C9262002CA5}" srcId="{95F30B0C-8189-4C40-8FB9-FF693B9847F1}" destId="{77EEF1C7-5DFD-F04F-B5A7-E4F44E258204}" srcOrd="11" destOrd="0" parTransId="{D4F1549D-709C-6B47-A4B7-ADE25376FA7C}" sibTransId="{11914F27-38BE-9F48-951C-C993DE73122D}"/>
    <dgm:cxn modelId="{03A68176-494E-42B5-AABF-2D7FCDBDE308}" srcId="{95F30B0C-8189-4C40-8FB9-FF693B9847F1}" destId="{1BF48686-D8E3-4CF8-8E47-30441A415046}" srcOrd="0" destOrd="0" parTransId="{399219A6-A18A-4179-B8AD-412C4577FB86}" sibTransId="{EFA4CBBA-BE0B-4EE3-89A2-95164520EA0C}"/>
    <dgm:cxn modelId="{C73A0480-3517-4647-B11C-C56AFBA8B115}" type="presOf" srcId="{77EEF1C7-5DFD-F04F-B5A7-E4F44E258204}" destId="{C3798973-DA4E-294B-90E9-08F5322B1E19}" srcOrd="0" destOrd="0" presId="urn:microsoft.com/office/officeart/2008/layout/LinedList"/>
    <dgm:cxn modelId="{D3706B84-2FEE-7F49-A31C-839E25196575}" type="presOf" srcId="{F4944263-91BD-7A45-A3A4-7C23EA3CA2AF}" destId="{91820B46-9956-624B-A4F2-56953B348E49}" srcOrd="0" destOrd="0" presId="urn:microsoft.com/office/officeart/2008/layout/LinedList"/>
    <dgm:cxn modelId="{27361C85-216D-3C43-8802-5B197CC539DB}" type="presOf" srcId="{79EE984C-FED1-3646-8DA9-4F8252214511}" destId="{10842ACF-259C-204F-853B-87BAE4AE3B8B}" srcOrd="0" destOrd="0" presId="urn:microsoft.com/office/officeart/2008/layout/LinedList"/>
    <dgm:cxn modelId="{6A20369B-1195-B444-A2A6-FBC772C48564}" srcId="{95F30B0C-8189-4C40-8FB9-FF693B9847F1}" destId="{8CE479DF-75A9-8048-8179-CA2092B75F46}" srcOrd="13" destOrd="0" parTransId="{32350A52-B14E-AF42-85CC-1CC72352D21B}" sibTransId="{7854E291-330C-704F-B35C-D32CEC9C390A}"/>
    <dgm:cxn modelId="{8FB7259F-F6D3-45E3-8C29-58A848EBBDB9}" srcId="{95F30B0C-8189-4C40-8FB9-FF693B9847F1}" destId="{3C037729-5FBC-4F90-AD5E-599CCB71BE59}" srcOrd="2" destOrd="0" parTransId="{2E2B5184-A66D-4766-8334-E4F767A94403}" sibTransId="{129F53CC-F5B1-4147-B17B-70380F2831AB}"/>
    <dgm:cxn modelId="{1D1A82A1-E40F-4983-88DA-3C9C937276E8}" srcId="{95F30B0C-8189-4C40-8FB9-FF693B9847F1}" destId="{2DF9AF03-13DC-46ED-9435-56B943148ABE}" srcOrd="4" destOrd="0" parTransId="{73387B0B-CADB-4FDE-87E9-BBE2D2E46440}" sibTransId="{78F1BE00-F878-4DB2-8BBE-A65324607324}"/>
    <dgm:cxn modelId="{09783BAC-843C-5D48-AF49-42A4AD79482D}" type="presOf" srcId="{798DB5E3-69E6-4838-A29B-F6FCF69C2A0F}" destId="{3BF6A50B-954A-B84A-8570-1A071AFFAA42}" srcOrd="0" destOrd="0" presId="urn:microsoft.com/office/officeart/2008/layout/LinedList"/>
    <dgm:cxn modelId="{E6CA29B2-AC0B-7547-A8E3-2CCC4055A538}" type="presOf" srcId="{8CE479DF-75A9-8048-8179-CA2092B75F46}" destId="{08A6080A-DB24-374E-883F-09BBE7AD8C84}" srcOrd="0" destOrd="0" presId="urn:microsoft.com/office/officeart/2008/layout/LinedList"/>
    <dgm:cxn modelId="{48B6D0BE-F0E8-A645-945E-D010758A38BF}" srcId="{95F30B0C-8189-4C40-8FB9-FF693B9847F1}" destId="{F4944263-91BD-7A45-A3A4-7C23EA3CA2AF}" srcOrd="9" destOrd="0" parTransId="{47484227-DEB3-9248-B606-D68B1E524629}" sibTransId="{E1A3C1B5-E23A-E04B-85EE-D71E53903AFD}"/>
    <dgm:cxn modelId="{7E1A62C2-7A0D-B842-9824-1713289DA6D5}" type="presOf" srcId="{1BF48686-D8E3-4CF8-8E47-30441A415046}" destId="{B84081E5-E28D-A541-BE78-6843F517A380}" srcOrd="0" destOrd="0" presId="urn:microsoft.com/office/officeart/2008/layout/LinedList"/>
    <dgm:cxn modelId="{132E13C4-5065-4790-800B-9FCD029B2345}" srcId="{95F30B0C-8189-4C40-8FB9-FF693B9847F1}" destId="{A3C53EE0-E8A7-493D-8719-77F765AA7C73}" srcOrd="3" destOrd="0" parTransId="{41AA06CE-527D-4477-B1BA-42EB5710B0C4}" sibTransId="{309C1EA0-7692-44A2-9D93-11CE4E084857}"/>
    <dgm:cxn modelId="{8E8789D6-D7D5-E040-B274-E2F604789696}" type="presOf" srcId="{85422179-32C3-4864-B479-EEB26738BE89}" destId="{CFF04F62-7EA2-BA48-BAA3-B76C42D9E50F}" srcOrd="0" destOrd="0" presId="urn:microsoft.com/office/officeart/2008/layout/LinedList"/>
    <dgm:cxn modelId="{5F89DFD8-2E5B-8349-BD62-F0F139B8067D}" type="presOf" srcId="{8099C220-A243-49AB-9794-975A3887BFD6}" destId="{4327026E-DDD6-994B-A7DA-5B52697A5799}" srcOrd="0" destOrd="0" presId="urn:microsoft.com/office/officeart/2008/layout/LinedList"/>
    <dgm:cxn modelId="{A68214E1-7E0D-A74C-A78F-4074DC39C322}" srcId="{95F30B0C-8189-4C40-8FB9-FF693B9847F1}" destId="{BE8894FB-6E81-A24F-BF18-7A48ACE8EB0A}" srcOrd="12" destOrd="0" parTransId="{9668CF41-DCD2-634D-AD80-BD999B8D4362}" sibTransId="{BB135040-6A22-274D-AE60-AEC4ED187AC2}"/>
    <dgm:cxn modelId="{47742EEA-9CA4-4DC8-AC29-E11DCA71E9A6}" srcId="{95F30B0C-8189-4C40-8FB9-FF693B9847F1}" destId="{8099C220-A243-49AB-9794-975A3887BFD6}" srcOrd="7" destOrd="0" parTransId="{EF6C4BD3-3C7B-4CBA-A848-CE775A9C4C9D}" sibTransId="{E2D87E4F-C2C6-4BBE-B006-A688F9AAED20}"/>
    <dgm:cxn modelId="{413D9EEC-85DE-E545-A7D5-E819BB6FFB85}" type="presOf" srcId="{2DF9AF03-13DC-46ED-9435-56B943148ABE}" destId="{EF7D7227-D91E-934D-B8EE-DADD1D820C8E}" srcOrd="0" destOrd="0" presId="urn:microsoft.com/office/officeart/2008/layout/LinedList"/>
    <dgm:cxn modelId="{253D00F3-E08C-0C42-A145-5D2542F41BD4}" type="presOf" srcId="{A3C53EE0-E8A7-493D-8719-77F765AA7C73}" destId="{E214FC1C-6728-4A40-8BA4-F19256512547}" srcOrd="0" destOrd="0" presId="urn:microsoft.com/office/officeart/2008/layout/LinedList"/>
    <dgm:cxn modelId="{C778DFB6-D568-F045-9C23-D11B42126E8B}" type="presParOf" srcId="{FEAC553B-18AC-B64E-9779-818FB1FBB36E}" destId="{AB549114-4F36-D241-8451-5962645BC0DC}" srcOrd="0" destOrd="0" presId="urn:microsoft.com/office/officeart/2008/layout/LinedList"/>
    <dgm:cxn modelId="{A38BC51A-586B-7F45-ADF6-75DB9B1E8A03}" type="presParOf" srcId="{FEAC553B-18AC-B64E-9779-818FB1FBB36E}" destId="{0EA0CF28-7F66-6243-9F07-1AF3CF1AAA4C}" srcOrd="1" destOrd="0" presId="urn:microsoft.com/office/officeart/2008/layout/LinedList"/>
    <dgm:cxn modelId="{3A713ED6-C537-B14F-A52A-25A97844BDD9}" type="presParOf" srcId="{0EA0CF28-7F66-6243-9F07-1AF3CF1AAA4C}" destId="{B84081E5-E28D-A541-BE78-6843F517A380}" srcOrd="0" destOrd="0" presId="urn:microsoft.com/office/officeart/2008/layout/LinedList"/>
    <dgm:cxn modelId="{04214209-4B73-7B45-A8EB-74B4565D6499}" type="presParOf" srcId="{0EA0CF28-7F66-6243-9F07-1AF3CF1AAA4C}" destId="{130E6C7C-7803-8B4B-AD65-2B101D5B2F85}" srcOrd="1" destOrd="0" presId="urn:microsoft.com/office/officeart/2008/layout/LinedList"/>
    <dgm:cxn modelId="{65F77371-0E16-EA41-AA09-1384FF26A424}" type="presParOf" srcId="{FEAC553B-18AC-B64E-9779-818FB1FBB36E}" destId="{9E3AF594-BA74-B445-9279-17A7E03BCE35}" srcOrd="2" destOrd="0" presId="urn:microsoft.com/office/officeart/2008/layout/LinedList"/>
    <dgm:cxn modelId="{DE0C28EC-201B-B54B-92D8-6895B4E6EFCF}" type="presParOf" srcId="{FEAC553B-18AC-B64E-9779-818FB1FBB36E}" destId="{5B1F462C-5A91-BA4B-9011-93A8210370F1}" srcOrd="3" destOrd="0" presId="urn:microsoft.com/office/officeart/2008/layout/LinedList"/>
    <dgm:cxn modelId="{DA6D26A4-FE10-A349-AB80-C5F77AF0D5F1}" type="presParOf" srcId="{5B1F462C-5A91-BA4B-9011-93A8210370F1}" destId="{46D30D11-EE6D-FE43-A5D8-0073E44D66DD}" srcOrd="0" destOrd="0" presId="urn:microsoft.com/office/officeart/2008/layout/LinedList"/>
    <dgm:cxn modelId="{9D5697F7-97FF-BC49-A0AC-64E5C9D72E1E}" type="presParOf" srcId="{5B1F462C-5A91-BA4B-9011-93A8210370F1}" destId="{1714A78C-6A1F-9D43-AEAD-554E99BC4488}" srcOrd="1" destOrd="0" presId="urn:microsoft.com/office/officeart/2008/layout/LinedList"/>
    <dgm:cxn modelId="{2F31CEBD-F8E6-704B-A79B-D8043D107F32}" type="presParOf" srcId="{FEAC553B-18AC-B64E-9779-818FB1FBB36E}" destId="{119064FB-B262-0041-95AE-B0AF4D7C6F97}" srcOrd="4" destOrd="0" presId="urn:microsoft.com/office/officeart/2008/layout/LinedList"/>
    <dgm:cxn modelId="{36119C06-73AB-0848-8E96-4B01E1045F21}" type="presParOf" srcId="{FEAC553B-18AC-B64E-9779-818FB1FBB36E}" destId="{6A5C19F2-3431-B348-B2FC-C9D3BFE25825}" srcOrd="5" destOrd="0" presId="urn:microsoft.com/office/officeart/2008/layout/LinedList"/>
    <dgm:cxn modelId="{05EA6C9E-94D7-EF4D-A322-B76404B89A89}" type="presParOf" srcId="{6A5C19F2-3431-B348-B2FC-C9D3BFE25825}" destId="{54110A75-16FE-D14C-8FBF-081C5AF84A0E}" srcOrd="0" destOrd="0" presId="urn:microsoft.com/office/officeart/2008/layout/LinedList"/>
    <dgm:cxn modelId="{E94700C2-FCFE-6B42-90C1-66A2EF27C6D3}" type="presParOf" srcId="{6A5C19F2-3431-B348-B2FC-C9D3BFE25825}" destId="{35F834F3-4167-6C42-9432-196BD2B05342}" srcOrd="1" destOrd="0" presId="urn:microsoft.com/office/officeart/2008/layout/LinedList"/>
    <dgm:cxn modelId="{9DFDB351-8ABA-2A48-85C1-5EF08692877F}" type="presParOf" srcId="{FEAC553B-18AC-B64E-9779-818FB1FBB36E}" destId="{4238E522-1F60-DB42-9A08-69C0C98CE407}" srcOrd="6" destOrd="0" presId="urn:microsoft.com/office/officeart/2008/layout/LinedList"/>
    <dgm:cxn modelId="{F4BB6DBA-EF3C-A04B-A483-825A5D458146}" type="presParOf" srcId="{FEAC553B-18AC-B64E-9779-818FB1FBB36E}" destId="{52B7DFA5-33E4-544D-A4C7-C1E498DF321D}" srcOrd="7" destOrd="0" presId="urn:microsoft.com/office/officeart/2008/layout/LinedList"/>
    <dgm:cxn modelId="{29867A75-8BE8-CC4E-AE34-F5D8CA7C4758}" type="presParOf" srcId="{52B7DFA5-33E4-544D-A4C7-C1E498DF321D}" destId="{E214FC1C-6728-4A40-8BA4-F19256512547}" srcOrd="0" destOrd="0" presId="urn:microsoft.com/office/officeart/2008/layout/LinedList"/>
    <dgm:cxn modelId="{12743B53-A93C-0E48-9E32-D4350F1B098B}" type="presParOf" srcId="{52B7DFA5-33E4-544D-A4C7-C1E498DF321D}" destId="{1CEBD94F-B252-5D49-8B2A-AF13AA41995D}" srcOrd="1" destOrd="0" presId="urn:microsoft.com/office/officeart/2008/layout/LinedList"/>
    <dgm:cxn modelId="{A9ED960D-E0A3-CB47-8A38-7C5D6F6D2717}" type="presParOf" srcId="{FEAC553B-18AC-B64E-9779-818FB1FBB36E}" destId="{7F53CCD1-4864-7741-A785-0BF71AC872B0}" srcOrd="8" destOrd="0" presId="urn:microsoft.com/office/officeart/2008/layout/LinedList"/>
    <dgm:cxn modelId="{F5140EE0-ABD3-8E4F-BF65-71BF85EF7A71}" type="presParOf" srcId="{FEAC553B-18AC-B64E-9779-818FB1FBB36E}" destId="{F169BB6C-147D-174C-B6A4-CB8B104A6025}" srcOrd="9" destOrd="0" presId="urn:microsoft.com/office/officeart/2008/layout/LinedList"/>
    <dgm:cxn modelId="{2A96607D-FC75-6449-AF49-9A44FC1A4199}" type="presParOf" srcId="{F169BB6C-147D-174C-B6A4-CB8B104A6025}" destId="{EF7D7227-D91E-934D-B8EE-DADD1D820C8E}" srcOrd="0" destOrd="0" presId="urn:microsoft.com/office/officeart/2008/layout/LinedList"/>
    <dgm:cxn modelId="{1A6DB58E-9649-6F4F-AB65-522ECF199F08}" type="presParOf" srcId="{F169BB6C-147D-174C-B6A4-CB8B104A6025}" destId="{88DE8981-BD90-FF4A-BDE4-BFC4ECB00D6E}" srcOrd="1" destOrd="0" presId="urn:microsoft.com/office/officeart/2008/layout/LinedList"/>
    <dgm:cxn modelId="{0B4BAB6B-DCC1-8443-9EB2-9A347DF9A905}" type="presParOf" srcId="{FEAC553B-18AC-B64E-9779-818FB1FBB36E}" destId="{52238B2F-4F25-C547-8A67-5058B25A65BD}" srcOrd="10" destOrd="0" presId="urn:microsoft.com/office/officeart/2008/layout/LinedList"/>
    <dgm:cxn modelId="{DAEA4298-5377-5C49-9C87-B67B6BE3121E}" type="presParOf" srcId="{FEAC553B-18AC-B64E-9779-818FB1FBB36E}" destId="{B997090D-39E7-2840-ADC8-C81C80012738}" srcOrd="11" destOrd="0" presId="urn:microsoft.com/office/officeart/2008/layout/LinedList"/>
    <dgm:cxn modelId="{E778442D-2C23-FD43-98F2-8501E98ED0D9}" type="presParOf" srcId="{B997090D-39E7-2840-ADC8-C81C80012738}" destId="{CFF04F62-7EA2-BA48-BAA3-B76C42D9E50F}" srcOrd="0" destOrd="0" presId="urn:microsoft.com/office/officeart/2008/layout/LinedList"/>
    <dgm:cxn modelId="{EF093DA6-C0C7-BD44-B4ED-F7371A8B78B6}" type="presParOf" srcId="{B997090D-39E7-2840-ADC8-C81C80012738}" destId="{95485625-5C7A-DF46-A7E4-A7D950F01264}" srcOrd="1" destOrd="0" presId="urn:microsoft.com/office/officeart/2008/layout/LinedList"/>
    <dgm:cxn modelId="{31CC7477-DCF4-E140-A90F-AC18E595A257}" type="presParOf" srcId="{FEAC553B-18AC-B64E-9779-818FB1FBB36E}" destId="{2DC1DD8D-09DF-DC4A-AD76-D5F71FD08072}" srcOrd="12" destOrd="0" presId="urn:microsoft.com/office/officeart/2008/layout/LinedList"/>
    <dgm:cxn modelId="{28D40A19-773D-164F-AFF4-2F9C384286E4}" type="presParOf" srcId="{FEAC553B-18AC-B64E-9779-818FB1FBB36E}" destId="{1C60CA61-6BFA-6546-AFCB-CDCBF3DD02FF}" srcOrd="13" destOrd="0" presId="urn:microsoft.com/office/officeart/2008/layout/LinedList"/>
    <dgm:cxn modelId="{83690FAE-8ADD-914B-A345-E09E13D30BCE}" type="presParOf" srcId="{1C60CA61-6BFA-6546-AFCB-CDCBF3DD02FF}" destId="{3BF6A50B-954A-B84A-8570-1A071AFFAA42}" srcOrd="0" destOrd="0" presId="urn:microsoft.com/office/officeart/2008/layout/LinedList"/>
    <dgm:cxn modelId="{75E9BFAA-E44D-1341-B34F-7906E25A60CA}" type="presParOf" srcId="{1C60CA61-6BFA-6546-AFCB-CDCBF3DD02FF}" destId="{3D83075C-E36D-EB4C-8469-DAA074D67057}" srcOrd="1" destOrd="0" presId="urn:microsoft.com/office/officeart/2008/layout/LinedList"/>
    <dgm:cxn modelId="{3121C042-1D6D-844F-9217-59B78F8D02D9}" type="presParOf" srcId="{FEAC553B-18AC-B64E-9779-818FB1FBB36E}" destId="{1E96B2AD-0797-8F44-BD4F-263FF9322A29}" srcOrd="14" destOrd="0" presId="urn:microsoft.com/office/officeart/2008/layout/LinedList"/>
    <dgm:cxn modelId="{2051C86F-A641-C94F-B749-41BF3D4DD951}" type="presParOf" srcId="{FEAC553B-18AC-B64E-9779-818FB1FBB36E}" destId="{B95C7CC4-51D9-0E44-AC03-83F69FCD8EC9}" srcOrd="15" destOrd="0" presId="urn:microsoft.com/office/officeart/2008/layout/LinedList"/>
    <dgm:cxn modelId="{7FD69356-06A5-AF4C-9126-667328EEC542}" type="presParOf" srcId="{B95C7CC4-51D9-0E44-AC03-83F69FCD8EC9}" destId="{4327026E-DDD6-994B-A7DA-5B52697A5799}" srcOrd="0" destOrd="0" presId="urn:microsoft.com/office/officeart/2008/layout/LinedList"/>
    <dgm:cxn modelId="{21D5DA07-928C-484A-AC22-62A0D0C0B3E0}" type="presParOf" srcId="{B95C7CC4-51D9-0E44-AC03-83F69FCD8EC9}" destId="{4F4059FB-9FC0-C24E-A01F-DA14805827CD}" srcOrd="1" destOrd="0" presId="urn:microsoft.com/office/officeart/2008/layout/LinedList"/>
    <dgm:cxn modelId="{86CFEFDC-DE61-D94C-82BE-BA3996EA2B76}" type="presParOf" srcId="{FEAC553B-18AC-B64E-9779-818FB1FBB36E}" destId="{A5666253-C4FF-FC4D-8DA2-68637ECDC5DC}" srcOrd="16" destOrd="0" presId="urn:microsoft.com/office/officeart/2008/layout/LinedList"/>
    <dgm:cxn modelId="{66173F60-5CA4-0F44-9958-A9C36F4AAD8A}" type="presParOf" srcId="{FEAC553B-18AC-B64E-9779-818FB1FBB36E}" destId="{096EC387-A8A0-DC49-8D4C-EF538D72A7F5}" srcOrd="17" destOrd="0" presId="urn:microsoft.com/office/officeart/2008/layout/LinedList"/>
    <dgm:cxn modelId="{CB669A76-5F9B-224B-8566-5706E1510F90}" type="presParOf" srcId="{096EC387-A8A0-DC49-8D4C-EF538D72A7F5}" destId="{FEAF4106-5FBD-6B44-8121-440CC52000F4}" srcOrd="0" destOrd="0" presId="urn:microsoft.com/office/officeart/2008/layout/LinedList"/>
    <dgm:cxn modelId="{231C28E0-71F1-AC4C-AB63-7FA2A38C43C7}" type="presParOf" srcId="{096EC387-A8A0-DC49-8D4C-EF538D72A7F5}" destId="{30946354-D702-C843-BD3E-F0C8460165AB}" srcOrd="1" destOrd="0" presId="urn:microsoft.com/office/officeart/2008/layout/LinedList"/>
    <dgm:cxn modelId="{8E188B4C-815E-F445-810A-36477E9540E8}" type="presParOf" srcId="{FEAC553B-18AC-B64E-9779-818FB1FBB36E}" destId="{DEDED4E9-E7BE-884F-9CF8-D08709F77A2D}" srcOrd="18" destOrd="0" presId="urn:microsoft.com/office/officeart/2008/layout/LinedList"/>
    <dgm:cxn modelId="{D266E34E-CE09-A441-BA7C-3B8763DA87BD}" type="presParOf" srcId="{FEAC553B-18AC-B64E-9779-818FB1FBB36E}" destId="{9B42F4FC-81E3-C247-B2BB-44CB05CA50FE}" srcOrd="19" destOrd="0" presId="urn:microsoft.com/office/officeart/2008/layout/LinedList"/>
    <dgm:cxn modelId="{7D331936-E830-5644-9F77-278E6D3BA02C}" type="presParOf" srcId="{9B42F4FC-81E3-C247-B2BB-44CB05CA50FE}" destId="{91820B46-9956-624B-A4F2-56953B348E49}" srcOrd="0" destOrd="0" presId="urn:microsoft.com/office/officeart/2008/layout/LinedList"/>
    <dgm:cxn modelId="{2C20D39A-9816-A645-965F-58382D7A8655}" type="presParOf" srcId="{9B42F4FC-81E3-C247-B2BB-44CB05CA50FE}" destId="{19552A73-E14B-A840-B919-00B52E8DA9F3}" srcOrd="1" destOrd="0" presId="urn:microsoft.com/office/officeart/2008/layout/LinedList"/>
    <dgm:cxn modelId="{6A6E47B3-9F98-8049-BDBE-3CBF86E843A7}" type="presParOf" srcId="{FEAC553B-18AC-B64E-9779-818FB1FBB36E}" destId="{E55F4B88-292A-D34D-BF39-3594EFFD7E5C}" srcOrd="20" destOrd="0" presId="urn:microsoft.com/office/officeart/2008/layout/LinedList"/>
    <dgm:cxn modelId="{C5C731F6-6911-1245-9AE9-F4DEC0E77DBC}" type="presParOf" srcId="{FEAC553B-18AC-B64E-9779-818FB1FBB36E}" destId="{3F9FB823-95EF-A942-9503-D1E5A2F26853}" srcOrd="21" destOrd="0" presId="urn:microsoft.com/office/officeart/2008/layout/LinedList"/>
    <dgm:cxn modelId="{F8C7B2F0-2E7D-BC43-90F4-B9D00ECC68AD}" type="presParOf" srcId="{3F9FB823-95EF-A942-9503-D1E5A2F26853}" destId="{10842ACF-259C-204F-853B-87BAE4AE3B8B}" srcOrd="0" destOrd="0" presId="urn:microsoft.com/office/officeart/2008/layout/LinedList"/>
    <dgm:cxn modelId="{63593F19-DE86-2F4E-8EC1-B0487C79CD0D}" type="presParOf" srcId="{3F9FB823-95EF-A942-9503-D1E5A2F26853}" destId="{B0413DAB-764B-BC46-A0E6-A47D71CEFD61}" srcOrd="1" destOrd="0" presId="urn:microsoft.com/office/officeart/2008/layout/LinedList"/>
    <dgm:cxn modelId="{1532994B-6E7C-D149-9B64-A73D49059DEF}" type="presParOf" srcId="{FEAC553B-18AC-B64E-9779-818FB1FBB36E}" destId="{4D6FACD4-F835-D642-B1E2-0EA2E8327567}" srcOrd="22" destOrd="0" presId="urn:microsoft.com/office/officeart/2008/layout/LinedList"/>
    <dgm:cxn modelId="{CCD5ABA0-EF1E-7043-AB1B-914CD605CC22}" type="presParOf" srcId="{FEAC553B-18AC-B64E-9779-818FB1FBB36E}" destId="{9B1316D3-D25E-CC40-A118-B0ED0D2EFE5A}" srcOrd="23" destOrd="0" presId="urn:microsoft.com/office/officeart/2008/layout/LinedList"/>
    <dgm:cxn modelId="{BCBE12CC-3706-C94D-BA0D-B35F0F2F7C91}" type="presParOf" srcId="{9B1316D3-D25E-CC40-A118-B0ED0D2EFE5A}" destId="{C3798973-DA4E-294B-90E9-08F5322B1E19}" srcOrd="0" destOrd="0" presId="urn:microsoft.com/office/officeart/2008/layout/LinedList"/>
    <dgm:cxn modelId="{93386CB0-AF42-2046-9DDA-AA7FB4500AAE}" type="presParOf" srcId="{9B1316D3-D25E-CC40-A118-B0ED0D2EFE5A}" destId="{B893596A-FF58-7845-A44D-954B644B3E3F}" srcOrd="1" destOrd="0" presId="urn:microsoft.com/office/officeart/2008/layout/LinedList"/>
    <dgm:cxn modelId="{0E713679-8E24-A44B-9BB4-AEF0DDAC16D4}" type="presParOf" srcId="{FEAC553B-18AC-B64E-9779-818FB1FBB36E}" destId="{B2FBB71B-40CE-9E4F-A7A6-5C57C3B5B8F5}" srcOrd="24" destOrd="0" presId="urn:microsoft.com/office/officeart/2008/layout/LinedList"/>
    <dgm:cxn modelId="{00EE3199-1E0A-9043-82BB-5F15E24FF3A5}" type="presParOf" srcId="{FEAC553B-18AC-B64E-9779-818FB1FBB36E}" destId="{48F7A8AE-BC47-CC47-9F08-1B1D3E8392D6}" srcOrd="25" destOrd="0" presId="urn:microsoft.com/office/officeart/2008/layout/LinedList"/>
    <dgm:cxn modelId="{322028F1-9B60-1B47-8583-DC8499DF1B79}" type="presParOf" srcId="{48F7A8AE-BC47-CC47-9F08-1B1D3E8392D6}" destId="{41C77362-DEA7-3344-9A93-DF1D4AF59946}" srcOrd="0" destOrd="0" presId="urn:microsoft.com/office/officeart/2008/layout/LinedList"/>
    <dgm:cxn modelId="{4D58186E-3518-534B-8B69-EA20AF8609CD}" type="presParOf" srcId="{48F7A8AE-BC47-CC47-9F08-1B1D3E8392D6}" destId="{01DCBFC8-1FDE-C649-BC16-20664A7A4BB0}" srcOrd="1" destOrd="0" presId="urn:microsoft.com/office/officeart/2008/layout/LinedList"/>
    <dgm:cxn modelId="{23FE9696-5F09-F743-82D3-850551CFA507}" type="presParOf" srcId="{FEAC553B-18AC-B64E-9779-818FB1FBB36E}" destId="{0F80E8FE-C1DC-D94E-8E42-F2C126AAA07E}" srcOrd="26" destOrd="0" presId="urn:microsoft.com/office/officeart/2008/layout/LinedList"/>
    <dgm:cxn modelId="{5E923E99-AF9C-C049-8F80-3C4B62A76542}" type="presParOf" srcId="{FEAC553B-18AC-B64E-9779-818FB1FBB36E}" destId="{3CED06B5-96A5-C347-BDE5-74DCC1A95A96}" srcOrd="27" destOrd="0" presId="urn:microsoft.com/office/officeart/2008/layout/LinedList"/>
    <dgm:cxn modelId="{C81CC8B2-664D-E94D-9C15-EA87C162844D}" type="presParOf" srcId="{3CED06B5-96A5-C347-BDE5-74DCC1A95A96}" destId="{08A6080A-DB24-374E-883F-09BBE7AD8C84}" srcOrd="0" destOrd="0" presId="urn:microsoft.com/office/officeart/2008/layout/LinedList"/>
    <dgm:cxn modelId="{AE799B0F-5DD5-264A-94D9-C8AC27518E31}" type="presParOf" srcId="{3CED06B5-96A5-C347-BDE5-74DCC1A95A96}" destId="{EE730F12-48DE-9C42-AE40-AA897C22410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558AC13-9226-4FF9-9DCF-CA3B902DF7E3}" type="doc">
      <dgm:prSet loTypeId="urn:microsoft.com/office/officeart/2005/8/layout/hList1" loCatId="list" qsTypeId="urn:microsoft.com/office/officeart/2005/8/quickstyle/simple4" qsCatId="simple" csTypeId="urn:microsoft.com/office/officeart/2005/8/colors/accent1_2" csCatId="accent1"/>
      <dgm:spPr/>
      <dgm:t>
        <a:bodyPr/>
        <a:lstStyle/>
        <a:p>
          <a:endParaRPr lang="en-US"/>
        </a:p>
      </dgm:t>
    </dgm:pt>
    <dgm:pt modelId="{A599622C-0350-47A5-8AA7-EAAA36D035D2}">
      <dgm:prSet/>
      <dgm:spPr/>
      <dgm:t>
        <a:bodyPr/>
        <a:lstStyle/>
        <a:p>
          <a:r>
            <a:rPr lang="en-US" b="1"/>
            <a:t>Findings</a:t>
          </a:r>
          <a:endParaRPr lang="en-US"/>
        </a:p>
      </dgm:t>
    </dgm:pt>
    <dgm:pt modelId="{B75D424E-AD05-4062-99A8-9403186664FC}" type="parTrans" cxnId="{4F91BBB2-0028-420E-8FBB-AD75A4294B6F}">
      <dgm:prSet/>
      <dgm:spPr/>
      <dgm:t>
        <a:bodyPr/>
        <a:lstStyle/>
        <a:p>
          <a:endParaRPr lang="en-US"/>
        </a:p>
      </dgm:t>
    </dgm:pt>
    <dgm:pt modelId="{090EBEFC-FC65-4604-B55C-6E4E16715F51}" type="sibTrans" cxnId="{4F91BBB2-0028-420E-8FBB-AD75A4294B6F}">
      <dgm:prSet/>
      <dgm:spPr/>
      <dgm:t>
        <a:bodyPr/>
        <a:lstStyle/>
        <a:p>
          <a:endParaRPr lang="en-US"/>
        </a:p>
      </dgm:t>
    </dgm:pt>
    <dgm:pt modelId="{060992B1-93B4-47F0-9A4E-550F4A60EEC3}">
      <dgm:prSet/>
      <dgm:spPr/>
      <dgm:t>
        <a:bodyPr/>
        <a:lstStyle/>
        <a:p>
          <a:r>
            <a:rPr lang="en-US"/>
            <a:t>Ongoing community engagement is key to success</a:t>
          </a:r>
        </a:p>
      </dgm:t>
    </dgm:pt>
    <dgm:pt modelId="{7A1250BA-3D5C-43E8-B65B-542A08CDAEC4}" type="parTrans" cxnId="{2605B439-27F4-446D-A75D-BB05AABEBBB2}">
      <dgm:prSet/>
      <dgm:spPr/>
      <dgm:t>
        <a:bodyPr/>
        <a:lstStyle/>
        <a:p>
          <a:endParaRPr lang="en-US"/>
        </a:p>
      </dgm:t>
    </dgm:pt>
    <dgm:pt modelId="{F5AD3CE1-BB05-4831-AC06-756F2D0EFAB2}" type="sibTrans" cxnId="{2605B439-27F4-446D-A75D-BB05AABEBBB2}">
      <dgm:prSet/>
      <dgm:spPr/>
      <dgm:t>
        <a:bodyPr/>
        <a:lstStyle/>
        <a:p>
          <a:endParaRPr lang="en-US"/>
        </a:p>
      </dgm:t>
    </dgm:pt>
    <dgm:pt modelId="{215DA5CD-D3BC-4950-9899-BEA18D79664C}">
      <dgm:prSet/>
      <dgm:spPr/>
      <dgm:t>
        <a:bodyPr/>
        <a:lstStyle/>
        <a:p>
          <a:r>
            <a:rPr lang="en-US"/>
            <a:t>Platform needs to interactive, embedded in community, respect form and function, enable discoverability, citation and preservation, recognize contributors</a:t>
          </a:r>
        </a:p>
      </dgm:t>
    </dgm:pt>
    <dgm:pt modelId="{5407F1A0-D78F-4667-9A29-6940F23311CE}" type="parTrans" cxnId="{05433B96-5FBD-4AAC-A9C2-4FB002D58725}">
      <dgm:prSet/>
      <dgm:spPr/>
      <dgm:t>
        <a:bodyPr/>
        <a:lstStyle/>
        <a:p>
          <a:endParaRPr lang="en-US"/>
        </a:p>
      </dgm:t>
    </dgm:pt>
    <dgm:pt modelId="{7AC86432-FFC2-48FD-934D-4175DE51F6E3}" type="sibTrans" cxnId="{05433B96-5FBD-4AAC-A9C2-4FB002D58725}">
      <dgm:prSet/>
      <dgm:spPr/>
      <dgm:t>
        <a:bodyPr/>
        <a:lstStyle/>
        <a:p>
          <a:endParaRPr lang="en-US"/>
        </a:p>
      </dgm:t>
    </dgm:pt>
    <dgm:pt modelId="{39DD56C5-90D5-475E-9F50-B073D8574019}">
      <dgm:prSet/>
      <dgm:spPr/>
      <dgm:t>
        <a:bodyPr/>
        <a:lstStyle/>
        <a:p>
          <a:r>
            <a:rPr lang="en-US"/>
            <a:t>Open standards must underpin this work</a:t>
          </a:r>
        </a:p>
      </dgm:t>
    </dgm:pt>
    <dgm:pt modelId="{6F1CAC1E-42F1-40F9-98AC-076B173BE17E}" type="parTrans" cxnId="{6E84813A-E4AD-4202-80DE-91EFBFA2679B}">
      <dgm:prSet/>
      <dgm:spPr/>
      <dgm:t>
        <a:bodyPr/>
        <a:lstStyle/>
        <a:p>
          <a:endParaRPr lang="en-US"/>
        </a:p>
      </dgm:t>
    </dgm:pt>
    <dgm:pt modelId="{56CBE6B8-A53A-449D-A05E-CCB995547E87}" type="sibTrans" cxnId="{6E84813A-E4AD-4202-80DE-91EFBFA2679B}">
      <dgm:prSet/>
      <dgm:spPr/>
      <dgm:t>
        <a:bodyPr/>
        <a:lstStyle/>
        <a:p>
          <a:endParaRPr lang="en-US"/>
        </a:p>
      </dgm:t>
    </dgm:pt>
    <dgm:pt modelId="{DCBB4425-28E8-4F41-981F-3FC55049B1E2}">
      <dgm:prSet/>
      <dgm:spPr/>
      <dgm:t>
        <a:bodyPr/>
        <a:lstStyle/>
        <a:p>
          <a:r>
            <a:rPr lang="en-US"/>
            <a:t>Challenges include sustainability, expertise, preservation</a:t>
          </a:r>
        </a:p>
      </dgm:t>
    </dgm:pt>
    <dgm:pt modelId="{DD073DF4-C230-4F76-A6BA-BC3D03AC6970}" type="parTrans" cxnId="{4C3E750C-94A7-4560-8AB2-97CED5764159}">
      <dgm:prSet/>
      <dgm:spPr/>
      <dgm:t>
        <a:bodyPr/>
        <a:lstStyle/>
        <a:p>
          <a:endParaRPr lang="en-US"/>
        </a:p>
      </dgm:t>
    </dgm:pt>
    <dgm:pt modelId="{D29C8420-A583-4C4D-9294-306C4EE6343B}" type="sibTrans" cxnId="{4C3E750C-94A7-4560-8AB2-97CED5764159}">
      <dgm:prSet/>
      <dgm:spPr/>
      <dgm:t>
        <a:bodyPr/>
        <a:lstStyle/>
        <a:p>
          <a:endParaRPr lang="en-US"/>
        </a:p>
      </dgm:t>
    </dgm:pt>
    <dgm:pt modelId="{8B77AC32-F10A-4590-B508-EDF8F1AE6D10}">
      <dgm:prSet/>
      <dgm:spPr/>
      <dgm:t>
        <a:bodyPr/>
        <a:lstStyle/>
        <a:p>
          <a:r>
            <a:rPr lang="en-US" b="1"/>
            <a:t>Recommendations</a:t>
          </a:r>
          <a:endParaRPr lang="en-US"/>
        </a:p>
      </dgm:t>
    </dgm:pt>
    <dgm:pt modelId="{50036C5C-135B-4943-B1F4-00DF576912F7}" type="parTrans" cxnId="{F947CCC5-1415-44EC-A2C3-5A056141AF1F}">
      <dgm:prSet/>
      <dgm:spPr/>
      <dgm:t>
        <a:bodyPr/>
        <a:lstStyle/>
        <a:p>
          <a:endParaRPr lang="en-US"/>
        </a:p>
      </dgm:t>
    </dgm:pt>
    <dgm:pt modelId="{D98AC2F2-131E-49A8-AE0A-595B19AA251D}" type="sibTrans" cxnId="{F947CCC5-1415-44EC-A2C3-5A056141AF1F}">
      <dgm:prSet/>
      <dgm:spPr/>
      <dgm:t>
        <a:bodyPr/>
        <a:lstStyle/>
        <a:p>
          <a:endParaRPr lang="en-US"/>
        </a:p>
      </dgm:t>
    </dgm:pt>
    <dgm:pt modelId="{32AEC100-A514-441D-BCB9-DEF645E5F91B}">
      <dgm:prSet/>
      <dgm:spPr/>
      <dgm:t>
        <a:bodyPr/>
        <a:lstStyle/>
        <a:p>
          <a:r>
            <a:rPr lang="en-US"/>
            <a:t>Co-design with community</a:t>
          </a:r>
        </a:p>
      </dgm:t>
    </dgm:pt>
    <dgm:pt modelId="{2ACC8E18-AE06-4D63-A652-71D25A98C06F}" type="parTrans" cxnId="{28C49597-148B-44EE-9BDC-C0D3B50B753E}">
      <dgm:prSet/>
      <dgm:spPr/>
      <dgm:t>
        <a:bodyPr/>
        <a:lstStyle/>
        <a:p>
          <a:endParaRPr lang="en-US"/>
        </a:p>
      </dgm:t>
    </dgm:pt>
    <dgm:pt modelId="{3C4CAA6E-9AC7-467F-B815-F37842E51C37}" type="sibTrans" cxnId="{28C49597-148B-44EE-9BDC-C0D3B50B753E}">
      <dgm:prSet/>
      <dgm:spPr/>
      <dgm:t>
        <a:bodyPr/>
        <a:lstStyle/>
        <a:p>
          <a:endParaRPr lang="en-US"/>
        </a:p>
      </dgm:t>
    </dgm:pt>
    <dgm:pt modelId="{31EEF3C5-B470-4962-93D0-CA9F0DE9CD4F}">
      <dgm:prSet/>
      <dgm:spPr/>
      <dgm:t>
        <a:bodyPr/>
        <a:lstStyle/>
        <a:p>
          <a:r>
            <a:rPr lang="en-US"/>
            <a:t>Embed PR in open standards</a:t>
          </a:r>
        </a:p>
      </dgm:t>
    </dgm:pt>
    <dgm:pt modelId="{5CBEF09E-CBD3-40AF-AEC2-1691742797AE}" type="parTrans" cxnId="{C1188743-062A-4B08-AA9A-405CC86F6943}">
      <dgm:prSet/>
      <dgm:spPr/>
      <dgm:t>
        <a:bodyPr/>
        <a:lstStyle/>
        <a:p>
          <a:endParaRPr lang="en-US"/>
        </a:p>
      </dgm:t>
    </dgm:pt>
    <dgm:pt modelId="{62859A77-442C-4111-81C6-E2235C6EC577}" type="sibTrans" cxnId="{C1188743-062A-4B08-AA9A-405CC86F6943}">
      <dgm:prSet/>
      <dgm:spPr/>
      <dgm:t>
        <a:bodyPr/>
        <a:lstStyle/>
        <a:p>
          <a:endParaRPr lang="en-US"/>
        </a:p>
      </dgm:t>
    </dgm:pt>
    <dgm:pt modelId="{0495C362-B864-4291-B572-AE57E861A768}">
      <dgm:prSet/>
      <dgm:spPr/>
      <dgm:t>
        <a:bodyPr/>
        <a:lstStyle/>
        <a:p>
          <a:r>
            <a:rPr lang="en-US"/>
            <a:t>More than retrospective archive</a:t>
          </a:r>
        </a:p>
      </dgm:t>
    </dgm:pt>
    <dgm:pt modelId="{2FE76195-2BB0-40F9-B309-8ACF3BE68206}" type="parTrans" cxnId="{C0F6F114-D404-42F7-8111-C2B08E780065}">
      <dgm:prSet/>
      <dgm:spPr/>
      <dgm:t>
        <a:bodyPr/>
        <a:lstStyle/>
        <a:p>
          <a:endParaRPr lang="en-US"/>
        </a:p>
      </dgm:t>
    </dgm:pt>
    <dgm:pt modelId="{3E48C003-6DB1-4706-8D89-95EBD0DE20C1}" type="sibTrans" cxnId="{C0F6F114-D404-42F7-8111-C2B08E780065}">
      <dgm:prSet/>
      <dgm:spPr/>
      <dgm:t>
        <a:bodyPr/>
        <a:lstStyle/>
        <a:p>
          <a:endParaRPr lang="en-US"/>
        </a:p>
      </dgm:t>
    </dgm:pt>
    <dgm:pt modelId="{0EA2D4F5-FD06-4FE0-A129-A2BC867E1723}">
      <dgm:prSet/>
      <dgm:spPr/>
      <dgm:t>
        <a:bodyPr/>
        <a:lstStyle/>
        <a:p>
          <a:r>
            <a:rPr lang="en-US"/>
            <a:t>Training programme</a:t>
          </a:r>
        </a:p>
      </dgm:t>
    </dgm:pt>
    <dgm:pt modelId="{5E73AA56-FFD7-488A-8E79-41FCFDF6AA55}" type="parTrans" cxnId="{6DC76ACF-ACB1-4555-8C82-97E4F2FDC799}">
      <dgm:prSet/>
      <dgm:spPr/>
      <dgm:t>
        <a:bodyPr/>
        <a:lstStyle/>
        <a:p>
          <a:endParaRPr lang="en-US"/>
        </a:p>
      </dgm:t>
    </dgm:pt>
    <dgm:pt modelId="{0B655789-821C-4EC0-88DE-5833F540516B}" type="sibTrans" cxnId="{6DC76ACF-ACB1-4555-8C82-97E4F2FDC799}">
      <dgm:prSet/>
      <dgm:spPr/>
      <dgm:t>
        <a:bodyPr/>
        <a:lstStyle/>
        <a:p>
          <a:endParaRPr lang="en-US"/>
        </a:p>
      </dgm:t>
    </dgm:pt>
    <dgm:pt modelId="{E0A37606-1185-4FC2-A9E5-4D7752AB8AAF}">
      <dgm:prSet/>
      <dgm:spPr/>
      <dgm:t>
        <a:bodyPr/>
        <a:lstStyle/>
        <a:p>
          <a:r>
            <a:rPr lang="en-US"/>
            <a:t>Investment in capacity, people and infrastructure</a:t>
          </a:r>
        </a:p>
      </dgm:t>
    </dgm:pt>
    <dgm:pt modelId="{3D4818D3-26B5-4FDB-BAD3-69981A7D684C}" type="parTrans" cxnId="{F4969D1C-7771-488C-B428-EA9DE9AD5565}">
      <dgm:prSet/>
      <dgm:spPr/>
      <dgm:t>
        <a:bodyPr/>
        <a:lstStyle/>
        <a:p>
          <a:endParaRPr lang="en-US"/>
        </a:p>
      </dgm:t>
    </dgm:pt>
    <dgm:pt modelId="{5334CB22-6E64-400D-8314-8F7E8E76BDE3}" type="sibTrans" cxnId="{F4969D1C-7771-488C-B428-EA9DE9AD5565}">
      <dgm:prSet/>
      <dgm:spPr/>
      <dgm:t>
        <a:bodyPr/>
        <a:lstStyle/>
        <a:p>
          <a:endParaRPr lang="en-US"/>
        </a:p>
      </dgm:t>
    </dgm:pt>
    <dgm:pt modelId="{686B6988-6977-7D43-9813-6005D72D312A}" type="pres">
      <dgm:prSet presAssocID="{D558AC13-9226-4FF9-9DCF-CA3B902DF7E3}" presName="Name0" presStyleCnt="0">
        <dgm:presLayoutVars>
          <dgm:dir/>
          <dgm:animLvl val="lvl"/>
          <dgm:resizeHandles val="exact"/>
        </dgm:presLayoutVars>
      </dgm:prSet>
      <dgm:spPr/>
    </dgm:pt>
    <dgm:pt modelId="{7097CD46-3BC5-D24D-B27C-AD889CFED1FA}" type="pres">
      <dgm:prSet presAssocID="{A599622C-0350-47A5-8AA7-EAAA36D035D2}" presName="composite" presStyleCnt="0"/>
      <dgm:spPr/>
    </dgm:pt>
    <dgm:pt modelId="{E636937B-5579-2342-8A21-BC3E6789CABF}" type="pres">
      <dgm:prSet presAssocID="{A599622C-0350-47A5-8AA7-EAAA36D035D2}" presName="parTx" presStyleLbl="alignNode1" presStyleIdx="0" presStyleCnt="2">
        <dgm:presLayoutVars>
          <dgm:chMax val="0"/>
          <dgm:chPref val="0"/>
          <dgm:bulletEnabled val="1"/>
        </dgm:presLayoutVars>
      </dgm:prSet>
      <dgm:spPr/>
    </dgm:pt>
    <dgm:pt modelId="{7DA9E1B2-1BCA-9E4F-813E-341595BE3A4B}" type="pres">
      <dgm:prSet presAssocID="{A599622C-0350-47A5-8AA7-EAAA36D035D2}" presName="desTx" presStyleLbl="alignAccFollowNode1" presStyleIdx="0" presStyleCnt="2">
        <dgm:presLayoutVars>
          <dgm:bulletEnabled val="1"/>
        </dgm:presLayoutVars>
      </dgm:prSet>
      <dgm:spPr/>
    </dgm:pt>
    <dgm:pt modelId="{AF6CF19A-C172-7A49-ABEF-4B47F6969FBA}" type="pres">
      <dgm:prSet presAssocID="{090EBEFC-FC65-4604-B55C-6E4E16715F51}" presName="space" presStyleCnt="0"/>
      <dgm:spPr/>
    </dgm:pt>
    <dgm:pt modelId="{70D91F46-B068-F54A-8CF2-D230CE805750}" type="pres">
      <dgm:prSet presAssocID="{8B77AC32-F10A-4590-B508-EDF8F1AE6D10}" presName="composite" presStyleCnt="0"/>
      <dgm:spPr/>
    </dgm:pt>
    <dgm:pt modelId="{FE44227D-D1ED-E241-BE37-3AD8272D4FB9}" type="pres">
      <dgm:prSet presAssocID="{8B77AC32-F10A-4590-B508-EDF8F1AE6D10}" presName="parTx" presStyleLbl="alignNode1" presStyleIdx="1" presStyleCnt="2">
        <dgm:presLayoutVars>
          <dgm:chMax val="0"/>
          <dgm:chPref val="0"/>
          <dgm:bulletEnabled val="1"/>
        </dgm:presLayoutVars>
      </dgm:prSet>
      <dgm:spPr/>
    </dgm:pt>
    <dgm:pt modelId="{03027F2C-BF3F-9841-B275-47A2375C84E2}" type="pres">
      <dgm:prSet presAssocID="{8B77AC32-F10A-4590-B508-EDF8F1AE6D10}" presName="desTx" presStyleLbl="alignAccFollowNode1" presStyleIdx="1" presStyleCnt="2">
        <dgm:presLayoutVars>
          <dgm:bulletEnabled val="1"/>
        </dgm:presLayoutVars>
      </dgm:prSet>
      <dgm:spPr/>
    </dgm:pt>
  </dgm:ptLst>
  <dgm:cxnLst>
    <dgm:cxn modelId="{4C3E750C-94A7-4560-8AB2-97CED5764159}" srcId="{A599622C-0350-47A5-8AA7-EAAA36D035D2}" destId="{DCBB4425-28E8-4F41-981F-3FC55049B1E2}" srcOrd="3" destOrd="0" parTransId="{DD073DF4-C230-4F76-A6BA-BC3D03AC6970}" sibTransId="{D29C8420-A583-4C4D-9294-306C4EE6343B}"/>
    <dgm:cxn modelId="{C0F6F114-D404-42F7-8111-C2B08E780065}" srcId="{8B77AC32-F10A-4590-B508-EDF8F1AE6D10}" destId="{0495C362-B864-4291-B572-AE57E861A768}" srcOrd="2" destOrd="0" parTransId="{2FE76195-2BB0-40F9-B309-8ACF3BE68206}" sibTransId="{3E48C003-6DB1-4706-8D89-95EBD0DE20C1}"/>
    <dgm:cxn modelId="{B2C0AC16-3695-3244-AF34-65C6FCB3BCFB}" type="presOf" srcId="{31EEF3C5-B470-4962-93D0-CA9F0DE9CD4F}" destId="{03027F2C-BF3F-9841-B275-47A2375C84E2}" srcOrd="0" destOrd="1" presId="urn:microsoft.com/office/officeart/2005/8/layout/hList1"/>
    <dgm:cxn modelId="{F4969D1C-7771-488C-B428-EA9DE9AD5565}" srcId="{8B77AC32-F10A-4590-B508-EDF8F1AE6D10}" destId="{E0A37606-1185-4FC2-A9E5-4D7752AB8AAF}" srcOrd="4" destOrd="0" parTransId="{3D4818D3-26B5-4FDB-BAD3-69981A7D684C}" sibTransId="{5334CB22-6E64-400D-8314-8F7E8E76BDE3}"/>
    <dgm:cxn modelId="{2605B439-27F4-446D-A75D-BB05AABEBBB2}" srcId="{A599622C-0350-47A5-8AA7-EAAA36D035D2}" destId="{060992B1-93B4-47F0-9A4E-550F4A60EEC3}" srcOrd="0" destOrd="0" parTransId="{7A1250BA-3D5C-43E8-B65B-542A08CDAEC4}" sibTransId="{F5AD3CE1-BB05-4831-AC06-756F2D0EFAB2}"/>
    <dgm:cxn modelId="{6E84813A-E4AD-4202-80DE-91EFBFA2679B}" srcId="{A599622C-0350-47A5-8AA7-EAAA36D035D2}" destId="{39DD56C5-90D5-475E-9F50-B073D8574019}" srcOrd="2" destOrd="0" parTransId="{6F1CAC1E-42F1-40F9-98AC-076B173BE17E}" sibTransId="{56CBE6B8-A53A-449D-A05E-CCB995547E87}"/>
    <dgm:cxn modelId="{C1188743-062A-4B08-AA9A-405CC86F6943}" srcId="{8B77AC32-F10A-4590-B508-EDF8F1AE6D10}" destId="{31EEF3C5-B470-4962-93D0-CA9F0DE9CD4F}" srcOrd="1" destOrd="0" parTransId="{5CBEF09E-CBD3-40AF-AEC2-1691742797AE}" sibTransId="{62859A77-442C-4111-81C6-E2235C6EC577}"/>
    <dgm:cxn modelId="{81E46245-5125-D941-A08B-5AC584BDDE34}" type="presOf" srcId="{8B77AC32-F10A-4590-B508-EDF8F1AE6D10}" destId="{FE44227D-D1ED-E241-BE37-3AD8272D4FB9}" srcOrd="0" destOrd="0" presId="urn:microsoft.com/office/officeart/2005/8/layout/hList1"/>
    <dgm:cxn modelId="{1285B34F-1398-1940-9049-38C3AA82E55D}" type="presOf" srcId="{0EA2D4F5-FD06-4FE0-A129-A2BC867E1723}" destId="{03027F2C-BF3F-9841-B275-47A2375C84E2}" srcOrd="0" destOrd="3" presId="urn:microsoft.com/office/officeart/2005/8/layout/hList1"/>
    <dgm:cxn modelId="{9B21C459-FFE0-314E-BE4D-A687E8DDC741}" type="presOf" srcId="{060992B1-93B4-47F0-9A4E-550F4A60EEC3}" destId="{7DA9E1B2-1BCA-9E4F-813E-341595BE3A4B}" srcOrd="0" destOrd="0" presId="urn:microsoft.com/office/officeart/2005/8/layout/hList1"/>
    <dgm:cxn modelId="{6979E363-AC45-B14D-B921-35500575C809}" type="presOf" srcId="{D558AC13-9226-4FF9-9DCF-CA3B902DF7E3}" destId="{686B6988-6977-7D43-9813-6005D72D312A}" srcOrd="0" destOrd="0" presId="urn:microsoft.com/office/officeart/2005/8/layout/hList1"/>
    <dgm:cxn modelId="{3975096F-9447-D14B-A817-69A624EA77C2}" type="presOf" srcId="{A599622C-0350-47A5-8AA7-EAAA36D035D2}" destId="{E636937B-5579-2342-8A21-BC3E6789CABF}" srcOrd="0" destOrd="0" presId="urn:microsoft.com/office/officeart/2005/8/layout/hList1"/>
    <dgm:cxn modelId="{E71A0376-4EAA-F34F-BB6C-3BE070DEFD53}" type="presOf" srcId="{DCBB4425-28E8-4F41-981F-3FC55049B1E2}" destId="{7DA9E1B2-1BCA-9E4F-813E-341595BE3A4B}" srcOrd="0" destOrd="3" presId="urn:microsoft.com/office/officeart/2005/8/layout/hList1"/>
    <dgm:cxn modelId="{9A2F898B-40EF-3A4C-89AF-42AF1D563591}" type="presOf" srcId="{0495C362-B864-4291-B572-AE57E861A768}" destId="{03027F2C-BF3F-9841-B275-47A2375C84E2}" srcOrd="0" destOrd="2" presId="urn:microsoft.com/office/officeart/2005/8/layout/hList1"/>
    <dgm:cxn modelId="{05433B96-5FBD-4AAC-A9C2-4FB002D58725}" srcId="{A599622C-0350-47A5-8AA7-EAAA36D035D2}" destId="{215DA5CD-D3BC-4950-9899-BEA18D79664C}" srcOrd="1" destOrd="0" parTransId="{5407F1A0-D78F-4667-9A29-6940F23311CE}" sibTransId="{7AC86432-FFC2-48FD-934D-4175DE51F6E3}"/>
    <dgm:cxn modelId="{28C49597-148B-44EE-9BDC-C0D3B50B753E}" srcId="{8B77AC32-F10A-4590-B508-EDF8F1AE6D10}" destId="{32AEC100-A514-441D-BCB9-DEF645E5F91B}" srcOrd="0" destOrd="0" parTransId="{2ACC8E18-AE06-4D63-A652-71D25A98C06F}" sibTransId="{3C4CAA6E-9AC7-467F-B815-F37842E51C37}"/>
    <dgm:cxn modelId="{D21AE69A-1FFF-FC4A-9F11-19579215403E}" type="presOf" srcId="{39DD56C5-90D5-475E-9F50-B073D8574019}" destId="{7DA9E1B2-1BCA-9E4F-813E-341595BE3A4B}" srcOrd="0" destOrd="2" presId="urn:microsoft.com/office/officeart/2005/8/layout/hList1"/>
    <dgm:cxn modelId="{1229059C-E5AF-FA4D-BF91-0705B0FD5B4F}" type="presOf" srcId="{215DA5CD-D3BC-4950-9899-BEA18D79664C}" destId="{7DA9E1B2-1BCA-9E4F-813E-341595BE3A4B}" srcOrd="0" destOrd="1" presId="urn:microsoft.com/office/officeart/2005/8/layout/hList1"/>
    <dgm:cxn modelId="{1C2DCB9E-0D44-EB4D-AE70-CEAEDB84E573}" type="presOf" srcId="{32AEC100-A514-441D-BCB9-DEF645E5F91B}" destId="{03027F2C-BF3F-9841-B275-47A2375C84E2}" srcOrd="0" destOrd="0" presId="urn:microsoft.com/office/officeart/2005/8/layout/hList1"/>
    <dgm:cxn modelId="{9EFD71A8-9E06-B442-B188-CC8957300519}" type="presOf" srcId="{E0A37606-1185-4FC2-A9E5-4D7752AB8AAF}" destId="{03027F2C-BF3F-9841-B275-47A2375C84E2}" srcOrd="0" destOrd="4" presId="urn:microsoft.com/office/officeart/2005/8/layout/hList1"/>
    <dgm:cxn modelId="{4F91BBB2-0028-420E-8FBB-AD75A4294B6F}" srcId="{D558AC13-9226-4FF9-9DCF-CA3B902DF7E3}" destId="{A599622C-0350-47A5-8AA7-EAAA36D035D2}" srcOrd="0" destOrd="0" parTransId="{B75D424E-AD05-4062-99A8-9403186664FC}" sibTransId="{090EBEFC-FC65-4604-B55C-6E4E16715F51}"/>
    <dgm:cxn modelId="{F947CCC5-1415-44EC-A2C3-5A056141AF1F}" srcId="{D558AC13-9226-4FF9-9DCF-CA3B902DF7E3}" destId="{8B77AC32-F10A-4590-B508-EDF8F1AE6D10}" srcOrd="1" destOrd="0" parTransId="{50036C5C-135B-4943-B1F4-00DF576912F7}" sibTransId="{D98AC2F2-131E-49A8-AE0A-595B19AA251D}"/>
    <dgm:cxn modelId="{6DC76ACF-ACB1-4555-8C82-97E4F2FDC799}" srcId="{8B77AC32-F10A-4590-B508-EDF8F1AE6D10}" destId="{0EA2D4F5-FD06-4FE0-A129-A2BC867E1723}" srcOrd="3" destOrd="0" parTransId="{5E73AA56-FFD7-488A-8E79-41FCFDF6AA55}" sibTransId="{0B655789-821C-4EC0-88DE-5833F540516B}"/>
    <dgm:cxn modelId="{43668F9B-368C-244E-A0E9-BE7F157DA70E}" type="presParOf" srcId="{686B6988-6977-7D43-9813-6005D72D312A}" destId="{7097CD46-3BC5-D24D-B27C-AD889CFED1FA}" srcOrd="0" destOrd="0" presId="urn:microsoft.com/office/officeart/2005/8/layout/hList1"/>
    <dgm:cxn modelId="{1D4EEB76-568F-8944-8AE7-24AD1F43F019}" type="presParOf" srcId="{7097CD46-3BC5-D24D-B27C-AD889CFED1FA}" destId="{E636937B-5579-2342-8A21-BC3E6789CABF}" srcOrd="0" destOrd="0" presId="urn:microsoft.com/office/officeart/2005/8/layout/hList1"/>
    <dgm:cxn modelId="{44D0C665-49A9-FE41-B02D-9BBF20AF9C93}" type="presParOf" srcId="{7097CD46-3BC5-D24D-B27C-AD889CFED1FA}" destId="{7DA9E1B2-1BCA-9E4F-813E-341595BE3A4B}" srcOrd="1" destOrd="0" presId="urn:microsoft.com/office/officeart/2005/8/layout/hList1"/>
    <dgm:cxn modelId="{BCDBE87F-2718-6645-AB57-97A1C4157EA3}" type="presParOf" srcId="{686B6988-6977-7D43-9813-6005D72D312A}" destId="{AF6CF19A-C172-7A49-ABEF-4B47F6969FBA}" srcOrd="1" destOrd="0" presId="urn:microsoft.com/office/officeart/2005/8/layout/hList1"/>
    <dgm:cxn modelId="{8317A41C-583B-D249-A224-598079A21F54}" type="presParOf" srcId="{686B6988-6977-7D43-9813-6005D72D312A}" destId="{70D91F46-B068-F54A-8CF2-D230CE805750}" srcOrd="2" destOrd="0" presId="urn:microsoft.com/office/officeart/2005/8/layout/hList1"/>
    <dgm:cxn modelId="{89EC0C76-26FF-F04D-AA12-55379EC29A0F}" type="presParOf" srcId="{70D91F46-B068-F54A-8CF2-D230CE805750}" destId="{FE44227D-D1ED-E241-BE37-3AD8272D4FB9}" srcOrd="0" destOrd="0" presId="urn:microsoft.com/office/officeart/2005/8/layout/hList1"/>
    <dgm:cxn modelId="{B896B6E2-242A-5047-B371-7E27BBB4170F}" type="presParOf" srcId="{70D91F46-B068-F54A-8CF2-D230CE805750}" destId="{03027F2C-BF3F-9841-B275-47A2375C84E2}"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3D145F2-6C21-455A-A083-0196FBAD260F}" type="doc">
      <dgm:prSet loTypeId="urn:microsoft.com/office/officeart/2008/layout/LinedList" loCatId="list" qsTypeId="urn:microsoft.com/office/officeart/2005/8/quickstyle/simple4" qsCatId="simple" csTypeId="urn:microsoft.com/office/officeart/2005/8/colors/accent1_2" csCatId="accent1"/>
      <dgm:spPr/>
      <dgm:t>
        <a:bodyPr/>
        <a:lstStyle/>
        <a:p>
          <a:endParaRPr lang="en-US"/>
        </a:p>
      </dgm:t>
    </dgm:pt>
    <dgm:pt modelId="{82CFC22E-4C86-4C45-9960-AD8F01327D6A}">
      <dgm:prSet/>
      <dgm:spPr/>
      <dgm:t>
        <a:bodyPr/>
        <a:lstStyle/>
        <a:p>
          <a:r>
            <a:rPr lang="en-GB"/>
            <a:t>Often (not always) non-text </a:t>
          </a:r>
          <a:endParaRPr lang="en-US"/>
        </a:p>
      </dgm:t>
    </dgm:pt>
    <dgm:pt modelId="{2B09CA50-BA22-4190-9168-091C5F95739D}" type="parTrans" cxnId="{D4EB416C-BE30-47A4-9C4D-98BF581A5F34}">
      <dgm:prSet/>
      <dgm:spPr/>
      <dgm:t>
        <a:bodyPr/>
        <a:lstStyle/>
        <a:p>
          <a:endParaRPr lang="en-US"/>
        </a:p>
      </dgm:t>
    </dgm:pt>
    <dgm:pt modelId="{6F6FC5EA-6C79-459D-92E1-6231A68D0EAC}" type="sibTrans" cxnId="{D4EB416C-BE30-47A4-9C4D-98BF581A5F34}">
      <dgm:prSet/>
      <dgm:spPr/>
      <dgm:t>
        <a:bodyPr/>
        <a:lstStyle/>
        <a:p>
          <a:endParaRPr lang="en-US"/>
        </a:p>
      </dgm:t>
    </dgm:pt>
    <dgm:pt modelId="{650539DE-8108-4A0A-BE76-8094CFEFD774}">
      <dgm:prSet/>
      <dgm:spPr/>
      <dgm:t>
        <a:bodyPr/>
        <a:lstStyle/>
        <a:p>
          <a:r>
            <a:rPr lang="en-GB"/>
            <a:t>Attempts to represent performance or other live event (remediation)</a:t>
          </a:r>
          <a:endParaRPr lang="en-US"/>
        </a:p>
      </dgm:t>
    </dgm:pt>
    <dgm:pt modelId="{B9F60F04-5474-473B-BB1B-0094BE23E203}" type="parTrans" cxnId="{CC0BA01A-C4D7-47CD-8462-88C9DDB9FDA7}">
      <dgm:prSet/>
      <dgm:spPr/>
      <dgm:t>
        <a:bodyPr/>
        <a:lstStyle/>
        <a:p>
          <a:endParaRPr lang="en-US"/>
        </a:p>
      </dgm:t>
    </dgm:pt>
    <dgm:pt modelId="{DE0A750F-7108-452A-BDCD-9CBDFE4B5487}" type="sibTrans" cxnId="{CC0BA01A-C4D7-47CD-8462-88C9DDB9FDA7}">
      <dgm:prSet/>
      <dgm:spPr/>
      <dgm:t>
        <a:bodyPr/>
        <a:lstStyle/>
        <a:p>
          <a:endParaRPr lang="en-US"/>
        </a:p>
      </dgm:t>
    </dgm:pt>
    <dgm:pt modelId="{4D5FFE8B-97AE-4BEE-901D-3B0A4136939F}">
      <dgm:prSet/>
      <dgm:spPr/>
      <dgm:t>
        <a:bodyPr/>
        <a:lstStyle/>
        <a:p>
          <a:r>
            <a:rPr lang="en-US"/>
            <a:t>The research element is embodied in the work or needs evidencing by a narrative</a:t>
          </a:r>
        </a:p>
      </dgm:t>
    </dgm:pt>
    <dgm:pt modelId="{4E134632-390E-49E6-BA4E-5920C54F2A0D}" type="parTrans" cxnId="{D5C6953F-9681-4B91-B1FC-011FAE538D05}">
      <dgm:prSet/>
      <dgm:spPr/>
      <dgm:t>
        <a:bodyPr/>
        <a:lstStyle/>
        <a:p>
          <a:endParaRPr lang="en-US"/>
        </a:p>
      </dgm:t>
    </dgm:pt>
    <dgm:pt modelId="{ECCE3286-E266-4E8F-9B2D-59D41EEDEB41}" type="sibTrans" cxnId="{D5C6953F-9681-4B91-B1FC-011FAE538D05}">
      <dgm:prSet/>
      <dgm:spPr/>
      <dgm:t>
        <a:bodyPr/>
        <a:lstStyle/>
        <a:p>
          <a:endParaRPr lang="en-US"/>
        </a:p>
      </dgm:t>
    </dgm:pt>
    <dgm:pt modelId="{3909142F-68C9-4BAB-9CBC-B442BD412821}">
      <dgm:prSet/>
      <dgm:spPr/>
      <dgm:t>
        <a:bodyPr/>
        <a:lstStyle/>
        <a:p>
          <a:r>
            <a:rPr lang="en-US"/>
            <a:t>Process as significant as product</a:t>
          </a:r>
        </a:p>
      </dgm:t>
    </dgm:pt>
    <dgm:pt modelId="{8B7C1C45-1DCD-4A6B-9928-992E9FF9AB12}" type="parTrans" cxnId="{B7F857E4-65AF-4A09-990B-261036DCB3E0}">
      <dgm:prSet/>
      <dgm:spPr/>
      <dgm:t>
        <a:bodyPr/>
        <a:lstStyle/>
        <a:p>
          <a:endParaRPr lang="en-US"/>
        </a:p>
      </dgm:t>
    </dgm:pt>
    <dgm:pt modelId="{1C8D1C32-ACA5-4BFC-9F9C-A30399BB8B45}" type="sibTrans" cxnId="{B7F857E4-65AF-4A09-990B-261036DCB3E0}">
      <dgm:prSet/>
      <dgm:spPr/>
      <dgm:t>
        <a:bodyPr/>
        <a:lstStyle/>
        <a:p>
          <a:endParaRPr lang="en-US"/>
        </a:p>
      </dgm:t>
    </dgm:pt>
    <dgm:pt modelId="{671E1FD1-6066-4D38-AE1A-99369D997153}">
      <dgm:prSet/>
      <dgm:spPr/>
      <dgm:t>
        <a:bodyPr/>
        <a:lstStyle/>
        <a:p>
          <a:r>
            <a:rPr lang="en-US"/>
            <a:t>Time-based</a:t>
          </a:r>
        </a:p>
      </dgm:t>
    </dgm:pt>
    <dgm:pt modelId="{5D51CF03-69EA-4A94-8EF6-8414283A803C}" type="parTrans" cxnId="{25944BBF-2745-4954-8A7B-11625E73CC3B}">
      <dgm:prSet/>
      <dgm:spPr/>
      <dgm:t>
        <a:bodyPr/>
        <a:lstStyle/>
        <a:p>
          <a:endParaRPr lang="en-US"/>
        </a:p>
      </dgm:t>
    </dgm:pt>
    <dgm:pt modelId="{C86383B6-D72C-46C4-8D4C-41E225F5DD8D}" type="sibTrans" cxnId="{25944BBF-2745-4954-8A7B-11625E73CC3B}">
      <dgm:prSet/>
      <dgm:spPr/>
      <dgm:t>
        <a:bodyPr/>
        <a:lstStyle/>
        <a:p>
          <a:endParaRPr lang="en-US"/>
        </a:p>
      </dgm:t>
    </dgm:pt>
    <dgm:pt modelId="{4EB2CB9A-BD03-4013-B20B-C8E89188AA56}">
      <dgm:prSet/>
      <dgm:spPr/>
      <dgm:t>
        <a:bodyPr/>
        <a:lstStyle/>
        <a:p>
          <a:r>
            <a:rPr lang="en-US"/>
            <a:t>Often involves a range of contributors that deserve acknowledgement and recognition</a:t>
          </a:r>
        </a:p>
      </dgm:t>
    </dgm:pt>
    <dgm:pt modelId="{C85074B6-3EA6-4307-A642-4098A206904C}" type="parTrans" cxnId="{63C0628B-24E4-4EF9-AB2A-071F504C1E23}">
      <dgm:prSet/>
      <dgm:spPr/>
      <dgm:t>
        <a:bodyPr/>
        <a:lstStyle/>
        <a:p>
          <a:endParaRPr lang="en-US"/>
        </a:p>
      </dgm:t>
    </dgm:pt>
    <dgm:pt modelId="{8D0F1AF9-EB78-460A-94F2-11C4A6425B2D}" type="sibTrans" cxnId="{63C0628B-24E4-4EF9-AB2A-071F504C1E23}">
      <dgm:prSet/>
      <dgm:spPr/>
      <dgm:t>
        <a:bodyPr/>
        <a:lstStyle/>
        <a:p>
          <a:endParaRPr lang="en-US"/>
        </a:p>
      </dgm:t>
    </dgm:pt>
    <dgm:pt modelId="{9516D0D4-9F4F-FE42-83CC-FAF1DBA64688}" type="pres">
      <dgm:prSet presAssocID="{C3D145F2-6C21-455A-A083-0196FBAD260F}" presName="vert0" presStyleCnt="0">
        <dgm:presLayoutVars>
          <dgm:dir/>
          <dgm:animOne val="branch"/>
          <dgm:animLvl val="lvl"/>
        </dgm:presLayoutVars>
      </dgm:prSet>
      <dgm:spPr/>
    </dgm:pt>
    <dgm:pt modelId="{AD7101FF-EA5E-644E-97B4-75DD6B400130}" type="pres">
      <dgm:prSet presAssocID="{82CFC22E-4C86-4C45-9960-AD8F01327D6A}" presName="thickLine" presStyleLbl="alignNode1" presStyleIdx="0" presStyleCnt="6"/>
      <dgm:spPr/>
    </dgm:pt>
    <dgm:pt modelId="{FEB0DDC3-5D5E-8C4F-9370-B8A5A223ADB5}" type="pres">
      <dgm:prSet presAssocID="{82CFC22E-4C86-4C45-9960-AD8F01327D6A}" presName="horz1" presStyleCnt="0"/>
      <dgm:spPr/>
    </dgm:pt>
    <dgm:pt modelId="{A2059858-1BA5-0940-A887-3C72536B1419}" type="pres">
      <dgm:prSet presAssocID="{82CFC22E-4C86-4C45-9960-AD8F01327D6A}" presName="tx1" presStyleLbl="revTx" presStyleIdx="0" presStyleCnt="6"/>
      <dgm:spPr/>
    </dgm:pt>
    <dgm:pt modelId="{69EBB87D-6A72-B54D-B248-4B0B1AE15874}" type="pres">
      <dgm:prSet presAssocID="{82CFC22E-4C86-4C45-9960-AD8F01327D6A}" presName="vert1" presStyleCnt="0"/>
      <dgm:spPr/>
    </dgm:pt>
    <dgm:pt modelId="{7C771505-E71B-8945-AD4F-6445005AC9FE}" type="pres">
      <dgm:prSet presAssocID="{650539DE-8108-4A0A-BE76-8094CFEFD774}" presName="thickLine" presStyleLbl="alignNode1" presStyleIdx="1" presStyleCnt="6"/>
      <dgm:spPr/>
    </dgm:pt>
    <dgm:pt modelId="{0AFA578A-3CB2-CD43-94FA-2118FBC61869}" type="pres">
      <dgm:prSet presAssocID="{650539DE-8108-4A0A-BE76-8094CFEFD774}" presName="horz1" presStyleCnt="0"/>
      <dgm:spPr/>
    </dgm:pt>
    <dgm:pt modelId="{ADC0E9DA-F5EE-0948-88C0-206188F1F01D}" type="pres">
      <dgm:prSet presAssocID="{650539DE-8108-4A0A-BE76-8094CFEFD774}" presName="tx1" presStyleLbl="revTx" presStyleIdx="1" presStyleCnt="6"/>
      <dgm:spPr/>
    </dgm:pt>
    <dgm:pt modelId="{E175A172-E150-8045-87A1-7410D29CC101}" type="pres">
      <dgm:prSet presAssocID="{650539DE-8108-4A0A-BE76-8094CFEFD774}" presName="vert1" presStyleCnt="0"/>
      <dgm:spPr/>
    </dgm:pt>
    <dgm:pt modelId="{B1846550-4E6C-944D-AD8D-CEEB57F4CED7}" type="pres">
      <dgm:prSet presAssocID="{4D5FFE8B-97AE-4BEE-901D-3B0A4136939F}" presName="thickLine" presStyleLbl="alignNode1" presStyleIdx="2" presStyleCnt="6"/>
      <dgm:spPr/>
    </dgm:pt>
    <dgm:pt modelId="{BAC21EFA-1F7A-0B42-9693-D275D314B64B}" type="pres">
      <dgm:prSet presAssocID="{4D5FFE8B-97AE-4BEE-901D-3B0A4136939F}" presName="horz1" presStyleCnt="0"/>
      <dgm:spPr/>
    </dgm:pt>
    <dgm:pt modelId="{BDB403C2-0F42-9649-AA40-76DF4A560F79}" type="pres">
      <dgm:prSet presAssocID="{4D5FFE8B-97AE-4BEE-901D-3B0A4136939F}" presName="tx1" presStyleLbl="revTx" presStyleIdx="2" presStyleCnt="6"/>
      <dgm:spPr/>
    </dgm:pt>
    <dgm:pt modelId="{0B920B67-BCFB-4640-A6C1-B382D5A7B647}" type="pres">
      <dgm:prSet presAssocID="{4D5FFE8B-97AE-4BEE-901D-3B0A4136939F}" presName="vert1" presStyleCnt="0"/>
      <dgm:spPr/>
    </dgm:pt>
    <dgm:pt modelId="{363EE6AF-683B-9942-B2DC-68ACF3F57A0A}" type="pres">
      <dgm:prSet presAssocID="{3909142F-68C9-4BAB-9CBC-B442BD412821}" presName="thickLine" presStyleLbl="alignNode1" presStyleIdx="3" presStyleCnt="6"/>
      <dgm:spPr/>
    </dgm:pt>
    <dgm:pt modelId="{6C2D0257-50A0-E543-BC49-102CAA511026}" type="pres">
      <dgm:prSet presAssocID="{3909142F-68C9-4BAB-9CBC-B442BD412821}" presName="horz1" presStyleCnt="0"/>
      <dgm:spPr/>
    </dgm:pt>
    <dgm:pt modelId="{0F159B41-6EAE-AE4C-9F10-72C788A23121}" type="pres">
      <dgm:prSet presAssocID="{3909142F-68C9-4BAB-9CBC-B442BD412821}" presName="tx1" presStyleLbl="revTx" presStyleIdx="3" presStyleCnt="6"/>
      <dgm:spPr/>
    </dgm:pt>
    <dgm:pt modelId="{6B4332E9-E6B8-1E4D-B486-82F0CD5360AB}" type="pres">
      <dgm:prSet presAssocID="{3909142F-68C9-4BAB-9CBC-B442BD412821}" presName="vert1" presStyleCnt="0"/>
      <dgm:spPr/>
    </dgm:pt>
    <dgm:pt modelId="{A9AD3DCE-887A-FC49-96EA-8BA6E3B7C6E3}" type="pres">
      <dgm:prSet presAssocID="{671E1FD1-6066-4D38-AE1A-99369D997153}" presName="thickLine" presStyleLbl="alignNode1" presStyleIdx="4" presStyleCnt="6"/>
      <dgm:spPr/>
    </dgm:pt>
    <dgm:pt modelId="{D77C07EA-0489-FD45-A3A1-90123993CBE7}" type="pres">
      <dgm:prSet presAssocID="{671E1FD1-6066-4D38-AE1A-99369D997153}" presName="horz1" presStyleCnt="0"/>
      <dgm:spPr/>
    </dgm:pt>
    <dgm:pt modelId="{02476990-3D78-FF4B-A5F6-03EB50F497A4}" type="pres">
      <dgm:prSet presAssocID="{671E1FD1-6066-4D38-AE1A-99369D997153}" presName="tx1" presStyleLbl="revTx" presStyleIdx="4" presStyleCnt="6"/>
      <dgm:spPr/>
    </dgm:pt>
    <dgm:pt modelId="{4170954E-3FF9-144F-A584-E124C19043AE}" type="pres">
      <dgm:prSet presAssocID="{671E1FD1-6066-4D38-AE1A-99369D997153}" presName="vert1" presStyleCnt="0"/>
      <dgm:spPr/>
    </dgm:pt>
    <dgm:pt modelId="{623B40C6-C0DB-074F-B852-A2744B246FCC}" type="pres">
      <dgm:prSet presAssocID="{4EB2CB9A-BD03-4013-B20B-C8E89188AA56}" presName="thickLine" presStyleLbl="alignNode1" presStyleIdx="5" presStyleCnt="6"/>
      <dgm:spPr/>
    </dgm:pt>
    <dgm:pt modelId="{E7C99895-6EED-AF41-B5E8-245019CE86FD}" type="pres">
      <dgm:prSet presAssocID="{4EB2CB9A-BD03-4013-B20B-C8E89188AA56}" presName="horz1" presStyleCnt="0"/>
      <dgm:spPr/>
    </dgm:pt>
    <dgm:pt modelId="{083B4724-FE1C-334D-AD03-E5A194917F1B}" type="pres">
      <dgm:prSet presAssocID="{4EB2CB9A-BD03-4013-B20B-C8E89188AA56}" presName="tx1" presStyleLbl="revTx" presStyleIdx="5" presStyleCnt="6"/>
      <dgm:spPr/>
    </dgm:pt>
    <dgm:pt modelId="{B93C64C7-8564-C544-9F3E-945BC50CD335}" type="pres">
      <dgm:prSet presAssocID="{4EB2CB9A-BD03-4013-B20B-C8E89188AA56}" presName="vert1" presStyleCnt="0"/>
      <dgm:spPr/>
    </dgm:pt>
  </dgm:ptLst>
  <dgm:cxnLst>
    <dgm:cxn modelId="{C1D5E10C-1653-4C4A-92E3-6BEEF7DCCAE7}" type="presOf" srcId="{C3D145F2-6C21-455A-A083-0196FBAD260F}" destId="{9516D0D4-9F4F-FE42-83CC-FAF1DBA64688}" srcOrd="0" destOrd="0" presId="urn:microsoft.com/office/officeart/2008/layout/LinedList"/>
    <dgm:cxn modelId="{CC0BA01A-C4D7-47CD-8462-88C9DDB9FDA7}" srcId="{C3D145F2-6C21-455A-A083-0196FBAD260F}" destId="{650539DE-8108-4A0A-BE76-8094CFEFD774}" srcOrd="1" destOrd="0" parTransId="{B9F60F04-5474-473B-BB1B-0094BE23E203}" sibTransId="{DE0A750F-7108-452A-BDCD-9CBDFE4B5487}"/>
    <dgm:cxn modelId="{CC1DD622-16EB-7A43-8A26-25FF532EDFE7}" type="presOf" srcId="{4EB2CB9A-BD03-4013-B20B-C8E89188AA56}" destId="{083B4724-FE1C-334D-AD03-E5A194917F1B}" srcOrd="0" destOrd="0" presId="urn:microsoft.com/office/officeart/2008/layout/LinedList"/>
    <dgm:cxn modelId="{D5C6953F-9681-4B91-B1FC-011FAE538D05}" srcId="{C3D145F2-6C21-455A-A083-0196FBAD260F}" destId="{4D5FFE8B-97AE-4BEE-901D-3B0A4136939F}" srcOrd="2" destOrd="0" parTransId="{4E134632-390E-49E6-BA4E-5920C54F2A0D}" sibTransId="{ECCE3286-E266-4E8F-9B2D-59D41EEDEB41}"/>
    <dgm:cxn modelId="{3AA11B4B-8EBF-A14B-A7F9-24793172B4A0}" type="presOf" srcId="{3909142F-68C9-4BAB-9CBC-B442BD412821}" destId="{0F159B41-6EAE-AE4C-9F10-72C788A23121}" srcOrd="0" destOrd="0" presId="urn:microsoft.com/office/officeart/2008/layout/LinedList"/>
    <dgm:cxn modelId="{6FD6395B-00FD-C54A-BE0A-580328B0B7C5}" type="presOf" srcId="{82CFC22E-4C86-4C45-9960-AD8F01327D6A}" destId="{A2059858-1BA5-0940-A887-3C72536B1419}" srcOrd="0" destOrd="0" presId="urn:microsoft.com/office/officeart/2008/layout/LinedList"/>
    <dgm:cxn modelId="{D4EB416C-BE30-47A4-9C4D-98BF581A5F34}" srcId="{C3D145F2-6C21-455A-A083-0196FBAD260F}" destId="{82CFC22E-4C86-4C45-9960-AD8F01327D6A}" srcOrd="0" destOrd="0" parTransId="{2B09CA50-BA22-4190-9168-091C5F95739D}" sibTransId="{6F6FC5EA-6C79-459D-92E1-6231A68D0EAC}"/>
    <dgm:cxn modelId="{63C0628B-24E4-4EF9-AB2A-071F504C1E23}" srcId="{C3D145F2-6C21-455A-A083-0196FBAD260F}" destId="{4EB2CB9A-BD03-4013-B20B-C8E89188AA56}" srcOrd="5" destOrd="0" parTransId="{C85074B6-3EA6-4307-A642-4098A206904C}" sibTransId="{8D0F1AF9-EB78-460A-94F2-11C4A6425B2D}"/>
    <dgm:cxn modelId="{25944BBF-2745-4954-8A7B-11625E73CC3B}" srcId="{C3D145F2-6C21-455A-A083-0196FBAD260F}" destId="{671E1FD1-6066-4D38-AE1A-99369D997153}" srcOrd="4" destOrd="0" parTransId="{5D51CF03-69EA-4A94-8EF6-8414283A803C}" sibTransId="{C86383B6-D72C-46C4-8D4C-41E225F5DD8D}"/>
    <dgm:cxn modelId="{291E62C3-D86D-B24B-B4CA-7BE7F3636476}" type="presOf" srcId="{650539DE-8108-4A0A-BE76-8094CFEFD774}" destId="{ADC0E9DA-F5EE-0948-88C0-206188F1F01D}" srcOrd="0" destOrd="0" presId="urn:microsoft.com/office/officeart/2008/layout/LinedList"/>
    <dgm:cxn modelId="{F3401BCF-C379-9A4F-B543-ECEC3DBA2B95}" type="presOf" srcId="{671E1FD1-6066-4D38-AE1A-99369D997153}" destId="{02476990-3D78-FF4B-A5F6-03EB50F497A4}" srcOrd="0" destOrd="0" presId="urn:microsoft.com/office/officeart/2008/layout/LinedList"/>
    <dgm:cxn modelId="{B7F857E4-65AF-4A09-990B-261036DCB3E0}" srcId="{C3D145F2-6C21-455A-A083-0196FBAD260F}" destId="{3909142F-68C9-4BAB-9CBC-B442BD412821}" srcOrd="3" destOrd="0" parTransId="{8B7C1C45-1DCD-4A6B-9928-992E9FF9AB12}" sibTransId="{1C8D1C32-ACA5-4BFC-9F9C-A30399BB8B45}"/>
    <dgm:cxn modelId="{ED89C8EB-CAC9-C948-9B80-0DF77DE9B108}" type="presOf" srcId="{4D5FFE8B-97AE-4BEE-901D-3B0A4136939F}" destId="{BDB403C2-0F42-9649-AA40-76DF4A560F79}" srcOrd="0" destOrd="0" presId="urn:microsoft.com/office/officeart/2008/layout/LinedList"/>
    <dgm:cxn modelId="{EEBBD51D-F8AD-A248-9FB4-626DA1567BC7}" type="presParOf" srcId="{9516D0D4-9F4F-FE42-83CC-FAF1DBA64688}" destId="{AD7101FF-EA5E-644E-97B4-75DD6B400130}" srcOrd="0" destOrd="0" presId="urn:microsoft.com/office/officeart/2008/layout/LinedList"/>
    <dgm:cxn modelId="{6590C302-9D7D-1546-B883-9E49AE30DCC8}" type="presParOf" srcId="{9516D0D4-9F4F-FE42-83CC-FAF1DBA64688}" destId="{FEB0DDC3-5D5E-8C4F-9370-B8A5A223ADB5}" srcOrd="1" destOrd="0" presId="urn:microsoft.com/office/officeart/2008/layout/LinedList"/>
    <dgm:cxn modelId="{EFE355FE-9DCD-5146-A0A6-5A5CC0CCAA97}" type="presParOf" srcId="{FEB0DDC3-5D5E-8C4F-9370-B8A5A223ADB5}" destId="{A2059858-1BA5-0940-A887-3C72536B1419}" srcOrd="0" destOrd="0" presId="urn:microsoft.com/office/officeart/2008/layout/LinedList"/>
    <dgm:cxn modelId="{E12131A7-6D2B-4943-8C87-1C6690858081}" type="presParOf" srcId="{FEB0DDC3-5D5E-8C4F-9370-B8A5A223ADB5}" destId="{69EBB87D-6A72-B54D-B248-4B0B1AE15874}" srcOrd="1" destOrd="0" presId="urn:microsoft.com/office/officeart/2008/layout/LinedList"/>
    <dgm:cxn modelId="{F13A0781-8157-0D49-8902-9A935323F71A}" type="presParOf" srcId="{9516D0D4-9F4F-FE42-83CC-FAF1DBA64688}" destId="{7C771505-E71B-8945-AD4F-6445005AC9FE}" srcOrd="2" destOrd="0" presId="urn:microsoft.com/office/officeart/2008/layout/LinedList"/>
    <dgm:cxn modelId="{4D4CFFC1-9216-144B-BE8C-8280195238FA}" type="presParOf" srcId="{9516D0D4-9F4F-FE42-83CC-FAF1DBA64688}" destId="{0AFA578A-3CB2-CD43-94FA-2118FBC61869}" srcOrd="3" destOrd="0" presId="urn:microsoft.com/office/officeart/2008/layout/LinedList"/>
    <dgm:cxn modelId="{B16C87E8-2C20-5448-930D-0003A322F547}" type="presParOf" srcId="{0AFA578A-3CB2-CD43-94FA-2118FBC61869}" destId="{ADC0E9DA-F5EE-0948-88C0-206188F1F01D}" srcOrd="0" destOrd="0" presId="urn:microsoft.com/office/officeart/2008/layout/LinedList"/>
    <dgm:cxn modelId="{9A104989-C9B3-8F46-BCB1-E4FF76310ECE}" type="presParOf" srcId="{0AFA578A-3CB2-CD43-94FA-2118FBC61869}" destId="{E175A172-E150-8045-87A1-7410D29CC101}" srcOrd="1" destOrd="0" presId="urn:microsoft.com/office/officeart/2008/layout/LinedList"/>
    <dgm:cxn modelId="{FA5B7A6D-2817-BF4A-BDAA-B57B11FB9347}" type="presParOf" srcId="{9516D0D4-9F4F-FE42-83CC-FAF1DBA64688}" destId="{B1846550-4E6C-944D-AD8D-CEEB57F4CED7}" srcOrd="4" destOrd="0" presId="urn:microsoft.com/office/officeart/2008/layout/LinedList"/>
    <dgm:cxn modelId="{B849AA5A-D4AC-0E49-864D-B840F396A43F}" type="presParOf" srcId="{9516D0D4-9F4F-FE42-83CC-FAF1DBA64688}" destId="{BAC21EFA-1F7A-0B42-9693-D275D314B64B}" srcOrd="5" destOrd="0" presId="urn:microsoft.com/office/officeart/2008/layout/LinedList"/>
    <dgm:cxn modelId="{3E4BEE6A-E4AD-4749-B829-8601760245DB}" type="presParOf" srcId="{BAC21EFA-1F7A-0B42-9693-D275D314B64B}" destId="{BDB403C2-0F42-9649-AA40-76DF4A560F79}" srcOrd="0" destOrd="0" presId="urn:microsoft.com/office/officeart/2008/layout/LinedList"/>
    <dgm:cxn modelId="{1B0BA898-5403-2449-931B-8AF7A59DAB8B}" type="presParOf" srcId="{BAC21EFA-1F7A-0B42-9693-D275D314B64B}" destId="{0B920B67-BCFB-4640-A6C1-B382D5A7B647}" srcOrd="1" destOrd="0" presId="urn:microsoft.com/office/officeart/2008/layout/LinedList"/>
    <dgm:cxn modelId="{D7FDBE69-E063-5B43-AB9D-62B6F792E060}" type="presParOf" srcId="{9516D0D4-9F4F-FE42-83CC-FAF1DBA64688}" destId="{363EE6AF-683B-9942-B2DC-68ACF3F57A0A}" srcOrd="6" destOrd="0" presId="urn:microsoft.com/office/officeart/2008/layout/LinedList"/>
    <dgm:cxn modelId="{22FB6F7F-D3E3-D74B-AC5E-A472C88137D1}" type="presParOf" srcId="{9516D0D4-9F4F-FE42-83CC-FAF1DBA64688}" destId="{6C2D0257-50A0-E543-BC49-102CAA511026}" srcOrd="7" destOrd="0" presId="urn:microsoft.com/office/officeart/2008/layout/LinedList"/>
    <dgm:cxn modelId="{28442B4F-2B4E-8F48-96B4-74E84E429006}" type="presParOf" srcId="{6C2D0257-50A0-E543-BC49-102CAA511026}" destId="{0F159B41-6EAE-AE4C-9F10-72C788A23121}" srcOrd="0" destOrd="0" presId="urn:microsoft.com/office/officeart/2008/layout/LinedList"/>
    <dgm:cxn modelId="{A7053BA0-6D07-C841-90E6-9F21651557DF}" type="presParOf" srcId="{6C2D0257-50A0-E543-BC49-102CAA511026}" destId="{6B4332E9-E6B8-1E4D-B486-82F0CD5360AB}" srcOrd="1" destOrd="0" presId="urn:microsoft.com/office/officeart/2008/layout/LinedList"/>
    <dgm:cxn modelId="{ACE2E82A-C4FF-384B-874D-1A02F7DFCE59}" type="presParOf" srcId="{9516D0D4-9F4F-FE42-83CC-FAF1DBA64688}" destId="{A9AD3DCE-887A-FC49-96EA-8BA6E3B7C6E3}" srcOrd="8" destOrd="0" presId="urn:microsoft.com/office/officeart/2008/layout/LinedList"/>
    <dgm:cxn modelId="{05AA1F1B-778B-1242-BABC-0576730E150A}" type="presParOf" srcId="{9516D0D4-9F4F-FE42-83CC-FAF1DBA64688}" destId="{D77C07EA-0489-FD45-A3A1-90123993CBE7}" srcOrd="9" destOrd="0" presId="urn:microsoft.com/office/officeart/2008/layout/LinedList"/>
    <dgm:cxn modelId="{81AB2C02-E834-AF4A-9BFB-D64E0BB5AC2E}" type="presParOf" srcId="{D77C07EA-0489-FD45-A3A1-90123993CBE7}" destId="{02476990-3D78-FF4B-A5F6-03EB50F497A4}" srcOrd="0" destOrd="0" presId="urn:microsoft.com/office/officeart/2008/layout/LinedList"/>
    <dgm:cxn modelId="{82F2B049-A351-BB44-B925-B17F1A0FFF41}" type="presParOf" srcId="{D77C07EA-0489-FD45-A3A1-90123993CBE7}" destId="{4170954E-3FF9-144F-A584-E124C19043AE}" srcOrd="1" destOrd="0" presId="urn:microsoft.com/office/officeart/2008/layout/LinedList"/>
    <dgm:cxn modelId="{30269D2B-B653-2847-B83F-B8A13304B425}" type="presParOf" srcId="{9516D0D4-9F4F-FE42-83CC-FAF1DBA64688}" destId="{623B40C6-C0DB-074F-B852-A2744B246FCC}" srcOrd="10" destOrd="0" presId="urn:microsoft.com/office/officeart/2008/layout/LinedList"/>
    <dgm:cxn modelId="{F1A8DD1F-97DB-6F4A-976A-D43C4F06496F}" type="presParOf" srcId="{9516D0D4-9F4F-FE42-83CC-FAF1DBA64688}" destId="{E7C99895-6EED-AF41-B5E8-245019CE86FD}" srcOrd="11" destOrd="0" presId="urn:microsoft.com/office/officeart/2008/layout/LinedList"/>
    <dgm:cxn modelId="{F7004EEC-29DC-B145-8825-B923C5378E32}" type="presParOf" srcId="{E7C99895-6EED-AF41-B5E8-245019CE86FD}" destId="{083B4724-FE1C-334D-AD03-E5A194917F1B}" srcOrd="0" destOrd="0" presId="urn:microsoft.com/office/officeart/2008/layout/LinedList"/>
    <dgm:cxn modelId="{17A5A1A1-3C8E-7D4B-9B95-F69B8A018450}" type="presParOf" srcId="{E7C99895-6EED-AF41-B5E8-245019CE86FD}" destId="{B93C64C7-8564-C544-9F3E-945BC50CD33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94AE884-A029-4660-A58A-483B01E9F084}" type="doc">
      <dgm:prSet loTypeId="urn:microsoft.com/office/officeart/2005/8/layout/process4" loCatId="process" qsTypeId="urn:microsoft.com/office/officeart/2005/8/quickstyle/simple4" qsCatId="simple" csTypeId="urn:microsoft.com/office/officeart/2005/8/colors/colorful5" csCatId="colorful"/>
      <dgm:spPr/>
      <dgm:t>
        <a:bodyPr/>
        <a:lstStyle/>
        <a:p>
          <a:endParaRPr lang="en-US"/>
        </a:p>
      </dgm:t>
    </dgm:pt>
    <dgm:pt modelId="{B6C99EEE-8E2B-4DA6-A263-18EDA758A194}">
      <dgm:prSet/>
      <dgm:spPr/>
      <dgm:t>
        <a:bodyPr/>
        <a:lstStyle/>
        <a:p>
          <a:r>
            <a:rPr lang="en-GB" dirty="0"/>
            <a:t>How do we ensure there is a pragmatic synthesis from the rich descriptive information in A&amp;H repositories to a common ontology in global metadata?</a:t>
          </a:r>
          <a:endParaRPr lang="en-US" dirty="0"/>
        </a:p>
      </dgm:t>
    </dgm:pt>
    <dgm:pt modelId="{4CA99DBF-4732-4CFB-86EE-ED99EDFDBDF2}" type="parTrans" cxnId="{0B1A97EB-2C6C-4813-ADD0-1232A5DA9301}">
      <dgm:prSet/>
      <dgm:spPr/>
      <dgm:t>
        <a:bodyPr/>
        <a:lstStyle/>
        <a:p>
          <a:endParaRPr lang="en-US"/>
        </a:p>
      </dgm:t>
    </dgm:pt>
    <dgm:pt modelId="{1386DEA9-2DA9-464D-A5D6-5C1DC04296CB}" type="sibTrans" cxnId="{0B1A97EB-2C6C-4813-ADD0-1232A5DA9301}">
      <dgm:prSet/>
      <dgm:spPr/>
      <dgm:t>
        <a:bodyPr/>
        <a:lstStyle/>
        <a:p>
          <a:endParaRPr lang="en-US"/>
        </a:p>
      </dgm:t>
    </dgm:pt>
    <dgm:pt modelId="{1560100F-F0CD-4483-A978-2C612936D8AB}">
      <dgm:prSet/>
      <dgm:spPr/>
      <dgm:t>
        <a:bodyPr/>
        <a:lstStyle/>
        <a:p>
          <a:r>
            <a:rPr lang="en-GB"/>
            <a:t>How do we ensure metadata schema embrace parity for al research, across disciplines?</a:t>
          </a:r>
          <a:endParaRPr lang="en-US"/>
        </a:p>
      </dgm:t>
    </dgm:pt>
    <dgm:pt modelId="{E38E33AF-D4B7-4739-ABCF-10C13585AFBC}" type="parTrans" cxnId="{9CB138F2-CBA4-4365-8697-88FB1B7187B7}">
      <dgm:prSet/>
      <dgm:spPr/>
      <dgm:t>
        <a:bodyPr/>
        <a:lstStyle/>
        <a:p>
          <a:endParaRPr lang="en-US"/>
        </a:p>
      </dgm:t>
    </dgm:pt>
    <dgm:pt modelId="{3FF6185A-584A-46B9-93CA-10BA7B646336}" type="sibTrans" cxnId="{9CB138F2-CBA4-4365-8697-88FB1B7187B7}">
      <dgm:prSet/>
      <dgm:spPr/>
      <dgm:t>
        <a:bodyPr/>
        <a:lstStyle/>
        <a:p>
          <a:endParaRPr lang="en-US"/>
        </a:p>
      </dgm:t>
    </dgm:pt>
    <dgm:pt modelId="{D50FADDA-6026-4FB3-8D1D-F9C6579FCDE4}">
      <dgm:prSet/>
      <dgm:spPr/>
      <dgm:t>
        <a:bodyPr/>
        <a:lstStyle/>
        <a:p>
          <a:r>
            <a:rPr lang="en-GB"/>
            <a:t>How do we take these schema and enable repositories to be places where research is preserved, accessed, discovered, and most importantly, used and built upon?</a:t>
          </a:r>
          <a:endParaRPr lang="en-US"/>
        </a:p>
      </dgm:t>
    </dgm:pt>
    <dgm:pt modelId="{654B7402-1656-45CB-B506-4A4E722E1A78}" type="sibTrans" cxnId="{B37D8302-BBFF-4CC9-9B6F-D0F6BB026542}">
      <dgm:prSet/>
      <dgm:spPr/>
      <dgm:t>
        <a:bodyPr/>
        <a:lstStyle/>
        <a:p>
          <a:endParaRPr lang="en-US"/>
        </a:p>
      </dgm:t>
    </dgm:pt>
    <dgm:pt modelId="{55FE714F-4371-467B-99A1-0DEBEC7E27F2}" type="parTrans" cxnId="{B37D8302-BBFF-4CC9-9B6F-D0F6BB026542}">
      <dgm:prSet/>
      <dgm:spPr/>
      <dgm:t>
        <a:bodyPr/>
        <a:lstStyle/>
        <a:p>
          <a:endParaRPr lang="en-US"/>
        </a:p>
      </dgm:t>
    </dgm:pt>
    <dgm:pt modelId="{3BA1A10A-A886-C543-9A92-EF5261A1BCCE}" type="pres">
      <dgm:prSet presAssocID="{794AE884-A029-4660-A58A-483B01E9F084}" presName="Name0" presStyleCnt="0">
        <dgm:presLayoutVars>
          <dgm:dir/>
          <dgm:animLvl val="lvl"/>
          <dgm:resizeHandles val="exact"/>
        </dgm:presLayoutVars>
      </dgm:prSet>
      <dgm:spPr/>
    </dgm:pt>
    <dgm:pt modelId="{173A95B1-8006-184E-B28F-EE1381C9B6B0}" type="pres">
      <dgm:prSet presAssocID="{D50FADDA-6026-4FB3-8D1D-F9C6579FCDE4}" presName="boxAndChildren" presStyleCnt="0"/>
      <dgm:spPr/>
    </dgm:pt>
    <dgm:pt modelId="{C9EBA4D0-B80E-BC4E-A1AC-C2AC2345A5DB}" type="pres">
      <dgm:prSet presAssocID="{D50FADDA-6026-4FB3-8D1D-F9C6579FCDE4}" presName="parentTextBox" presStyleLbl="node1" presStyleIdx="0" presStyleCnt="3"/>
      <dgm:spPr/>
    </dgm:pt>
    <dgm:pt modelId="{3651E9D5-FABE-9542-887A-D82278EDE406}" type="pres">
      <dgm:prSet presAssocID="{3FF6185A-584A-46B9-93CA-10BA7B646336}" presName="sp" presStyleCnt="0"/>
      <dgm:spPr/>
    </dgm:pt>
    <dgm:pt modelId="{30A65711-4C2C-8E4A-9A75-27AA87CA4471}" type="pres">
      <dgm:prSet presAssocID="{1560100F-F0CD-4483-A978-2C612936D8AB}" presName="arrowAndChildren" presStyleCnt="0"/>
      <dgm:spPr/>
    </dgm:pt>
    <dgm:pt modelId="{2DE609BB-972F-2042-975D-C5EC796E29E6}" type="pres">
      <dgm:prSet presAssocID="{1560100F-F0CD-4483-A978-2C612936D8AB}" presName="parentTextArrow" presStyleLbl="node1" presStyleIdx="1" presStyleCnt="3"/>
      <dgm:spPr/>
    </dgm:pt>
    <dgm:pt modelId="{3E253919-A12C-C242-B096-3AE68E6AA945}" type="pres">
      <dgm:prSet presAssocID="{1386DEA9-2DA9-464D-A5D6-5C1DC04296CB}" presName="sp" presStyleCnt="0"/>
      <dgm:spPr/>
    </dgm:pt>
    <dgm:pt modelId="{D2BC2DA4-6046-0342-AD6C-C842952BB677}" type="pres">
      <dgm:prSet presAssocID="{B6C99EEE-8E2B-4DA6-A263-18EDA758A194}" presName="arrowAndChildren" presStyleCnt="0"/>
      <dgm:spPr/>
    </dgm:pt>
    <dgm:pt modelId="{1E4F80ED-20C4-CC40-A1DF-796361C89A76}" type="pres">
      <dgm:prSet presAssocID="{B6C99EEE-8E2B-4DA6-A263-18EDA758A194}" presName="parentTextArrow" presStyleLbl="node1" presStyleIdx="2" presStyleCnt="3" custLinFactNeighborX="-84196" custLinFactNeighborY="-40568"/>
      <dgm:spPr/>
    </dgm:pt>
  </dgm:ptLst>
  <dgm:cxnLst>
    <dgm:cxn modelId="{B37D8302-BBFF-4CC9-9B6F-D0F6BB026542}" srcId="{794AE884-A029-4660-A58A-483B01E9F084}" destId="{D50FADDA-6026-4FB3-8D1D-F9C6579FCDE4}" srcOrd="2" destOrd="0" parTransId="{55FE714F-4371-467B-99A1-0DEBEC7E27F2}" sibTransId="{654B7402-1656-45CB-B506-4A4E722E1A78}"/>
    <dgm:cxn modelId="{4F156D21-4C27-9849-A3EC-40CD122926EB}" type="presOf" srcId="{D50FADDA-6026-4FB3-8D1D-F9C6579FCDE4}" destId="{C9EBA4D0-B80E-BC4E-A1AC-C2AC2345A5DB}" srcOrd="0" destOrd="0" presId="urn:microsoft.com/office/officeart/2005/8/layout/process4"/>
    <dgm:cxn modelId="{2BE73125-9DAA-7549-8052-FC70559034AB}" type="presOf" srcId="{B6C99EEE-8E2B-4DA6-A263-18EDA758A194}" destId="{1E4F80ED-20C4-CC40-A1DF-796361C89A76}" srcOrd="0" destOrd="0" presId="urn:microsoft.com/office/officeart/2005/8/layout/process4"/>
    <dgm:cxn modelId="{940C7499-7627-C44D-B995-50BEFB14391F}" type="presOf" srcId="{794AE884-A029-4660-A58A-483B01E9F084}" destId="{3BA1A10A-A886-C543-9A92-EF5261A1BCCE}" srcOrd="0" destOrd="0" presId="urn:microsoft.com/office/officeart/2005/8/layout/process4"/>
    <dgm:cxn modelId="{BFFAB9CA-4173-074B-8FE1-37710440154B}" type="presOf" srcId="{1560100F-F0CD-4483-A978-2C612936D8AB}" destId="{2DE609BB-972F-2042-975D-C5EC796E29E6}" srcOrd="0" destOrd="0" presId="urn:microsoft.com/office/officeart/2005/8/layout/process4"/>
    <dgm:cxn modelId="{0B1A97EB-2C6C-4813-ADD0-1232A5DA9301}" srcId="{794AE884-A029-4660-A58A-483B01E9F084}" destId="{B6C99EEE-8E2B-4DA6-A263-18EDA758A194}" srcOrd="0" destOrd="0" parTransId="{4CA99DBF-4732-4CFB-86EE-ED99EDFDBDF2}" sibTransId="{1386DEA9-2DA9-464D-A5D6-5C1DC04296CB}"/>
    <dgm:cxn modelId="{9CB138F2-CBA4-4365-8697-88FB1B7187B7}" srcId="{794AE884-A029-4660-A58A-483B01E9F084}" destId="{1560100F-F0CD-4483-A978-2C612936D8AB}" srcOrd="1" destOrd="0" parTransId="{E38E33AF-D4B7-4739-ABCF-10C13585AFBC}" sibTransId="{3FF6185A-584A-46B9-93CA-10BA7B646336}"/>
    <dgm:cxn modelId="{7D4613D2-3BC2-6645-866E-A3F0993CD701}" type="presParOf" srcId="{3BA1A10A-A886-C543-9A92-EF5261A1BCCE}" destId="{173A95B1-8006-184E-B28F-EE1381C9B6B0}" srcOrd="0" destOrd="0" presId="urn:microsoft.com/office/officeart/2005/8/layout/process4"/>
    <dgm:cxn modelId="{B21FC98C-A26A-4F44-90DF-C16B3330DF0D}" type="presParOf" srcId="{173A95B1-8006-184E-B28F-EE1381C9B6B0}" destId="{C9EBA4D0-B80E-BC4E-A1AC-C2AC2345A5DB}" srcOrd="0" destOrd="0" presId="urn:microsoft.com/office/officeart/2005/8/layout/process4"/>
    <dgm:cxn modelId="{2877FCC1-C79F-514F-BFFC-F0DDA378D5A3}" type="presParOf" srcId="{3BA1A10A-A886-C543-9A92-EF5261A1BCCE}" destId="{3651E9D5-FABE-9542-887A-D82278EDE406}" srcOrd="1" destOrd="0" presId="urn:microsoft.com/office/officeart/2005/8/layout/process4"/>
    <dgm:cxn modelId="{0EAB2785-E899-0E4B-A7A9-EE9526D92026}" type="presParOf" srcId="{3BA1A10A-A886-C543-9A92-EF5261A1BCCE}" destId="{30A65711-4C2C-8E4A-9A75-27AA87CA4471}" srcOrd="2" destOrd="0" presId="urn:microsoft.com/office/officeart/2005/8/layout/process4"/>
    <dgm:cxn modelId="{D22EB8A8-93FF-244F-A04C-143F25D15A52}" type="presParOf" srcId="{30A65711-4C2C-8E4A-9A75-27AA87CA4471}" destId="{2DE609BB-972F-2042-975D-C5EC796E29E6}" srcOrd="0" destOrd="0" presId="urn:microsoft.com/office/officeart/2005/8/layout/process4"/>
    <dgm:cxn modelId="{F757225A-1CC7-F44A-B72B-08D217924A59}" type="presParOf" srcId="{3BA1A10A-A886-C543-9A92-EF5261A1BCCE}" destId="{3E253919-A12C-C242-B096-3AE68E6AA945}" srcOrd="3" destOrd="0" presId="urn:microsoft.com/office/officeart/2005/8/layout/process4"/>
    <dgm:cxn modelId="{68E818E0-FA71-D046-BC69-A2F3E4ADDA13}" type="presParOf" srcId="{3BA1A10A-A886-C543-9A92-EF5261A1BCCE}" destId="{D2BC2DA4-6046-0342-AD6C-C842952BB677}" srcOrd="4" destOrd="0" presId="urn:microsoft.com/office/officeart/2005/8/layout/process4"/>
    <dgm:cxn modelId="{9C3E2D22-FF96-6740-AD5C-12FD428DB181}" type="presParOf" srcId="{D2BC2DA4-6046-0342-AD6C-C842952BB677}" destId="{1E4F80ED-20C4-CC40-A1DF-796361C89A76}"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B58BD7-2A9B-A54E-8B0D-4E3259120426}">
      <dsp:nvSpPr>
        <dsp:cNvPr id="0" name=""/>
        <dsp:cNvSpPr/>
      </dsp:nvSpPr>
      <dsp:spPr>
        <a:xfrm>
          <a:off x="0" y="33440"/>
          <a:ext cx="7845942" cy="1216215"/>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We will describe our recent work on evolving a metadata schema within a repository that includes rich support for practice research. </a:t>
          </a:r>
        </a:p>
      </dsp:txBody>
      <dsp:txXfrm>
        <a:off x="59371" y="92811"/>
        <a:ext cx="7727200" cy="1097473"/>
      </dsp:txXfrm>
    </dsp:sp>
    <dsp:sp modelId="{73EADD25-6EB2-344B-9D74-63C54083D9D7}">
      <dsp:nvSpPr>
        <dsp:cNvPr id="0" name=""/>
        <dsp:cNvSpPr/>
      </dsp:nvSpPr>
      <dsp:spPr>
        <a:xfrm>
          <a:off x="0" y="1301495"/>
          <a:ext cx="7845942" cy="1216215"/>
        </a:xfrm>
        <a:prstGeom prst="roundRect">
          <a:avLst/>
        </a:prstGeom>
        <a:solidFill>
          <a:schemeClr val="accent4">
            <a:hueOff val="-546328"/>
            <a:satOff val="-656"/>
            <a:lumOff val="-78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This work was performed in a </a:t>
          </a:r>
          <a:r>
            <a:rPr lang="en-GB" sz="1800" b="1" kern="1200"/>
            <a:t>coproduction</a:t>
          </a:r>
          <a:r>
            <a:rPr lang="en-GB" sz="1800" kern="1200"/>
            <a:t> with researchers and infrastructure stakeholders. </a:t>
          </a:r>
        </a:p>
      </dsp:txBody>
      <dsp:txXfrm>
        <a:off x="59371" y="1360866"/>
        <a:ext cx="7727200" cy="1097473"/>
      </dsp:txXfrm>
    </dsp:sp>
    <dsp:sp modelId="{DAE6C2CD-CE16-8846-99D1-F5E5850FDE2D}">
      <dsp:nvSpPr>
        <dsp:cNvPr id="0" name=""/>
        <dsp:cNvSpPr/>
      </dsp:nvSpPr>
      <dsp:spPr>
        <a:xfrm>
          <a:off x="0" y="2569550"/>
          <a:ext cx="7845942" cy="1216215"/>
        </a:xfrm>
        <a:prstGeom prst="roundRect">
          <a:avLst/>
        </a:prstGeom>
        <a:solidFill>
          <a:schemeClr val="accent4">
            <a:hueOff val="-1092657"/>
            <a:satOff val="-1313"/>
            <a:lumOff val="-156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Key findings have produced recommendations</a:t>
          </a:r>
        </a:p>
      </dsp:txBody>
      <dsp:txXfrm>
        <a:off x="59371" y="2628921"/>
        <a:ext cx="7727200" cy="1097473"/>
      </dsp:txXfrm>
    </dsp:sp>
    <dsp:sp modelId="{842881E1-D806-1E44-A918-6B522433243B}">
      <dsp:nvSpPr>
        <dsp:cNvPr id="0" name=""/>
        <dsp:cNvSpPr/>
      </dsp:nvSpPr>
      <dsp:spPr>
        <a:xfrm>
          <a:off x="0" y="3837605"/>
          <a:ext cx="7845942" cy="1216215"/>
        </a:xfrm>
        <a:prstGeom prst="roundRect">
          <a:avLst/>
        </a:prstGeom>
        <a:solidFill>
          <a:schemeClr val="accent4">
            <a:hueOff val="-1638985"/>
            <a:satOff val="-1969"/>
            <a:lumOff val="-235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Addressing these recommendations will ensure a better environment for research, not just practice. </a:t>
          </a:r>
        </a:p>
      </dsp:txBody>
      <dsp:txXfrm>
        <a:off x="59371" y="3896976"/>
        <a:ext cx="7727200" cy="1097473"/>
      </dsp:txXfrm>
    </dsp:sp>
    <dsp:sp modelId="{A129A41B-25F4-8A48-889B-C33702C862B5}">
      <dsp:nvSpPr>
        <dsp:cNvPr id="0" name=""/>
        <dsp:cNvSpPr/>
      </dsp:nvSpPr>
      <dsp:spPr>
        <a:xfrm>
          <a:off x="0" y="5105660"/>
          <a:ext cx="7845942" cy="1216215"/>
        </a:xfrm>
        <a:prstGeom prst="roundRect">
          <a:avLst/>
        </a:prstGeom>
        <a:solidFill>
          <a:schemeClr val="accent4">
            <a:hueOff val="-2185313"/>
            <a:satOff val="-2625"/>
            <a:lumOff val="-313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Following on from describing the project and these recommendations we will facilitate a discussion on capturing the attendees’ own perspectives and experiences to further enrich approaches and inform work arising from relevant initiatives.</a:t>
          </a:r>
        </a:p>
      </dsp:txBody>
      <dsp:txXfrm>
        <a:off x="59371" y="5165031"/>
        <a:ext cx="7727200" cy="10974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2F2539-5B6A-7C40-891F-B529F2C15E3C}">
      <dsp:nvSpPr>
        <dsp:cNvPr id="0" name=""/>
        <dsp:cNvSpPr/>
      </dsp:nvSpPr>
      <dsp:spPr>
        <a:xfrm>
          <a:off x="0" y="0"/>
          <a:ext cx="8163718" cy="1116968"/>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How do we ensure there is a pragmatic synthesis from the rich descriptive information in A&amp;H repositories to a common ontology in global metadata?</a:t>
          </a:r>
          <a:endParaRPr lang="en-US" sz="2200" kern="1200"/>
        </a:p>
      </dsp:txBody>
      <dsp:txXfrm>
        <a:off x="32715" y="32715"/>
        <a:ext cx="6958422" cy="1051538"/>
      </dsp:txXfrm>
    </dsp:sp>
    <dsp:sp modelId="{8062D9B8-FF54-004F-8111-1441890CB43F}">
      <dsp:nvSpPr>
        <dsp:cNvPr id="0" name=""/>
        <dsp:cNvSpPr/>
      </dsp:nvSpPr>
      <dsp:spPr>
        <a:xfrm>
          <a:off x="720328" y="1303129"/>
          <a:ext cx="8163718" cy="1116968"/>
        </a:xfrm>
        <a:prstGeom prst="roundRect">
          <a:avLst>
            <a:gd name="adj" fmla="val 10000"/>
          </a:avLst>
        </a:prstGeom>
        <a:solidFill>
          <a:schemeClr val="accent2">
            <a:hueOff val="-1696488"/>
            <a:satOff val="5592"/>
            <a:lumOff val="598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How do we ensure metadata schema embrace parity for al research, across disciplines?</a:t>
          </a:r>
          <a:endParaRPr lang="en-US" sz="2200" kern="1200"/>
        </a:p>
      </dsp:txBody>
      <dsp:txXfrm>
        <a:off x="753043" y="1335844"/>
        <a:ext cx="6651931" cy="1051538"/>
      </dsp:txXfrm>
    </dsp:sp>
    <dsp:sp modelId="{DC6785E3-B875-7243-A87B-98CB9DDAB3A4}">
      <dsp:nvSpPr>
        <dsp:cNvPr id="0" name=""/>
        <dsp:cNvSpPr/>
      </dsp:nvSpPr>
      <dsp:spPr>
        <a:xfrm>
          <a:off x="1440656" y="2606258"/>
          <a:ext cx="8163718" cy="1116968"/>
        </a:xfrm>
        <a:prstGeom prst="roundRect">
          <a:avLst>
            <a:gd name="adj" fmla="val 10000"/>
          </a:avLst>
        </a:prstGeom>
        <a:solidFill>
          <a:schemeClr val="accent2">
            <a:hueOff val="-3392975"/>
            <a:satOff val="11185"/>
            <a:lumOff val="1196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How do we take these schema and enable repositories to be places where research is preserved, accessed, discovered, and most importantly, used and built upon?</a:t>
          </a:r>
          <a:endParaRPr lang="en-US" sz="2200" kern="1200"/>
        </a:p>
      </dsp:txBody>
      <dsp:txXfrm>
        <a:off x="1473371" y="2638973"/>
        <a:ext cx="6651931" cy="1051538"/>
      </dsp:txXfrm>
    </dsp:sp>
    <dsp:sp modelId="{8179F61E-1DE5-A443-84EB-ADABA70CF113}">
      <dsp:nvSpPr>
        <dsp:cNvPr id="0" name=""/>
        <dsp:cNvSpPr/>
      </dsp:nvSpPr>
      <dsp:spPr>
        <a:xfrm>
          <a:off x="7437689" y="847034"/>
          <a:ext cx="726029" cy="726029"/>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7601046" y="847034"/>
        <a:ext cx="399315" cy="546337"/>
      </dsp:txXfrm>
    </dsp:sp>
    <dsp:sp modelId="{FCA56F8A-CC25-A248-8BBB-7CDFE97578CB}">
      <dsp:nvSpPr>
        <dsp:cNvPr id="0" name=""/>
        <dsp:cNvSpPr/>
      </dsp:nvSpPr>
      <dsp:spPr>
        <a:xfrm>
          <a:off x="8158017" y="2142717"/>
          <a:ext cx="726029" cy="726029"/>
        </a:xfrm>
        <a:prstGeom prst="downArrow">
          <a:avLst>
            <a:gd name="adj1" fmla="val 55000"/>
            <a:gd name="adj2" fmla="val 45000"/>
          </a:avLst>
        </a:prstGeom>
        <a:solidFill>
          <a:schemeClr val="accent2">
            <a:tint val="40000"/>
            <a:alpha val="90000"/>
            <a:hueOff val="-4192819"/>
            <a:satOff val="16804"/>
            <a:lumOff val="2495"/>
            <a:alphaOff val="0"/>
          </a:schemeClr>
        </a:solidFill>
        <a:ln w="15875" cap="flat" cmpd="sng" algn="ctr">
          <a:solidFill>
            <a:schemeClr val="accent2">
              <a:tint val="40000"/>
              <a:alpha val="90000"/>
              <a:hueOff val="-4192819"/>
              <a:satOff val="16804"/>
              <a:lumOff val="24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8321374" y="2142717"/>
        <a:ext cx="399315" cy="5463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7101FF-EA5E-644E-97B4-75DD6B400130}">
      <dsp:nvSpPr>
        <dsp:cNvPr id="0" name=""/>
        <dsp:cNvSpPr/>
      </dsp:nvSpPr>
      <dsp:spPr>
        <a:xfrm>
          <a:off x="0" y="1623"/>
          <a:ext cx="9604375" cy="0"/>
        </a:xfrm>
        <a:prstGeom prst="line">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A2059858-1BA5-0940-A887-3C72536B1419}">
      <dsp:nvSpPr>
        <dsp:cNvPr id="0" name=""/>
        <dsp:cNvSpPr/>
      </dsp:nvSpPr>
      <dsp:spPr>
        <a:xfrm>
          <a:off x="0" y="1623"/>
          <a:ext cx="9604375" cy="553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Often (not always) non-text </a:t>
          </a:r>
          <a:endParaRPr lang="en-US" sz="2100" kern="1200"/>
        </a:p>
      </dsp:txBody>
      <dsp:txXfrm>
        <a:off x="0" y="1623"/>
        <a:ext cx="9604375" cy="553541"/>
      </dsp:txXfrm>
    </dsp:sp>
    <dsp:sp modelId="{7C771505-E71B-8945-AD4F-6445005AC9FE}">
      <dsp:nvSpPr>
        <dsp:cNvPr id="0" name=""/>
        <dsp:cNvSpPr/>
      </dsp:nvSpPr>
      <dsp:spPr>
        <a:xfrm>
          <a:off x="0" y="555164"/>
          <a:ext cx="9604375" cy="0"/>
        </a:xfrm>
        <a:prstGeom prst="line">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ADC0E9DA-F5EE-0948-88C0-206188F1F01D}">
      <dsp:nvSpPr>
        <dsp:cNvPr id="0" name=""/>
        <dsp:cNvSpPr/>
      </dsp:nvSpPr>
      <dsp:spPr>
        <a:xfrm>
          <a:off x="0" y="555164"/>
          <a:ext cx="9604375" cy="553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Attempts to represent performance or other live event (remediation)</a:t>
          </a:r>
          <a:endParaRPr lang="en-US" sz="2100" kern="1200"/>
        </a:p>
      </dsp:txBody>
      <dsp:txXfrm>
        <a:off x="0" y="555164"/>
        <a:ext cx="9604375" cy="553541"/>
      </dsp:txXfrm>
    </dsp:sp>
    <dsp:sp modelId="{B1846550-4E6C-944D-AD8D-CEEB57F4CED7}">
      <dsp:nvSpPr>
        <dsp:cNvPr id="0" name=""/>
        <dsp:cNvSpPr/>
      </dsp:nvSpPr>
      <dsp:spPr>
        <a:xfrm>
          <a:off x="0" y="1108705"/>
          <a:ext cx="9604375" cy="0"/>
        </a:xfrm>
        <a:prstGeom prst="line">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BDB403C2-0F42-9649-AA40-76DF4A560F79}">
      <dsp:nvSpPr>
        <dsp:cNvPr id="0" name=""/>
        <dsp:cNvSpPr/>
      </dsp:nvSpPr>
      <dsp:spPr>
        <a:xfrm>
          <a:off x="0" y="1108705"/>
          <a:ext cx="9604375" cy="553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The research element is embodied in the work or needs evidencing by a narrative</a:t>
          </a:r>
        </a:p>
      </dsp:txBody>
      <dsp:txXfrm>
        <a:off x="0" y="1108705"/>
        <a:ext cx="9604375" cy="553541"/>
      </dsp:txXfrm>
    </dsp:sp>
    <dsp:sp modelId="{363EE6AF-683B-9942-B2DC-68ACF3F57A0A}">
      <dsp:nvSpPr>
        <dsp:cNvPr id="0" name=""/>
        <dsp:cNvSpPr/>
      </dsp:nvSpPr>
      <dsp:spPr>
        <a:xfrm>
          <a:off x="0" y="1662246"/>
          <a:ext cx="9604375" cy="0"/>
        </a:xfrm>
        <a:prstGeom prst="line">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0F159B41-6EAE-AE4C-9F10-72C788A23121}">
      <dsp:nvSpPr>
        <dsp:cNvPr id="0" name=""/>
        <dsp:cNvSpPr/>
      </dsp:nvSpPr>
      <dsp:spPr>
        <a:xfrm>
          <a:off x="0" y="1662247"/>
          <a:ext cx="9604375" cy="553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Process as significant as product</a:t>
          </a:r>
        </a:p>
      </dsp:txBody>
      <dsp:txXfrm>
        <a:off x="0" y="1662247"/>
        <a:ext cx="9604375" cy="553541"/>
      </dsp:txXfrm>
    </dsp:sp>
    <dsp:sp modelId="{A9AD3DCE-887A-FC49-96EA-8BA6E3B7C6E3}">
      <dsp:nvSpPr>
        <dsp:cNvPr id="0" name=""/>
        <dsp:cNvSpPr/>
      </dsp:nvSpPr>
      <dsp:spPr>
        <a:xfrm>
          <a:off x="0" y="2215788"/>
          <a:ext cx="9604375" cy="0"/>
        </a:xfrm>
        <a:prstGeom prst="line">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02476990-3D78-FF4B-A5F6-03EB50F497A4}">
      <dsp:nvSpPr>
        <dsp:cNvPr id="0" name=""/>
        <dsp:cNvSpPr/>
      </dsp:nvSpPr>
      <dsp:spPr>
        <a:xfrm>
          <a:off x="0" y="2215788"/>
          <a:ext cx="9604375" cy="553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Time-based</a:t>
          </a:r>
        </a:p>
      </dsp:txBody>
      <dsp:txXfrm>
        <a:off x="0" y="2215788"/>
        <a:ext cx="9604375" cy="553541"/>
      </dsp:txXfrm>
    </dsp:sp>
    <dsp:sp modelId="{623B40C6-C0DB-074F-B852-A2744B246FCC}">
      <dsp:nvSpPr>
        <dsp:cNvPr id="0" name=""/>
        <dsp:cNvSpPr/>
      </dsp:nvSpPr>
      <dsp:spPr>
        <a:xfrm>
          <a:off x="0" y="2769329"/>
          <a:ext cx="9604375" cy="0"/>
        </a:xfrm>
        <a:prstGeom prst="line">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083B4724-FE1C-334D-AD03-E5A194917F1B}">
      <dsp:nvSpPr>
        <dsp:cNvPr id="0" name=""/>
        <dsp:cNvSpPr/>
      </dsp:nvSpPr>
      <dsp:spPr>
        <a:xfrm>
          <a:off x="0" y="2769329"/>
          <a:ext cx="9604375" cy="553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Often involves a range of contributors that deserve acknowledgement and recognition</a:t>
          </a:r>
        </a:p>
      </dsp:txBody>
      <dsp:txXfrm>
        <a:off x="0" y="2769329"/>
        <a:ext cx="9604375" cy="55354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1B67DE-FFC2-43D2-A2B6-A0EC51EDAFA3}">
      <dsp:nvSpPr>
        <dsp:cNvPr id="0" name=""/>
        <dsp:cNvSpPr/>
      </dsp:nvSpPr>
      <dsp:spPr>
        <a:xfrm>
          <a:off x="431024" y="776957"/>
          <a:ext cx="1098000" cy="1098000"/>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43DD3F-5865-464E-8399-C311B8C4DF05}">
      <dsp:nvSpPr>
        <dsp:cNvPr id="0" name=""/>
        <dsp:cNvSpPr/>
      </dsp:nvSpPr>
      <dsp:spPr>
        <a:xfrm>
          <a:off x="612374" y="1015613"/>
          <a:ext cx="630000" cy="630000"/>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5F7A579-97CC-4354-AF69-D41949B3F302}">
      <dsp:nvSpPr>
        <dsp:cNvPr id="0" name=""/>
        <dsp:cNvSpPr/>
      </dsp:nvSpPr>
      <dsp:spPr>
        <a:xfrm>
          <a:off x="42854" y="22216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dirty="0"/>
            <a:t>Non-text (artefact) output</a:t>
          </a:r>
        </a:p>
      </dsp:txBody>
      <dsp:txXfrm>
        <a:off x="42854" y="2221613"/>
        <a:ext cx="1800000" cy="720000"/>
      </dsp:txXfrm>
    </dsp:sp>
    <dsp:sp modelId="{7696A43F-FEF8-495E-9EDB-33C184289526}">
      <dsp:nvSpPr>
        <dsp:cNvPr id="0" name=""/>
        <dsp:cNvSpPr/>
      </dsp:nvSpPr>
      <dsp:spPr>
        <a:xfrm>
          <a:off x="2493374" y="781613"/>
          <a:ext cx="1098000" cy="1098000"/>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CB1A93-A9D8-4D8A-BE1A-76235B163980}">
      <dsp:nvSpPr>
        <dsp:cNvPr id="0" name=""/>
        <dsp:cNvSpPr/>
      </dsp:nvSpPr>
      <dsp:spPr>
        <a:xfrm>
          <a:off x="2727374" y="1015613"/>
          <a:ext cx="630000" cy="63000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293A7CD-A196-44D8-BA21-D587901C5557}">
      <dsp:nvSpPr>
        <dsp:cNvPr id="0" name=""/>
        <dsp:cNvSpPr/>
      </dsp:nvSpPr>
      <dsp:spPr>
        <a:xfrm>
          <a:off x="2142374" y="22216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dirty="0"/>
            <a:t>Exhibition output</a:t>
          </a:r>
        </a:p>
      </dsp:txBody>
      <dsp:txXfrm>
        <a:off x="2142374" y="2221613"/>
        <a:ext cx="1800000" cy="720000"/>
      </dsp:txXfrm>
    </dsp:sp>
    <dsp:sp modelId="{098D2887-8A18-41FB-87A5-7A20EF695645}">
      <dsp:nvSpPr>
        <dsp:cNvPr id="0" name=""/>
        <dsp:cNvSpPr/>
      </dsp:nvSpPr>
      <dsp:spPr>
        <a:xfrm>
          <a:off x="4752762" y="725525"/>
          <a:ext cx="1098000" cy="1098000"/>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DC54FA-4FA4-48BC-9E5A-3C4930522B91}">
      <dsp:nvSpPr>
        <dsp:cNvPr id="0" name=""/>
        <dsp:cNvSpPr/>
      </dsp:nvSpPr>
      <dsp:spPr>
        <a:xfrm>
          <a:off x="4986762" y="959525"/>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E5A59AB-A04E-4576-B4B1-06E8CC10F648}">
      <dsp:nvSpPr>
        <dsp:cNvPr id="0" name=""/>
        <dsp:cNvSpPr/>
      </dsp:nvSpPr>
      <dsp:spPr>
        <a:xfrm>
          <a:off x="4294436" y="2227135"/>
          <a:ext cx="2088774" cy="9443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dirty="0"/>
            <a:t>Dynamic Collection  (Portfolio) including a research narrative</a:t>
          </a:r>
        </a:p>
      </dsp:txBody>
      <dsp:txXfrm>
        <a:off x="4294436" y="2227135"/>
        <a:ext cx="2088774" cy="944352"/>
      </dsp:txXfrm>
    </dsp:sp>
    <dsp:sp modelId="{6C7406D2-BBC5-4249-AF88-43758F41C33D}">
      <dsp:nvSpPr>
        <dsp:cNvPr id="0" name=""/>
        <dsp:cNvSpPr/>
      </dsp:nvSpPr>
      <dsp:spPr>
        <a:xfrm>
          <a:off x="7012149" y="781613"/>
          <a:ext cx="1098000" cy="1098000"/>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1B33F3-3442-9745-BFCE-BF1064361647}">
      <dsp:nvSpPr>
        <dsp:cNvPr id="0" name=""/>
        <dsp:cNvSpPr/>
      </dsp:nvSpPr>
      <dsp:spPr>
        <a:xfrm>
          <a:off x="7246149" y="1015613"/>
          <a:ext cx="630000" cy="630000"/>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D062C6-28C5-B145-A909-60507719EEFC}">
      <dsp:nvSpPr>
        <dsp:cNvPr id="0" name=""/>
        <dsp:cNvSpPr/>
      </dsp:nvSpPr>
      <dsp:spPr>
        <a:xfrm>
          <a:off x="6661149" y="22216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GB" sz="1400" kern="1200" dirty="0"/>
            <a:t>Contributor roles</a:t>
          </a:r>
        </a:p>
      </dsp:txBody>
      <dsp:txXfrm>
        <a:off x="6661149" y="2221613"/>
        <a:ext cx="1800000" cy="720000"/>
      </dsp:txXfrm>
    </dsp:sp>
    <dsp:sp modelId="{A8C09139-B920-0944-A45D-9C980753E0D4}">
      <dsp:nvSpPr>
        <dsp:cNvPr id="0" name=""/>
        <dsp:cNvSpPr/>
      </dsp:nvSpPr>
      <dsp:spPr>
        <a:xfrm>
          <a:off x="9127149" y="781613"/>
          <a:ext cx="1098000" cy="1098000"/>
        </a:xfrm>
        <a:prstGeom prst="round2DiagRect">
          <a:avLst>
            <a:gd name="adj1" fmla="val 29727"/>
            <a:gd name="adj2" fmla="val 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68EF98-FDFC-A542-AA01-A1200BC08A9D}">
      <dsp:nvSpPr>
        <dsp:cNvPr id="0" name=""/>
        <dsp:cNvSpPr/>
      </dsp:nvSpPr>
      <dsp:spPr>
        <a:xfrm>
          <a:off x="9361149" y="1015613"/>
          <a:ext cx="630000" cy="630000"/>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0317F2-FE58-8A47-85DA-8FAC0536A6F2}">
      <dsp:nvSpPr>
        <dsp:cNvPr id="0" name=""/>
        <dsp:cNvSpPr/>
      </dsp:nvSpPr>
      <dsp:spPr>
        <a:xfrm>
          <a:off x="8776149" y="22216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GB" sz="1400" kern="1200" dirty="0"/>
            <a:t>Language reflects discipline</a:t>
          </a:r>
        </a:p>
      </dsp:txBody>
      <dsp:txXfrm>
        <a:off x="8776149" y="2221613"/>
        <a:ext cx="1800000"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623AE2-9BFC-AB47-AB81-550324BD799B}">
      <dsp:nvSpPr>
        <dsp:cNvPr id="0" name=""/>
        <dsp:cNvSpPr/>
      </dsp:nvSpPr>
      <dsp:spPr>
        <a:xfrm>
          <a:off x="2864" y="386835"/>
          <a:ext cx="2272249" cy="13633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err="1"/>
            <a:t>Datacite</a:t>
          </a:r>
          <a:endParaRPr lang="en-US" sz="1700" kern="1200" dirty="0"/>
        </a:p>
        <a:p>
          <a:pPr marL="114300" lvl="1" indent="-114300" algn="l" defTabSz="577850">
            <a:lnSpc>
              <a:spcPct val="90000"/>
            </a:lnSpc>
            <a:spcBef>
              <a:spcPct val="0"/>
            </a:spcBef>
            <a:spcAft>
              <a:spcPct val="15000"/>
            </a:spcAft>
            <a:buChar char="•"/>
          </a:pPr>
          <a:r>
            <a:rPr lang="en-US" sz="1300" kern="1200" dirty="0"/>
            <a:t>bring together community to outline use case / user story for practice research requirements</a:t>
          </a:r>
        </a:p>
      </dsp:txBody>
      <dsp:txXfrm>
        <a:off x="2864" y="386835"/>
        <a:ext cx="2272249" cy="1363349"/>
      </dsp:txXfrm>
    </dsp:sp>
    <dsp:sp modelId="{D097C789-02C6-5042-91F1-D7E910B03902}">
      <dsp:nvSpPr>
        <dsp:cNvPr id="0" name=""/>
        <dsp:cNvSpPr/>
      </dsp:nvSpPr>
      <dsp:spPr>
        <a:xfrm>
          <a:off x="2502338" y="386835"/>
          <a:ext cx="2272249" cy="13633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err="1"/>
            <a:t>CRediT</a:t>
          </a:r>
          <a:endParaRPr lang="en-US" sz="1700" kern="1200" dirty="0"/>
        </a:p>
        <a:p>
          <a:pPr marL="114300" lvl="1" indent="-114300" algn="l" defTabSz="577850">
            <a:lnSpc>
              <a:spcPct val="90000"/>
            </a:lnSpc>
            <a:spcBef>
              <a:spcPct val="0"/>
            </a:spcBef>
            <a:spcAft>
              <a:spcPct val="15000"/>
            </a:spcAft>
            <a:buChar char="•"/>
          </a:pPr>
          <a:r>
            <a:rPr lang="en-US" sz="1300" kern="1200" dirty="0"/>
            <a:t>recognition of collaborator and other practice research roles</a:t>
          </a:r>
        </a:p>
      </dsp:txBody>
      <dsp:txXfrm>
        <a:off x="2502338" y="386835"/>
        <a:ext cx="2272249" cy="1363349"/>
      </dsp:txXfrm>
    </dsp:sp>
    <dsp:sp modelId="{054AA4AD-4962-814D-B28B-C21D27E61E13}">
      <dsp:nvSpPr>
        <dsp:cNvPr id="0" name=""/>
        <dsp:cNvSpPr/>
      </dsp:nvSpPr>
      <dsp:spPr>
        <a:xfrm>
          <a:off x="5001813" y="386835"/>
          <a:ext cx="2272249" cy="13633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err="1"/>
            <a:t>RAiD</a:t>
          </a:r>
          <a:endParaRPr lang="en-US" sz="1700" kern="1200" dirty="0"/>
        </a:p>
        <a:p>
          <a:pPr marL="114300" lvl="1" indent="-114300" algn="l" defTabSz="577850">
            <a:lnSpc>
              <a:spcPct val="90000"/>
            </a:lnSpc>
            <a:spcBef>
              <a:spcPct val="0"/>
            </a:spcBef>
            <a:spcAft>
              <a:spcPct val="15000"/>
            </a:spcAft>
            <a:buChar char="•"/>
          </a:pPr>
          <a:r>
            <a:rPr lang="en-US" sz="1300" kern="1200" dirty="0"/>
            <a:t>identify changes needed to enable </a:t>
          </a:r>
          <a:r>
            <a:rPr lang="en-US" sz="1300" kern="1200" dirty="0" err="1"/>
            <a:t>RAiDs</a:t>
          </a:r>
          <a:r>
            <a:rPr lang="en-US" sz="1300" kern="1200" dirty="0"/>
            <a:t> to better reflect practice research</a:t>
          </a:r>
        </a:p>
      </dsp:txBody>
      <dsp:txXfrm>
        <a:off x="5001813" y="386835"/>
        <a:ext cx="2272249" cy="1363349"/>
      </dsp:txXfrm>
    </dsp:sp>
    <dsp:sp modelId="{E9C72F1F-FEB0-FC48-A37C-9C81BF451D5F}">
      <dsp:nvSpPr>
        <dsp:cNvPr id="0" name=""/>
        <dsp:cNvSpPr/>
      </dsp:nvSpPr>
      <dsp:spPr>
        <a:xfrm>
          <a:off x="7504152" y="397305"/>
          <a:ext cx="2272249" cy="13633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ORCID</a:t>
          </a:r>
        </a:p>
        <a:p>
          <a:pPr marL="114300" lvl="1" indent="-114300" algn="l" defTabSz="577850">
            <a:lnSpc>
              <a:spcPct val="90000"/>
            </a:lnSpc>
            <a:spcBef>
              <a:spcPct val="0"/>
            </a:spcBef>
            <a:spcAft>
              <a:spcPct val="15000"/>
            </a:spcAft>
            <a:buChar char="•"/>
          </a:pPr>
          <a:r>
            <a:rPr lang="en-US" sz="1300" kern="1200" dirty="0"/>
            <a:t>bring together community to outline use case / user story for non-text outputs category and new resource type</a:t>
          </a:r>
        </a:p>
      </dsp:txBody>
      <dsp:txXfrm>
        <a:off x="7504152" y="397305"/>
        <a:ext cx="2272249" cy="1363349"/>
      </dsp:txXfrm>
    </dsp:sp>
    <dsp:sp modelId="{EBA2FD5A-8FE1-B540-A560-C20ECBB9681E}">
      <dsp:nvSpPr>
        <dsp:cNvPr id="0" name=""/>
        <dsp:cNvSpPr/>
      </dsp:nvSpPr>
      <dsp:spPr>
        <a:xfrm>
          <a:off x="1252601" y="1977409"/>
          <a:ext cx="2272249" cy="13633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COAR</a:t>
          </a:r>
        </a:p>
        <a:p>
          <a:pPr marL="114300" lvl="1" indent="-114300" algn="l" defTabSz="577850">
            <a:lnSpc>
              <a:spcPct val="90000"/>
            </a:lnSpc>
            <a:spcBef>
              <a:spcPct val="0"/>
            </a:spcBef>
            <a:spcAft>
              <a:spcPct val="15000"/>
            </a:spcAft>
            <a:buChar char="•"/>
          </a:pPr>
          <a:r>
            <a:rPr lang="en-US" sz="1300" kern="1200" dirty="0"/>
            <a:t>propose addition of practice resource type</a:t>
          </a:r>
        </a:p>
      </dsp:txBody>
      <dsp:txXfrm>
        <a:off x="1252601" y="1977409"/>
        <a:ext cx="2272249" cy="1363349"/>
      </dsp:txXfrm>
    </dsp:sp>
    <dsp:sp modelId="{D7BF204A-BE9D-794A-9A1D-0F0950394114}">
      <dsp:nvSpPr>
        <dsp:cNvPr id="0" name=""/>
        <dsp:cNvSpPr/>
      </dsp:nvSpPr>
      <dsp:spPr>
        <a:xfrm>
          <a:off x="3752076" y="1977409"/>
          <a:ext cx="2272249" cy="13633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err="1"/>
            <a:t>Crossref</a:t>
          </a:r>
          <a:endParaRPr lang="en-US" sz="1700" kern="1200" dirty="0"/>
        </a:p>
        <a:p>
          <a:pPr marL="114300" lvl="1" indent="-114300" algn="l" defTabSz="577850">
            <a:lnSpc>
              <a:spcPct val="90000"/>
            </a:lnSpc>
            <a:spcBef>
              <a:spcPct val="0"/>
            </a:spcBef>
            <a:spcAft>
              <a:spcPct val="15000"/>
            </a:spcAft>
            <a:buChar char="•"/>
          </a:pPr>
          <a:r>
            <a:rPr lang="en-US" sz="1300" kern="1200" dirty="0"/>
            <a:t>propose a content advisory group for practice research</a:t>
          </a:r>
        </a:p>
      </dsp:txBody>
      <dsp:txXfrm>
        <a:off x="3752076" y="1977409"/>
        <a:ext cx="2272249" cy="1363349"/>
      </dsp:txXfrm>
    </dsp:sp>
    <dsp:sp modelId="{53676606-F204-9445-BF5E-9220192BB193}">
      <dsp:nvSpPr>
        <dsp:cNvPr id="0" name=""/>
        <dsp:cNvSpPr/>
      </dsp:nvSpPr>
      <dsp:spPr>
        <a:xfrm>
          <a:off x="6251550" y="1977409"/>
          <a:ext cx="2272249" cy="13633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Research Outputs Metadata Schema (</a:t>
          </a:r>
          <a:r>
            <a:rPr lang="en-US" sz="1700" kern="1200" dirty="0" err="1"/>
            <a:t>rioxx</a:t>
          </a:r>
          <a:r>
            <a:rPr lang="en-US" sz="1700" kern="1200" dirty="0"/>
            <a:t>)</a:t>
          </a:r>
        </a:p>
        <a:p>
          <a:pPr marL="114300" lvl="1" indent="-114300" algn="l" defTabSz="577850">
            <a:lnSpc>
              <a:spcPct val="90000"/>
            </a:lnSpc>
            <a:spcBef>
              <a:spcPct val="0"/>
            </a:spcBef>
            <a:spcAft>
              <a:spcPct val="15000"/>
            </a:spcAft>
            <a:buChar char="•"/>
          </a:pPr>
          <a:r>
            <a:rPr lang="en-US" sz="1300" kern="1200" dirty="0"/>
            <a:t> broaden vocabulary for works</a:t>
          </a:r>
        </a:p>
      </dsp:txBody>
      <dsp:txXfrm>
        <a:off x="6251550" y="1977409"/>
        <a:ext cx="2272249" cy="136334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2B215-B2F8-4A9B-B5E5-DF9878B75E4C}">
      <dsp:nvSpPr>
        <dsp:cNvPr id="0" name=""/>
        <dsp:cNvSpPr/>
      </dsp:nvSpPr>
      <dsp:spPr>
        <a:xfrm>
          <a:off x="0" y="405"/>
          <a:ext cx="9604375" cy="94962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1E0AD3-A894-47B5-AE9F-9516252D8962}">
      <dsp:nvSpPr>
        <dsp:cNvPr id="0" name=""/>
        <dsp:cNvSpPr/>
      </dsp:nvSpPr>
      <dsp:spPr>
        <a:xfrm>
          <a:off x="287261" y="214071"/>
          <a:ext cx="522292" cy="52229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28F87E7-2EBD-4BA2-ADF7-BA5B456DAB6B}">
      <dsp:nvSpPr>
        <dsp:cNvPr id="0" name=""/>
        <dsp:cNvSpPr/>
      </dsp:nvSpPr>
      <dsp:spPr>
        <a:xfrm>
          <a:off x="1096815" y="405"/>
          <a:ext cx="8507559" cy="9496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502" tIns="100502" rIns="100502" bIns="100502" numCol="1" spcCol="1270" anchor="ctr" anchorCtr="0">
          <a:noAutofit/>
        </a:bodyPr>
        <a:lstStyle/>
        <a:p>
          <a:pPr marL="0" lvl="0" indent="0" algn="l" defTabSz="1111250">
            <a:lnSpc>
              <a:spcPct val="90000"/>
            </a:lnSpc>
            <a:spcBef>
              <a:spcPct val="0"/>
            </a:spcBef>
            <a:spcAft>
              <a:spcPct val="35000"/>
            </a:spcAft>
            <a:buNone/>
          </a:pPr>
          <a:r>
            <a:rPr lang="en-US" sz="2500" kern="1200" dirty="0"/>
            <a:t>1. Repositories</a:t>
          </a:r>
        </a:p>
      </dsp:txBody>
      <dsp:txXfrm>
        <a:off x="1096815" y="405"/>
        <a:ext cx="8507559" cy="949623"/>
      </dsp:txXfrm>
    </dsp:sp>
    <dsp:sp modelId="{E5910CF2-7900-4CA4-B976-A38EE61801C1}">
      <dsp:nvSpPr>
        <dsp:cNvPr id="0" name=""/>
        <dsp:cNvSpPr/>
      </dsp:nvSpPr>
      <dsp:spPr>
        <a:xfrm>
          <a:off x="0" y="1187435"/>
          <a:ext cx="9604375" cy="94962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AD7ABD-45EC-4CB7-8AFE-F1222B9E593A}">
      <dsp:nvSpPr>
        <dsp:cNvPr id="0" name=""/>
        <dsp:cNvSpPr/>
      </dsp:nvSpPr>
      <dsp:spPr>
        <a:xfrm>
          <a:off x="287261" y="1401100"/>
          <a:ext cx="522292" cy="522292"/>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7DA9B44-5892-46F8-91CC-C3B6EC557110}">
      <dsp:nvSpPr>
        <dsp:cNvPr id="0" name=""/>
        <dsp:cNvSpPr/>
      </dsp:nvSpPr>
      <dsp:spPr>
        <a:xfrm>
          <a:off x="1096815" y="1187435"/>
          <a:ext cx="8507559" cy="9496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502" tIns="100502" rIns="100502" bIns="100502" numCol="1" spcCol="1270" anchor="ctr" anchorCtr="0">
          <a:noAutofit/>
        </a:bodyPr>
        <a:lstStyle/>
        <a:p>
          <a:pPr marL="0" lvl="0" indent="0" algn="l" defTabSz="1111250">
            <a:lnSpc>
              <a:spcPct val="90000"/>
            </a:lnSpc>
            <a:spcBef>
              <a:spcPct val="0"/>
            </a:spcBef>
            <a:spcAft>
              <a:spcPct val="35000"/>
            </a:spcAft>
            <a:buNone/>
          </a:pPr>
          <a:r>
            <a:rPr lang="en-US" sz="2500" kern="1200"/>
            <a:t>2. Metadata &amp; Persistent Identifiers</a:t>
          </a:r>
        </a:p>
      </dsp:txBody>
      <dsp:txXfrm>
        <a:off x="1096815" y="1187435"/>
        <a:ext cx="8507559" cy="949623"/>
      </dsp:txXfrm>
    </dsp:sp>
    <dsp:sp modelId="{146F9441-8FF5-424F-8E7E-82BD4823AFEB}">
      <dsp:nvSpPr>
        <dsp:cNvPr id="0" name=""/>
        <dsp:cNvSpPr/>
      </dsp:nvSpPr>
      <dsp:spPr>
        <a:xfrm>
          <a:off x="0" y="2374870"/>
          <a:ext cx="9604375" cy="94962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1A9F84-0761-4FC3-A06B-7227CC581C79}">
      <dsp:nvSpPr>
        <dsp:cNvPr id="0" name=""/>
        <dsp:cNvSpPr/>
      </dsp:nvSpPr>
      <dsp:spPr>
        <a:xfrm>
          <a:off x="287261" y="2588129"/>
          <a:ext cx="522292" cy="52229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5D0EFBC-6BDD-4050-8A80-309B9BDB6735}">
      <dsp:nvSpPr>
        <dsp:cNvPr id="0" name=""/>
        <dsp:cNvSpPr/>
      </dsp:nvSpPr>
      <dsp:spPr>
        <a:xfrm>
          <a:off x="1096815" y="2374464"/>
          <a:ext cx="8507559" cy="9496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502" tIns="100502" rIns="100502" bIns="100502" numCol="1" spcCol="1270" anchor="ctr" anchorCtr="0">
          <a:noAutofit/>
        </a:bodyPr>
        <a:lstStyle/>
        <a:p>
          <a:pPr marL="0" lvl="0" indent="0" algn="l" defTabSz="1111250">
            <a:lnSpc>
              <a:spcPct val="90000"/>
            </a:lnSpc>
            <a:spcBef>
              <a:spcPct val="0"/>
            </a:spcBef>
            <a:spcAft>
              <a:spcPct val="35000"/>
            </a:spcAft>
            <a:buNone/>
          </a:pPr>
          <a:r>
            <a:rPr lang="en-US" sz="2500" kern="1200"/>
            <a:t>3. Creating a Practice Research Community of Practice</a:t>
          </a:r>
        </a:p>
      </dsp:txBody>
      <dsp:txXfrm>
        <a:off x="1096815" y="2374464"/>
        <a:ext cx="8507559" cy="94962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549114-4F36-D241-8451-5962645BC0DC}">
      <dsp:nvSpPr>
        <dsp:cNvPr id="0" name=""/>
        <dsp:cNvSpPr/>
      </dsp:nvSpPr>
      <dsp:spPr>
        <a:xfrm>
          <a:off x="0" y="421"/>
          <a:ext cx="3520368" cy="0"/>
        </a:xfrm>
        <a:prstGeom prst="line">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w="9525" cap="flat" cmpd="sng" algn="ctr">
          <a:solidFill>
            <a:schemeClr val="accent4">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B84081E5-E28D-A541-BE78-6843F517A380}">
      <dsp:nvSpPr>
        <dsp:cNvPr id="0" name=""/>
        <dsp:cNvSpPr/>
      </dsp:nvSpPr>
      <dsp:spPr>
        <a:xfrm>
          <a:off x="0" y="421"/>
          <a:ext cx="3520368" cy="246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GB" sz="1100" kern="1200" dirty="0"/>
            <a:t>Conceptualization</a:t>
          </a:r>
          <a:endParaRPr lang="en-US" sz="1100" kern="1200" dirty="0"/>
        </a:p>
      </dsp:txBody>
      <dsp:txXfrm>
        <a:off x="0" y="421"/>
        <a:ext cx="3520368" cy="246412"/>
      </dsp:txXfrm>
    </dsp:sp>
    <dsp:sp modelId="{9E3AF594-BA74-B445-9279-17A7E03BCE35}">
      <dsp:nvSpPr>
        <dsp:cNvPr id="0" name=""/>
        <dsp:cNvSpPr/>
      </dsp:nvSpPr>
      <dsp:spPr>
        <a:xfrm>
          <a:off x="0" y="246833"/>
          <a:ext cx="3520368" cy="0"/>
        </a:xfrm>
        <a:prstGeom prst="line">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w="9525" cap="flat" cmpd="sng" algn="ctr">
          <a:solidFill>
            <a:schemeClr val="accent4">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46D30D11-EE6D-FE43-A5D8-0073E44D66DD}">
      <dsp:nvSpPr>
        <dsp:cNvPr id="0" name=""/>
        <dsp:cNvSpPr/>
      </dsp:nvSpPr>
      <dsp:spPr>
        <a:xfrm>
          <a:off x="0" y="246833"/>
          <a:ext cx="3520368" cy="246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GB" sz="1100" kern="1200" dirty="0"/>
            <a:t>Data curation </a:t>
          </a:r>
          <a:endParaRPr lang="en-US" sz="1100" kern="1200" dirty="0"/>
        </a:p>
      </dsp:txBody>
      <dsp:txXfrm>
        <a:off x="0" y="246833"/>
        <a:ext cx="3520368" cy="246412"/>
      </dsp:txXfrm>
    </dsp:sp>
    <dsp:sp modelId="{119064FB-B262-0041-95AE-B0AF4D7C6F97}">
      <dsp:nvSpPr>
        <dsp:cNvPr id="0" name=""/>
        <dsp:cNvSpPr/>
      </dsp:nvSpPr>
      <dsp:spPr>
        <a:xfrm>
          <a:off x="0" y="493245"/>
          <a:ext cx="3520368" cy="0"/>
        </a:xfrm>
        <a:prstGeom prst="line">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w="9525" cap="flat" cmpd="sng" algn="ctr">
          <a:solidFill>
            <a:schemeClr val="accent4">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54110A75-16FE-D14C-8FBF-081C5AF84A0E}">
      <dsp:nvSpPr>
        <dsp:cNvPr id="0" name=""/>
        <dsp:cNvSpPr/>
      </dsp:nvSpPr>
      <dsp:spPr>
        <a:xfrm>
          <a:off x="0" y="493245"/>
          <a:ext cx="3520368" cy="246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GB" sz="1100" kern="1200" dirty="0"/>
            <a:t>Formal analysis</a:t>
          </a:r>
          <a:endParaRPr lang="en-US" sz="1100" kern="1200" dirty="0"/>
        </a:p>
      </dsp:txBody>
      <dsp:txXfrm>
        <a:off x="0" y="493245"/>
        <a:ext cx="3520368" cy="246412"/>
      </dsp:txXfrm>
    </dsp:sp>
    <dsp:sp modelId="{4238E522-1F60-DB42-9A08-69C0C98CE407}">
      <dsp:nvSpPr>
        <dsp:cNvPr id="0" name=""/>
        <dsp:cNvSpPr/>
      </dsp:nvSpPr>
      <dsp:spPr>
        <a:xfrm>
          <a:off x="0" y="739657"/>
          <a:ext cx="3520368" cy="0"/>
        </a:xfrm>
        <a:prstGeom prst="line">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w="9525" cap="flat" cmpd="sng" algn="ctr">
          <a:solidFill>
            <a:schemeClr val="accent4">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E214FC1C-6728-4A40-8BA4-F19256512547}">
      <dsp:nvSpPr>
        <dsp:cNvPr id="0" name=""/>
        <dsp:cNvSpPr/>
      </dsp:nvSpPr>
      <dsp:spPr>
        <a:xfrm>
          <a:off x="0" y="739657"/>
          <a:ext cx="3520368" cy="246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GB" sz="1100" kern="1200" dirty="0"/>
            <a:t>Funding acquisition</a:t>
          </a:r>
          <a:endParaRPr lang="en-US" sz="1100" kern="1200" dirty="0"/>
        </a:p>
      </dsp:txBody>
      <dsp:txXfrm>
        <a:off x="0" y="739657"/>
        <a:ext cx="3520368" cy="246412"/>
      </dsp:txXfrm>
    </dsp:sp>
    <dsp:sp modelId="{7F53CCD1-4864-7741-A785-0BF71AC872B0}">
      <dsp:nvSpPr>
        <dsp:cNvPr id="0" name=""/>
        <dsp:cNvSpPr/>
      </dsp:nvSpPr>
      <dsp:spPr>
        <a:xfrm>
          <a:off x="0" y="986069"/>
          <a:ext cx="3520368" cy="0"/>
        </a:xfrm>
        <a:prstGeom prst="line">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w="9525" cap="flat" cmpd="sng" algn="ctr">
          <a:solidFill>
            <a:schemeClr val="accent4">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EF7D7227-D91E-934D-B8EE-DADD1D820C8E}">
      <dsp:nvSpPr>
        <dsp:cNvPr id="0" name=""/>
        <dsp:cNvSpPr/>
      </dsp:nvSpPr>
      <dsp:spPr>
        <a:xfrm>
          <a:off x="0" y="986069"/>
          <a:ext cx="3520368" cy="246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GB" sz="1100" kern="1200" dirty="0"/>
            <a:t>Investigation</a:t>
          </a:r>
          <a:endParaRPr lang="en-US" sz="1100" kern="1200" dirty="0"/>
        </a:p>
      </dsp:txBody>
      <dsp:txXfrm>
        <a:off x="0" y="986069"/>
        <a:ext cx="3520368" cy="246412"/>
      </dsp:txXfrm>
    </dsp:sp>
    <dsp:sp modelId="{52238B2F-4F25-C547-8A67-5058B25A65BD}">
      <dsp:nvSpPr>
        <dsp:cNvPr id="0" name=""/>
        <dsp:cNvSpPr/>
      </dsp:nvSpPr>
      <dsp:spPr>
        <a:xfrm>
          <a:off x="0" y="1232482"/>
          <a:ext cx="3520368" cy="0"/>
        </a:xfrm>
        <a:prstGeom prst="line">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w="9525" cap="flat" cmpd="sng" algn="ctr">
          <a:solidFill>
            <a:schemeClr val="accent4">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CFF04F62-7EA2-BA48-BAA3-B76C42D9E50F}">
      <dsp:nvSpPr>
        <dsp:cNvPr id="0" name=""/>
        <dsp:cNvSpPr/>
      </dsp:nvSpPr>
      <dsp:spPr>
        <a:xfrm>
          <a:off x="0" y="1232482"/>
          <a:ext cx="3520368" cy="246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GB" sz="1100" kern="1200" dirty="0"/>
            <a:t>Methodology</a:t>
          </a:r>
          <a:endParaRPr lang="en-US" sz="1100" kern="1200" dirty="0"/>
        </a:p>
      </dsp:txBody>
      <dsp:txXfrm>
        <a:off x="0" y="1232482"/>
        <a:ext cx="3520368" cy="246412"/>
      </dsp:txXfrm>
    </dsp:sp>
    <dsp:sp modelId="{2DC1DD8D-09DF-DC4A-AD76-D5F71FD08072}">
      <dsp:nvSpPr>
        <dsp:cNvPr id="0" name=""/>
        <dsp:cNvSpPr/>
      </dsp:nvSpPr>
      <dsp:spPr>
        <a:xfrm>
          <a:off x="0" y="1478894"/>
          <a:ext cx="3520368" cy="0"/>
        </a:xfrm>
        <a:prstGeom prst="line">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w="9525" cap="flat" cmpd="sng" algn="ctr">
          <a:solidFill>
            <a:schemeClr val="accent4">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3BF6A50B-954A-B84A-8570-1A071AFFAA42}">
      <dsp:nvSpPr>
        <dsp:cNvPr id="0" name=""/>
        <dsp:cNvSpPr/>
      </dsp:nvSpPr>
      <dsp:spPr>
        <a:xfrm>
          <a:off x="0" y="1478894"/>
          <a:ext cx="3520368" cy="246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GB" sz="1100" kern="1200" dirty="0"/>
            <a:t>Project administration</a:t>
          </a:r>
          <a:endParaRPr lang="en-US" sz="1100" kern="1200" dirty="0"/>
        </a:p>
      </dsp:txBody>
      <dsp:txXfrm>
        <a:off x="0" y="1478894"/>
        <a:ext cx="3520368" cy="246412"/>
      </dsp:txXfrm>
    </dsp:sp>
    <dsp:sp modelId="{1E96B2AD-0797-8F44-BD4F-263FF9322A29}">
      <dsp:nvSpPr>
        <dsp:cNvPr id="0" name=""/>
        <dsp:cNvSpPr/>
      </dsp:nvSpPr>
      <dsp:spPr>
        <a:xfrm>
          <a:off x="0" y="1725306"/>
          <a:ext cx="3520368" cy="0"/>
        </a:xfrm>
        <a:prstGeom prst="line">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w="9525" cap="flat" cmpd="sng" algn="ctr">
          <a:solidFill>
            <a:schemeClr val="accent4">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4327026E-DDD6-994B-A7DA-5B52697A5799}">
      <dsp:nvSpPr>
        <dsp:cNvPr id="0" name=""/>
        <dsp:cNvSpPr/>
      </dsp:nvSpPr>
      <dsp:spPr>
        <a:xfrm>
          <a:off x="0" y="1725306"/>
          <a:ext cx="3520368" cy="246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GB" sz="1100" kern="1200" dirty="0"/>
            <a:t>Resources</a:t>
          </a:r>
          <a:endParaRPr lang="en-US" sz="1100" kern="1200" dirty="0"/>
        </a:p>
      </dsp:txBody>
      <dsp:txXfrm>
        <a:off x="0" y="1725306"/>
        <a:ext cx="3520368" cy="246412"/>
      </dsp:txXfrm>
    </dsp:sp>
    <dsp:sp modelId="{A5666253-C4FF-FC4D-8DA2-68637ECDC5DC}">
      <dsp:nvSpPr>
        <dsp:cNvPr id="0" name=""/>
        <dsp:cNvSpPr/>
      </dsp:nvSpPr>
      <dsp:spPr>
        <a:xfrm>
          <a:off x="0" y="1971718"/>
          <a:ext cx="3520368" cy="0"/>
        </a:xfrm>
        <a:prstGeom prst="line">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w="9525" cap="flat" cmpd="sng" algn="ctr">
          <a:solidFill>
            <a:schemeClr val="accent4">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FEAF4106-5FBD-6B44-8121-440CC52000F4}">
      <dsp:nvSpPr>
        <dsp:cNvPr id="0" name=""/>
        <dsp:cNvSpPr/>
      </dsp:nvSpPr>
      <dsp:spPr>
        <a:xfrm>
          <a:off x="0" y="1971718"/>
          <a:ext cx="3520368" cy="246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GB" sz="1100" kern="1200" dirty="0"/>
            <a:t>Software</a:t>
          </a:r>
        </a:p>
      </dsp:txBody>
      <dsp:txXfrm>
        <a:off x="0" y="1971718"/>
        <a:ext cx="3520368" cy="246412"/>
      </dsp:txXfrm>
    </dsp:sp>
    <dsp:sp modelId="{DEDED4E9-E7BE-884F-9CF8-D08709F77A2D}">
      <dsp:nvSpPr>
        <dsp:cNvPr id="0" name=""/>
        <dsp:cNvSpPr/>
      </dsp:nvSpPr>
      <dsp:spPr>
        <a:xfrm>
          <a:off x="0" y="2218130"/>
          <a:ext cx="3520368" cy="0"/>
        </a:xfrm>
        <a:prstGeom prst="line">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w="9525" cap="flat" cmpd="sng" algn="ctr">
          <a:solidFill>
            <a:schemeClr val="accent4">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91820B46-9956-624B-A4F2-56953B348E49}">
      <dsp:nvSpPr>
        <dsp:cNvPr id="0" name=""/>
        <dsp:cNvSpPr/>
      </dsp:nvSpPr>
      <dsp:spPr>
        <a:xfrm>
          <a:off x="0" y="2218130"/>
          <a:ext cx="3520368" cy="246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GB" sz="1100" kern="1200" dirty="0"/>
            <a:t>Supervision</a:t>
          </a:r>
        </a:p>
      </dsp:txBody>
      <dsp:txXfrm>
        <a:off x="0" y="2218130"/>
        <a:ext cx="3520368" cy="246412"/>
      </dsp:txXfrm>
    </dsp:sp>
    <dsp:sp modelId="{E55F4B88-292A-D34D-BF39-3594EFFD7E5C}">
      <dsp:nvSpPr>
        <dsp:cNvPr id="0" name=""/>
        <dsp:cNvSpPr/>
      </dsp:nvSpPr>
      <dsp:spPr>
        <a:xfrm>
          <a:off x="0" y="2464543"/>
          <a:ext cx="3520368" cy="0"/>
        </a:xfrm>
        <a:prstGeom prst="line">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w="9525" cap="flat" cmpd="sng" algn="ctr">
          <a:solidFill>
            <a:schemeClr val="accent4">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10842ACF-259C-204F-853B-87BAE4AE3B8B}">
      <dsp:nvSpPr>
        <dsp:cNvPr id="0" name=""/>
        <dsp:cNvSpPr/>
      </dsp:nvSpPr>
      <dsp:spPr>
        <a:xfrm>
          <a:off x="0" y="2464543"/>
          <a:ext cx="3520368" cy="246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GB" sz="1100" kern="1200" dirty="0"/>
            <a:t>Validation</a:t>
          </a:r>
        </a:p>
      </dsp:txBody>
      <dsp:txXfrm>
        <a:off x="0" y="2464543"/>
        <a:ext cx="3520368" cy="246412"/>
      </dsp:txXfrm>
    </dsp:sp>
    <dsp:sp modelId="{4D6FACD4-F835-D642-B1E2-0EA2E8327567}">
      <dsp:nvSpPr>
        <dsp:cNvPr id="0" name=""/>
        <dsp:cNvSpPr/>
      </dsp:nvSpPr>
      <dsp:spPr>
        <a:xfrm>
          <a:off x="0" y="2710955"/>
          <a:ext cx="3520368" cy="0"/>
        </a:xfrm>
        <a:prstGeom prst="line">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w="9525" cap="flat" cmpd="sng" algn="ctr">
          <a:solidFill>
            <a:schemeClr val="accent4">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C3798973-DA4E-294B-90E9-08F5322B1E19}">
      <dsp:nvSpPr>
        <dsp:cNvPr id="0" name=""/>
        <dsp:cNvSpPr/>
      </dsp:nvSpPr>
      <dsp:spPr>
        <a:xfrm>
          <a:off x="0" y="2710955"/>
          <a:ext cx="3520368" cy="246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GB" sz="1100" kern="1200" dirty="0"/>
            <a:t>Visualization</a:t>
          </a:r>
        </a:p>
      </dsp:txBody>
      <dsp:txXfrm>
        <a:off x="0" y="2710955"/>
        <a:ext cx="3520368" cy="246412"/>
      </dsp:txXfrm>
    </dsp:sp>
    <dsp:sp modelId="{B2FBB71B-40CE-9E4F-A7A6-5C57C3B5B8F5}">
      <dsp:nvSpPr>
        <dsp:cNvPr id="0" name=""/>
        <dsp:cNvSpPr/>
      </dsp:nvSpPr>
      <dsp:spPr>
        <a:xfrm>
          <a:off x="0" y="2957367"/>
          <a:ext cx="3520368" cy="0"/>
        </a:xfrm>
        <a:prstGeom prst="line">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w="9525" cap="flat" cmpd="sng" algn="ctr">
          <a:solidFill>
            <a:schemeClr val="accent4">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41C77362-DEA7-3344-9A93-DF1D4AF59946}">
      <dsp:nvSpPr>
        <dsp:cNvPr id="0" name=""/>
        <dsp:cNvSpPr/>
      </dsp:nvSpPr>
      <dsp:spPr>
        <a:xfrm>
          <a:off x="0" y="2957367"/>
          <a:ext cx="3520368" cy="246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GB" sz="1100" kern="1200" dirty="0"/>
            <a:t>Writing - original draft</a:t>
          </a:r>
        </a:p>
      </dsp:txBody>
      <dsp:txXfrm>
        <a:off x="0" y="2957367"/>
        <a:ext cx="3520368" cy="246412"/>
      </dsp:txXfrm>
    </dsp:sp>
    <dsp:sp modelId="{0F80E8FE-C1DC-D94E-8E42-F2C126AAA07E}">
      <dsp:nvSpPr>
        <dsp:cNvPr id="0" name=""/>
        <dsp:cNvSpPr/>
      </dsp:nvSpPr>
      <dsp:spPr>
        <a:xfrm>
          <a:off x="0" y="3203779"/>
          <a:ext cx="3520368" cy="0"/>
        </a:xfrm>
        <a:prstGeom prst="line">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w="9525" cap="flat" cmpd="sng" algn="ctr">
          <a:solidFill>
            <a:schemeClr val="accent4">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08A6080A-DB24-374E-883F-09BBE7AD8C84}">
      <dsp:nvSpPr>
        <dsp:cNvPr id="0" name=""/>
        <dsp:cNvSpPr/>
      </dsp:nvSpPr>
      <dsp:spPr>
        <a:xfrm>
          <a:off x="0" y="3203779"/>
          <a:ext cx="3520368" cy="246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GB" sz="1100" kern="1200" dirty="0"/>
            <a:t>Writing - review &amp; editing</a:t>
          </a:r>
        </a:p>
      </dsp:txBody>
      <dsp:txXfrm>
        <a:off x="0" y="3203779"/>
        <a:ext cx="3520368" cy="24641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36937B-5579-2342-8A21-BC3E6789CABF}">
      <dsp:nvSpPr>
        <dsp:cNvPr id="0" name=""/>
        <dsp:cNvSpPr/>
      </dsp:nvSpPr>
      <dsp:spPr>
        <a:xfrm>
          <a:off x="46" y="58694"/>
          <a:ext cx="4487981" cy="547200"/>
        </a:xfrm>
        <a:prstGeom prst="rect">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a:t>Findings</a:t>
          </a:r>
          <a:endParaRPr lang="en-US" sz="1900" kern="1200"/>
        </a:p>
      </dsp:txBody>
      <dsp:txXfrm>
        <a:off x="46" y="58694"/>
        <a:ext cx="4487981" cy="547200"/>
      </dsp:txXfrm>
    </dsp:sp>
    <dsp:sp modelId="{7DA9E1B2-1BCA-9E4F-813E-341595BE3A4B}">
      <dsp:nvSpPr>
        <dsp:cNvPr id="0" name=""/>
        <dsp:cNvSpPr/>
      </dsp:nvSpPr>
      <dsp:spPr>
        <a:xfrm>
          <a:off x="46" y="605894"/>
          <a:ext cx="4487981" cy="2659905"/>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a:t>Ongoing community engagement is key to success</a:t>
          </a:r>
        </a:p>
        <a:p>
          <a:pPr marL="171450" lvl="1" indent="-171450" algn="l" defTabSz="844550">
            <a:lnSpc>
              <a:spcPct val="90000"/>
            </a:lnSpc>
            <a:spcBef>
              <a:spcPct val="0"/>
            </a:spcBef>
            <a:spcAft>
              <a:spcPct val="15000"/>
            </a:spcAft>
            <a:buChar char="•"/>
          </a:pPr>
          <a:r>
            <a:rPr lang="en-US" sz="1900" kern="1200"/>
            <a:t>Platform needs to interactive, embedded in community, respect form and function, enable discoverability, citation and preservation, recognize contributors</a:t>
          </a:r>
        </a:p>
        <a:p>
          <a:pPr marL="171450" lvl="1" indent="-171450" algn="l" defTabSz="844550">
            <a:lnSpc>
              <a:spcPct val="90000"/>
            </a:lnSpc>
            <a:spcBef>
              <a:spcPct val="0"/>
            </a:spcBef>
            <a:spcAft>
              <a:spcPct val="15000"/>
            </a:spcAft>
            <a:buChar char="•"/>
          </a:pPr>
          <a:r>
            <a:rPr lang="en-US" sz="1900" kern="1200"/>
            <a:t>Open standards must underpin this work</a:t>
          </a:r>
        </a:p>
        <a:p>
          <a:pPr marL="171450" lvl="1" indent="-171450" algn="l" defTabSz="844550">
            <a:lnSpc>
              <a:spcPct val="90000"/>
            </a:lnSpc>
            <a:spcBef>
              <a:spcPct val="0"/>
            </a:spcBef>
            <a:spcAft>
              <a:spcPct val="15000"/>
            </a:spcAft>
            <a:buChar char="•"/>
          </a:pPr>
          <a:r>
            <a:rPr lang="en-US" sz="1900" kern="1200"/>
            <a:t>Challenges include sustainability, expertise, preservation</a:t>
          </a:r>
        </a:p>
      </dsp:txBody>
      <dsp:txXfrm>
        <a:off x="46" y="605894"/>
        <a:ext cx="4487981" cy="2659905"/>
      </dsp:txXfrm>
    </dsp:sp>
    <dsp:sp modelId="{FE44227D-D1ED-E241-BE37-3AD8272D4FB9}">
      <dsp:nvSpPr>
        <dsp:cNvPr id="0" name=""/>
        <dsp:cNvSpPr/>
      </dsp:nvSpPr>
      <dsp:spPr>
        <a:xfrm>
          <a:off x="5116346" y="58694"/>
          <a:ext cx="4487981" cy="547200"/>
        </a:xfrm>
        <a:prstGeom prst="rect">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a:t>Recommendations</a:t>
          </a:r>
          <a:endParaRPr lang="en-US" sz="1900" kern="1200"/>
        </a:p>
      </dsp:txBody>
      <dsp:txXfrm>
        <a:off x="5116346" y="58694"/>
        <a:ext cx="4487981" cy="547200"/>
      </dsp:txXfrm>
    </dsp:sp>
    <dsp:sp modelId="{03027F2C-BF3F-9841-B275-47A2375C84E2}">
      <dsp:nvSpPr>
        <dsp:cNvPr id="0" name=""/>
        <dsp:cNvSpPr/>
      </dsp:nvSpPr>
      <dsp:spPr>
        <a:xfrm>
          <a:off x="5116346" y="605894"/>
          <a:ext cx="4487981" cy="2659905"/>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a:t>Co-design with community</a:t>
          </a:r>
        </a:p>
        <a:p>
          <a:pPr marL="171450" lvl="1" indent="-171450" algn="l" defTabSz="844550">
            <a:lnSpc>
              <a:spcPct val="90000"/>
            </a:lnSpc>
            <a:spcBef>
              <a:spcPct val="0"/>
            </a:spcBef>
            <a:spcAft>
              <a:spcPct val="15000"/>
            </a:spcAft>
            <a:buChar char="•"/>
          </a:pPr>
          <a:r>
            <a:rPr lang="en-US" sz="1900" kern="1200"/>
            <a:t>Embed PR in open standards</a:t>
          </a:r>
        </a:p>
        <a:p>
          <a:pPr marL="171450" lvl="1" indent="-171450" algn="l" defTabSz="844550">
            <a:lnSpc>
              <a:spcPct val="90000"/>
            </a:lnSpc>
            <a:spcBef>
              <a:spcPct val="0"/>
            </a:spcBef>
            <a:spcAft>
              <a:spcPct val="15000"/>
            </a:spcAft>
            <a:buChar char="•"/>
          </a:pPr>
          <a:r>
            <a:rPr lang="en-US" sz="1900" kern="1200"/>
            <a:t>More than retrospective archive</a:t>
          </a:r>
        </a:p>
        <a:p>
          <a:pPr marL="171450" lvl="1" indent="-171450" algn="l" defTabSz="844550">
            <a:lnSpc>
              <a:spcPct val="90000"/>
            </a:lnSpc>
            <a:spcBef>
              <a:spcPct val="0"/>
            </a:spcBef>
            <a:spcAft>
              <a:spcPct val="15000"/>
            </a:spcAft>
            <a:buChar char="•"/>
          </a:pPr>
          <a:r>
            <a:rPr lang="en-US" sz="1900" kern="1200"/>
            <a:t>Training programme</a:t>
          </a:r>
        </a:p>
        <a:p>
          <a:pPr marL="171450" lvl="1" indent="-171450" algn="l" defTabSz="844550">
            <a:lnSpc>
              <a:spcPct val="90000"/>
            </a:lnSpc>
            <a:spcBef>
              <a:spcPct val="0"/>
            </a:spcBef>
            <a:spcAft>
              <a:spcPct val="15000"/>
            </a:spcAft>
            <a:buChar char="•"/>
          </a:pPr>
          <a:r>
            <a:rPr lang="en-US" sz="1900" kern="1200"/>
            <a:t>Investment in capacity, people and infrastructure</a:t>
          </a:r>
        </a:p>
      </dsp:txBody>
      <dsp:txXfrm>
        <a:off x="5116346" y="605894"/>
        <a:ext cx="4487981" cy="265990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7101FF-EA5E-644E-97B4-75DD6B400130}">
      <dsp:nvSpPr>
        <dsp:cNvPr id="0" name=""/>
        <dsp:cNvSpPr/>
      </dsp:nvSpPr>
      <dsp:spPr>
        <a:xfrm>
          <a:off x="0" y="1623"/>
          <a:ext cx="9604375" cy="0"/>
        </a:xfrm>
        <a:prstGeom prst="line">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A2059858-1BA5-0940-A887-3C72536B1419}">
      <dsp:nvSpPr>
        <dsp:cNvPr id="0" name=""/>
        <dsp:cNvSpPr/>
      </dsp:nvSpPr>
      <dsp:spPr>
        <a:xfrm>
          <a:off x="0" y="1623"/>
          <a:ext cx="9604375" cy="553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Often (not always) non-text </a:t>
          </a:r>
          <a:endParaRPr lang="en-US" sz="2100" kern="1200"/>
        </a:p>
      </dsp:txBody>
      <dsp:txXfrm>
        <a:off x="0" y="1623"/>
        <a:ext cx="9604375" cy="553541"/>
      </dsp:txXfrm>
    </dsp:sp>
    <dsp:sp modelId="{7C771505-E71B-8945-AD4F-6445005AC9FE}">
      <dsp:nvSpPr>
        <dsp:cNvPr id="0" name=""/>
        <dsp:cNvSpPr/>
      </dsp:nvSpPr>
      <dsp:spPr>
        <a:xfrm>
          <a:off x="0" y="555164"/>
          <a:ext cx="9604375" cy="0"/>
        </a:xfrm>
        <a:prstGeom prst="line">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ADC0E9DA-F5EE-0948-88C0-206188F1F01D}">
      <dsp:nvSpPr>
        <dsp:cNvPr id="0" name=""/>
        <dsp:cNvSpPr/>
      </dsp:nvSpPr>
      <dsp:spPr>
        <a:xfrm>
          <a:off x="0" y="555164"/>
          <a:ext cx="9604375" cy="553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Attempts to represent performance or other live event (remediation)</a:t>
          </a:r>
          <a:endParaRPr lang="en-US" sz="2100" kern="1200"/>
        </a:p>
      </dsp:txBody>
      <dsp:txXfrm>
        <a:off x="0" y="555164"/>
        <a:ext cx="9604375" cy="553541"/>
      </dsp:txXfrm>
    </dsp:sp>
    <dsp:sp modelId="{B1846550-4E6C-944D-AD8D-CEEB57F4CED7}">
      <dsp:nvSpPr>
        <dsp:cNvPr id="0" name=""/>
        <dsp:cNvSpPr/>
      </dsp:nvSpPr>
      <dsp:spPr>
        <a:xfrm>
          <a:off x="0" y="1108705"/>
          <a:ext cx="9604375" cy="0"/>
        </a:xfrm>
        <a:prstGeom prst="line">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BDB403C2-0F42-9649-AA40-76DF4A560F79}">
      <dsp:nvSpPr>
        <dsp:cNvPr id="0" name=""/>
        <dsp:cNvSpPr/>
      </dsp:nvSpPr>
      <dsp:spPr>
        <a:xfrm>
          <a:off x="0" y="1108705"/>
          <a:ext cx="9604375" cy="553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The research element is embodied in the work or needs evidencing by a narrative</a:t>
          </a:r>
        </a:p>
      </dsp:txBody>
      <dsp:txXfrm>
        <a:off x="0" y="1108705"/>
        <a:ext cx="9604375" cy="553541"/>
      </dsp:txXfrm>
    </dsp:sp>
    <dsp:sp modelId="{363EE6AF-683B-9942-B2DC-68ACF3F57A0A}">
      <dsp:nvSpPr>
        <dsp:cNvPr id="0" name=""/>
        <dsp:cNvSpPr/>
      </dsp:nvSpPr>
      <dsp:spPr>
        <a:xfrm>
          <a:off x="0" y="1662246"/>
          <a:ext cx="9604375" cy="0"/>
        </a:xfrm>
        <a:prstGeom prst="line">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0F159B41-6EAE-AE4C-9F10-72C788A23121}">
      <dsp:nvSpPr>
        <dsp:cNvPr id="0" name=""/>
        <dsp:cNvSpPr/>
      </dsp:nvSpPr>
      <dsp:spPr>
        <a:xfrm>
          <a:off x="0" y="1662247"/>
          <a:ext cx="9604375" cy="553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Process as significant as product</a:t>
          </a:r>
        </a:p>
      </dsp:txBody>
      <dsp:txXfrm>
        <a:off x="0" y="1662247"/>
        <a:ext cx="9604375" cy="553541"/>
      </dsp:txXfrm>
    </dsp:sp>
    <dsp:sp modelId="{A9AD3DCE-887A-FC49-96EA-8BA6E3B7C6E3}">
      <dsp:nvSpPr>
        <dsp:cNvPr id="0" name=""/>
        <dsp:cNvSpPr/>
      </dsp:nvSpPr>
      <dsp:spPr>
        <a:xfrm>
          <a:off x="0" y="2215788"/>
          <a:ext cx="9604375" cy="0"/>
        </a:xfrm>
        <a:prstGeom prst="line">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02476990-3D78-FF4B-A5F6-03EB50F497A4}">
      <dsp:nvSpPr>
        <dsp:cNvPr id="0" name=""/>
        <dsp:cNvSpPr/>
      </dsp:nvSpPr>
      <dsp:spPr>
        <a:xfrm>
          <a:off x="0" y="2215788"/>
          <a:ext cx="9604375" cy="553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Time-based</a:t>
          </a:r>
        </a:p>
      </dsp:txBody>
      <dsp:txXfrm>
        <a:off x="0" y="2215788"/>
        <a:ext cx="9604375" cy="553541"/>
      </dsp:txXfrm>
    </dsp:sp>
    <dsp:sp modelId="{623B40C6-C0DB-074F-B852-A2744B246FCC}">
      <dsp:nvSpPr>
        <dsp:cNvPr id="0" name=""/>
        <dsp:cNvSpPr/>
      </dsp:nvSpPr>
      <dsp:spPr>
        <a:xfrm>
          <a:off x="0" y="2769329"/>
          <a:ext cx="9604375" cy="0"/>
        </a:xfrm>
        <a:prstGeom prst="line">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083B4724-FE1C-334D-AD03-E5A194917F1B}">
      <dsp:nvSpPr>
        <dsp:cNvPr id="0" name=""/>
        <dsp:cNvSpPr/>
      </dsp:nvSpPr>
      <dsp:spPr>
        <a:xfrm>
          <a:off x="0" y="2769329"/>
          <a:ext cx="9604375" cy="553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Often involves a range of contributors that deserve acknowledgement and recognition</a:t>
          </a:r>
        </a:p>
      </dsp:txBody>
      <dsp:txXfrm>
        <a:off x="0" y="2769329"/>
        <a:ext cx="9604375" cy="55354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EBA4D0-B80E-BC4E-A1AC-C2AC2345A5DB}">
      <dsp:nvSpPr>
        <dsp:cNvPr id="0" name=""/>
        <dsp:cNvSpPr/>
      </dsp:nvSpPr>
      <dsp:spPr>
        <a:xfrm>
          <a:off x="0" y="2595940"/>
          <a:ext cx="9603771" cy="852045"/>
        </a:xfrm>
        <a:prstGeom prst="rect">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8000"/>
                <a:satMod val="130000"/>
                <a:lumMod val="92000"/>
              </a:schemeClr>
            </a:gs>
            <a:gs pos="100000">
              <a:schemeClr val="accent5">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kern="1200"/>
            <a:t>How do we take these schema and enable repositories to be places where research is preserved, accessed, discovered, and most importantly, used and built upon?</a:t>
          </a:r>
          <a:endParaRPr lang="en-US" sz="2000" kern="1200"/>
        </a:p>
      </dsp:txBody>
      <dsp:txXfrm>
        <a:off x="0" y="2595940"/>
        <a:ext cx="9603771" cy="852045"/>
      </dsp:txXfrm>
    </dsp:sp>
    <dsp:sp modelId="{2DE609BB-972F-2042-975D-C5EC796E29E6}">
      <dsp:nvSpPr>
        <dsp:cNvPr id="0" name=""/>
        <dsp:cNvSpPr/>
      </dsp:nvSpPr>
      <dsp:spPr>
        <a:xfrm rot="10800000">
          <a:off x="0" y="1298275"/>
          <a:ext cx="9603771" cy="1310446"/>
        </a:xfrm>
        <a:prstGeom prst="upArrowCallout">
          <a:avLst/>
        </a:prstGeom>
        <a:gradFill rotWithShape="0">
          <a:gsLst>
            <a:gs pos="0">
              <a:schemeClr val="accent5">
                <a:hueOff val="-842315"/>
                <a:satOff val="-3972"/>
                <a:lumOff val="980"/>
                <a:alphaOff val="0"/>
                <a:tint val="98000"/>
                <a:satMod val="110000"/>
                <a:lumMod val="104000"/>
              </a:schemeClr>
            </a:gs>
            <a:gs pos="69000">
              <a:schemeClr val="accent5">
                <a:hueOff val="-842315"/>
                <a:satOff val="-3972"/>
                <a:lumOff val="980"/>
                <a:alphaOff val="0"/>
                <a:shade val="88000"/>
                <a:satMod val="130000"/>
                <a:lumMod val="92000"/>
              </a:schemeClr>
            </a:gs>
            <a:gs pos="100000">
              <a:schemeClr val="accent5">
                <a:hueOff val="-842315"/>
                <a:satOff val="-3972"/>
                <a:lumOff val="98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kern="1200"/>
            <a:t>How do we ensure metadata schema embrace parity for al research, across disciplines?</a:t>
          </a:r>
          <a:endParaRPr lang="en-US" sz="2000" kern="1200"/>
        </a:p>
      </dsp:txBody>
      <dsp:txXfrm rot="10800000">
        <a:off x="0" y="1298275"/>
        <a:ext cx="9603771" cy="851488"/>
      </dsp:txXfrm>
    </dsp:sp>
    <dsp:sp modelId="{1E4F80ED-20C4-CC40-A1DF-796361C89A76}">
      <dsp:nvSpPr>
        <dsp:cNvPr id="0" name=""/>
        <dsp:cNvSpPr/>
      </dsp:nvSpPr>
      <dsp:spPr>
        <a:xfrm rot="10800000">
          <a:off x="0" y="0"/>
          <a:ext cx="9603771" cy="1310446"/>
        </a:xfrm>
        <a:prstGeom prst="upArrowCallout">
          <a:avLst/>
        </a:prstGeom>
        <a:gradFill rotWithShape="0">
          <a:gsLst>
            <a:gs pos="0">
              <a:schemeClr val="accent5">
                <a:hueOff val="-1684631"/>
                <a:satOff val="-7944"/>
                <a:lumOff val="1960"/>
                <a:alphaOff val="0"/>
                <a:tint val="98000"/>
                <a:satMod val="110000"/>
                <a:lumMod val="104000"/>
              </a:schemeClr>
            </a:gs>
            <a:gs pos="69000">
              <a:schemeClr val="accent5">
                <a:hueOff val="-1684631"/>
                <a:satOff val="-7944"/>
                <a:lumOff val="1960"/>
                <a:alphaOff val="0"/>
                <a:shade val="88000"/>
                <a:satMod val="130000"/>
                <a:lumMod val="92000"/>
              </a:schemeClr>
            </a:gs>
            <a:gs pos="100000">
              <a:schemeClr val="accent5">
                <a:hueOff val="-1684631"/>
                <a:satOff val="-7944"/>
                <a:lumOff val="196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kern="1200" dirty="0"/>
            <a:t>How do we ensure there is a pragmatic synthesis from the rich descriptive information in A&amp;H repositories to a common ontology in global metadata?</a:t>
          </a:r>
          <a:endParaRPr lang="en-US" sz="2000" kern="1200" dirty="0"/>
        </a:p>
      </dsp:txBody>
      <dsp:txXfrm rot="10800000">
        <a:off x="0" y="0"/>
        <a:ext cx="9603771" cy="85148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74E434-0059-42C0-9101-FF0E686E1A0D}" type="datetimeFigureOut">
              <a:rPr lang="en-GB" smtClean="0"/>
              <a:t>31/01/2023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2D23DC-9627-4FE3-BF06-D20269528894}" type="slidenum">
              <a:rPr lang="en-GB" smtClean="0"/>
              <a:t>‹#›</a:t>
            </a:fld>
            <a:endParaRPr lang="en-GB"/>
          </a:p>
        </p:txBody>
      </p:sp>
    </p:spTree>
    <p:extLst>
      <p:ext uri="{BB962C8B-B14F-4D97-AF65-F5344CB8AC3E}">
        <p14:creationId xmlns:p14="http://schemas.microsoft.com/office/powerpoint/2010/main" val="1281624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s://vocabularies.coar-repositories.org/resource_types/c_12ce/" TargetMode="External"/><Relationship Id="rId13" Type="http://schemas.openxmlformats.org/officeDocument/2006/relationships/hyperlink" Target="https://vocabularies.coar-repositories.org/resource_types/c_18cc/" TargetMode="External"/><Relationship Id="rId3" Type="http://schemas.openxmlformats.org/officeDocument/2006/relationships/hyperlink" Target="https://vocabularies.coar-repositories.org/resource_types/542X-3S04/" TargetMode="External"/><Relationship Id="rId7" Type="http://schemas.openxmlformats.org/officeDocument/2006/relationships/hyperlink" Target="https://vocabularies.coar-repositories.org/resource_types/c_8a7e/" TargetMode="External"/><Relationship Id="rId12" Type="http://schemas.openxmlformats.org/officeDocument/2006/relationships/hyperlink" Target="https://vocabularies.coar-repositories.org/resource_types/c_18cw/" TargetMode="External"/><Relationship Id="rId2" Type="http://schemas.openxmlformats.org/officeDocument/2006/relationships/slide" Target="../slides/slide10.xml"/><Relationship Id="rId16" Type="http://schemas.openxmlformats.org/officeDocument/2006/relationships/hyperlink" Target="https://vocabularies.coar-repositories.org/resource_types/c_1162/" TargetMode="External"/><Relationship Id="rId1" Type="http://schemas.openxmlformats.org/officeDocument/2006/relationships/notesMaster" Target="../notesMasters/notesMaster1.xml"/><Relationship Id="rId6" Type="http://schemas.openxmlformats.org/officeDocument/2006/relationships/hyperlink" Target="https://vocabularies.coar-repositories.org/resource_types/c_c513/" TargetMode="External"/><Relationship Id="rId11" Type="http://schemas.openxmlformats.org/officeDocument/2006/relationships/hyperlink" Target="https://vocabularies.coar-repositories.org/resource_types/c_7ad9/" TargetMode="External"/><Relationship Id="rId5" Type="http://schemas.openxmlformats.org/officeDocument/2006/relationships/hyperlink" Target="https://vocabularies.coar-repositories.org/resource_types/BW7T-YM2G/" TargetMode="External"/><Relationship Id="rId15" Type="http://schemas.openxmlformats.org/officeDocument/2006/relationships/hyperlink" Target="https://vocabularies.coar-repositories.org/resource_types/c_18cf/" TargetMode="External"/><Relationship Id="rId10" Type="http://schemas.openxmlformats.org/officeDocument/2006/relationships/hyperlink" Target="https://vocabularies.coar-repositories.org/resource_types/c_e9a0/" TargetMode="External"/><Relationship Id="rId4" Type="http://schemas.openxmlformats.org/officeDocument/2006/relationships/hyperlink" Target="https://vocabularies.coar-repositories.org/resource_types/JBNF-DYAD/" TargetMode="External"/><Relationship Id="rId9" Type="http://schemas.openxmlformats.org/officeDocument/2006/relationships/hyperlink" Target="https://vocabularies.coar-repositories.org/resource_types/c_ecc8/" TargetMode="External"/><Relationship Id="rId14" Type="http://schemas.openxmlformats.org/officeDocument/2006/relationships/hyperlink" Target="https://vocabularies.coar-repositories.org/resource_types/c_18cd/"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blog.westminster.ac.uk/prvoices/workshop-metadata-persistent-identifiers-pids-and-a-taxonomy/"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Funded under AHRC’s Scoping Future Data Services call (July 2021)</a:t>
            </a:r>
          </a:p>
          <a:p>
            <a:r>
              <a:rPr lang="en-GB" dirty="0"/>
              <a:t>Under their National Infrastructure for Digital Innovation and Curation for Arts and Humanities (</a:t>
            </a:r>
            <a:r>
              <a:rPr lang="en-GB" dirty="0" err="1"/>
              <a:t>iDAH</a:t>
            </a:r>
            <a:r>
              <a:rPr lang="en-GB" dirty="0"/>
              <a:t>) </a:t>
            </a:r>
          </a:p>
          <a:p>
            <a:r>
              <a:rPr lang="en-GB" dirty="0"/>
              <a:t>Programme referenced in the AHRC’s Strategic Delivery Report 2022-2025 (p13)</a:t>
            </a:r>
          </a:p>
          <a:p>
            <a:endParaRPr lang="en-GB" dirty="0"/>
          </a:p>
          <a:p>
            <a:endParaRPr lang="en-GB" dirty="0"/>
          </a:p>
        </p:txBody>
      </p:sp>
      <p:sp>
        <p:nvSpPr>
          <p:cNvPr id="4" name="Slide Number Placeholder 3"/>
          <p:cNvSpPr>
            <a:spLocks noGrp="1"/>
          </p:cNvSpPr>
          <p:nvPr>
            <p:ph type="sldNum" sz="quarter" idx="5"/>
          </p:nvPr>
        </p:nvSpPr>
        <p:spPr/>
        <p:txBody>
          <a:bodyPr/>
          <a:lstStyle/>
          <a:p>
            <a:fld id="{572D23DC-9627-4FE3-BF06-D20269528894}" type="slidenum">
              <a:rPr lang="en-GB" smtClean="0"/>
              <a:t>1</a:t>
            </a:fld>
            <a:endParaRPr lang="en-GB"/>
          </a:p>
        </p:txBody>
      </p:sp>
    </p:spTree>
    <p:extLst>
      <p:ext uri="{BB962C8B-B14F-4D97-AF65-F5344CB8AC3E}">
        <p14:creationId xmlns:p14="http://schemas.microsoft.com/office/powerpoint/2010/main" val="1841332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b="1" dirty="0"/>
              <a:t>Agreeing on and articulating a standard for sharing practice research objects will increase the perception of their value in research recognition and evaluation mechanisms, and the wider scholarly landscape. Improving their capture, preservation and discovery will underwrite an improved sharing culture in the community</a:t>
            </a:r>
            <a:endParaRPr lang="en-GB" dirty="0"/>
          </a:p>
          <a:p>
            <a:pPr lvl="0"/>
            <a:r>
              <a:rPr lang="en-GB" b="1" dirty="0"/>
              <a:t>A Practice Research platform needs to be an interactive service that reflects form and function (beauty) and enables discoverability, citation and preservation of practice research. It must be embedded in the community and the digital spaces that they work within</a:t>
            </a:r>
            <a:endParaRPr lang="en-GB" dirty="0"/>
          </a:p>
          <a:p>
            <a:endParaRPr lang="en-GB" dirty="0"/>
          </a:p>
        </p:txBody>
      </p:sp>
      <p:sp>
        <p:nvSpPr>
          <p:cNvPr id="4" name="Slide Number Placeholder 3"/>
          <p:cNvSpPr>
            <a:spLocks noGrp="1"/>
          </p:cNvSpPr>
          <p:nvPr>
            <p:ph type="sldNum" sz="quarter" idx="5"/>
          </p:nvPr>
        </p:nvSpPr>
        <p:spPr/>
        <p:txBody>
          <a:bodyPr/>
          <a:lstStyle/>
          <a:p>
            <a:fld id="{572D23DC-9627-4FE3-BF06-D20269528894}" type="slidenum">
              <a:rPr lang="en-GB" smtClean="0"/>
              <a:t>2</a:t>
            </a:fld>
            <a:endParaRPr lang="en-GB"/>
          </a:p>
        </p:txBody>
      </p:sp>
    </p:spTree>
    <p:extLst>
      <p:ext uri="{BB962C8B-B14F-4D97-AF65-F5344CB8AC3E}">
        <p14:creationId xmlns:p14="http://schemas.microsoft.com/office/powerpoint/2010/main" val="3102387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the result of existing research rewards and recognition systems</a:t>
            </a:r>
          </a:p>
          <a:p>
            <a:r>
              <a:rPr lang="en-US" dirty="0"/>
              <a:t>However there is recognition that diversity of outputs is a more equitable way forward (Metric Tide revisited, the UK’s REF framework)</a:t>
            </a:r>
          </a:p>
          <a:p>
            <a:pPr>
              <a:buFont typeface="Wingdings" pitchFamily="2" charset="2"/>
              <a:buChar char="Ø"/>
            </a:pPr>
            <a:r>
              <a:rPr lang="en-US" sz="1200" dirty="0"/>
              <a:t>Text-based </a:t>
            </a:r>
          </a:p>
          <a:p>
            <a:pPr>
              <a:buFont typeface="Wingdings" pitchFamily="2" charset="2"/>
              <a:buChar char="Ø"/>
            </a:pPr>
            <a:r>
              <a:rPr lang="en-US" sz="1200" dirty="0"/>
              <a:t>A static object </a:t>
            </a:r>
          </a:p>
          <a:p>
            <a:pPr>
              <a:buFont typeface="Wingdings" pitchFamily="2" charset="2"/>
              <a:buChar char="Ø"/>
            </a:pPr>
            <a:r>
              <a:rPr lang="en-US" sz="1200" dirty="0"/>
              <a:t>A single file (often a PDF)</a:t>
            </a:r>
          </a:p>
          <a:p>
            <a:pPr>
              <a:buFont typeface="Wingdings" pitchFamily="2" charset="2"/>
              <a:buChar char="Ø"/>
            </a:pPr>
            <a:r>
              <a:rPr lang="en-US" sz="1200" dirty="0"/>
              <a:t>The ‘product’ of research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Work often left out of the metadata stream…(often falls under ‘OTHER’) or if it is included it isn’t properly represented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Can be ongoing and/or change over time</a:t>
            </a:r>
          </a:p>
          <a:p>
            <a:endParaRPr lang="en-US" dirty="0"/>
          </a:p>
          <a:p>
            <a:endParaRPr lang="en-US" dirty="0"/>
          </a:p>
        </p:txBody>
      </p:sp>
      <p:sp>
        <p:nvSpPr>
          <p:cNvPr id="4" name="Slide Number Placeholder 3"/>
          <p:cNvSpPr>
            <a:spLocks noGrp="1"/>
          </p:cNvSpPr>
          <p:nvPr>
            <p:ph type="sldNum" sz="quarter" idx="5"/>
          </p:nvPr>
        </p:nvSpPr>
        <p:spPr/>
        <p:txBody>
          <a:bodyPr/>
          <a:lstStyle/>
          <a:p>
            <a:fld id="{572D23DC-9627-4FE3-BF06-D20269528894}" type="slidenum">
              <a:rPr lang="en-GB" smtClean="0"/>
              <a:t>5</a:t>
            </a:fld>
            <a:endParaRPr lang="en-GB"/>
          </a:p>
        </p:txBody>
      </p:sp>
    </p:spTree>
    <p:extLst>
      <p:ext uri="{BB962C8B-B14F-4D97-AF65-F5344CB8AC3E}">
        <p14:creationId xmlns:p14="http://schemas.microsoft.com/office/powerpoint/2010/main" val="2501713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Various permutations – practice based research, practice as research </a:t>
            </a:r>
          </a:p>
        </p:txBody>
      </p:sp>
      <p:sp>
        <p:nvSpPr>
          <p:cNvPr id="4" name="Slide Number Placeholder 3"/>
          <p:cNvSpPr>
            <a:spLocks noGrp="1"/>
          </p:cNvSpPr>
          <p:nvPr>
            <p:ph type="sldNum" sz="quarter" idx="5"/>
          </p:nvPr>
        </p:nvSpPr>
        <p:spPr/>
        <p:txBody>
          <a:bodyPr/>
          <a:lstStyle/>
          <a:p>
            <a:fld id="{572D23DC-9627-4FE3-BF06-D20269528894}" type="slidenum">
              <a:rPr lang="en-GB" smtClean="0"/>
              <a:t>6</a:t>
            </a:fld>
            <a:endParaRPr lang="en-GB"/>
          </a:p>
        </p:txBody>
      </p:sp>
    </p:spTree>
    <p:extLst>
      <p:ext uri="{BB962C8B-B14F-4D97-AF65-F5344CB8AC3E}">
        <p14:creationId xmlns:p14="http://schemas.microsoft.com/office/powerpoint/2010/main" val="3722897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flexible repository technology </a:t>
            </a:r>
          </a:p>
          <a:p>
            <a:r>
              <a:rPr lang="en-US" dirty="0"/>
              <a:t>Informed by previous work </a:t>
            </a:r>
          </a:p>
          <a:p>
            <a:r>
              <a:rPr lang="en-US" dirty="0"/>
              <a:t>Not retrofitted onto a STEM </a:t>
            </a:r>
            <a:r>
              <a:rPr lang="en-US" dirty="0" err="1"/>
              <a:t>focussed</a:t>
            </a:r>
            <a:r>
              <a:rPr lang="en-US" dirty="0"/>
              <a:t> platform / repository</a:t>
            </a:r>
          </a:p>
          <a:p>
            <a:r>
              <a:rPr lang="en-US" dirty="0"/>
              <a:t>Findable, </a:t>
            </a:r>
            <a:r>
              <a:rPr lang="en-US" dirty="0" err="1"/>
              <a:t>accessibile</a:t>
            </a:r>
            <a:r>
              <a:rPr lang="en-US" dirty="0"/>
              <a:t>, interoperable and re-usable (Fair) ≠ OPEN - https://</a:t>
            </a:r>
            <a:r>
              <a:rPr lang="en-US" dirty="0" err="1"/>
              <a:t>www.go-fair.org</a:t>
            </a:r>
            <a:r>
              <a:rPr lang="en-US" dirty="0"/>
              <a:t>/resources/</a:t>
            </a:r>
            <a:r>
              <a:rPr lang="en-US" dirty="0" err="1"/>
              <a:t>faq</a:t>
            </a:r>
            <a:r>
              <a:rPr lang="en-US" dirty="0"/>
              <a:t>/ask-question-difference-fair-data-open-data/</a:t>
            </a:r>
          </a:p>
          <a:p>
            <a:r>
              <a:rPr lang="en-US" dirty="0"/>
              <a:t>https://</a:t>
            </a:r>
            <a:r>
              <a:rPr lang="en-US" dirty="0" err="1"/>
              <a:t>insights.uksg.org</a:t>
            </a:r>
            <a:r>
              <a:rPr lang="en-US" dirty="0"/>
              <a:t>/articles/10.1629/uksg.582/</a:t>
            </a:r>
          </a:p>
          <a:p>
            <a:pPr marL="0" indent="0">
              <a:buNone/>
            </a:pPr>
            <a:r>
              <a:rPr lang="en-US" dirty="0"/>
              <a:t>“</a:t>
            </a:r>
            <a:r>
              <a:rPr lang="en-GB" b="0" i="0" u="none" strike="noStrike" dirty="0">
                <a:solidFill>
                  <a:srgbClr val="616161"/>
                </a:solidFill>
                <a:effectLst/>
                <a:latin typeface="Merriweather" pitchFamily="2" charset="77"/>
              </a:rPr>
              <a:t>Making research open and FAIR in practice research disciplines is not as straightforward as in disciplines primarily publishing traditional text-based outputs. Sharing and making research ‘open’ is a combination of traditional open access where content can be licensed for reuse and data sharing where ownership of data varies.”</a:t>
            </a:r>
            <a:r>
              <a:rPr lang="en-US" b="0" i="0" u="none" strike="noStrike" dirty="0">
                <a:solidFill>
                  <a:srgbClr val="616161"/>
                </a:solidFill>
                <a:effectLst/>
                <a:latin typeface="Merriweather" pitchFamily="2" charset="77"/>
              </a:rPr>
              <a:t> </a:t>
            </a:r>
            <a:endParaRPr lang="en-US" dirty="0"/>
          </a:p>
          <a:p>
            <a:endParaRPr lang="en-US" dirty="0"/>
          </a:p>
          <a:p>
            <a:pPr marL="0" indent="0">
              <a:lnSpc>
                <a:spcPct val="110000"/>
              </a:lnSpc>
              <a:buNone/>
            </a:pPr>
            <a:r>
              <a:rPr lang="en-US" dirty="0"/>
              <a:t>Underpinned by inclusive (enabling) institutional policy landscape and language</a:t>
            </a:r>
          </a:p>
          <a:p>
            <a:pPr marL="0" indent="0">
              <a:lnSpc>
                <a:spcPct val="110000"/>
              </a:lnSpc>
              <a:buNone/>
            </a:pPr>
            <a:r>
              <a:rPr lang="en-US" dirty="0"/>
              <a:t>Challenges identified included:</a:t>
            </a:r>
          </a:p>
          <a:p>
            <a:pPr>
              <a:lnSpc>
                <a:spcPct val="110000"/>
              </a:lnSpc>
              <a:buFont typeface="Wingdings" pitchFamily="2" charset="2"/>
              <a:buChar char="Ø"/>
            </a:pPr>
            <a:r>
              <a:rPr lang="en-US" dirty="0"/>
              <a:t>Discoverability and interoperability landscape was born of scientific research</a:t>
            </a:r>
          </a:p>
          <a:p>
            <a:pPr>
              <a:lnSpc>
                <a:spcPct val="110000"/>
              </a:lnSpc>
              <a:buFont typeface="Wingdings" pitchFamily="2" charset="2"/>
              <a:buChar char="Ø"/>
            </a:pPr>
            <a:r>
              <a:rPr lang="en-US" dirty="0"/>
              <a:t>IP, copyright, licensing issues</a:t>
            </a:r>
            <a:endParaRPr lang="en-GB" b="1" dirty="0"/>
          </a:p>
          <a:p>
            <a:pPr marL="0" indent="0">
              <a:lnSpc>
                <a:spcPct val="110000"/>
              </a:lnSpc>
              <a:buNone/>
            </a:pPr>
            <a:r>
              <a:rPr lang="en-US" dirty="0"/>
              <a:t>Sharing and making research ‘open’ for practice research: a combination of traditional open access (content can be licensed for reuse) and data sharing where ownership of data varies (FAIR ≠ Open)</a:t>
            </a:r>
          </a:p>
          <a:p>
            <a:endParaRPr lang="en-US" dirty="0"/>
          </a:p>
        </p:txBody>
      </p:sp>
      <p:sp>
        <p:nvSpPr>
          <p:cNvPr id="4" name="Slide Number Placeholder 3"/>
          <p:cNvSpPr>
            <a:spLocks noGrp="1"/>
          </p:cNvSpPr>
          <p:nvPr>
            <p:ph type="sldNum" sz="quarter" idx="5"/>
          </p:nvPr>
        </p:nvSpPr>
        <p:spPr/>
        <p:txBody>
          <a:bodyPr/>
          <a:lstStyle/>
          <a:p>
            <a:fld id="{572D23DC-9627-4FE3-BF06-D20269528894}" type="slidenum">
              <a:rPr lang="en-GB" smtClean="0"/>
              <a:t>7</a:t>
            </a:fld>
            <a:endParaRPr lang="en-GB"/>
          </a:p>
        </p:txBody>
      </p:sp>
    </p:spTree>
    <p:extLst>
      <p:ext uri="{BB962C8B-B14F-4D97-AF65-F5344CB8AC3E}">
        <p14:creationId xmlns:p14="http://schemas.microsoft.com/office/powerpoint/2010/main" val="2568363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Repositories have worked to collect different ‘types’ of outputs – annotations,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Bold"/>
              </a:rPr>
              <a:t>Art/Design Item; Article; Audio; Book; Book Section; Conference Papers /Posters; Conference Proceedings; Conference or Workshop Item – Other; Dataset; Exam Paper; Image; Learning Object; Moving Image; Music/Musical Composition; Other; Patent; Performance; Preprint; Report; Show/Exhibition; Text; Thesis or Dissertation; Unknown; Website; Working Paper. (IRUS-UK)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alibri,Bold"/>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Dynamic, multi-component portfolio (or collection) of (text-based and non-text based) items that are connected by a narrative documenting underpinning research processes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lvl="1">
              <a:buFont typeface="Wingdings" pitchFamily="2" charset="2"/>
              <a:buChar char="Ø"/>
            </a:pPr>
            <a:r>
              <a:rPr lang="en-US" dirty="0"/>
              <a:t>Creator (not author)</a:t>
            </a:r>
          </a:p>
          <a:p>
            <a:pPr lvl="1">
              <a:buFont typeface="Wingdings" pitchFamily="2" charset="2"/>
              <a:buChar char="Ø"/>
            </a:pPr>
            <a:r>
              <a:rPr lang="en-US" dirty="0"/>
              <a:t>Collaborators (including a list)</a:t>
            </a:r>
          </a:p>
          <a:p>
            <a:pPr lvl="1">
              <a:buFont typeface="Wingdings" pitchFamily="2" charset="2"/>
              <a:buChar char="Ø"/>
            </a:pPr>
            <a:r>
              <a:rPr lang="en-US" dirty="0"/>
              <a:t>Description (not abstract)</a:t>
            </a:r>
          </a:p>
          <a:p>
            <a:pPr lvl="1">
              <a:buFont typeface="Wingdings" pitchFamily="2" charset="2"/>
              <a:buChar char="Ø"/>
            </a:pPr>
            <a:r>
              <a:rPr lang="en-US" dirty="0"/>
              <a:t>Publisher (or commissioning body)</a:t>
            </a:r>
          </a:p>
          <a:p>
            <a:pPr lvl="1">
              <a:buFont typeface="Wingdings" pitchFamily="2" charset="2"/>
              <a:buChar char="Ø"/>
            </a:pPr>
            <a:r>
              <a:rPr lang="en-US" dirty="0"/>
              <a:t>Media type was part of the output (rather than ‘being’ the output)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Open for practice research  some content can be licensed for reuse + some content (data) can be shared (FAIR ≠ Open)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616161"/>
                </a:solidFill>
                <a:effectLst/>
                <a:latin typeface="Merriweather" pitchFamily="2" charset="77"/>
              </a:rPr>
              <a:t>Sharing and making research ‘open’ is a combination of traditional open access where content can be licensed for reuse and data sharing where ownership of data varies.”</a:t>
            </a:r>
            <a:r>
              <a:rPr lang="en-US" b="0" i="0" u="none" strike="noStrike" dirty="0">
                <a:solidFill>
                  <a:srgbClr val="616161"/>
                </a:solidFill>
                <a:effectLst/>
                <a:latin typeface="Merriweather" pitchFamily="2" charset="77"/>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US" dirty="0"/>
          </a:p>
        </p:txBody>
      </p:sp>
      <p:sp>
        <p:nvSpPr>
          <p:cNvPr id="4" name="Slide Number Placeholder 3"/>
          <p:cNvSpPr>
            <a:spLocks noGrp="1"/>
          </p:cNvSpPr>
          <p:nvPr>
            <p:ph type="sldNum" sz="quarter" idx="5"/>
          </p:nvPr>
        </p:nvSpPr>
        <p:spPr/>
        <p:txBody>
          <a:bodyPr/>
          <a:lstStyle/>
          <a:p>
            <a:fld id="{572D23DC-9627-4FE3-BF06-D20269528894}" type="slidenum">
              <a:rPr lang="en-GB" smtClean="0"/>
              <a:t>8</a:t>
            </a:fld>
            <a:endParaRPr lang="en-GB"/>
          </a:p>
        </p:txBody>
      </p:sp>
    </p:spTree>
    <p:extLst>
      <p:ext uri="{BB962C8B-B14F-4D97-AF65-F5344CB8AC3E}">
        <p14:creationId xmlns:p14="http://schemas.microsoft.com/office/powerpoint/2010/main" val="851261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Cf </a:t>
            </a:r>
          </a:p>
          <a:p>
            <a:r>
              <a:rPr lang="en-US" dirty="0" err="1"/>
              <a:t>RAiD</a:t>
            </a:r>
            <a:r>
              <a:rPr lang="en-US" dirty="0"/>
              <a:t> – capturing a narrative </a:t>
            </a:r>
          </a:p>
          <a:p>
            <a:r>
              <a:rPr lang="en-US" dirty="0"/>
              <a:t>octopus, decomposing the scholarly activities</a:t>
            </a:r>
          </a:p>
        </p:txBody>
      </p:sp>
      <p:sp>
        <p:nvSpPr>
          <p:cNvPr id="4" name="Slide Number Placeholder 3"/>
          <p:cNvSpPr>
            <a:spLocks noGrp="1"/>
          </p:cNvSpPr>
          <p:nvPr>
            <p:ph type="sldNum" sz="quarter" idx="5"/>
          </p:nvPr>
        </p:nvSpPr>
        <p:spPr/>
        <p:txBody>
          <a:bodyPr/>
          <a:lstStyle/>
          <a:p>
            <a:fld id="{572D23DC-9627-4FE3-BF06-D20269528894}" type="slidenum">
              <a:rPr lang="en-GB" smtClean="0"/>
              <a:t>9</a:t>
            </a:fld>
            <a:endParaRPr lang="en-GB"/>
          </a:p>
        </p:txBody>
      </p:sp>
    </p:spTree>
    <p:extLst>
      <p:ext uri="{BB962C8B-B14F-4D97-AF65-F5344CB8AC3E}">
        <p14:creationId xmlns:p14="http://schemas.microsoft.com/office/powerpoint/2010/main" val="153347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10000"/>
              </a:lnSpc>
              <a:buNone/>
            </a:pPr>
            <a:r>
              <a:rPr lang="en-GB" dirty="0"/>
              <a:t>Don’t benefit from the interoperability and discoverability</a:t>
            </a:r>
          </a:p>
          <a:p>
            <a:pPr marL="0" indent="0">
              <a:lnSpc>
                <a:spcPct val="110000"/>
              </a:lnSpc>
              <a:buNone/>
            </a:pPr>
            <a:r>
              <a:rPr lang="en-GB" dirty="0"/>
              <a:t>Things are improving</a:t>
            </a:r>
            <a:endParaRPr lang="en-US" dirty="0"/>
          </a:p>
          <a:p>
            <a:endParaRPr lang="en-US" dirty="0"/>
          </a:p>
          <a:p>
            <a:r>
              <a:rPr lang="en-US" dirty="0"/>
              <a:t>COAR vocabulary captures some of this </a:t>
            </a:r>
          </a:p>
          <a:p>
            <a:pPr algn="l">
              <a:buFont typeface="Arial" panose="020B0604020202020204" pitchFamily="34" charset="0"/>
              <a:buChar char="•"/>
            </a:pPr>
            <a:r>
              <a:rPr lang="en-GB" sz="4200" b="0" i="0" u="sng" strike="noStrike" dirty="0">
                <a:solidFill>
                  <a:srgbClr val="23527C"/>
                </a:solidFill>
                <a:effectLst/>
                <a:hlinkClick r:id="rId3"/>
              </a:rPr>
              <a:t>design</a:t>
            </a:r>
            <a:endParaRPr lang="en-GB" sz="4200" b="0" i="0" u="none" strike="noStrike" dirty="0">
              <a:solidFill>
                <a:srgbClr val="555555"/>
              </a:solidFill>
              <a:effectLst/>
            </a:endParaRPr>
          </a:p>
          <a:p>
            <a:pPr marL="742950" lvl="1" indent="-285750" algn="l">
              <a:buFont typeface="Arial" panose="020B0604020202020204" pitchFamily="34" charset="0"/>
              <a:buChar char="•"/>
            </a:pPr>
            <a:r>
              <a:rPr lang="en-GB" sz="4200" b="0" i="0" u="sng" strike="noStrike" dirty="0">
                <a:solidFill>
                  <a:srgbClr val="23527C"/>
                </a:solidFill>
                <a:effectLst/>
                <a:hlinkClick r:id="rId4"/>
              </a:rPr>
              <a:t>industrial design</a:t>
            </a:r>
            <a:endParaRPr lang="en-GB" sz="4200" b="0" i="0" u="none" strike="noStrike" dirty="0">
              <a:solidFill>
                <a:srgbClr val="555555"/>
              </a:solidFill>
              <a:effectLst/>
            </a:endParaRPr>
          </a:p>
          <a:p>
            <a:pPr marL="742950" lvl="1" indent="-285750" algn="l">
              <a:buFont typeface="Arial" panose="020B0604020202020204" pitchFamily="34" charset="0"/>
              <a:buChar char="•"/>
            </a:pPr>
            <a:r>
              <a:rPr lang="en-GB" sz="4200" b="0" i="0" u="sng" strike="noStrike" dirty="0">
                <a:solidFill>
                  <a:srgbClr val="23527C"/>
                </a:solidFill>
                <a:effectLst/>
                <a:hlinkClick r:id="rId5"/>
              </a:rPr>
              <a:t>layout design</a:t>
            </a:r>
            <a:endParaRPr lang="en-GB" sz="4200" b="0" i="0" u="none" strike="noStrike" dirty="0">
              <a:solidFill>
                <a:srgbClr val="555555"/>
              </a:solidFill>
              <a:effectLst/>
            </a:endParaRPr>
          </a:p>
          <a:p>
            <a:pPr algn="l">
              <a:buFont typeface="Arial" panose="020B0604020202020204" pitchFamily="34" charset="0"/>
              <a:buChar char="•"/>
            </a:pPr>
            <a:r>
              <a:rPr lang="en-GB" sz="4200" b="0" i="0" u="sng" strike="noStrike" dirty="0">
                <a:solidFill>
                  <a:srgbClr val="23527C"/>
                </a:solidFill>
                <a:effectLst/>
                <a:hlinkClick r:id="rId6"/>
              </a:rPr>
              <a:t>image</a:t>
            </a:r>
            <a:endParaRPr lang="en-GB" sz="4200" b="0" i="0" u="none" strike="noStrike" dirty="0">
              <a:solidFill>
                <a:srgbClr val="555555"/>
              </a:solidFill>
              <a:effectLst/>
            </a:endParaRPr>
          </a:p>
          <a:p>
            <a:pPr marL="742950" lvl="1" indent="-285750" algn="l">
              <a:buFont typeface="Arial" panose="020B0604020202020204" pitchFamily="34" charset="0"/>
              <a:buChar char="•"/>
            </a:pPr>
            <a:r>
              <a:rPr lang="en-GB" sz="4200" b="0" i="0" u="sng" strike="noStrike" dirty="0">
                <a:solidFill>
                  <a:srgbClr val="23527C"/>
                </a:solidFill>
                <a:effectLst/>
                <a:hlinkClick r:id="rId7"/>
              </a:rPr>
              <a:t>moving image</a:t>
            </a:r>
            <a:endParaRPr lang="en-GB" sz="4200" b="0" i="0" u="none" strike="noStrike" dirty="0">
              <a:solidFill>
                <a:srgbClr val="555555"/>
              </a:solidFill>
              <a:effectLst/>
            </a:endParaRPr>
          </a:p>
          <a:p>
            <a:pPr marL="1143000" lvl="2" indent="-228600" algn="l">
              <a:buFont typeface="Arial" panose="020B0604020202020204" pitchFamily="34" charset="0"/>
              <a:buChar char="•"/>
            </a:pPr>
            <a:r>
              <a:rPr lang="en-GB" sz="4200" b="0" i="0" u="sng" strike="noStrike" dirty="0">
                <a:solidFill>
                  <a:srgbClr val="23527C"/>
                </a:solidFill>
                <a:effectLst/>
                <a:hlinkClick r:id="rId8"/>
              </a:rPr>
              <a:t>video</a:t>
            </a:r>
            <a:endParaRPr lang="en-GB" sz="4200" b="0" i="0" u="none" strike="noStrike" dirty="0">
              <a:solidFill>
                <a:srgbClr val="555555"/>
              </a:solidFill>
              <a:effectLst/>
            </a:endParaRPr>
          </a:p>
          <a:p>
            <a:pPr marL="742950" lvl="1" indent="-285750" algn="l">
              <a:buFont typeface="Arial" panose="020B0604020202020204" pitchFamily="34" charset="0"/>
              <a:buChar char="•"/>
            </a:pPr>
            <a:r>
              <a:rPr lang="en-GB" sz="4200" b="0" i="0" u="sng" strike="noStrike" dirty="0">
                <a:solidFill>
                  <a:srgbClr val="23527C"/>
                </a:solidFill>
                <a:effectLst/>
                <a:hlinkClick r:id="rId9"/>
              </a:rPr>
              <a:t>still image</a:t>
            </a:r>
            <a:endParaRPr lang="en-GB" sz="4200" b="0" i="0" u="none" strike="noStrike" dirty="0">
              <a:solidFill>
                <a:srgbClr val="555555"/>
              </a:solidFill>
              <a:effectLst/>
            </a:endParaRPr>
          </a:p>
          <a:p>
            <a:pPr algn="l">
              <a:buFont typeface="Arial" panose="020B0604020202020204" pitchFamily="34" charset="0"/>
              <a:buChar char="•"/>
            </a:pPr>
            <a:r>
              <a:rPr lang="en-GB" sz="4200" b="0" i="0" u="sng" strike="noStrike" dirty="0">
                <a:solidFill>
                  <a:srgbClr val="23527C"/>
                </a:solidFill>
                <a:effectLst/>
                <a:hlinkClick r:id="rId10"/>
              </a:rPr>
              <a:t>interactive resource</a:t>
            </a:r>
            <a:endParaRPr lang="en-GB" sz="4200" b="0" i="0" u="none" strike="noStrike" dirty="0">
              <a:solidFill>
                <a:srgbClr val="555555"/>
              </a:solidFill>
              <a:effectLst/>
            </a:endParaRPr>
          </a:p>
          <a:p>
            <a:pPr marL="742950" lvl="1" indent="-285750" algn="l">
              <a:buFont typeface="Arial" panose="020B0604020202020204" pitchFamily="34" charset="0"/>
              <a:buChar char="•"/>
            </a:pPr>
            <a:r>
              <a:rPr lang="en-GB" sz="4200" b="0" i="0" u="sng" strike="noStrike" dirty="0">
                <a:solidFill>
                  <a:srgbClr val="23527C"/>
                </a:solidFill>
                <a:effectLst/>
                <a:hlinkClick r:id="rId11"/>
              </a:rPr>
              <a:t>Website</a:t>
            </a:r>
            <a:endParaRPr lang="en-GB" sz="4200" b="0" i="0" u="sng" strike="noStrike" dirty="0">
              <a:solidFill>
                <a:srgbClr val="23527C"/>
              </a:solidFill>
              <a:effectLst/>
            </a:endParaRPr>
          </a:p>
          <a:p>
            <a:pPr marL="285750" indent="-285750"/>
            <a:r>
              <a:rPr lang="en-GB" sz="4400" b="0" i="0" u="sng" strike="noStrike" dirty="0">
                <a:solidFill>
                  <a:srgbClr val="23527C"/>
                </a:solidFill>
                <a:effectLst/>
                <a:hlinkClick r:id="rId12"/>
              </a:rPr>
              <a:t>musical notation</a:t>
            </a:r>
            <a:endParaRPr lang="en-GB" sz="4200" b="0" i="0" u="sng" strike="noStrike" dirty="0">
              <a:solidFill>
                <a:srgbClr val="23527C"/>
              </a:solidFill>
              <a:effectLst/>
            </a:endParaRPr>
          </a:p>
          <a:p>
            <a:pPr algn="l">
              <a:buFont typeface="Arial" panose="020B0604020202020204" pitchFamily="34" charset="0"/>
              <a:buChar char="•"/>
            </a:pPr>
            <a:r>
              <a:rPr lang="en-GB" sz="4200" b="0" i="0" u="sng" strike="noStrike" dirty="0">
                <a:solidFill>
                  <a:srgbClr val="23527C"/>
                </a:solidFill>
                <a:effectLst/>
                <a:hlinkClick r:id="rId13"/>
              </a:rPr>
              <a:t>sound</a:t>
            </a:r>
            <a:endParaRPr lang="en-GB" sz="4200" b="0" i="0" u="none" strike="noStrike" dirty="0">
              <a:solidFill>
                <a:srgbClr val="555555"/>
              </a:solidFill>
              <a:effectLst/>
            </a:endParaRPr>
          </a:p>
          <a:p>
            <a:pPr marL="742950" lvl="1" indent="-285750" algn="l">
              <a:buFont typeface="Arial" panose="020B0604020202020204" pitchFamily="34" charset="0"/>
              <a:buChar char="•"/>
            </a:pPr>
            <a:r>
              <a:rPr lang="en-GB" sz="4200" b="0" i="0" u="sng" strike="noStrike" dirty="0">
                <a:solidFill>
                  <a:srgbClr val="23527C"/>
                </a:solidFill>
                <a:effectLst/>
                <a:hlinkClick r:id="rId14"/>
              </a:rPr>
              <a:t>musical composition</a:t>
            </a:r>
            <a:endParaRPr lang="en-GB" sz="4200" b="0" i="0" u="sng" strike="noStrike" dirty="0">
              <a:solidFill>
                <a:srgbClr val="23527C"/>
              </a:solidFill>
              <a:effectLst/>
            </a:endParaRPr>
          </a:p>
          <a:p>
            <a:pPr algn="l">
              <a:buFont typeface="Arial" panose="020B0604020202020204" pitchFamily="34" charset="0"/>
              <a:buChar char="•"/>
            </a:pPr>
            <a:r>
              <a:rPr lang="en-GB" sz="4200" b="0" i="0" u="sng" strike="noStrike" dirty="0">
                <a:solidFill>
                  <a:srgbClr val="23527C"/>
                </a:solidFill>
                <a:effectLst/>
                <a:hlinkClick r:id="rId15"/>
              </a:rPr>
              <a:t>text</a:t>
            </a:r>
            <a:endParaRPr lang="en-GB" sz="4200" b="0" i="0" u="none" strike="noStrike" dirty="0">
              <a:solidFill>
                <a:srgbClr val="555555"/>
              </a:solidFill>
              <a:effectLst/>
            </a:endParaRPr>
          </a:p>
          <a:p>
            <a:pPr marL="742950" lvl="1" indent="-285750"/>
            <a:r>
              <a:rPr lang="en-GB" sz="4200" b="0" i="0" u="sng" strike="noStrike" dirty="0">
                <a:solidFill>
                  <a:srgbClr val="23527C"/>
                </a:solidFill>
                <a:effectLst/>
                <a:hlinkClick r:id="rId12"/>
              </a:rPr>
              <a:t>A</a:t>
            </a:r>
            <a:r>
              <a:rPr lang="en-GB" sz="4200" b="0" i="0" u="sng" strike="noStrike" dirty="0">
                <a:solidFill>
                  <a:srgbClr val="23527C"/>
                </a:solidFill>
                <a:effectLst/>
                <a:hlinkClick r:id="rId16"/>
              </a:rPr>
              <a:t>nnotation</a:t>
            </a:r>
            <a:endParaRPr lang="en-GB" sz="4200" b="0" i="0" u="sng" strike="noStrike" dirty="0">
              <a:solidFill>
                <a:srgbClr val="23527C"/>
              </a:solidFill>
              <a:effectLst/>
            </a:endParaRPr>
          </a:p>
          <a:p>
            <a:endParaRPr lang="en-US" dirty="0"/>
          </a:p>
        </p:txBody>
      </p:sp>
      <p:sp>
        <p:nvSpPr>
          <p:cNvPr id="4" name="Slide Number Placeholder 3"/>
          <p:cNvSpPr>
            <a:spLocks noGrp="1"/>
          </p:cNvSpPr>
          <p:nvPr>
            <p:ph type="sldNum" sz="quarter" idx="5"/>
          </p:nvPr>
        </p:nvSpPr>
        <p:spPr/>
        <p:txBody>
          <a:bodyPr/>
          <a:lstStyle/>
          <a:p>
            <a:fld id="{572D23DC-9627-4FE3-BF06-D20269528894}" type="slidenum">
              <a:rPr lang="en-GB" smtClean="0"/>
              <a:t>10</a:t>
            </a:fld>
            <a:endParaRPr lang="en-GB"/>
          </a:p>
        </p:txBody>
      </p:sp>
    </p:spTree>
    <p:extLst>
      <p:ext uri="{BB962C8B-B14F-4D97-AF65-F5344CB8AC3E}">
        <p14:creationId xmlns:p14="http://schemas.microsoft.com/office/powerpoint/2010/main" val="32483264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Discoverability and interoperability is enabled by an open standards landscape assuming that a research output is…</a:t>
            </a:r>
          </a:p>
          <a:p>
            <a:endParaRPr lang="en-US" dirty="0"/>
          </a:p>
          <a:p>
            <a:pPr>
              <a:buFont typeface="Wingdings" pitchFamily="2" charset="2"/>
              <a:buChar char="Ø"/>
            </a:pPr>
            <a:endParaRPr lang="en-US" sz="1200" dirty="0"/>
          </a:p>
          <a:p>
            <a:pPr>
              <a:buFont typeface="Wingdings" pitchFamily="2" charset="2"/>
              <a:buChar char="Ø"/>
            </a:pPr>
            <a:r>
              <a:rPr lang="en-US" sz="1200" dirty="0"/>
              <a:t>Call to action at NISO Plus 2022 – composing for the non-text infrastructure dance</a:t>
            </a:r>
          </a:p>
          <a:p>
            <a:pPr>
              <a:buFont typeface="Wingdings" pitchFamily="2" charset="2"/>
              <a:buChar char="Ø"/>
            </a:pPr>
            <a:endParaRPr lang="en-US" sz="1200" dirty="0"/>
          </a:p>
          <a:p>
            <a:pPr>
              <a:buFont typeface="Wingdings" pitchFamily="2" charset="2"/>
              <a:buChar char="Ø"/>
            </a:pPr>
            <a:r>
              <a:rPr lang="en-US" sz="1200" dirty="0"/>
              <a:t>ORCID</a:t>
            </a:r>
          </a:p>
          <a:p>
            <a:pPr>
              <a:buFont typeface="Wingdings" pitchFamily="2" charset="2"/>
              <a:buChar char="Ø"/>
            </a:pPr>
            <a:r>
              <a:rPr lang="en-US" dirty="0"/>
              <a:t>If not artistic performance then OTHER</a:t>
            </a:r>
          </a:p>
          <a:p>
            <a:pPr>
              <a:buFont typeface="Wingdings" pitchFamily="2" charset="2"/>
              <a:buChar char="Ø"/>
            </a:pPr>
            <a:r>
              <a:rPr lang="en-US" dirty="0"/>
              <a:t>That there is a publisher</a:t>
            </a:r>
          </a:p>
          <a:p>
            <a:pPr>
              <a:buFont typeface="Wingdings" pitchFamily="2" charset="2"/>
              <a:buChar char="Ø"/>
            </a:pPr>
            <a:r>
              <a:rPr lang="en-US" dirty="0"/>
              <a:t>One date</a:t>
            </a:r>
          </a:p>
          <a:p>
            <a:pPr>
              <a:buFont typeface="Wingdings" pitchFamily="2" charset="2"/>
              <a:buChar char="Ø"/>
            </a:pPr>
            <a:r>
              <a:rPr lang="en-US" dirty="0"/>
              <a:t>Contributors based on the </a:t>
            </a:r>
            <a:r>
              <a:rPr lang="en-US" dirty="0" err="1"/>
              <a:t>CRediT</a:t>
            </a:r>
            <a:r>
              <a:rPr lang="en-US" dirty="0"/>
              <a:t> taxonomy</a:t>
            </a:r>
          </a:p>
          <a:p>
            <a:pPr>
              <a:buFont typeface="Wingdings" pitchFamily="2" charset="2"/>
              <a:buChar char="Ø"/>
            </a:pPr>
            <a:endParaRPr lang="en-US" sz="1200" dirty="0"/>
          </a:p>
          <a:p>
            <a:pPr>
              <a:buFont typeface="Wingdings" pitchFamily="2" charset="2"/>
              <a:buChar char="Ø"/>
            </a:pPr>
            <a:r>
              <a:rPr lang="en-US" sz="1200" dirty="0" err="1"/>
              <a:t>Datacite</a:t>
            </a:r>
            <a:r>
              <a:rPr lang="en-US" sz="1200" dirty="0"/>
              <a:t> resource types – making progress</a:t>
            </a:r>
          </a:p>
          <a:p>
            <a:endParaRPr lang="en-US" dirty="0"/>
          </a:p>
          <a:p>
            <a:endParaRPr lang="en-US" dirty="0"/>
          </a:p>
          <a:p>
            <a:r>
              <a:rPr lang="en-US" dirty="0"/>
              <a:t>COAR – some representation</a:t>
            </a:r>
          </a:p>
          <a:p>
            <a:r>
              <a:rPr lang="en-US" dirty="0" err="1"/>
              <a:t>rioxx</a:t>
            </a:r>
            <a:r>
              <a:rPr lang="en-US" dirty="0"/>
              <a:t>  - none</a:t>
            </a:r>
          </a:p>
          <a:p>
            <a:r>
              <a:rPr lang="en-US" dirty="0"/>
              <a:t>Google scholar</a:t>
            </a:r>
          </a:p>
          <a:p>
            <a:r>
              <a:rPr lang="en-US" dirty="0"/>
              <a:t>CORE search engine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Research Outputs Metadata Schema (</a:t>
            </a:r>
            <a:r>
              <a:rPr lang="en-US" dirty="0" err="1"/>
              <a:t>rioxx</a:t>
            </a:r>
            <a:r>
              <a:rPr lang="en-US" dirty="0"/>
              <a:t>) http://</a:t>
            </a:r>
            <a:r>
              <a:rPr lang="en-US" dirty="0" err="1"/>
              <a:t>rioxx.net</a:t>
            </a:r>
            <a:r>
              <a:rPr lang="en-US" dirty="0"/>
              <a:t>/profiles/v2-0-final/#</a:t>
            </a:r>
            <a:r>
              <a:rPr lang="en-US" dirty="0" err="1"/>
              <a:t>rioxxterms:type</a:t>
            </a:r>
            <a:endParaRPr lang="en-US" dirty="0"/>
          </a:p>
          <a:p>
            <a:endParaRPr lang="en-US" dirty="0"/>
          </a:p>
        </p:txBody>
      </p:sp>
      <p:sp>
        <p:nvSpPr>
          <p:cNvPr id="4" name="Slide Number Placeholder 3"/>
          <p:cNvSpPr>
            <a:spLocks noGrp="1"/>
          </p:cNvSpPr>
          <p:nvPr>
            <p:ph type="sldNum" sz="quarter" idx="5"/>
          </p:nvPr>
        </p:nvSpPr>
        <p:spPr/>
        <p:txBody>
          <a:bodyPr/>
          <a:lstStyle/>
          <a:p>
            <a:fld id="{572D23DC-9627-4FE3-BF06-D20269528894}" type="slidenum">
              <a:rPr lang="en-GB" smtClean="0"/>
              <a:t>11</a:t>
            </a:fld>
            <a:endParaRPr lang="en-GB"/>
          </a:p>
        </p:txBody>
      </p:sp>
    </p:spTree>
    <p:extLst>
      <p:ext uri="{BB962C8B-B14F-4D97-AF65-F5344CB8AC3E}">
        <p14:creationId xmlns:p14="http://schemas.microsoft.com/office/powerpoint/2010/main" val="8552962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team:</a:t>
            </a:r>
          </a:p>
          <a:p>
            <a:endParaRPr lang="en-US" dirty="0"/>
          </a:p>
          <a:p>
            <a:r>
              <a:rPr lang="en-US" dirty="0"/>
              <a:t>Prof Neal White: Co-Director of the Centre for Research and Education in Arts and Media at </a:t>
            </a:r>
            <a:r>
              <a:rPr lang="en-US" dirty="0" err="1"/>
              <a:t>UoW</a:t>
            </a:r>
            <a:endParaRPr lang="en-US" dirty="0"/>
          </a:p>
          <a:p>
            <a:r>
              <a:rPr lang="en-US" dirty="0"/>
              <a:t>Prof Helen Bailey: Deputy Vice President Global Business Development KCL</a:t>
            </a:r>
          </a:p>
          <a:p>
            <a:r>
              <a:rPr lang="en-US" dirty="0"/>
              <a:t>Dr Adam Vials Moore: Product Specialist for Persistent Identifiers at </a:t>
            </a:r>
            <a:r>
              <a:rPr lang="en-US" dirty="0" err="1"/>
              <a:t>Jisc</a:t>
            </a:r>
            <a:endParaRPr lang="en-US" dirty="0"/>
          </a:p>
          <a:p>
            <a:r>
              <a:rPr lang="en-US" dirty="0"/>
              <a:t>Rachael </a:t>
            </a:r>
            <a:r>
              <a:rPr lang="en-US" dirty="0" err="1"/>
              <a:t>Kotarski</a:t>
            </a:r>
            <a:r>
              <a:rPr lang="en-US" dirty="0"/>
              <a:t>, Head of Research Infrastructure Services at the British Library</a:t>
            </a:r>
          </a:p>
          <a:p>
            <a:r>
              <a:rPr lang="en-US" dirty="0"/>
              <a:t>Nina Watts, Repository and Open Access Manager, </a:t>
            </a:r>
            <a:r>
              <a:rPr lang="en-US" dirty="0" err="1"/>
              <a:t>UoW</a:t>
            </a:r>
            <a:endParaRPr lang="en-US" dirty="0"/>
          </a:p>
          <a:p>
            <a:r>
              <a:rPr lang="en-US" dirty="0"/>
              <a:t>Dr Holly Ranger, RDM Officer, </a:t>
            </a:r>
            <a:r>
              <a:rPr lang="en-US" dirty="0" err="1"/>
              <a:t>UoW</a:t>
            </a:r>
            <a:endParaRPr lang="en-US" dirty="0"/>
          </a:p>
          <a:p>
            <a:r>
              <a:rPr lang="en-US" dirty="0"/>
              <a:t>Dr Jenny Basford, Repository Services Lead, British Library</a:t>
            </a:r>
          </a:p>
          <a:p>
            <a:r>
              <a:rPr lang="en-US" dirty="0"/>
              <a:t>Joshua Mead, formerly Researcher Development Officer at </a:t>
            </a:r>
            <a:r>
              <a:rPr lang="en-US" dirty="0" err="1"/>
              <a:t>UoW</a:t>
            </a:r>
            <a:r>
              <a:rPr lang="en-US" dirty="0"/>
              <a:t> </a:t>
            </a:r>
          </a:p>
          <a:p>
            <a:endParaRPr lang="en-US" dirty="0"/>
          </a:p>
          <a:p>
            <a:r>
              <a:rPr lang="en-US" dirty="0"/>
              <a:t>Not just creative and performing arts</a:t>
            </a:r>
          </a:p>
          <a:p>
            <a:r>
              <a:rPr lang="en-US" dirty="0"/>
              <a:t>Engineering, medicine, education</a:t>
            </a:r>
          </a:p>
        </p:txBody>
      </p:sp>
      <p:sp>
        <p:nvSpPr>
          <p:cNvPr id="4" name="Slide Number Placeholder 3"/>
          <p:cNvSpPr>
            <a:spLocks noGrp="1"/>
          </p:cNvSpPr>
          <p:nvPr>
            <p:ph type="sldNum" sz="quarter" idx="5"/>
          </p:nvPr>
        </p:nvSpPr>
        <p:spPr/>
        <p:txBody>
          <a:bodyPr/>
          <a:lstStyle/>
          <a:p>
            <a:fld id="{CA7006C3-4695-49C8-8977-0FB56502A62C}" type="slidenum">
              <a:rPr lang="en-GB" smtClean="0"/>
              <a:t>13</a:t>
            </a:fld>
            <a:endParaRPr lang="en-GB"/>
          </a:p>
        </p:txBody>
      </p:sp>
    </p:spTree>
    <p:extLst>
      <p:ext uri="{BB962C8B-B14F-4D97-AF65-F5344CB8AC3E}">
        <p14:creationId xmlns:p14="http://schemas.microsoft.com/office/powerpoint/2010/main" val="23845597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Repositories</a:t>
            </a:r>
          </a:p>
          <a:p>
            <a:pPr marL="171450" indent="-171450">
              <a:buFontTx/>
              <a:buChar char="-"/>
            </a:pPr>
            <a:r>
              <a:rPr lang="en-US" b="0" dirty="0"/>
              <a:t>Review </a:t>
            </a:r>
            <a:r>
              <a:rPr lang="en-US" b="0" dirty="0" err="1"/>
              <a:t>UoW</a:t>
            </a:r>
            <a:r>
              <a:rPr lang="en-US" b="0" dirty="0"/>
              <a:t> work - articulate the underpinning ’schema’ and map this to the British Library’s Shared Repository (while the primary use case was the AHRC repository – we strongly felt that all repositories should benefit from this work)</a:t>
            </a:r>
          </a:p>
          <a:p>
            <a:pPr marL="171450" indent="-171450">
              <a:buFontTx/>
              <a:buChar char="-"/>
            </a:pPr>
            <a:endParaRPr lang="en-US" b="0" dirty="0"/>
          </a:p>
          <a:p>
            <a:pPr marL="171450" indent="-171450">
              <a:buFontTx/>
              <a:buChar char="-"/>
            </a:pPr>
            <a:r>
              <a:rPr lang="en-US" b="0" dirty="0"/>
              <a:t>The metadata and PIDs workstream was key to improving existing open source standards – and so really is underpinned by the Haplo (by Cayuse) schema</a:t>
            </a:r>
          </a:p>
          <a:p>
            <a:pPr marL="171450" indent="-171450">
              <a:buFontTx/>
              <a:buChar char="-"/>
            </a:pPr>
            <a:r>
              <a:rPr lang="en-US" b="0" dirty="0"/>
              <a:t>While we began with a rather idealistic list of standards we wanted to looked at (based on the past three or so years of work some of the team had done) – it became clear that it made sense to focus on three – </a:t>
            </a:r>
            <a:r>
              <a:rPr lang="en-US" b="0" dirty="0" err="1"/>
              <a:t>DataCite</a:t>
            </a:r>
            <a:r>
              <a:rPr lang="en-US" b="0" dirty="0"/>
              <a:t>, </a:t>
            </a:r>
            <a:r>
              <a:rPr lang="en-US" b="0" dirty="0" err="1"/>
              <a:t>RAiD</a:t>
            </a:r>
            <a:r>
              <a:rPr lang="en-US" b="0" dirty="0"/>
              <a:t> and the </a:t>
            </a:r>
            <a:r>
              <a:rPr lang="en-US" b="0" dirty="0" err="1"/>
              <a:t>CRediT</a:t>
            </a:r>
            <a:r>
              <a:rPr lang="en-US" b="0" dirty="0"/>
              <a:t> taxonomy</a:t>
            </a:r>
          </a:p>
          <a:p>
            <a:pPr marL="171450" indent="-171450">
              <a:buFontTx/>
              <a:buChar char="-"/>
            </a:pPr>
            <a:endParaRPr lang="en-US" b="0" dirty="0"/>
          </a:p>
          <a:p>
            <a:pPr marL="171450" indent="-171450">
              <a:buFontTx/>
              <a:buChar char="-"/>
            </a:pPr>
            <a:r>
              <a:rPr lang="en-US" b="0" dirty="0"/>
              <a:t>The entire project has been underpinned by building an intersectional community – bringing together many different existing communities – different researcher and practitioner communities – and – archivists, curators, funders, librarians, records managers, research data managers, research data managers, software developers – who work with researchers and practitioners to enable them to capture and share their research</a:t>
            </a:r>
          </a:p>
          <a:p>
            <a:pPr marL="171450" indent="-171450">
              <a:buFontTx/>
              <a:buChar char="-"/>
            </a:pPr>
            <a:r>
              <a:rPr lang="en-US" b="0" dirty="0"/>
              <a:t>The project has highlighted the need for a permissive space for the community to engage</a:t>
            </a:r>
          </a:p>
          <a:p>
            <a:pPr marL="171450" indent="-171450">
              <a:buFontTx/>
              <a:buChar char="-"/>
            </a:pPr>
            <a:endParaRPr lang="en-US" b="1" dirty="0"/>
          </a:p>
          <a:p>
            <a:endParaRPr lang="en-US" dirty="0"/>
          </a:p>
        </p:txBody>
      </p:sp>
      <p:sp>
        <p:nvSpPr>
          <p:cNvPr id="4" name="Slide Number Placeholder 3"/>
          <p:cNvSpPr>
            <a:spLocks noGrp="1"/>
          </p:cNvSpPr>
          <p:nvPr>
            <p:ph type="sldNum" sz="quarter" idx="5"/>
          </p:nvPr>
        </p:nvSpPr>
        <p:spPr/>
        <p:txBody>
          <a:bodyPr/>
          <a:lstStyle/>
          <a:p>
            <a:fld id="{572D23DC-9627-4FE3-BF06-D20269528894}" type="slidenum">
              <a:rPr lang="en-GB" smtClean="0"/>
              <a:t>14</a:t>
            </a:fld>
            <a:endParaRPr lang="en-GB"/>
          </a:p>
        </p:txBody>
      </p:sp>
    </p:spTree>
    <p:extLst>
      <p:ext uri="{BB962C8B-B14F-4D97-AF65-F5344CB8AC3E}">
        <p14:creationId xmlns:p14="http://schemas.microsoft.com/office/powerpoint/2010/main" val="4078005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Working in co-design with community absolutely key to progress this work</a:t>
            </a:r>
          </a:p>
          <a:p>
            <a:endParaRPr lang="en-US" dirty="0"/>
          </a:p>
          <a:p>
            <a:r>
              <a:rPr lang="en-US" dirty="0"/>
              <a:t>Hope to publish our report soon</a:t>
            </a:r>
          </a:p>
          <a:p>
            <a:endParaRPr lang="en-US" dirty="0"/>
          </a:p>
        </p:txBody>
      </p:sp>
      <p:sp>
        <p:nvSpPr>
          <p:cNvPr id="4" name="Slide Number Placeholder 3"/>
          <p:cNvSpPr>
            <a:spLocks noGrp="1"/>
          </p:cNvSpPr>
          <p:nvPr>
            <p:ph type="sldNum" sz="quarter" idx="5"/>
          </p:nvPr>
        </p:nvSpPr>
        <p:spPr/>
        <p:txBody>
          <a:bodyPr/>
          <a:lstStyle/>
          <a:p>
            <a:fld id="{572D23DC-9627-4FE3-BF06-D20269528894}" type="slidenum">
              <a:rPr lang="en-GB" smtClean="0"/>
              <a:t>15</a:t>
            </a:fld>
            <a:endParaRPr lang="en-GB"/>
          </a:p>
        </p:txBody>
      </p:sp>
    </p:spTree>
    <p:extLst>
      <p:ext uri="{BB962C8B-B14F-4D97-AF65-F5344CB8AC3E}">
        <p14:creationId xmlns:p14="http://schemas.microsoft.com/office/powerpoint/2010/main" val="15819069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2D23DC-9627-4FE3-BF06-D20269528894}" type="slidenum">
              <a:rPr lang="en-GB" smtClean="0"/>
              <a:t>23</a:t>
            </a:fld>
            <a:endParaRPr lang="en-GB"/>
          </a:p>
        </p:txBody>
      </p:sp>
    </p:spTree>
    <p:extLst>
      <p:ext uri="{BB962C8B-B14F-4D97-AF65-F5344CB8AC3E}">
        <p14:creationId xmlns:p14="http://schemas.microsoft.com/office/powerpoint/2010/main" val="12135053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2D23DC-9627-4FE3-BF06-D20269528894}" type="slidenum">
              <a:rPr lang="en-GB" smtClean="0"/>
              <a:t>25</a:t>
            </a:fld>
            <a:endParaRPr lang="en-GB"/>
          </a:p>
        </p:txBody>
      </p:sp>
    </p:spTree>
    <p:extLst>
      <p:ext uri="{BB962C8B-B14F-4D97-AF65-F5344CB8AC3E}">
        <p14:creationId xmlns:p14="http://schemas.microsoft.com/office/powerpoint/2010/main" val="4091096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the result of existing research rewards and recognition systems</a:t>
            </a:r>
          </a:p>
          <a:p>
            <a:r>
              <a:rPr lang="en-US" dirty="0"/>
              <a:t>However there is recognition that diversity of outputs is a more equitable way forward (Metric Tide revisited, the UK’s REF framework)</a:t>
            </a:r>
          </a:p>
          <a:p>
            <a:pPr>
              <a:buFont typeface="Wingdings" pitchFamily="2" charset="2"/>
              <a:buChar char="Ø"/>
            </a:pPr>
            <a:r>
              <a:rPr lang="en-US" sz="1200" dirty="0"/>
              <a:t>Text-based </a:t>
            </a:r>
          </a:p>
          <a:p>
            <a:pPr>
              <a:buFont typeface="Wingdings" pitchFamily="2" charset="2"/>
              <a:buChar char="Ø"/>
            </a:pPr>
            <a:r>
              <a:rPr lang="en-US" sz="1200" dirty="0"/>
              <a:t>A static object </a:t>
            </a:r>
          </a:p>
          <a:p>
            <a:pPr>
              <a:buFont typeface="Wingdings" pitchFamily="2" charset="2"/>
              <a:buChar char="Ø"/>
            </a:pPr>
            <a:r>
              <a:rPr lang="en-US" sz="1200" dirty="0"/>
              <a:t>A single file (often a PDF)</a:t>
            </a:r>
          </a:p>
          <a:p>
            <a:pPr>
              <a:buFont typeface="Wingdings" pitchFamily="2" charset="2"/>
              <a:buChar char="Ø"/>
            </a:pPr>
            <a:r>
              <a:rPr lang="en-US" sz="1200" dirty="0"/>
              <a:t>The ‘product’ of research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Work often left out of the metadata stream…(often falls under ‘OTHER’) or if it is included it isn’t properly represented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Can be ongoing and/or change over time</a:t>
            </a:r>
          </a:p>
          <a:p>
            <a:endParaRPr lang="en-US" dirty="0"/>
          </a:p>
          <a:p>
            <a:endParaRPr lang="en-US" dirty="0"/>
          </a:p>
        </p:txBody>
      </p:sp>
      <p:sp>
        <p:nvSpPr>
          <p:cNvPr id="4" name="Slide Number Placeholder 3"/>
          <p:cNvSpPr>
            <a:spLocks noGrp="1"/>
          </p:cNvSpPr>
          <p:nvPr>
            <p:ph type="sldNum" sz="quarter" idx="5"/>
          </p:nvPr>
        </p:nvSpPr>
        <p:spPr/>
        <p:txBody>
          <a:bodyPr/>
          <a:lstStyle/>
          <a:p>
            <a:fld id="{572D23DC-9627-4FE3-BF06-D20269528894}" type="slidenum">
              <a:rPr lang="en-GB" smtClean="0"/>
              <a:t>27</a:t>
            </a:fld>
            <a:endParaRPr lang="en-GB"/>
          </a:p>
        </p:txBody>
      </p:sp>
    </p:spTree>
    <p:extLst>
      <p:ext uri="{BB962C8B-B14F-4D97-AF65-F5344CB8AC3E}">
        <p14:creationId xmlns:p14="http://schemas.microsoft.com/office/powerpoint/2010/main" val="315482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Work with existing standards rather than creating new ones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Had presentations from all three at the workshop AND the researcher/practitioner perspective (see </a:t>
            </a:r>
            <a:r>
              <a:rPr lang="en-US" dirty="0">
                <a:hlinkClick r:id="rId3"/>
              </a:rPr>
              <a:t>https://blog.westminster.ac.uk/prvoices/workshop-metadata-persistent-identifiers-pids-and-a-taxonomy/</a:t>
            </a:r>
            <a:r>
              <a:rPr lang="en-US" dirty="0"/>
              <a:t> for the details and links to presentations)</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72D23DC-9627-4FE3-BF06-D20269528894}" type="slidenum">
              <a:rPr lang="en-GB" smtClean="0"/>
              <a:t>28</a:t>
            </a:fld>
            <a:endParaRPr lang="en-GB"/>
          </a:p>
        </p:txBody>
      </p:sp>
    </p:spTree>
    <p:extLst>
      <p:ext uri="{BB962C8B-B14F-4D97-AF65-F5344CB8AC3E}">
        <p14:creationId xmlns:p14="http://schemas.microsoft.com/office/powerpoint/2010/main" val="36695888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Additional standards – international image interoperability framework (thanks to the Sustaining Practice Assets for Research, Knowledge, Learning and Education – aka SPARKLE – the other PR funded project with whom we have collaborated, the Oxford Common File Layout specification</a:t>
            </a:r>
          </a:p>
        </p:txBody>
      </p:sp>
      <p:sp>
        <p:nvSpPr>
          <p:cNvPr id="4" name="Slide Number Placeholder 3"/>
          <p:cNvSpPr>
            <a:spLocks noGrp="1"/>
          </p:cNvSpPr>
          <p:nvPr>
            <p:ph type="sldNum" sz="quarter" idx="5"/>
          </p:nvPr>
        </p:nvSpPr>
        <p:spPr/>
        <p:txBody>
          <a:bodyPr/>
          <a:lstStyle/>
          <a:p>
            <a:fld id="{572D23DC-9627-4FE3-BF06-D20269528894}" type="slidenum">
              <a:rPr lang="en-GB" smtClean="0"/>
              <a:t>29</a:t>
            </a:fld>
            <a:endParaRPr lang="en-GB"/>
          </a:p>
        </p:txBody>
      </p:sp>
    </p:spTree>
    <p:extLst>
      <p:ext uri="{BB962C8B-B14F-4D97-AF65-F5344CB8AC3E}">
        <p14:creationId xmlns:p14="http://schemas.microsoft.com/office/powerpoint/2010/main" val="37919788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2D23DC-9627-4FE3-BF06-D20269528894}" type="slidenum">
              <a:rPr lang="en-GB" smtClean="0"/>
              <a:t>30</a:t>
            </a:fld>
            <a:endParaRPr lang="en-GB"/>
          </a:p>
        </p:txBody>
      </p:sp>
    </p:spTree>
    <p:extLst>
      <p:ext uri="{BB962C8B-B14F-4D97-AF65-F5344CB8AC3E}">
        <p14:creationId xmlns:p14="http://schemas.microsoft.com/office/powerpoint/2010/main" val="36708068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2D23DC-9627-4FE3-BF06-D20269528894}" type="slidenum">
              <a:rPr lang="en-GB" smtClean="0"/>
              <a:t>33</a:t>
            </a:fld>
            <a:endParaRPr lang="en-GB"/>
          </a:p>
        </p:txBody>
      </p:sp>
    </p:spTree>
    <p:extLst>
      <p:ext uri="{BB962C8B-B14F-4D97-AF65-F5344CB8AC3E}">
        <p14:creationId xmlns:p14="http://schemas.microsoft.com/office/powerpoint/2010/main" val="37137384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72D23DC-9627-4FE3-BF06-D20269528894}" type="slidenum">
              <a:rPr lang="en-GB" smtClean="0"/>
              <a:t>35</a:t>
            </a:fld>
            <a:endParaRPr lang="en-GB"/>
          </a:p>
        </p:txBody>
      </p:sp>
    </p:spTree>
    <p:extLst>
      <p:ext uri="{BB962C8B-B14F-4D97-AF65-F5344CB8AC3E}">
        <p14:creationId xmlns:p14="http://schemas.microsoft.com/office/powerpoint/2010/main" val="142304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D0F569-AC90-44EB-9EF4-4E5C2F5D823C}" type="datetime1">
              <a:rPr lang="en-US" smtClean="0"/>
              <a:t>1/31/23</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r>
              <a:rPr lang="en-US"/>
              <a:t>Sample Footer Text</a:t>
            </a:r>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F3450C42-9A0B-4425-92C2-70FCF7C45734}" type="slidenum">
              <a:rPr lang="en-US" smtClean="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8681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2D79EF-17C8-45D8-9866-DAF5723FC604}" type="datetime1">
              <a:rPr lang="en-US" smtClean="0"/>
              <a:t>1/31/23</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3450C42-9A0B-4425-92C2-70FCF7C45734}" type="slidenum">
              <a:rPr lang="en-US" smtClean="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55960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FC2ADC-3680-4013-A757-E4663495DB98}" type="datetime1">
              <a:rPr lang="en-US" smtClean="0"/>
              <a:t>1/31/23</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3450C42-9A0B-4425-92C2-70FCF7C45734}" type="slidenum">
              <a:rPr lang="en-US" smtClean="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11507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751BA94-5DCA-4F19-960F-0FB2BD5EE85A}" type="datetime1">
              <a:rPr lang="en-US" smtClean="0"/>
              <a:t>1/31/23</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F3450C42-9A0B-4425-92C2-70FCF7C45734}" type="slidenum">
              <a:rPr lang="en-US" smtClean="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98871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1BED947-38D9-44AC-8B89-E79758333B77}" type="datetime1">
              <a:rPr lang="en-US" smtClean="0"/>
              <a:t>1/31/23</a:t>
            </a:fld>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F3450C42-9A0B-4425-92C2-70FCF7C45734}" type="slidenum">
              <a:rPr lang="en-US" smtClean="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63280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781E23F-BD3C-4F23-B116-2B758120C8AC}" type="datetime1">
              <a:rPr lang="en-US" smtClean="0"/>
              <a:t>1/31/23</a:t>
            </a:fld>
            <a:endParaRPr lang="en-US" dirty="0"/>
          </a:p>
        </p:txBody>
      </p:sp>
      <p:sp>
        <p:nvSpPr>
          <p:cNvPr id="4" name="Footer Placeholder 3"/>
          <p:cNvSpPr>
            <a:spLocks noGrp="1"/>
          </p:cNvSpPr>
          <p:nvPr>
            <p:ph type="ftr" sz="quarter" idx="11"/>
          </p:nvPr>
        </p:nvSpPr>
        <p:spPr/>
        <p:txBody>
          <a:bodyPr/>
          <a:lstStyle/>
          <a:p>
            <a:r>
              <a:rPr lang="en-US"/>
              <a:t>Sample Footer Text</a:t>
            </a:r>
            <a:endParaRPr lang="en-US" dirty="0"/>
          </a:p>
        </p:txBody>
      </p:sp>
      <p:sp>
        <p:nvSpPr>
          <p:cNvPr id="5" name="Slide Number Placeholder 4"/>
          <p:cNvSpPr>
            <a:spLocks noGrp="1"/>
          </p:cNvSpPr>
          <p:nvPr>
            <p:ph type="sldNum" sz="quarter" idx="12"/>
          </p:nvPr>
        </p:nvSpPr>
        <p:spPr/>
        <p:txBody>
          <a:bodyPr/>
          <a:lstStyle/>
          <a:p>
            <a:fld id="{F3450C42-9A0B-4425-92C2-70FCF7C45734}" type="slidenum">
              <a:rPr lang="en-US" smtClean="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02908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3CFAA9-6D59-4D98-869E-ACBDB83B2CA4}" type="datetime1">
              <a:rPr lang="en-US" smtClean="0"/>
              <a:t>1/31/23</a:t>
            </a:fld>
            <a:endParaRPr lang="en-US"/>
          </a:p>
        </p:txBody>
      </p:sp>
      <p:sp>
        <p:nvSpPr>
          <p:cNvPr id="3" name="Footer Placeholder 2"/>
          <p:cNvSpPr>
            <a:spLocks noGrp="1"/>
          </p:cNvSpPr>
          <p:nvPr>
            <p:ph type="ftr" sz="quarter" idx="11"/>
          </p:nvPr>
        </p:nvSpPr>
        <p:spPr/>
        <p:txBody>
          <a:bodyPr/>
          <a:lstStyle/>
          <a:p>
            <a:r>
              <a:rPr lang="en-US"/>
              <a:t>Sample Footer Text</a:t>
            </a:r>
            <a:endParaRPr lang="en-US" dirty="0"/>
          </a:p>
        </p:txBody>
      </p:sp>
      <p:sp>
        <p:nvSpPr>
          <p:cNvPr id="4" name="Slide Number Placeholder 3"/>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201237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C410804-27E3-430A-BB42-B831260DE39A}" type="datetime1">
              <a:rPr lang="en-US" smtClean="0"/>
              <a:t>1/31/23</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F3450C42-9A0B-4425-92C2-70FCF7C45734}" type="slidenum">
              <a:rPr lang="en-US" smtClean="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8943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60E22DE3-3D1A-4D53-B9A6-6C7463B8C992}" type="datetime1">
              <a:rPr lang="en-US" smtClean="0"/>
              <a:t>1/31/23</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F3450C42-9A0B-4425-92C2-70FCF7C45734}" type="slidenum">
              <a:rPr lang="en-US" smtClean="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96087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BA7D41-E8B7-4A0B-B861-3EC4AE88917D}" type="datetime1">
              <a:rPr lang="en-US" smtClean="0"/>
              <a:t>1/31/23</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3450C42-9A0B-4425-92C2-70FCF7C45734}" type="slidenum">
              <a:rPr lang="en-US" smtClean="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43393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C34823-0B19-4B4E-A643-7A3B0A3D24D6}" type="datetime1">
              <a:rPr lang="en-US" smtClean="0"/>
              <a:t>1/31/23</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3450C42-9A0B-4425-92C2-70FCF7C45734}" type="slidenum">
              <a:rPr lang="en-US" smtClean="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50018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5ECD8B30-1B71-45A1-8314-D59C86F581E1}" type="datetime1">
              <a:rPr lang="en-US" smtClean="0"/>
              <a:pPr/>
              <a:t>1/31/23</a:t>
            </a:fld>
            <a:endParaRPr lang="en-US" b="1"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Sample Footer Text</a:t>
            </a:r>
            <a:endParaRPr lang="en-US" b="1"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F3450C42-9A0B-4425-92C2-70FCF7C45734}" type="slidenum">
              <a:rPr lang="en-US" smtClean="0"/>
              <a:pPr/>
              <a:t>‹#›</a:t>
            </a:fld>
            <a:endParaRPr lang="en-US" b="1"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1684289"/>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Lst>
  <p:hf sldNum="0" hdr="0" ft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3.xml"/><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hyperlink" Target="https://doi.org/10.34737/vv0z9" TargetMode="External"/><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hyperlink" Target="https://blog.westminster.ac.uk/prvoices/workshop-metadata-persistent-identifiers-pids-and-a-taxonomy/"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hyperlink" Target="https://blog.westminster.ac.uk/prvoices/workshop-metadata-persistent-identifiers-pids-and-a-taxonomy/"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www.raid.org.au/" TargetMode="Externa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jpg"/><Relationship Id="rId1" Type="http://schemas.openxmlformats.org/officeDocument/2006/relationships/slideLayout" Target="../slideLayouts/slideLayout6.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hyperlink" Target="https://pngimg.com/download/57213" TargetMode="External"/><Relationship Id="rId7" Type="http://schemas.openxmlformats.org/officeDocument/2006/relationships/diagramColors" Target="../diagrams/colors10.xml"/><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024F5-74BD-1AD5-0D4A-17421CB5A4F0}"/>
              </a:ext>
            </a:extLst>
          </p:cNvPr>
          <p:cNvSpPr>
            <a:spLocks noGrp="1"/>
          </p:cNvSpPr>
          <p:nvPr>
            <p:ph type="ctrTitle"/>
          </p:nvPr>
        </p:nvSpPr>
        <p:spPr>
          <a:xfrm>
            <a:off x="1818758" y="909606"/>
            <a:ext cx="9576073" cy="2501809"/>
          </a:xfrm>
        </p:spPr>
        <p:txBody>
          <a:bodyPr>
            <a:normAutofit fontScale="90000"/>
          </a:bodyPr>
          <a:lstStyle/>
          <a:p>
            <a:pPr algn="ctr"/>
            <a:r>
              <a:rPr lang="en-GB" sz="4800" dirty="0"/>
              <a:t>Describing the practical – equity and parity in metadata for practice research</a:t>
            </a:r>
            <a:endParaRPr lang="en-US" sz="4000" dirty="0"/>
          </a:p>
        </p:txBody>
      </p:sp>
      <p:sp>
        <p:nvSpPr>
          <p:cNvPr id="3" name="Subtitle 2">
            <a:extLst>
              <a:ext uri="{FF2B5EF4-FFF2-40B4-BE49-F238E27FC236}">
                <a16:creationId xmlns:a16="http://schemas.microsoft.com/office/drawing/2014/main" id="{37E9524A-ADFF-351B-A981-89EEA69CE162}"/>
              </a:ext>
            </a:extLst>
          </p:cNvPr>
          <p:cNvSpPr>
            <a:spLocks noGrp="1"/>
          </p:cNvSpPr>
          <p:nvPr>
            <p:ph type="subTitle" idx="1"/>
          </p:nvPr>
        </p:nvSpPr>
        <p:spPr>
          <a:xfrm>
            <a:off x="251012" y="3803648"/>
            <a:ext cx="11940988" cy="2501809"/>
          </a:xfrm>
        </p:spPr>
        <p:txBody>
          <a:bodyPr>
            <a:normAutofit fontScale="25000" lnSpcReduction="20000"/>
          </a:bodyPr>
          <a:lstStyle/>
          <a:p>
            <a:pPr algn="ctr"/>
            <a:r>
              <a:rPr lang="en-GB" sz="7200" dirty="0"/>
              <a:t>Adam vials </a:t>
            </a:r>
            <a:r>
              <a:rPr lang="en-GB" sz="7200" dirty="0" err="1"/>
              <a:t>moore</a:t>
            </a:r>
            <a:r>
              <a:rPr lang="en-GB" sz="7200" dirty="0"/>
              <a:t> – product specialist – persistent identifiers, </a:t>
            </a:r>
            <a:r>
              <a:rPr lang="en-GB" sz="7200" dirty="0" err="1"/>
              <a:t>jisc</a:t>
            </a:r>
            <a:endParaRPr lang="en-GB" sz="7200" dirty="0"/>
          </a:p>
          <a:p>
            <a:pPr algn="ctr"/>
            <a:r>
              <a:rPr lang="en-GB" sz="7200" dirty="0"/>
              <a:t>Jenny Evans – Research Environment and Scholarly Comms Lead - University of Westminster</a:t>
            </a:r>
          </a:p>
          <a:p>
            <a:pPr algn="ctr"/>
            <a:r>
              <a:rPr lang="en-GB" sz="7200" dirty="0"/>
              <a:t>Alan stone – Senior Manager, Global Operations – CAYUSE </a:t>
            </a:r>
            <a:endParaRPr lang="en-GB" sz="7200" dirty="0">
              <a:solidFill>
                <a:srgbClr val="FF0000"/>
              </a:solidFill>
            </a:endParaRPr>
          </a:p>
          <a:p>
            <a:pPr algn="ctr"/>
            <a:r>
              <a:rPr lang="en-GB" sz="7200" dirty="0"/>
              <a:t>Rachael </a:t>
            </a:r>
            <a:r>
              <a:rPr lang="en-GB" sz="7200" dirty="0" err="1"/>
              <a:t>kotarski</a:t>
            </a:r>
            <a:r>
              <a:rPr lang="en-GB" sz="7200" dirty="0"/>
              <a:t> – Head of research infrastructure services – </a:t>
            </a:r>
            <a:r>
              <a:rPr lang="en-GB" sz="7200" dirty="0" err="1"/>
              <a:t>british</a:t>
            </a:r>
            <a:r>
              <a:rPr lang="en-GB" sz="7200" dirty="0"/>
              <a:t> library</a:t>
            </a:r>
          </a:p>
          <a:p>
            <a:pPr algn="ctr"/>
            <a:r>
              <a:rPr lang="en-GB" sz="7200" dirty="0"/>
              <a:t>Practice Research Voices (</a:t>
            </a:r>
            <a:r>
              <a:rPr lang="en-GB" sz="7200" dirty="0" err="1"/>
              <a:t>PRVoices</a:t>
            </a:r>
            <a:r>
              <a:rPr lang="en-GB" sz="7200" dirty="0"/>
              <a:t>) Project team</a:t>
            </a:r>
          </a:p>
          <a:p>
            <a:pPr algn="ctr"/>
            <a:endParaRPr lang="en-GB" sz="3200" dirty="0"/>
          </a:p>
          <a:p>
            <a:pPr algn="ctr"/>
            <a:endParaRPr lang="en-US" sz="3200" dirty="0"/>
          </a:p>
          <a:p>
            <a:endParaRPr lang="en-US" dirty="0"/>
          </a:p>
        </p:txBody>
      </p:sp>
      <p:pic>
        <p:nvPicPr>
          <p:cNvPr id="6" name="Picture 5">
            <a:extLst>
              <a:ext uri="{FF2B5EF4-FFF2-40B4-BE49-F238E27FC236}">
                <a16:creationId xmlns:a16="http://schemas.microsoft.com/office/drawing/2014/main" id="{D62B12C9-1FC1-0FC4-6430-36C88A482F2F}"/>
              </a:ext>
            </a:extLst>
          </p:cNvPr>
          <p:cNvPicPr>
            <a:picLocks noChangeAspect="1"/>
          </p:cNvPicPr>
          <p:nvPr/>
        </p:nvPicPr>
        <p:blipFill>
          <a:blip r:embed="rId3"/>
          <a:stretch>
            <a:fillRect/>
          </a:stretch>
        </p:blipFill>
        <p:spPr>
          <a:xfrm>
            <a:off x="8932983" y="24419"/>
            <a:ext cx="3136647" cy="885188"/>
          </a:xfrm>
          <a:prstGeom prst="rect">
            <a:avLst/>
          </a:prstGeom>
        </p:spPr>
      </p:pic>
      <p:pic>
        <p:nvPicPr>
          <p:cNvPr id="1030" name="Picture 6" descr="Arts and Humanities Research Council (AHRC) – UKRI">
            <a:extLst>
              <a:ext uri="{FF2B5EF4-FFF2-40B4-BE49-F238E27FC236}">
                <a16:creationId xmlns:a16="http://schemas.microsoft.com/office/drawing/2014/main" id="{4461F2C4-5955-9B32-9857-1C41D0EC85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370" y="0"/>
            <a:ext cx="1400775" cy="1166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0119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8D2D4A-49E0-77B9-EEDC-740E7827DC07}"/>
              </a:ext>
            </a:extLst>
          </p:cNvPr>
          <p:cNvSpPr>
            <a:spLocks noGrp="1"/>
          </p:cNvSpPr>
          <p:nvPr>
            <p:ph type="title"/>
          </p:nvPr>
        </p:nvSpPr>
        <p:spPr>
          <a:xfrm>
            <a:off x="849683" y="1240076"/>
            <a:ext cx="2727813" cy="4584527"/>
          </a:xfrm>
        </p:spPr>
        <p:txBody>
          <a:bodyPr>
            <a:normAutofit/>
          </a:bodyPr>
          <a:lstStyle/>
          <a:p>
            <a:r>
              <a:rPr lang="en-US">
                <a:solidFill>
                  <a:srgbClr val="FFFFFF"/>
                </a:solidFill>
              </a:rPr>
              <a:t>Overview</a:t>
            </a:r>
          </a:p>
        </p:txBody>
      </p:sp>
      <p:graphicFrame>
        <p:nvGraphicFramePr>
          <p:cNvPr id="4" name="Content Placeholder 3">
            <a:extLst>
              <a:ext uri="{FF2B5EF4-FFF2-40B4-BE49-F238E27FC236}">
                <a16:creationId xmlns:a16="http://schemas.microsoft.com/office/drawing/2014/main" id="{207BD21E-FF8F-4E2B-C149-EE54CAFB216C}"/>
              </a:ext>
            </a:extLst>
          </p:cNvPr>
          <p:cNvGraphicFramePr>
            <a:graphicFrameLocks noGrp="1"/>
          </p:cNvGraphicFramePr>
          <p:nvPr>
            <p:ph idx="1"/>
            <p:extLst>
              <p:ext uri="{D42A27DB-BD31-4B8C-83A1-F6EECF244321}">
                <p14:modId xmlns:p14="http://schemas.microsoft.com/office/powerpoint/2010/main" val="2427683538"/>
              </p:ext>
            </p:extLst>
          </p:nvPr>
        </p:nvGraphicFramePr>
        <p:xfrm>
          <a:off x="4231758" y="223284"/>
          <a:ext cx="7845942" cy="63553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44905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953C0F-9D88-3CE3-31D2-3410A21E5978}"/>
              </a:ext>
            </a:extLst>
          </p:cNvPr>
          <p:cNvSpPr>
            <a:spLocks noGrp="1"/>
          </p:cNvSpPr>
          <p:nvPr>
            <p:ph type="title"/>
          </p:nvPr>
        </p:nvSpPr>
        <p:spPr>
          <a:xfrm>
            <a:off x="1451579" y="804519"/>
            <a:ext cx="9603275" cy="1049235"/>
          </a:xfrm>
        </p:spPr>
        <p:txBody>
          <a:bodyPr>
            <a:normAutofit/>
          </a:bodyPr>
          <a:lstStyle/>
          <a:p>
            <a:r>
              <a:rPr lang="en-US" dirty="0"/>
              <a:t>Questions / Issues</a:t>
            </a:r>
          </a:p>
        </p:txBody>
      </p:sp>
      <p:cxnSp>
        <p:nvCxnSpPr>
          <p:cNvPr id="11" name="Straight Connector 10">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3" name="Rectangle 12">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5" name="Content Placeholder 2">
            <a:extLst>
              <a:ext uri="{FF2B5EF4-FFF2-40B4-BE49-F238E27FC236}">
                <a16:creationId xmlns:a16="http://schemas.microsoft.com/office/drawing/2014/main" id="{D8237E98-98D3-3EC2-4205-EF97F65F8957}"/>
              </a:ext>
            </a:extLst>
          </p:cNvPr>
          <p:cNvGraphicFramePr>
            <a:graphicFrameLocks noGrp="1"/>
          </p:cNvGraphicFramePr>
          <p:nvPr>
            <p:ph idx="1"/>
            <p:extLst>
              <p:ext uri="{D42A27DB-BD31-4B8C-83A1-F6EECF244321}">
                <p14:modId xmlns:p14="http://schemas.microsoft.com/office/powerpoint/2010/main" val="2959619970"/>
              </p:ext>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8352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62" name="Rectangle 37">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63" name="Picture 39">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64" name="Straight Connector 41">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65" name="Straight Connector 43">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66" name="Rectangle 45">
            <a:extLst>
              <a:ext uri="{FF2B5EF4-FFF2-40B4-BE49-F238E27FC236}">
                <a16:creationId xmlns:a16="http://schemas.microsoft.com/office/drawing/2014/main" id="{8BC298DB-2D5C-40A1-9A78-6B4A12198A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47">
            <a:extLst>
              <a:ext uri="{FF2B5EF4-FFF2-40B4-BE49-F238E27FC236}">
                <a16:creationId xmlns:a16="http://schemas.microsoft.com/office/drawing/2014/main" id="{35C2355B-7CE9-4192-9142-A41CA0A0C0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17DB0F0D-053F-CF59-3832-D01176F54495}"/>
              </a:ext>
            </a:extLst>
          </p:cNvPr>
          <p:cNvSpPr>
            <a:spLocks noGrp="1"/>
          </p:cNvSpPr>
          <p:nvPr>
            <p:ph type="title"/>
          </p:nvPr>
        </p:nvSpPr>
        <p:spPr>
          <a:xfrm>
            <a:off x="6585200" y="967167"/>
            <a:ext cx="4151306" cy="2374516"/>
          </a:xfrm>
        </p:spPr>
        <p:txBody>
          <a:bodyPr vert="horz" lIns="91440" tIns="45720" rIns="91440" bIns="0" rtlCol="0" anchor="b">
            <a:normAutofit/>
          </a:bodyPr>
          <a:lstStyle/>
          <a:p>
            <a:r>
              <a:rPr lang="en-US" sz="4400" dirty="0"/>
              <a:t>Building the foundations</a:t>
            </a:r>
          </a:p>
        </p:txBody>
      </p:sp>
      <p:sp>
        <p:nvSpPr>
          <p:cNvPr id="4" name="Text Placeholder 3">
            <a:extLst>
              <a:ext uri="{FF2B5EF4-FFF2-40B4-BE49-F238E27FC236}">
                <a16:creationId xmlns:a16="http://schemas.microsoft.com/office/drawing/2014/main" id="{F8139F2C-3DE6-0E53-7B15-676489F00AD5}"/>
              </a:ext>
            </a:extLst>
          </p:cNvPr>
          <p:cNvSpPr>
            <a:spLocks noGrp="1"/>
          </p:cNvSpPr>
          <p:nvPr>
            <p:ph type="body" idx="1"/>
          </p:nvPr>
        </p:nvSpPr>
        <p:spPr>
          <a:xfrm>
            <a:off x="6579647" y="3529159"/>
            <a:ext cx="4162489" cy="1606576"/>
          </a:xfrm>
        </p:spPr>
        <p:txBody>
          <a:bodyPr vert="horz" lIns="91440" tIns="91440" rIns="91440" bIns="91440" rtlCol="0">
            <a:normAutofit/>
          </a:bodyPr>
          <a:lstStyle/>
          <a:p>
            <a:r>
              <a:rPr lang="en-US" sz="2400" cap="all" dirty="0"/>
              <a:t>For practice research voices (</a:t>
            </a:r>
            <a:r>
              <a:rPr lang="en-US" sz="2400" cap="all" dirty="0" err="1"/>
              <a:t>prvoices</a:t>
            </a:r>
            <a:r>
              <a:rPr lang="en-US" sz="2400" cap="all" dirty="0"/>
              <a:t>)</a:t>
            </a:r>
          </a:p>
        </p:txBody>
      </p:sp>
      <p:pic>
        <p:nvPicPr>
          <p:cNvPr id="8" name="Graphic 7" descr="City">
            <a:extLst>
              <a:ext uri="{FF2B5EF4-FFF2-40B4-BE49-F238E27FC236}">
                <a16:creationId xmlns:a16="http://schemas.microsoft.com/office/drawing/2014/main" id="{53760055-3BDB-290C-F3DA-5877DFC8531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9869" y="805583"/>
            <a:ext cx="4660762" cy="4660762"/>
          </a:xfrm>
          <a:prstGeom prst="rect">
            <a:avLst/>
          </a:prstGeom>
        </p:spPr>
      </p:pic>
      <p:cxnSp>
        <p:nvCxnSpPr>
          <p:cNvPr id="68" name="Straight Connector 49">
            <a:extLst>
              <a:ext uri="{FF2B5EF4-FFF2-40B4-BE49-F238E27FC236}">
                <a16:creationId xmlns:a16="http://schemas.microsoft.com/office/drawing/2014/main" id="{06D05ED8-39E4-42F8-92CB-704C2BD0D21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79647" y="3526496"/>
            <a:ext cx="4149931"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69" name="Picture 51">
            <a:extLst>
              <a:ext uri="{FF2B5EF4-FFF2-40B4-BE49-F238E27FC236}">
                <a16:creationId xmlns:a16="http://schemas.microsoft.com/office/drawing/2014/main" id="{45CE2E7C-6AA3-4710-825D-4CDDF788C7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70" name="Straight Connector 53">
            <a:extLst>
              <a:ext uri="{FF2B5EF4-FFF2-40B4-BE49-F238E27FC236}">
                <a16:creationId xmlns:a16="http://schemas.microsoft.com/office/drawing/2014/main" id="{3256C6C3-0EDC-4651-AB37-9F26CFAA6C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1443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6953D-0467-DAD7-79B6-298283C26FD8}"/>
              </a:ext>
            </a:extLst>
          </p:cNvPr>
          <p:cNvSpPr>
            <a:spLocks noGrp="1"/>
          </p:cNvSpPr>
          <p:nvPr>
            <p:ph type="title"/>
          </p:nvPr>
        </p:nvSpPr>
        <p:spPr>
          <a:xfrm>
            <a:off x="1451579" y="804519"/>
            <a:ext cx="9603275" cy="1049235"/>
          </a:xfrm>
        </p:spPr>
        <p:txBody>
          <a:bodyPr>
            <a:normAutofit/>
          </a:bodyPr>
          <a:lstStyle/>
          <a:p>
            <a:r>
              <a:rPr lang="en-US" sz="2800" dirty="0"/>
              <a:t>Features of a ‘non-traditional’ research output?</a:t>
            </a:r>
          </a:p>
        </p:txBody>
      </p:sp>
      <p:graphicFrame>
        <p:nvGraphicFramePr>
          <p:cNvPr id="5" name="Content Placeholder 2">
            <a:extLst>
              <a:ext uri="{FF2B5EF4-FFF2-40B4-BE49-F238E27FC236}">
                <a16:creationId xmlns:a16="http://schemas.microsoft.com/office/drawing/2014/main" id="{512A9E45-0189-84EA-76CB-73C8EBFC42CE}"/>
              </a:ext>
            </a:extLst>
          </p:cNvPr>
          <p:cNvGraphicFramePr>
            <a:graphicFrameLocks noGrp="1"/>
          </p:cNvGraphicFramePr>
          <p:nvPr>
            <p:ph idx="1"/>
          </p:nvPr>
        </p:nvGraphicFramePr>
        <p:xfrm>
          <a:off x="1450975" y="2340435"/>
          <a:ext cx="9604375" cy="33244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72650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9C51009-A09A-4689-8E6C-F8FC99E6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4187D2-149D-9D45-22E4-2721AA8C5D7A}"/>
              </a:ext>
            </a:extLst>
          </p:cNvPr>
          <p:cNvSpPr>
            <a:spLocks noGrp="1"/>
          </p:cNvSpPr>
          <p:nvPr>
            <p:ph type="title"/>
          </p:nvPr>
        </p:nvSpPr>
        <p:spPr>
          <a:xfrm>
            <a:off x="844476" y="1600199"/>
            <a:ext cx="3539266" cy="4297680"/>
          </a:xfrm>
        </p:spPr>
        <p:txBody>
          <a:bodyPr anchor="ctr">
            <a:normAutofit/>
          </a:bodyPr>
          <a:lstStyle/>
          <a:p>
            <a:r>
              <a:rPr lang="en-US" dirty="0"/>
              <a:t>Practice research some: definitions</a:t>
            </a:r>
          </a:p>
        </p:txBody>
      </p:sp>
      <p:cxnSp>
        <p:nvCxnSpPr>
          <p:cNvPr id="11" name="Straight Connector 10">
            <a:extLst>
              <a:ext uri="{FF2B5EF4-FFF2-40B4-BE49-F238E27FC236}">
                <a16:creationId xmlns:a16="http://schemas.microsoft.com/office/drawing/2014/main" id="{9EC65442-F244-409C-BF44-C5D6472E81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148839"/>
            <a:ext cx="0" cy="320040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4" name="Google Shape;110;p4">
            <a:extLst>
              <a:ext uri="{FF2B5EF4-FFF2-40B4-BE49-F238E27FC236}">
                <a16:creationId xmlns:a16="http://schemas.microsoft.com/office/drawing/2014/main" id="{C235B10F-6641-D0C5-8BB0-4E1A71D8CF14}"/>
              </a:ext>
            </a:extLst>
          </p:cNvPr>
          <p:cNvSpPr txBox="1">
            <a:spLocks noGrp="1"/>
          </p:cNvSpPr>
          <p:nvPr>
            <p:ph idx="1"/>
          </p:nvPr>
        </p:nvSpPr>
        <p:spPr>
          <a:xfrm>
            <a:off x="4774055" y="648586"/>
            <a:ext cx="6294410" cy="5954233"/>
          </a:xfrm>
          <a:prstGeom prst="rect">
            <a:avLst/>
          </a:prstGeom>
        </p:spPr>
        <p:txBody>
          <a:bodyPr spcFirstLastPara="1" lIns="91425" tIns="45700" rIns="91425" bIns="45700" anchor="ctr" anchorCtr="0">
            <a:noAutofit/>
          </a:bodyPr>
          <a:lstStyle/>
          <a:p>
            <a:pPr marL="0" lvl="0" indent="0" rtl="0">
              <a:lnSpc>
                <a:spcPct val="110000"/>
              </a:lnSpc>
              <a:spcBef>
                <a:spcPts val="1000"/>
              </a:spcBef>
              <a:spcAft>
                <a:spcPts val="0"/>
              </a:spcAft>
              <a:buClr>
                <a:schemeClr val="dk1"/>
              </a:buClr>
              <a:buSzPct val="100000"/>
              <a:buNone/>
            </a:pPr>
            <a:r>
              <a:rPr lang="en-US" sz="1800" b="1" dirty="0">
                <a:ea typeface="Corbel"/>
                <a:cs typeface="Corbel"/>
                <a:sym typeface="Corbel"/>
              </a:rPr>
              <a:t>Practice research</a:t>
            </a:r>
          </a:p>
          <a:p>
            <a:pPr marL="0" lvl="0" indent="0" rtl="0">
              <a:lnSpc>
                <a:spcPct val="110000"/>
              </a:lnSpc>
              <a:spcBef>
                <a:spcPts val="1000"/>
              </a:spcBef>
              <a:spcAft>
                <a:spcPts val="0"/>
              </a:spcAft>
              <a:buClr>
                <a:schemeClr val="dk1"/>
              </a:buClr>
              <a:buSzPct val="100000"/>
              <a:buNone/>
            </a:pPr>
            <a:r>
              <a:rPr lang="en-US" sz="1800" dirty="0">
                <a:ea typeface="Corbel"/>
                <a:cs typeface="Corbel"/>
                <a:sym typeface="Corbel"/>
              </a:rPr>
              <a:t>“An umbrella term that describes all manners of research where practice is the significant method of research conveyed in a research output. This includes numerous discipline-specific formulations of practice research, which have distinct and unique balances of practice, research narrative and complementary methods within their projects.”</a:t>
            </a:r>
          </a:p>
          <a:p>
            <a:pPr marL="0" lvl="0" indent="0" rtl="0">
              <a:lnSpc>
                <a:spcPct val="110000"/>
              </a:lnSpc>
              <a:spcBef>
                <a:spcPts val="1000"/>
              </a:spcBef>
              <a:spcAft>
                <a:spcPts val="0"/>
              </a:spcAft>
              <a:buClr>
                <a:schemeClr val="dk1"/>
              </a:buClr>
              <a:buSzPct val="100000"/>
              <a:buNone/>
            </a:pPr>
            <a:r>
              <a:rPr lang="en-US" sz="1800" b="1" dirty="0">
                <a:ea typeface="Corbel"/>
                <a:cs typeface="Corbel"/>
                <a:sym typeface="Corbel"/>
              </a:rPr>
              <a:t>Research narrative</a:t>
            </a:r>
          </a:p>
          <a:p>
            <a:pPr marL="0" lvl="0" indent="0" rtl="0">
              <a:lnSpc>
                <a:spcPct val="110000"/>
              </a:lnSpc>
              <a:spcBef>
                <a:spcPts val="1000"/>
              </a:spcBef>
              <a:spcAft>
                <a:spcPts val="0"/>
              </a:spcAft>
              <a:buClr>
                <a:schemeClr val="dk1"/>
              </a:buClr>
              <a:buSzPct val="100000"/>
              <a:buNone/>
            </a:pPr>
            <a:r>
              <a:rPr lang="en-US" sz="1800" dirty="0">
                <a:ea typeface="Corbel"/>
                <a:cs typeface="Corbel"/>
                <a:sym typeface="Corbel"/>
              </a:rPr>
              <a:t>“In a practice research output, a research narrative may be conjoined with, or embodied in, practice. A research narrative articulates the research enquiry that emerges in practice.”</a:t>
            </a:r>
          </a:p>
          <a:p>
            <a:pPr marL="0" lvl="0" indent="0" rtl="0">
              <a:lnSpc>
                <a:spcPct val="110000"/>
              </a:lnSpc>
              <a:spcBef>
                <a:spcPts val="1000"/>
              </a:spcBef>
              <a:spcAft>
                <a:spcPts val="0"/>
              </a:spcAft>
              <a:buClr>
                <a:schemeClr val="dk1"/>
              </a:buClr>
              <a:buSzPct val="100000"/>
              <a:buNone/>
            </a:pPr>
            <a:endParaRPr lang="en-US" sz="1800" dirty="0">
              <a:ea typeface="Corbel"/>
              <a:cs typeface="Corbel"/>
              <a:sym typeface="Corbel"/>
            </a:endParaRPr>
          </a:p>
          <a:p>
            <a:pPr marL="0" lvl="0" indent="0" rtl="0">
              <a:lnSpc>
                <a:spcPct val="110000"/>
              </a:lnSpc>
              <a:spcBef>
                <a:spcPts val="0"/>
              </a:spcBef>
              <a:spcAft>
                <a:spcPts val="0"/>
              </a:spcAft>
              <a:buClr>
                <a:schemeClr val="dk1"/>
              </a:buClr>
              <a:buSzPct val="84210"/>
              <a:buNone/>
            </a:pPr>
            <a:r>
              <a:rPr lang="en-US" sz="1800" dirty="0">
                <a:ea typeface="Corbel"/>
                <a:cs typeface="Corbel"/>
                <a:sym typeface="Corbel"/>
              </a:rPr>
              <a:t>Bulley, James and </a:t>
            </a:r>
            <a:r>
              <a:rPr lang="en-US" sz="1800" dirty="0" err="1">
                <a:ea typeface="Corbel"/>
                <a:cs typeface="Corbel"/>
                <a:sym typeface="Corbel"/>
              </a:rPr>
              <a:t>Şahin</a:t>
            </a:r>
            <a:r>
              <a:rPr lang="en-US" sz="1800" dirty="0">
                <a:ea typeface="Corbel"/>
                <a:cs typeface="Corbel"/>
                <a:sym typeface="Corbel"/>
              </a:rPr>
              <a:t>, </a:t>
            </a:r>
            <a:r>
              <a:rPr lang="en-US" sz="1800" dirty="0" err="1">
                <a:ea typeface="Corbel"/>
                <a:cs typeface="Corbel"/>
                <a:sym typeface="Corbel"/>
              </a:rPr>
              <a:t>Özden</a:t>
            </a:r>
            <a:r>
              <a:rPr lang="en-US" sz="1800" dirty="0">
                <a:ea typeface="Corbel"/>
                <a:cs typeface="Corbel"/>
                <a:sym typeface="Corbel"/>
              </a:rPr>
              <a:t>. </a:t>
            </a:r>
            <a:r>
              <a:rPr lang="en-US" sz="1800" i="1" dirty="0">
                <a:ea typeface="Corbel"/>
                <a:cs typeface="Corbel"/>
                <a:sym typeface="Corbel"/>
              </a:rPr>
              <a:t>Practice Research - Report 1: What is practice research?</a:t>
            </a:r>
            <a:r>
              <a:rPr lang="en-US" sz="1800" dirty="0">
                <a:ea typeface="Corbel"/>
                <a:cs typeface="Corbel"/>
                <a:sym typeface="Corbel"/>
              </a:rPr>
              <a:t> P1. London: PRAG-UK, 2021. https://</a:t>
            </a:r>
            <a:r>
              <a:rPr lang="en-US" sz="1800" dirty="0" err="1">
                <a:ea typeface="Corbel"/>
                <a:cs typeface="Corbel"/>
                <a:sym typeface="Corbel"/>
              </a:rPr>
              <a:t>doi.org</a:t>
            </a:r>
            <a:r>
              <a:rPr lang="en-US" sz="1800" dirty="0">
                <a:ea typeface="Corbel"/>
                <a:cs typeface="Corbel"/>
                <a:sym typeface="Corbel"/>
              </a:rPr>
              <a:t>/10.23636/1347. </a:t>
            </a:r>
          </a:p>
        </p:txBody>
      </p:sp>
    </p:spTree>
    <p:extLst>
      <p:ext uri="{BB962C8B-B14F-4D97-AF65-F5344CB8AC3E}">
        <p14:creationId xmlns:p14="http://schemas.microsoft.com/office/powerpoint/2010/main" val="2008553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3EA13-2EA1-3A4C-48F9-6F503E9696E0}"/>
              </a:ext>
            </a:extLst>
          </p:cNvPr>
          <p:cNvSpPr>
            <a:spLocks noGrp="1"/>
          </p:cNvSpPr>
          <p:nvPr>
            <p:ph type="title"/>
          </p:nvPr>
        </p:nvSpPr>
        <p:spPr>
          <a:xfrm>
            <a:off x="1451578" y="804519"/>
            <a:ext cx="9978421" cy="1049235"/>
          </a:xfrm>
        </p:spPr>
        <p:txBody>
          <a:bodyPr>
            <a:normAutofit fontScale="90000"/>
          </a:bodyPr>
          <a:lstStyle/>
          <a:p>
            <a:r>
              <a:rPr lang="en-US" dirty="0"/>
              <a:t>University of Westminster repository:</a:t>
            </a:r>
            <a:br>
              <a:rPr lang="en-US" dirty="0"/>
            </a:br>
            <a:r>
              <a:rPr lang="en-US" dirty="0"/>
              <a:t>working with community – a co-design approach</a:t>
            </a:r>
          </a:p>
        </p:txBody>
      </p:sp>
      <p:sp>
        <p:nvSpPr>
          <p:cNvPr id="3" name="Content Placeholder 2">
            <a:extLst>
              <a:ext uri="{FF2B5EF4-FFF2-40B4-BE49-F238E27FC236}">
                <a16:creationId xmlns:a16="http://schemas.microsoft.com/office/drawing/2014/main" id="{7DA6EBFB-C9CB-BAB6-62CF-B32150919337}"/>
              </a:ext>
            </a:extLst>
          </p:cNvPr>
          <p:cNvSpPr>
            <a:spLocks noGrp="1"/>
          </p:cNvSpPr>
          <p:nvPr>
            <p:ph idx="1"/>
          </p:nvPr>
        </p:nvSpPr>
        <p:spPr>
          <a:xfrm>
            <a:off x="1410547" y="2138244"/>
            <a:ext cx="6967020" cy="3555997"/>
          </a:xfrm>
        </p:spPr>
        <p:txBody>
          <a:bodyPr>
            <a:normAutofit lnSpcReduction="10000"/>
          </a:bodyPr>
          <a:lstStyle/>
          <a:p>
            <a:pPr marL="0" indent="0">
              <a:lnSpc>
                <a:spcPct val="110000"/>
              </a:lnSpc>
              <a:buNone/>
            </a:pPr>
            <a:r>
              <a:rPr lang="en-US" dirty="0"/>
              <a:t>Worked with </a:t>
            </a:r>
            <a:r>
              <a:rPr lang="en-US" dirty="0" err="1"/>
              <a:t>Haplo</a:t>
            </a:r>
            <a:r>
              <a:rPr lang="en-US" dirty="0"/>
              <a:t> (now Cayuse) to build a single open source repository that meets the ‘FAIR’ principles and captures all research (outputs)</a:t>
            </a:r>
          </a:p>
          <a:p>
            <a:pPr marL="0" indent="0">
              <a:lnSpc>
                <a:spcPct val="110000"/>
              </a:lnSpc>
              <a:buNone/>
            </a:pPr>
            <a:r>
              <a:rPr lang="en-GB" dirty="0"/>
              <a:t>Approach to development involved</a:t>
            </a:r>
            <a:r>
              <a:rPr lang="en-GB" b="1" dirty="0"/>
              <a:t> collaboration with </a:t>
            </a:r>
            <a:r>
              <a:rPr lang="en-GB" dirty="0"/>
              <a:t>community (art and design and architecture) </a:t>
            </a:r>
            <a:r>
              <a:rPr lang="en-GB" b="1" dirty="0"/>
              <a:t>– starting with their requirements – not </a:t>
            </a:r>
            <a:r>
              <a:rPr lang="en-GB" dirty="0"/>
              <a:t>what</a:t>
            </a:r>
            <a:r>
              <a:rPr lang="en-GB" b="1" dirty="0"/>
              <a:t> the technology</a:t>
            </a:r>
            <a:r>
              <a:rPr lang="en-GB" dirty="0"/>
              <a:t> offered (Co-Design) – to understand their needs</a:t>
            </a:r>
            <a:endParaRPr lang="en-GB" b="1" dirty="0">
              <a:cs typeface="Arial" panose="020B0604020202020204" pitchFamily="34" charset="0"/>
            </a:endParaRPr>
          </a:p>
          <a:p>
            <a:pPr marL="0" indent="0">
              <a:lnSpc>
                <a:spcPct val="110000"/>
              </a:lnSpc>
              <a:buNone/>
            </a:pPr>
            <a:r>
              <a:rPr lang="en-GB" b="1" dirty="0"/>
              <a:t>Developed a single repository that captures publications, data </a:t>
            </a:r>
            <a:r>
              <a:rPr lang="en-GB" b="1" u="sng" dirty="0"/>
              <a:t>and</a:t>
            </a:r>
            <a:r>
              <a:rPr lang="en-GB" b="1" dirty="0"/>
              <a:t> practice research outputs</a:t>
            </a:r>
            <a:r>
              <a:rPr lang="en-GB" dirty="0"/>
              <a:t> and the associated narrative</a:t>
            </a:r>
          </a:p>
          <a:p>
            <a:pPr marL="0" indent="0">
              <a:lnSpc>
                <a:spcPct val="110000"/>
              </a:lnSpc>
              <a:buNone/>
            </a:pPr>
            <a:endParaRPr lang="en-US" sz="1400" dirty="0"/>
          </a:p>
          <a:p>
            <a:pPr marL="0" indent="0">
              <a:lnSpc>
                <a:spcPct val="110000"/>
              </a:lnSpc>
              <a:buNone/>
            </a:pPr>
            <a:endParaRPr lang="en-US" sz="1400" dirty="0"/>
          </a:p>
        </p:txBody>
      </p:sp>
      <p:pic>
        <p:nvPicPr>
          <p:cNvPr id="4" name="Picture 3" descr="The Bass Culture portfolio record found at https://doi.org/10.34737/qqvqz">
            <a:extLst>
              <a:ext uri="{FF2B5EF4-FFF2-40B4-BE49-F238E27FC236}">
                <a16:creationId xmlns:a16="http://schemas.microsoft.com/office/drawing/2014/main" id="{047EFE4F-10E1-A805-A268-73C54C492C3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694" b="-4"/>
          <a:stretch/>
        </p:blipFill>
        <p:spPr>
          <a:xfrm>
            <a:off x="8447904" y="1828069"/>
            <a:ext cx="3362141" cy="3866172"/>
          </a:xfrm>
          <a:prstGeom prst="rect">
            <a:avLst/>
          </a:prstGeom>
        </p:spPr>
      </p:pic>
      <p:sp>
        <p:nvSpPr>
          <p:cNvPr id="7" name="TextBox 6">
            <a:extLst>
              <a:ext uri="{FF2B5EF4-FFF2-40B4-BE49-F238E27FC236}">
                <a16:creationId xmlns:a16="http://schemas.microsoft.com/office/drawing/2014/main" id="{B2D0B966-1435-C312-E5E9-850E84F7D3C2}"/>
              </a:ext>
            </a:extLst>
          </p:cNvPr>
          <p:cNvSpPr txBox="1"/>
          <p:nvPr/>
        </p:nvSpPr>
        <p:spPr>
          <a:xfrm>
            <a:off x="8628731" y="5694241"/>
            <a:ext cx="2859812" cy="307777"/>
          </a:xfrm>
          <a:prstGeom prst="rect">
            <a:avLst/>
          </a:prstGeom>
          <a:noFill/>
        </p:spPr>
        <p:txBody>
          <a:bodyPr wrap="square">
            <a:spAutoFit/>
          </a:bodyPr>
          <a:lstStyle/>
          <a:p>
            <a:pPr>
              <a:spcAft>
                <a:spcPts val="600"/>
              </a:spcAft>
            </a:pPr>
            <a:r>
              <a:rPr lang="en-GB" sz="1400" b="0" i="0" u="none" strike="noStrike" dirty="0">
                <a:solidFill>
                  <a:srgbClr val="33312D"/>
                </a:solidFill>
                <a:effectLst/>
                <a:latin typeface="KarlaRegular"/>
              </a:rPr>
              <a:t>https://</a:t>
            </a:r>
            <a:r>
              <a:rPr lang="en-GB" sz="1400" b="0" i="0" u="none" strike="noStrike" dirty="0" err="1">
                <a:solidFill>
                  <a:srgbClr val="33312D"/>
                </a:solidFill>
                <a:effectLst/>
                <a:latin typeface="KarlaRegular"/>
              </a:rPr>
              <a:t>doi.org</a:t>
            </a:r>
            <a:r>
              <a:rPr lang="en-GB" sz="1400" b="0" i="0" u="none" strike="noStrike" dirty="0">
                <a:solidFill>
                  <a:srgbClr val="33312D"/>
                </a:solidFill>
                <a:effectLst/>
                <a:latin typeface="KarlaRegular"/>
              </a:rPr>
              <a:t>/10.34737/</a:t>
            </a:r>
            <a:r>
              <a:rPr lang="en-GB" sz="1400" b="0" i="0" u="none" strike="noStrike" dirty="0" err="1">
                <a:solidFill>
                  <a:srgbClr val="33312D"/>
                </a:solidFill>
                <a:effectLst/>
                <a:latin typeface="KarlaRegular"/>
              </a:rPr>
              <a:t>qqvqz</a:t>
            </a:r>
            <a:endParaRPr lang="en-US" sz="1400" dirty="0"/>
          </a:p>
        </p:txBody>
      </p:sp>
    </p:spTree>
    <p:extLst>
      <p:ext uri="{BB962C8B-B14F-4D97-AF65-F5344CB8AC3E}">
        <p14:creationId xmlns:p14="http://schemas.microsoft.com/office/powerpoint/2010/main" val="1150165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906A2-A570-BE47-858F-320959C60022}"/>
              </a:ext>
            </a:extLst>
          </p:cNvPr>
          <p:cNvSpPr>
            <a:spLocks noGrp="1"/>
          </p:cNvSpPr>
          <p:nvPr>
            <p:ph type="title"/>
          </p:nvPr>
        </p:nvSpPr>
        <p:spPr>
          <a:xfrm>
            <a:off x="1451579" y="804519"/>
            <a:ext cx="9603275" cy="1049235"/>
          </a:xfrm>
        </p:spPr>
        <p:txBody>
          <a:bodyPr>
            <a:normAutofit fontScale="90000"/>
          </a:bodyPr>
          <a:lstStyle/>
          <a:p>
            <a:r>
              <a:rPr lang="en-US" dirty="0"/>
              <a:t>What does practice research look like in</a:t>
            </a:r>
            <a:br>
              <a:rPr lang="en-US" dirty="0"/>
            </a:br>
            <a:r>
              <a:rPr lang="en-US" dirty="0"/>
              <a:t>The </a:t>
            </a:r>
            <a:r>
              <a:rPr lang="en-US" dirty="0" err="1"/>
              <a:t>haplo</a:t>
            </a:r>
            <a:r>
              <a:rPr lang="en-US" dirty="0"/>
              <a:t> (by cayuse) repository at Westminster?</a:t>
            </a:r>
          </a:p>
        </p:txBody>
      </p:sp>
      <p:sp>
        <p:nvSpPr>
          <p:cNvPr id="5" name="TextBox 4">
            <a:extLst>
              <a:ext uri="{FF2B5EF4-FFF2-40B4-BE49-F238E27FC236}">
                <a16:creationId xmlns:a16="http://schemas.microsoft.com/office/drawing/2014/main" id="{BBDE9D32-9349-DB4E-90B4-1C4E923AEA35}"/>
              </a:ext>
            </a:extLst>
          </p:cNvPr>
          <p:cNvSpPr txBox="1"/>
          <p:nvPr/>
        </p:nvSpPr>
        <p:spPr>
          <a:xfrm>
            <a:off x="3053751" y="3248647"/>
            <a:ext cx="6107502" cy="369332"/>
          </a:xfrm>
          <a:prstGeom prst="rect">
            <a:avLst/>
          </a:prstGeom>
          <a:noFill/>
        </p:spPr>
        <p:txBody>
          <a:bodyPr wrap="square">
            <a:spAutoFit/>
          </a:bodyPr>
          <a:lstStyle/>
          <a:p>
            <a:pPr>
              <a:spcAft>
                <a:spcPts val="600"/>
              </a:spcAft>
            </a:pPr>
            <a:r>
              <a:rPr lang="en-GB" b="0" i="0" u="none" strike="noStrike" dirty="0">
                <a:solidFill>
                  <a:srgbClr val="000000"/>
                </a:solidFill>
                <a:effectLst/>
              </a:rPr>
              <a:t> </a:t>
            </a:r>
            <a:endParaRPr lang="en-US"/>
          </a:p>
        </p:txBody>
      </p:sp>
      <p:sp>
        <p:nvSpPr>
          <p:cNvPr id="7" name="TextBox 6">
            <a:extLst>
              <a:ext uri="{FF2B5EF4-FFF2-40B4-BE49-F238E27FC236}">
                <a16:creationId xmlns:a16="http://schemas.microsoft.com/office/drawing/2014/main" id="{D32E09DC-879E-6B46-B417-D05F55A8D87C}"/>
              </a:ext>
            </a:extLst>
          </p:cNvPr>
          <p:cNvSpPr txBox="1"/>
          <p:nvPr/>
        </p:nvSpPr>
        <p:spPr>
          <a:xfrm>
            <a:off x="3053751" y="3248647"/>
            <a:ext cx="6107502" cy="369332"/>
          </a:xfrm>
          <a:prstGeom prst="rect">
            <a:avLst/>
          </a:prstGeom>
          <a:noFill/>
        </p:spPr>
        <p:txBody>
          <a:bodyPr wrap="square">
            <a:spAutoFit/>
          </a:bodyPr>
          <a:lstStyle/>
          <a:p>
            <a:pPr>
              <a:spcAft>
                <a:spcPts val="600"/>
              </a:spcAft>
            </a:pPr>
            <a:r>
              <a:rPr lang="en-GB" b="0" i="0" u="none" strike="noStrike" dirty="0">
                <a:solidFill>
                  <a:srgbClr val="000000"/>
                </a:solidFill>
                <a:effectLst/>
              </a:rPr>
              <a:t> </a:t>
            </a:r>
            <a:endParaRPr lang="en-US"/>
          </a:p>
        </p:txBody>
      </p:sp>
      <p:graphicFrame>
        <p:nvGraphicFramePr>
          <p:cNvPr id="21" name="Content Placeholder 11">
            <a:extLst>
              <a:ext uri="{FF2B5EF4-FFF2-40B4-BE49-F238E27FC236}">
                <a16:creationId xmlns:a16="http://schemas.microsoft.com/office/drawing/2014/main" id="{D38D35BA-DADF-40F7-C929-8404ED90A554}"/>
              </a:ext>
            </a:extLst>
          </p:cNvPr>
          <p:cNvGraphicFramePr>
            <a:graphicFrameLocks noGrp="1"/>
          </p:cNvGraphicFramePr>
          <p:nvPr>
            <p:ph idx="1"/>
            <p:extLst>
              <p:ext uri="{D42A27DB-BD31-4B8C-83A1-F6EECF244321}">
                <p14:modId xmlns:p14="http://schemas.microsoft.com/office/powerpoint/2010/main" val="1724190749"/>
              </p:ext>
            </p:extLst>
          </p:nvPr>
        </p:nvGraphicFramePr>
        <p:xfrm>
          <a:off x="914401" y="1853754"/>
          <a:ext cx="10603524" cy="37232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B4D53593-FDE0-7A0D-5477-2F4C18ED994C}"/>
              </a:ext>
            </a:extLst>
          </p:cNvPr>
          <p:cNvSpPr txBox="1"/>
          <p:nvPr/>
        </p:nvSpPr>
        <p:spPr>
          <a:xfrm>
            <a:off x="3548919" y="5684149"/>
            <a:ext cx="9604375" cy="369332"/>
          </a:xfrm>
          <a:prstGeom prst="rect">
            <a:avLst/>
          </a:prstGeom>
          <a:noFill/>
        </p:spPr>
        <p:txBody>
          <a:bodyPr wrap="square" rtlCol="0">
            <a:spAutoFit/>
          </a:bodyPr>
          <a:lstStyle/>
          <a:p>
            <a:r>
              <a:rPr lang="en-US" dirty="0"/>
              <a:t>Read about this work in our case study: https://</a:t>
            </a:r>
            <a:r>
              <a:rPr lang="en-US" dirty="0" err="1"/>
              <a:t>insights.uksg.org</a:t>
            </a:r>
            <a:r>
              <a:rPr lang="en-US" dirty="0"/>
              <a:t>/articles/10.1629/uksg.582/</a:t>
            </a:r>
          </a:p>
        </p:txBody>
      </p:sp>
    </p:spTree>
    <p:extLst>
      <p:ext uri="{BB962C8B-B14F-4D97-AF65-F5344CB8AC3E}">
        <p14:creationId xmlns:p14="http://schemas.microsoft.com/office/powerpoint/2010/main" val="4285924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BB59D-2613-9934-3389-1E1E95846E4B}"/>
              </a:ext>
            </a:extLst>
          </p:cNvPr>
          <p:cNvSpPr>
            <a:spLocks noGrp="1"/>
          </p:cNvSpPr>
          <p:nvPr>
            <p:ph type="title"/>
          </p:nvPr>
        </p:nvSpPr>
        <p:spPr>
          <a:xfrm>
            <a:off x="1451579" y="804519"/>
            <a:ext cx="9923557" cy="1049235"/>
          </a:xfrm>
        </p:spPr>
        <p:txBody>
          <a:bodyPr>
            <a:normAutofit/>
          </a:bodyPr>
          <a:lstStyle/>
          <a:p>
            <a:r>
              <a:rPr lang="en-US" dirty="0"/>
              <a:t>PRAG-UK REPORT 2 RECOMMENDATIONs:</a:t>
            </a:r>
            <a:br>
              <a:rPr lang="en-US" dirty="0"/>
            </a:br>
            <a:r>
              <a:rPr lang="en-US" sz="2400" dirty="0"/>
              <a:t>project (Collection, portfolio), edition (version)</a:t>
            </a:r>
          </a:p>
        </p:txBody>
      </p:sp>
      <p:sp>
        <p:nvSpPr>
          <p:cNvPr id="3" name="Content Placeholder 2">
            <a:extLst>
              <a:ext uri="{FF2B5EF4-FFF2-40B4-BE49-F238E27FC236}">
                <a16:creationId xmlns:a16="http://schemas.microsoft.com/office/drawing/2014/main" id="{223E7D98-ACC5-1910-455A-07105A0998BC}"/>
              </a:ext>
            </a:extLst>
          </p:cNvPr>
          <p:cNvSpPr>
            <a:spLocks noGrp="1"/>
          </p:cNvSpPr>
          <p:nvPr>
            <p:ph idx="1"/>
          </p:nvPr>
        </p:nvSpPr>
        <p:spPr>
          <a:xfrm>
            <a:off x="1291438" y="2015732"/>
            <a:ext cx="10243837" cy="3450613"/>
          </a:xfrm>
        </p:spPr>
        <p:txBody>
          <a:bodyPr numCol="2">
            <a:normAutofit fontScale="25000" lnSpcReduction="20000"/>
          </a:bodyPr>
          <a:lstStyle/>
          <a:p>
            <a:pPr marL="0" indent="0">
              <a:buNone/>
            </a:pPr>
            <a:r>
              <a:rPr lang="en-US" sz="8000" dirty="0"/>
              <a:t>A single practice research item type – called ‘project’ which represents the multi-component nature of practice research (p13)</a:t>
            </a:r>
          </a:p>
          <a:p>
            <a:pPr marL="0" indent="0">
              <a:buNone/>
            </a:pPr>
            <a:r>
              <a:rPr lang="en-US" sz="8000" dirty="0"/>
              <a:t>A singular research component file and multiple subset research </a:t>
            </a:r>
            <a:r>
              <a:rPr lang="en-US" sz="8000" dirty="0" err="1"/>
              <a:t>compoenents</a:t>
            </a:r>
            <a:r>
              <a:rPr lang="en-US" sz="8000" dirty="0"/>
              <a:t> (p15-16)</a:t>
            </a:r>
          </a:p>
          <a:p>
            <a:pPr marL="0" indent="0">
              <a:buNone/>
            </a:pPr>
            <a:r>
              <a:rPr lang="en-US" sz="8000" dirty="0"/>
              <a:t>Use of ’edition’ to deal with changes to outputs that are developed over time (p17)</a:t>
            </a:r>
          </a:p>
          <a:p>
            <a:pPr marL="0" indent="0">
              <a:buNone/>
            </a:pPr>
            <a:endParaRPr lang="en-US" sz="3300" dirty="0"/>
          </a:p>
          <a:p>
            <a:pPr marL="0" indent="0">
              <a:buNone/>
            </a:pPr>
            <a:endParaRPr lang="en-US" sz="3300" dirty="0"/>
          </a:p>
          <a:p>
            <a:pPr marL="0" indent="0">
              <a:buNone/>
            </a:pPr>
            <a:endParaRPr lang="en-US" sz="3300" dirty="0"/>
          </a:p>
          <a:p>
            <a:pPr marL="0" indent="0">
              <a:buNone/>
            </a:pPr>
            <a:endParaRPr lang="en-US" sz="3300" dirty="0"/>
          </a:p>
          <a:p>
            <a:pPr marL="0" indent="0">
              <a:buNone/>
            </a:pPr>
            <a:endParaRPr lang="en-US" sz="3300" dirty="0"/>
          </a:p>
          <a:p>
            <a:pPr marL="0" indent="0">
              <a:buNone/>
            </a:pPr>
            <a:r>
              <a:rPr lang="en-US" sz="7200" dirty="0"/>
              <a:t>It could include (p6):</a:t>
            </a:r>
          </a:p>
          <a:p>
            <a:pPr>
              <a:buFont typeface="Wingdings" pitchFamily="2" charset="2"/>
              <a:buChar char="Ø"/>
            </a:pPr>
            <a:r>
              <a:rPr lang="en-US" sz="7200" dirty="0"/>
              <a:t>Summary/Abstract</a:t>
            </a:r>
          </a:p>
          <a:p>
            <a:pPr>
              <a:buFont typeface="Wingdings" pitchFamily="2" charset="2"/>
              <a:buChar char="Ø"/>
            </a:pPr>
            <a:r>
              <a:rPr lang="en-US" sz="7200" dirty="0"/>
              <a:t>Context / Introduction</a:t>
            </a:r>
          </a:p>
          <a:p>
            <a:pPr>
              <a:buFont typeface="Wingdings" pitchFamily="2" charset="2"/>
              <a:buChar char="Ø"/>
            </a:pPr>
            <a:r>
              <a:rPr lang="en-US" sz="7200" dirty="0"/>
              <a:t>Research inquiry / Questions in practice</a:t>
            </a:r>
          </a:p>
          <a:p>
            <a:pPr>
              <a:buFont typeface="Wingdings" pitchFamily="2" charset="2"/>
              <a:buChar char="Ø"/>
            </a:pPr>
            <a:r>
              <a:rPr lang="en-US" sz="7200" dirty="0"/>
              <a:t>Method statements</a:t>
            </a:r>
          </a:p>
          <a:p>
            <a:pPr>
              <a:buFont typeface="Wingdings" pitchFamily="2" charset="2"/>
              <a:buChar char="Ø"/>
            </a:pPr>
            <a:r>
              <a:rPr lang="en-US" sz="7200" dirty="0"/>
              <a:t>Practice, description of practice, or documentation of practice (as a proxy)</a:t>
            </a:r>
          </a:p>
          <a:p>
            <a:pPr>
              <a:buFont typeface="Wingdings" pitchFamily="2" charset="2"/>
              <a:buChar char="Ø"/>
            </a:pPr>
            <a:r>
              <a:rPr lang="en-US" sz="7200" dirty="0"/>
              <a:t>Insights / Discussion of ways of knowing</a:t>
            </a:r>
          </a:p>
          <a:p>
            <a:pPr>
              <a:buFont typeface="Wingdings" pitchFamily="2" charset="2"/>
              <a:buChar char="Ø"/>
            </a:pPr>
            <a:r>
              <a:rPr lang="en-US" sz="7200" dirty="0"/>
              <a:t>Conclusion and references</a:t>
            </a:r>
          </a:p>
          <a:p>
            <a:endParaRPr lang="en-US" dirty="0"/>
          </a:p>
          <a:p>
            <a:endParaRPr lang="en-US" dirty="0"/>
          </a:p>
        </p:txBody>
      </p:sp>
      <p:sp>
        <p:nvSpPr>
          <p:cNvPr id="4" name="TextBox 3">
            <a:extLst>
              <a:ext uri="{FF2B5EF4-FFF2-40B4-BE49-F238E27FC236}">
                <a16:creationId xmlns:a16="http://schemas.microsoft.com/office/drawing/2014/main" id="{41ACC30E-B3F3-44C3-1D5D-E3A29CDBA552}"/>
              </a:ext>
            </a:extLst>
          </p:cNvPr>
          <p:cNvSpPr txBox="1"/>
          <p:nvPr/>
        </p:nvSpPr>
        <p:spPr>
          <a:xfrm>
            <a:off x="457200" y="5761093"/>
            <a:ext cx="11639107" cy="584775"/>
          </a:xfrm>
          <a:prstGeom prst="rect">
            <a:avLst/>
          </a:prstGeom>
          <a:noFill/>
        </p:spPr>
        <p:txBody>
          <a:bodyPr wrap="square" rtlCol="0">
            <a:spAutoFit/>
          </a:bodyPr>
          <a:lstStyle/>
          <a:p>
            <a:r>
              <a:rPr lang="en-US" sz="1400" dirty="0">
                <a:ea typeface="Corbel"/>
                <a:cs typeface="Corbel"/>
                <a:sym typeface="Corbel"/>
              </a:rPr>
              <a:t>Bulley, James and </a:t>
            </a:r>
            <a:r>
              <a:rPr lang="en-US" sz="1400" dirty="0" err="1">
                <a:ea typeface="Corbel"/>
                <a:cs typeface="Corbel"/>
                <a:sym typeface="Corbel"/>
              </a:rPr>
              <a:t>Şahin</a:t>
            </a:r>
            <a:r>
              <a:rPr lang="en-US" sz="1400" dirty="0">
                <a:ea typeface="Corbel"/>
                <a:cs typeface="Corbel"/>
                <a:sym typeface="Corbel"/>
              </a:rPr>
              <a:t>, </a:t>
            </a:r>
            <a:r>
              <a:rPr lang="en-US" sz="1400" dirty="0" err="1">
                <a:ea typeface="Corbel"/>
                <a:cs typeface="Corbel"/>
                <a:sym typeface="Corbel"/>
              </a:rPr>
              <a:t>Özden</a:t>
            </a:r>
            <a:r>
              <a:rPr lang="en-US" sz="1400" dirty="0">
                <a:ea typeface="Corbel"/>
                <a:cs typeface="Corbel"/>
                <a:sym typeface="Corbel"/>
              </a:rPr>
              <a:t>. </a:t>
            </a:r>
            <a:r>
              <a:rPr lang="en-US" sz="1400" i="1" dirty="0">
                <a:ea typeface="Corbel"/>
                <a:cs typeface="Corbel"/>
                <a:sym typeface="Corbel"/>
              </a:rPr>
              <a:t>Practice Research - Report II:  How can practice research be shared?</a:t>
            </a:r>
            <a:r>
              <a:rPr lang="en-US" sz="1400" dirty="0">
                <a:ea typeface="Corbel"/>
                <a:cs typeface="Corbel"/>
                <a:sym typeface="Corbel"/>
              </a:rPr>
              <a:t> London: PRAG-UK, 2021. https://</a:t>
            </a:r>
            <a:r>
              <a:rPr lang="en-US" sz="1400" dirty="0" err="1">
                <a:ea typeface="Corbel"/>
                <a:cs typeface="Corbel"/>
                <a:sym typeface="Corbel"/>
              </a:rPr>
              <a:t>doi.org</a:t>
            </a:r>
            <a:r>
              <a:rPr lang="en-US" sz="1400" dirty="0">
                <a:ea typeface="Corbel"/>
                <a:cs typeface="Corbel"/>
                <a:sym typeface="Corbel"/>
              </a:rPr>
              <a:t>/10.23636/1347. </a:t>
            </a:r>
          </a:p>
          <a:p>
            <a:endParaRPr lang="en-US" dirty="0"/>
          </a:p>
        </p:txBody>
      </p:sp>
    </p:spTree>
    <p:extLst>
      <p:ext uri="{BB962C8B-B14F-4D97-AF65-F5344CB8AC3E}">
        <p14:creationId xmlns:p14="http://schemas.microsoft.com/office/powerpoint/2010/main" val="724517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DE92B-893B-385E-62BF-820A1D0B4C18}"/>
              </a:ext>
            </a:extLst>
          </p:cNvPr>
          <p:cNvSpPr>
            <a:spLocks noGrp="1"/>
          </p:cNvSpPr>
          <p:nvPr>
            <p:ph type="title"/>
          </p:nvPr>
        </p:nvSpPr>
        <p:spPr>
          <a:xfrm>
            <a:off x="1451580" y="804520"/>
            <a:ext cx="3530157" cy="1049235"/>
          </a:xfrm>
        </p:spPr>
        <p:txBody>
          <a:bodyPr vert="horz" lIns="91440" tIns="45720" rIns="91440" bIns="45720" rtlCol="0" anchor="t">
            <a:normAutofit fontScale="90000"/>
          </a:bodyPr>
          <a:lstStyle/>
          <a:p>
            <a:r>
              <a:rPr lang="en-US" sz="3600" dirty="0"/>
              <a:t>Discoverability landscape</a:t>
            </a:r>
            <a:br>
              <a:rPr lang="en-US" sz="2200" dirty="0"/>
            </a:br>
            <a:endParaRPr lang="en-US" sz="2200" dirty="0"/>
          </a:p>
        </p:txBody>
      </p:sp>
      <p:sp>
        <p:nvSpPr>
          <p:cNvPr id="7" name="TextBox 6">
            <a:extLst>
              <a:ext uri="{FF2B5EF4-FFF2-40B4-BE49-F238E27FC236}">
                <a16:creationId xmlns:a16="http://schemas.microsoft.com/office/drawing/2014/main" id="{2A059957-50D9-713D-2E66-446012C69099}"/>
              </a:ext>
            </a:extLst>
          </p:cNvPr>
          <p:cNvSpPr txBox="1"/>
          <p:nvPr/>
        </p:nvSpPr>
        <p:spPr>
          <a:xfrm>
            <a:off x="1451581" y="2015732"/>
            <a:ext cx="3526523" cy="3450613"/>
          </a:xfrm>
          <a:prstGeom prst="rect">
            <a:avLst/>
          </a:prstGeom>
        </p:spPr>
        <p:txBody>
          <a:bodyPr vert="horz" lIns="91440" tIns="45720" rIns="91440" bIns="45720" rtlCol="0" anchor="t">
            <a:normAutofit/>
          </a:bodyPr>
          <a:lstStyle/>
          <a:p>
            <a:pPr defTabSz="914400">
              <a:lnSpc>
                <a:spcPct val="120000"/>
              </a:lnSpc>
              <a:spcAft>
                <a:spcPts val="600"/>
              </a:spcAft>
              <a:buClr>
                <a:schemeClr val="accent1"/>
              </a:buClr>
              <a:buSzPct val="100000"/>
            </a:pPr>
            <a:r>
              <a:rPr lang="en-US" dirty="0"/>
              <a:t>Google Scholar</a:t>
            </a:r>
          </a:p>
          <a:p>
            <a:pPr marL="285750" indent="-285750" defTabSz="914400">
              <a:lnSpc>
                <a:spcPct val="120000"/>
              </a:lnSpc>
              <a:spcAft>
                <a:spcPts val="600"/>
              </a:spcAft>
              <a:buClr>
                <a:schemeClr val="accent1"/>
              </a:buClr>
              <a:buSzPct val="100000"/>
              <a:buFont typeface="Wingdings" pitchFamily="2" charset="2"/>
              <a:buChar char="Ø"/>
            </a:pPr>
            <a:r>
              <a:rPr lang="en-US" dirty="0"/>
              <a:t>Indexes text only, PDFs less than 5MG, one file per article</a:t>
            </a:r>
          </a:p>
          <a:p>
            <a:pPr defTabSz="914400">
              <a:lnSpc>
                <a:spcPct val="120000"/>
              </a:lnSpc>
              <a:spcAft>
                <a:spcPts val="600"/>
              </a:spcAft>
              <a:buClr>
                <a:schemeClr val="accent1"/>
              </a:buClr>
              <a:buSzPct val="100000"/>
            </a:pPr>
            <a:r>
              <a:rPr lang="en-US" dirty="0"/>
              <a:t>Persistent Identifiers (PIDs) and metadata standards</a:t>
            </a:r>
          </a:p>
          <a:p>
            <a:pPr marL="285750" indent="-285750" defTabSz="914400">
              <a:lnSpc>
                <a:spcPct val="120000"/>
              </a:lnSpc>
              <a:spcAft>
                <a:spcPts val="600"/>
              </a:spcAft>
              <a:buClr>
                <a:schemeClr val="accent1"/>
              </a:buClr>
              <a:buSzPct val="100000"/>
              <a:buFont typeface="Wingdings" pitchFamily="2" charset="2"/>
              <a:buChar char="Ø"/>
            </a:pPr>
            <a:r>
              <a:rPr lang="en-US" dirty="0"/>
              <a:t>‘Other’ or ‘best-fit’</a:t>
            </a:r>
          </a:p>
          <a:p>
            <a:pPr marL="285750" indent="-285750" defTabSz="914400">
              <a:lnSpc>
                <a:spcPct val="120000"/>
              </a:lnSpc>
              <a:spcAft>
                <a:spcPts val="600"/>
              </a:spcAft>
              <a:buClr>
                <a:schemeClr val="accent1"/>
              </a:buClr>
              <a:buSzPct val="100000"/>
              <a:buFont typeface="Wingdings" pitchFamily="2" charset="2"/>
              <a:buChar char="Ø"/>
            </a:pPr>
            <a:r>
              <a:rPr lang="en-US" dirty="0"/>
              <a:t>Don’t reflect the the complexities of practice research</a:t>
            </a:r>
          </a:p>
        </p:txBody>
      </p:sp>
      <p:pic>
        <p:nvPicPr>
          <p:cNvPr id="12" name="Content Placeholder 11" descr="Screenshot of the poster delver at the FORCE11 conference">
            <a:extLst>
              <a:ext uri="{FF2B5EF4-FFF2-40B4-BE49-F238E27FC236}">
                <a16:creationId xmlns:a16="http://schemas.microsoft.com/office/drawing/2014/main" id="{BC185928-91DA-AB4A-252C-80DFFB7A753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316335" y="692647"/>
            <a:ext cx="6567711" cy="4646655"/>
          </a:xfrm>
          <a:prstGeom prst="rect">
            <a:avLst/>
          </a:prstGeom>
        </p:spPr>
      </p:pic>
      <p:sp>
        <p:nvSpPr>
          <p:cNvPr id="13" name="TextBox 12">
            <a:extLst>
              <a:ext uri="{FF2B5EF4-FFF2-40B4-BE49-F238E27FC236}">
                <a16:creationId xmlns:a16="http://schemas.microsoft.com/office/drawing/2014/main" id="{67EA5F76-0DB6-DB72-33E0-D65017627165}"/>
              </a:ext>
            </a:extLst>
          </p:cNvPr>
          <p:cNvSpPr txBox="1"/>
          <p:nvPr/>
        </p:nvSpPr>
        <p:spPr>
          <a:xfrm>
            <a:off x="5316335" y="5750587"/>
            <a:ext cx="6875362" cy="362856"/>
          </a:xfrm>
          <a:prstGeom prst="rect">
            <a:avLst/>
          </a:prstGeom>
          <a:noFill/>
        </p:spPr>
        <p:txBody>
          <a:bodyPr wrap="square" rtlCol="0">
            <a:spAutoFit/>
          </a:bodyPr>
          <a:lstStyle/>
          <a:p>
            <a:pPr defTabSz="914400">
              <a:lnSpc>
                <a:spcPct val="120000"/>
              </a:lnSpc>
              <a:spcAft>
                <a:spcPts val="600"/>
              </a:spcAft>
              <a:buClr>
                <a:schemeClr val="accent1"/>
              </a:buClr>
              <a:buSzPct val="100000"/>
            </a:pPr>
            <a:r>
              <a:rPr lang="en-US" sz="1600" dirty="0"/>
              <a:t>Read more about this work: https://</a:t>
            </a:r>
            <a:r>
              <a:rPr lang="en-US" sz="1600" dirty="0" err="1"/>
              <a:t>zenodo.org</a:t>
            </a:r>
            <a:r>
              <a:rPr lang="en-US" sz="1600" dirty="0"/>
              <a:t>/record/5767095#.YxtyIy8w28U</a:t>
            </a:r>
          </a:p>
        </p:txBody>
      </p:sp>
    </p:spTree>
    <p:extLst>
      <p:ext uri="{BB962C8B-B14F-4D97-AF65-F5344CB8AC3E}">
        <p14:creationId xmlns:p14="http://schemas.microsoft.com/office/powerpoint/2010/main" val="1669505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A8AC6-AF9B-B8D3-1216-6A56901B8647}"/>
              </a:ext>
            </a:extLst>
          </p:cNvPr>
          <p:cNvSpPr>
            <a:spLocks noGrp="1"/>
          </p:cNvSpPr>
          <p:nvPr>
            <p:ph type="title"/>
          </p:nvPr>
        </p:nvSpPr>
        <p:spPr>
          <a:xfrm>
            <a:off x="1451579" y="523166"/>
            <a:ext cx="10146324" cy="1049235"/>
          </a:xfrm>
        </p:spPr>
        <p:txBody>
          <a:bodyPr>
            <a:normAutofit/>
          </a:bodyPr>
          <a:lstStyle/>
          <a:p>
            <a:r>
              <a:rPr lang="en-US" dirty="0" err="1"/>
              <a:t>Niso</a:t>
            </a:r>
            <a:r>
              <a:rPr lang="en-US" dirty="0"/>
              <a:t> plus 2022: composing for the non-text infrastructure dance - calls to action</a:t>
            </a:r>
          </a:p>
        </p:txBody>
      </p:sp>
      <p:sp>
        <p:nvSpPr>
          <p:cNvPr id="5" name="TextBox 4">
            <a:extLst>
              <a:ext uri="{FF2B5EF4-FFF2-40B4-BE49-F238E27FC236}">
                <a16:creationId xmlns:a16="http://schemas.microsoft.com/office/drawing/2014/main" id="{B4E0CFFA-2FCE-209C-EE4A-03E87CFA815A}"/>
              </a:ext>
            </a:extLst>
          </p:cNvPr>
          <p:cNvSpPr txBox="1"/>
          <p:nvPr/>
        </p:nvSpPr>
        <p:spPr>
          <a:xfrm>
            <a:off x="8379918" y="5718945"/>
            <a:ext cx="6435969" cy="307777"/>
          </a:xfrm>
          <a:prstGeom prst="rect">
            <a:avLst/>
          </a:prstGeom>
          <a:noFill/>
        </p:spPr>
        <p:txBody>
          <a:bodyPr wrap="square" rtlCol="0">
            <a:spAutoFit/>
          </a:bodyPr>
          <a:lstStyle/>
          <a:p>
            <a:r>
              <a:rPr lang="en-GB" sz="1400" dirty="0"/>
              <a:t>Find out more at: </a:t>
            </a:r>
            <a:r>
              <a:rPr lang="en-GB" sz="1400" b="0" i="0" u="sng" dirty="0">
                <a:solidFill>
                  <a:srgbClr val="108475"/>
                </a:solidFill>
                <a:effectLst/>
                <a:hlinkClick r:id="rId3"/>
              </a:rPr>
              <a:t>https://doi.org/10.34737/vv0z9</a:t>
            </a:r>
            <a:endParaRPr lang="en-US" sz="1400" dirty="0"/>
          </a:p>
        </p:txBody>
      </p:sp>
      <p:graphicFrame>
        <p:nvGraphicFramePr>
          <p:cNvPr id="10" name="Content Placeholder 7">
            <a:extLst>
              <a:ext uri="{FF2B5EF4-FFF2-40B4-BE49-F238E27FC236}">
                <a16:creationId xmlns:a16="http://schemas.microsoft.com/office/drawing/2014/main" id="{A93DEC79-C3A8-0DB8-6F82-A0F57823AA7F}"/>
              </a:ext>
            </a:extLst>
          </p:cNvPr>
          <p:cNvGraphicFramePr>
            <a:graphicFrameLocks noGrp="1"/>
          </p:cNvGraphicFramePr>
          <p:nvPr>
            <p:ph idx="1"/>
            <p:extLst>
              <p:ext uri="{D42A27DB-BD31-4B8C-83A1-F6EECF244321}">
                <p14:modId xmlns:p14="http://schemas.microsoft.com/office/powerpoint/2010/main" val="3874327181"/>
              </p:ext>
            </p:extLst>
          </p:nvPr>
        </p:nvGraphicFramePr>
        <p:xfrm>
          <a:off x="1451580" y="1935764"/>
          <a:ext cx="9776402" cy="372759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74870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58C56-5099-09CE-3CEC-EA5A220C4973}"/>
              </a:ext>
            </a:extLst>
          </p:cNvPr>
          <p:cNvSpPr>
            <a:spLocks noGrp="1"/>
          </p:cNvSpPr>
          <p:nvPr>
            <p:ph type="title"/>
          </p:nvPr>
        </p:nvSpPr>
        <p:spPr/>
        <p:txBody>
          <a:bodyPr vert="horz" lIns="91440" tIns="45720" rIns="91440" bIns="0" rtlCol="0" anchor="b">
            <a:normAutofit/>
          </a:bodyPr>
          <a:lstStyle/>
          <a:p>
            <a:r>
              <a:rPr lang="en-US" dirty="0"/>
              <a:t>Practice research voices (pr voices) </a:t>
            </a:r>
            <a:endParaRPr lang="en-US" dirty="0">
              <a:solidFill>
                <a:srgbClr val="FF0000"/>
              </a:solidFill>
            </a:endParaRPr>
          </a:p>
        </p:txBody>
      </p:sp>
      <p:sp>
        <p:nvSpPr>
          <p:cNvPr id="7" name="Text Placeholder 6">
            <a:extLst>
              <a:ext uri="{FF2B5EF4-FFF2-40B4-BE49-F238E27FC236}">
                <a16:creationId xmlns:a16="http://schemas.microsoft.com/office/drawing/2014/main" id="{8020E150-1EA8-496A-82CD-B5CD0B3591E2}"/>
              </a:ext>
            </a:extLst>
          </p:cNvPr>
          <p:cNvSpPr>
            <a:spLocks noGrp="1"/>
          </p:cNvSpPr>
          <p:nvPr>
            <p:ph type="body" idx="1"/>
          </p:nvPr>
        </p:nvSpPr>
        <p:spPr>
          <a:xfrm>
            <a:off x="385110" y="3795563"/>
            <a:ext cx="10781412" cy="1012929"/>
          </a:xfrm>
        </p:spPr>
        <p:txBody>
          <a:bodyPr>
            <a:normAutofit fontScale="92500"/>
          </a:bodyPr>
          <a:lstStyle/>
          <a:p>
            <a:pPr algn="ctr"/>
            <a:r>
              <a:rPr lang="en-GB" sz="1800" b="0" i="1" u="none" strike="noStrike" dirty="0">
                <a:solidFill>
                  <a:srgbClr val="212121"/>
                </a:solidFill>
                <a:effectLst/>
                <a:latin typeface="Calibri" panose="020F0502020204030204" pitchFamily="34" charset="0"/>
              </a:rPr>
              <a:t>Jenny Evans </a:t>
            </a:r>
            <a:r>
              <a:rPr lang="en-GB" i="1" dirty="0">
                <a:solidFill>
                  <a:srgbClr val="212121"/>
                </a:solidFill>
                <a:latin typeface="Calibri" panose="020F0502020204030204" pitchFamily="34" charset="0"/>
              </a:rPr>
              <a:t>(University of Westminster), </a:t>
            </a:r>
            <a:r>
              <a:rPr lang="en-GB" sz="1800" b="0" i="1" u="none" strike="noStrike" dirty="0">
                <a:solidFill>
                  <a:srgbClr val="212121"/>
                </a:solidFill>
                <a:effectLst/>
                <a:latin typeface="Calibri" panose="020F0502020204030204" pitchFamily="34" charset="0"/>
              </a:rPr>
              <a:t>Dr Adam Vials Moore (Jisc), Rachael </a:t>
            </a:r>
            <a:r>
              <a:rPr lang="en-GB" sz="1800" b="0" i="1" u="none" strike="noStrike" dirty="0" err="1">
                <a:solidFill>
                  <a:srgbClr val="212121"/>
                </a:solidFill>
                <a:effectLst/>
                <a:latin typeface="Calibri" panose="020F0502020204030204" pitchFamily="34" charset="0"/>
              </a:rPr>
              <a:t>Kotarski</a:t>
            </a:r>
            <a:r>
              <a:rPr lang="en-GB" sz="1800" b="0" i="1" u="none" strike="noStrike" dirty="0">
                <a:solidFill>
                  <a:srgbClr val="212121"/>
                </a:solidFill>
                <a:effectLst/>
                <a:latin typeface="Calibri" panose="020F0502020204030204" pitchFamily="34" charset="0"/>
              </a:rPr>
              <a:t> (British Library), Prof Helen Bailey (KCL), Prof Neal White, Nina Watts, Dr Holly Ranger and Joshua Mead (Westminster) and Alan Stone (</a:t>
            </a:r>
            <a:r>
              <a:rPr lang="en-GB" sz="1800" b="0" i="1" u="none" strike="noStrike" dirty="0" err="1">
                <a:solidFill>
                  <a:srgbClr val="212121"/>
                </a:solidFill>
                <a:effectLst/>
                <a:latin typeface="Calibri" panose="020F0502020204030204" pitchFamily="34" charset="0"/>
              </a:rPr>
              <a:t>Cayuse</a:t>
            </a:r>
            <a:r>
              <a:rPr lang="en-GB" sz="1800" b="0" i="1" u="none" strike="noStrike" dirty="0">
                <a:solidFill>
                  <a:srgbClr val="212121"/>
                </a:solidFill>
                <a:effectLst/>
                <a:latin typeface="Calibri" panose="020F0502020204030204" pitchFamily="34" charset="0"/>
              </a:rPr>
              <a:t>)</a:t>
            </a:r>
            <a:endParaRPr lang="en-US" dirty="0"/>
          </a:p>
        </p:txBody>
      </p:sp>
      <p:pic>
        <p:nvPicPr>
          <p:cNvPr id="4" name="Picture 3" descr="PRVoices logo of a choir and the project title">
            <a:extLst>
              <a:ext uri="{FF2B5EF4-FFF2-40B4-BE49-F238E27FC236}">
                <a16:creationId xmlns:a16="http://schemas.microsoft.com/office/drawing/2014/main" id="{97C34FE4-064D-17B9-A012-E9C014561F51}"/>
              </a:ext>
            </a:extLst>
          </p:cNvPr>
          <p:cNvPicPr>
            <a:picLocks noChangeAspect="1"/>
          </p:cNvPicPr>
          <p:nvPr/>
        </p:nvPicPr>
        <p:blipFill rotWithShape="1">
          <a:blip r:embed="rId2"/>
          <a:srcRect t="6012" r="2" b="41475"/>
          <a:stretch/>
        </p:blipFill>
        <p:spPr>
          <a:xfrm>
            <a:off x="2297115" y="482689"/>
            <a:ext cx="6984465" cy="2063143"/>
          </a:xfrm>
          <a:prstGeom prst="rect">
            <a:avLst/>
          </a:prstGeom>
        </p:spPr>
      </p:pic>
      <p:pic>
        <p:nvPicPr>
          <p:cNvPr id="3" name="Picture 2" descr="Project team organisational logos including AHRC, University of Westminster, Kings College London, the British Library, Jisc and Cayuse">
            <a:extLst>
              <a:ext uri="{FF2B5EF4-FFF2-40B4-BE49-F238E27FC236}">
                <a16:creationId xmlns:a16="http://schemas.microsoft.com/office/drawing/2014/main" id="{D755700D-EC11-EC1F-76E5-81E8DBD6EF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5015" y="4632928"/>
            <a:ext cx="2533857" cy="1425295"/>
          </a:xfrm>
          <a:prstGeom prst="rect">
            <a:avLst/>
          </a:prstGeom>
        </p:spPr>
      </p:pic>
    </p:spTree>
    <p:extLst>
      <p:ext uri="{BB962C8B-B14F-4D97-AF65-F5344CB8AC3E}">
        <p14:creationId xmlns:p14="http://schemas.microsoft.com/office/powerpoint/2010/main" val="33692420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C0AB8-0AAB-08F7-F521-D09D9F2540A7}"/>
              </a:ext>
            </a:extLst>
          </p:cNvPr>
          <p:cNvSpPr>
            <a:spLocks noGrp="1"/>
          </p:cNvSpPr>
          <p:nvPr>
            <p:ph type="title"/>
          </p:nvPr>
        </p:nvSpPr>
        <p:spPr/>
        <p:txBody>
          <a:bodyPr>
            <a:normAutofit/>
          </a:bodyPr>
          <a:lstStyle/>
          <a:p>
            <a:r>
              <a:rPr lang="en-GB" dirty="0">
                <a:cs typeface="Arial" panose="020B0604020202020204" pitchFamily="34" charset="0"/>
              </a:rPr>
              <a:t>Practice Research Voices (@</a:t>
            </a:r>
            <a:r>
              <a:rPr lang="en-GB" dirty="0" err="1">
                <a:cs typeface="Arial" panose="020B0604020202020204" pitchFamily="34" charset="0"/>
              </a:rPr>
              <a:t>PRVoices</a:t>
            </a:r>
            <a:r>
              <a:rPr lang="en-GB" dirty="0">
                <a:cs typeface="Arial" panose="020B0604020202020204" pitchFamily="34" charset="0"/>
              </a:rPr>
              <a:t>)</a:t>
            </a:r>
            <a:endParaRPr lang="en-GB" dirty="0"/>
          </a:p>
        </p:txBody>
      </p:sp>
      <p:sp>
        <p:nvSpPr>
          <p:cNvPr id="3" name="Content Placeholder 2">
            <a:extLst>
              <a:ext uri="{FF2B5EF4-FFF2-40B4-BE49-F238E27FC236}">
                <a16:creationId xmlns:a16="http://schemas.microsoft.com/office/drawing/2014/main" id="{A0D8EF59-7AC1-FC5F-6500-CEA6EED7CC0F}"/>
              </a:ext>
            </a:extLst>
          </p:cNvPr>
          <p:cNvSpPr>
            <a:spLocks noGrp="1"/>
          </p:cNvSpPr>
          <p:nvPr>
            <p:ph idx="1"/>
          </p:nvPr>
        </p:nvSpPr>
        <p:spPr>
          <a:xfrm>
            <a:off x="1451579" y="2029372"/>
            <a:ext cx="9603274" cy="4024109"/>
          </a:xfrm>
        </p:spPr>
        <p:txBody>
          <a:bodyPr>
            <a:normAutofit lnSpcReduction="10000"/>
          </a:bodyPr>
          <a:lstStyle/>
          <a:p>
            <a:pPr>
              <a:lnSpc>
                <a:spcPct val="114000"/>
              </a:lnSpc>
              <a:buFont typeface="Wingdings" pitchFamily="2" charset="2"/>
              <a:buChar char="Ø"/>
            </a:pPr>
            <a:r>
              <a:rPr lang="en-GB" b="1" dirty="0">
                <a:cs typeface="Arial" panose="020B0604020202020204" pitchFamily="34" charset="0"/>
              </a:rPr>
              <a:t> Scoping a national practice research repository</a:t>
            </a:r>
            <a:r>
              <a:rPr lang="en-GB" dirty="0">
                <a:cs typeface="Arial" panose="020B0604020202020204" pitchFamily="34" charset="0"/>
              </a:rPr>
              <a:t> </a:t>
            </a:r>
            <a:r>
              <a:rPr lang="en-GB" b="1" dirty="0">
                <a:cs typeface="Arial" panose="020B0604020202020204" pitchFamily="34" charset="0"/>
              </a:rPr>
              <a:t>using</a:t>
            </a:r>
            <a:r>
              <a:rPr lang="en-GB" dirty="0">
                <a:cs typeface="Arial" panose="020B0604020202020204" pitchFamily="34" charset="0"/>
              </a:rPr>
              <a:t> (as a foundation) the Haplo (now </a:t>
            </a:r>
            <a:r>
              <a:rPr lang="en-GB" dirty="0" err="1">
                <a:cs typeface="Arial" panose="020B0604020202020204" pitchFamily="34" charset="0"/>
              </a:rPr>
              <a:t>Cayuse</a:t>
            </a:r>
            <a:r>
              <a:rPr lang="en-GB" dirty="0">
                <a:cs typeface="Arial" panose="020B0604020202020204" pitchFamily="34" charset="0"/>
              </a:rPr>
              <a:t>) </a:t>
            </a:r>
            <a:r>
              <a:rPr lang="en-GB" b="1" dirty="0">
                <a:cs typeface="Arial" panose="020B0604020202020204" pitchFamily="34" charset="0"/>
              </a:rPr>
              <a:t>repository </a:t>
            </a:r>
            <a:r>
              <a:rPr lang="en-GB" dirty="0">
                <a:cs typeface="Arial" panose="020B0604020202020204" pitchFamily="34" charset="0"/>
              </a:rPr>
              <a:t>that </a:t>
            </a:r>
            <a:r>
              <a:rPr lang="en-GB" b="1" dirty="0">
                <a:cs typeface="Arial" panose="020B0604020202020204" pitchFamily="34" charset="0"/>
              </a:rPr>
              <a:t>embedded practice research (primarily in art and design) from the beginning</a:t>
            </a:r>
          </a:p>
          <a:p>
            <a:pPr>
              <a:lnSpc>
                <a:spcPct val="114000"/>
              </a:lnSpc>
              <a:buFont typeface="Wingdings" pitchFamily="2" charset="2"/>
              <a:buChar char="Ø"/>
            </a:pPr>
            <a:r>
              <a:rPr lang="en-GB" b="1" dirty="0">
                <a:cs typeface="Arial" panose="020B0604020202020204" pitchFamily="34" charset="0"/>
              </a:rPr>
              <a:t> </a:t>
            </a:r>
            <a:r>
              <a:rPr lang="en-GB" dirty="0">
                <a:cs typeface="Arial" panose="020B0604020202020204" pitchFamily="34" charset="0"/>
              </a:rPr>
              <a:t>Moving to a </a:t>
            </a:r>
            <a:r>
              <a:rPr lang="en-GB" b="1" dirty="0">
                <a:cs typeface="Arial" panose="020B0604020202020204" pitchFamily="34" charset="0"/>
              </a:rPr>
              <a:t>repositories, discoverability and interoperability landscape</a:t>
            </a:r>
            <a:r>
              <a:rPr lang="en-GB" dirty="0">
                <a:cs typeface="Arial" panose="020B0604020202020204" pitchFamily="34" charset="0"/>
              </a:rPr>
              <a:t> in which </a:t>
            </a:r>
            <a:r>
              <a:rPr lang="en-GB" b="1" dirty="0">
                <a:cs typeface="Arial" panose="020B0604020202020204" pitchFamily="34" charset="0"/>
              </a:rPr>
              <a:t>practice research disciplines</a:t>
            </a:r>
            <a:r>
              <a:rPr lang="en-GB" dirty="0">
                <a:cs typeface="Arial" panose="020B0604020202020204" pitchFamily="34" charset="0"/>
              </a:rPr>
              <a:t> are </a:t>
            </a:r>
            <a:r>
              <a:rPr lang="en-GB" b="1" dirty="0">
                <a:cs typeface="Arial" panose="020B0604020202020204" pitchFamily="34" charset="0"/>
              </a:rPr>
              <a:t>embedded</a:t>
            </a:r>
            <a:r>
              <a:rPr lang="en-GB" dirty="0">
                <a:cs typeface="Arial" panose="020B0604020202020204" pitchFamily="34" charset="0"/>
              </a:rPr>
              <a:t> rather than an afterthought (OTHER)</a:t>
            </a:r>
            <a:endParaRPr lang="en-GB" b="1" dirty="0">
              <a:cs typeface="Arial" panose="020B0604020202020204" pitchFamily="34" charset="0"/>
            </a:endParaRPr>
          </a:p>
          <a:p>
            <a:pPr>
              <a:lnSpc>
                <a:spcPct val="114000"/>
              </a:lnSpc>
              <a:buFont typeface="Wingdings" pitchFamily="2" charset="2"/>
              <a:buChar char="Ø"/>
            </a:pPr>
            <a:r>
              <a:rPr lang="en-GB" b="1" dirty="0">
                <a:cs typeface="Arial" panose="020B0604020202020204" pitchFamily="34" charset="0"/>
              </a:rPr>
              <a:t> Bringing together voices </a:t>
            </a:r>
            <a:r>
              <a:rPr lang="en-GB" dirty="0">
                <a:cs typeface="Arial" panose="020B0604020202020204" pitchFamily="34" charset="0"/>
              </a:rPr>
              <a:t>from many interested communities to                                               form the </a:t>
            </a:r>
            <a:r>
              <a:rPr lang="en-GB" b="1" dirty="0">
                <a:cs typeface="Arial" panose="020B0604020202020204" pitchFamily="34" charset="0"/>
              </a:rPr>
              <a:t>PR Voices Choir </a:t>
            </a:r>
            <a:r>
              <a:rPr lang="en-GB" dirty="0">
                <a:cs typeface="Arial" panose="020B0604020202020204" pitchFamily="34" charset="0"/>
              </a:rPr>
              <a:t>and working with them to </a:t>
            </a:r>
            <a:r>
              <a:rPr lang="en-GB" dirty="0"/>
              <a:t>identify what                                        </a:t>
            </a:r>
            <a:r>
              <a:rPr lang="en-GB" b="1" dirty="0"/>
              <a:t>Findable,  Accessible, Interoperable and Re-usable (FAIR)                                and transparent</a:t>
            </a:r>
            <a:r>
              <a:rPr lang="en-GB" dirty="0"/>
              <a:t> research (which may also be </a:t>
            </a:r>
            <a:r>
              <a:rPr lang="en-GB" b="1" dirty="0"/>
              <a:t>open</a:t>
            </a:r>
            <a:r>
              <a:rPr lang="en-GB" dirty="0"/>
              <a:t>) looks                                        like for these disciplines and which respects all contributors and                                   their intellectual property</a:t>
            </a:r>
            <a:endParaRPr lang="en-GB" dirty="0">
              <a:cs typeface="Arial" panose="020B0604020202020204" pitchFamily="34" charset="0"/>
            </a:endParaRPr>
          </a:p>
          <a:p>
            <a:endParaRPr lang="en-GB" dirty="0"/>
          </a:p>
        </p:txBody>
      </p:sp>
    </p:spTree>
    <p:extLst>
      <p:ext uri="{BB962C8B-B14F-4D97-AF65-F5344CB8AC3E}">
        <p14:creationId xmlns:p14="http://schemas.microsoft.com/office/powerpoint/2010/main" val="30158961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39176-5FA3-933B-7A33-F53C8AB0DC06}"/>
              </a:ext>
            </a:extLst>
          </p:cNvPr>
          <p:cNvSpPr>
            <a:spLocks noGrp="1"/>
          </p:cNvSpPr>
          <p:nvPr>
            <p:ph type="title"/>
          </p:nvPr>
        </p:nvSpPr>
        <p:spPr>
          <a:xfrm>
            <a:off x="1451579" y="804519"/>
            <a:ext cx="9603275" cy="1049235"/>
          </a:xfrm>
        </p:spPr>
        <p:txBody>
          <a:bodyPr>
            <a:normAutofit/>
          </a:bodyPr>
          <a:lstStyle/>
          <a:p>
            <a:r>
              <a:rPr lang="en-US" dirty="0" err="1"/>
              <a:t>Pr</a:t>
            </a:r>
            <a:r>
              <a:rPr lang="en-US" dirty="0"/>
              <a:t> voices Project overview</a:t>
            </a:r>
          </a:p>
        </p:txBody>
      </p:sp>
      <p:graphicFrame>
        <p:nvGraphicFramePr>
          <p:cNvPr id="5" name="Content Placeholder 8" descr="The three work streams of the project included: repositories, metadata and persistent identifiers and creating a practice research community of practice">
            <a:extLst>
              <a:ext uri="{FF2B5EF4-FFF2-40B4-BE49-F238E27FC236}">
                <a16:creationId xmlns:a16="http://schemas.microsoft.com/office/drawing/2014/main" id="{E9CE343A-4077-3CE4-2291-3EDF6C6D5E14}"/>
              </a:ext>
            </a:extLst>
          </p:cNvPr>
          <p:cNvGraphicFramePr>
            <a:graphicFrameLocks/>
          </p:cNvGraphicFramePr>
          <p:nvPr/>
        </p:nvGraphicFramePr>
        <p:xfrm>
          <a:off x="1450975" y="2340435"/>
          <a:ext cx="9604375" cy="33244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02349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E7F5D-8F0C-25AE-0812-E543229E7A4C}"/>
              </a:ext>
            </a:extLst>
          </p:cNvPr>
          <p:cNvSpPr>
            <a:spLocks noGrp="1"/>
          </p:cNvSpPr>
          <p:nvPr>
            <p:ph type="title"/>
          </p:nvPr>
        </p:nvSpPr>
        <p:spPr>
          <a:xfrm>
            <a:off x="1273978" y="804519"/>
            <a:ext cx="10184959" cy="1049235"/>
          </a:xfrm>
        </p:spPr>
        <p:txBody>
          <a:bodyPr/>
          <a:lstStyle/>
          <a:p>
            <a:r>
              <a:rPr lang="en-US" dirty="0"/>
              <a:t>the PR Voices community of practice</a:t>
            </a:r>
          </a:p>
        </p:txBody>
      </p:sp>
      <p:pic>
        <p:nvPicPr>
          <p:cNvPr id="4" name="Picture 3" descr="Network diagram of different communities with an interest in practice research. This includes different roles (e.g. librarians, archivists), existing organisations (e.g. ARMA, UK Reproducibility Network) and groups such as repository software communities.">
            <a:extLst>
              <a:ext uri="{FF2B5EF4-FFF2-40B4-BE49-F238E27FC236}">
                <a16:creationId xmlns:a16="http://schemas.microsoft.com/office/drawing/2014/main" id="{2C351792-9977-8C7C-0949-26D477944903}"/>
              </a:ext>
            </a:extLst>
          </p:cNvPr>
          <p:cNvPicPr>
            <a:picLocks noChangeAspect="1"/>
          </p:cNvPicPr>
          <p:nvPr/>
        </p:nvPicPr>
        <p:blipFill>
          <a:blip r:embed="rId3"/>
          <a:stretch>
            <a:fillRect/>
          </a:stretch>
        </p:blipFill>
        <p:spPr>
          <a:xfrm>
            <a:off x="1588410" y="1754211"/>
            <a:ext cx="9329612" cy="4506907"/>
          </a:xfrm>
          <a:prstGeom prst="rect">
            <a:avLst/>
          </a:prstGeom>
        </p:spPr>
      </p:pic>
    </p:spTree>
    <p:extLst>
      <p:ext uri="{BB962C8B-B14F-4D97-AF65-F5344CB8AC3E}">
        <p14:creationId xmlns:p14="http://schemas.microsoft.com/office/powerpoint/2010/main" val="453206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6" name="Picture 5">
            <a:extLst>
              <a:ext uri="{FF2B5EF4-FFF2-40B4-BE49-F238E27FC236}">
                <a16:creationId xmlns:a16="http://schemas.microsoft.com/office/drawing/2014/main" id="{908856B0-0A3A-A872-3E3D-CAEC4E2A8B11}"/>
              </a:ext>
            </a:extLst>
          </p:cNvPr>
          <p:cNvPicPr>
            <a:picLocks noChangeAspect="1"/>
          </p:cNvPicPr>
          <p:nvPr/>
        </p:nvPicPr>
        <p:blipFill rotWithShape="1">
          <a:blip r:embed="rId3"/>
          <a:srcRect r="-1" b="6247"/>
          <a:stretch/>
        </p:blipFill>
        <p:spPr>
          <a:xfrm>
            <a:off x="2" y="10"/>
            <a:ext cx="12191695" cy="6857990"/>
          </a:xfrm>
          <a:prstGeom prst="rect">
            <a:avLst/>
          </a:prstGeom>
        </p:spPr>
      </p:pic>
      <p:sp>
        <p:nvSpPr>
          <p:cNvPr id="18" name="Rectangle 17">
            <a:extLst>
              <a:ext uri="{FF2B5EF4-FFF2-40B4-BE49-F238E27FC236}">
                <a16:creationId xmlns:a16="http://schemas.microsoft.com/office/drawing/2014/main" id="{6A0FFA78-985C-4F50-B21A-77045C7DF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6786" y="3064931"/>
            <a:ext cx="8295215" cy="2488568"/>
          </a:xfrm>
          <a:prstGeom prst="rect">
            <a:avLst/>
          </a:prstGeom>
          <a:solidFill>
            <a:srgbClr val="000001">
              <a:alpha val="7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E8E76B-6CDB-621F-702E-F512A90B8F3A}"/>
              </a:ext>
            </a:extLst>
          </p:cNvPr>
          <p:cNvSpPr>
            <a:spLocks noGrp="1"/>
          </p:cNvSpPr>
          <p:nvPr>
            <p:ph type="title"/>
          </p:nvPr>
        </p:nvSpPr>
        <p:spPr>
          <a:xfrm>
            <a:off x="4065511" y="3236470"/>
            <a:ext cx="6832500" cy="1252601"/>
          </a:xfrm>
        </p:spPr>
        <p:txBody>
          <a:bodyPr vert="horz" lIns="91440" tIns="45720" rIns="91440" bIns="0" rtlCol="0" anchor="b">
            <a:normAutofit fontScale="90000"/>
          </a:bodyPr>
          <a:lstStyle/>
          <a:p>
            <a:r>
              <a:rPr lang="en-US" sz="4100" dirty="0">
                <a:solidFill>
                  <a:srgbClr val="FFFFFE"/>
                </a:solidFill>
              </a:rPr>
              <a:t>Practice research voices project metadata workstream</a:t>
            </a:r>
          </a:p>
        </p:txBody>
      </p:sp>
      <p:cxnSp>
        <p:nvCxnSpPr>
          <p:cNvPr id="20" name="Straight Connector 19">
            <a:extLst>
              <a:ext uri="{FF2B5EF4-FFF2-40B4-BE49-F238E27FC236}">
                <a16:creationId xmlns:a16="http://schemas.microsoft.com/office/drawing/2014/main" id="{65409EC7-69B1-45CC-8FB7-1964C1AB67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509" y="4666480"/>
            <a:ext cx="6832499" cy="0"/>
          </a:xfrm>
          <a:prstGeom prst="line">
            <a:avLst/>
          </a:prstGeom>
          <a:ln w="31750">
            <a:solidFill>
              <a:srgbClr val="79BE0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524145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FE6BF-B1F3-395B-90ED-96197C72467F}"/>
              </a:ext>
            </a:extLst>
          </p:cNvPr>
          <p:cNvSpPr>
            <a:spLocks noGrp="1"/>
          </p:cNvSpPr>
          <p:nvPr>
            <p:ph type="title"/>
          </p:nvPr>
        </p:nvSpPr>
        <p:spPr/>
        <p:txBody>
          <a:bodyPr/>
          <a:lstStyle/>
          <a:p>
            <a:r>
              <a:rPr lang="en-US" dirty="0"/>
              <a:t>Metadata, persistent identifiers (PIDs) and a taxonomy workshop</a:t>
            </a:r>
          </a:p>
        </p:txBody>
      </p:sp>
      <p:sp>
        <p:nvSpPr>
          <p:cNvPr id="3" name="Content Placeholder 2">
            <a:extLst>
              <a:ext uri="{FF2B5EF4-FFF2-40B4-BE49-F238E27FC236}">
                <a16:creationId xmlns:a16="http://schemas.microsoft.com/office/drawing/2014/main" id="{80B60900-903E-E43E-8123-62C5B45AC116}"/>
              </a:ext>
            </a:extLst>
          </p:cNvPr>
          <p:cNvSpPr>
            <a:spLocks noGrp="1"/>
          </p:cNvSpPr>
          <p:nvPr>
            <p:ph idx="1"/>
          </p:nvPr>
        </p:nvSpPr>
        <p:spPr/>
        <p:txBody>
          <a:bodyPr/>
          <a:lstStyle/>
          <a:p>
            <a:pPr marL="0" indent="0">
              <a:buNone/>
            </a:pPr>
            <a:r>
              <a:rPr lang="en-US" dirty="0"/>
              <a:t>Work with existing open standards (rather than creating new ones)</a:t>
            </a:r>
          </a:p>
          <a:p>
            <a:pPr marL="0" indent="0">
              <a:buNone/>
            </a:pPr>
            <a:r>
              <a:rPr lang="en-US" dirty="0" err="1"/>
              <a:t>Prioritised</a:t>
            </a:r>
            <a:r>
              <a:rPr lang="en-US" dirty="0"/>
              <a:t> – advisory group / community - </a:t>
            </a:r>
            <a:r>
              <a:rPr lang="en-US" dirty="0" err="1"/>
              <a:t>DataCite</a:t>
            </a:r>
            <a:r>
              <a:rPr lang="en-US" dirty="0"/>
              <a:t>, </a:t>
            </a:r>
            <a:r>
              <a:rPr lang="en-US" dirty="0" err="1"/>
              <a:t>RAiD</a:t>
            </a:r>
            <a:r>
              <a:rPr lang="en-US" dirty="0"/>
              <a:t> and </a:t>
            </a:r>
            <a:r>
              <a:rPr lang="en-US" dirty="0" err="1"/>
              <a:t>CRediT</a:t>
            </a:r>
            <a:endParaRPr lang="en-US" dirty="0"/>
          </a:p>
          <a:p>
            <a:pPr marL="0" indent="0">
              <a:buNone/>
            </a:pPr>
            <a:r>
              <a:rPr lang="en-US" dirty="0"/>
              <a:t>Had presentations from all three at the workshop AND the researcher/practitioner perspective (see </a:t>
            </a:r>
            <a:r>
              <a:rPr lang="en-US" dirty="0">
                <a:hlinkClick r:id="rId2"/>
              </a:rPr>
              <a:t>https://blog.westminster.ac.uk/prvoices/workshop-metadata-persistent-identifiers-pids-and-a-taxonomy/</a:t>
            </a:r>
            <a:r>
              <a:rPr lang="en-US" dirty="0"/>
              <a:t> for the details and links to presentations)</a:t>
            </a:r>
          </a:p>
          <a:p>
            <a:pPr marL="0" indent="0">
              <a:buNone/>
            </a:pPr>
            <a:endParaRPr lang="en-US" dirty="0"/>
          </a:p>
        </p:txBody>
      </p:sp>
    </p:spTree>
    <p:extLst>
      <p:ext uri="{BB962C8B-B14F-4D97-AF65-F5344CB8AC3E}">
        <p14:creationId xmlns:p14="http://schemas.microsoft.com/office/powerpoint/2010/main" val="4253118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9" name="Rectangle 23">
            <a:extLst>
              <a:ext uri="{FF2B5EF4-FFF2-40B4-BE49-F238E27FC236}">
                <a16:creationId xmlns:a16="http://schemas.microsoft.com/office/drawing/2014/main" id="{7BEFDA1A-2A01-4C29-A5D0-AE6F050D07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3A97FBD-7EA8-F368-ACC5-74BA98E3F869}"/>
              </a:ext>
            </a:extLst>
          </p:cNvPr>
          <p:cNvPicPr>
            <a:picLocks noChangeAspect="1"/>
          </p:cNvPicPr>
          <p:nvPr/>
        </p:nvPicPr>
        <p:blipFill rotWithShape="1">
          <a:blip r:embed="rId2">
            <a:duotone>
              <a:schemeClr val="bg2">
                <a:shade val="45000"/>
                <a:satMod val="135000"/>
              </a:schemeClr>
              <a:prstClr val="white"/>
            </a:duotone>
            <a:alphaModFix amt="50000"/>
          </a:blip>
          <a:srcRect l="2"/>
          <a:stretch/>
        </p:blipFill>
        <p:spPr>
          <a:xfrm>
            <a:off x="305" y="11440"/>
            <a:ext cx="12191695" cy="6857990"/>
          </a:xfrm>
          <a:prstGeom prst="rect">
            <a:avLst/>
          </a:prstGeom>
        </p:spPr>
      </p:pic>
      <p:cxnSp>
        <p:nvCxnSpPr>
          <p:cNvPr id="31" name="Straight Connector 25">
            <a:extLst>
              <a:ext uri="{FF2B5EF4-FFF2-40B4-BE49-F238E27FC236}">
                <a16:creationId xmlns:a16="http://schemas.microsoft.com/office/drawing/2014/main" id="{17FD20E5-30AF-47B9-9256-2E8E904CBB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3B661F19-ED80-82D6-872C-D1639AF0DC59}"/>
              </a:ext>
            </a:extLst>
          </p:cNvPr>
          <p:cNvSpPr>
            <a:spLocks noGrp="1"/>
          </p:cNvSpPr>
          <p:nvPr>
            <p:ph type="title"/>
          </p:nvPr>
        </p:nvSpPr>
        <p:spPr>
          <a:xfrm>
            <a:off x="1451579" y="804519"/>
            <a:ext cx="9603275" cy="1049235"/>
          </a:xfrm>
        </p:spPr>
        <p:txBody>
          <a:bodyPr>
            <a:normAutofit/>
          </a:bodyPr>
          <a:lstStyle/>
          <a:p>
            <a:r>
              <a:rPr lang="en-US" dirty="0"/>
              <a:t>Researcher perspective</a:t>
            </a:r>
          </a:p>
        </p:txBody>
      </p:sp>
      <p:sp>
        <p:nvSpPr>
          <p:cNvPr id="28" name="Rectangle 27">
            <a:extLst>
              <a:ext uri="{FF2B5EF4-FFF2-40B4-BE49-F238E27FC236}">
                <a16:creationId xmlns:a16="http://schemas.microsoft.com/office/drawing/2014/main" id="{279D3810-B86F-4009-84EC-DE0FEABD6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9E35E67-D254-D30E-578C-4A82B8408281}"/>
              </a:ext>
            </a:extLst>
          </p:cNvPr>
          <p:cNvSpPr>
            <a:spLocks noGrp="1"/>
          </p:cNvSpPr>
          <p:nvPr>
            <p:ph idx="1"/>
          </p:nvPr>
        </p:nvSpPr>
        <p:spPr>
          <a:xfrm>
            <a:off x="1451579" y="2015732"/>
            <a:ext cx="9603275" cy="2428677"/>
          </a:xfrm>
        </p:spPr>
        <p:txBody>
          <a:bodyPr>
            <a:normAutofit/>
          </a:bodyPr>
          <a:lstStyle/>
          <a:p>
            <a:pPr marL="0" indent="0">
              <a:buNone/>
            </a:pPr>
            <a:r>
              <a:rPr lang="en-GB" b="0" i="1" u="none" strike="noStrike" dirty="0">
                <a:effectLst/>
                <a:latin typeface="Inter"/>
              </a:rPr>
              <a:t>“The…main…idea…here is…that the ecosystems built within these projects are multidisciplinary and interdisciplinary and that the outputs can integrate in multiple domains. That the practice in and of itself within any given project is often iterative. So I think the beauty of the portfolio model for me and probably where, you know, I’m hoping that we can think about development is that the practice itself is very rarely complete and there’s often a kind of intersection between research that then allows for further insights.”</a:t>
            </a:r>
          </a:p>
        </p:txBody>
      </p:sp>
      <p:pic>
        <p:nvPicPr>
          <p:cNvPr id="30" name="Picture 29">
            <a:extLst>
              <a:ext uri="{FF2B5EF4-FFF2-40B4-BE49-F238E27FC236}">
                <a16:creationId xmlns:a16="http://schemas.microsoft.com/office/drawing/2014/main" id="{C33612A4-0B77-4479-B2AA-F178599550A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2" name="Straight Connector 31">
            <a:extLst>
              <a:ext uri="{FF2B5EF4-FFF2-40B4-BE49-F238E27FC236}">
                <a16:creationId xmlns:a16="http://schemas.microsoft.com/office/drawing/2014/main" id="{078A367A-3E83-4B48-A0F7-43FBE33328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AFCCD6E5-EB85-982F-8A8A-3A279C6B7354}"/>
              </a:ext>
            </a:extLst>
          </p:cNvPr>
          <p:cNvSpPr txBox="1"/>
          <p:nvPr/>
        </p:nvSpPr>
        <p:spPr>
          <a:xfrm>
            <a:off x="2248643" y="5490920"/>
            <a:ext cx="7694412" cy="800219"/>
          </a:xfrm>
          <a:prstGeom prst="rect">
            <a:avLst/>
          </a:prstGeom>
          <a:noFill/>
        </p:spPr>
        <p:txBody>
          <a:bodyPr wrap="square" rtlCol="0">
            <a:spAutoFit/>
          </a:bodyPr>
          <a:lstStyle/>
          <a:p>
            <a:r>
              <a:rPr lang="en-US" sz="1400" i="1" dirty="0"/>
              <a:t>Professor Helen Bailey, Kings College London</a:t>
            </a:r>
          </a:p>
          <a:p>
            <a:r>
              <a:rPr lang="en-US" sz="1400" dirty="0">
                <a:hlinkClick r:id="rId4"/>
              </a:rPr>
              <a:t>https://blog.westminster.ac.uk/prvoices/workshop-metadata-persistent-identifiers-pids-and-a-taxonomy/</a:t>
            </a:r>
            <a:endParaRPr lang="en-US" sz="1400" dirty="0"/>
          </a:p>
          <a:p>
            <a:endParaRPr lang="en-US" dirty="0"/>
          </a:p>
        </p:txBody>
      </p:sp>
    </p:spTree>
    <p:extLst>
      <p:ext uri="{BB962C8B-B14F-4D97-AF65-F5344CB8AC3E}">
        <p14:creationId xmlns:p14="http://schemas.microsoft.com/office/powerpoint/2010/main" val="2064438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E724B9E8-02C8-4B2E-8770-A00A67760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33" name="Picture 1032">
            <a:extLst>
              <a:ext uri="{FF2B5EF4-FFF2-40B4-BE49-F238E27FC236}">
                <a16:creationId xmlns:a16="http://schemas.microsoft.com/office/drawing/2014/main" id="{7B8AE548-0BFA-4792-9962-3375923C763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035" name="Straight Connector 1034">
            <a:extLst>
              <a:ext uri="{FF2B5EF4-FFF2-40B4-BE49-F238E27FC236}">
                <a16:creationId xmlns:a16="http://schemas.microsoft.com/office/drawing/2014/main" id="{67639EF4-FA83-4D85-90FE-B831AF283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037" name="Straight Connector 1036">
            <a:extLst>
              <a:ext uri="{FF2B5EF4-FFF2-40B4-BE49-F238E27FC236}">
                <a16:creationId xmlns:a16="http://schemas.microsoft.com/office/drawing/2014/main" id="{CC87E76A-8F50-413D-9BFC-C5A1525BD9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039" name="Rectangle 1038">
            <a:extLst>
              <a:ext uri="{FF2B5EF4-FFF2-40B4-BE49-F238E27FC236}">
                <a16:creationId xmlns:a16="http://schemas.microsoft.com/office/drawing/2014/main" id="{3906A8D6-9FDA-4885-BF90-DDF89D0773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1" name="Rectangle 1040">
            <a:extLst>
              <a:ext uri="{FF2B5EF4-FFF2-40B4-BE49-F238E27FC236}">
                <a16:creationId xmlns:a16="http://schemas.microsoft.com/office/drawing/2014/main" id="{6725D8DC-BE92-40DD-9549-F7AEF08AD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FE85BA9A-B57B-E146-975B-ECAC2127968A}"/>
              </a:ext>
            </a:extLst>
          </p:cNvPr>
          <p:cNvSpPr>
            <a:spLocks noGrp="1"/>
          </p:cNvSpPr>
          <p:nvPr>
            <p:ph type="title"/>
          </p:nvPr>
        </p:nvSpPr>
        <p:spPr>
          <a:xfrm>
            <a:off x="659301" y="1474969"/>
            <a:ext cx="2823919" cy="1868760"/>
          </a:xfrm>
        </p:spPr>
        <p:txBody>
          <a:bodyPr vert="horz" lIns="91440" tIns="45720" rIns="91440" bIns="0" rtlCol="0" anchor="b">
            <a:normAutofit/>
          </a:bodyPr>
          <a:lstStyle/>
          <a:p>
            <a:r>
              <a:rPr lang="en-US" sz="2800"/>
              <a:t>metadata, persistent identifiers (&amp; a taxonomy)</a:t>
            </a:r>
          </a:p>
        </p:txBody>
      </p:sp>
      <p:cxnSp>
        <p:nvCxnSpPr>
          <p:cNvPr id="1043" name="Straight Connector 1042">
            <a:extLst>
              <a:ext uri="{FF2B5EF4-FFF2-40B4-BE49-F238E27FC236}">
                <a16:creationId xmlns:a16="http://schemas.microsoft.com/office/drawing/2014/main" id="{975635D4-59F6-4E0C-A2E3-59DAA6734D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9301" y="3528543"/>
            <a:ext cx="2823919"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1045" name="Group 1044">
            <a:extLst>
              <a:ext uri="{FF2B5EF4-FFF2-40B4-BE49-F238E27FC236}">
                <a16:creationId xmlns:a16="http://schemas.microsoft.com/office/drawing/2014/main" id="{31A337E9-3E65-4D92-9914-38E9BE5C0F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79389" y="482171"/>
            <a:ext cx="7560115" cy="5149101"/>
            <a:chOff x="7463258" y="583365"/>
            <a:chExt cx="7560115" cy="5181928"/>
          </a:xfrm>
        </p:grpSpPr>
        <p:sp>
          <p:nvSpPr>
            <p:cNvPr id="1046" name="Rectangle 1045">
              <a:extLst>
                <a:ext uri="{FF2B5EF4-FFF2-40B4-BE49-F238E27FC236}">
                  <a16:creationId xmlns:a16="http://schemas.microsoft.com/office/drawing/2014/main" id="{A829D884-C398-4403-851C-7A416A6D2B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8" y="583365"/>
              <a:ext cx="7560115"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7" name="Rectangle 1046">
              <a:extLst>
                <a:ext uri="{FF2B5EF4-FFF2-40B4-BE49-F238E27FC236}">
                  <a16:creationId xmlns:a16="http://schemas.microsoft.com/office/drawing/2014/main" id="{7574ACA0-4C16-4E2D-B3EC-2E55B99F60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7" y="915807"/>
              <a:ext cx="69282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49" name="Rectangle 1048">
            <a:extLst>
              <a:ext uri="{FF2B5EF4-FFF2-40B4-BE49-F238E27FC236}">
                <a16:creationId xmlns:a16="http://schemas.microsoft.com/office/drawing/2014/main" id="{0630B6FA-D606-42CD-837B-B22D5EA405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2130" y="977099"/>
            <a:ext cx="6597725" cy="4136205"/>
          </a:xfrm>
          <a:prstGeom prst="rect">
            <a:avLst/>
          </a:prstGeom>
          <a:solidFill>
            <a:srgbClr val="FFFFFE"/>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CRediT Logo">
            <a:extLst>
              <a:ext uri="{FF2B5EF4-FFF2-40B4-BE49-F238E27FC236}">
                <a16:creationId xmlns:a16="http://schemas.microsoft.com/office/drawing/2014/main" id="{E0CC7FA4-EB3D-314E-8160-434A8A52F2A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28931" y="1519633"/>
            <a:ext cx="3059596" cy="305959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Logo&#10;&#10;Description automatically generated">
            <a:extLst>
              <a:ext uri="{FF2B5EF4-FFF2-40B4-BE49-F238E27FC236}">
                <a16:creationId xmlns:a16="http://schemas.microsoft.com/office/drawing/2014/main" id="{1ADD8F0B-2E26-574D-8C90-EAB52B83F180}"/>
              </a:ext>
            </a:extLst>
          </p:cNvPr>
          <p:cNvPicPr>
            <a:picLocks noChangeAspect="1"/>
          </p:cNvPicPr>
          <p:nvPr/>
        </p:nvPicPr>
        <p:blipFill>
          <a:blip r:embed="rId4"/>
          <a:stretch>
            <a:fillRect/>
          </a:stretch>
        </p:blipFill>
        <p:spPr>
          <a:xfrm>
            <a:off x="7847626" y="1594274"/>
            <a:ext cx="3059596" cy="894931"/>
          </a:xfrm>
          <a:prstGeom prst="rect">
            <a:avLst/>
          </a:prstGeom>
        </p:spPr>
      </p:pic>
      <p:pic>
        <p:nvPicPr>
          <p:cNvPr id="4" name="Google Shape;268;g110ab656708_0_71" descr="Icon&#10;&#10;Description automatically generated">
            <a:extLst>
              <a:ext uri="{FF2B5EF4-FFF2-40B4-BE49-F238E27FC236}">
                <a16:creationId xmlns:a16="http://schemas.microsoft.com/office/drawing/2014/main" id="{9C54B450-C0D3-294D-B57C-23D05F3CDF31}"/>
              </a:ext>
            </a:extLst>
          </p:cNvPr>
          <p:cNvPicPr preferRelativeResize="0"/>
          <p:nvPr/>
        </p:nvPicPr>
        <p:blipFill>
          <a:blip r:embed="rId5"/>
          <a:stretch>
            <a:fillRect/>
          </a:stretch>
        </p:blipFill>
        <p:spPr>
          <a:xfrm>
            <a:off x="8048051" y="3131727"/>
            <a:ext cx="2658747" cy="1850789"/>
          </a:xfrm>
          <a:prstGeom prst="rect">
            <a:avLst/>
          </a:prstGeom>
          <a:noFill/>
        </p:spPr>
      </p:pic>
      <p:pic>
        <p:nvPicPr>
          <p:cNvPr id="1051" name="Picture 1050">
            <a:extLst>
              <a:ext uri="{FF2B5EF4-FFF2-40B4-BE49-F238E27FC236}">
                <a16:creationId xmlns:a16="http://schemas.microsoft.com/office/drawing/2014/main" id="{C29541A5-6D49-4B9E-882B-1FB81189A0F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053" name="Straight Connector 1052">
            <a:extLst>
              <a:ext uri="{FF2B5EF4-FFF2-40B4-BE49-F238E27FC236}">
                <a16:creationId xmlns:a16="http://schemas.microsoft.com/office/drawing/2014/main" id="{252C905E-B2E4-4713-AEF7-165F6D8A2A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03351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215C7-8F90-7305-61D4-8CF2A54B4D47}"/>
              </a:ext>
            </a:extLst>
          </p:cNvPr>
          <p:cNvSpPr>
            <a:spLocks noGrp="1"/>
          </p:cNvSpPr>
          <p:nvPr>
            <p:ph type="title"/>
          </p:nvPr>
        </p:nvSpPr>
        <p:spPr>
          <a:xfrm>
            <a:off x="914400" y="804519"/>
            <a:ext cx="10898371" cy="1049235"/>
          </a:xfrm>
        </p:spPr>
        <p:txBody>
          <a:bodyPr>
            <a:noAutofit/>
          </a:bodyPr>
          <a:lstStyle/>
          <a:p>
            <a:r>
              <a:rPr lang="en-US" sz="2600" cap="none" dirty="0"/>
              <a:t>How do practice research output types map to the current </a:t>
            </a:r>
            <a:r>
              <a:rPr lang="en-US" sz="2600" cap="none" dirty="0" err="1"/>
              <a:t>DataCite</a:t>
            </a:r>
            <a:r>
              <a:rPr lang="en-US" sz="2600" cap="none" dirty="0"/>
              <a:t> schema? </a:t>
            </a:r>
            <a:br>
              <a:rPr lang="en-US" sz="2600" cap="none" dirty="0"/>
            </a:br>
            <a:r>
              <a:rPr lang="en-US" sz="2600" cap="none" dirty="0"/>
              <a:t>What schema changes could be made to support practice research better?</a:t>
            </a:r>
          </a:p>
        </p:txBody>
      </p:sp>
      <p:sp>
        <p:nvSpPr>
          <p:cNvPr id="3" name="Content Placeholder 2">
            <a:extLst>
              <a:ext uri="{FF2B5EF4-FFF2-40B4-BE49-F238E27FC236}">
                <a16:creationId xmlns:a16="http://schemas.microsoft.com/office/drawing/2014/main" id="{D61A82C2-C12E-BAE0-0833-387F3FBFE8CF}"/>
              </a:ext>
            </a:extLst>
          </p:cNvPr>
          <p:cNvSpPr>
            <a:spLocks noGrp="1"/>
          </p:cNvSpPr>
          <p:nvPr>
            <p:ph idx="1"/>
          </p:nvPr>
        </p:nvSpPr>
        <p:spPr>
          <a:xfrm>
            <a:off x="1451579" y="2015735"/>
            <a:ext cx="9603275" cy="3799278"/>
          </a:xfrm>
        </p:spPr>
        <p:txBody>
          <a:bodyPr>
            <a:normAutofit fontScale="92500" lnSpcReduction="20000"/>
          </a:bodyPr>
          <a:lstStyle/>
          <a:p>
            <a:pPr marL="0" indent="0">
              <a:lnSpc>
                <a:spcPct val="110000"/>
              </a:lnSpc>
              <a:buNone/>
            </a:pPr>
            <a:r>
              <a:rPr lang="en-US" sz="1800" b="1" dirty="0" err="1"/>
              <a:t>resourceTypeGeneral</a:t>
            </a:r>
            <a:r>
              <a:rPr lang="en-US" sz="1800" b="1" dirty="0"/>
              <a:t> </a:t>
            </a:r>
            <a:r>
              <a:rPr lang="en-US" sz="1800" dirty="0"/>
              <a:t>– 28 permitted values and other plus free text</a:t>
            </a:r>
          </a:p>
          <a:p>
            <a:pPr marL="0" indent="0">
              <a:lnSpc>
                <a:spcPct val="110000"/>
              </a:lnSpc>
              <a:buNone/>
            </a:pPr>
            <a:r>
              <a:rPr lang="en-US" sz="1800" dirty="0"/>
              <a:t>Creator vs Contributor – where does collaborator map? Work with </a:t>
            </a:r>
            <a:r>
              <a:rPr lang="en-US" sz="1800" dirty="0" err="1"/>
              <a:t>CRediT</a:t>
            </a:r>
            <a:r>
              <a:rPr lang="en-US" sz="1800" dirty="0"/>
              <a:t> on this rather than try and change within </a:t>
            </a:r>
            <a:r>
              <a:rPr lang="en-US" sz="1800" dirty="0" err="1"/>
              <a:t>DataCite</a:t>
            </a:r>
            <a:r>
              <a:rPr lang="en-US" sz="1800" dirty="0"/>
              <a:t>?</a:t>
            </a:r>
          </a:p>
          <a:p>
            <a:pPr marL="0" indent="0">
              <a:lnSpc>
                <a:spcPct val="110000"/>
              </a:lnSpc>
              <a:buNone/>
            </a:pPr>
            <a:r>
              <a:rPr lang="en-US" sz="1800" b="1" dirty="0" err="1"/>
              <a:t>relationType</a:t>
            </a:r>
            <a:r>
              <a:rPr lang="en-US" sz="1800" dirty="0"/>
              <a:t> – 34 relation types – do they adequately reflect what is needed?</a:t>
            </a:r>
          </a:p>
          <a:p>
            <a:pPr marL="0" indent="0">
              <a:lnSpc>
                <a:spcPct val="110000"/>
              </a:lnSpc>
              <a:buNone/>
            </a:pPr>
            <a:r>
              <a:rPr lang="en-US" sz="1800" dirty="0"/>
              <a:t>Exhibition (now Event) = </a:t>
            </a:r>
            <a:r>
              <a:rPr lang="en-GB" sz="1800" i="1" dirty="0" err="1"/>
              <a:t>resourceTypeGeneral</a:t>
            </a:r>
            <a:r>
              <a:rPr lang="en-GB" sz="1800" dirty="0"/>
              <a:t> mapping: Event?</a:t>
            </a:r>
            <a:endParaRPr lang="en-US" sz="1800" dirty="0"/>
          </a:p>
          <a:p>
            <a:pPr marL="0" indent="0">
              <a:lnSpc>
                <a:spcPct val="110000"/>
              </a:lnSpc>
              <a:buNone/>
            </a:pPr>
            <a:r>
              <a:rPr lang="en-US" sz="1800" dirty="0"/>
              <a:t>Portfolio / Collection = </a:t>
            </a:r>
            <a:r>
              <a:rPr lang="en-GB" sz="1800" i="1" dirty="0" err="1"/>
              <a:t>resourceTypeGeneral</a:t>
            </a:r>
            <a:r>
              <a:rPr lang="en-GB" sz="1800" dirty="0"/>
              <a:t> mapping: Collection</a:t>
            </a:r>
          </a:p>
          <a:p>
            <a:pPr marL="0" indent="0">
              <a:lnSpc>
                <a:spcPct val="110000"/>
              </a:lnSpc>
              <a:buNone/>
            </a:pPr>
            <a:r>
              <a:rPr lang="en-US" sz="1800" dirty="0">
                <a:cs typeface="Arial"/>
              </a:rPr>
              <a:t>How is the portfolio item type </a:t>
            </a:r>
            <a:r>
              <a:rPr lang="en-US" sz="1800" dirty="0" err="1">
                <a:cs typeface="Arial"/>
              </a:rPr>
              <a:t>conceptualised</a:t>
            </a:r>
            <a:r>
              <a:rPr lang="en-US" sz="1800" dirty="0">
                <a:cs typeface="Arial"/>
              </a:rPr>
              <a:t>? Is it a document itself, or a collection of other records? Or some combination? </a:t>
            </a:r>
            <a:endParaRPr lang="en-US" sz="1800" dirty="0"/>
          </a:p>
          <a:p>
            <a:pPr marL="0" indent="0">
              <a:lnSpc>
                <a:spcPct val="110000"/>
              </a:lnSpc>
              <a:buNone/>
            </a:pPr>
            <a:r>
              <a:rPr lang="en-US" sz="1800" dirty="0">
                <a:cs typeface="Arial"/>
              </a:rPr>
              <a:t>How does a portfolio </a:t>
            </a:r>
            <a:r>
              <a:rPr lang="en-US" sz="1800" b="1" dirty="0">
                <a:cs typeface="Arial"/>
              </a:rPr>
              <a:t>record</a:t>
            </a:r>
            <a:r>
              <a:rPr lang="en-US" sz="1800" dirty="0">
                <a:cs typeface="Arial"/>
              </a:rPr>
              <a:t> evolve over time?</a:t>
            </a:r>
          </a:p>
          <a:p>
            <a:pPr marL="318" lvl="1" indent="0">
              <a:lnSpc>
                <a:spcPct val="110000"/>
              </a:lnSpc>
              <a:buNone/>
            </a:pPr>
            <a:r>
              <a:rPr lang="en-US" dirty="0">
                <a:cs typeface="Arial"/>
              </a:rPr>
              <a:t>Can a portfolio be </a:t>
            </a:r>
            <a:r>
              <a:rPr lang="en-US" dirty="0" err="1">
                <a:cs typeface="Arial"/>
              </a:rPr>
              <a:t>conceptualised</a:t>
            </a:r>
            <a:r>
              <a:rPr lang="en-US" dirty="0">
                <a:cs typeface="Arial"/>
              </a:rPr>
              <a:t> as a research activity/project (i.e. use </a:t>
            </a:r>
            <a:r>
              <a:rPr lang="en-US" dirty="0" err="1">
                <a:cs typeface="Arial"/>
              </a:rPr>
              <a:t>RAiD</a:t>
            </a:r>
            <a:r>
              <a:rPr lang="en-US" dirty="0">
                <a:cs typeface="Arial"/>
              </a:rPr>
              <a:t>, not DOI)?</a:t>
            </a:r>
            <a:endParaRPr lang="en-US" dirty="0"/>
          </a:p>
          <a:p>
            <a:pPr marL="534987" lvl="2" indent="-342900">
              <a:lnSpc>
                <a:spcPct val="110000"/>
              </a:lnSpc>
              <a:buFont typeface="Wingdings" pitchFamily="2" charset="2"/>
              <a:buChar char="Ø"/>
            </a:pPr>
            <a:r>
              <a:rPr lang="en-US" sz="1800" dirty="0" err="1">
                <a:cs typeface="Arial"/>
              </a:rPr>
              <a:t>RAiD</a:t>
            </a:r>
            <a:r>
              <a:rPr lang="en-US" sz="1800" dirty="0">
                <a:cs typeface="Arial"/>
              </a:rPr>
              <a:t> specifically designed as an "envelope" to group together other outputs/activities</a:t>
            </a:r>
            <a:endParaRPr lang="en-US" sz="1800" i="1" dirty="0"/>
          </a:p>
          <a:p>
            <a:pPr marL="0" indent="0">
              <a:lnSpc>
                <a:spcPct val="110000"/>
              </a:lnSpc>
              <a:buNone/>
            </a:pPr>
            <a:endParaRPr lang="en-GB" sz="700" dirty="0"/>
          </a:p>
          <a:p>
            <a:pPr marL="0" indent="0">
              <a:lnSpc>
                <a:spcPct val="110000"/>
              </a:lnSpc>
              <a:buNone/>
            </a:pPr>
            <a:endParaRPr lang="en-US" sz="700" dirty="0"/>
          </a:p>
        </p:txBody>
      </p:sp>
      <p:pic>
        <p:nvPicPr>
          <p:cNvPr id="4" name="Google Shape;131;p20" descr="Imatge">
            <a:extLst>
              <a:ext uri="{FF2B5EF4-FFF2-40B4-BE49-F238E27FC236}">
                <a16:creationId xmlns:a16="http://schemas.microsoft.com/office/drawing/2014/main" id="{5B4900A4-2A7F-2D57-E8A0-3F1822A41991}"/>
              </a:ext>
            </a:extLst>
          </p:cNvPr>
          <p:cNvPicPr preferRelativeResize="0"/>
          <p:nvPr/>
        </p:nvPicPr>
        <p:blipFill rotWithShape="1">
          <a:blip r:embed="rId2"/>
          <a:stretch/>
        </p:blipFill>
        <p:spPr>
          <a:xfrm>
            <a:off x="10030122" y="5452628"/>
            <a:ext cx="2049464" cy="676323"/>
          </a:xfrm>
          <a:prstGeom prst="rect">
            <a:avLst/>
          </a:prstGeom>
          <a:noFill/>
        </p:spPr>
      </p:pic>
    </p:spTree>
    <p:extLst>
      <p:ext uri="{BB962C8B-B14F-4D97-AF65-F5344CB8AC3E}">
        <p14:creationId xmlns:p14="http://schemas.microsoft.com/office/powerpoint/2010/main" val="4175095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06F6F-2300-AF32-E4E3-40AB5778C537}"/>
              </a:ext>
            </a:extLst>
          </p:cNvPr>
          <p:cNvSpPr>
            <a:spLocks noGrp="1"/>
          </p:cNvSpPr>
          <p:nvPr>
            <p:ph type="title"/>
          </p:nvPr>
        </p:nvSpPr>
        <p:spPr>
          <a:xfrm>
            <a:off x="1451579" y="804519"/>
            <a:ext cx="5550357" cy="1049235"/>
          </a:xfrm>
        </p:spPr>
        <p:txBody>
          <a:bodyPr>
            <a:normAutofit/>
          </a:bodyPr>
          <a:lstStyle/>
          <a:p>
            <a:r>
              <a:rPr lang="en-US" dirty="0"/>
              <a:t>Research activity identifier (</a:t>
            </a:r>
            <a:r>
              <a:rPr lang="en-US" dirty="0" err="1"/>
              <a:t>RA</a:t>
            </a:r>
            <a:r>
              <a:rPr lang="en-US" cap="none" dirty="0" err="1"/>
              <a:t>i</a:t>
            </a:r>
            <a:r>
              <a:rPr lang="en-US" dirty="0" err="1"/>
              <a:t>D</a:t>
            </a:r>
            <a:r>
              <a:rPr lang="en-US" dirty="0"/>
              <a:t>) </a:t>
            </a:r>
          </a:p>
        </p:txBody>
      </p:sp>
      <p:sp>
        <p:nvSpPr>
          <p:cNvPr id="3" name="Content Placeholder 2">
            <a:extLst>
              <a:ext uri="{FF2B5EF4-FFF2-40B4-BE49-F238E27FC236}">
                <a16:creationId xmlns:a16="http://schemas.microsoft.com/office/drawing/2014/main" id="{049A78C2-94C4-1B7C-5340-E5E8E598CB48}"/>
              </a:ext>
            </a:extLst>
          </p:cNvPr>
          <p:cNvSpPr>
            <a:spLocks noGrp="1"/>
          </p:cNvSpPr>
          <p:nvPr>
            <p:ph idx="1"/>
          </p:nvPr>
        </p:nvSpPr>
        <p:spPr>
          <a:xfrm>
            <a:off x="1451579" y="2015732"/>
            <a:ext cx="5550357" cy="3450613"/>
          </a:xfrm>
        </p:spPr>
        <p:txBody>
          <a:bodyPr>
            <a:normAutofit/>
          </a:bodyPr>
          <a:lstStyle/>
          <a:p>
            <a:pPr marL="0" indent="0">
              <a:buNone/>
            </a:pPr>
            <a:r>
              <a:rPr lang="en-US" dirty="0"/>
              <a:t>“</a:t>
            </a:r>
            <a:r>
              <a:rPr lang="en-US" dirty="0" err="1"/>
              <a:t>RAiD</a:t>
            </a:r>
            <a:r>
              <a:rPr lang="en-US" dirty="0"/>
              <a:t> is a unique and persistent identifier for research projects. It acts as a container for research project activities by collecting identifiers for the people, publications, instruments and </a:t>
            </a:r>
            <a:r>
              <a:rPr lang="en-US" dirty="0" err="1"/>
              <a:t>insitutions</a:t>
            </a:r>
            <a:r>
              <a:rPr lang="en-US" dirty="0"/>
              <a:t> that are involved.”</a:t>
            </a:r>
          </a:p>
          <a:p>
            <a:pPr marL="0" indent="0">
              <a:buNone/>
            </a:pPr>
            <a:r>
              <a:rPr lang="en-US" dirty="0">
                <a:hlinkClick r:id="rId2"/>
              </a:rPr>
              <a:t>https://www.raid.org.au</a:t>
            </a:r>
            <a:endParaRPr lang="en-US" dirty="0"/>
          </a:p>
        </p:txBody>
      </p:sp>
      <p:pic>
        <p:nvPicPr>
          <p:cNvPr id="32" name="Picture 2">
            <a:extLst>
              <a:ext uri="{FF2B5EF4-FFF2-40B4-BE49-F238E27FC236}">
                <a16:creationId xmlns:a16="http://schemas.microsoft.com/office/drawing/2014/main" id="{4A9BF51F-4434-3A82-EF97-D64CD2FEAC1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235081" y="393099"/>
            <a:ext cx="3215704" cy="269221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RAiD metadata envelope that illustrates collecting together an ORCiD, dot, ROR and RAiD">
            <a:extLst>
              <a:ext uri="{FF2B5EF4-FFF2-40B4-BE49-F238E27FC236}">
                <a16:creationId xmlns:a16="http://schemas.microsoft.com/office/drawing/2014/main" id="{F975FD0A-36D6-2C89-48BC-C3A24C9AB56E}"/>
              </a:ext>
            </a:extLst>
          </p:cNvPr>
          <p:cNvPicPr>
            <a:picLocks noChangeAspect="1"/>
          </p:cNvPicPr>
          <p:nvPr/>
        </p:nvPicPr>
        <p:blipFill rotWithShape="1">
          <a:blip r:embed="rId4">
            <a:extLst>
              <a:ext uri="{28A0092B-C50C-407E-A947-70E740481C1C}">
                <a14:useLocalDpi xmlns:a14="http://schemas.microsoft.com/office/drawing/2010/main" val="0"/>
              </a:ext>
            </a:extLst>
          </a:blip>
          <a:srcRect r="19464" b="-2"/>
          <a:stretch/>
        </p:blipFill>
        <p:spPr>
          <a:xfrm>
            <a:off x="7958575" y="3359413"/>
            <a:ext cx="3768717" cy="2491907"/>
          </a:xfrm>
          <a:prstGeom prst="rect">
            <a:avLst/>
          </a:prstGeom>
        </p:spPr>
      </p:pic>
      <p:sp>
        <p:nvSpPr>
          <p:cNvPr id="7" name="TextBox 6">
            <a:extLst>
              <a:ext uri="{FF2B5EF4-FFF2-40B4-BE49-F238E27FC236}">
                <a16:creationId xmlns:a16="http://schemas.microsoft.com/office/drawing/2014/main" id="{D565DD2D-1115-8080-6527-ED4988D60648}"/>
              </a:ext>
            </a:extLst>
          </p:cNvPr>
          <p:cNvSpPr txBox="1"/>
          <p:nvPr/>
        </p:nvSpPr>
        <p:spPr>
          <a:xfrm>
            <a:off x="1315332" y="5112656"/>
            <a:ext cx="6309834" cy="738664"/>
          </a:xfrm>
          <a:prstGeom prst="rect">
            <a:avLst/>
          </a:prstGeom>
          <a:noFill/>
        </p:spPr>
        <p:txBody>
          <a:bodyPr wrap="square" rtlCol="0">
            <a:spAutoFit/>
          </a:bodyPr>
          <a:lstStyle/>
          <a:p>
            <a:pPr>
              <a:spcAft>
                <a:spcPts val="600"/>
              </a:spcAft>
            </a:pPr>
            <a:r>
              <a:rPr lang="en-US" sz="1400" dirty="0" err="1"/>
              <a:t>RAiD</a:t>
            </a:r>
            <a:r>
              <a:rPr lang="en-US" sz="1400" dirty="0"/>
              <a:t> metadata envelope slide from https://</a:t>
            </a:r>
            <a:r>
              <a:rPr lang="en-US" sz="1400" dirty="0" err="1"/>
              <a:t>blog.westminster.ac.uk</a:t>
            </a:r>
            <a:r>
              <a:rPr lang="en-US" sz="1400" dirty="0"/>
              <a:t>/</a:t>
            </a:r>
            <a:r>
              <a:rPr lang="en-US" sz="1400" dirty="0" err="1"/>
              <a:t>prvoices</a:t>
            </a:r>
            <a:r>
              <a:rPr lang="en-US" sz="1400" dirty="0"/>
              <a:t>/wp-content/uploads/sites/97/2022/07/RAiD_-Tracking-research-projects-for-UK-PRVoices-May-2022.pdf</a:t>
            </a:r>
          </a:p>
        </p:txBody>
      </p:sp>
    </p:spTree>
    <p:extLst>
      <p:ext uri="{BB962C8B-B14F-4D97-AF65-F5344CB8AC3E}">
        <p14:creationId xmlns:p14="http://schemas.microsoft.com/office/powerpoint/2010/main" val="6575453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42E1E-E1FF-4698-8506-EA93BA45C084}"/>
              </a:ext>
            </a:extLst>
          </p:cNvPr>
          <p:cNvSpPr>
            <a:spLocks noGrp="1"/>
          </p:cNvSpPr>
          <p:nvPr>
            <p:ph type="title"/>
          </p:nvPr>
        </p:nvSpPr>
        <p:spPr>
          <a:xfrm>
            <a:off x="7218030" y="804520"/>
            <a:ext cx="4249040" cy="1049235"/>
          </a:xfrm>
        </p:spPr>
        <p:txBody>
          <a:bodyPr>
            <a:normAutofit fontScale="90000"/>
          </a:bodyPr>
          <a:lstStyle/>
          <a:p>
            <a:r>
              <a:rPr lang="en-GB" dirty="0"/>
              <a:t>CONTRIBUTOR ROLES TAXONOMY (Cr</a:t>
            </a:r>
            <a:r>
              <a:rPr lang="en-GB" cap="none" dirty="0"/>
              <a:t>edi</a:t>
            </a:r>
            <a:r>
              <a:rPr lang="en-GB" dirty="0"/>
              <a:t>t)</a:t>
            </a:r>
          </a:p>
        </p:txBody>
      </p:sp>
      <p:pic>
        <p:nvPicPr>
          <p:cNvPr id="10" name="Picture 9" descr="A picture containing drawing&#10;&#10;Description automatically generated">
            <a:extLst>
              <a:ext uri="{FF2B5EF4-FFF2-40B4-BE49-F238E27FC236}">
                <a16:creationId xmlns:a16="http://schemas.microsoft.com/office/drawing/2014/main" id="{FABECB92-5AD5-A04B-377A-8F73896FC0DB}"/>
              </a:ext>
            </a:extLst>
          </p:cNvPr>
          <p:cNvPicPr>
            <a:picLocks noChangeAspect="1"/>
          </p:cNvPicPr>
          <p:nvPr/>
        </p:nvPicPr>
        <p:blipFill>
          <a:blip r:embed="rId2"/>
          <a:stretch>
            <a:fillRect/>
          </a:stretch>
        </p:blipFill>
        <p:spPr>
          <a:xfrm>
            <a:off x="1750711" y="1116345"/>
            <a:ext cx="3866172" cy="3866172"/>
          </a:xfrm>
          <a:prstGeom prst="rect">
            <a:avLst/>
          </a:prstGeom>
        </p:spPr>
      </p:pic>
      <p:graphicFrame>
        <p:nvGraphicFramePr>
          <p:cNvPr id="41" name="Content Placeholder 2">
            <a:extLst>
              <a:ext uri="{FF2B5EF4-FFF2-40B4-BE49-F238E27FC236}">
                <a16:creationId xmlns:a16="http://schemas.microsoft.com/office/drawing/2014/main" id="{837236AB-15FB-9993-4AB8-ACF70723DEA3}"/>
              </a:ext>
            </a:extLst>
          </p:cNvPr>
          <p:cNvGraphicFramePr>
            <a:graphicFrameLocks noGrp="1"/>
          </p:cNvGraphicFramePr>
          <p:nvPr>
            <p:ph idx="1"/>
          </p:nvPr>
        </p:nvGraphicFramePr>
        <p:xfrm>
          <a:off x="7218029" y="2015732"/>
          <a:ext cx="3520368" cy="3450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65924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6D690-918F-E90F-3664-CC88A8B53969}"/>
              </a:ext>
            </a:extLst>
          </p:cNvPr>
          <p:cNvSpPr>
            <a:spLocks noGrp="1"/>
          </p:cNvSpPr>
          <p:nvPr>
            <p:ph type="title"/>
          </p:nvPr>
        </p:nvSpPr>
        <p:spPr/>
        <p:txBody>
          <a:bodyPr/>
          <a:lstStyle/>
          <a:p>
            <a:r>
              <a:rPr lang="en-US" dirty="0"/>
              <a:t>Haplo / cayuse schema</a:t>
            </a:r>
          </a:p>
        </p:txBody>
      </p:sp>
      <p:sp>
        <p:nvSpPr>
          <p:cNvPr id="3" name="Content Placeholder 2">
            <a:extLst>
              <a:ext uri="{FF2B5EF4-FFF2-40B4-BE49-F238E27FC236}">
                <a16:creationId xmlns:a16="http://schemas.microsoft.com/office/drawing/2014/main" id="{3A2EDD63-90FB-80FD-A11C-593CC0A993F3}"/>
              </a:ext>
            </a:extLst>
          </p:cNvPr>
          <p:cNvSpPr>
            <a:spLocks noGrp="1"/>
          </p:cNvSpPr>
          <p:nvPr>
            <p:ph idx="1"/>
          </p:nvPr>
        </p:nvSpPr>
        <p:spPr>
          <a:xfrm>
            <a:off x="1451580" y="2015732"/>
            <a:ext cx="5151426" cy="3450613"/>
          </a:xfrm>
        </p:spPr>
        <p:txBody>
          <a:bodyPr>
            <a:normAutofit lnSpcReduction="10000"/>
          </a:bodyPr>
          <a:lstStyle/>
          <a:p>
            <a:pPr>
              <a:buFont typeface="Wingdings" pitchFamily="2" charset="2"/>
              <a:buChar char="Ø"/>
            </a:pPr>
            <a:r>
              <a:rPr lang="en-US" dirty="0"/>
              <a:t>Working on the articulation of the schema – due to the flexibility of the software –taken much longer than anticipated </a:t>
            </a:r>
          </a:p>
          <a:p>
            <a:pPr>
              <a:buFont typeface="Wingdings" pitchFamily="2" charset="2"/>
              <a:buChar char="Ø"/>
            </a:pPr>
            <a:r>
              <a:rPr lang="en-US" dirty="0"/>
              <a:t>Identifying what isn’t in the schema that needs to be vs what can be included in the enhanced template text (display)</a:t>
            </a:r>
          </a:p>
          <a:p>
            <a:pPr>
              <a:buFont typeface="Wingdings" pitchFamily="2" charset="2"/>
              <a:buChar char="Ø"/>
            </a:pPr>
            <a:r>
              <a:rPr lang="en-US" dirty="0"/>
              <a:t>Mapped across to the BL’s Shared Research Repository for cultural and heritage </a:t>
            </a:r>
            <a:r>
              <a:rPr lang="en-US" dirty="0" err="1"/>
              <a:t>organisations</a:t>
            </a:r>
            <a:endParaRPr lang="en-US" dirty="0"/>
          </a:p>
          <a:p>
            <a:endParaRPr lang="en-US" dirty="0"/>
          </a:p>
        </p:txBody>
      </p:sp>
      <p:pic>
        <p:nvPicPr>
          <p:cNvPr id="5" name="Content Placeholder 4" descr="Diagram, schematic&#10;&#10;Description automatically generated">
            <a:extLst>
              <a:ext uri="{FF2B5EF4-FFF2-40B4-BE49-F238E27FC236}">
                <a16:creationId xmlns:a16="http://schemas.microsoft.com/office/drawing/2014/main" id="{6A88550C-F62C-29B2-7B0A-037E540688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3374" y="182913"/>
            <a:ext cx="5151425" cy="5870568"/>
          </a:xfrm>
          <a:prstGeom prst="rect">
            <a:avLst/>
          </a:prstGeom>
        </p:spPr>
      </p:pic>
      <p:pic>
        <p:nvPicPr>
          <p:cNvPr id="6" name="Picture 5" descr="Cayuse logo">
            <a:extLst>
              <a:ext uri="{FF2B5EF4-FFF2-40B4-BE49-F238E27FC236}">
                <a16:creationId xmlns:a16="http://schemas.microsoft.com/office/drawing/2014/main" id="{02B628BE-BFF0-3A24-EA94-8A62B7567A25}"/>
              </a:ext>
            </a:extLst>
          </p:cNvPr>
          <p:cNvPicPr>
            <a:picLocks noChangeAspect="1"/>
          </p:cNvPicPr>
          <p:nvPr/>
        </p:nvPicPr>
        <p:blipFill>
          <a:blip r:embed="rId4"/>
          <a:stretch>
            <a:fillRect/>
          </a:stretch>
        </p:blipFill>
        <p:spPr>
          <a:xfrm>
            <a:off x="0" y="12774"/>
            <a:ext cx="1557338" cy="961885"/>
          </a:xfrm>
          <a:prstGeom prst="rect">
            <a:avLst/>
          </a:prstGeom>
        </p:spPr>
      </p:pic>
    </p:spTree>
    <p:extLst>
      <p:ext uri="{BB962C8B-B14F-4D97-AF65-F5344CB8AC3E}">
        <p14:creationId xmlns:p14="http://schemas.microsoft.com/office/powerpoint/2010/main" val="4081383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3" name="Picture 12">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5" name="Straight Connector 14">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7" name="Picture 6">
            <a:extLst>
              <a:ext uri="{FF2B5EF4-FFF2-40B4-BE49-F238E27FC236}">
                <a16:creationId xmlns:a16="http://schemas.microsoft.com/office/drawing/2014/main" id="{68EF8F33-FA70-070E-A420-7CD916FD30F6}"/>
              </a:ext>
            </a:extLst>
          </p:cNvPr>
          <p:cNvPicPr>
            <a:picLocks noChangeAspect="1"/>
          </p:cNvPicPr>
          <p:nvPr/>
        </p:nvPicPr>
        <p:blipFill rotWithShape="1">
          <a:blip r:embed="rId3"/>
          <a:srcRect t="7340" r="-1" b="7430"/>
          <a:stretch/>
        </p:blipFill>
        <p:spPr>
          <a:xfrm>
            <a:off x="2" y="10"/>
            <a:ext cx="12191695" cy="6857990"/>
          </a:xfrm>
          <a:prstGeom prst="rect">
            <a:avLst/>
          </a:prstGeom>
        </p:spPr>
      </p:pic>
      <p:sp>
        <p:nvSpPr>
          <p:cNvPr id="19" name="Rectangle 18">
            <a:extLst>
              <a:ext uri="{FF2B5EF4-FFF2-40B4-BE49-F238E27FC236}">
                <a16:creationId xmlns:a16="http://schemas.microsoft.com/office/drawing/2014/main" id="{6A0FFA78-985C-4F50-B21A-77045C7DF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6786" y="3064931"/>
            <a:ext cx="8295215" cy="2488568"/>
          </a:xfrm>
          <a:prstGeom prst="rect">
            <a:avLst/>
          </a:prstGeom>
          <a:solidFill>
            <a:srgbClr val="000001">
              <a:alpha val="7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39AA3463-5563-72CB-CC08-9158AB5496DE}"/>
              </a:ext>
            </a:extLst>
          </p:cNvPr>
          <p:cNvSpPr>
            <a:spLocks noGrp="1"/>
          </p:cNvSpPr>
          <p:nvPr>
            <p:ph type="title"/>
          </p:nvPr>
        </p:nvSpPr>
        <p:spPr>
          <a:xfrm>
            <a:off x="4065511" y="3236470"/>
            <a:ext cx="6832500" cy="1252601"/>
          </a:xfrm>
        </p:spPr>
        <p:txBody>
          <a:bodyPr vert="horz" lIns="91440" tIns="45720" rIns="91440" bIns="0" rtlCol="0" anchor="b">
            <a:normAutofit fontScale="90000"/>
          </a:bodyPr>
          <a:lstStyle/>
          <a:p>
            <a:r>
              <a:rPr lang="en-US" sz="4400" dirty="0" err="1">
                <a:solidFill>
                  <a:srgbClr val="FFFFFE"/>
                </a:solidFill>
              </a:rPr>
              <a:t>Pr</a:t>
            </a:r>
            <a:r>
              <a:rPr lang="en-US" sz="4400" dirty="0">
                <a:solidFill>
                  <a:srgbClr val="FFFFFE"/>
                </a:solidFill>
              </a:rPr>
              <a:t> voices metadata findings  (with a little sparkle)</a:t>
            </a:r>
          </a:p>
        </p:txBody>
      </p:sp>
      <p:cxnSp>
        <p:nvCxnSpPr>
          <p:cNvPr id="21" name="Straight Connector 20">
            <a:extLst>
              <a:ext uri="{FF2B5EF4-FFF2-40B4-BE49-F238E27FC236}">
                <a16:creationId xmlns:a16="http://schemas.microsoft.com/office/drawing/2014/main" id="{65409EC7-69B1-45CC-8FB7-1964C1AB67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509" y="4666480"/>
            <a:ext cx="6832499" cy="0"/>
          </a:xfrm>
          <a:prstGeom prst="line">
            <a:avLst/>
          </a:prstGeom>
          <a:ln w="31750">
            <a:solidFill>
              <a:srgbClr val="59D1BE"/>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011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8" name="Rectangle 8">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20" name="Picture 10">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2" name="Straight Connector 12">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14">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7" name="Rectangle 16">
            <a:extLst>
              <a:ext uri="{FF2B5EF4-FFF2-40B4-BE49-F238E27FC236}">
                <a16:creationId xmlns:a16="http://schemas.microsoft.com/office/drawing/2014/main" id="{2FA7AD0A-1871-4DF8-9235-F49D0513B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6B04CFB-FAE5-47DD-9B3E-4E9BA7A89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5518CD64-B5C7-EC70-B768-FA436C3B6B16}"/>
              </a:ext>
            </a:extLst>
          </p:cNvPr>
          <p:cNvSpPr>
            <a:spLocks noGrp="1"/>
          </p:cNvSpPr>
          <p:nvPr>
            <p:ph type="title"/>
          </p:nvPr>
        </p:nvSpPr>
        <p:spPr>
          <a:xfrm>
            <a:off x="719786" y="1063289"/>
            <a:ext cx="3008116" cy="2331613"/>
          </a:xfrm>
        </p:spPr>
        <p:txBody>
          <a:bodyPr vert="horz" lIns="91440" tIns="45720" rIns="91440" bIns="0" rtlCol="0" anchor="b">
            <a:noAutofit/>
          </a:bodyPr>
          <a:lstStyle/>
          <a:p>
            <a:r>
              <a:rPr lang="en-US" sz="2800" cap="none" dirty="0"/>
              <a:t>Sustaining Practice Assets for Research, Knowledge, Learning and Education </a:t>
            </a:r>
            <a:r>
              <a:rPr lang="en-US" sz="2800" dirty="0"/>
              <a:t>(Sparkle)</a:t>
            </a:r>
          </a:p>
        </p:txBody>
      </p:sp>
      <p:cxnSp>
        <p:nvCxnSpPr>
          <p:cNvPr id="21" name="Straight Connector 20">
            <a:extLst>
              <a:ext uri="{FF2B5EF4-FFF2-40B4-BE49-F238E27FC236}">
                <a16:creationId xmlns:a16="http://schemas.microsoft.com/office/drawing/2014/main" id="{EE68D41B-9286-479F-9AB7-678C8E348D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9301" y="3528543"/>
            <a:ext cx="2823919"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23" name="Group 22">
            <a:extLst>
              <a:ext uri="{FF2B5EF4-FFF2-40B4-BE49-F238E27FC236}">
                <a16:creationId xmlns:a16="http://schemas.microsoft.com/office/drawing/2014/main" id="{E8ACF89C-CFC3-4D68-B3C4-2BEFB7BBE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79389" y="482171"/>
            <a:ext cx="7560115" cy="5149101"/>
            <a:chOff x="3979389" y="482171"/>
            <a:chExt cx="7560115" cy="5149101"/>
          </a:xfrm>
        </p:grpSpPr>
        <p:sp>
          <p:nvSpPr>
            <p:cNvPr id="24" name="Rectangle 23">
              <a:extLst>
                <a:ext uri="{FF2B5EF4-FFF2-40B4-BE49-F238E27FC236}">
                  <a16:creationId xmlns:a16="http://schemas.microsoft.com/office/drawing/2014/main" id="{3B770B7D-3C5C-4682-8DF0-20783592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9389" y="482171"/>
              <a:ext cx="7560115"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6893E11-7EC1-4EB6-A2A8-0B693F8FE5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92448" y="812507"/>
              <a:ext cx="692827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622F7FD7-8884-4FD5-95AB-0B5C6033A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5487" y="977965"/>
            <a:ext cx="6615582"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16EFE474-4FE0-4E8F-8F09-5ED2C9E76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1" name="Straight Connector 30">
            <a:extLst>
              <a:ext uri="{FF2B5EF4-FFF2-40B4-BE49-F238E27FC236}">
                <a16:creationId xmlns:a16="http://schemas.microsoft.com/office/drawing/2014/main" id="{CF8B8C81-54DC-4AF5-B682-3A2C70A6B5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4" name="Content Placeholder 3" descr="Diagram&#10;&#10;Description automatically generated">
            <a:extLst>
              <a:ext uri="{FF2B5EF4-FFF2-40B4-BE49-F238E27FC236}">
                <a16:creationId xmlns:a16="http://schemas.microsoft.com/office/drawing/2014/main" id="{9CE5FD9F-7D59-D8C2-E5DF-298CEC274D62}"/>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l="8805" t="9557" r="6342" b="8015"/>
          <a:stretch/>
        </p:blipFill>
        <p:spPr>
          <a:xfrm>
            <a:off x="3645245" y="88445"/>
            <a:ext cx="8464569" cy="5961528"/>
          </a:xfrm>
          <a:prstGeom prst="rect">
            <a:avLst/>
          </a:prstGeom>
        </p:spPr>
      </p:pic>
      <p:sp>
        <p:nvSpPr>
          <p:cNvPr id="3" name="TextBox 2">
            <a:extLst>
              <a:ext uri="{FF2B5EF4-FFF2-40B4-BE49-F238E27FC236}">
                <a16:creationId xmlns:a16="http://schemas.microsoft.com/office/drawing/2014/main" id="{E63E6D6B-0C2C-0E69-C4DB-8C3D5F34292B}"/>
              </a:ext>
            </a:extLst>
          </p:cNvPr>
          <p:cNvSpPr txBox="1"/>
          <p:nvPr/>
        </p:nvSpPr>
        <p:spPr>
          <a:xfrm>
            <a:off x="652496" y="3795823"/>
            <a:ext cx="2823919" cy="1815882"/>
          </a:xfrm>
          <a:prstGeom prst="rect">
            <a:avLst/>
          </a:prstGeom>
          <a:noFill/>
        </p:spPr>
        <p:txBody>
          <a:bodyPr wrap="square" rtlCol="0">
            <a:spAutoFit/>
          </a:bodyPr>
          <a:lstStyle/>
          <a:p>
            <a:r>
              <a:rPr lang="en-US" sz="1600" dirty="0"/>
              <a:t>Professor Tom Jackson, Dr Scott McLaughlin, Claire Knowles (University of Leeds), Rachael </a:t>
            </a:r>
            <a:r>
              <a:rPr lang="en-US" sz="1600" dirty="0" err="1"/>
              <a:t>Kotarski</a:t>
            </a:r>
            <a:r>
              <a:rPr lang="en-US" sz="1600" dirty="0"/>
              <a:t> (British Library), Digital Preservation Coalition and EDINA (University of Edinburgh)</a:t>
            </a:r>
          </a:p>
        </p:txBody>
      </p:sp>
    </p:spTree>
    <p:extLst>
      <p:ext uri="{BB962C8B-B14F-4D97-AF65-F5344CB8AC3E}">
        <p14:creationId xmlns:p14="http://schemas.microsoft.com/office/powerpoint/2010/main" val="7838284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7424F32-2789-4FF9-8E8A-1252284BF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id="{D708C46E-BB60-4B97-8327-D3A475C008E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8042755C-F24C-4D08-8E4C-E646382C36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3E94A00-1A92-47F4-9E2D-E51DFF9016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508FB09C-E95D-6E04-67B0-F615A1267C56}"/>
              </a:ext>
            </a:extLst>
          </p:cNvPr>
          <p:cNvSpPr>
            <a:spLocks noGrp="1"/>
          </p:cNvSpPr>
          <p:nvPr>
            <p:ph type="title"/>
          </p:nvPr>
        </p:nvSpPr>
        <p:spPr>
          <a:xfrm>
            <a:off x="1451579" y="804519"/>
            <a:ext cx="9603275" cy="1049235"/>
          </a:xfrm>
        </p:spPr>
        <p:txBody>
          <a:bodyPr vert="horz" lIns="91440" tIns="45720" rIns="91440" bIns="45720" rtlCol="0" anchor="t">
            <a:normAutofit/>
          </a:bodyPr>
          <a:lstStyle/>
          <a:p>
            <a:r>
              <a:rPr lang="en-US"/>
              <a:t>PR Voices findings and recommendations</a:t>
            </a:r>
          </a:p>
        </p:txBody>
      </p:sp>
      <p:graphicFrame>
        <p:nvGraphicFramePr>
          <p:cNvPr id="5" name="TextBox 2">
            <a:extLst>
              <a:ext uri="{FF2B5EF4-FFF2-40B4-BE49-F238E27FC236}">
                <a16:creationId xmlns:a16="http://schemas.microsoft.com/office/drawing/2014/main" id="{EA682F96-7650-6BE5-56E2-2E64CE2362B9}"/>
              </a:ext>
            </a:extLst>
          </p:cNvPr>
          <p:cNvGraphicFramePr/>
          <p:nvPr>
            <p:extLst>
              <p:ext uri="{D42A27DB-BD31-4B8C-83A1-F6EECF244321}">
                <p14:modId xmlns:p14="http://schemas.microsoft.com/office/powerpoint/2010/main" val="4127633073"/>
              </p:ext>
            </p:extLst>
          </p:nvPr>
        </p:nvGraphicFramePr>
        <p:xfrm>
          <a:off x="1450975" y="2340435"/>
          <a:ext cx="9604375" cy="33244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628943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6953D-0467-DAD7-79B6-298283C26FD8}"/>
              </a:ext>
            </a:extLst>
          </p:cNvPr>
          <p:cNvSpPr>
            <a:spLocks noGrp="1"/>
          </p:cNvSpPr>
          <p:nvPr>
            <p:ph type="title"/>
          </p:nvPr>
        </p:nvSpPr>
        <p:spPr>
          <a:xfrm>
            <a:off x="1451579" y="804519"/>
            <a:ext cx="9603275" cy="1049235"/>
          </a:xfrm>
        </p:spPr>
        <p:txBody>
          <a:bodyPr>
            <a:normAutofit/>
          </a:bodyPr>
          <a:lstStyle/>
          <a:p>
            <a:r>
              <a:rPr lang="en-US" sz="2800" dirty="0"/>
              <a:t>Features of a ‘non-traditional’ research output?</a:t>
            </a:r>
          </a:p>
        </p:txBody>
      </p:sp>
      <p:graphicFrame>
        <p:nvGraphicFramePr>
          <p:cNvPr id="5" name="Content Placeholder 2">
            <a:extLst>
              <a:ext uri="{FF2B5EF4-FFF2-40B4-BE49-F238E27FC236}">
                <a16:creationId xmlns:a16="http://schemas.microsoft.com/office/drawing/2014/main" id="{512A9E45-0189-84EA-76CB-73C8EBFC42CE}"/>
              </a:ext>
            </a:extLst>
          </p:cNvPr>
          <p:cNvGraphicFramePr>
            <a:graphicFrameLocks noGrp="1"/>
          </p:cNvGraphicFramePr>
          <p:nvPr>
            <p:ph idx="1"/>
            <p:extLst>
              <p:ext uri="{D42A27DB-BD31-4B8C-83A1-F6EECF244321}">
                <p14:modId xmlns:p14="http://schemas.microsoft.com/office/powerpoint/2010/main" val="4078304720"/>
              </p:ext>
            </p:extLst>
          </p:nvPr>
        </p:nvGraphicFramePr>
        <p:xfrm>
          <a:off x="1450975" y="2340435"/>
          <a:ext cx="9604375" cy="33244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761757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95B84-D4EC-71CA-9CF7-877C5346EBD1}"/>
              </a:ext>
            </a:extLst>
          </p:cNvPr>
          <p:cNvSpPr>
            <a:spLocks noGrp="1"/>
          </p:cNvSpPr>
          <p:nvPr>
            <p:ph type="title"/>
          </p:nvPr>
        </p:nvSpPr>
        <p:spPr/>
        <p:txBody>
          <a:bodyPr>
            <a:normAutofit/>
          </a:bodyPr>
          <a:lstStyle/>
          <a:p>
            <a:r>
              <a:rPr lang="en-US" dirty="0"/>
              <a:t>Findings: metadata, persistent identifiers (</a:t>
            </a:r>
            <a:r>
              <a:rPr lang="en-US" dirty="0" err="1"/>
              <a:t>PidS</a:t>
            </a:r>
            <a:r>
              <a:rPr lang="en-US" dirty="0"/>
              <a:t>) and a taxonomy discussions</a:t>
            </a:r>
          </a:p>
        </p:txBody>
      </p:sp>
      <p:sp>
        <p:nvSpPr>
          <p:cNvPr id="3" name="Content Placeholder 2">
            <a:extLst>
              <a:ext uri="{FF2B5EF4-FFF2-40B4-BE49-F238E27FC236}">
                <a16:creationId xmlns:a16="http://schemas.microsoft.com/office/drawing/2014/main" id="{41054EDE-1BBF-DA49-FB19-992ED623E3E5}"/>
              </a:ext>
            </a:extLst>
          </p:cNvPr>
          <p:cNvSpPr>
            <a:spLocks noGrp="1"/>
          </p:cNvSpPr>
          <p:nvPr>
            <p:ph idx="1"/>
          </p:nvPr>
        </p:nvSpPr>
        <p:spPr>
          <a:xfrm>
            <a:off x="1451580" y="2015732"/>
            <a:ext cx="6426576" cy="3450613"/>
          </a:xfrm>
        </p:spPr>
        <p:txBody>
          <a:bodyPr>
            <a:normAutofit lnSpcReduction="10000"/>
          </a:bodyPr>
          <a:lstStyle/>
          <a:p>
            <a:pPr marL="0" indent="0">
              <a:buNone/>
            </a:pPr>
            <a:r>
              <a:rPr lang="en-US" sz="2400" dirty="0" err="1"/>
              <a:t>Prioritised</a:t>
            </a:r>
            <a:r>
              <a:rPr lang="en-US" sz="2400" dirty="0"/>
              <a:t> </a:t>
            </a:r>
            <a:r>
              <a:rPr lang="en-US" sz="2400" dirty="0" err="1"/>
              <a:t>DataCite</a:t>
            </a:r>
            <a:r>
              <a:rPr lang="en-US" sz="2400" dirty="0"/>
              <a:t>, Research Activity </a:t>
            </a:r>
            <a:r>
              <a:rPr lang="en-US" sz="2400" dirty="0" err="1"/>
              <a:t>iDentifier</a:t>
            </a:r>
            <a:r>
              <a:rPr lang="en-US" sz="2400" dirty="0"/>
              <a:t> (</a:t>
            </a:r>
            <a:r>
              <a:rPr lang="en-US" sz="2400" dirty="0" err="1"/>
              <a:t>RAiD</a:t>
            </a:r>
            <a:r>
              <a:rPr lang="en-US" sz="2400" dirty="0"/>
              <a:t>) and Contributor Roles Taxonomy (</a:t>
            </a:r>
            <a:r>
              <a:rPr lang="en-US" sz="2400" dirty="0" err="1"/>
              <a:t>CRediT</a:t>
            </a:r>
            <a:r>
              <a:rPr lang="en-US" sz="2400" dirty="0"/>
              <a:t>)</a:t>
            </a:r>
          </a:p>
          <a:p>
            <a:pPr>
              <a:buFont typeface="Wingdings" pitchFamily="2" charset="2"/>
              <a:buChar char="Ø"/>
            </a:pPr>
            <a:r>
              <a:rPr lang="en-US" sz="2400" dirty="0"/>
              <a:t>Identified some potential updates to </a:t>
            </a:r>
            <a:r>
              <a:rPr lang="en-US" sz="2400" dirty="0" err="1"/>
              <a:t>DataCite</a:t>
            </a:r>
            <a:endParaRPr lang="en-US" sz="2400" dirty="0"/>
          </a:p>
          <a:p>
            <a:pPr>
              <a:buFont typeface="Wingdings" pitchFamily="2" charset="2"/>
              <a:buChar char="Ø"/>
            </a:pPr>
            <a:r>
              <a:rPr lang="en-US" sz="2400" dirty="0"/>
              <a:t>Work with </a:t>
            </a:r>
            <a:r>
              <a:rPr lang="en-US" sz="2400" dirty="0" err="1"/>
              <a:t>CRediT</a:t>
            </a:r>
            <a:r>
              <a:rPr lang="en-US" sz="2400" dirty="0"/>
              <a:t> on contributor roles</a:t>
            </a:r>
          </a:p>
          <a:p>
            <a:pPr>
              <a:buFont typeface="Wingdings" pitchFamily="2" charset="2"/>
              <a:buChar char="Ø"/>
            </a:pPr>
            <a:r>
              <a:rPr lang="en-US" sz="2400" dirty="0"/>
              <a:t>Is a portfolio the same as a collection? </a:t>
            </a:r>
          </a:p>
          <a:p>
            <a:pPr>
              <a:buFont typeface="Wingdings" pitchFamily="2" charset="2"/>
              <a:buChar char="Ø"/>
            </a:pPr>
            <a:r>
              <a:rPr lang="en-US" sz="2400" dirty="0"/>
              <a:t>Portfolio maps better to </a:t>
            </a:r>
            <a:r>
              <a:rPr lang="en-US" sz="2400" dirty="0" err="1"/>
              <a:t>RAiD</a:t>
            </a:r>
            <a:r>
              <a:rPr lang="en-US" sz="2400" dirty="0"/>
              <a:t>?</a:t>
            </a:r>
          </a:p>
          <a:p>
            <a:pPr>
              <a:buFont typeface="Wingdings" pitchFamily="2" charset="2"/>
              <a:buChar char="Ø"/>
            </a:pPr>
            <a:endParaRPr lang="en-US" dirty="0"/>
          </a:p>
          <a:p>
            <a:endParaRPr lang="en-US" dirty="0"/>
          </a:p>
        </p:txBody>
      </p:sp>
      <p:sp>
        <p:nvSpPr>
          <p:cNvPr id="4" name="TextBox 3">
            <a:extLst>
              <a:ext uri="{FF2B5EF4-FFF2-40B4-BE49-F238E27FC236}">
                <a16:creationId xmlns:a16="http://schemas.microsoft.com/office/drawing/2014/main" id="{2DDBD836-0EAB-CA16-60B4-69B898DF574B}"/>
              </a:ext>
            </a:extLst>
          </p:cNvPr>
          <p:cNvSpPr txBox="1"/>
          <p:nvPr/>
        </p:nvSpPr>
        <p:spPr>
          <a:xfrm>
            <a:off x="1019227" y="5573113"/>
            <a:ext cx="11183815" cy="369332"/>
          </a:xfrm>
          <a:prstGeom prst="rect">
            <a:avLst/>
          </a:prstGeom>
          <a:noFill/>
        </p:spPr>
        <p:txBody>
          <a:bodyPr wrap="square" rtlCol="0">
            <a:spAutoFit/>
          </a:bodyPr>
          <a:lstStyle/>
          <a:p>
            <a:r>
              <a:rPr lang="en-US" dirty="0"/>
              <a:t>https://</a:t>
            </a:r>
            <a:r>
              <a:rPr lang="en-US" dirty="0" err="1"/>
              <a:t>blog.westminster.ac.uk</a:t>
            </a:r>
            <a:r>
              <a:rPr lang="en-US" dirty="0"/>
              <a:t>/</a:t>
            </a:r>
            <a:r>
              <a:rPr lang="en-US" dirty="0" err="1"/>
              <a:t>prvoices</a:t>
            </a:r>
            <a:r>
              <a:rPr lang="en-US" dirty="0"/>
              <a:t>/workshop-metadata-persistent-identifiers-</a:t>
            </a:r>
            <a:r>
              <a:rPr lang="en-US" dirty="0" err="1"/>
              <a:t>pids</a:t>
            </a:r>
            <a:r>
              <a:rPr lang="en-US" dirty="0"/>
              <a:t>-and-a-taxonomy/</a:t>
            </a:r>
          </a:p>
        </p:txBody>
      </p:sp>
      <p:pic>
        <p:nvPicPr>
          <p:cNvPr id="6" name="Google Shape;268;g110ab656708_0_71" descr="Icon&#10;&#10;Description automatically generated">
            <a:extLst>
              <a:ext uri="{FF2B5EF4-FFF2-40B4-BE49-F238E27FC236}">
                <a16:creationId xmlns:a16="http://schemas.microsoft.com/office/drawing/2014/main" id="{C631FF66-39F9-727E-17E3-B3818D4A3020}"/>
              </a:ext>
            </a:extLst>
          </p:cNvPr>
          <p:cNvPicPr preferRelativeResize="0"/>
          <p:nvPr/>
        </p:nvPicPr>
        <p:blipFill>
          <a:blip r:embed="rId3"/>
          <a:stretch>
            <a:fillRect/>
          </a:stretch>
        </p:blipFill>
        <p:spPr>
          <a:xfrm>
            <a:off x="10064658" y="4508472"/>
            <a:ext cx="1351524" cy="940814"/>
          </a:xfrm>
          <a:prstGeom prst="rect">
            <a:avLst/>
          </a:prstGeom>
          <a:noFill/>
        </p:spPr>
      </p:pic>
      <p:pic>
        <p:nvPicPr>
          <p:cNvPr id="7" name="Picture 2" descr="CRediT Logo">
            <a:extLst>
              <a:ext uri="{FF2B5EF4-FFF2-40B4-BE49-F238E27FC236}">
                <a16:creationId xmlns:a16="http://schemas.microsoft.com/office/drawing/2014/main" id="{4CA4A01D-4E00-7372-A0C8-F65429ADAC5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898240" y="2015732"/>
            <a:ext cx="1351524" cy="135152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Logo&#10;&#10;Description automatically generated">
            <a:extLst>
              <a:ext uri="{FF2B5EF4-FFF2-40B4-BE49-F238E27FC236}">
                <a16:creationId xmlns:a16="http://schemas.microsoft.com/office/drawing/2014/main" id="{B4F89C7E-EF20-179F-00BE-F55692F4637F}"/>
              </a:ext>
            </a:extLst>
          </p:cNvPr>
          <p:cNvPicPr>
            <a:picLocks noChangeAspect="1"/>
          </p:cNvPicPr>
          <p:nvPr/>
        </p:nvPicPr>
        <p:blipFill>
          <a:blip r:embed="rId5"/>
          <a:stretch>
            <a:fillRect/>
          </a:stretch>
        </p:blipFill>
        <p:spPr>
          <a:xfrm>
            <a:off x="9526786" y="3666775"/>
            <a:ext cx="2094432" cy="612621"/>
          </a:xfrm>
          <a:prstGeom prst="rect">
            <a:avLst/>
          </a:prstGeom>
        </p:spPr>
      </p:pic>
    </p:spTree>
    <p:extLst>
      <p:ext uri="{BB962C8B-B14F-4D97-AF65-F5344CB8AC3E}">
        <p14:creationId xmlns:p14="http://schemas.microsoft.com/office/powerpoint/2010/main" val="6541385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28B5E-813D-ED6E-EBAF-98422C7E9B1E}"/>
              </a:ext>
            </a:extLst>
          </p:cNvPr>
          <p:cNvSpPr>
            <a:spLocks noGrp="1"/>
          </p:cNvSpPr>
          <p:nvPr>
            <p:ph type="title"/>
          </p:nvPr>
        </p:nvSpPr>
        <p:spPr/>
        <p:txBody>
          <a:bodyPr/>
          <a:lstStyle/>
          <a:p>
            <a:r>
              <a:rPr lang="en-US" dirty="0"/>
              <a:t>Findings: The </a:t>
            </a:r>
            <a:r>
              <a:rPr lang="en-US" dirty="0" err="1"/>
              <a:t>PRVoices</a:t>
            </a:r>
            <a:r>
              <a:rPr lang="en-US" dirty="0"/>
              <a:t> framework</a:t>
            </a:r>
          </a:p>
        </p:txBody>
      </p:sp>
      <p:sp>
        <p:nvSpPr>
          <p:cNvPr id="3" name="Content Placeholder 2">
            <a:extLst>
              <a:ext uri="{FF2B5EF4-FFF2-40B4-BE49-F238E27FC236}">
                <a16:creationId xmlns:a16="http://schemas.microsoft.com/office/drawing/2014/main" id="{FC881BC9-25B3-D03C-DB38-1D4ADD6AF5C2}"/>
              </a:ext>
            </a:extLst>
          </p:cNvPr>
          <p:cNvSpPr>
            <a:spLocks noGrp="1"/>
          </p:cNvSpPr>
          <p:nvPr>
            <p:ph sz="half" idx="1"/>
          </p:nvPr>
        </p:nvSpPr>
        <p:spPr>
          <a:xfrm>
            <a:off x="1447330" y="2010878"/>
            <a:ext cx="5435384" cy="3677541"/>
          </a:xfrm>
        </p:spPr>
        <p:txBody>
          <a:bodyPr>
            <a:noAutofit/>
          </a:bodyPr>
          <a:lstStyle/>
          <a:p>
            <a:pPr marL="0" indent="0">
              <a:buNone/>
            </a:pPr>
            <a:r>
              <a:rPr lang="en-GB" sz="1800" dirty="0"/>
              <a:t>W</a:t>
            </a:r>
            <a:r>
              <a:rPr lang="en-GB" sz="1800" dirty="0">
                <a:effectLst/>
              </a:rPr>
              <a:t>e investigated the suggestion recommended by the PRAG-UK 2 Report: </a:t>
            </a:r>
            <a:r>
              <a:rPr lang="en-GB" sz="1800" i="1" dirty="0">
                <a:effectLst/>
              </a:rPr>
              <a:t>How can practice research be shared of a project item type - also known as a collection or portfolio </a:t>
            </a:r>
            <a:r>
              <a:rPr lang="en-GB" sz="1800" dirty="0">
                <a:effectLst/>
              </a:rPr>
              <a:t>(p15). </a:t>
            </a:r>
          </a:p>
          <a:p>
            <a:pPr marL="0" indent="0">
              <a:buNone/>
            </a:pPr>
            <a:r>
              <a:rPr lang="en-GB" sz="1800" dirty="0">
                <a:effectLst/>
              </a:rPr>
              <a:t>We have identified the need to </a:t>
            </a:r>
          </a:p>
          <a:p>
            <a:pPr marL="342900" indent="-342900">
              <a:buAutoNum type="arabicParenBoth"/>
            </a:pPr>
            <a:r>
              <a:rPr lang="en-GB" sz="1800" dirty="0">
                <a:effectLst/>
              </a:rPr>
              <a:t>capture individual objects on an ongoing basis </a:t>
            </a:r>
          </a:p>
          <a:p>
            <a:pPr marL="342900" indent="-342900">
              <a:buAutoNum type="arabicParenBoth"/>
            </a:pPr>
            <a:r>
              <a:rPr lang="en-GB" sz="1800" dirty="0">
                <a:effectLst/>
              </a:rPr>
              <a:t>bring those together (collection) and that </a:t>
            </a:r>
          </a:p>
          <a:p>
            <a:pPr marL="342900" indent="-342900">
              <a:buAutoNum type="arabicParenBoth"/>
            </a:pPr>
            <a:r>
              <a:rPr lang="en-GB" sz="1800" dirty="0">
                <a:effectLst/>
              </a:rPr>
              <a:t> a portfolio (theme) builds on the idea of a collection, and overlays narrative and context. </a:t>
            </a:r>
          </a:p>
        </p:txBody>
      </p:sp>
      <p:sp>
        <p:nvSpPr>
          <p:cNvPr id="5" name="Content Placeholder 4">
            <a:extLst>
              <a:ext uri="{FF2B5EF4-FFF2-40B4-BE49-F238E27FC236}">
                <a16:creationId xmlns:a16="http://schemas.microsoft.com/office/drawing/2014/main" id="{A350385C-7618-9D44-FBEF-85D1155303EA}"/>
              </a:ext>
            </a:extLst>
          </p:cNvPr>
          <p:cNvSpPr>
            <a:spLocks noGrp="1"/>
          </p:cNvSpPr>
          <p:nvPr>
            <p:ph sz="half" idx="2"/>
          </p:nvPr>
        </p:nvSpPr>
        <p:spPr>
          <a:xfrm>
            <a:off x="6974304" y="2071927"/>
            <a:ext cx="4344485" cy="3616492"/>
          </a:xfrm>
        </p:spPr>
        <p:txBody>
          <a:bodyPr>
            <a:noAutofit/>
          </a:bodyPr>
          <a:lstStyle/>
          <a:p>
            <a:pPr marL="0" indent="0">
              <a:buNone/>
            </a:pPr>
            <a:r>
              <a:rPr lang="en-GB" sz="1800" b="0" i="1" u="none" strike="noStrike" dirty="0">
                <a:effectLst/>
                <a:latin typeface="Inter"/>
              </a:rPr>
              <a:t>“I think something about that, that iterative process and how the portfolio kind of almost sits alongside you as you’re undertaking your your research, perhaps it’s not, necessarily a retrospective activity and there’s something perhaps about the way in which you develop it, that’s helpful in terms of understanding the insights that you’ve gained.”</a:t>
            </a:r>
          </a:p>
          <a:p>
            <a:pPr marL="0" indent="0">
              <a:buNone/>
            </a:pPr>
            <a:r>
              <a:rPr lang="en-GB" sz="1800" i="1" dirty="0">
                <a:latin typeface="Inter"/>
              </a:rPr>
              <a:t>Professor Helen Bailey, Kings College London</a:t>
            </a:r>
            <a:endParaRPr lang="en-GB" sz="1800" b="0" i="1" u="none" strike="noStrike" dirty="0">
              <a:effectLst/>
              <a:latin typeface="Inter"/>
            </a:endParaRPr>
          </a:p>
        </p:txBody>
      </p:sp>
    </p:spTree>
    <p:extLst>
      <p:ext uri="{BB962C8B-B14F-4D97-AF65-F5344CB8AC3E}">
        <p14:creationId xmlns:p14="http://schemas.microsoft.com/office/powerpoint/2010/main" val="14811337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E724B9E8-02C8-4B2E-8770-A00A67760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37" name="Picture 36">
            <a:extLst>
              <a:ext uri="{FF2B5EF4-FFF2-40B4-BE49-F238E27FC236}">
                <a16:creationId xmlns:a16="http://schemas.microsoft.com/office/drawing/2014/main" id="{7B8AE548-0BFA-4792-9962-3375923C763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9" name="Straight Connector 38">
            <a:extLst>
              <a:ext uri="{FF2B5EF4-FFF2-40B4-BE49-F238E27FC236}">
                <a16:creationId xmlns:a16="http://schemas.microsoft.com/office/drawing/2014/main" id="{67639EF4-FA83-4D85-90FE-B831AF283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C87E76A-8F50-413D-9BFC-C5A1525BD9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43" name="Rectangle 42">
            <a:extLst>
              <a:ext uri="{FF2B5EF4-FFF2-40B4-BE49-F238E27FC236}">
                <a16:creationId xmlns:a16="http://schemas.microsoft.com/office/drawing/2014/main" id="{9A1C6278-B7D5-4E8E-B4DC-8348329805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C007F3D3-099E-430E-8754-C084D0FA5F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D9686972-9C69-F531-FF5F-E20AF4A63C0B}"/>
              </a:ext>
            </a:extLst>
          </p:cNvPr>
          <p:cNvSpPr>
            <a:spLocks noGrp="1"/>
          </p:cNvSpPr>
          <p:nvPr>
            <p:ph type="title"/>
          </p:nvPr>
        </p:nvSpPr>
        <p:spPr>
          <a:xfrm>
            <a:off x="1776729" y="4459039"/>
            <a:ext cx="8643011" cy="551528"/>
          </a:xfrm>
        </p:spPr>
        <p:txBody>
          <a:bodyPr vert="horz" lIns="91440" tIns="45720" rIns="91440" bIns="0" rtlCol="0" anchor="b">
            <a:normAutofit/>
          </a:bodyPr>
          <a:lstStyle/>
          <a:p>
            <a:r>
              <a:rPr lang="en-US" sz="3300"/>
              <a:t>Cayuse repository schema diagrams</a:t>
            </a:r>
          </a:p>
        </p:txBody>
      </p:sp>
      <p:pic>
        <p:nvPicPr>
          <p:cNvPr id="10" name="Picture 9">
            <a:extLst>
              <a:ext uri="{FF2B5EF4-FFF2-40B4-BE49-F238E27FC236}">
                <a16:creationId xmlns:a16="http://schemas.microsoft.com/office/drawing/2014/main" id="{B99ADDEC-1C8E-B3F0-0549-AA468BBD3FB2}"/>
              </a:ext>
            </a:extLst>
          </p:cNvPr>
          <p:cNvPicPr>
            <a:picLocks noChangeAspect="1"/>
          </p:cNvPicPr>
          <p:nvPr/>
        </p:nvPicPr>
        <p:blipFill>
          <a:blip r:embed="rId4"/>
          <a:stretch>
            <a:fillRect/>
          </a:stretch>
        </p:blipFill>
        <p:spPr>
          <a:xfrm>
            <a:off x="2466182" y="643992"/>
            <a:ext cx="1380541" cy="3495040"/>
          </a:xfrm>
          <a:prstGeom prst="rect">
            <a:avLst/>
          </a:prstGeom>
        </p:spPr>
      </p:pic>
      <p:pic>
        <p:nvPicPr>
          <p:cNvPr id="5" name="Content Placeholder 4" descr="A picture containing diagram&#10;&#10;Description automatically generated">
            <a:extLst>
              <a:ext uri="{FF2B5EF4-FFF2-40B4-BE49-F238E27FC236}">
                <a16:creationId xmlns:a16="http://schemas.microsoft.com/office/drawing/2014/main" id="{24129908-6264-1454-0733-2CDC8BE84E82}"/>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7720884" y="643992"/>
            <a:ext cx="2053336" cy="3495040"/>
          </a:xfrm>
          <a:prstGeom prst="rect">
            <a:avLst/>
          </a:prstGeom>
        </p:spPr>
      </p:pic>
      <p:pic>
        <p:nvPicPr>
          <p:cNvPr id="9" name="Picture 8" descr="Diagram&#10;&#10;Description automatically generated">
            <a:extLst>
              <a:ext uri="{FF2B5EF4-FFF2-40B4-BE49-F238E27FC236}">
                <a16:creationId xmlns:a16="http://schemas.microsoft.com/office/drawing/2014/main" id="{C5B80B60-B7E1-6661-4B5A-B3FA1970DDD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75099" y="653811"/>
            <a:ext cx="2097023" cy="3495040"/>
          </a:xfrm>
          <a:prstGeom prst="rect">
            <a:avLst/>
          </a:prstGeom>
        </p:spPr>
      </p:pic>
      <p:cxnSp>
        <p:nvCxnSpPr>
          <p:cNvPr id="47" name="Straight Connector 46">
            <a:extLst>
              <a:ext uri="{FF2B5EF4-FFF2-40B4-BE49-F238E27FC236}">
                <a16:creationId xmlns:a16="http://schemas.microsoft.com/office/drawing/2014/main" id="{6B9EA5DA-6DFD-447D-B8F9-CB95CA1140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76728" y="5027185"/>
            <a:ext cx="8643011"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49" name="Picture 48">
            <a:extLst>
              <a:ext uri="{FF2B5EF4-FFF2-40B4-BE49-F238E27FC236}">
                <a16:creationId xmlns:a16="http://schemas.microsoft.com/office/drawing/2014/main" id="{87612EF9-94E7-42BA-B4A9-4B38643FBAF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51" name="Straight Connector 50">
            <a:extLst>
              <a:ext uri="{FF2B5EF4-FFF2-40B4-BE49-F238E27FC236}">
                <a16:creationId xmlns:a16="http://schemas.microsoft.com/office/drawing/2014/main" id="{9E597F0B-0A17-4BF2-A904-9D99811F3E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31991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A3CD0-5445-00D5-FF70-C089BF7744C7}"/>
              </a:ext>
            </a:extLst>
          </p:cNvPr>
          <p:cNvSpPr>
            <a:spLocks noGrp="1"/>
          </p:cNvSpPr>
          <p:nvPr>
            <p:ph type="title"/>
          </p:nvPr>
        </p:nvSpPr>
        <p:spPr>
          <a:xfrm>
            <a:off x="1451579" y="804519"/>
            <a:ext cx="9603275" cy="1049235"/>
          </a:xfrm>
        </p:spPr>
        <p:txBody>
          <a:bodyPr>
            <a:normAutofit/>
          </a:bodyPr>
          <a:lstStyle/>
          <a:p>
            <a:r>
              <a:rPr lang="en-US"/>
              <a:t>Schema Validation with British library infrastructure</a:t>
            </a:r>
          </a:p>
        </p:txBody>
      </p:sp>
      <p:sp>
        <p:nvSpPr>
          <p:cNvPr id="3" name="Content Placeholder 2">
            <a:extLst>
              <a:ext uri="{FF2B5EF4-FFF2-40B4-BE49-F238E27FC236}">
                <a16:creationId xmlns:a16="http://schemas.microsoft.com/office/drawing/2014/main" id="{C9D9522D-BC52-98EB-0394-8601E1F26369}"/>
              </a:ext>
            </a:extLst>
          </p:cNvPr>
          <p:cNvSpPr>
            <a:spLocks noGrp="1"/>
          </p:cNvSpPr>
          <p:nvPr>
            <p:ph idx="1"/>
          </p:nvPr>
        </p:nvSpPr>
        <p:spPr>
          <a:xfrm>
            <a:off x="1334530" y="1853754"/>
            <a:ext cx="7333404" cy="4533347"/>
          </a:xfrm>
        </p:spPr>
        <p:txBody>
          <a:bodyPr>
            <a:noAutofit/>
          </a:bodyPr>
          <a:lstStyle/>
          <a:p>
            <a:pPr>
              <a:lnSpc>
                <a:spcPct val="110000"/>
              </a:lnSpc>
              <a:buFont typeface="Wingdings" pitchFamily="2" charset="2"/>
              <a:buChar char="Ø"/>
            </a:pPr>
            <a:r>
              <a:rPr lang="en-US" sz="1600" dirty="0"/>
              <a:t>British Library’s IRO repository, A </a:t>
            </a:r>
            <a:r>
              <a:rPr lang="en-US" sz="1600" dirty="0" err="1"/>
              <a:t>Samvera</a:t>
            </a:r>
            <a:r>
              <a:rPr lang="en-US" sz="1600" dirty="0"/>
              <a:t> </a:t>
            </a:r>
            <a:r>
              <a:rPr lang="en-US" sz="1600" dirty="0" err="1"/>
              <a:t>Hyku</a:t>
            </a:r>
            <a:r>
              <a:rPr lang="en-US" sz="1600" dirty="0"/>
              <a:t> instance. </a:t>
            </a:r>
          </a:p>
          <a:p>
            <a:pPr>
              <a:lnSpc>
                <a:spcPct val="110000"/>
              </a:lnSpc>
              <a:buFont typeface="Wingdings" pitchFamily="2" charset="2"/>
              <a:buChar char="Ø"/>
            </a:pPr>
            <a:r>
              <a:rPr lang="en-US" sz="1600" dirty="0"/>
              <a:t>Portfolios</a:t>
            </a:r>
          </a:p>
          <a:p>
            <a:pPr lvl="1">
              <a:lnSpc>
                <a:spcPct val="110000"/>
              </a:lnSpc>
              <a:buFont typeface="Wingdings" pitchFamily="2" charset="2"/>
              <a:buChar char="Ø"/>
            </a:pPr>
            <a:r>
              <a:rPr lang="en-US" sz="1600" dirty="0"/>
              <a:t>BL-IRO repository has collections, they are not doing the same job as portfolios (collection of outputs)</a:t>
            </a:r>
          </a:p>
          <a:p>
            <a:pPr lvl="1">
              <a:lnSpc>
                <a:spcPct val="110000"/>
              </a:lnSpc>
              <a:buFont typeface="Wingdings" pitchFamily="2" charset="2"/>
              <a:buChar char="Ø"/>
            </a:pPr>
            <a:r>
              <a:rPr lang="en-US" sz="1600" dirty="0"/>
              <a:t>Portfolios a unique strength of the </a:t>
            </a:r>
            <a:r>
              <a:rPr lang="en-US" sz="1600" dirty="0" err="1"/>
              <a:t>Haplo</a:t>
            </a:r>
            <a:r>
              <a:rPr lang="en-US" sz="1600" dirty="0"/>
              <a:t> repository and a practice / object that merited wider adoption </a:t>
            </a:r>
          </a:p>
          <a:p>
            <a:pPr lvl="1">
              <a:lnSpc>
                <a:spcPct val="110000"/>
              </a:lnSpc>
              <a:buFont typeface="Wingdings" pitchFamily="2" charset="2"/>
              <a:buChar char="Ø"/>
            </a:pPr>
            <a:r>
              <a:rPr lang="en-US" sz="1600" dirty="0"/>
              <a:t>Time elements and narrative explanation attributes valuable. </a:t>
            </a:r>
          </a:p>
          <a:p>
            <a:pPr>
              <a:lnSpc>
                <a:spcPct val="110000"/>
              </a:lnSpc>
              <a:buFont typeface="Wingdings" pitchFamily="2" charset="2"/>
              <a:buChar char="Ø"/>
            </a:pPr>
            <a:r>
              <a:rPr lang="en-US" sz="1600" dirty="0"/>
              <a:t>The exhibition object was broadly similar to the BL-IRO object </a:t>
            </a:r>
          </a:p>
          <a:p>
            <a:pPr>
              <a:lnSpc>
                <a:spcPct val="110000"/>
              </a:lnSpc>
              <a:buFont typeface="Wingdings" pitchFamily="2" charset="2"/>
              <a:buChar char="Ø"/>
            </a:pPr>
            <a:r>
              <a:rPr lang="en-US" sz="1600" dirty="0"/>
              <a:t>BL-IRO – no Artefact object </a:t>
            </a:r>
          </a:p>
          <a:p>
            <a:pPr>
              <a:lnSpc>
                <a:spcPct val="110000"/>
              </a:lnSpc>
              <a:buFont typeface="Wingdings" pitchFamily="2" charset="2"/>
              <a:buChar char="Ø"/>
            </a:pPr>
            <a:r>
              <a:rPr lang="en-US" sz="1600" dirty="0"/>
              <a:t>Mismatches a mixture of platform and culture</a:t>
            </a:r>
          </a:p>
          <a:p>
            <a:pPr>
              <a:lnSpc>
                <a:spcPct val="110000"/>
              </a:lnSpc>
              <a:buFont typeface="Wingdings" pitchFamily="2" charset="2"/>
              <a:buChar char="Ø"/>
            </a:pPr>
            <a:r>
              <a:rPr lang="en-US" sz="1600" dirty="0"/>
              <a:t>Valuable additional type and other meta information sourced from the BL - not been widely validated – future potential</a:t>
            </a:r>
          </a:p>
          <a:p>
            <a:pPr>
              <a:lnSpc>
                <a:spcPct val="110000"/>
              </a:lnSpc>
              <a:buFont typeface="Wingdings" pitchFamily="2" charset="2"/>
              <a:buChar char="Ø"/>
            </a:pPr>
            <a:r>
              <a:rPr lang="en-US" sz="1600" dirty="0"/>
              <a:t>Agreed </a:t>
            </a:r>
            <a:r>
              <a:rPr lang="en-US" sz="1600" dirty="0" err="1"/>
              <a:t>Haplo</a:t>
            </a:r>
            <a:r>
              <a:rPr lang="en-US" sz="1600" dirty="0"/>
              <a:t> schema work was both appropriate and met existing needs </a:t>
            </a:r>
          </a:p>
        </p:txBody>
      </p:sp>
      <p:pic>
        <p:nvPicPr>
          <p:cNvPr id="4" name="Picture 3">
            <a:extLst>
              <a:ext uri="{FF2B5EF4-FFF2-40B4-BE49-F238E27FC236}">
                <a16:creationId xmlns:a16="http://schemas.microsoft.com/office/drawing/2014/main" id="{FE3AB63F-80C1-FD7B-9BA8-9CC2EB0C2978}"/>
              </a:ext>
            </a:extLst>
          </p:cNvPr>
          <p:cNvPicPr>
            <a:picLocks noChangeAspect="1"/>
          </p:cNvPicPr>
          <p:nvPr/>
        </p:nvPicPr>
        <p:blipFill rotWithShape="1">
          <a:blip r:embed="rId2"/>
          <a:srcRect r="1799" b="3"/>
          <a:stretch/>
        </p:blipFill>
        <p:spPr>
          <a:xfrm>
            <a:off x="8667934" y="2425587"/>
            <a:ext cx="3524066" cy="2386363"/>
          </a:xfrm>
          <a:prstGeom prst="rect">
            <a:avLst/>
          </a:prstGeom>
        </p:spPr>
      </p:pic>
    </p:spTree>
    <p:extLst>
      <p:ext uri="{BB962C8B-B14F-4D97-AF65-F5344CB8AC3E}">
        <p14:creationId xmlns:p14="http://schemas.microsoft.com/office/powerpoint/2010/main" val="15045972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1D8F1-A379-8802-825E-7A6CC930A4FF}"/>
              </a:ext>
            </a:extLst>
          </p:cNvPr>
          <p:cNvSpPr>
            <a:spLocks noGrp="1"/>
          </p:cNvSpPr>
          <p:nvPr>
            <p:ph type="title"/>
          </p:nvPr>
        </p:nvSpPr>
        <p:spPr>
          <a:xfrm>
            <a:off x="1451579" y="804519"/>
            <a:ext cx="9603275" cy="1049235"/>
          </a:xfrm>
        </p:spPr>
        <p:txBody>
          <a:bodyPr>
            <a:normAutofit fontScale="90000"/>
          </a:bodyPr>
          <a:lstStyle/>
          <a:p>
            <a:r>
              <a:rPr lang="en-US" dirty="0"/>
              <a:t>PR Voices informing ra</a:t>
            </a:r>
            <a:r>
              <a:rPr lang="en-US" cap="none" dirty="0"/>
              <a:t>i</a:t>
            </a:r>
            <a:r>
              <a:rPr lang="en-US" dirty="0"/>
              <a:t>d discussions</a:t>
            </a:r>
            <a:br>
              <a:rPr lang="en-US" sz="2200" dirty="0"/>
            </a:br>
            <a:r>
              <a:rPr lang="en-GB" sz="2200" cap="none" dirty="0">
                <a:effectLst/>
              </a:rPr>
              <a:t>Portfolio (theme) builds on the idea of a collection, and overlays narrative and context</a:t>
            </a:r>
            <a:endParaRPr lang="en-US" sz="2200" dirty="0"/>
          </a:p>
        </p:txBody>
      </p:sp>
      <p:sp>
        <p:nvSpPr>
          <p:cNvPr id="8" name="Content Placeholder 7">
            <a:extLst>
              <a:ext uri="{FF2B5EF4-FFF2-40B4-BE49-F238E27FC236}">
                <a16:creationId xmlns:a16="http://schemas.microsoft.com/office/drawing/2014/main" id="{52355F3C-FF26-CB41-3362-A4E9912D9AFE}"/>
              </a:ext>
            </a:extLst>
          </p:cNvPr>
          <p:cNvSpPr>
            <a:spLocks noGrp="1"/>
          </p:cNvSpPr>
          <p:nvPr>
            <p:ph idx="1"/>
          </p:nvPr>
        </p:nvSpPr>
        <p:spPr>
          <a:xfrm>
            <a:off x="1451581" y="2015734"/>
            <a:ext cx="6403550" cy="3450613"/>
          </a:xfrm>
        </p:spPr>
        <p:txBody>
          <a:bodyPr>
            <a:normAutofit/>
          </a:bodyPr>
          <a:lstStyle/>
          <a:p>
            <a:pPr>
              <a:buFont typeface="Wingdings" pitchFamily="2" charset="2"/>
              <a:buChar char="Ø"/>
            </a:pPr>
            <a:r>
              <a:rPr lang="en-US" dirty="0"/>
              <a:t>What PRAG-UK report and </a:t>
            </a:r>
            <a:r>
              <a:rPr lang="en-US" dirty="0" err="1"/>
              <a:t>RAiD</a:t>
            </a:r>
            <a:r>
              <a:rPr lang="en-US" dirty="0"/>
              <a:t> call a project</a:t>
            </a:r>
          </a:p>
          <a:p>
            <a:pPr>
              <a:buFont typeface="Wingdings" pitchFamily="2" charset="2"/>
              <a:buChar char="Ø"/>
            </a:pPr>
            <a:r>
              <a:rPr lang="en-US" dirty="0"/>
              <a:t>Definition of a project in the </a:t>
            </a:r>
            <a:r>
              <a:rPr lang="en-US" dirty="0" err="1"/>
              <a:t>Haplo</a:t>
            </a:r>
            <a:r>
              <a:rPr lang="en-US" dirty="0"/>
              <a:t> by Cayuse repository and CRIS</a:t>
            </a:r>
          </a:p>
          <a:p>
            <a:endParaRPr lang="en-US" dirty="0"/>
          </a:p>
        </p:txBody>
      </p:sp>
      <p:pic>
        <p:nvPicPr>
          <p:cNvPr id="6" name="Picture 5" descr="Graphical user interface, text, application, email&#10;&#10;Description automatically generated">
            <a:extLst>
              <a:ext uri="{FF2B5EF4-FFF2-40B4-BE49-F238E27FC236}">
                <a16:creationId xmlns:a16="http://schemas.microsoft.com/office/drawing/2014/main" id="{DC45C879-8CD5-279A-C8B6-4FD49C4C67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1725" y="3741040"/>
            <a:ext cx="3390186" cy="2135815"/>
          </a:xfrm>
          <a:prstGeom prst="rect">
            <a:avLst/>
          </a:prstGeom>
        </p:spPr>
      </p:pic>
      <p:pic>
        <p:nvPicPr>
          <p:cNvPr id="4" name="Content Placeholder 3" descr="RAiD metadata envelope that illustrates collecting together an ORCiD, dot, ROR and RAiD">
            <a:extLst>
              <a:ext uri="{FF2B5EF4-FFF2-40B4-BE49-F238E27FC236}">
                <a16:creationId xmlns:a16="http://schemas.microsoft.com/office/drawing/2014/main" id="{DFD551B6-ECEC-4AF2-8014-6BBD28BD52A7}"/>
              </a:ext>
            </a:extLst>
          </p:cNvPr>
          <p:cNvPicPr>
            <a:picLocks noChangeAspect="1"/>
          </p:cNvPicPr>
          <p:nvPr/>
        </p:nvPicPr>
        <p:blipFill rotWithShape="1">
          <a:blip r:embed="rId3">
            <a:extLst>
              <a:ext uri="{28A0092B-C50C-407E-A947-70E740481C1C}">
                <a14:useLocalDpi xmlns:a14="http://schemas.microsoft.com/office/drawing/2010/main" val="0"/>
              </a:ext>
            </a:extLst>
          </a:blip>
          <a:srcRect r="21362" b="-2"/>
          <a:stretch/>
        </p:blipFill>
        <p:spPr>
          <a:xfrm>
            <a:off x="1978520" y="3945998"/>
            <a:ext cx="2864569" cy="1939792"/>
          </a:xfrm>
          <a:prstGeom prst="rect">
            <a:avLst/>
          </a:prstGeom>
        </p:spPr>
      </p:pic>
      <p:pic>
        <p:nvPicPr>
          <p:cNvPr id="9" name="Picture 8" descr="Graphical user interface, application&#10;&#10;Description automatically generated">
            <a:extLst>
              <a:ext uri="{FF2B5EF4-FFF2-40B4-BE49-F238E27FC236}">
                <a16:creationId xmlns:a16="http://schemas.microsoft.com/office/drawing/2014/main" id="{FC343BDE-255A-B153-4ACA-E112643D8C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50548" y="2890270"/>
            <a:ext cx="2800808" cy="2995520"/>
          </a:xfrm>
          <a:prstGeom prst="rect">
            <a:avLst/>
          </a:prstGeom>
        </p:spPr>
      </p:pic>
    </p:spTree>
    <p:extLst>
      <p:ext uri="{BB962C8B-B14F-4D97-AF65-F5344CB8AC3E}">
        <p14:creationId xmlns:p14="http://schemas.microsoft.com/office/powerpoint/2010/main" val="38830931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DE250-7BD1-70D8-5055-4341AA052C95}"/>
              </a:ext>
            </a:extLst>
          </p:cNvPr>
          <p:cNvSpPr>
            <a:spLocks noGrp="1"/>
          </p:cNvSpPr>
          <p:nvPr>
            <p:ph type="title"/>
          </p:nvPr>
        </p:nvSpPr>
        <p:spPr/>
        <p:txBody>
          <a:bodyPr/>
          <a:lstStyle/>
          <a:p>
            <a:r>
              <a:rPr lang="en-US" dirty="0"/>
              <a:t>Engaging with the Cred</a:t>
            </a:r>
            <a:r>
              <a:rPr lang="en-US" cap="none" dirty="0"/>
              <a:t>i</a:t>
            </a:r>
            <a:r>
              <a:rPr lang="en-US" dirty="0"/>
              <a:t>t community: contributors within practice research</a:t>
            </a:r>
          </a:p>
        </p:txBody>
      </p:sp>
      <p:sp>
        <p:nvSpPr>
          <p:cNvPr id="3" name="Content Placeholder 2">
            <a:extLst>
              <a:ext uri="{FF2B5EF4-FFF2-40B4-BE49-F238E27FC236}">
                <a16:creationId xmlns:a16="http://schemas.microsoft.com/office/drawing/2014/main" id="{B511BC76-4379-9AB5-505C-2B5BC110FA35}"/>
              </a:ext>
            </a:extLst>
          </p:cNvPr>
          <p:cNvSpPr>
            <a:spLocks noGrp="1"/>
          </p:cNvSpPr>
          <p:nvPr>
            <p:ph idx="1"/>
          </p:nvPr>
        </p:nvSpPr>
        <p:spPr>
          <a:xfrm>
            <a:off x="1207030" y="2015731"/>
            <a:ext cx="10284846" cy="3450613"/>
          </a:xfrm>
        </p:spPr>
        <p:txBody>
          <a:bodyPr/>
          <a:lstStyle/>
          <a:p>
            <a:pPr>
              <a:buFont typeface="Wingdings" pitchFamily="2" charset="2"/>
              <a:buChar char="Ø"/>
            </a:pPr>
            <a:r>
              <a:rPr lang="en-US" dirty="0"/>
              <a:t>Part of community working to expand the taxonomy beyond it’s foundations in STEM research</a:t>
            </a:r>
          </a:p>
          <a:p>
            <a:pPr>
              <a:buFont typeface="Wingdings" pitchFamily="2" charset="2"/>
              <a:buChar char="Ø"/>
            </a:pPr>
            <a:r>
              <a:rPr lang="en-US" dirty="0"/>
              <a:t>Got technical infrastructure and community led/engaged user stories</a:t>
            </a:r>
          </a:p>
          <a:p>
            <a:endParaRPr lang="en-US" dirty="0">
              <a:solidFill>
                <a:srgbClr val="FF0000"/>
              </a:solidFill>
            </a:endParaRPr>
          </a:p>
        </p:txBody>
      </p:sp>
      <p:pic>
        <p:nvPicPr>
          <p:cNvPr id="5" name="Picture 4" descr="Text&#10;&#10;Description automatically generated">
            <a:extLst>
              <a:ext uri="{FF2B5EF4-FFF2-40B4-BE49-F238E27FC236}">
                <a16:creationId xmlns:a16="http://schemas.microsoft.com/office/drawing/2014/main" id="{BF233863-84F3-059A-83BE-569A5E8962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575" y="3741038"/>
            <a:ext cx="4786276" cy="2041439"/>
          </a:xfrm>
          <a:prstGeom prst="rect">
            <a:avLst/>
          </a:prstGeom>
        </p:spPr>
      </p:pic>
      <p:pic>
        <p:nvPicPr>
          <p:cNvPr id="7" name="Picture 6" descr="Text&#10;&#10;Description automatically generated">
            <a:extLst>
              <a:ext uri="{FF2B5EF4-FFF2-40B4-BE49-F238E27FC236}">
                <a16:creationId xmlns:a16="http://schemas.microsoft.com/office/drawing/2014/main" id="{38A553F4-D3A1-0BA4-83A4-6B7467B107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58450" y="3138968"/>
            <a:ext cx="3175269" cy="2793999"/>
          </a:xfrm>
          <a:prstGeom prst="rect">
            <a:avLst/>
          </a:prstGeom>
        </p:spPr>
      </p:pic>
      <p:pic>
        <p:nvPicPr>
          <p:cNvPr id="9" name="Picture 8">
            <a:extLst>
              <a:ext uri="{FF2B5EF4-FFF2-40B4-BE49-F238E27FC236}">
                <a16:creationId xmlns:a16="http://schemas.microsoft.com/office/drawing/2014/main" id="{F8953769-CD20-E5E4-3DA2-B5C5D367B555}"/>
              </a:ext>
            </a:extLst>
          </p:cNvPr>
          <p:cNvPicPr>
            <a:picLocks noChangeAspect="1"/>
          </p:cNvPicPr>
          <p:nvPr/>
        </p:nvPicPr>
        <p:blipFill rotWithShape="1">
          <a:blip r:embed="rId5">
            <a:extLst>
              <a:ext uri="{28A0092B-C50C-407E-A947-70E740481C1C}">
                <a14:useLocalDpi xmlns:a14="http://schemas.microsoft.com/office/drawing/2010/main" val="0"/>
              </a:ext>
            </a:extLst>
          </a:blip>
          <a:srcRect l="29826" t="20190" r="31597"/>
          <a:stretch/>
        </p:blipFill>
        <p:spPr>
          <a:xfrm>
            <a:off x="5664032" y="3425532"/>
            <a:ext cx="2572237" cy="2507435"/>
          </a:xfrm>
          <a:prstGeom prst="rect">
            <a:avLst/>
          </a:prstGeom>
        </p:spPr>
      </p:pic>
    </p:spTree>
    <p:extLst>
      <p:ext uri="{BB962C8B-B14F-4D97-AF65-F5344CB8AC3E}">
        <p14:creationId xmlns:p14="http://schemas.microsoft.com/office/powerpoint/2010/main" val="10914280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B837C7-2A77-4ADB-E7AA-9E02B89195CE}"/>
              </a:ext>
            </a:extLst>
          </p:cNvPr>
          <p:cNvSpPr>
            <a:spLocks noGrp="1"/>
          </p:cNvSpPr>
          <p:nvPr>
            <p:ph type="title"/>
          </p:nvPr>
        </p:nvSpPr>
        <p:spPr/>
        <p:txBody>
          <a:bodyPr vert="horz" lIns="91440" tIns="45720" rIns="91440" bIns="0" rtlCol="0">
            <a:normAutofit/>
          </a:bodyPr>
          <a:lstStyle/>
          <a:p>
            <a:r>
              <a:rPr lang="en-US" dirty="0"/>
              <a:t>    Call to action</a:t>
            </a:r>
          </a:p>
        </p:txBody>
      </p:sp>
      <p:pic>
        <p:nvPicPr>
          <p:cNvPr id="11" name="Picture 10" descr="Shape&#10;&#10;Description automatically generated with low confidence">
            <a:extLst>
              <a:ext uri="{FF2B5EF4-FFF2-40B4-BE49-F238E27FC236}">
                <a16:creationId xmlns:a16="http://schemas.microsoft.com/office/drawing/2014/main" id="{928CAF95-BF2C-A1B7-D668-B1C80267DCF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5155" y="146152"/>
            <a:ext cx="1707602" cy="1707602"/>
          </a:xfrm>
          <a:prstGeom prst="rect">
            <a:avLst/>
          </a:prstGeom>
        </p:spPr>
      </p:pic>
      <p:graphicFrame>
        <p:nvGraphicFramePr>
          <p:cNvPr id="27" name="Content Placeholder 2">
            <a:extLst>
              <a:ext uri="{FF2B5EF4-FFF2-40B4-BE49-F238E27FC236}">
                <a16:creationId xmlns:a16="http://schemas.microsoft.com/office/drawing/2014/main" id="{0850E693-5A0C-DDBB-4D1F-C1BF0AB3B25D}"/>
              </a:ext>
            </a:extLst>
          </p:cNvPr>
          <p:cNvGraphicFramePr>
            <a:graphicFrameLocks/>
          </p:cNvGraphicFramePr>
          <p:nvPr>
            <p:extLst>
              <p:ext uri="{D42A27DB-BD31-4B8C-83A1-F6EECF244321}">
                <p14:modId xmlns:p14="http://schemas.microsoft.com/office/powerpoint/2010/main" val="2950657393"/>
              </p:ext>
            </p:extLst>
          </p:nvPr>
        </p:nvGraphicFramePr>
        <p:xfrm>
          <a:off x="1451579" y="1991767"/>
          <a:ext cx="9603771" cy="34485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223673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4" name="Rectangle 93">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Picture 48" descr="PRVoices logo">
            <a:extLst>
              <a:ext uri="{FF2B5EF4-FFF2-40B4-BE49-F238E27FC236}">
                <a16:creationId xmlns:a16="http://schemas.microsoft.com/office/drawing/2014/main" id="{6C4ABA1B-6855-2DA4-8558-912DEAD99C65}"/>
              </a:ext>
            </a:extLst>
          </p:cNvPr>
          <p:cNvPicPr>
            <a:picLocks noChangeAspect="1"/>
          </p:cNvPicPr>
          <p:nvPr/>
        </p:nvPicPr>
        <p:blipFill rotWithShape="1">
          <a:blip r:embed="rId3">
            <a:alphaModFix amt="50000"/>
          </a:blip>
          <a:srcRect l="2"/>
          <a:stretch/>
        </p:blipFill>
        <p:spPr>
          <a:xfrm>
            <a:off x="305" y="10"/>
            <a:ext cx="12191695" cy="6857990"/>
          </a:xfrm>
          <a:prstGeom prst="rect">
            <a:avLst/>
          </a:prstGeom>
        </p:spPr>
      </p:pic>
      <p:sp>
        <p:nvSpPr>
          <p:cNvPr id="96"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98"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00" name="Rectangle 99">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08A7A3D9-FD0D-7198-4007-CB466414BC89}"/>
              </a:ext>
            </a:extLst>
          </p:cNvPr>
          <p:cNvSpPr>
            <a:spLocks noGrp="1"/>
          </p:cNvSpPr>
          <p:nvPr>
            <p:ph type="title"/>
          </p:nvPr>
        </p:nvSpPr>
        <p:spPr>
          <a:xfrm>
            <a:off x="1130271" y="1193800"/>
            <a:ext cx="3193050" cy="4699000"/>
          </a:xfrm>
        </p:spPr>
        <p:txBody>
          <a:bodyPr vert="horz" lIns="91440" tIns="45720" rIns="91440" bIns="0" rtlCol="0" anchor="ctr">
            <a:normAutofit/>
          </a:bodyPr>
          <a:lstStyle/>
          <a:p>
            <a:r>
              <a:rPr lang="en-US"/>
              <a:t>contact us</a:t>
            </a:r>
          </a:p>
        </p:txBody>
      </p:sp>
      <p:cxnSp>
        <p:nvCxnSpPr>
          <p:cNvPr id="102" name="Straight Connector 101">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841966C-FC35-F733-8388-F221A1EF4853}"/>
              </a:ext>
            </a:extLst>
          </p:cNvPr>
          <p:cNvSpPr>
            <a:spLocks noGrp="1"/>
          </p:cNvSpPr>
          <p:nvPr>
            <p:ph idx="1"/>
          </p:nvPr>
        </p:nvSpPr>
        <p:spPr>
          <a:xfrm>
            <a:off x="4976636" y="1193800"/>
            <a:ext cx="6085091" cy="4699000"/>
          </a:xfrm>
        </p:spPr>
        <p:txBody>
          <a:bodyPr vert="horz" lIns="91440" tIns="91440" rIns="91440" bIns="91440" rtlCol="0" anchor="ctr">
            <a:normAutofit/>
          </a:bodyPr>
          <a:lstStyle/>
          <a:p>
            <a:pPr marL="0" indent="0">
              <a:buNone/>
            </a:pPr>
            <a:r>
              <a:rPr lang="en-US" dirty="0"/>
              <a:t>@</a:t>
            </a:r>
            <a:r>
              <a:rPr lang="en-US" dirty="0" err="1"/>
              <a:t>prvoices</a:t>
            </a:r>
            <a:r>
              <a:rPr lang="en-US" dirty="0"/>
              <a:t> 	</a:t>
            </a:r>
          </a:p>
          <a:p>
            <a:pPr marL="0" indent="0">
              <a:buNone/>
            </a:pPr>
            <a:endParaRPr lang="en-US" dirty="0"/>
          </a:p>
          <a:p>
            <a:pPr marL="0" indent="0">
              <a:buNone/>
            </a:pPr>
            <a:r>
              <a:rPr lang="en-US" dirty="0"/>
              <a:t>https://</a:t>
            </a:r>
            <a:r>
              <a:rPr lang="en-US" dirty="0" err="1"/>
              <a:t>blog.westminster.ac.uk</a:t>
            </a:r>
            <a:r>
              <a:rPr lang="en-US" dirty="0"/>
              <a:t>/</a:t>
            </a:r>
            <a:r>
              <a:rPr lang="en-US" dirty="0" err="1"/>
              <a:t>prvoices</a:t>
            </a:r>
            <a:r>
              <a:rPr lang="en-US" dirty="0"/>
              <a:t>/</a:t>
            </a:r>
            <a:br>
              <a:rPr lang="en-US" dirty="0"/>
            </a:br>
            <a:endParaRPr lang="en-US" dirty="0"/>
          </a:p>
          <a:p>
            <a:pPr marL="0" indent="0">
              <a:buNone/>
            </a:pPr>
            <a:r>
              <a:rPr lang="en-US" dirty="0"/>
              <a:t>J.Evans2@westminster.ac.uk</a:t>
            </a:r>
          </a:p>
          <a:p>
            <a:pPr marL="0" indent="0">
              <a:buNone/>
            </a:pPr>
            <a:r>
              <a:rPr lang="en-US" dirty="0"/>
              <a:t>adam.vialsmoore@jisc.ac.uk </a:t>
            </a:r>
          </a:p>
          <a:p>
            <a:pPr marL="0" indent="0">
              <a:buNone/>
            </a:pPr>
            <a:r>
              <a:rPr lang="en-US" dirty="0"/>
              <a:t>rachael.kotarski@bl.uk</a:t>
            </a:r>
          </a:p>
          <a:p>
            <a:pPr marL="0" indent="0">
              <a:buNone/>
            </a:pPr>
            <a:r>
              <a:rPr lang="en-US" dirty="0"/>
              <a:t>alan.stone@cayuse.com </a:t>
            </a:r>
          </a:p>
          <a:p>
            <a:pPr marL="0" indent="0">
              <a:buNone/>
            </a:pPr>
            <a:endParaRPr lang="en-US" dirty="0"/>
          </a:p>
        </p:txBody>
      </p:sp>
      <p:sp>
        <p:nvSpPr>
          <p:cNvPr id="104"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370148170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7576</TotalTime>
  <Words>3648</Words>
  <Application>Microsoft Macintosh PowerPoint</Application>
  <PresentationFormat>Widescreen</PresentationFormat>
  <Paragraphs>355</Paragraphs>
  <Slides>35</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Arial</vt:lpstr>
      <vt:lpstr>Calibri</vt:lpstr>
      <vt:lpstr>Calibri,Bold</vt:lpstr>
      <vt:lpstr>Gill Sans MT</vt:lpstr>
      <vt:lpstr>Inter</vt:lpstr>
      <vt:lpstr>KarlaRegular</vt:lpstr>
      <vt:lpstr>Merriweather</vt:lpstr>
      <vt:lpstr>Wingdings</vt:lpstr>
      <vt:lpstr>Gallery</vt:lpstr>
      <vt:lpstr>Describing the practical – equity and parity in metadata for practice research</vt:lpstr>
      <vt:lpstr>Overview</vt:lpstr>
      <vt:lpstr>Questions / Issues</vt:lpstr>
      <vt:lpstr>Building the foundations</vt:lpstr>
      <vt:lpstr>Features of a ‘non-traditional’ research output?</vt:lpstr>
      <vt:lpstr>Practice research some: definitions</vt:lpstr>
      <vt:lpstr>University of Westminster repository: working with community – a co-design approach</vt:lpstr>
      <vt:lpstr>What does practice research look like in The haplo (by cayuse) repository at Westminster?</vt:lpstr>
      <vt:lpstr>PRAG-UK REPORT 2 RECOMMENDATIONs: project (Collection, portfolio), edition (version)</vt:lpstr>
      <vt:lpstr>Discoverability landscape </vt:lpstr>
      <vt:lpstr>Niso plus 2022: composing for the non-text infrastructure dance - calls to action</vt:lpstr>
      <vt:lpstr>Practice research voices (pr voices) </vt:lpstr>
      <vt:lpstr>Practice Research Voices (@PRVoices)</vt:lpstr>
      <vt:lpstr>Pr voices Project overview</vt:lpstr>
      <vt:lpstr>the PR Voices community of practice</vt:lpstr>
      <vt:lpstr>Practice research voices project metadata workstream</vt:lpstr>
      <vt:lpstr>Metadata, persistent identifiers (PIDs) and a taxonomy workshop</vt:lpstr>
      <vt:lpstr>Researcher perspective</vt:lpstr>
      <vt:lpstr>metadata, persistent identifiers (&amp; a taxonomy)</vt:lpstr>
      <vt:lpstr>How do practice research output types map to the current DataCite schema?  What schema changes could be made to support practice research better?</vt:lpstr>
      <vt:lpstr>Research activity identifier (RAiD) </vt:lpstr>
      <vt:lpstr>CONTRIBUTOR ROLES TAXONOMY (Credit)</vt:lpstr>
      <vt:lpstr>Haplo / cayuse schema</vt:lpstr>
      <vt:lpstr>Pr voices metadata findings  (with a little sparkle)</vt:lpstr>
      <vt:lpstr>Sustaining Practice Assets for Research, Knowledge, Learning and Education (Sparkle)</vt:lpstr>
      <vt:lpstr>PR Voices findings and recommendations</vt:lpstr>
      <vt:lpstr>Features of a ‘non-traditional’ research output?</vt:lpstr>
      <vt:lpstr>Findings: metadata, persistent identifiers (PidS) and a taxonomy discussions</vt:lpstr>
      <vt:lpstr>Findings: The PRVoices framework</vt:lpstr>
      <vt:lpstr>Cayuse repository schema diagrams</vt:lpstr>
      <vt:lpstr>Schema Validation with British library infrastructure</vt:lpstr>
      <vt:lpstr>PR Voices informing raid discussions Portfolio (theme) builds on the idea of a collection, and overlays narrative and context</vt:lpstr>
      <vt:lpstr>Engaging with the Credit community: contributors within practice research</vt:lpstr>
      <vt:lpstr>    Call to action</vt:lpstr>
      <vt:lpstr>contact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Practice Researcher survey data analysis</dc:title>
  <dc:creator>Bailey, Helen</dc:creator>
  <cp:lastModifiedBy>Jenny Evans</cp:lastModifiedBy>
  <cp:revision>50</cp:revision>
  <cp:lastPrinted>2023-01-18T14:45:56Z</cp:lastPrinted>
  <dcterms:created xsi:type="dcterms:W3CDTF">2022-05-19T07:09:21Z</dcterms:created>
  <dcterms:modified xsi:type="dcterms:W3CDTF">2023-01-31T18:36:41Z</dcterms:modified>
</cp:coreProperties>
</file>