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60" r:id="rId4"/>
    <p:sldMasterId id="2147483687" r:id="rId5"/>
  </p:sldMasterIdLst>
  <p:notesMasterIdLst>
    <p:notesMasterId r:id="rId33"/>
  </p:notesMasterIdLst>
  <p:handoutMasterIdLst>
    <p:handoutMasterId r:id="rId34"/>
  </p:handoutMasterIdLst>
  <p:sldIdLst>
    <p:sldId id="320" r:id="rId6"/>
    <p:sldId id="398" r:id="rId7"/>
    <p:sldId id="345" r:id="rId8"/>
    <p:sldId id="397" r:id="rId9"/>
    <p:sldId id="396" r:id="rId10"/>
    <p:sldId id="399" r:id="rId11"/>
    <p:sldId id="373" r:id="rId12"/>
    <p:sldId id="375" r:id="rId13"/>
    <p:sldId id="372" r:id="rId14"/>
    <p:sldId id="383" r:id="rId15"/>
    <p:sldId id="374" r:id="rId16"/>
    <p:sldId id="376" r:id="rId17"/>
    <p:sldId id="377" r:id="rId18"/>
    <p:sldId id="378" r:id="rId19"/>
    <p:sldId id="386" r:id="rId20"/>
    <p:sldId id="387" r:id="rId21"/>
    <p:sldId id="381" r:id="rId22"/>
    <p:sldId id="388" r:id="rId23"/>
    <p:sldId id="389" r:id="rId24"/>
    <p:sldId id="390" r:id="rId25"/>
    <p:sldId id="392" r:id="rId26"/>
    <p:sldId id="371" r:id="rId27"/>
    <p:sldId id="391" r:id="rId28"/>
    <p:sldId id="393" r:id="rId29"/>
    <p:sldId id="394" r:id="rId30"/>
    <p:sldId id="395" r:id="rId31"/>
    <p:sldId id="400" r:id="rId32"/>
  </p:sldIdLst>
  <p:sldSz cx="12192000" cy="6858000"/>
  <p:notesSz cx="6797675" cy="9926638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Nunito Sans" pitchFamily="2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89" userDrawn="1">
          <p15:clr>
            <a:srgbClr val="A4A3A4"/>
          </p15:clr>
        </p15:guide>
        <p15:guide id="4" pos="7512" userDrawn="1">
          <p15:clr>
            <a:srgbClr val="A4A3A4"/>
          </p15:clr>
        </p15:guide>
        <p15:guide id="5" orient="horz" pos="216" userDrawn="1">
          <p15:clr>
            <a:srgbClr val="A4A3A4"/>
          </p15:clr>
        </p15:guide>
        <p15:guide id="6" orient="horz" pos="4032" userDrawn="1">
          <p15:clr>
            <a:srgbClr val="A4A3A4"/>
          </p15:clr>
        </p15:guide>
        <p15:guide id="7" orient="horz" pos="6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F9D"/>
    <a:srgbClr val="FFFFFF"/>
    <a:srgbClr val="4BA9BA"/>
    <a:srgbClr val="166AF2"/>
    <a:srgbClr val="000000"/>
    <a:srgbClr val="BCBCBC"/>
    <a:srgbClr val="BFBFBF"/>
    <a:srgbClr val="B49C82"/>
    <a:srgbClr val="D0C1AE"/>
    <a:srgbClr val="5EA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1000" y="48"/>
      </p:cViewPr>
      <p:guideLst>
        <p:guide orient="horz" pos="2409"/>
        <p:guide pos="3840"/>
        <p:guide pos="189"/>
        <p:guide pos="7512"/>
        <p:guide orient="horz" pos="216"/>
        <p:guide orient="horz" pos="4032"/>
        <p:guide orient="horz" pos="6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2381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55DE61D-30EF-4C9B-8D44-E691F32398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9C936-9EF8-46A3-B2D4-DE8362A54E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7898E-02B9-4C24-8F47-60A833CD36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3B91B-56FA-44FF-A036-17B4166BA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50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023A0-2B54-4E79-AA20-143385AB9A6C}" type="datetimeFigureOut">
              <a:rPr lang="en-US" smtClean="0"/>
              <a:t>1/3/2023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8DEA9-6F4F-4540-9E5D-C6F39079A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5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info@civica.eu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civica.eu/" TargetMode="External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twitter.com/CIVICA_Research" TargetMode="Externa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- Bulletpoin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57835" y="1568674"/>
            <a:ext cx="9360000" cy="4745038"/>
          </a:xfrm>
          <a:prstGeom prst="rect">
            <a:avLst/>
          </a:prstGeo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lnSpc>
                <a:spcPts val="2200"/>
              </a:lnSpc>
              <a:spcAft>
                <a:spcPts val="0"/>
              </a:spcAft>
              <a:buFont typeface="Nunito Sans" panose="00000500000000000000" pitchFamily="2" charset="0"/>
              <a:buChar char="‐"/>
              <a:defRPr/>
            </a:lvl2pPr>
            <a:lvl3pPr marL="630000" indent="-180000">
              <a:lnSpc>
                <a:spcPts val="2000"/>
              </a:lnSpc>
              <a:buFont typeface="Arial" panose="020B0604020202020204" pitchFamily="34" charset="0"/>
              <a:buChar char="•"/>
              <a:defRPr/>
            </a:lvl3pPr>
            <a:lvl4pPr marL="900000" indent="-180000">
              <a:lnSpc>
                <a:spcPts val="1800"/>
              </a:lnSpc>
              <a:buFont typeface="Nunito Sans" panose="00000500000000000000" pitchFamily="2" charset="0"/>
              <a:buChar char="‐"/>
              <a:defRPr/>
            </a:lvl4pPr>
            <a:lvl5pPr marL="1170000" indent="-180000">
              <a:lnSpc>
                <a:spcPts val="16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bullet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6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3928" y="1568674"/>
            <a:ext cx="9360000" cy="4745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65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59538" y="1568450"/>
            <a:ext cx="3960812" cy="47402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34963" y="342340"/>
            <a:ext cx="10104633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057275" y="1557338"/>
            <a:ext cx="4687200" cy="475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Aft>
                <a:spcPts val="600"/>
              </a:spcAft>
              <a:buNone/>
              <a:defRPr sz="2400" baseline="0"/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933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118">
          <p15:clr>
            <a:srgbClr val="FBAE40"/>
          </p15:clr>
        </p15:guide>
        <p15:guide id="3" pos="656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34963" y="342340"/>
            <a:ext cx="10104633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057836" y="1557338"/>
            <a:ext cx="9359340" cy="401796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774825" y="6017017"/>
            <a:ext cx="8642350" cy="2917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49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118">
          <p15:clr>
            <a:srgbClr val="FBAE40"/>
          </p15:clr>
        </p15:guide>
        <p15:guide id="3" pos="656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2 column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84726" y="1568674"/>
            <a:ext cx="3960000" cy="47528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 baseline="0">
                <a:latin typeface="+mn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60097" y="1568674"/>
            <a:ext cx="3960000" cy="47528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 lang="en-US" sz="240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/>
              <a:t>Edit column title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34963" y="342340"/>
            <a:ext cx="10104633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784350" y="2197100"/>
            <a:ext cx="3960813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460097" y="2197100"/>
            <a:ext cx="3960813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527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118" userDrawn="1">
          <p15:clr>
            <a:srgbClr val="FBAE40"/>
          </p15:clr>
        </p15:guide>
        <p15:guide id="3" pos="656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2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84726" y="1568674"/>
            <a:ext cx="3960000" cy="475280"/>
          </a:xfrm>
          <a:prstGeom prst="rect">
            <a:avLst/>
          </a:prstGeom>
          <a:solidFill>
            <a:srgbClr val="244F9D"/>
          </a:solidFill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60097" y="1568674"/>
            <a:ext cx="3960000" cy="47528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lang="en-US" sz="24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/>
              <a:t>Edit column title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34963" y="342340"/>
            <a:ext cx="10104633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784350" y="2197100"/>
            <a:ext cx="3960813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460097" y="2197100"/>
            <a:ext cx="3960813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401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118">
          <p15:clr>
            <a:srgbClr val="FBAE40"/>
          </p15:clr>
        </p15:guide>
        <p15:guide id="3" pos="656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3 column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39398" y="1568674"/>
            <a:ext cx="3600000" cy="47528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9" y="342340"/>
            <a:ext cx="10108172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300211" y="1568674"/>
            <a:ext cx="3600000" cy="47528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256495" y="1568674"/>
            <a:ext cx="3600000" cy="47528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39398" y="2196018"/>
            <a:ext cx="3600000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300211" y="2196018"/>
            <a:ext cx="3600000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257038" y="2196018"/>
            <a:ext cx="3600000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232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3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3929" y="1568674"/>
            <a:ext cx="3600000" cy="47528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9" y="342340"/>
            <a:ext cx="10108172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300211" y="1568674"/>
            <a:ext cx="3600000" cy="47528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256495" y="1568674"/>
            <a:ext cx="3600000" cy="47528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39398" y="2196018"/>
            <a:ext cx="3600000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300211" y="2196018"/>
            <a:ext cx="3600000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257038" y="2196018"/>
            <a:ext cx="3600000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500"/>
              </a:spcAft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015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3929" y="1568674"/>
            <a:ext cx="2880000" cy="47528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9" y="342340"/>
            <a:ext cx="10108172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223928" y="1568674"/>
            <a:ext cx="2880000" cy="47528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103927" y="1568674"/>
            <a:ext cx="2880000" cy="47528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983927" y="1568674"/>
            <a:ext cx="2880000" cy="47528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column title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39398" y="2196017"/>
            <a:ext cx="2880000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600"/>
              </a:spcAft>
              <a:buFont typeface="Arial" panose="020B0604020202020204" pitchFamily="34" charset="0"/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111806" y="2196017"/>
            <a:ext cx="2880000" cy="4111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Aft>
                <a:spcPts val="600"/>
              </a:spcAft>
              <a:buFont typeface="Arial" panose="020B0604020202020204" pitchFamily="34" charset="0"/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225602" y="2196017"/>
            <a:ext cx="2880000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600"/>
              </a:spcAft>
              <a:buFont typeface="Arial" panose="020B0604020202020204" pitchFamily="34" charset="0"/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998009" y="2196017"/>
            <a:ext cx="2880000" cy="411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lnSpc>
                <a:spcPts val="2000"/>
              </a:lnSpc>
              <a:spcAft>
                <a:spcPts val="600"/>
              </a:spcAft>
              <a:buFont typeface="Arial" panose="020B0604020202020204" pitchFamily="34" charset="0"/>
              <a:buNone/>
              <a:defRPr sz="1800" baseline="0"/>
            </a:lvl1pPr>
          </a:lstStyle>
          <a:p>
            <a:pPr lvl="0"/>
            <a:r>
              <a:rPr lang="en-US" sz="1800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219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9" y="342340"/>
            <a:ext cx="10108172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1"/>
          </p:nvPr>
        </p:nvSpPr>
        <p:spPr>
          <a:xfrm>
            <a:off x="334963" y="1557338"/>
            <a:ext cx="11522075" cy="47704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275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 - Bulletpoint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1568674"/>
            <a:ext cx="9360000" cy="4745038"/>
          </a:xfrm>
          <a:prstGeom prst="rect">
            <a:avLst/>
          </a:prstGeo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lnSpc>
                <a:spcPts val="2200"/>
              </a:lnSpc>
              <a:spcAft>
                <a:spcPts val="0"/>
              </a:spcAft>
              <a:buFont typeface="Nunito Sans" panose="00000500000000000000" pitchFamily="2" charset="0"/>
              <a:buChar char="‐"/>
              <a:defRPr/>
            </a:lvl2pPr>
            <a:lvl3pPr marL="630000" indent="-180000">
              <a:lnSpc>
                <a:spcPts val="2000"/>
              </a:lnSpc>
              <a:buFont typeface="Arial" panose="020B0604020202020204" pitchFamily="34" charset="0"/>
              <a:buChar char="•"/>
              <a:defRPr/>
            </a:lvl3pPr>
            <a:lvl4pPr marL="900000" indent="-180000">
              <a:lnSpc>
                <a:spcPts val="1800"/>
              </a:lnSpc>
              <a:buFont typeface="Nunito Sans" panose="00000500000000000000" pitchFamily="2" charset="0"/>
              <a:buChar char="‐"/>
              <a:defRPr/>
            </a:lvl4pPr>
            <a:lvl5pPr marL="1170000" indent="-180000">
              <a:lnSpc>
                <a:spcPts val="16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bullet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77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VICA logo &amp;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84" y="1780256"/>
            <a:ext cx="5671032" cy="30464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 userDrawn="1"/>
        </p:nvSpPr>
        <p:spPr>
          <a:xfrm>
            <a:off x="334963" y="5827059"/>
            <a:ext cx="12607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Bocconi University</a:t>
            </a:r>
            <a:endParaRPr lang="en-GB" sz="110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801999" y="5827059"/>
            <a:ext cx="1260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Central</a:t>
            </a:r>
            <a:r>
              <a:rPr lang="en-US" sz="1100" baseline="0" dirty="0"/>
              <a:t> </a:t>
            </a:r>
            <a:r>
              <a:rPr lang="en-US" sz="11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en-US" sz="1100" baseline="0" dirty="0"/>
              <a:t> University</a:t>
            </a:r>
            <a:endParaRPr lang="en-GB" sz="11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3269035" y="5827059"/>
            <a:ext cx="1260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European University Institute</a:t>
            </a:r>
            <a:endParaRPr lang="en-GB" sz="11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736071" y="5827059"/>
            <a:ext cx="12607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Hertie</a:t>
            </a:r>
            <a:r>
              <a:rPr lang="en-US" sz="1100" dirty="0"/>
              <a:t> </a:t>
            </a:r>
          </a:p>
          <a:p>
            <a:r>
              <a:rPr lang="en-US" sz="1100" dirty="0"/>
              <a:t>School</a:t>
            </a:r>
            <a:endParaRPr lang="en-GB" sz="1100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6203107" y="5827059"/>
            <a:ext cx="12607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National University of Political Studies and Public Administration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670143" y="5827059"/>
            <a:ext cx="1260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Sciences Po</a:t>
            </a:r>
            <a:endParaRPr lang="en-GB" sz="1100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9137179" y="5827059"/>
            <a:ext cx="12607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Stockholm School of Economics</a:t>
            </a:r>
            <a:endParaRPr lang="en-GB" sz="1100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0604213" y="5827059"/>
            <a:ext cx="1260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London School of Economics and Political Science</a:t>
            </a:r>
          </a:p>
        </p:txBody>
      </p:sp>
    </p:spTree>
    <p:extLst>
      <p:ext uri="{BB962C8B-B14F-4D97-AF65-F5344CB8AC3E}">
        <p14:creationId xmlns:p14="http://schemas.microsoft.com/office/powerpoint/2010/main" val="427557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75012" y="3673758"/>
            <a:ext cx="8650941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7834" y="1871195"/>
            <a:ext cx="10067365" cy="1325563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282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- Bulletpoint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1568674"/>
            <a:ext cx="9360000" cy="4745038"/>
          </a:xfrm>
          <a:prstGeom prst="rect">
            <a:avLst/>
          </a:prstGeo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lnSpc>
                <a:spcPts val="2200"/>
              </a:lnSpc>
              <a:spcAft>
                <a:spcPts val="0"/>
              </a:spcAft>
              <a:buFont typeface="Nunito Sans" panose="00000500000000000000" pitchFamily="2" charset="0"/>
              <a:buChar char="‐"/>
              <a:defRPr/>
            </a:lvl2pPr>
            <a:lvl3pPr marL="630000" indent="-180000">
              <a:lnSpc>
                <a:spcPts val="2000"/>
              </a:lnSpc>
              <a:buFont typeface="Arial" panose="020B0604020202020204" pitchFamily="34" charset="0"/>
              <a:buChar char="•"/>
              <a:defRPr/>
            </a:lvl3pPr>
            <a:lvl4pPr marL="900000" indent="-180000">
              <a:lnSpc>
                <a:spcPts val="1800"/>
              </a:lnSpc>
              <a:buFont typeface="Nunito Sans" panose="00000500000000000000" pitchFamily="2" charset="0"/>
              <a:buChar char="‐"/>
              <a:defRPr/>
            </a:lvl4pPr>
            <a:lvl5pPr marL="1170000" indent="-180000">
              <a:lnSpc>
                <a:spcPts val="16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bullet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753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tex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568674"/>
            <a:ext cx="9360000" cy="4745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029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204883" y="2183907"/>
            <a:ext cx="5782236" cy="6531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204882" y="3097028"/>
            <a:ext cx="5782237" cy="28212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075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layout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76541" y="1837766"/>
            <a:ext cx="3240000" cy="102197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7000" b="1"/>
            </a:lvl1pPr>
          </a:lstStyle>
          <a:p>
            <a:pPr lvl="0"/>
            <a:r>
              <a:rPr lang="en-US" dirty="0"/>
              <a:t>1234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104633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416541" y="2916180"/>
            <a:ext cx="2160000" cy="8758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473092" y="1837766"/>
            <a:ext cx="3240000" cy="102197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7000" b="1"/>
            </a:lvl1pPr>
          </a:lstStyle>
          <a:p>
            <a:pPr lvl="0"/>
            <a:r>
              <a:rPr lang="en-US" dirty="0"/>
              <a:t>1234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013092" y="2916181"/>
            <a:ext cx="2160000" cy="8758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069643" y="1837766"/>
            <a:ext cx="3240000" cy="102197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7000" b="1"/>
            </a:lvl1pPr>
          </a:lstStyle>
          <a:p>
            <a:pPr lvl="0"/>
            <a:r>
              <a:rPr lang="en-US" dirty="0"/>
              <a:t>1234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8591714" y="2916181"/>
            <a:ext cx="2160000" cy="8758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476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1215680" y="3777632"/>
            <a:ext cx="9742713" cy="2012089"/>
            <a:chOff x="1206715" y="1384051"/>
            <a:chExt cx="9742713" cy="2012089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1206715" y="1384051"/>
              <a:ext cx="9742713" cy="2012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lnSpc>
                  <a:spcPts val="3000"/>
                </a:lnSpc>
                <a:buNone/>
              </a:pPr>
              <a:r>
                <a:rPr lang="en-US" sz="2400" dirty="0">
                  <a:hlinkClick r:id="rId2"/>
                </a:rPr>
                <a:t>www.civica.eu</a:t>
              </a:r>
              <a:endParaRPr lang="en-US" sz="2400" dirty="0"/>
            </a:p>
            <a:p>
              <a:pPr marL="0" indent="0" algn="ctr">
                <a:lnSpc>
                  <a:spcPts val="3000"/>
                </a:lnSpc>
                <a:buNone/>
              </a:pPr>
              <a:endParaRPr lang="en-US" sz="2400" dirty="0"/>
            </a:p>
            <a:p>
              <a:pPr marL="0" indent="0" algn="ctr">
                <a:lnSpc>
                  <a:spcPts val="3000"/>
                </a:lnSpc>
                <a:buNone/>
              </a:pPr>
              <a:r>
                <a:rPr lang="en-US" sz="2400" dirty="0">
                  <a:hlinkClick r:id="rId3"/>
                </a:rPr>
                <a:t>info@civica.eu</a:t>
              </a:r>
              <a:endParaRPr lang="en-US" sz="2400" dirty="0"/>
            </a:p>
            <a:p>
              <a:pPr marL="0" indent="0" algn="ctr">
                <a:lnSpc>
                  <a:spcPts val="3000"/>
                </a:lnSpc>
                <a:buNone/>
              </a:pPr>
              <a:endParaRPr lang="en-US" sz="2400" dirty="0"/>
            </a:p>
            <a:p>
              <a:pPr marL="0" indent="0" algn="ctr">
                <a:lnSpc>
                  <a:spcPts val="3000"/>
                </a:lnSpc>
                <a:buNone/>
              </a:pPr>
              <a:r>
                <a:rPr lang="en-US" sz="2400" dirty="0"/>
                <a:t>       </a:t>
              </a:r>
              <a:r>
                <a:rPr lang="en-US" sz="2400" dirty="0">
                  <a:hlinkClick r:id="rId4"/>
                </a:rPr>
                <a:t>@CIVICA_Research</a:t>
              </a:r>
              <a:endParaRPr lang="en-GB" sz="4400" dirty="0"/>
            </a:p>
          </p:txBody>
        </p:sp>
        <p:pic>
          <p:nvPicPr>
            <p:cNvPr id="8" name="Picture 7" descr="Twitter icon gray | ALiEM"/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9153" y="2891346"/>
              <a:ext cx="346263" cy="41389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Rectangle 12"/>
          <p:cNvSpPr/>
          <p:nvPr userDrawn="1"/>
        </p:nvSpPr>
        <p:spPr>
          <a:xfrm>
            <a:off x="9144000" y="5641651"/>
            <a:ext cx="2823883" cy="8792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494" y="5847166"/>
            <a:ext cx="664289" cy="451501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9976147" y="5698820"/>
            <a:ext cx="19917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project has received funding from the European Union’s Horizon 2020 research and innovation programme under grant agreement No 101017201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950" y="1260125"/>
            <a:ext cx="3644956" cy="176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 - Bulletpoin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928" y="342340"/>
            <a:ext cx="10080000" cy="773282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57835" y="1568674"/>
            <a:ext cx="9360000" cy="4745038"/>
          </a:xfrm>
          <a:prstGeom prst="rect">
            <a:avLst/>
          </a:prstGeo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lnSpc>
                <a:spcPts val="2200"/>
              </a:lnSpc>
              <a:spcAft>
                <a:spcPts val="0"/>
              </a:spcAft>
              <a:buFont typeface="Nunito Sans" panose="00000500000000000000" pitchFamily="2" charset="0"/>
              <a:buChar char="‐"/>
              <a:defRPr/>
            </a:lvl2pPr>
            <a:lvl3pPr marL="630000" indent="-180000">
              <a:lnSpc>
                <a:spcPts val="2000"/>
              </a:lnSpc>
              <a:buFont typeface="Arial" panose="020B0604020202020204" pitchFamily="34" charset="0"/>
              <a:buChar char="•"/>
              <a:defRPr/>
            </a:lvl3pPr>
            <a:lvl4pPr marL="900000" indent="-180000">
              <a:lnSpc>
                <a:spcPts val="1800"/>
              </a:lnSpc>
              <a:buFont typeface="Nunito Sans" panose="00000500000000000000" pitchFamily="2" charset="0"/>
              <a:buChar char="‐"/>
              <a:defRPr/>
            </a:lvl4pPr>
            <a:lvl5pPr marL="1170000" indent="-180000">
              <a:lnSpc>
                <a:spcPts val="16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bullet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6774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83081" y="6318557"/>
            <a:ext cx="2573957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rgbClr val="244F9D"/>
                </a:solidFill>
              </a:defRPr>
            </a:lvl1pPr>
          </a:lstStyle>
          <a:p>
            <a:fld id="{5805184B-05E4-4592-BE52-C27AAFD0420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66" y="176810"/>
            <a:ext cx="1563532" cy="75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91" r:id="rId3"/>
    <p:sldLayoutId id="2147483690" r:id="rId4"/>
    <p:sldLayoutId id="2147483684" r:id="rId5"/>
    <p:sldLayoutId id="2147483688" r:id="rId6"/>
    <p:sldLayoutId id="2147483686" r:id="rId7"/>
    <p:sldLayoutId id="2147483689" r:id="rId8"/>
    <p:sldLayoutId id="2147483692" r:id="rId9"/>
    <p:sldLayoutId id="2147483693" r:id="rId10"/>
    <p:sldLayoutId id="214748369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nito Sans" panose="00000500000000000000" pitchFamily="2" charset="0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3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5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6" userDrawn="1">
          <p15:clr>
            <a:srgbClr val="F26B43"/>
          </p15:clr>
        </p15:guide>
        <p15:guide id="2" pos="98" userDrawn="1">
          <p15:clr>
            <a:srgbClr val="F26B43"/>
          </p15:clr>
        </p15:guide>
        <p15:guide id="3" pos="7582" userDrawn="1">
          <p15:clr>
            <a:srgbClr val="F26B43"/>
          </p15:clr>
        </p15:guide>
        <p15:guide id="4" orient="horz" pos="4224" userDrawn="1">
          <p15:clr>
            <a:srgbClr val="F26B43"/>
          </p15:clr>
        </p15:guide>
        <p15:guide id="5" pos="211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3974" userDrawn="1">
          <p15:clr>
            <a:srgbClr val="F26B43"/>
          </p15:clr>
        </p15:guide>
        <p15:guide id="8" pos="7469" userDrawn="1">
          <p15:clr>
            <a:srgbClr val="F26B43"/>
          </p15:clr>
        </p15:guide>
        <p15:guide id="9" pos="6562" userDrawn="1">
          <p15:clr>
            <a:srgbClr val="F26B43"/>
          </p15:clr>
        </p15:guide>
        <p15:guide id="10" orient="horz" pos="9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95" y="207144"/>
            <a:ext cx="1345474" cy="70477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699812" y="6327308"/>
            <a:ext cx="2157226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5184B-05E4-4592-BE52-C27AAFD0420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946" y="189822"/>
            <a:ext cx="1523232" cy="7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19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74" r:id="rId2"/>
    <p:sldLayoutId id="2147483680" r:id="rId3"/>
    <p:sldLayoutId id="2147483681" r:id="rId4"/>
    <p:sldLayoutId id="2147483678" r:id="rId5"/>
    <p:sldLayoutId id="2147483683" r:id="rId6"/>
    <p:sldLayoutId id="2147483677" r:id="rId7"/>
    <p:sldLayoutId id="2147483695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nito Sans" panose="00000500000000000000" pitchFamily="2" charset="0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3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5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6">
          <p15:clr>
            <a:srgbClr val="F26B43"/>
          </p15:clr>
        </p15:guide>
        <p15:guide id="2" pos="98">
          <p15:clr>
            <a:srgbClr val="F26B43"/>
          </p15:clr>
        </p15:guide>
        <p15:guide id="3" pos="7582">
          <p15:clr>
            <a:srgbClr val="F26B43"/>
          </p15:clr>
        </p15:guide>
        <p15:guide id="4" orient="horz" pos="4224">
          <p15:clr>
            <a:srgbClr val="F26B43"/>
          </p15:clr>
        </p15:guide>
        <p15:guide id="5" pos="211" userDrawn="1">
          <p15:clr>
            <a:srgbClr val="F26B43"/>
          </p15:clr>
        </p15:guide>
        <p15:guide id="6" orient="horz" pos="210">
          <p15:clr>
            <a:srgbClr val="F26B43"/>
          </p15:clr>
        </p15:guide>
        <p15:guide id="7" orient="horz" pos="3974" userDrawn="1">
          <p15:clr>
            <a:srgbClr val="F26B43"/>
          </p15:clr>
        </p15:guide>
        <p15:guide id="8" pos="7469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egex101.com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911D3B1-7836-7923-A05D-5DAFEE24D6CA}"/>
              </a:ext>
            </a:extLst>
          </p:cNvPr>
          <p:cNvSpPr/>
          <p:nvPr/>
        </p:nvSpPr>
        <p:spPr>
          <a:xfrm>
            <a:off x="1195753" y="872196"/>
            <a:ext cx="8993275" cy="4274443"/>
          </a:xfrm>
          <a:prstGeom prst="rect">
            <a:avLst/>
          </a:prstGeom>
          <a:solidFill>
            <a:srgbClr val="244F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- part of the </a:t>
            </a:r>
            <a:r>
              <a:rPr lang="en-US" b="1" i="1" dirty="0">
                <a:solidFill>
                  <a:schemeClr val="accent3"/>
                </a:solidFill>
              </a:rPr>
              <a:t>Open Social Science Handbook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project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D95FF377-4F44-2DE3-BA1E-2A43CC42819E}"/>
              </a:ext>
            </a:extLst>
          </p:cNvPr>
          <p:cNvSpPr txBox="1">
            <a:spLocks/>
          </p:cNvSpPr>
          <p:nvPr/>
        </p:nvSpPr>
        <p:spPr>
          <a:xfrm>
            <a:off x="1775012" y="3673758"/>
            <a:ext cx="8650941" cy="1655762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Timothy </a:t>
            </a:r>
            <a:r>
              <a:rPr lang="en-US" b="1" dirty="0" err="1">
                <a:solidFill>
                  <a:schemeClr val="tx1">
                    <a:lumMod val="85000"/>
                  </a:schemeClr>
                </a:solidFill>
              </a:rPr>
              <a:t>Monteath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 (UCL/LSE) and Patrick Dunleavy (LSE)</a:t>
            </a:r>
          </a:p>
          <a:p>
            <a:pPr marL="0" indent="0" algn="ctr">
              <a:buNone/>
            </a:pPr>
            <a:endParaRPr lang="en-US" b="1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chemeClr val="tx1">
                    <a:lumMod val="85000"/>
                  </a:schemeClr>
                </a:solidFill>
              </a:rPr>
              <a:t>10 November 2022</a:t>
            </a:r>
            <a:endParaRPr lang="en-GB" sz="1800" dirty="0">
              <a:solidFill>
                <a:schemeClr val="tx1">
                  <a:lumMod val="8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8BE3904F-33CC-DB70-B3BA-34BBD8A11601}"/>
              </a:ext>
            </a:extLst>
          </p:cNvPr>
          <p:cNvSpPr txBox="1">
            <a:spLocks/>
          </p:cNvSpPr>
          <p:nvPr/>
        </p:nvSpPr>
        <p:spPr>
          <a:xfrm>
            <a:off x="928881" y="1845501"/>
            <a:ext cx="10067365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 Sans" panose="000005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Re-using and repurposing other peoples data</a:t>
            </a:r>
          </a:p>
        </p:txBody>
      </p:sp>
      <p:pic>
        <p:nvPicPr>
          <p:cNvPr id="8" name="Picture 7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BE8CF3A-1883-B247-FF69-B7F8159B3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8" y="60290"/>
            <a:ext cx="2002971" cy="1485130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79B687-5518-83E5-E2FA-DB9D353F2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8" y="10048"/>
            <a:ext cx="1577702" cy="54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36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Finding and Re-using Data are key for </a:t>
            </a:r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open social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science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063928" y="2359444"/>
            <a:ext cx="9360000" cy="77328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Reasons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61C7E-B13A-2441-8E2F-8CA0230AA8A0}"/>
              </a:ext>
            </a:extLst>
          </p:cNvPr>
          <p:cNvSpPr txBox="1"/>
          <p:nvPr/>
        </p:nvSpPr>
        <p:spPr>
          <a:xfrm>
            <a:off x="8737873" y="5401874"/>
            <a:ext cx="31191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Source:  Turing Way project</a:t>
            </a:r>
          </a:p>
          <a:p>
            <a:r>
              <a:rPr lang="en-GB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llustration by </a:t>
            </a:r>
            <a:r>
              <a:rPr lang="en-GB" sz="1200" dirty="0" err="1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Scriberia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DOI: 10.5281/zenodo.3332807 Used under a CC-BY 4.0 licence. The component pictograms are slightly re-spaced here. </a:t>
            </a:r>
            <a:endParaRPr lang="en-GB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27BD84-5356-7B3A-F10F-FB703C60F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248" y="1600201"/>
            <a:ext cx="7334199" cy="55538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06E6C7-5D56-62FA-D8FA-93EB76C97012}"/>
              </a:ext>
            </a:extLst>
          </p:cNvPr>
          <p:cNvSpPr/>
          <p:nvPr/>
        </p:nvSpPr>
        <p:spPr>
          <a:xfrm>
            <a:off x="7255933" y="6697133"/>
            <a:ext cx="1481940" cy="4569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89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3928" y="421681"/>
            <a:ext cx="10080000" cy="773282"/>
          </a:xfrm>
        </p:spPr>
        <p:txBody>
          <a:bodyPr/>
          <a:lstStyle/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Commonly used reactive data sources</a:t>
            </a:r>
            <a:endParaRPr lang="en-GB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31273" y="1194963"/>
            <a:ext cx="10249592" cy="4745038"/>
          </a:xfrm>
        </p:spPr>
        <p:txBody>
          <a:bodyPr/>
          <a:lstStyle/>
          <a:p>
            <a:pPr marL="357188" indent="-357188"/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Reactive measures depend on how the research subjects respond to questions or experimental stimuli. The unit of analysis is the individual person or organization responding</a:t>
            </a:r>
          </a:p>
          <a:p>
            <a:pPr marL="357188" indent="-357188"/>
            <a:r>
              <a:rPr lang="en-GB" i="1" dirty="0">
                <a:solidFill>
                  <a:srgbClr val="C00000"/>
                </a:solidFill>
              </a:rPr>
              <a:t>Unique survey dataset</a:t>
            </a:r>
            <a:r>
              <a:rPr lang="en-GB" dirty="0">
                <a:solidFill>
                  <a:srgbClr val="C00000"/>
                </a:solidFill>
              </a:rPr>
              <a:t>, collected by an individual researcher or team and either self-deposited (but not in an archive) or supplied directly in an article annex or via email</a:t>
            </a:r>
          </a:p>
          <a:p>
            <a:r>
              <a:rPr lang="en-GB" dirty="0"/>
              <a:t>  Similar but </a:t>
            </a:r>
            <a:r>
              <a:rPr lang="en-GB" i="1" dirty="0"/>
              <a:t>deposited at a formal research archive </a:t>
            </a:r>
          </a:p>
          <a:p>
            <a:r>
              <a:rPr lang="en-GB" b="1" i="1" dirty="0">
                <a:solidFill>
                  <a:srgbClr val="C00000"/>
                </a:solidFill>
              </a:rPr>
              <a:t>  </a:t>
            </a:r>
            <a:r>
              <a:rPr lang="en-GB" dirty="0">
                <a:solidFill>
                  <a:srgbClr val="C00000"/>
                </a:solidFill>
              </a:rPr>
              <a:t>Single team, unique in-person </a:t>
            </a:r>
            <a:r>
              <a:rPr lang="en-GB" i="1" dirty="0">
                <a:solidFill>
                  <a:srgbClr val="C00000"/>
                </a:solidFill>
              </a:rPr>
              <a:t>experimental dataset </a:t>
            </a:r>
          </a:p>
          <a:p>
            <a:r>
              <a:rPr lang="en-GB" dirty="0"/>
              <a:t>  Over time, </a:t>
            </a:r>
            <a:r>
              <a:rPr lang="en-GB" i="1" dirty="0"/>
              <a:t>repeated single-country dataset series</a:t>
            </a:r>
            <a:r>
              <a:rPr lang="en-GB" dirty="0"/>
              <a:t>, chiefly common </a:t>
            </a:r>
          </a:p>
          <a:p>
            <a:pPr marL="0" indent="0">
              <a:buNone/>
            </a:pPr>
            <a:r>
              <a:rPr lang="en-GB" dirty="0"/>
              <a:t>    question wordings &amp; demographics, consultation on questions</a:t>
            </a:r>
          </a:p>
          <a:p>
            <a:r>
              <a:rPr lang="en-GB" dirty="0"/>
              <a:t>  </a:t>
            </a:r>
            <a:r>
              <a:rPr lang="en-GB" i="1" dirty="0">
                <a:solidFill>
                  <a:srgbClr val="C00000"/>
                </a:solidFill>
              </a:rPr>
              <a:t>Cross-national, concerted dataset series</a:t>
            </a:r>
            <a:r>
              <a:rPr lang="en-GB" dirty="0">
                <a:solidFill>
                  <a:srgbClr val="C00000"/>
                </a:solidFill>
              </a:rPr>
              <a:t>, including common    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    common question wordings, set by committee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8193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3928" y="421681"/>
            <a:ext cx="10080000" cy="773282"/>
          </a:xfrm>
        </p:spPr>
        <p:txBody>
          <a:bodyPr/>
          <a:lstStyle/>
          <a:p>
            <a:pPr algn="ctr"/>
            <a:r>
              <a:rPr lang="en-US" sz="3600" b="1" dirty="0"/>
              <a:t>  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Questions to ask about reactive data sources</a:t>
            </a:r>
            <a:endParaRPr lang="en-GB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4525" y="1311341"/>
            <a:ext cx="10257904" cy="4745038"/>
          </a:xfrm>
        </p:spPr>
        <p:txBody>
          <a:bodyPr/>
          <a:lstStyle/>
          <a:p>
            <a:pPr marL="357188" indent="-357188"/>
            <a:r>
              <a:rPr lang="en-GB" sz="2000" b="1" dirty="0"/>
              <a:t>RELEVANCE</a:t>
            </a:r>
            <a:r>
              <a:rPr lang="en-GB" sz="2000" dirty="0"/>
              <a:t> to your research question – centrality for your work, importance for your conclusions, level of your dependence once started</a:t>
            </a:r>
          </a:p>
          <a:p>
            <a:pPr marL="357188" indent="-357188"/>
            <a:r>
              <a:rPr lang="en-GB" sz="2000" b="1" dirty="0">
                <a:solidFill>
                  <a:srgbClr val="C00000"/>
                </a:solidFill>
              </a:rPr>
              <a:t>MEANINGS </a:t>
            </a:r>
            <a:r>
              <a:rPr lang="en-GB" sz="2000" dirty="0">
                <a:solidFill>
                  <a:srgbClr val="C00000"/>
                </a:solidFill>
              </a:rPr>
              <a:t>of variables to be used – critically check how closely a detailed question wording, or a precise demographic code, or combinations of them, identify your key phenomena. If they are proxy variables, how good or imperfect a proxy are they?</a:t>
            </a:r>
          </a:p>
          <a:p>
            <a:pPr marL="357188" indent="-357188"/>
            <a:r>
              <a:rPr lang="en-GB" sz="2000" b="1" dirty="0">
                <a:solidFill>
                  <a:schemeClr val="tx2"/>
                </a:solidFill>
              </a:rPr>
              <a:t>LIMITATIONS </a:t>
            </a:r>
            <a:r>
              <a:rPr lang="en-GB" sz="2000" dirty="0">
                <a:solidFill>
                  <a:schemeClr val="tx2"/>
                </a:solidFill>
              </a:rPr>
              <a:t>of the survey/experiment in terms of who respondents are, how many are involved, statistical power of analysis</a:t>
            </a:r>
            <a:endParaRPr lang="en-GB" sz="2000" dirty="0">
              <a:solidFill>
                <a:srgbClr val="C00000"/>
              </a:solidFill>
            </a:endParaRPr>
          </a:p>
          <a:p>
            <a:pPr marL="357188" indent="-357188"/>
            <a:r>
              <a:rPr lang="en-GB" sz="2000" b="1" dirty="0">
                <a:solidFill>
                  <a:srgbClr val="C00000"/>
                </a:solidFill>
              </a:rPr>
              <a:t>PROVENANCE</a:t>
            </a:r>
            <a:r>
              <a:rPr lang="en-GB" sz="2000" dirty="0">
                <a:solidFill>
                  <a:srgbClr val="C00000"/>
                </a:solidFill>
              </a:rPr>
              <a:t> – how was the survey or experimental data created, using what methods and level of care in research?</a:t>
            </a:r>
          </a:p>
          <a:p>
            <a:pPr marL="357188" indent="-357188"/>
            <a:r>
              <a:rPr lang="en-GB" sz="2000" b="1" dirty="0">
                <a:solidFill>
                  <a:schemeClr val="tx2"/>
                </a:solidFill>
              </a:rPr>
              <a:t>REPUTATION</a:t>
            </a:r>
            <a:r>
              <a:rPr lang="en-GB" sz="2000" dirty="0">
                <a:solidFill>
                  <a:schemeClr val="tx2"/>
                </a:solidFill>
              </a:rPr>
              <a:t> – how is the original source person or organization regarded in academia? Are they seen as biased by other ‘tribes’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862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3928" y="421681"/>
            <a:ext cx="10080000" cy="77328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Most used non-reactive data sources</a:t>
            </a:r>
            <a:endParaRPr lang="en-GB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210059" y="1311341"/>
            <a:ext cx="9360000" cy="4745038"/>
          </a:xfrm>
        </p:spPr>
        <p:txBody>
          <a:bodyPr/>
          <a:lstStyle/>
          <a:p>
            <a:pPr marL="357188" indent="-357188"/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Non-reactive measures track the behaviour of research subjects’ objective or other objective indices, without depending on their responses or involvement (may be ‘unobtrusive measures’)</a:t>
            </a:r>
          </a:p>
          <a:p>
            <a:pPr marL="357188" indent="-357188"/>
            <a:r>
              <a:rPr lang="en-GB" i="1" dirty="0">
                <a:solidFill>
                  <a:srgbClr val="C00000"/>
                </a:solidFill>
              </a:rPr>
              <a:t>Unique dataset of statistics/</a:t>
            </a:r>
            <a:r>
              <a:rPr lang="en-GB" i="1" dirty="0" err="1">
                <a:solidFill>
                  <a:srgbClr val="C00000"/>
                </a:solidFill>
              </a:rPr>
              <a:t>codings</a:t>
            </a:r>
            <a:r>
              <a:rPr lang="en-GB" dirty="0">
                <a:solidFill>
                  <a:srgbClr val="C00000"/>
                </a:solidFill>
              </a:rPr>
              <a:t>, collected by an individual researcher or team and self-deposited (not in an archive) or supplied directly in an article annex or via email</a:t>
            </a:r>
          </a:p>
          <a:p>
            <a:r>
              <a:rPr lang="en-GB" dirty="0"/>
              <a:t>  Similar dataset </a:t>
            </a:r>
            <a:r>
              <a:rPr lang="en-GB" i="1" dirty="0"/>
              <a:t>deposited at a formal research archive </a:t>
            </a:r>
          </a:p>
          <a:p>
            <a:r>
              <a:rPr lang="en-GB" b="1" i="1" dirty="0">
                <a:solidFill>
                  <a:srgbClr val="C00000"/>
                </a:solidFill>
              </a:rPr>
              <a:t>  </a:t>
            </a:r>
            <a:r>
              <a:rPr lang="en-GB" i="1" dirty="0">
                <a:solidFill>
                  <a:srgbClr val="C00000"/>
                </a:solidFill>
              </a:rPr>
              <a:t>Social media data </a:t>
            </a:r>
            <a:r>
              <a:rPr lang="en-GB" dirty="0">
                <a:solidFill>
                  <a:srgbClr val="C00000"/>
                </a:solidFill>
              </a:rPr>
              <a:t>downloaded from the APIs of key firms</a:t>
            </a:r>
          </a:p>
          <a:p>
            <a:r>
              <a:rPr lang="en-GB" dirty="0">
                <a:solidFill>
                  <a:srgbClr val="C00000"/>
                </a:solidFill>
              </a:rPr>
              <a:t>  </a:t>
            </a:r>
            <a:r>
              <a:rPr lang="en-GB" i="1" dirty="0">
                <a:solidFill>
                  <a:schemeClr val="tx2"/>
                </a:solidFill>
              </a:rPr>
              <a:t>Administrative data </a:t>
            </a:r>
            <a:r>
              <a:rPr lang="en-GB" dirty="0">
                <a:solidFill>
                  <a:schemeClr val="tx2"/>
                </a:solidFill>
              </a:rPr>
              <a:t>produced by firms or agencies</a:t>
            </a:r>
          </a:p>
          <a:p>
            <a:r>
              <a:rPr lang="en-GB" dirty="0"/>
              <a:t>  </a:t>
            </a:r>
            <a:r>
              <a:rPr lang="en-GB" i="1" dirty="0">
                <a:solidFill>
                  <a:srgbClr val="C00000"/>
                </a:solidFill>
              </a:rPr>
              <a:t>Data from an official statistics organization </a:t>
            </a:r>
          </a:p>
          <a:p>
            <a:pPr marL="0" indent="0">
              <a:buNone/>
            </a:pPr>
            <a:r>
              <a:rPr lang="en-GB" dirty="0"/>
              <a:t>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952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241" y="174318"/>
            <a:ext cx="10080000" cy="773282"/>
          </a:xfrm>
        </p:spPr>
        <p:txBody>
          <a:bodyPr/>
          <a:lstStyle/>
          <a:p>
            <a:pPr algn="ctr"/>
            <a:r>
              <a:rPr lang="en-US" sz="3200" b="1" dirty="0"/>
              <a:t>  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Questions to ask about non-reactive data sources</a:t>
            </a:r>
            <a:endParaRPr lang="en-GB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72838" y="1056481"/>
            <a:ext cx="10257904" cy="4745038"/>
          </a:xfrm>
        </p:spPr>
        <p:txBody>
          <a:bodyPr/>
          <a:lstStyle/>
          <a:p>
            <a:pPr marL="357188" indent="-357188"/>
            <a:r>
              <a:rPr lang="en-GB" sz="2000" b="1" dirty="0"/>
              <a:t>RELEVANCE</a:t>
            </a:r>
            <a:r>
              <a:rPr lang="en-GB" sz="2000" dirty="0"/>
              <a:t> to your research question – centrality for your work, importance for your conclusions, level of your dependence once started</a:t>
            </a:r>
          </a:p>
          <a:p>
            <a:pPr marL="357188" indent="-357188"/>
            <a:r>
              <a:rPr lang="en-GB" sz="2000" b="1" dirty="0">
                <a:solidFill>
                  <a:srgbClr val="C00000"/>
                </a:solidFill>
              </a:rPr>
              <a:t>MEANINGS </a:t>
            </a:r>
            <a:r>
              <a:rPr lang="en-GB" sz="2000" dirty="0">
                <a:solidFill>
                  <a:srgbClr val="C00000"/>
                </a:solidFill>
              </a:rPr>
              <a:t>of variables to be used – critically check how closely the detailed measurement of a behaviour, or accompanying contextual or demographic data, identify your key phenomena. If they are proxy variables, how good or imperfect a proxy are they?</a:t>
            </a:r>
          </a:p>
          <a:p>
            <a:pPr marL="357188" indent="-357188"/>
            <a:r>
              <a:rPr lang="en-GB" sz="2000" b="1" dirty="0">
                <a:solidFill>
                  <a:schemeClr val="tx2"/>
                </a:solidFill>
              </a:rPr>
              <a:t>LIMITATIONS </a:t>
            </a:r>
            <a:r>
              <a:rPr lang="en-GB" sz="2000" dirty="0">
                <a:solidFill>
                  <a:schemeClr val="tx2"/>
                </a:solidFill>
              </a:rPr>
              <a:t>of the dataset in terms of the size and coverage of the data involved, time/context shaping ecology factors, breadth of unit or country coverage, statistical power of analysis</a:t>
            </a:r>
            <a:endParaRPr lang="en-GB" sz="2000" dirty="0">
              <a:solidFill>
                <a:srgbClr val="C00000"/>
              </a:solidFill>
            </a:endParaRPr>
          </a:p>
          <a:p>
            <a:pPr marL="357188" indent="-357188"/>
            <a:r>
              <a:rPr lang="en-GB" sz="2000" b="1" dirty="0">
                <a:solidFill>
                  <a:srgbClr val="C00000"/>
                </a:solidFill>
              </a:rPr>
              <a:t>PROVENANCE</a:t>
            </a:r>
            <a:r>
              <a:rPr lang="en-GB" sz="2000" dirty="0">
                <a:solidFill>
                  <a:srgbClr val="C00000"/>
                </a:solidFill>
              </a:rPr>
              <a:t> – how was the data created, using what methods and with what coding accuracy?</a:t>
            </a:r>
          </a:p>
          <a:p>
            <a:pPr marL="357188" indent="-357188"/>
            <a:r>
              <a:rPr lang="en-GB" sz="2000" b="1" dirty="0">
                <a:solidFill>
                  <a:schemeClr val="tx2"/>
                </a:solidFill>
              </a:rPr>
              <a:t>REPUTATION</a:t>
            </a:r>
            <a:r>
              <a:rPr lang="en-GB" sz="2000" dirty="0">
                <a:solidFill>
                  <a:schemeClr val="tx2"/>
                </a:solidFill>
              </a:rPr>
              <a:t> – how is the original source person or organization regarded in academia? Are they seen as biased by other ‘tribes’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A332-6A35-486B-B9E4-AFE28A19DA8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75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B833D0-B59E-7E60-F633-63422389E5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Speak to librarians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Ask around amongst researchers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Ask on Twitter or other social media</a:t>
            </a: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815783-C66B-7D37-DC74-BD116DF5C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Data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38BBF-4A8C-579C-719C-B9175076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62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C6A076-EB12-0B74-55E8-23EF9228EF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endParaRPr lang="en-US" sz="3200" dirty="0"/>
          </a:p>
          <a:p>
            <a:pPr algn="ctr"/>
            <a:r>
              <a:rPr lang="en-US" sz="3200" dirty="0"/>
              <a:t>What can you do with the dataset?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AND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How can this fit with my research interests and trajectory?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D1FC7B-4243-620E-7EC5-A7392445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research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309CD-DBA5-B7A2-8C06-45FFE2ED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28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0D1355-FF28-D2C0-219C-34BA8E8155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See what data is available, keep an open mind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Start by looking for datasets rather than with a specific research question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Search widely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possible download the datasets and explore them before deciding on your research question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could datasets speak to other research in your field?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Think about how datasets could be combined with other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1AA446-27B8-880C-C552-1DB53429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Data 1 – As an explorer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7BAB8-E778-8C36-04C6-6D019E9D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962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4E6D87-0407-0FC8-F47B-5D36D6AAF3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Picture your perfect dataset:</a:t>
            </a:r>
          </a:p>
          <a:p>
            <a:pPr marL="522900" lvl="1" indent="-342900"/>
            <a:r>
              <a:rPr lang="en-US" dirty="0"/>
              <a:t>What does it contain? </a:t>
            </a:r>
          </a:p>
          <a:p>
            <a:pPr marL="522900" lvl="1" indent="-342900"/>
            <a:r>
              <a:rPr lang="en-US" dirty="0"/>
              <a:t>How was the data been collected?</a:t>
            </a:r>
          </a:p>
          <a:p>
            <a:pPr marL="522900" lvl="1" indent="-342900"/>
            <a:r>
              <a:rPr lang="en-US" dirty="0"/>
              <a:t>How would you use it?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perfect dataset will never exist!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Search for things that approximate or are similar to your perfect dataset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can you modify, combine or add to existing datasets to get them as close as is (reasonably possible) to your perfect dataset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compromises can you make? What compromises would undermine your research?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8F6D21-113E-803F-3894-8C19914D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Data 2 – As a Reverse engineer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481A7-BE9E-F274-48E4-B99D2BD43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0915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D907D0-0F18-1034-49F4-95315144EE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big is the dataset?</a:t>
            </a:r>
          </a:p>
          <a:p>
            <a:pPr marL="522900" lvl="1" indent="-342900"/>
            <a:r>
              <a:rPr lang="en-US" dirty="0"/>
              <a:t>Is it human sized?</a:t>
            </a:r>
          </a:p>
          <a:p>
            <a:pPr marL="522900" lvl="1" indent="-342900"/>
            <a:r>
              <a:rPr lang="en-US" dirty="0"/>
              <a:t>Does it need to be parsed programmatically?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well is it documented?</a:t>
            </a:r>
          </a:p>
          <a:p>
            <a:pPr marL="522900" lvl="1" indent="-342900"/>
            <a:r>
              <a:rPr lang="en-US" dirty="0"/>
              <a:t>Has it been used by other researchers?</a:t>
            </a:r>
          </a:p>
          <a:p>
            <a:pPr marL="522900" lvl="1" indent="-342900"/>
            <a:r>
              <a:rPr lang="en-US" dirty="0"/>
              <a:t>Is the data collection process documented?</a:t>
            </a:r>
          </a:p>
          <a:p>
            <a:pPr marL="522900" lvl="1" indent="-342900"/>
            <a:r>
              <a:rPr lang="en-US" dirty="0"/>
              <a:t>Are the variables and what they mean explained?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What’s missing?</a:t>
            </a:r>
          </a:p>
          <a:p>
            <a:pPr marL="522900" lvl="1" indent="-342900"/>
            <a:r>
              <a:rPr lang="en-US" dirty="0"/>
              <a:t>How does the dataset deal with missing values?</a:t>
            </a:r>
          </a:p>
          <a:p>
            <a:pPr marL="522900" lvl="1" indent="-342900"/>
            <a:r>
              <a:rPr lang="en-US" dirty="0"/>
              <a:t>Do missing values matter to you?</a:t>
            </a:r>
          </a:p>
          <a:p>
            <a:pPr marL="522900" lvl="1" indent="-342900"/>
            <a:r>
              <a:rPr lang="en-US" dirty="0"/>
              <a:t>Can they be corrected? </a:t>
            </a:r>
          </a:p>
          <a:p>
            <a:pPr marL="522900" lvl="1" indent="-342900"/>
            <a:endParaRPr lang="en-US" dirty="0"/>
          </a:p>
          <a:p>
            <a:pPr marL="522900" lvl="1" indent="-342900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3DA17C-B5A1-C4B1-486C-C2F645D7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a dataset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36B05-A046-591A-BC1C-DD6BBFFB5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295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B33678-06F3-B2BE-9D8C-D7BCFE8968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Descriptive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Causal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Predictive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Methodological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1D489D-7A0F-A08A-C8E5-F97D504C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a dataset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3C857-3AA7-2BED-3C5C-175EEC8B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946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21D63E-C398-63DF-8150-0D63A381F3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will take up most of your time!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 a rubric you will spend:</a:t>
            </a:r>
          </a:p>
          <a:p>
            <a:pPr marL="522900" lvl="1" indent="-342900"/>
            <a:r>
              <a:rPr lang="en-US" dirty="0"/>
              <a:t>80% of your time getting and cleaning the data</a:t>
            </a:r>
          </a:p>
          <a:p>
            <a:pPr marL="522900" lvl="1" indent="-342900"/>
            <a:r>
              <a:rPr lang="en-US" dirty="0"/>
              <a:t>15% analyzing the data</a:t>
            </a:r>
          </a:p>
          <a:p>
            <a:pPr marL="522900" lvl="1" indent="-342900"/>
            <a:r>
              <a:rPr lang="en-US" dirty="0"/>
              <a:t>5% turning this into a research output</a:t>
            </a:r>
          </a:p>
          <a:p>
            <a:pPr marL="522900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Data cleaning is the most important part of the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Without clean, useable and reliable data there is no research!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7E4561-BAE7-03C8-AFE3-CEC049A5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Cleaning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A6784-FB00-9E4A-443F-2D60CE6E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233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7E4561-BAE7-03C8-AFE3-CEC049A5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Merging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A6784-FB00-9E4A-443F-2D60CE6E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14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3D64F6-9700-4A0E-C84B-1353C2BA81B0}"/>
              </a:ext>
            </a:extLst>
          </p:cNvPr>
          <p:cNvSpPr txBox="1"/>
          <p:nvPr/>
        </p:nvSpPr>
        <p:spPr>
          <a:xfrm>
            <a:off x="2049864" y="1939332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71529-3386-1BA1-6BE5-35DF41CC01AD}"/>
              </a:ext>
            </a:extLst>
          </p:cNvPr>
          <p:cNvSpPr txBox="1"/>
          <p:nvPr/>
        </p:nvSpPr>
        <p:spPr>
          <a:xfrm>
            <a:off x="7684395" y="1939332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51F0ABB-D6B3-5035-7DEF-9C37EE3FD510}"/>
              </a:ext>
            </a:extLst>
          </p:cNvPr>
          <p:cNvSpPr/>
          <p:nvPr/>
        </p:nvSpPr>
        <p:spPr>
          <a:xfrm>
            <a:off x="5839767" y="4087144"/>
            <a:ext cx="512466" cy="5124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297D60-4255-3038-985F-14803CF7A9B3}"/>
              </a:ext>
            </a:extLst>
          </p:cNvPr>
          <p:cNvSpPr txBox="1"/>
          <p:nvPr/>
        </p:nvSpPr>
        <p:spPr>
          <a:xfrm>
            <a:off x="641356" y="4087144"/>
            <a:ext cx="5254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Point of Convergence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2A41C1-56B9-2C59-B114-B4FCBF2C2C3C}"/>
              </a:ext>
            </a:extLst>
          </p:cNvPr>
          <p:cNvCxnSpPr/>
          <p:nvPr/>
        </p:nvCxnSpPr>
        <p:spPr>
          <a:xfrm>
            <a:off x="3848519" y="2803490"/>
            <a:ext cx="1657978" cy="130628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6D6576-04DD-2DDB-0B0B-2E0A1027A4D1}"/>
              </a:ext>
            </a:extLst>
          </p:cNvPr>
          <p:cNvCxnSpPr>
            <a:cxnSpLocks/>
          </p:cNvCxnSpPr>
          <p:nvPr/>
        </p:nvCxnSpPr>
        <p:spPr>
          <a:xfrm flipH="1">
            <a:off x="6685503" y="2817785"/>
            <a:ext cx="1570601" cy="130628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B2F1C7-5BBC-ED29-1CD9-0E78F996EE77}"/>
              </a:ext>
            </a:extLst>
          </p:cNvPr>
          <p:cNvCxnSpPr>
            <a:cxnSpLocks/>
          </p:cNvCxnSpPr>
          <p:nvPr/>
        </p:nvCxnSpPr>
        <p:spPr>
          <a:xfrm>
            <a:off x="6081292" y="4712641"/>
            <a:ext cx="14708" cy="103880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C792857-32C3-4C8C-B06B-C07C2B7A462E}"/>
              </a:ext>
            </a:extLst>
          </p:cNvPr>
          <p:cNvSpPr txBox="1"/>
          <p:nvPr/>
        </p:nvSpPr>
        <p:spPr>
          <a:xfrm>
            <a:off x="4834797" y="5864474"/>
            <a:ext cx="2504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New Data</a:t>
            </a:r>
          </a:p>
        </p:txBody>
      </p:sp>
    </p:spTree>
    <p:extLst>
      <p:ext uri="{BB962C8B-B14F-4D97-AF65-F5344CB8AC3E}">
        <p14:creationId xmlns:p14="http://schemas.microsoft.com/office/powerpoint/2010/main" val="2912860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7E4561-BAE7-03C8-AFE3-CEC049A5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Merging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A6784-FB00-9E4A-443F-2D60CE6E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15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3D64F6-9700-4A0E-C84B-1353C2BA81B0}"/>
              </a:ext>
            </a:extLst>
          </p:cNvPr>
          <p:cNvSpPr txBox="1"/>
          <p:nvPr/>
        </p:nvSpPr>
        <p:spPr>
          <a:xfrm>
            <a:off x="2049864" y="1939332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71529-3386-1BA1-6BE5-35DF41CC01AD}"/>
              </a:ext>
            </a:extLst>
          </p:cNvPr>
          <p:cNvSpPr txBox="1"/>
          <p:nvPr/>
        </p:nvSpPr>
        <p:spPr>
          <a:xfrm>
            <a:off x="7684395" y="1939332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51F0ABB-D6B3-5035-7DEF-9C37EE3FD510}"/>
              </a:ext>
            </a:extLst>
          </p:cNvPr>
          <p:cNvSpPr/>
          <p:nvPr/>
        </p:nvSpPr>
        <p:spPr>
          <a:xfrm>
            <a:off x="5839767" y="4087144"/>
            <a:ext cx="512466" cy="5124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297D60-4255-3038-985F-14803CF7A9B3}"/>
              </a:ext>
            </a:extLst>
          </p:cNvPr>
          <p:cNvSpPr txBox="1"/>
          <p:nvPr/>
        </p:nvSpPr>
        <p:spPr>
          <a:xfrm>
            <a:off x="187" y="4025113"/>
            <a:ext cx="5254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Point of Convergence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2A41C1-56B9-2C59-B114-B4FCBF2C2C3C}"/>
              </a:ext>
            </a:extLst>
          </p:cNvPr>
          <p:cNvCxnSpPr>
            <a:cxnSpLocks/>
          </p:cNvCxnSpPr>
          <p:nvPr/>
        </p:nvCxnSpPr>
        <p:spPr>
          <a:xfrm>
            <a:off x="3848519" y="2803490"/>
            <a:ext cx="1349817" cy="110859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6D6576-04DD-2DDB-0B0B-2E0A1027A4D1}"/>
              </a:ext>
            </a:extLst>
          </p:cNvPr>
          <p:cNvCxnSpPr>
            <a:cxnSpLocks/>
          </p:cNvCxnSpPr>
          <p:nvPr/>
        </p:nvCxnSpPr>
        <p:spPr>
          <a:xfrm flipH="1">
            <a:off x="6970643" y="2817785"/>
            <a:ext cx="1285461" cy="109429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B2F1C7-5BBC-ED29-1CD9-0E78F996EE77}"/>
              </a:ext>
            </a:extLst>
          </p:cNvPr>
          <p:cNvCxnSpPr>
            <a:cxnSpLocks/>
          </p:cNvCxnSpPr>
          <p:nvPr/>
        </p:nvCxnSpPr>
        <p:spPr>
          <a:xfrm>
            <a:off x="6081292" y="4712641"/>
            <a:ext cx="14708" cy="103880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C792857-32C3-4C8C-B06B-C07C2B7A462E}"/>
              </a:ext>
            </a:extLst>
          </p:cNvPr>
          <p:cNvSpPr txBox="1"/>
          <p:nvPr/>
        </p:nvSpPr>
        <p:spPr>
          <a:xfrm>
            <a:off x="4834797" y="5864474"/>
            <a:ext cx="2504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New Data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3AE7CD6-C2D1-DEB1-B8B9-5F5C2DA0B2F4}"/>
              </a:ext>
            </a:extLst>
          </p:cNvPr>
          <p:cNvSpPr/>
          <p:nvPr/>
        </p:nvSpPr>
        <p:spPr>
          <a:xfrm>
            <a:off x="6562861" y="4084887"/>
            <a:ext cx="512466" cy="5124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C8AF1A-C7F8-DA5F-FE5E-26E028FFF616}"/>
              </a:ext>
            </a:extLst>
          </p:cNvPr>
          <p:cNvSpPr/>
          <p:nvPr/>
        </p:nvSpPr>
        <p:spPr>
          <a:xfrm>
            <a:off x="5116673" y="4088177"/>
            <a:ext cx="512466" cy="5124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07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7E4561-BAE7-03C8-AFE3-CEC049A5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Merging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A6784-FB00-9E4A-443F-2D60CE6E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16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3D64F6-9700-4A0E-C84B-1353C2BA81B0}"/>
              </a:ext>
            </a:extLst>
          </p:cNvPr>
          <p:cNvSpPr txBox="1"/>
          <p:nvPr/>
        </p:nvSpPr>
        <p:spPr>
          <a:xfrm>
            <a:off x="2049864" y="1939332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71529-3386-1BA1-6BE5-35DF41CC01AD}"/>
              </a:ext>
            </a:extLst>
          </p:cNvPr>
          <p:cNvSpPr txBox="1"/>
          <p:nvPr/>
        </p:nvSpPr>
        <p:spPr>
          <a:xfrm>
            <a:off x="7684395" y="1939332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51F0ABB-D6B3-5035-7DEF-9C37EE3FD510}"/>
              </a:ext>
            </a:extLst>
          </p:cNvPr>
          <p:cNvSpPr/>
          <p:nvPr/>
        </p:nvSpPr>
        <p:spPr>
          <a:xfrm>
            <a:off x="5839767" y="4087144"/>
            <a:ext cx="512466" cy="51246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2A41C1-56B9-2C59-B114-B4FCBF2C2C3C}"/>
              </a:ext>
            </a:extLst>
          </p:cNvPr>
          <p:cNvCxnSpPr>
            <a:cxnSpLocks/>
          </p:cNvCxnSpPr>
          <p:nvPr/>
        </p:nvCxnSpPr>
        <p:spPr>
          <a:xfrm>
            <a:off x="3848519" y="2803490"/>
            <a:ext cx="1743898" cy="128365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6D6576-04DD-2DDB-0B0B-2E0A1027A4D1}"/>
              </a:ext>
            </a:extLst>
          </p:cNvPr>
          <p:cNvCxnSpPr>
            <a:cxnSpLocks/>
          </p:cNvCxnSpPr>
          <p:nvPr/>
        </p:nvCxnSpPr>
        <p:spPr>
          <a:xfrm flipH="1">
            <a:off x="6506817" y="2817785"/>
            <a:ext cx="1749287" cy="126935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B2F1C7-5BBC-ED29-1CD9-0E78F996EE77}"/>
              </a:ext>
            </a:extLst>
          </p:cNvPr>
          <p:cNvCxnSpPr>
            <a:cxnSpLocks/>
          </p:cNvCxnSpPr>
          <p:nvPr/>
        </p:nvCxnSpPr>
        <p:spPr>
          <a:xfrm>
            <a:off x="6081292" y="4712641"/>
            <a:ext cx="14708" cy="103880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C792857-32C3-4C8C-B06B-C07C2B7A462E}"/>
              </a:ext>
            </a:extLst>
          </p:cNvPr>
          <p:cNvSpPr txBox="1"/>
          <p:nvPr/>
        </p:nvSpPr>
        <p:spPr>
          <a:xfrm>
            <a:off x="4834797" y="5864474"/>
            <a:ext cx="2504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New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9A7ED-E9CD-ABF1-D388-ECDC8CBF5F52}"/>
              </a:ext>
            </a:extLst>
          </p:cNvPr>
          <p:cNvSpPr txBox="1"/>
          <p:nvPr/>
        </p:nvSpPr>
        <p:spPr>
          <a:xfrm>
            <a:off x="898490" y="4205855"/>
            <a:ext cx="2464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7DE3E-6A3E-23C5-484E-DEE4E194B36F}"/>
              </a:ext>
            </a:extLst>
          </p:cNvPr>
          <p:cNvSpPr txBox="1"/>
          <p:nvPr/>
        </p:nvSpPr>
        <p:spPr>
          <a:xfrm>
            <a:off x="8564873" y="4130663"/>
            <a:ext cx="2499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Dataset 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C7D8C0C-3785-3961-3CBC-97BFF0C07F18}"/>
              </a:ext>
            </a:extLst>
          </p:cNvPr>
          <p:cNvCxnSpPr>
            <a:cxnSpLocks/>
          </p:cNvCxnSpPr>
          <p:nvPr/>
        </p:nvCxnSpPr>
        <p:spPr>
          <a:xfrm>
            <a:off x="3670905" y="4424548"/>
            <a:ext cx="188667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2C6AAE-D7F3-E07B-7402-59BF5B1BAC64}"/>
              </a:ext>
            </a:extLst>
          </p:cNvPr>
          <p:cNvCxnSpPr>
            <a:cxnSpLocks/>
          </p:cNvCxnSpPr>
          <p:nvPr/>
        </p:nvCxnSpPr>
        <p:spPr>
          <a:xfrm flipH="1">
            <a:off x="6506817" y="4424548"/>
            <a:ext cx="189692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659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62B59A-042D-F40C-D9FF-6DD77782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– Types of merging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C982E-C4CA-339C-7B0C-B3566A0A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17</a:t>
            </a:fld>
            <a:endParaRPr lang="en-GB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309D4EB-0972-6127-7009-F78E9DE97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755" y="1488621"/>
            <a:ext cx="6780639" cy="445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28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7E0DC2-C97A-C713-2D1A-83C99A53C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Sometimes there can be multiple possible different ways to merge a dataset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 do not have to pick one, you can try all of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Before the merge assign a unique identifier to each row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try all combinations of the merge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Once complete use the unique identifier to keep only one of the matches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2DA11E-B7A3-8B71-F199-61549F67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Data – Multiple Iterations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DD733-A377-799A-D6E0-B36E7542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898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F9A0BF-D7BE-0C7D-8F58-32E378E1BB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 example: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A6CD1C-07B5-64A5-94F2-1E0D2E30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Data – Multiple Iterations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357F6-6DA5-A17F-BFA5-92285C10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19</a:t>
            </a:fld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C46777A-A47E-74F0-981B-9D75C46E3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069356"/>
              </p:ext>
            </p:extLst>
          </p:nvPr>
        </p:nvGraphicFramePr>
        <p:xfrm>
          <a:off x="1861178" y="2146532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1317807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417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Dataset 1 – Merge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Dataset 2 – Merge 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61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83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84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1 + 2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6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1 + 3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0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2 + 3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6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1 + 2 + 3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Full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62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273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474438-AE14-5823-18F5-5C93748AC5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Fuzzy matching is a way to match data points that are similar but not identical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be useful for words/names/places with different spellings or mistakes in data input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1B3B32-2F88-BB4F-0500-4FB8EEC3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Fuzzy Matching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4287D-4706-E454-42C9-158A85B1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20</a:t>
            </a:fld>
            <a:endParaRPr lang="en-GB" dirty="0"/>
          </a:p>
        </p:txBody>
      </p:sp>
      <p:pic>
        <p:nvPicPr>
          <p:cNvPr id="10" name="Picture 9" descr="Table&#10;&#10;Description automatically generated with medium confidence">
            <a:extLst>
              <a:ext uri="{FF2B5EF4-FFF2-40B4-BE49-F238E27FC236}">
                <a16:creationId xmlns:a16="http://schemas.microsoft.com/office/drawing/2014/main" id="{BFE64B89-2744-8B73-F1F7-43EAD985D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305" y="3370569"/>
            <a:ext cx="7772400" cy="313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53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81EEF8-6943-623F-B61D-DD801AF304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Extremely powerful!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Allow you to match and modify any form of text based based on complex expressions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A9B05F-F9CA-21E0-B55C-855AEA639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00EDF-EDD3-744C-5A3B-A5AC09EC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21</a:t>
            </a:fld>
            <a:endParaRPr lang="en-GB" dirty="0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C07B92B-48CE-3CF1-DF38-7AC103608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28" y="2950635"/>
            <a:ext cx="5257800" cy="3365500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E5ABBC5-9BE3-C5DE-F7B8-151266CE5216}"/>
              </a:ext>
            </a:extLst>
          </p:cNvPr>
          <p:cNvSpPr txBox="1">
            <a:spLocks/>
          </p:cNvSpPr>
          <p:nvPr/>
        </p:nvSpPr>
        <p:spPr>
          <a:xfrm>
            <a:off x="6460483" y="2916807"/>
            <a:ext cx="4667589" cy="33655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a full stop match between one and two digits – no more - followed by a colon a space and an upper case character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Many sites to help you build regex’s for example: </a:t>
            </a:r>
            <a:r>
              <a:rPr lang="en-US" dirty="0">
                <a:hlinkClick r:id="rId3"/>
              </a:rPr>
              <a:t>https://regex101.com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62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- Investigating the super-rich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22</a:t>
            </a:fld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5144EF-889E-5F4C-30D7-09AA22A47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3928" y="1568674"/>
            <a:ext cx="9360000" cy="47450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Sunday Times Rich List of 1000 wealthiest individuals in the 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Charity Commission data on all trustees of UK charities </a:t>
            </a:r>
          </a:p>
          <a:p>
            <a:pPr marL="522900" lvl="1" indent="-342900">
              <a:buFont typeface="Arial" panose="020B0604020202020204" pitchFamily="34" charset="0"/>
              <a:buChar char="•"/>
            </a:pPr>
            <a:r>
              <a:rPr lang="en-US" dirty="0"/>
              <a:t>100,000 plus names, no standardization </a:t>
            </a:r>
          </a:p>
          <a:p>
            <a:pPr marL="5229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/>
            <a:r>
              <a:rPr lang="en-US" dirty="0"/>
              <a:t>Word count analysis of names fields to spot common non-name patterns i.e. </a:t>
            </a:r>
            <a:r>
              <a:rPr lang="en-US" dirty="0" err="1"/>
              <a:t>Mr</a:t>
            </a:r>
            <a:r>
              <a:rPr lang="en-US" dirty="0"/>
              <a:t>, Miss, Doctor, Rev </a:t>
            </a:r>
            <a:r>
              <a:rPr lang="en-US" dirty="0" err="1"/>
              <a:t>etc</a:t>
            </a:r>
            <a:endParaRPr lang="en-US" dirty="0"/>
          </a:p>
          <a:p>
            <a:pPr marL="342900" indent="-342900"/>
            <a:r>
              <a:rPr lang="en-US" dirty="0"/>
              <a:t>Regular expression to match common non-name patterns but not catch names that may contain same matters, i.e. </a:t>
            </a:r>
            <a:r>
              <a:rPr lang="en-US" dirty="0" err="1"/>
              <a:t>Missthorpe</a:t>
            </a:r>
            <a:endParaRPr lang="en-US" dirty="0"/>
          </a:p>
          <a:p>
            <a:pPr marL="342900" indent="-342900"/>
            <a:r>
              <a:rPr lang="en-US" dirty="0"/>
              <a:t>Fuzzy matching to names on the rich list, calibrate metric by testing</a:t>
            </a:r>
          </a:p>
          <a:p>
            <a:pPr marL="342900" indent="-342900"/>
            <a:r>
              <a:rPr lang="en-US" dirty="0"/>
              <a:t>Resulting in 6,000 matches that were then hand checked for accuracy</a:t>
            </a:r>
          </a:p>
          <a:p>
            <a:pPr marL="342900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51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EDA7E5-B5B6-B68E-412C-E8CD24E45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Grouping together variables to align them between datasets by aggregating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Works well for temporal and spatial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spatial variables think about the many different scales and areas you can work within to make the data fit together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4C7EC7-9C7A-0FE0-810F-7061A85F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31CDE-66FB-8CF8-349B-6AC52137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691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06A4FC-FD24-59D0-D86B-6EEFDEBDB9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2E0CF1-9019-0AAB-433B-16DBC3DE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17901-1CC9-E18F-B2C1-608A2724A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24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86320-323D-A63B-CE73-38279390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305" y="1020815"/>
            <a:ext cx="7772400" cy="549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83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D9D9DC-8A2B-1E28-2699-8A7979E04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 it appropriate? Is it ethical?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example, our dataset may only have a region coded as a geographic variable but other geographic information may be contained within the dataset.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different variables can be used to infer or deduce smaller units?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we merge in other data that will allow us to do this?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FBED9D-1563-0036-197E-A9464808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2FA05-E6B7-324E-B3AC-15CBDDDDB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988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202AFA-30FF-CC22-1E5F-B84527D6AF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assumptions reasonably be made about the data?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missing data be brought in from other </a:t>
            </a:r>
            <a:r>
              <a:rPr lang="en-US" dirty="0" err="1"/>
              <a:t>datasources</a:t>
            </a:r>
            <a:r>
              <a:rPr lang="en-US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22900" lvl="1" indent="-342900"/>
            <a:r>
              <a:rPr lang="en-US" dirty="0"/>
              <a:t>API’s can be a great source of parsing variables for more information 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missing data be estimated?</a:t>
            </a:r>
          </a:p>
          <a:p>
            <a:pPr marL="522900" lvl="1" indent="-342900"/>
            <a:r>
              <a:rPr lang="en-US" dirty="0"/>
              <a:t>Machine Learning techniques </a:t>
            </a:r>
          </a:p>
          <a:p>
            <a:pPr marL="522900" lvl="1" indent="-342900"/>
            <a:r>
              <a:rPr lang="en-US" dirty="0"/>
              <a:t>Can be unsupervised or semi-supervised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90FB46-F3E9-6E17-2808-560C2956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Infilling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C245D-DEBA-7DD6-0F11-C7DCBF6A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5184B-05E4-4592-BE52-C27AAFD0420A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649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911D3B1-7836-7923-A05D-5DAFEE24D6CA}"/>
              </a:ext>
            </a:extLst>
          </p:cNvPr>
          <p:cNvSpPr/>
          <p:nvPr/>
        </p:nvSpPr>
        <p:spPr>
          <a:xfrm>
            <a:off x="1195753" y="872196"/>
            <a:ext cx="8993275" cy="4274443"/>
          </a:xfrm>
          <a:prstGeom prst="rect">
            <a:avLst/>
          </a:prstGeom>
          <a:solidFill>
            <a:srgbClr val="244F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- part of the </a:t>
            </a:r>
            <a:r>
              <a:rPr lang="en-US" b="1" i="1" dirty="0">
                <a:solidFill>
                  <a:schemeClr val="accent3"/>
                </a:solidFill>
              </a:rPr>
              <a:t>Open Social Science Handbook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project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D95FF377-4F44-2DE3-BA1E-2A43CC42819E}"/>
              </a:ext>
            </a:extLst>
          </p:cNvPr>
          <p:cNvSpPr txBox="1">
            <a:spLocks/>
          </p:cNvSpPr>
          <p:nvPr/>
        </p:nvSpPr>
        <p:spPr>
          <a:xfrm>
            <a:off x="1775012" y="3673758"/>
            <a:ext cx="8650941" cy="1655762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Timothy </a:t>
            </a:r>
            <a:r>
              <a:rPr lang="en-US" b="1" dirty="0" err="1">
                <a:solidFill>
                  <a:schemeClr val="tx1">
                    <a:lumMod val="85000"/>
                  </a:schemeClr>
                </a:solidFill>
              </a:rPr>
              <a:t>Monteath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 (UCL/LSE) and Patrick Dunleavy (LSE)</a:t>
            </a:r>
          </a:p>
          <a:p>
            <a:pPr marL="0" indent="0" algn="ctr">
              <a:buNone/>
            </a:pPr>
            <a:endParaRPr lang="en-US" b="1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chemeClr val="tx1">
                    <a:lumMod val="85000"/>
                  </a:schemeClr>
                </a:solidFill>
              </a:rPr>
              <a:t>10 November 2022</a:t>
            </a:r>
            <a:endParaRPr lang="en-GB" sz="1800" dirty="0">
              <a:solidFill>
                <a:schemeClr val="tx1">
                  <a:lumMod val="8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8BE3904F-33CC-DB70-B3BA-34BBD8A11601}"/>
              </a:ext>
            </a:extLst>
          </p:cNvPr>
          <p:cNvSpPr txBox="1">
            <a:spLocks/>
          </p:cNvSpPr>
          <p:nvPr/>
        </p:nvSpPr>
        <p:spPr>
          <a:xfrm>
            <a:off x="928881" y="1845501"/>
            <a:ext cx="10067365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unito Sans" panose="000005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Re-using and repurposing other peoples data</a:t>
            </a:r>
          </a:p>
        </p:txBody>
      </p:sp>
      <p:pic>
        <p:nvPicPr>
          <p:cNvPr id="8" name="Picture 7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BE8CF3A-1883-B247-FF69-B7F8159B3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8" y="60290"/>
            <a:ext cx="2002971" cy="1485130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79B687-5518-83E5-E2FA-DB9D353F2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8" y="10048"/>
            <a:ext cx="1577702" cy="54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49333"/>
      </p:ext>
    </p:extLst>
  </p:cSld>
  <p:clrMapOvr>
    <a:masterClrMapping/>
  </p:clrMapOvr>
</p:sld>
</file>

<file path=ppt/theme/theme1.xml><?xml version="1.0" encoding="utf-8"?>
<a:theme xmlns:a="http://schemas.openxmlformats.org/drawingml/2006/main" name="CIVICA layout white background">
  <a:themeElements>
    <a:clrScheme name="CIVICA colors">
      <a:dk1>
        <a:srgbClr val="244F9D"/>
      </a:dk1>
      <a:lt1>
        <a:sysClr val="window" lastClr="FFFFFF"/>
      </a:lt1>
      <a:dk2>
        <a:srgbClr val="244F9D"/>
      </a:dk2>
      <a:lt2>
        <a:srgbClr val="FFFFFF"/>
      </a:lt2>
      <a:accent1>
        <a:srgbClr val="5781CE"/>
      </a:accent1>
      <a:accent2>
        <a:srgbClr val="0C2C66"/>
      </a:accent2>
      <a:accent3>
        <a:srgbClr val="ECA523"/>
      </a:accent3>
      <a:accent4>
        <a:srgbClr val="7796CE"/>
      </a:accent4>
      <a:accent5>
        <a:srgbClr val="D8D8D8"/>
      </a:accent5>
      <a:accent6>
        <a:srgbClr val="324A76"/>
      </a:accent6>
      <a:hlink>
        <a:srgbClr val="FFC000"/>
      </a:hlink>
      <a:folHlink>
        <a:srgbClr val="FFC000"/>
      </a:folHlink>
    </a:clrScheme>
    <a:fontScheme name="CIVICA font combo">
      <a:majorFont>
        <a:latin typeface="Nunito Sans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VICA layout blue background">
  <a:themeElements>
    <a:clrScheme name="CIVICA colors">
      <a:dk1>
        <a:srgbClr val="244F9D"/>
      </a:dk1>
      <a:lt1>
        <a:sysClr val="window" lastClr="FFFFFF"/>
      </a:lt1>
      <a:dk2>
        <a:srgbClr val="244F9D"/>
      </a:dk2>
      <a:lt2>
        <a:srgbClr val="FFFFFF"/>
      </a:lt2>
      <a:accent1>
        <a:srgbClr val="5781CE"/>
      </a:accent1>
      <a:accent2>
        <a:srgbClr val="0C2C66"/>
      </a:accent2>
      <a:accent3>
        <a:srgbClr val="ECA523"/>
      </a:accent3>
      <a:accent4>
        <a:srgbClr val="7796CE"/>
      </a:accent4>
      <a:accent5>
        <a:srgbClr val="D8D8D8"/>
      </a:accent5>
      <a:accent6>
        <a:srgbClr val="324A76"/>
      </a:accent6>
      <a:hlink>
        <a:srgbClr val="FFC000"/>
      </a:hlink>
      <a:folHlink>
        <a:srgbClr val="FFC000"/>
      </a:folHlink>
    </a:clrScheme>
    <a:fontScheme name="CIVICA font combo">
      <a:majorFont>
        <a:latin typeface="Nunito Sans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1B0ABC2-BF39-4F70-A7AD-9DFBD1D272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1A1251-DA89-493A-8204-679220DD13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EC375F-F377-4CDC-ADF0-CC8811D177D6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Dashboard, from 24Slides</Template>
  <TotalTime>0</TotalTime>
  <Words>1482</Words>
  <Application>Microsoft Office PowerPoint</Application>
  <PresentationFormat>Widescreen</PresentationFormat>
  <Paragraphs>212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Calibri</vt:lpstr>
      <vt:lpstr>Times New Roman</vt:lpstr>
      <vt:lpstr>Nunito Sans</vt:lpstr>
      <vt:lpstr>Arial</vt:lpstr>
      <vt:lpstr>CIVICA layout white background</vt:lpstr>
      <vt:lpstr>CIVICA layout blue background</vt:lpstr>
      <vt:lpstr>PowerPoint Presentation</vt:lpstr>
      <vt:lpstr>Finding and Re-using Data are key for open social science</vt:lpstr>
      <vt:lpstr>Commonly used reactive data sources</vt:lpstr>
      <vt:lpstr>  Questions to ask about reactive data sources</vt:lpstr>
      <vt:lpstr>Most used non-reactive data sources</vt:lpstr>
      <vt:lpstr>  Questions to ask about non-reactive data sources</vt:lpstr>
      <vt:lpstr>Finding Data </vt:lpstr>
      <vt:lpstr>Developing a research question</vt:lpstr>
      <vt:lpstr>Finding Data 1 – As an explorer</vt:lpstr>
      <vt:lpstr>Finding Data 2 – As a Reverse engineer</vt:lpstr>
      <vt:lpstr>Exploring a dataset</vt:lpstr>
      <vt:lpstr>Working with a dataset</vt:lpstr>
      <vt:lpstr>Data Cleaning</vt:lpstr>
      <vt:lpstr>Data Merging</vt:lpstr>
      <vt:lpstr>Data Merging</vt:lpstr>
      <vt:lpstr>Data Merging</vt:lpstr>
      <vt:lpstr>Merging – Types of merging</vt:lpstr>
      <vt:lpstr>Merging Data – Multiple Iterations</vt:lpstr>
      <vt:lpstr>Merging Data – Multiple Iterations</vt:lpstr>
      <vt:lpstr>Fuzzy Matching</vt:lpstr>
      <vt:lpstr>Regular Expressions</vt:lpstr>
      <vt:lpstr>Example - Investigating the super-rich</vt:lpstr>
      <vt:lpstr>Upscaling</vt:lpstr>
      <vt:lpstr>Upscaling</vt:lpstr>
      <vt:lpstr>Downscaling</vt:lpstr>
      <vt:lpstr>Infilling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2020-07-29T14:43:06Z</dcterms:created>
  <dcterms:modified xsi:type="dcterms:W3CDTF">2023-01-03T15:08:15Z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